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62" r:id="rId2"/>
    <p:sldId id="309" r:id="rId3"/>
    <p:sldId id="318" r:id="rId4"/>
    <p:sldId id="310" r:id="rId5"/>
    <p:sldId id="285" r:id="rId6"/>
    <p:sldId id="286" r:id="rId7"/>
    <p:sldId id="311" r:id="rId8"/>
    <p:sldId id="331" r:id="rId9"/>
    <p:sldId id="313" r:id="rId10"/>
    <p:sldId id="315" r:id="rId11"/>
    <p:sldId id="316" r:id="rId12"/>
    <p:sldId id="287" r:id="rId13"/>
    <p:sldId id="319" r:id="rId14"/>
    <p:sldId id="322" r:id="rId15"/>
    <p:sldId id="323" r:id="rId16"/>
    <p:sldId id="324" r:id="rId17"/>
    <p:sldId id="326" r:id="rId18"/>
    <p:sldId id="325" r:id="rId19"/>
    <p:sldId id="327" r:id="rId20"/>
    <p:sldId id="306" r:id="rId21"/>
    <p:sldId id="328" r:id="rId22"/>
    <p:sldId id="269" r:id="rId23"/>
    <p:sldId id="270" r:id="rId24"/>
    <p:sldId id="272" r:id="rId25"/>
    <p:sldId id="273" r:id="rId26"/>
    <p:sldId id="274" r:id="rId27"/>
    <p:sldId id="275" r:id="rId28"/>
    <p:sldId id="276" r:id="rId29"/>
    <p:sldId id="277" r:id="rId30"/>
    <p:sldId id="278" r:id="rId31"/>
    <p:sldId id="279" r:id="rId32"/>
    <p:sldId id="321" r:id="rId33"/>
    <p:sldId id="257" r:id="rId34"/>
    <p:sldId id="258" r:id="rId35"/>
    <p:sldId id="32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4219" autoAdjust="0"/>
  </p:normalViewPr>
  <p:slideViewPr>
    <p:cSldViewPr snapToGrid="0">
      <p:cViewPr varScale="1">
        <p:scale>
          <a:sx n="81" d="100"/>
          <a:sy n="81" d="100"/>
        </p:scale>
        <p:origin x="72" y="91"/>
      </p:cViewPr>
      <p:guideLst>
        <p:guide orient="horz" pos="2160"/>
        <p:guide pos="3840"/>
      </p:guideLst>
    </p:cSldViewPr>
  </p:slideViewPr>
  <p:notesTextViewPr>
    <p:cViewPr>
      <p:scale>
        <a:sx n="3" d="2"/>
        <a:sy n="3" d="2"/>
      </p:scale>
      <p:origin x="0" y="0"/>
    </p:cViewPr>
  </p:notesTextViewPr>
  <p:notesViewPr>
    <p:cSldViewPr snapToGrid="0">
      <p:cViewPr varScale="1">
        <p:scale>
          <a:sx n="66" d="100"/>
          <a:sy n="66" d="100"/>
        </p:scale>
        <p:origin x="22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9537753-B9FD-4BEE-A5F2-81FDAE0B65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A653C72-37C0-4C32-9CE0-E02008489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12D6DA-AC49-4395-B6AA-0B68ACAC6C1D}" type="datetimeFigureOut">
              <a:rPr lang="zh-CN" altLang="en-US" smtClean="0"/>
              <a:t>2023-02-20</a:t>
            </a:fld>
            <a:endParaRPr lang="zh-CN" altLang="en-US"/>
          </a:p>
        </p:txBody>
      </p:sp>
      <p:sp>
        <p:nvSpPr>
          <p:cNvPr id="4" name="页脚占位符 3">
            <a:extLst>
              <a:ext uri="{FF2B5EF4-FFF2-40B4-BE49-F238E27FC236}">
                <a16:creationId xmlns:a16="http://schemas.microsoft.com/office/drawing/2014/main" id="{23517E1D-C1BF-40E5-9443-559A45451C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A9CE7AA-1258-4BC0-976E-328F5EA8E8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D5F5E-A841-4504-8AEE-67B7DE70A374}" type="slidenum">
              <a:rPr lang="zh-CN" altLang="en-US" smtClean="0"/>
              <a:t>‹#›</a:t>
            </a:fld>
            <a:endParaRPr lang="zh-CN" altLang="en-US"/>
          </a:p>
        </p:txBody>
      </p:sp>
    </p:spTree>
    <p:extLst>
      <p:ext uri="{BB962C8B-B14F-4D97-AF65-F5344CB8AC3E}">
        <p14:creationId xmlns:p14="http://schemas.microsoft.com/office/powerpoint/2010/main" val="1136855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2023-02-20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Verdana" panose="020B0604030504040204" pitchFamily="34" charset="0"/>
              </a:rPr>
              <a:t>3</a:t>
            </a:fld>
            <a:endParaRPr lang="zh-CN" altLang="en-US" dirty="0">
              <a:latin typeface="Verdana" panose="020B0604030504040204" pitchFamily="34" charset="0"/>
            </a:endParaRPr>
          </a:p>
        </p:txBody>
      </p:sp>
      <p:sp>
        <p:nvSpPr>
          <p:cNvPr id="24579" name="Rectangle 2"/>
          <p:cNvSpPr>
            <a:spLocks noGrp="1" noRot="1" noChangeAspect="1" noTextEdit="1"/>
          </p:cNvSpPr>
          <p:nvPr>
            <p:ph type="sldImg"/>
          </p:nvPr>
        </p:nvSpPr>
        <p:spPr/>
      </p:sp>
      <p:sp>
        <p:nvSpPr>
          <p:cNvPr id="24580" name="Rectangle 3"/>
          <p:cNvSpPr>
            <a:spLocks noGrp="1"/>
          </p:cNvSpPr>
          <p:nvPr>
            <p:ph type="body" idx="1"/>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6B9DCAA0-3978-4D27-8527-C85FA217C649}" type="slidenum">
              <a:rPr lang="zh-CN" altLang="en-US" smtClean="0"/>
              <a:t>25</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p:sp>
      <p:sp>
        <p:nvSpPr>
          <p:cNvPr id="57346"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94206FC0-6827-4C12-B7E0-55550D865E8B}" type="slidenum">
              <a:rPr lang="zh-CN" altLang="en-US" smtClean="0"/>
              <a:t>26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p:sp>
      <p:sp>
        <p:nvSpPr>
          <p:cNvPr id="59394"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66B73746-E798-483B-8489-71F3A5F84486}" type="slidenum">
              <a:rPr lang="zh-CN" altLang="en-US" smtClean="0"/>
              <a:t>27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p:sp>
      <p:sp>
        <p:nvSpPr>
          <p:cNvPr id="61442"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2B766329-7AED-49A6-9169-80EBA97CD600}" type="slidenum">
              <a:rPr lang="zh-CN" altLang="en-US" smtClean="0"/>
              <a:t>28</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p:sp>
      <p:sp>
        <p:nvSpPr>
          <p:cNvPr id="63490"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D90094C8-14CD-48CA-83A3-9487E604C3A9}" type="slidenum">
              <a:rPr lang="zh-CN" altLang="en-US" smtClean="0"/>
              <a:t>29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p:sp>
      <p:sp>
        <p:nvSpPr>
          <p:cNvPr id="65538"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C0B085CB-96BC-42D3-968C-40C13C2D8361}" type="slidenum">
              <a:rPr lang="zh-CN" altLang="en-US" smtClean="0"/>
              <a:t>30</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p:sp>
      <p:sp>
        <p:nvSpPr>
          <p:cNvPr id="67586"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CC905E53-A6C2-49F1-AE22-C8034D204F4C}" type="slidenum">
              <a:rPr lang="zh-CN" altLang="en-US" smtClean="0"/>
              <a:t>31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Verdana" panose="020B0604030504040204" pitchFamily="34" charset="0"/>
              </a:rPr>
              <a:t>5</a:t>
            </a:fld>
            <a:endParaRPr lang="zh-CN" altLang="en-US" dirty="0">
              <a:latin typeface="Verdana" panose="020B0604030504040204" pitchFamily="34" charset="0"/>
            </a:endParaRPr>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a:xfrm>
            <a:off x="0" y="4343400"/>
            <a:ext cx="6858000" cy="4800600"/>
          </a:xfrm>
        </p:spPr>
        <p:txBody>
          <a:bodyPr wrap="square" lIns="91440" tIns="45720" rIns="91440" bIns="45720" anchor="t" anchorCtr="0"/>
          <a:lstStyle/>
          <a:p>
            <a:pPr lvl="0" eaLnBrk="1" hangingPunct="1"/>
            <a:endParaRPr lang="zh-CN" altLang="en-US" dirty="0">
              <a:solidFill>
                <a:srgbClr val="003366"/>
              </a:solidFill>
            </a:endParaRPr>
          </a:p>
        </p:txBody>
      </p:sp>
    </p:spTree>
    <p:extLst>
      <p:ext uri="{BB962C8B-B14F-4D97-AF65-F5344CB8AC3E}">
        <p14:creationId xmlns:p14="http://schemas.microsoft.com/office/powerpoint/2010/main" val="2801333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Verdana" panose="020B0604030504040204" pitchFamily="34" charset="0"/>
              </a:rPr>
              <a:t>6</a:t>
            </a:fld>
            <a:endParaRPr lang="zh-CN" altLang="en-US" dirty="0">
              <a:latin typeface="Verdana" panose="020B0604030504040204" pitchFamily="34" charset="0"/>
            </a:endParaRPr>
          </a:p>
        </p:txBody>
      </p:sp>
      <p:sp>
        <p:nvSpPr>
          <p:cNvPr id="22531" name="Rectangle 2"/>
          <p:cNvSpPr>
            <a:spLocks noGrp="1" noRot="1" noChangeAspect="1" noTextEdit="1"/>
          </p:cNvSpPr>
          <p:nvPr>
            <p:ph type="sldImg"/>
          </p:nvPr>
        </p:nvSpPr>
        <p:spPr/>
      </p:sp>
      <p:sp>
        <p:nvSpPr>
          <p:cNvPr id="22532" name="Rectangle 3"/>
          <p:cNvSpPr>
            <a:spLocks noGrp="1"/>
          </p:cNvSpPr>
          <p:nvPr>
            <p:ph type="body" idx="1"/>
          </p:nvPr>
        </p:nvSpPr>
        <p:spPr/>
        <p:txBody>
          <a:bodyPr wrap="square" lIns="91440" tIns="45720" rIns="91440" bIns="45720" anchor="t" anchorCtr="0"/>
          <a:lstStyle/>
          <a:p>
            <a:pPr lvl="0" eaLnBrk="1" hangingPunct="1"/>
            <a:endParaRPr lang="zh-CN" altLang="en-US" dirty="0"/>
          </a:p>
        </p:txBody>
      </p:sp>
    </p:spTree>
    <p:extLst>
      <p:ext uri="{BB962C8B-B14F-4D97-AF65-F5344CB8AC3E}">
        <p14:creationId xmlns:p14="http://schemas.microsoft.com/office/powerpoint/2010/main" val="313477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Verdana" panose="020B0604030504040204" pitchFamily="34" charset="0"/>
              </a:rPr>
              <a:t>12</a:t>
            </a:fld>
            <a:endParaRPr lang="zh-CN" altLang="en-US" dirty="0">
              <a:latin typeface="Verdana" panose="020B0604030504040204" pitchFamily="34" charset="0"/>
            </a:endParaRPr>
          </a:p>
        </p:txBody>
      </p:sp>
      <p:sp>
        <p:nvSpPr>
          <p:cNvPr id="24579" name="Rectangle 2"/>
          <p:cNvSpPr>
            <a:spLocks noGrp="1" noRot="1" noChangeAspect="1" noTextEdit="1"/>
          </p:cNvSpPr>
          <p:nvPr>
            <p:ph type="sldImg"/>
          </p:nvPr>
        </p:nvSpPr>
        <p:spPr/>
      </p:sp>
      <p:sp>
        <p:nvSpPr>
          <p:cNvPr id="24580" name="Rectangle 3"/>
          <p:cNvSpPr>
            <a:spLocks noGrp="1"/>
          </p:cNvSpPr>
          <p:nvPr>
            <p:ph type="body" idx="1"/>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p:sp>
      <p:sp>
        <p:nvSpPr>
          <p:cNvPr id="74755" name="Rectangle 3"/>
          <p:cNvSpPr>
            <a:spLocks noGrp="1"/>
          </p:cNvSpPr>
          <p:nvPr>
            <p:ph type="body" idx="1"/>
          </p:nvPr>
        </p:nvSpPr>
        <p:spPr/>
        <p:txBody>
          <a:bodyPr wrap="square" lIns="91440" tIns="45720" rIns="91440" bIns="45720" anchor="t" anchorCtr="0"/>
          <a:lstStyle/>
          <a:p>
            <a:pPr lvl="0"/>
            <a:endParaRPr lang="zh-CN" altLang="en-US" dirty="0"/>
          </a:p>
        </p:txBody>
      </p:sp>
    </p:spTree>
    <p:extLst>
      <p:ext uri="{BB962C8B-B14F-4D97-AF65-F5344CB8AC3E}">
        <p14:creationId xmlns:p14="http://schemas.microsoft.com/office/powerpoint/2010/main" val="2359063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Verdana" panose="020B0604030504040204" pitchFamily="34" charset="0"/>
              </a:rPr>
              <a:t>21</a:t>
            </a:fld>
            <a:endParaRPr lang="zh-CN" altLang="en-US" dirty="0">
              <a:latin typeface="Verdana" panose="020B0604030504040204" pitchFamily="34" charset="0"/>
            </a:endParaRPr>
          </a:p>
        </p:txBody>
      </p:sp>
      <p:sp>
        <p:nvSpPr>
          <p:cNvPr id="24579" name="Rectangle 2"/>
          <p:cNvSpPr>
            <a:spLocks noGrp="1" noRot="1" noChangeAspect="1" noTextEdit="1"/>
          </p:cNvSpPr>
          <p:nvPr>
            <p:ph type="sldImg"/>
          </p:nvPr>
        </p:nvSpPr>
        <p:spPr/>
      </p:sp>
      <p:sp>
        <p:nvSpPr>
          <p:cNvPr id="24580" name="Rectangle 3"/>
          <p:cNvSpPr>
            <a:spLocks noGrp="1"/>
          </p:cNvSpPr>
          <p:nvPr>
            <p:ph type="body" idx="1"/>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p:sp>
      <p:sp>
        <p:nvSpPr>
          <p:cNvPr id="47106"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F7CEB510-E6D7-4A52-AE40-82AF469FA54C}" type="slidenum">
              <a:rPr lang="zh-CN" altLang="en-US" smtClean="0"/>
              <a:t>22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p:sp>
      <p:sp>
        <p:nvSpPr>
          <p:cNvPr id="49154"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0D808AAB-B23E-4D00-85AC-B2603550EC3B}" type="slidenum">
              <a:rPr lang="zh-CN" altLang="en-US" smtClean="0"/>
              <a:t>23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p:sp>
      <p:sp>
        <p:nvSpPr>
          <p:cNvPr id="53250"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E2DB4A8-E014-4B4F-8BD3-5F96739A953E}" type="slidenum">
              <a:rPr lang="zh-CN" altLang="en-US" smtClean="0"/>
              <a:t>24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2023-02-20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2023-02-20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2023-02-20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2023-02-20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2023-02-20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2023-02-20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2023-02-20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2023-02-20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2023-02-20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2023-02-20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2023-02-20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2023-02-20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67548" y="2644458"/>
            <a:ext cx="7815262" cy="1371600"/>
          </a:xfrm>
        </p:spPr>
        <p:txBody>
          <a:bodyPr>
            <a:normAutofit/>
          </a:bodyPr>
          <a:lstStyle/>
          <a:p>
            <a:pPr algn="ctr" eaLnBrk="1" hangingPunct="1">
              <a:defRPr/>
            </a:pPr>
            <a:r>
              <a:rPr lang="zh-CN" altLang="en-US" sz="6000" dirty="0">
                <a:solidFill>
                  <a:schemeClr val="tx1"/>
                </a:solidFill>
                <a:latin typeface="+mj-ea"/>
                <a:ea typeface="+mj-ea"/>
              </a:rPr>
              <a:t>信息安全基本概念</a:t>
            </a:r>
            <a:endParaRPr lang="en-US" altLang="zh-CN" sz="3600" dirty="0">
              <a:solidFill>
                <a:schemeClr val="tx1"/>
              </a:solidFill>
              <a:latin typeface="+mj-ea"/>
              <a:ea typeface="+mj-ea"/>
            </a:endParaRPr>
          </a:p>
        </p:txBody>
      </p:sp>
      <p:sp>
        <p:nvSpPr>
          <p:cNvPr id="4" name="Rectangle 2"/>
          <p:cNvSpPr txBox="1">
            <a:spLocks noChangeArrowheads="1"/>
          </p:cNvSpPr>
          <p:nvPr/>
        </p:nvSpPr>
        <p:spPr bwMode="auto">
          <a:xfrm>
            <a:off x="4079875" y="4365625"/>
            <a:ext cx="4176713" cy="701675"/>
          </a:xfrm>
          <a:prstGeom prst="rect">
            <a:avLst/>
          </a:prstGeom>
          <a:noFill/>
          <a:ln>
            <a:noFill/>
          </a:ln>
          <a:effectLst/>
        </p:spPr>
        <p:txBody>
          <a:bodyPr anchor="ctr"/>
          <a:lstStyle/>
          <a:p>
            <a:pPr algn="ctr"/>
            <a:endParaRPr lang="en-US" altLang="zh-CN" sz="3200" b="1">
              <a:solidFill>
                <a:srgbClr val="FFFFFF"/>
              </a:solidFill>
              <a:effectLst>
                <a:outerShdw blurRad="38100" dist="38100" dir="2700000" algn="tl">
                  <a:srgbClr val="C0C0C0"/>
                </a:outerShdw>
              </a:effectLst>
              <a:latin typeface="迷你简启体" panose="03000509000000000000" charset="-122"/>
              <a:ea typeface="迷你简启体" panose="03000509000000000000"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
          <p:cNvSpPr>
            <a:spLocks noChangeArrowheads="1"/>
          </p:cNvSpPr>
          <p:nvPr/>
        </p:nvSpPr>
        <p:spPr bwMode="auto">
          <a:xfrm>
            <a:off x="1989138" y="272223"/>
            <a:ext cx="4339650"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3600" dirty="0">
                <a:latin typeface="+mj-ea"/>
                <a:ea typeface="+mj-ea"/>
                <a:cs typeface="Times New Roman" panose="02020603050405020304" pitchFamily="18" charset="0"/>
              </a:rPr>
              <a:t>信息技术发展的阶段</a:t>
            </a:r>
            <a:endParaRPr lang="en-US" altLang="zh-CN" sz="3600" dirty="0">
              <a:latin typeface="+mj-ea"/>
              <a:ea typeface="+mj-ea"/>
              <a:cs typeface="Times New Roman" panose="02020603050405020304" pitchFamily="18" charset="0"/>
            </a:endParaRPr>
          </a:p>
        </p:txBody>
      </p:sp>
      <p:sp>
        <p:nvSpPr>
          <p:cNvPr id="19459" name="矩形 4"/>
          <p:cNvSpPr>
            <a:spLocks noChangeArrowheads="1"/>
          </p:cNvSpPr>
          <p:nvPr/>
        </p:nvSpPr>
        <p:spPr bwMode="auto">
          <a:xfrm>
            <a:off x="1838347" y="1297927"/>
            <a:ext cx="8678862" cy="419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dirty="0">
                <a:latin typeface="+mn-ea"/>
                <a:ea typeface="+mn-ea"/>
              </a:rPr>
              <a:t>第一阶段：</a:t>
            </a:r>
            <a:r>
              <a:rPr lang="en-US" altLang="zh-CN" sz="2000" dirty="0">
                <a:latin typeface="+mn-ea"/>
                <a:ea typeface="+mn-ea"/>
              </a:rPr>
              <a:t>1937-1970</a:t>
            </a:r>
            <a:r>
              <a:rPr lang="zh-CN" altLang="en-US" sz="2000" dirty="0">
                <a:latin typeface="+mn-ea"/>
                <a:ea typeface="+mn-ea"/>
              </a:rPr>
              <a:t>：以大型计算机的研究、开发、应用为特征</a:t>
            </a:r>
            <a:endParaRPr lang="en-US" altLang="zh-CN" sz="2000" dirty="0">
              <a:latin typeface="+mn-ea"/>
              <a:ea typeface="+mn-ea"/>
            </a:endParaRPr>
          </a:p>
          <a:p>
            <a:pPr>
              <a:lnSpc>
                <a:spcPct val="150000"/>
              </a:lnSpc>
            </a:pPr>
            <a:r>
              <a:rPr lang="zh-CN" altLang="en-US" sz="2000" dirty="0">
                <a:latin typeface="+mn-ea"/>
                <a:ea typeface="+mn-ea"/>
              </a:rPr>
              <a:t>第二阶段：</a:t>
            </a:r>
            <a:r>
              <a:rPr lang="en-US" altLang="zh-CN" sz="2000" dirty="0">
                <a:latin typeface="+mn-ea"/>
                <a:ea typeface="+mn-ea"/>
              </a:rPr>
              <a:t>1970-1990</a:t>
            </a:r>
            <a:r>
              <a:rPr lang="zh-CN" altLang="en-US" sz="2000" dirty="0">
                <a:latin typeface="+mn-ea"/>
                <a:ea typeface="+mn-ea"/>
              </a:rPr>
              <a:t>：以个人计算机的研究、开发、普及为特征</a:t>
            </a:r>
            <a:endParaRPr lang="en-US" altLang="zh-CN" sz="2000" dirty="0">
              <a:latin typeface="+mn-ea"/>
              <a:ea typeface="+mn-ea"/>
            </a:endParaRPr>
          </a:p>
          <a:p>
            <a:pPr>
              <a:lnSpc>
                <a:spcPct val="150000"/>
              </a:lnSpc>
            </a:pPr>
            <a:r>
              <a:rPr lang="zh-CN" altLang="en-US" sz="2000" dirty="0">
                <a:latin typeface="+mn-ea"/>
                <a:ea typeface="+mn-ea"/>
              </a:rPr>
              <a:t>第三阶段：</a:t>
            </a:r>
            <a:r>
              <a:rPr lang="en-US" altLang="zh-CN" sz="2000" dirty="0">
                <a:latin typeface="+mn-ea"/>
                <a:ea typeface="+mn-ea"/>
              </a:rPr>
              <a:t>1990-2015</a:t>
            </a:r>
            <a:r>
              <a:rPr lang="zh-CN" altLang="en-US" sz="2000" dirty="0">
                <a:latin typeface="+mn-ea"/>
                <a:ea typeface="+mn-ea"/>
              </a:rPr>
              <a:t>：以互联网技术的研究、开发、应用为特征</a:t>
            </a:r>
            <a:endParaRPr lang="en-US" altLang="zh-CN" sz="2000" dirty="0">
              <a:latin typeface="+mn-ea"/>
              <a:ea typeface="+mn-ea"/>
            </a:endParaRPr>
          </a:p>
          <a:p>
            <a:pPr>
              <a:lnSpc>
                <a:spcPct val="150000"/>
              </a:lnSpc>
            </a:pPr>
            <a:r>
              <a:rPr lang="zh-CN" altLang="en-US" sz="2000" dirty="0">
                <a:latin typeface="+mn-ea"/>
                <a:ea typeface="+mn-ea"/>
              </a:rPr>
              <a:t>第四阶段：</a:t>
            </a:r>
            <a:r>
              <a:rPr lang="en-US" altLang="zh-CN" sz="2000" dirty="0">
                <a:latin typeface="+mn-ea"/>
                <a:ea typeface="+mn-ea"/>
              </a:rPr>
              <a:t>2016</a:t>
            </a:r>
            <a:r>
              <a:rPr lang="zh-CN" altLang="en-US" sz="2000" dirty="0">
                <a:latin typeface="+mn-ea"/>
                <a:ea typeface="+mn-ea"/>
              </a:rPr>
              <a:t>至今：以大数据</a:t>
            </a:r>
            <a:r>
              <a:rPr lang="en-US" altLang="zh-CN" sz="2000" dirty="0">
                <a:latin typeface="+mn-ea"/>
                <a:ea typeface="+mn-ea"/>
              </a:rPr>
              <a:t>/</a:t>
            </a:r>
            <a:r>
              <a:rPr lang="zh-CN" altLang="en-US" sz="2000" dirty="0">
                <a:latin typeface="+mn-ea"/>
                <a:ea typeface="+mn-ea"/>
              </a:rPr>
              <a:t>人工智能技术的研究、开发、应用为特征</a:t>
            </a:r>
            <a:endParaRPr lang="en-US" altLang="zh-CN" sz="2000" dirty="0">
              <a:latin typeface="+mn-ea"/>
              <a:ea typeface="+mn-ea"/>
            </a:endParaRPr>
          </a:p>
          <a:p>
            <a:pPr>
              <a:lnSpc>
                <a:spcPct val="150000"/>
              </a:lnSpc>
            </a:pPr>
            <a:r>
              <a:rPr lang="en-US" altLang="zh-CN" sz="2000" dirty="0">
                <a:latin typeface="+mn-ea"/>
                <a:ea typeface="+mn-ea"/>
              </a:rPr>
              <a:t>          </a:t>
            </a:r>
          </a:p>
          <a:p>
            <a:pPr>
              <a:lnSpc>
                <a:spcPct val="150000"/>
              </a:lnSpc>
            </a:pPr>
            <a:r>
              <a:rPr lang="en-US" altLang="zh-CN" sz="2000" dirty="0">
                <a:latin typeface="+mn-ea"/>
                <a:ea typeface="+mn-ea"/>
              </a:rPr>
              <a:t>          </a:t>
            </a:r>
            <a:r>
              <a:rPr lang="zh-CN" altLang="en-US" sz="2000" dirty="0">
                <a:latin typeface="+mn-ea"/>
                <a:ea typeface="+mn-ea"/>
              </a:rPr>
              <a:t>信息产业又被称为第四产业</a:t>
            </a:r>
            <a:endParaRPr lang="en-US" altLang="zh-CN" sz="2000" dirty="0">
              <a:latin typeface="+mn-ea"/>
              <a:ea typeface="+mn-ea"/>
            </a:endParaRPr>
          </a:p>
          <a:p>
            <a:pPr>
              <a:lnSpc>
                <a:spcPct val="150000"/>
              </a:lnSpc>
            </a:pPr>
            <a:endParaRPr lang="en-US" altLang="zh-CN" sz="2000" dirty="0">
              <a:latin typeface="+mn-ea"/>
              <a:ea typeface="+mn-ea"/>
            </a:endParaRPr>
          </a:p>
          <a:p>
            <a:pPr>
              <a:lnSpc>
                <a:spcPct val="150000"/>
              </a:lnSpc>
            </a:pPr>
            <a:r>
              <a:rPr lang="zh-CN" altLang="en-US" sz="2000" dirty="0">
                <a:solidFill>
                  <a:srgbClr val="FF0000"/>
                </a:solidFill>
                <a:latin typeface="+mn-ea"/>
                <a:ea typeface="+mn-ea"/>
              </a:rPr>
              <a:t>过去：产生和形成了信息产业、信息经济</a:t>
            </a:r>
            <a:endParaRPr lang="en-US" altLang="zh-CN" sz="2000" dirty="0">
              <a:solidFill>
                <a:srgbClr val="FF0000"/>
              </a:solidFill>
              <a:latin typeface="+mn-ea"/>
              <a:ea typeface="+mn-ea"/>
            </a:endParaRPr>
          </a:p>
          <a:p>
            <a:pPr>
              <a:lnSpc>
                <a:spcPct val="150000"/>
              </a:lnSpc>
            </a:pPr>
            <a:r>
              <a:rPr lang="zh-CN" altLang="en-US" sz="2000" dirty="0">
                <a:solidFill>
                  <a:srgbClr val="FF0000"/>
                </a:solidFill>
                <a:latin typeface="+mn-ea"/>
                <a:ea typeface="+mn-ea"/>
              </a:rPr>
              <a:t>未来：将会产生和形成智慧经济</a:t>
            </a:r>
            <a:endParaRPr lang="en-US" altLang="zh-CN" sz="2000" dirty="0">
              <a:solidFill>
                <a:srgbClr val="FF0000"/>
              </a:solidFill>
              <a:latin typeface="+mn-ea"/>
              <a:ea typeface="+mn-ea"/>
            </a:endParaRPr>
          </a:p>
        </p:txBody>
      </p:sp>
      <p:sp>
        <p:nvSpPr>
          <p:cNvPr id="6" name="圆角矩形 5"/>
          <p:cNvSpPr/>
          <p:nvPr/>
        </p:nvSpPr>
        <p:spPr>
          <a:xfrm>
            <a:off x="8137425" y="4991305"/>
            <a:ext cx="2379784" cy="1725116"/>
          </a:xfrm>
          <a:prstGeom prst="roundRect">
            <a:avLst>
              <a:gd name="adj" fmla="val 0"/>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信息</a:t>
            </a:r>
          </a:p>
        </p:txBody>
      </p:sp>
      <p:sp>
        <p:nvSpPr>
          <p:cNvPr id="7" name="圆角矩形 6"/>
          <p:cNvSpPr/>
          <p:nvPr/>
        </p:nvSpPr>
        <p:spPr>
          <a:xfrm>
            <a:off x="8137425" y="3270424"/>
            <a:ext cx="2379784" cy="1720881"/>
          </a:xfrm>
          <a:prstGeom prst="roundRect">
            <a:avLst>
              <a:gd name="adj" fmla="val 3196"/>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技术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983564" y="1574666"/>
            <a:ext cx="4567585" cy="4461247"/>
          </a:xfrm>
          <a:prstGeom prst="ellipse">
            <a:avLst/>
          </a:prstGeom>
          <a:solidFill>
            <a:sysClr val="window" lastClr="FFFFFF"/>
          </a:solidFill>
          <a:ln w="190500" cap="flat" cmpd="sng" algn="ctr">
            <a:gradFill flip="none" rotWithShape="1">
              <a:gsLst>
                <a:gs pos="0">
                  <a:srgbClr val="8064A2">
                    <a:lumMod val="67000"/>
                  </a:srgbClr>
                </a:gs>
                <a:gs pos="48000">
                  <a:srgbClr val="8064A2">
                    <a:lumMod val="97000"/>
                    <a:lumOff val="3000"/>
                  </a:srgbClr>
                </a:gs>
                <a:gs pos="100000">
                  <a:srgbClr val="8064A2">
                    <a:lumMod val="60000"/>
                    <a:lumOff val="40000"/>
                  </a:srgbClr>
                </a:gs>
              </a:gsLst>
              <a:lin ang="16200000" scaled="1"/>
              <a:tileRect/>
            </a:gradFill>
            <a:prstDash val="solid"/>
          </a:ln>
          <a:effectLst/>
        </p:spPr>
        <p:txBody>
          <a:bodyPr anchor="ctr"/>
          <a:lstStyle/>
          <a:p>
            <a:pPr algn="ctr" defTabSz="957580" eaLnBrk="1" fontAlgn="auto" hangingPunct="1">
              <a:spcBef>
                <a:spcPts val="0"/>
              </a:spcBef>
              <a:spcAft>
                <a:spcPts val="0"/>
              </a:spcAft>
              <a:defRPr/>
            </a:pPr>
            <a:endParaRPr lang="zh-CN" altLang="en-US" sz="1900" b="0" kern="0">
              <a:solidFill>
                <a:prstClr val="white"/>
              </a:solidFill>
              <a:latin typeface="Calibri" panose="020F0502020204030204"/>
            </a:endParaRPr>
          </a:p>
        </p:txBody>
      </p:sp>
      <p:sp>
        <p:nvSpPr>
          <p:cNvPr id="5" name="椭圆 4"/>
          <p:cNvSpPr/>
          <p:nvPr/>
        </p:nvSpPr>
        <p:spPr>
          <a:xfrm>
            <a:off x="5547794" y="970709"/>
            <a:ext cx="1655839" cy="1519940"/>
          </a:xfrm>
          <a:prstGeom prst="ellipse">
            <a:avLst/>
          </a:prstGeom>
          <a:solidFill>
            <a:schemeClr val="accent2">
              <a:lumMod val="5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defTabSz="957580" eaLnBrk="1" fontAlgn="auto" hangingPunct="1">
              <a:lnSpc>
                <a:spcPct val="150000"/>
              </a:lnSpc>
              <a:spcBef>
                <a:spcPts val="0"/>
              </a:spcBef>
              <a:spcAft>
                <a:spcPts val="0"/>
              </a:spcAft>
              <a:defRPr/>
            </a:pPr>
            <a:r>
              <a:rPr lang="zh-CN" altLang="en-US" sz="1400" kern="0" dirty="0">
                <a:solidFill>
                  <a:prstClr val="white"/>
                </a:solidFill>
                <a:latin typeface="Calibri" panose="020F0502020204030204"/>
              </a:rPr>
              <a:t>云计算</a:t>
            </a:r>
            <a:endParaRPr lang="en-US" altLang="zh-CN" sz="1400" kern="0" dirty="0">
              <a:solidFill>
                <a:prstClr val="white"/>
              </a:solidFill>
              <a:latin typeface="Calibri" panose="020F0502020204030204"/>
            </a:endParaRPr>
          </a:p>
          <a:p>
            <a:pPr algn="ctr" defTabSz="957580" eaLnBrk="1" fontAlgn="auto" hangingPunct="1">
              <a:lnSpc>
                <a:spcPct val="150000"/>
              </a:lnSpc>
              <a:spcBef>
                <a:spcPts val="0"/>
              </a:spcBef>
              <a:spcAft>
                <a:spcPts val="0"/>
              </a:spcAft>
              <a:defRPr/>
            </a:pPr>
            <a:r>
              <a:rPr lang="zh-CN" altLang="en-US" sz="1400" kern="0" dirty="0">
                <a:solidFill>
                  <a:prstClr val="white"/>
                </a:solidFill>
                <a:latin typeface="Calibri" panose="020F0502020204030204"/>
              </a:rPr>
              <a:t>高性能计算</a:t>
            </a:r>
            <a:endParaRPr lang="en-US" altLang="zh-CN" sz="1400" kern="0" dirty="0">
              <a:solidFill>
                <a:prstClr val="white"/>
              </a:solidFill>
              <a:latin typeface="Calibri" panose="020F0502020204030204"/>
            </a:endParaRPr>
          </a:p>
        </p:txBody>
      </p:sp>
      <p:sp>
        <p:nvSpPr>
          <p:cNvPr id="6" name="椭圆 5"/>
          <p:cNvSpPr/>
          <p:nvPr/>
        </p:nvSpPr>
        <p:spPr>
          <a:xfrm>
            <a:off x="7382219" y="4226651"/>
            <a:ext cx="1455925" cy="1519939"/>
          </a:xfrm>
          <a:prstGeom prst="ellipse">
            <a:avLst/>
          </a:prstGeom>
          <a:solidFill>
            <a:srgbClr val="7030A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defTabSz="957580" eaLnBrk="1" fontAlgn="auto" hangingPunct="1">
              <a:lnSpc>
                <a:spcPct val="150000"/>
              </a:lnSpc>
              <a:spcBef>
                <a:spcPts val="0"/>
              </a:spcBef>
              <a:spcAft>
                <a:spcPts val="0"/>
              </a:spcAft>
              <a:defRPr/>
            </a:pPr>
            <a:r>
              <a:rPr lang="zh-CN" altLang="en-US" sz="1400" b="0" kern="0" dirty="0">
                <a:solidFill>
                  <a:prstClr val="white"/>
                </a:solidFill>
                <a:latin typeface="Calibri" panose="020F0502020204030204"/>
              </a:rPr>
              <a:t>智能交互</a:t>
            </a:r>
            <a:endParaRPr lang="en-US" altLang="zh-CN" sz="1400" b="0" kern="0" dirty="0">
              <a:solidFill>
                <a:prstClr val="white"/>
              </a:solidFill>
              <a:latin typeface="Calibri" panose="020F0502020204030204"/>
            </a:endParaRPr>
          </a:p>
          <a:p>
            <a:pPr algn="ctr" defTabSz="957580" eaLnBrk="1" fontAlgn="auto" hangingPunct="1">
              <a:lnSpc>
                <a:spcPct val="150000"/>
              </a:lnSpc>
              <a:spcBef>
                <a:spcPts val="0"/>
              </a:spcBef>
              <a:spcAft>
                <a:spcPts val="0"/>
              </a:spcAft>
              <a:defRPr/>
            </a:pPr>
            <a:r>
              <a:rPr lang="en-US" altLang="zh-CN" sz="1400" b="0" kern="0" dirty="0">
                <a:solidFill>
                  <a:prstClr val="white"/>
                </a:solidFill>
                <a:latin typeface="Calibri" panose="020F0502020204030204"/>
              </a:rPr>
              <a:t>VR</a:t>
            </a:r>
            <a:r>
              <a:rPr lang="en-US" altLang="zh-CN" sz="1400" kern="0" dirty="0">
                <a:solidFill>
                  <a:prstClr val="white"/>
                </a:solidFill>
                <a:latin typeface="Calibri" panose="020F0502020204030204"/>
              </a:rPr>
              <a:t>/AR</a:t>
            </a:r>
            <a:endParaRPr lang="en-US" altLang="zh-CN" sz="1400" b="0" kern="0" dirty="0">
              <a:solidFill>
                <a:prstClr val="white"/>
              </a:solidFill>
              <a:latin typeface="Calibri" panose="020F0502020204030204"/>
            </a:endParaRPr>
          </a:p>
        </p:txBody>
      </p:sp>
      <p:sp>
        <p:nvSpPr>
          <p:cNvPr id="7" name="椭圆 6"/>
          <p:cNvSpPr/>
          <p:nvPr/>
        </p:nvSpPr>
        <p:spPr>
          <a:xfrm>
            <a:off x="7552322" y="2034867"/>
            <a:ext cx="1455925" cy="1519939"/>
          </a:xfrm>
          <a:prstGeom prst="ellipse">
            <a:avLst/>
          </a:prstGeom>
          <a:solidFill>
            <a:srgbClr val="4BACC6">
              <a:lumMod val="75000"/>
            </a:srgb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defTabSz="957580" eaLnBrk="1" fontAlgn="auto" hangingPunct="1">
              <a:lnSpc>
                <a:spcPct val="150000"/>
              </a:lnSpc>
              <a:spcBef>
                <a:spcPts val="0"/>
              </a:spcBef>
              <a:spcAft>
                <a:spcPts val="0"/>
              </a:spcAft>
              <a:defRPr/>
            </a:pPr>
            <a:r>
              <a:rPr lang="zh-CN" altLang="en-US" sz="1400" b="0" kern="0" dirty="0">
                <a:solidFill>
                  <a:prstClr val="white"/>
                </a:solidFill>
                <a:latin typeface="Calibri" panose="020F0502020204030204"/>
              </a:rPr>
              <a:t>大数据</a:t>
            </a:r>
            <a:endParaRPr lang="en-US" altLang="zh-CN" sz="1400" b="0" kern="0" dirty="0">
              <a:solidFill>
                <a:prstClr val="white"/>
              </a:solidFill>
              <a:latin typeface="Calibri" panose="020F0502020204030204"/>
            </a:endParaRPr>
          </a:p>
          <a:p>
            <a:pPr algn="ctr" defTabSz="957580" eaLnBrk="1" fontAlgn="auto" hangingPunct="1">
              <a:lnSpc>
                <a:spcPct val="150000"/>
              </a:lnSpc>
              <a:spcBef>
                <a:spcPts val="0"/>
              </a:spcBef>
              <a:spcAft>
                <a:spcPts val="0"/>
              </a:spcAft>
              <a:defRPr/>
            </a:pPr>
            <a:r>
              <a:rPr lang="en-US" altLang="zh-CN" sz="1400" kern="0" dirty="0">
                <a:solidFill>
                  <a:prstClr val="white"/>
                </a:solidFill>
                <a:latin typeface="Calibri" panose="020F0502020204030204"/>
              </a:rPr>
              <a:t>Big Data</a:t>
            </a:r>
            <a:endParaRPr lang="en-US" altLang="zh-CN" sz="1400" b="0" kern="0" dirty="0">
              <a:solidFill>
                <a:prstClr val="white"/>
              </a:solidFill>
              <a:latin typeface="Calibri" panose="020F0502020204030204"/>
            </a:endParaRPr>
          </a:p>
        </p:txBody>
      </p:sp>
      <p:sp>
        <p:nvSpPr>
          <p:cNvPr id="8" name="椭圆 7"/>
          <p:cNvSpPr/>
          <p:nvPr/>
        </p:nvSpPr>
        <p:spPr>
          <a:xfrm>
            <a:off x="3412770" y="1870173"/>
            <a:ext cx="1569621" cy="1519939"/>
          </a:xfrm>
          <a:prstGeom prst="ellipse">
            <a:avLst/>
          </a:prstGeom>
          <a:solidFill>
            <a:schemeClr val="bg2">
              <a:lumMod val="1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defTabSz="957580" eaLnBrk="1" fontAlgn="auto" hangingPunct="1">
              <a:lnSpc>
                <a:spcPct val="150000"/>
              </a:lnSpc>
              <a:spcBef>
                <a:spcPts val="0"/>
              </a:spcBef>
              <a:spcAft>
                <a:spcPts val="0"/>
              </a:spcAft>
              <a:defRPr/>
            </a:pPr>
            <a:r>
              <a:rPr lang="zh-CN" altLang="en-US" sz="1400" kern="0" dirty="0">
                <a:solidFill>
                  <a:prstClr val="white"/>
                </a:solidFill>
                <a:latin typeface="Calibri" panose="020F0502020204030204"/>
              </a:rPr>
              <a:t>可演进网络</a:t>
            </a:r>
            <a:endParaRPr lang="en-US" altLang="zh-CN" sz="1400" kern="0" dirty="0">
              <a:solidFill>
                <a:prstClr val="white"/>
              </a:solidFill>
              <a:latin typeface="Calibri" panose="020F0502020204030204"/>
            </a:endParaRPr>
          </a:p>
          <a:p>
            <a:pPr algn="ctr" defTabSz="957580" eaLnBrk="1" fontAlgn="auto" hangingPunct="1">
              <a:lnSpc>
                <a:spcPct val="150000"/>
              </a:lnSpc>
              <a:spcBef>
                <a:spcPts val="0"/>
              </a:spcBef>
              <a:spcAft>
                <a:spcPts val="0"/>
              </a:spcAft>
              <a:defRPr/>
            </a:pPr>
            <a:r>
              <a:rPr lang="zh-CN" altLang="en-US" sz="1400" kern="0" dirty="0">
                <a:solidFill>
                  <a:prstClr val="white"/>
                </a:solidFill>
                <a:latin typeface="Calibri" panose="020F0502020204030204"/>
              </a:rPr>
              <a:t>物联网</a:t>
            </a:r>
            <a:endParaRPr lang="en-US" altLang="zh-CN" sz="1400" kern="0" dirty="0">
              <a:solidFill>
                <a:prstClr val="white"/>
              </a:solidFill>
              <a:latin typeface="Calibri" panose="020F0502020204030204"/>
            </a:endParaRPr>
          </a:p>
        </p:txBody>
      </p:sp>
      <p:sp>
        <p:nvSpPr>
          <p:cNvPr id="9" name="椭圆 8"/>
          <p:cNvSpPr/>
          <p:nvPr/>
        </p:nvSpPr>
        <p:spPr>
          <a:xfrm>
            <a:off x="5501442" y="5131844"/>
            <a:ext cx="1596063" cy="1519940"/>
          </a:xfrm>
          <a:prstGeom prst="ellipse">
            <a:avLst/>
          </a:prstGeom>
          <a:solidFill>
            <a:srgbClr val="C0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defTabSz="957580" eaLnBrk="1" fontAlgn="auto" hangingPunct="1">
              <a:lnSpc>
                <a:spcPct val="150000"/>
              </a:lnSpc>
              <a:spcBef>
                <a:spcPts val="0"/>
              </a:spcBef>
              <a:spcAft>
                <a:spcPts val="0"/>
              </a:spcAft>
              <a:defRPr/>
            </a:pPr>
            <a:r>
              <a:rPr lang="zh-CN" altLang="en-US" sz="1400" kern="0" dirty="0">
                <a:solidFill>
                  <a:schemeClr val="bg1"/>
                </a:solidFill>
                <a:latin typeface="Calibri" panose="020F0502020204030204"/>
              </a:rPr>
              <a:t>网络空间</a:t>
            </a:r>
            <a:endParaRPr lang="en-US" altLang="zh-CN" sz="1400" kern="0" dirty="0">
              <a:solidFill>
                <a:schemeClr val="bg1"/>
              </a:solidFill>
              <a:latin typeface="Calibri" panose="020F0502020204030204"/>
            </a:endParaRPr>
          </a:p>
          <a:p>
            <a:pPr algn="ctr" defTabSz="957580" eaLnBrk="1" fontAlgn="auto" hangingPunct="1">
              <a:lnSpc>
                <a:spcPct val="150000"/>
              </a:lnSpc>
              <a:spcBef>
                <a:spcPts val="0"/>
              </a:spcBef>
              <a:spcAft>
                <a:spcPts val="0"/>
              </a:spcAft>
              <a:defRPr/>
            </a:pPr>
            <a:r>
              <a:rPr lang="zh-CN" altLang="en-US" sz="1400" kern="0" dirty="0">
                <a:solidFill>
                  <a:schemeClr val="bg1"/>
                </a:solidFill>
                <a:latin typeface="Calibri" panose="020F0502020204030204"/>
              </a:rPr>
              <a:t>安全技术</a:t>
            </a:r>
            <a:endParaRPr lang="en-US" altLang="zh-CN" sz="1400" b="0" kern="0" dirty="0">
              <a:solidFill>
                <a:schemeClr val="bg1"/>
              </a:solidFill>
              <a:latin typeface="Calibri" panose="020F0502020204030204"/>
            </a:endParaRPr>
          </a:p>
        </p:txBody>
      </p:sp>
      <p:sp>
        <p:nvSpPr>
          <p:cNvPr id="10" name="椭圆 9"/>
          <p:cNvSpPr/>
          <p:nvPr/>
        </p:nvSpPr>
        <p:spPr>
          <a:xfrm>
            <a:off x="3399599" y="4253134"/>
            <a:ext cx="1455925" cy="1519939"/>
          </a:xfrm>
          <a:prstGeom prst="ellipse">
            <a:avLst/>
          </a:prstGeom>
          <a:solidFill>
            <a:srgbClr val="0070C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defTabSz="957580" eaLnBrk="1" fontAlgn="auto" hangingPunct="1">
              <a:lnSpc>
                <a:spcPct val="150000"/>
              </a:lnSpc>
              <a:spcBef>
                <a:spcPts val="0"/>
              </a:spcBef>
              <a:spcAft>
                <a:spcPts val="0"/>
              </a:spcAft>
              <a:defRPr/>
            </a:pPr>
            <a:r>
              <a:rPr lang="zh-CN" altLang="en-US" sz="1400" kern="0" dirty="0">
                <a:solidFill>
                  <a:prstClr val="white"/>
                </a:solidFill>
                <a:latin typeface="Calibri" panose="020F0502020204030204"/>
              </a:rPr>
              <a:t>人工智能</a:t>
            </a:r>
            <a:endParaRPr lang="en-US" altLang="zh-CN" sz="1400" kern="0" dirty="0">
              <a:solidFill>
                <a:prstClr val="white"/>
              </a:solidFill>
              <a:latin typeface="Calibri" panose="020F0502020204030204"/>
            </a:endParaRPr>
          </a:p>
          <a:p>
            <a:pPr algn="ctr" defTabSz="957580" eaLnBrk="1" fontAlgn="auto" hangingPunct="1">
              <a:lnSpc>
                <a:spcPct val="150000"/>
              </a:lnSpc>
              <a:spcBef>
                <a:spcPts val="0"/>
              </a:spcBef>
              <a:spcAft>
                <a:spcPts val="0"/>
              </a:spcAft>
              <a:defRPr/>
            </a:pPr>
            <a:r>
              <a:rPr lang="zh-CN" altLang="en-US" sz="1400" b="0" kern="0" dirty="0">
                <a:solidFill>
                  <a:prstClr val="white"/>
                </a:solidFill>
                <a:latin typeface="Calibri" panose="020F0502020204030204"/>
              </a:rPr>
              <a:t>智能事物</a:t>
            </a:r>
            <a:endParaRPr lang="en-US" altLang="zh-CN" sz="1400" b="0" kern="0" dirty="0">
              <a:solidFill>
                <a:prstClr val="white"/>
              </a:solidFill>
              <a:latin typeface="Calibri" panose="020F0502020204030204"/>
            </a:endParaRPr>
          </a:p>
        </p:txBody>
      </p:sp>
      <p:cxnSp>
        <p:nvCxnSpPr>
          <p:cNvPr id="11" name="直接连接符 10"/>
          <p:cNvCxnSpPr>
            <a:stCxn id="0" idx="4"/>
            <a:endCxn id="0" idx="0"/>
          </p:cNvCxnSpPr>
          <p:nvPr/>
        </p:nvCxnSpPr>
        <p:spPr>
          <a:xfrm flipH="1">
            <a:off x="6299200" y="2490788"/>
            <a:ext cx="76200" cy="264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0" idx="5"/>
            <a:endCxn id="0" idx="1"/>
          </p:cNvCxnSpPr>
          <p:nvPr/>
        </p:nvCxnSpPr>
        <p:spPr>
          <a:xfrm>
            <a:off x="4752975" y="3167063"/>
            <a:ext cx="2843213" cy="128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752975" y="3230563"/>
            <a:ext cx="2936875" cy="13525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477538" y="3025816"/>
            <a:ext cx="1625612" cy="1558948"/>
          </a:xfrm>
          <a:prstGeom prst="ellipse">
            <a:avLst/>
          </a:prstGeom>
          <a:solidFill>
            <a:sysClr val="window" lastClr="FFFFFF">
              <a:lumMod val="85000"/>
            </a:sysClr>
          </a:solidFill>
          <a:ln w="25400" cap="flat" cmpd="sng" algn="ctr">
            <a:noFill/>
            <a:prstDash val="solid"/>
          </a:ln>
          <a:effectLst/>
          <a:scene3d>
            <a:camera prst="orthographicFront"/>
            <a:lightRig rig="threePt" dir="t"/>
          </a:scene3d>
          <a:sp3d>
            <a:bevelT/>
          </a:sp3d>
        </p:spPr>
        <p:txBody>
          <a:bodyPr anchor="ctr"/>
          <a:lstStyle/>
          <a:p>
            <a:pPr algn="ctr" defTabSz="957580" eaLnBrk="1" fontAlgn="auto" hangingPunct="1">
              <a:lnSpc>
                <a:spcPct val="150000"/>
              </a:lnSpc>
              <a:spcBef>
                <a:spcPts val="0"/>
              </a:spcBef>
              <a:spcAft>
                <a:spcPts val="0"/>
              </a:spcAft>
              <a:defRPr/>
            </a:pPr>
            <a:r>
              <a:rPr lang="zh-CN" altLang="en-US" sz="1600" b="1" kern="0" dirty="0">
                <a:solidFill>
                  <a:prstClr val="black"/>
                </a:solidFill>
                <a:latin typeface="Calibri" panose="020F0502020204030204"/>
              </a:rPr>
              <a:t>新一代</a:t>
            </a:r>
            <a:endParaRPr lang="en-US" altLang="zh-CN" sz="1600" b="1" kern="0" dirty="0">
              <a:solidFill>
                <a:prstClr val="black"/>
              </a:solidFill>
              <a:latin typeface="Calibri" panose="020F0502020204030204"/>
            </a:endParaRPr>
          </a:p>
          <a:p>
            <a:pPr algn="ctr" defTabSz="957580" eaLnBrk="1" fontAlgn="auto" hangingPunct="1">
              <a:lnSpc>
                <a:spcPct val="150000"/>
              </a:lnSpc>
              <a:spcBef>
                <a:spcPts val="0"/>
              </a:spcBef>
              <a:spcAft>
                <a:spcPts val="0"/>
              </a:spcAft>
              <a:defRPr/>
            </a:pPr>
            <a:r>
              <a:rPr lang="zh-CN" altLang="en-US" sz="1600" b="1" kern="0" dirty="0">
                <a:solidFill>
                  <a:prstClr val="black"/>
                </a:solidFill>
                <a:latin typeface="Calibri" panose="020F0502020204030204"/>
              </a:rPr>
              <a:t>信息技术</a:t>
            </a:r>
            <a:endParaRPr lang="en-US" altLang="zh-CN" sz="1600" b="1" kern="0" dirty="0">
              <a:solidFill>
                <a:prstClr val="black"/>
              </a:solidFill>
              <a:latin typeface="Calibri" panose="020F0502020204030204"/>
            </a:endParaRPr>
          </a:p>
        </p:txBody>
      </p:sp>
      <p:sp>
        <p:nvSpPr>
          <p:cNvPr id="20510" name="矩形 15"/>
          <p:cNvSpPr>
            <a:spLocks noChangeArrowheads="1"/>
          </p:cNvSpPr>
          <p:nvPr/>
        </p:nvSpPr>
        <p:spPr bwMode="auto">
          <a:xfrm>
            <a:off x="588645" y="299708"/>
            <a:ext cx="5262979"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3600" dirty="0">
                <a:latin typeface="+mj-ea"/>
                <a:ea typeface="+mj-ea"/>
                <a:cs typeface="Times New Roman" panose="02020603050405020304" pitchFamily="18" charset="0"/>
              </a:rPr>
              <a:t>新一代信息技术发展趋势</a:t>
            </a:r>
            <a:endParaRPr lang="en-US" altLang="zh-CN" sz="3600" dirty="0">
              <a:latin typeface="+mj-ea"/>
              <a:ea typeface="+mj-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ea typeface="+mj-ea"/>
              </a:rPr>
              <a:t>1.2 </a:t>
            </a:r>
            <a:r>
              <a:rPr lang="zh-CN" altLang="en-US" dirty="0">
                <a:latin typeface="+mj-ea"/>
                <a:ea typeface="+mj-ea"/>
              </a:rPr>
              <a:t>信息安全的基本概念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1446104" y="1811936"/>
            <a:ext cx="8793029" cy="4537634"/>
          </a:xfrm>
        </p:spPr>
        <p:txBody>
          <a:bodyPr>
            <a:normAutofit fontScale="97500"/>
          </a:bodyPr>
          <a:lstStyle/>
          <a:p>
            <a:pPr algn="just">
              <a:lnSpc>
                <a:spcPct val="125000"/>
              </a:lnSpc>
            </a:pPr>
            <a:r>
              <a:rPr lang="zh-CN" altLang="en-US" sz="2400" b="1" dirty="0">
                <a:solidFill>
                  <a:schemeClr val="hlink"/>
                </a:solidFill>
                <a:latin typeface="宋体" panose="02010600030101010101" pitchFamily="2" charset="-122"/>
              </a:rPr>
              <a:t>从信息本身的角度</a:t>
            </a:r>
          </a:p>
          <a:p>
            <a:pPr algn="just">
              <a:lnSpc>
                <a:spcPct val="125000"/>
              </a:lnSpc>
              <a:buNone/>
            </a:pPr>
            <a:r>
              <a:rPr lang="zh-CN" altLang="en-US" sz="2400" dirty="0">
                <a:solidFill>
                  <a:srgbClr val="000000"/>
                </a:solidFill>
                <a:latin typeface="宋体" panose="02010600030101010101" pitchFamily="2" charset="-122"/>
              </a:rPr>
              <a:t>      保障信息不被未经授权使用（破坏）</a:t>
            </a:r>
            <a:endParaRPr lang="en-US" altLang="zh-CN" sz="2400" dirty="0">
              <a:solidFill>
                <a:srgbClr val="000000"/>
              </a:solidFill>
              <a:latin typeface="宋体" panose="02010600030101010101" pitchFamily="2" charset="-122"/>
            </a:endParaRPr>
          </a:p>
          <a:p>
            <a:pPr algn="just">
              <a:lnSpc>
                <a:spcPct val="125000"/>
              </a:lnSpc>
            </a:pPr>
            <a:r>
              <a:rPr lang="zh-CN" altLang="en-US" sz="2400" b="1" dirty="0">
                <a:solidFill>
                  <a:schemeClr val="hlink"/>
                </a:solidFill>
                <a:latin typeface="宋体" panose="02010600030101010101" pitchFamily="2" charset="-122"/>
              </a:rPr>
              <a:t>从信息技术的角度</a:t>
            </a:r>
          </a:p>
          <a:p>
            <a:pPr algn="just">
              <a:lnSpc>
                <a:spcPct val="125000"/>
              </a:lnSpc>
              <a:buNone/>
            </a:pPr>
            <a:r>
              <a:rPr lang="en-US" altLang="zh-CN" sz="2400" dirty="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保障信息被正确地处理</a:t>
            </a:r>
            <a:endParaRPr lang="en-US" altLang="zh-CN" sz="2400" dirty="0">
              <a:solidFill>
                <a:srgbClr val="000000"/>
              </a:solidFill>
              <a:latin typeface="宋体" panose="02010600030101010101" pitchFamily="2" charset="-122"/>
            </a:endParaRPr>
          </a:p>
          <a:p>
            <a:pPr algn="just">
              <a:lnSpc>
                <a:spcPct val="125000"/>
              </a:lnSpc>
              <a:buNone/>
            </a:pPr>
            <a:r>
              <a:rPr lang="en-US" altLang="zh-CN" sz="2400" dirty="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（创建、输入、存储、输出、传输、计算、销毁）</a:t>
            </a:r>
            <a:endParaRPr lang="en-US" altLang="zh-CN" sz="2400" dirty="0">
              <a:solidFill>
                <a:srgbClr val="000000"/>
              </a:solidFill>
              <a:latin typeface="宋体" panose="02010600030101010101" pitchFamily="2" charset="-122"/>
            </a:endParaRPr>
          </a:p>
          <a:p>
            <a:pPr algn="just">
              <a:lnSpc>
                <a:spcPct val="125000"/>
              </a:lnSpc>
            </a:pPr>
            <a:r>
              <a:rPr lang="zh-CN" altLang="en-US" sz="2400" b="1" dirty="0">
                <a:solidFill>
                  <a:schemeClr val="hlink"/>
                </a:solidFill>
                <a:latin typeface="宋体" panose="02010600030101010101" pitchFamily="2" charset="-122"/>
              </a:rPr>
              <a:t>从应用场景的角度</a:t>
            </a:r>
            <a:r>
              <a:rPr lang="en-US" altLang="zh-CN" sz="2400" dirty="0">
                <a:solidFill>
                  <a:srgbClr val="000000"/>
                </a:solidFill>
                <a:latin typeface="宋体" panose="02010600030101010101" pitchFamily="2" charset="-122"/>
              </a:rPr>
              <a:t> </a:t>
            </a:r>
          </a:p>
          <a:p>
            <a:pPr marL="0" indent="0" algn="just" eaLnBrk="1" hangingPunct="1">
              <a:lnSpc>
                <a:spcPct val="125000"/>
              </a:lnSpc>
              <a:buFont typeface="Wingdings" panose="05000000000000000000" pitchFamily="2" charset="2"/>
              <a:buNone/>
            </a:pPr>
            <a:r>
              <a:rPr lang="zh-CN" altLang="en-US" sz="2400" dirty="0">
                <a:solidFill>
                  <a:schemeClr val="hlink"/>
                </a:solidFill>
                <a:latin typeface="宋体" panose="02010600030101010101" pitchFamily="2" charset="-122"/>
              </a:rPr>
              <a:t>    </a:t>
            </a:r>
            <a:r>
              <a:rPr lang="zh-CN" altLang="en-US" sz="2400" dirty="0">
                <a:solidFill>
                  <a:schemeClr val="tx1"/>
                </a:solidFill>
                <a:latin typeface="宋体" panose="02010600030101010101" pitchFamily="2" charset="-122"/>
              </a:rPr>
              <a:t>计算机安全、网络安全、信息系统安全、网络空间安全等概  念，</a:t>
            </a:r>
            <a:r>
              <a:rPr lang="zh-CN" altLang="en-US" sz="2400" b="1" dirty="0">
                <a:solidFill>
                  <a:srgbClr val="FF0000"/>
                </a:solidFill>
                <a:latin typeface="宋体" panose="02010600030101010101" pitchFamily="2" charset="-122"/>
              </a:rPr>
              <a:t>本质上是在这些场景下确保信息和处理信息的安全</a:t>
            </a:r>
          </a:p>
        </p:txBody>
      </p:sp>
      <p:sp>
        <p:nvSpPr>
          <p:cNvPr id="41987" name="Rectangle 4"/>
          <p:cNvSpPr>
            <a:spLocks noGrp="1" noChangeArrowheads="1"/>
          </p:cNvSpPr>
          <p:nvPr>
            <p:ph type="title"/>
          </p:nvPr>
        </p:nvSpPr>
        <p:spPr>
          <a:xfrm>
            <a:off x="1720424" y="365630"/>
            <a:ext cx="7793038" cy="855707"/>
          </a:xfrm>
          <a:noFill/>
        </p:spPr>
        <p:txBody>
          <a:bodyPr/>
          <a:lstStyle/>
          <a:p>
            <a:pPr eaLnBrk="1" hangingPunct="1"/>
            <a:r>
              <a:rPr lang="en-US" altLang="zh-CN" dirty="0"/>
              <a:t> </a:t>
            </a:r>
            <a:r>
              <a:rPr lang="zh-CN" altLang="en-US" dirty="0">
                <a:solidFill>
                  <a:srgbClr val="FF0000"/>
                </a:solidFill>
              </a:rPr>
              <a:t>信息安全是什么？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1860926" y="2603403"/>
            <a:ext cx="6439794" cy="1651193"/>
          </a:xfrm>
        </p:spPr>
        <p:txBody>
          <a:bodyPr>
            <a:normAutofit/>
          </a:bodyPr>
          <a:lstStyle/>
          <a:p>
            <a:pPr marL="914400" lvl="2" indent="0">
              <a:lnSpc>
                <a:spcPct val="150000"/>
              </a:lnSpc>
              <a:buNone/>
            </a:pPr>
            <a:r>
              <a:rPr lang="zh-CN" altLang="en-US" sz="2400" dirty="0">
                <a:solidFill>
                  <a:schemeClr val="tx1"/>
                </a:solidFill>
                <a:latin typeface="+mn-ea"/>
              </a:rPr>
              <a:t>实体安全、网络安全、系统安全、</a:t>
            </a:r>
            <a:endParaRPr lang="en-US" altLang="zh-CN" sz="2400" dirty="0">
              <a:solidFill>
                <a:schemeClr val="tx1"/>
              </a:solidFill>
              <a:latin typeface="+mn-ea"/>
            </a:endParaRPr>
          </a:p>
          <a:p>
            <a:pPr marL="914400" lvl="2" indent="0">
              <a:lnSpc>
                <a:spcPct val="150000"/>
              </a:lnSpc>
              <a:buNone/>
            </a:pPr>
            <a:r>
              <a:rPr lang="zh-CN" altLang="en-US" sz="2400" dirty="0">
                <a:solidFill>
                  <a:schemeClr val="tx1"/>
                </a:solidFill>
                <a:latin typeface="+mn-ea"/>
              </a:rPr>
              <a:t>数据安全、内容安全、安全管理</a:t>
            </a:r>
          </a:p>
        </p:txBody>
      </p:sp>
      <p:sp>
        <p:nvSpPr>
          <p:cNvPr id="5" name="矩形 4">
            <a:extLst>
              <a:ext uri="{FF2B5EF4-FFF2-40B4-BE49-F238E27FC236}">
                <a16:creationId xmlns:a16="http://schemas.microsoft.com/office/drawing/2014/main" id="{B404CBDD-8B35-4DA9-A0C7-8E596847E51C}"/>
              </a:ext>
            </a:extLst>
          </p:cNvPr>
          <p:cNvSpPr/>
          <p:nvPr/>
        </p:nvSpPr>
        <p:spPr>
          <a:xfrm>
            <a:off x="1575137" y="592459"/>
            <a:ext cx="5262979" cy="825419"/>
          </a:xfrm>
          <a:prstGeom prst="rect">
            <a:avLst/>
          </a:prstGeom>
        </p:spPr>
        <p:txBody>
          <a:bodyPr wrap="none">
            <a:spAutoFit/>
          </a:bodyPr>
          <a:lstStyle/>
          <a:p>
            <a:pPr>
              <a:lnSpc>
                <a:spcPct val="150000"/>
              </a:lnSpc>
            </a:pPr>
            <a:r>
              <a:rPr lang="zh-CN" altLang="en-US" sz="3600" b="1" dirty="0">
                <a:solidFill>
                  <a:srgbClr val="FF0000"/>
                </a:solidFill>
                <a:latin typeface="+mn-ea"/>
              </a:rPr>
              <a:t>信息安全存在哪些威胁？</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1" name="Rectangle 1029"/>
          <p:cNvSpPr>
            <a:spLocks noGrp="1" noChangeArrowheads="1"/>
          </p:cNvSpPr>
          <p:nvPr>
            <p:ph type="title"/>
          </p:nvPr>
        </p:nvSpPr>
        <p:spPr>
          <a:xfrm>
            <a:off x="1026160" y="506784"/>
            <a:ext cx="6078538" cy="685800"/>
          </a:xfrm>
        </p:spPr>
        <p:txBody>
          <a:bodyPr/>
          <a:lstStyle/>
          <a:p>
            <a:pPr eaLnBrk="1" hangingPunct="1">
              <a:defRPr/>
            </a:pPr>
            <a:r>
              <a:rPr lang="zh-CN" altLang="en-US" sz="3600" b="1" dirty="0">
                <a:solidFill>
                  <a:schemeClr val="hlink"/>
                </a:solidFill>
                <a:latin typeface="宋体" panose="02010600030101010101" pitchFamily="2" charset="-122"/>
              </a:rPr>
              <a:t>实体安全</a:t>
            </a:r>
          </a:p>
        </p:txBody>
      </p:sp>
      <p:sp>
        <p:nvSpPr>
          <p:cNvPr id="48132" name="Rectangle 1030" descr="Rectangle: Click to edit Master text styles&#10;Second level&#10;Third level&#10;Fourth level&#10;Fifth level"/>
          <p:cNvSpPr>
            <a:spLocks noGrp="1" noChangeArrowheads="1"/>
          </p:cNvSpPr>
          <p:nvPr>
            <p:ph type="body" idx="1"/>
          </p:nvPr>
        </p:nvSpPr>
        <p:spPr>
          <a:xfrm>
            <a:off x="1026160" y="1673609"/>
            <a:ext cx="9814560" cy="4677607"/>
          </a:xfrm>
          <a:noFill/>
        </p:spPr>
        <p:txBody>
          <a:bodyPr>
            <a:normAutofit/>
          </a:bodyPr>
          <a:lstStyle/>
          <a:p>
            <a:pPr marL="0" indent="0" algn="just" eaLnBrk="1" hangingPunct="1">
              <a:lnSpc>
                <a:spcPct val="125000"/>
              </a:lnSpc>
              <a:spcBef>
                <a:spcPct val="0"/>
              </a:spcBef>
              <a:buFont typeface="Wingdings" panose="05000000000000000000" pitchFamily="2" charset="2"/>
              <a:buNone/>
            </a:pPr>
            <a:r>
              <a:rPr lang="zh-CN" altLang="en-US" sz="2800" b="1" dirty="0">
                <a:solidFill>
                  <a:schemeClr val="hlink"/>
                </a:solidFill>
                <a:latin typeface="+mn-ea"/>
                <a:ea typeface="+mn-ea"/>
              </a:rPr>
              <a:t>作用点：</a:t>
            </a:r>
            <a:r>
              <a:rPr lang="zh-CN" altLang="en-US" sz="2800" dirty="0">
                <a:solidFill>
                  <a:schemeClr val="tx1"/>
                </a:solidFill>
                <a:latin typeface="+mn-ea"/>
                <a:ea typeface="+mn-ea"/>
              </a:rPr>
              <a:t>对计算机网络与计算机系统的物理装备的威胁，主要表现在自然灾害、电磁辐射与恶劣工作环境方面。</a:t>
            </a:r>
            <a:endParaRPr lang="en-US" altLang="zh-CN" sz="2800" dirty="0">
              <a:solidFill>
                <a:schemeClr val="tx1"/>
              </a:solidFill>
              <a:latin typeface="+mn-ea"/>
              <a:ea typeface="+mn-ea"/>
            </a:endParaRPr>
          </a:p>
          <a:p>
            <a:pPr marL="0" indent="0" algn="just" eaLnBrk="1" hangingPunct="1">
              <a:lnSpc>
                <a:spcPct val="125000"/>
              </a:lnSpc>
              <a:spcBef>
                <a:spcPct val="0"/>
              </a:spcBef>
              <a:buFont typeface="Wingdings" panose="05000000000000000000" pitchFamily="2" charset="2"/>
              <a:buNone/>
            </a:pPr>
            <a:r>
              <a:rPr lang="zh-CN" altLang="en-US" sz="2800" b="1" dirty="0">
                <a:solidFill>
                  <a:schemeClr val="hlink"/>
                </a:solidFill>
                <a:latin typeface="+mn-ea"/>
                <a:ea typeface="+mn-ea"/>
              </a:rPr>
              <a:t>外显行为：</a:t>
            </a:r>
            <a:r>
              <a:rPr lang="zh-CN" altLang="en-US" sz="2800" dirty="0">
                <a:solidFill>
                  <a:schemeClr val="tx1"/>
                </a:solidFill>
                <a:latin typeface="+mn-ea"/>
                <a:ea typeface="+mn-ea"/>
              </a:rPr>
              <a:t>通信干扰，危害信息注入，信号辐射，信号替换，恶劣操作环境。</a:t>
            </a:r>
            <a:endParaRPr lang="en-US" altLang="zh-CN" sz="2800" dirty="0">
              <a:solidFill>
                <a:schemeClr val="tx1"/>
              </a:solidFill>
              <a:latin typeface="+mn-ea"/>
              <a:ea typeface="+mn-ea"/>
            </a:endParaRPr>
          </a:p>
          <a:p>
            <a:pPr marL="0" indent="0" algn="just" eaLnBrk="1" hangingPunct="1">
              <a:lnSpc>
                <a:spcPct val="125000"/>
              </a:lnSpc>
              <a:spcBef>
                <a:spcPct val="0"/>
              </a:spcBef>
              <a:buFont typeface="Wingdings" panose="05000000000000000000" pitchFamily="2" charset="2"/>
              <a:buNone/>
            </a:pPr>
            <a:r>
              <a:rPr lang="zh-CN" altLang="en-US" sz="2800" b="1" dirty="0">
                <a:solidFill>
                  <a:schemeClr val="hlink"/>
                </a:solidFill>
                <a:latin typeface="+mn-ea"/>
                <a:ea typeface="+mn-ea"/>
              </a:rPr>
              <a:t>防范措施：</a:t>
            </a:r>
            <a:r>
              <a:rPr lang="zh-CN" altLang="en-US" sz="2800" dirty="0">
                <a:solidFill>
                  <a:schemeClr val="tx1"/>
                </a:solidFill>
                <a:latin typeface="+mn-ea"/>
                <a:ea typeface="+mn-ea"/>
              </a:rPr>
              <a:t>抗干扰系统，防辐射系统，隐身系统，加固系统，数据备份。</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5" name="Rectangle 1029"/>
          <p:cNvSpPr>
            <a:spLocks noGrp="1" noChangeArrowheads="1"/>
          </p:cNvSpPr>
          <p:nvPr>
            <p:ph type="title"/>
          </p:nvPr>
        </p:nvSpPr>
        <p:spPr>
          <a:xfrm>
            <a:off x="965200" y="571500"/>
            <a:ext cx="6076950" cy="685800"/>
          </a:xfrm>
        </p:spPr>
        <p:txBody>
          <a:bodyPr/>
          <a:lstStyle/>
          <a:p>
            <a:pPr eaLnBrk="1" hangingPunct="1">
              <a:defRPr/>
            </a:pPr>
            <a:r>
              <a:rPr lang="zh-CN" altLang="en-US" sz="3600" b="1" dirty="0">
                <a:solidFill>
                  <a:schemeClr val="hlink"/>
                </a:solidFill>
                <a:latin typeface="宋体" panose="02010600030101010101" pitchFamily="2" charset="-122"/>
              </a:rPr>
              <a:t>网络安全</a:t>
            </a:r>
          </a:p>
        </p:txBody>
      </p:sp>
      <p:sp>
        <p:nvSpPr>
          <p:cNvPr id="49156" name="Rectangle 1030"/>
          <p:cNvSpPr>
            <a:spLocks noGrp="1" noChangeArrowheads="1"/>
          </p:cNvSpPr>
          <p:nvPr>
            <p:ph type="body" idx="1"/>
          </p:nvPr>
        </p:nvSpPr>
        <p:spPr>
          <a:xfrm>
            <a:off x="965200" y="1777285"/>
            <a:ext cx="9906000" cy="4018208"/>
          </a:xfrm>
          <a:noFill/>
        </p:spPr>
        <p:txBody>
          <a:bodyPr>
            <a:normAutofit/>
          </a:bodyPr>
          <a:lstStyle/>
          <a:p>
            <a:pPr marL="0" indent="0" algn="just" eaLnBrk="1" hangingPunct="1">
              <a:lnSpc>
                <a:spcPct val="125000"/>
              </a:lnSpc>
              <a:spcBef>
                <a:spcPct val="0"/>
              </a:spcBef>
              <a:buFont typeface="Wingdings" panose="05000000000000000000" pitchFamily="2" charset="2"/>
              <a:buNone/>
            </a:pPr>
            <a:r>
              <a:rPr lang="zh-CN" altLang="en-US" sz="2800" b="1" dirty="0">
                <a:solidFill>
                  <a:schemeClr val="hlink"/>
                </a:solidFill>
                <a:latin typeface="+mn-ea"/>
                <a:ea typeface="+mn-ea"/>
              </a:rPr>
              <a:t>作用点：</a:t>
            </a:r>
            <a:r>
              <a:rPr lang="zh-CN" altLang="en-US" sz="2800" dirty="0">
                <a:solidFill>
                  <a:schemeClr val="tx1"/>
                </a:solidFill>
                <a:latin typeface="+mn-ea"/>
                <a:ea typeface="+mn-ea"/>
              </a:rPr>
              <a:t>对计算机网络与计算机系统可用性与可控性进行攻击。</a:t>
            </a:r>
          </a:p>
          <a:p>
            <a:pPr marL="0" indent="0" algn="just"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外显行为：</a:t>
            </a:r>
            <a:r>
              <a:rPr lang="zh-CN" altLang="en-US" sz="2800" dirty="0">
                <a:solidFill>
                  <a:schemeClr val="tx1"/>
                </a:solidFill>
                <a:latin typeface="+mn-ea"/>
                <a:ea typeface="+mn-ea"/>
              </a:rPr>
              <a:t>网络被阻塞，黑客行为，非法使用资源等，计算机病毒，使得依赖于信息系统的管理或控制体系陷于瘫痪。</a:t>
            </a:r>
            <a:endParaRPr lang="en-US" altLang="zh-CN" sz="2800" dirty="0">
              <a:solidFill>
                <a:schemeClr val="tx1"/>
              </a:solidFill>
              <a:latin typeface="+mn-ea"/>
              <a:ea typeface="+mn-ea"/>
            </a:endParaRPr>
          </a:p>
          <a:p>
            <a:pPr marL="0" indent="0" algn="just"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防范措施：</a:t>
            </a:r>
            <a:r>
              <a:rPr lang="zh-CN" altLang="en-US" sz="2800" dirty="0">
                <a:solidFill>
                  <a:schemeClr val="tx1"/>
                </a:solidFill>
                <a:latin typeface="+mn-ea"/>
                <a:ea typeface="+mn-ea"/>
              </a:rPr>
              <a:t>防止入侵，检测入侵，攻击反应，系统恢复。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Rectangle 5"/>
          <p:cNvSpPr>
            <a:spLocks noGrp="1" noChangeArrowheads="1"/>
          </p:cNvSpPr>
          <p:nvPr>
            <p:ph type="title"/>
          </p:nvPr>
        </p:nvSpPr>
        <p:spPr>
          <a:xfrm>
            <a:off x="1031240" y="617147"/>
            <a:ext cx="5943600" cy="685800"/>
          </a:xfrm>
        </p:spPr>
        <p:txBody>
          <a:bodyPr/>
          <a:lstStyle/>
          <a:p>
            <a:pPr eaLnBrk="1" hangingPunct="1">
              <a:defRPr/>
            </a:pPr>
            <a:r>
              <a:rPr lang="zh-CN" altLang="en-US" sz="3600" b="1" dirty="0">
                <a:solidFill>
                  <a:schemeClr val="hlink"/>
                </a:solidFill>
                <a:latin typeface="宋体" panose="02010600030101010101" pitchFamily="2" charset="-122"/>
              </a:rPr>
              <a:t>系统安全</a:t>
            </a:r>
          </a:p>
        </p:txBody>
      </p:sp>
      <p:sp>
        <p:nvSpPr>
          <p:cNvPr id="51204" name="Rectangle 6" descr="Rectangle: Click to edit Master text styles&#10;Second level&#10;Third level&#10;Fourth level&#10;Fifth level"/>
          <p:cNvSpPr>
            <a:spLocks noGrp="1" noChangeArrowheads="1"/>
          </p:cNvSpPr>
          <p:nvPr>
            <p:ph type="body" idx="1"/>
          </p:nvPr>
        </p:nvSpPr>
        <p:spPr>
          <a:xfrm>
            <a:off x="1031240" y="1786909"/>
            <a:ext cx="9778999" cy="4453944"/>
          </a:xfrm>
          <a:noFill/>
        </p:spPr>
        <p:txBody>
          <a:bodyPr/>
          <a:lstStyle/>
          <a:p>
            <a:pPr marL="0" indent="0"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作用点：</a:t>
            </a:r>
            <a:r>
              <a:rPr lang="zh-CN" altLang="en-US" sz="2800" dirty="0">
                <a:solidFill>
                  <a:schemeClr val="tx1"/>
                </a:solidFill>
                <a:latin typeface="+mn-ea"/>
                <a:ea typeface="+mn-ea"/>
              </a:rPr>
              <a:t>对各种系统的使用进行的攻击威胁，主要表现在操作系统、数据库、</a:t>
            </a:r>
            <a:r>
              <a:rPr lang="en-US" altLang="zh-CN" sz="2800" dirty="0">
                <a:solidFill>
                  <a:schemeClr val="tx1"/>
                </a:solidFill>
                <a:latin typeface="+mn-ea"/>
                <a:ea typeface="+mn-ea"/>
              </a:rPr>
              <a:t>Web</a:t>
            </a:r>
            <a:r>
              <a:rPr lang="zh-CN" altLang="en-US" sz="2800" dirty="0">
                <a:solidFill>
                  <a:schemeClr val="tx1"/>
                </a:solidFill>
                <a:latin typeface="+mn-ea"/>
                <a:ea typeface="+mn-ea"/>
              </a:rPr>
              <a:t>系统、电子商务等应用系统等的攻击威胁。</a:t>
            </a:r>
          </a:p>
          <a:p>
            <a:pPr marL="0" indent="0"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外显行为：</a:t>
            </a:r>
            <a:r>
              <a:rPr lang="zh-CN" altLang="en-US" sz="2800" dirty="0">
                <a:solidFill>
                  <a:schemeClr val="tx1"/>
                </a:solidFill>
                <a:latin typeface="+mn-ea"/>
                <a:ea typeface="+mn-ea"/>
              </a:rPr>
              <a:t>冒充合法用户，篡改密码，信息抵赖。</a:t>
            </a:r>
          </a:p>
          <a:p>
            <a:pPr marL="0" indent="0"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防范措施：</a:t>
            </a:r>
            <a:r>
              <a:rPr lang="zh-CN" altLang="en-US" sz="2800" dirty="0">
                <a:solidFill>
                  <a:schemeClr val="tx1"/>
                </a:solidFill>
                <a:latin typeface="+mn-ea"/>
                <a:ea typeface="+mn-ea"/>
              </a:rPr>
              <a:t>加密身份认证技术，系统加固技术，安全交易协议。</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9" name="Rectangle 1029"/>
          <p:cNvSpPr>
            <a:spLocks noGrp="1" noChangeArrowheads="1"/>
          </p:cNvSpPr>
          <p:nvPr>
            <p:ph type="title"/>
          </p:nvPr>
        </p:nvSpPr>
        <p:spPr>
          <a:xfrm>
            <a:off x="939800" y="614680"/>
            <a:ext cx="5943600" cy="685800"/>
          </a:xfrm>
        </p:spPr>
        <p:txBody>
          <a:bodyPr/>
          <a:lstStyle/>
          <a:p>
            <a:pPr eaLnBrk="1" hangingPunct="1">
              <a:defRPr/>
            </a:pPr>
            <a:r>
              <a:rPr lang="zh-CN" altLang="en-US" sz="3600" b="1" dirty="0">
                <a:solidFill>
                  <a:schemeClr val="hlink"/>
                </a:solidFill>
                <a:latin typeface="宋体" panose="02010600030101010101" pitchFamily="2" charset="-122"/>
              </a:rPr>
              <a:t>数据安全（信息安全）</a:t>
            </a:r>
          </a:p>
        </p:txBody>
      </p:sp>
      <p:sp>
        <p:nvSpPr>
          <p:cNvPr id="50180" name="Rectangle 1030" descr="Rectangle: Click to edit Master text styles&#10;Second level&#10;Third level&#10;Fourth level&#10;Fifth level"/>
          <p:cNvSpPr>
            <a:spLocks noGrp="1" noChangeArrowheads="1"/>
          </p:cNvSpPr>
          <p:nvPr>
            <p:ph type="body" idx="1"/>
          </p:nvPr>
        </p:nvSpPr>
        <p:spPr>
          <a:xfrm>
            <a:off x="939800" y="1808552"/>
            <a:ext cx="9931399" cy="4122312"/>
          </a:xfrm>
          <a:noFill/>
        </p:spPr>
        <p:txBody>
          <a:bodyPr>
            <a:normAutofit/>
          </a:bodyPr>
          <a:lstStyle/>
          <a:p>
            <a:pPr marL="0" indent="0" eaLnBrk="1" hangingPunct="1">
              <a:lnSpc>
                <a:spcPct val="125000"/>
              </a:lnSpc>
              <a:spcBef>
                <a:spcPct val="0"/>
              </a:spcBef>
              <a:buFont typeface="Wingdings" panose="05000000000000000000" pitchFamily="2" charset="2"/>
              <a:buNone/>
            </a:pPr>
            <a:r>
              <a:rPr lang="zh-CN" altLang="en-US" sz="2800" b="1" dirty="0">
                <a:solidFill>
                  <a:schemeClr val="hlink"/>
                </a:solidFill>
                <a:latin typeface="+mn-ea"/>
                <a:ea typeface="+mn-ea"/>
              </a:rPr>
              <a:t>作用点：</a:t>
            </a:r>
            <a:r>
              <a:rPr lang="zh-CN" altLang="en-US" sz="2800" dirty="0">
                <a:solidFill>
                  <a:schemeClr val="tx1"/>
                </a:solidFill>
                <a:latin typeface="+mn-ea"/>
                <a:ea typeface="+mn-ea"/>
              </a:rPr>
              <a:t>对所处理的信息机密性与完整性的威胁，主要体现在加解密、防篡改、数字产品产权等方面。</a:t>
            </a:r>
          </a:p>
          <a:p>
            <a:pPr marL="0" indent="0"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外显行为：</a:t>
            </a:r>
            <a:r>
              <a:rPr lang="zh-CN" altLang="en-US" sz="2800" dirty="0">
                <a:solidFill>
                  <a:schemeClr val="tx1"/>
                </a:solidFill>
                <a:latin typeface="+mn-ea"/>
                <a:ea typeface="+mn-ea"/>
              </a:rPr>
              <a:t>窃取信息，篡改信息，冒充信息，信息抵赖。</a:t>
            </a:r>
          </a:p>
          <a:p>
            <a:pPr marL="0" indent="0"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防范措施：</a:t>
            </a:r>
            <a:r>
              <a:rPr lang="zh-CN" altLang="en-US" sz="2800" dirty="0">
                <a:solidFill>
                  <a:schemeClr val="tx1"/>
                </a:solidFill>
                <a:latin typeface="+mn-ea"/>
                <a:ea typeface="+mn-ea"/>
              </a:rPr>
              <a:t>加解密，完整性技术，数字签名，数字水印。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5" descr="Rectangle: Click to edit Master text styles&#10;Second level&#10;Third level&#10;Fourth level&#10;Fifth level"/>
          <p:cNvSpPr>
            <a:spLocks noGrp="1" noChangeArrowheads="1"/>
          </p:cNvSpPr>
          <p:nvPr>
            <p:ph type="body" idx="1"/>
          </p:nvPr>
        </p:nvSpPr>
        <p:spPr>
          <a:xfrm>
            <a:off x="934720" y="1539025"/>
            <a:ext cx="9997440" cy="4784501"/>
          </a:xfrm>
          <a:noFill/>
        </p:spPr>
        <p:txBody>
          <a:bodyPr>
            <a:normAutofit/>
          </a:bodyPr>
          <a:lstStyle/>
          <a:p>
            <a:pPr marL="0" indent="0"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作用点：</a:t>
            </a:r>
            <a:r>
              <a:rPr lang="zh-CN" altLang="en-US" sz="2800" dirty="0">
                <a:solidFill>
                  <a:schemeClr val="tx1"/>
                </a:solidFill>
                <a:latin typeface="+mn-ea"/>
                <a:ea typeface="+mn-ea"/>
              </a:rPr>
              <a:t>有害信息的传播对我国的政治制度及传统文化的威胁，垃圾信息对人们日常生活的干扰。</a:t>
            </a:r>
          </a:p>
          <a:p>
            <a:pPr marL="0" indent="0"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外显行为：</a:t>
            </a:r>
            <a:r>
              <a:rPr lang="zh-CN" altLang="en-US" sz="2800" dirty="0">
                <a:solidFill>
                  <a:schemeClr val="tx1"/>
                </a:solidFill>
                <a:latin typeface="+mn-ea"/>
                <a:ea typeface="+mn-ea"/>
              </a:rPr>
              <a:t>淫秽暴力信息泛滥、敌对的意识形态信息涌入、英语文化的“泛洪现象”对民族文化的冲击，垃圾信息泛滥。</a:t>
            </a:r>
          </a:p>
          <a:p>
            <a:pPr marL="0" indent="0" eaLnBrk="1" hangingPunct="1">
              <a:lnSpc>
                <a:spcPct val="125000"/>
              </a:lnSpc>
              <a:spcBef>
                <a:spcPts val="1200"/>
              </a:spcBef>
              <a:buFont typeface="Wingdings" panose="05000000000000000000" pitchFamily="2" charset="2"/>
              <a:buNone/>
            </a:pPr>
            <a:r>
              <a:rPr lang="zh-CN" altLang="en-US" sz="2800" b="1" dirty="0">
                <a:solidFill>
                  <a:schemeClr val="hlink"/>
                </a:solidFill>
                <a:latin typeface="+mn-ea"/>
                <a:ea typeface="+mn-ea"/>
              </a:rPr>
              <a:t>防范措施：</a:t>
            </a:r>
            <a:r>
              <a:rPr lang="zh-CN" altLang="en-US" sz="2800" dirty="0">
                <a:solidFill>
                  <a:schemeClr val="tx1"/>
                </a:solidFill>
                <a:latin typeface="+mn-ea"/>
                <a:ea typeface="+mn-ea"/>
              </a:rPr>
              <a:t>监测、控管、信息过滤、隐私保护，法律法规</a:t>
            </a:r>
          </a:p>
        </p:txBody>
      </p:sp>
      <p:sp>
        <p:nvSpPr>
          <p:cNvPr id="52228" name="Rectangle 6"/>
          <p:cNvSpPr>
            <a:spLocks noChangeArrowheads="1"/>
          </p:cNvSpPr>
          <p:nvPr/>
        </p:nvSpPr>
        <p:spPr bwMode="auto">
          <a:xfrm>
            <a:off x="934720" y="534474"/>
            <a:ext cx="4288379" cy="533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b="1" spc="300" dirty="0">
                <a:solidFill>
                  <a:schemeClr val="hlink"/>
                </a:solidFill>
                <a:uFillTx/>
                <a:latin typeface="宋体" panose="02010600030101010101" pitchFamily="2" charset="-122"/>
                <a:ea typeface="微软雅黑" panose="020B0503020204020204" pitchFamily="34" charset="-122"/>
                <a:cs typeface="+mj-cs"/>
              </a:rPr>
              <a:t>内容安全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body" idx="1"/>
          </p:nvPr>
        </p:nvSpPr>
        <p:spPr>
          <a:xfrm>
            <a:off x="3882073" y="2779078"/>
            <a:ext cx="4896167" cy="2011362"/>
          </a:xfrm>
          <a:noFill/>
        </p:spPr>
        <p:txBody>
          <a:bodyPr>
            <a:normAutofit/>
          </a:bodyPr>
          <a:lstStyle/>
          <a:p>
            <a:pPr eaLnBrk="1" hangingPunct="1">
              <a:lnSpc>
                <a:spcPct val="125000"/>
              </a:lnSpc>
              <a:buFont typeface="Wingdings" panose="05000000000000000000" pitchFamily="2" charset="2"/>
              <a:buNone/>
            </a:pPr>
            <a:r>
              <a:rPr lang="en-US" altLang="zh-CN" b="1" dirty="0">
                <a:solidFill>
                  <a:schemeClr val="tx1"/>
                </a:solidFill>
                <a:latin typeface="+mn-ea"/>
                <a:ea typeface="+mn-ea"/>
              </a:rPr>
              <a:t>1.</a:t>
            </a:r>
            <a:r>
              <a:rPr lang="zh-CN" altLang="en-US" b="1" dirty="0">
                <a:solidFill>
                  <a:schemeClr val="tx1"/>
                </a:solidFill>
                <a:latin typeface="+mn-ea"/>
                <a:ea typeface="+mn-ea"/>
              </a:rPr>
              <a:t>信息是什么？信息技术是什么？</a:t>
            </a:r>
            <a:endParaRPr lang="en-US" altLang="zh-CN" b="1" dirty="0">
              <a:solidFill>
                <a:schemeClr val="tx1"/>
              </a:solidFill>
              <a:latin typeface="+mn-ea"/>
              <a:ea typeface="+mn-ea"/>
            </a:endParaRPr>
          </a:p>
          <a:p>
            <a:pPr eaLnBrk="1" hangingPunct="1">
              <a:lnSpc>
                <a:spcPct val="125000"/>
              </a:lnSpc>
              <a:buFont typeface="Wingdings" panose="05000000000000000000" pitchFamily="2" charset="2"/>
              <a:buNone/>
            </a:pPr>
            <a:r>
              <a:rPr lang="en-US" altLang="zh-CN" b="1" dirty="0">
                <a:solidFill>
                  <a:schemeClr val="tx1"/>
                </a:solidFill>
                <a:latin typeface="+mn-ea"/>
                <a:ea typeface="+mn-ea"/>
              </a:rPr>
              <a:t>2.</a:t>
            </a:r>
            <a:r>
              <a:rPr lang="zh-CN" altLang="en-US" b="1" dirty="0">
                <a:solidFill>
                  <a:schemeClr val="tx1"/>
                </a:solidFill>
                <a:latin typeface="+mn-ea"/>
                <a:ea typeface="+mn-ea"/>
              </a:rPr>
              <a:t>信息安全是什么？存在哪些威胁？</a:t>
            </a:r>
            <a:endParaRPr lang="en-US" altLang="zh-CN" b="1" dirty="0">
              <a:solidFill>
                <a:schemeClr val="tx1"/>
              </a:solidFill>
              <a:latin typeface="+mn-ea"/>
              <a:ea typeface="+mn-ea"/>
            </a:endParaRPr>
          </a:p>
          <a:p>
            <a:pPr eaLnBrk="1" hangingPunct="1">
              <a:lnSpc>
                <a:spcPct val="125000"/>
              </a:lnSpc>
              <a:buFont typeface="Wingdings" panose="05000000000000000000" pitchFamily="2" charset="2"/>
              <a:buNone/>
            </a:pPr>
            <a:r>
              <a:rPr lang="en-US" altLang="zh-CN" b="1" dirty="0">
                <a:solidFill>
                  <a:schemeClr val="tx1"/>
                </a:solidFill>
                <a:latin typeface="+mn-ea"/>
                <a:ea typeface="+mn-ea"/>
              </a:rPr>
              <a:t>3.</a:t>
            </a:r>
            <a:r>
              <a:rPr lang="zh-CN" altLang="en-US" b="1" dirty="0">
                <a:solidFill>
                  <a:schemeClr val="tx1"/>
                </a:solidFill>
                <a:latin typeface="+mn-ea"/>
                <a:ea typeface="+mn-ea"/>
              </a:rPr>
              <a:t>如何安全？</a:t>
            </a:r>
            <a:endParaRPr lang="zh-CN" altLang="en-US" dirty="0"/>
          </a:p>
          <a:p>
            <a:pPr eaLnBrk="1" hangingPunct="1">
              <a:lnSpc>
                <a:spcPct val="125000"/>
              </a:lnSpc>
              <a:buFont typeface="Wingdings" panose="05000000000000000000" pitchFamily="2" charset="2"/>
              <a:buNone/>
            </a:pPr>
            <a:endParaRPr lang="zh-CN" altLang="en-US" dirty="0"/>
          </a:p>
          <a:p>
            <a:pPr eaLnBrk="1" hangingPunct="1">
              <a:lnSpc>
                <a:spcPct val="125000"/>
              </a:lnSpc>
              <a:buFont typeface="Wingdings" panose="05000000000000000000" pitchFamily="2" charset="2"/>
              <a:buNone/>
            </a:pPr>
            <a:endParaRPr lang="en-US" altLang="zh-CN" dirty="0"/>
          </a:p>
        </p:txBody>
      </p:sp>
      <p:sp>
        <p:nvSpPr>
          <p:cNvPr id="6147" name="Rectangle 7"/>
          <p:cNvSpPr>
            <a:spLocks noGrp="1" noChangeArrowheads="1"/>
          </p:cNvSpPr>
          <p:nvPr>
            <p:ph type="title"/>
          </p:nvPr>
        </p:nvSpPr>
        <p:spPr>
          <a:xfrm>
            <a:off x="2396560" y="1969840"/>
            <a:ext cx="3668960" cy="705600"/>
          </a:xfrm>
          <a:noFill/>
        </p:spPr>
        <p:txBody>
          <a:bodyPr/>
          <a:lstStyle/>
          <a:p>
            <a:pPr eaLnBrk="1" hangingPunct="1"/>
            <a:r>
              <a:rPr lang="zh-CN" altLang="en-US" dirty="0">
                <a:solidFill>
                  <a:schemeClr val="tx1"/>
                </a:solidFill>
                <a:latin typeface="+mn-ea"/>
                <a:ea typeface="+mn-ea"/>
              </a:rPr>
              <a:t>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p:cNvSpPr>
          <p:nvPr>
            <p:ph type="title"/>
          </p:nvPr>
        </p:nvSpPr>
        <p:spPr/>
        <p:txBody>
          <a:bodyPr vert="horz" wrap="square" lIns="91440" tIns="45720" rIns="91440" bIns="45720" anchor="ctr" anchorCtr="0"/>
          <a:lstStyle/>
          <a:p>
            <a:r>
              <a:rPr lang="zh-CN" altLang="en-US" dirty="0"/>
              <a:t>为何需要信息安全？</a:t>
            </a:r>
          </a:p>
        </p:txBody>
      </p:sp>
      <p:sp>
        <p:nvSpPr>
          <p:cNvPr id="20483" name="Rectangle 3"/>
          <p:cNvSpPr>
            <a:spLocks noGrp="1" noRot="1"/>
          </p:cNvSpPr>
          <p:nvPr>
            <p:ph idx="1"/>
          </p:nvPr>
        </p:nvSpPr>
        <p:spPr/>
        <p:txBody>
          <a:bodyPr vert="horz" wrap="square" lIns="91440" tIns="45720" rIns="91440" bIns="45720" anchor="t" anchorCtr="0"/>
          <a:lstStyle/>
          <a:p>
            <a:r>
              <a:rPr lang="zh-CN" altLang="en-US" dirty="0">
                <a:latin typeface="+mn-ea"/>
                <a:ea typeface="+mn-ea"/>
              </a:rPr>
              <a:t>从</a:t>
            </a:r>
            <a:r>
              <a:rPr lang="zh-CN" altLang="en-US" dirty="0">
                <a:solidFill>
                  <a:schemeClr val="hlink"/>
                </a:solidFill>
                <a:latin typeface="+mn-ea"/>
                <a:ea typeface="+mn-ea"/>
              </a:rPr>
              <a:t>国家的角度</a:t>
            </a:r>
            <a:r>
              <a:rPr lang="zh-CN" altLang="en-US" dirty="0">
                <a:latin typeface="+mn-ea"/>
                <a:ea typeface="+mn-ea"/>
              </a:rPr>
              <a:t>讲，信息安全要保护的是国家的</a:t>
            </a:r>
            <a:r>
              <a:rPr lang="zh-CN" altLang="en-US" dirty="0">
                <a:solidFill>
                  <a:schemeClr val="hlink"/>
                </a:solidFill>
                <a:latin typeface="+mn-ea"/>
                <a:ea typeface="+mn-ea"/>
              </a:rPr>
              <a:t>信息边疆</a:t>
            </a:r>
            <a:endParaRPr lang="zh-CN" altLang="en-US" dirty="0">
              <a:latin typeface="+mn-ea"/>
              <a:ea typeface="+mn-ea"/>
            </a:endParaRPr>
          </a:p>
          <a:p>
            <a:pPr lvl="1"/>
            <a:r>
              <a:rPr lang="zh-CN" altLang="en-US" sz="1800" dirty="0">
                <a:latin typeface="+mn-ea"/>
                <a:ea typeface="+mn-ea"/>
              </a:rPr>
              <a:t>随着通信技术和互联网的快速发展，国家各级党政机关电子政务网络的普遍建设和应用，使得</a:t>
            </a:r>
            <a:r>
              <a:rPr lang="zh-CN" altLang="en-US" sz="1800" b="1" dirty="0">
                <a:solidFill>
                  <a:schemeClr val="tx1"/>
                </a:solidFill>
                <a:latin typeface="+mn-ea"/>
                <a:ea typeface="+mn-ea"/>
              </a:rPr>
              <a:t>计算机网络中涉及国家机密的信息安全面临极大的威胁</a:t>
            </a:r>
            <a:r>
              <a:rPr lang="zh-CN" altLang="en-US" sz="1800" dirty="0">
                <a:latin typeface="+mn-ea"/>
                <a:ea typeface="+mn-ea"/>
              </a:rPr>
              <a:t>，已经成为敌对势力窃取的主要目标。</a:t>
            </a:r>
            <a:endParaRPr lang="en-US" altLang="zh-CN" sz="1800" dirty="0">
              <a:latin typeface="+mn-ea"/>
              <a:ea typeface="+mn-ea"/>
            </a:endParaRPr>
          </a:p>
          <a:p>
            <a:r>
              <a:rPr lang="zh-CN" altLang="en-US" dirty="0">
                <a:latin typeface="+mn-ea"/>
                <a:ea typeface="+mn-ea"/>
              </a:rPr>
              <a:t>从</a:t>
            </a:r>
            <a:r>
              <a:rPr lang="zh-CN" altLang="en-US" dirty="0">
                <a:solidFill>
                  <a:schemeClr val="hlink"/>
                </a:solidFill>
                <a:latin typeface="+mn-ea"/>
                <a:ea typeface="+mn-ea"/>
              </a:rPr>
              <a:t>企业的角度</a:t>
            </a:r>
            <a:r>
              <a:rPr lang="zh-CN" altLang="en-US" dirty="0">
                <a:latin typeface="+mn-ea"/>
                <a:ea typeface="+mn-ea"/>
              </a:rPr>
              <a:t>讲，信息安全保护的是</a:t>
            </a:r>
            <a:r>
              <a:rPr lang="zh-CN" altLang="en-US" dirty="0">
                <a:solidFill>
                  <a:schemeClr val="hlink"/>
                </a:solidFill>
                <a:latin typeface="+mn-ea"/>
                <a:ea typeface="+mn-ea"/>
              </a:rPr>
              <a:t>商业资产</a:t>
            </a:r>
          </a:p>
          <a:p>
            <a:pPr lvl="1"/>
            <a:r>
              <a:rPr lang="zh-CN" altLang="en-US" sz="1800" b="1" dirty="0">
                <a:solidFill>
                  <a:schemeClr val="tx1"/>
                </a:solidFill>
                <a:latin typeface="+mn-ea"/>
                <a:ea typeface="+mn-ea"/>
              </a:rPr>
              <a:t>信息又是重要的资产</a:t>
            </a:r>
            <a:r>
              <a:rPr lang="zh-CN" altLang="en-US" sz="1800" dirty="0">
                <a:latin typeface="+mn-ea"/>
                <a:ea typeface="+mn-ea"/>
              </a:rPr>
              <a:t>。信息的保密性、完整性和可用性对维持相关机构的竞争优势、现金流动、盈利性、合法性和商业形象等至关重要。 </a:t>
            </a:r>
          </a:p>
          <a:p>
            <a:r>
              <a:rPr lang="zh-CN" altLang="en-US" dirty="0">
                <a:latin typeface="+mn-ea"/>
                <a:ea typeface="+mn-ea"/>
              </a:rPr>
              <a:t>从</a:t>
            </a:r>
            <a:r>
              <a:rPr lang="zh-CN" altLang="en-US" dirty="0">
                <a:solidFill>
                  <a:srgbClr val="0070C0"/>
                </a:solidFill>
                <a:latin typeface="+mn-ea"/>
                <a:ea typeface="+mn-ea"/>
              </a:rPr>
              <a:t>公众的角度</a:t>
            </a:r>
            <a:r>
              <a:rPr lang="zh-CN" altLang="en-US" dirty="0">
                <a:latin typeface="+mn-ea"/>
                <a:ea typeface="+mn-ea"/>
              </a:rPr>
              <a:t>讲，信息安全保护的是</a:t>
            </a:r>
            <a:r>
              <a:rPr lang="zh-CN" altLang="en-US" dirty="0">
                <a:solidFill>
                  <a:srgbClr val="0070C0"/>
                </a:solidFill>
                <a:latin typeface="+mn-ea"/>
                <a:ea typeface="+mn-ea"/>
              </a:rPr>
              <a:t>公众信息系统和信息服务</a:t>
            </a:r>
          </a:p>
          <a:p>
            <a:pPr lvl="1"/>
            <a:r>
              <a:rPr lang="zh-CN" altLang="en-US" sz="1800" dirty="0">
                <a:latin typeface="+mn-ea"/>
                <a:ea typeface="+mn-ea"/>
              </a:rPr>
              <a:t>随着社会信息化步伐的加快，</a:t>
            </a:r>
            <a:r>
              <a:rPr lang="zh-CN" altLang="en-US" sz="1800" b="1" dirty="0">
                <a:solidFill>
                  <a:schemeClr val="tx1"/>
                </a:solidFill>
                <a:latin typeface="+mn-ea"/>
                <a:ea typeface="+mn-ea"/>
              </a:rPr>
              <a:t>人们对信息系统和信息服务的依赖性也越来越强</a:t>
            </a:r>
            <a:r>
              <a:rPr lang="zh-CN" altLang="en-US" sz="1800" dirty="0">
                <a:latin typeface="+mn-ea"/>
                <a:ea typeface="+mn-ea"/>
              </a:rPr>
              <a:t>，这意味着信息系统更容易受到安全威胁的攻击，而且，一旦被攻击，造成的影响也就越来越大。公众网与专用网的互连互通，各种信息资源的共享，又加大了实现信息安全访问控制的难度。分布式计算的趋势，在很大程度上，减弱了集中式安全控制的有效性。 </a:t>
            </a:r>
            <a:endParaRPr lang="en-US" altLang="zh-CN" sz="1800" dirty="0">
              <a:latin typeface="+mn-ea"/>
              <a:ea typeface="+mn-ea"/>
            </a:endParaRPr>
          </a:p>
          <a:p>
            <a:pPr lvl="1"/>
            <a:endParaRPr lang="zh-CN" altLang="en-US" dirty="0">
              <a:ea typeface="楷体_GB2312" pitchFamily="49" charset="-122"/>
            </a:endParaRPr>
          </a:p>
          <a:p>
            <a:pPr lvl="1"/>
            <a:endParaRPr lang="en-US" altLang="zh-CN" dirty="0">
              <a:ea typeface="楷体_GB2312" pitchFamily="49" charset="-122"/>
            </a:endParaRPr>
          </a:p>
        </p:txBody>
      </p:sp>
    </p:spTree>
    <p:extLst>
      <p:ext uri="{BB962C8B-B14F-4D97-AF65-F5344CB8AC3E}">
        <p14:creationId xmlns:p14="http://schemas.microsoft.com/office/powerpoint/2010/main" val="3542117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1.3</a:t>
            </a:r>
            <a:r>
              <a:rPr lang="zh-CN" altLang="en-US" dirty="0"/>
              <a:t>多角度理解信息安全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2800" dirty="0">
                <a:solidFill>
                  <a:srgbClr val="FF0000"/>
                </a:solidFill>
                <a:latin typeface="微软雅黑" panose="020B0503020204020204" pitchFamily="34" charset="-122"/>
              </a:rPr>
              <a:t>如何安全？</a:t>
            </a:r>
            <a:endParaRPr lang="zh-CN" altLang="en-US" sz="2800" b="1" dirty="0">
              <a:solidFill>
                <a:srgbClr val="FF0000"/>
              </a:solidFill>
              <a:latin typeface="微软雅黑" panose="020B0503020204020204" pitchFamily="34" charset="-122"/>
            </a:endParaRPr>
          </a:p>
        </p:txBody>
      </p:sp>
      <p:sp>
        <p:nvSpPr>
          <p:cNvPr id="3" name="内容占位符 2"/>
          <p:cNvSpPr>
            <a:spLocks noGrp="1"/>
          </p:cNvSpPr>
          <p:nvPr>
            <p:ph idx="1"/>
          </p:nvPr>
        </p:nvSpPr>
        <p:spPr>
          <a:xfrm>
            <a:off x="2016125" y="1484313"/>
            <a:ext cx="8229600" cy="4681537"/>
          </a:xfrm>
        </p:spPr>
        <p:txBody>
          <a:bodyPr/>
          <a:lstStyle/>
          <a:p>
            <a:pPr>
              <a:spcBef>
                <a:spcPts val="1200"/>
              </a:spcBef>
              <a:defRPr/>
            </a:pPr>
            <a:r>
              <a:rPr lang="en-US" altLang="zh-CN" sz="2400" b="1" dirty="0">
                <a:solidFill>
                  <a:srgbClr val="0070C0"/>
                </a:solidFill>
                <a:latin typeface="微软雅黑" panose="020B0503020204020204" pitchFamily="34" charset="-122"/>
                <a:ea typeface="微软雅黑" panose="020B0503020204020204" pitchFamily="34" charset="-122"/>
              </a:rPr>
              <a:t>CIA</a:t>
            </a:r>
            <a:r>
              <a:rPr lang="zh-CN" altLang="en-US" sz="2400" b="1" dirty="0">
                <a:solidFill>
                  <a:srgbClr val="0070C0"/>
                </a:solidFill>
                <a:latin typeface="微软雅黑" panose="020B0503020204020204" pitchFamily="34" charset="-122"/>
                <a:ea typeface="微软雅黑" panose="020B0503020204020204" pitchFamily="34" charset="-122"/>
              </a:rPr>
              <a:t>安全需求模型</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pic>
        <p:nvPicPr>
          <p:cNvPr id="46084" name="Picture 2"/>
          <p:cNvPicPr>
            <a:picLocks noChangeAspect="1" noChangeArrowheads="1"/>
          </p:cNvPicPr>
          <p:nvPr/>
        </p:nvPicPr>
        <p:blipFill>
          <a:blip r:embed="rId3"/>
          <a:srcRect/>
          <a:stretch>
            <a:fillRect/>
          </a:stretch>
        </p:blipFill>
        <p:spPr bwMode="auto">
          <a:xfrm>
            <a:off x="3544570" y="2200592"/>
            <a:ext cx="4797425" cy="2967038"/>
          </a:xfrm>
          <a:prstGeom prst="rect">
            <a:avLst/>
          </a:prstGeom>
          <a:noFill/>
          <a:ln w="9525">
            <a:noFill/>
            <a:miter lim="800000"/>
            <a:headEnd/>
            <a:tailEnd/>
          </a:ln>
        </p:spPr>
      </p:pic>
      <p:sp>
        <p:nvSpPr>
          <p:cNvPr id="5" name="TextBox 4"/>
          <p:cNvSpPr txBox="1"/>
          <p:nvPr/>
        </p:nvSpPr>
        <p:spPr>
          <a:xfrm>
            <a:off x="3143250" y="5480050"/>
            <a:ext cx="2305050" cy="398780"/>
          </a:xfrm>
          <a:prstGeom prst="rect">
            <a:avLst/>
          </a:prstGeom>
          <a:noFill/>
        </p:spPr>
        <p:txBody>
          <a:bodyPr>
            <a:spAutoFit/>
          </a:bodyPr>
          <a:lstStyle/>
          <a:p>
            <a:pPr>
              <a:defRPr/>
            </a:pPr>
            <a:r>
              <a:rPr lang="en-US" altLang="zh-CN" sz="2000" b="1" dirty="0">
                <a:solidFill>
                  <a:srgbClr val="FF0000"/>
                </a:solidFill>
              </a:rPr>
              <a:t>Confidentiality</a:t>
            </a:r>
            <a:endParaRPr lang="zh-CN" altLang="en-US" sz="2000" b="1" dirty="0">
              <a:solidFill>
                <a:srgbClr val="FF0000"/>
              </a:solidFill>
            </a:endParaRPr>
          </a:p>
        </p:txBody>
      </p:sp>
      <p:sp>
        <p:nvSpPr>
          <p:cNvPr id="7" name="TextBox 6"/>
          <p:cNvSpPr txBox="1"/>
          <p:nvPr/>
        </p:nvSpPr>
        <p:spPr>
          <a:xfrm>
            <a:off x="5448300" y="5473700"/>
            <a:ext cx="1295400" cy="398780"/>
          </a:xfrm>
          <a:prstGeom prst="rect">
            <a:avLst/>
          </a:prstGeom>
          <a:noFill/>
        </p:spPr>
        <p:txBody>
          <a:bodyPr>
            <a:spAutoFit/>
          </a:bodyPr>
          <a:lstStyle/>
          <a:p>
            <a:pPr>
              <a:defRPr/>
            </a:pPr>
            <a:r>
              <a:rPr lang="en-US" altLang="zh-CN" sz="2000" b="1" dirty="0">
                <a:solidFill>
                  <a:srgbClr val="FF0000"/>
                </a:solidFill>
              </a:rPr>
              <a:t>Integrity</a:t>
            </a:r>
            <a:endParaRPr lang="zh-CN" altLang="en-US" sz="2000" b="1" dirty="0">
              <a:solidFill>
                <a:srgbClr val="FF0000"/>
              </a:solidFill>
            </a:endParaRPr>
          </a:p>
        </p:txBody>
      </p:sp>
      <p:sp>
        <p:nvSpPr>
          <p:cNvPr id="8" name="TextBox 7"/>
          <p:cNvSpPr txBox="1"/>
          <p:nvPr/>
        </p:nvSpPr>
        <p:spPr>
          <a:xfrm>
            <a:off x="7077075" y="5467350"/>
            <a:ext cx="1827213" cy="398780"/>
          </a:xfrm>
          <a:prstGeom prst="rect">
            <a:avLst/>
          </a:prstGeom>
          <a:noFill/>
        </p:spPr>
        <p:txBody>
          <a:bodyPr>
            <a:spAutoFit/>
          </a:bodyPr>
          <a:lstStyle/>
          <a:p>
            <a:pPr>
              <a:defRPr/>
            </a:pPr>
            <a:r>
              <a:rPr lang="en-US" altLang="zh-CN" sz="2000" b="1" dirty="0">
                <a:solidFill>
                  <a:srgbClr val="FF0000"/>
                </a:solidFill>
              </a:rPr>
              <a:t>Availability</a:t>
            </a:r>
            <a:endParaRPr lang="zh-CN" altLang="en-US" sz="20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18285" y="1746250"/>
            <a:ext cx="8229600" cy="4278630"/>
          </a:xfrm>
        </p:spPr>
        <p:txBody>
          <a:bodyPr>
            <a:normAutofit fontScale="85000" lnSpcReduction="10000"/>
          </a:bodyPr>
          <a:lstStyle/>
          <a:p>
            <a:pPr>
              <a:spcBef>
                <a:spcPts val="1200"/>
              </a:spcBef>
              <a:defRPr/>
            </a:pPr>
            <a:r>
              <a:rPr lang="zh-CN" altLang="en-US" sz="2400" b="1" dirty="0">
                <a:solidFill>
                  <a:srgbClr val="FF0000"/>
                </a:solidFill>
                <a:latin typeface="+mn-ea"/>
                <a:ea typeface="+mn-ea"/>
              </a:rPr>
              <a:t>保密性是指确保信息资源仅被合法的实体（如用户、进程等）访问，使信息不泄漏给未授权的实体</a:t>
            </a:r>
            <a:r>
              <a:rPr lang="zh-CN" altLang="en-US" sz="2400" b="1" dirty="0">
                <a:solidFill>
                  <a:schemeClr val="tx1"/>
                </a:solidFill>
                <a:latin typeface="+mn-ea"/>
                <a:ea typeface="+mn-ea"/>
              </a:rPr>
              <a:t>。这里所指的信息不但包括国家秘密，而且包括各种社会团体、企业组织的工作秘密及商业秘密，个人的秘密和个人隐私（如浏览习惯、购物习惯等）。</a:t>
            </a:r>
            <a:endParaRPr lang="en-US" altLang="zh-CN" sz="2400" b="1" dirty="0">
              <a:solidFill>
                <a:schemeClr val="tx1"/>
              </a:solidFill>
              <a:latin typeface="+mn-ea"/>
              <a:ea typeface="+mn-ea"/>
            </a:endParaRPr>
          </a:p>
          <a:p>
            <a:pPr>
              <a:spcBef>
                <a:spcPts val="1200"/>
              </a:spcBef>
              <a:defRPr/>
            </a:pPr>
            <a:r>
              <a:rPr lang="zh-CN" altLang="en-US" sz="2400" b="1" dirty="0">
                <a:solidFill>
                  <a:schemeClr val="tx1"/>
                </a:solidFill>
                <a:latin typeface="+mn-ea"/>
                <a:ea typeface="+mn-ea"/>
              </a:rPr>
              <a:t>保密性还包括</a:t>
            </a:r>
            <a:r>
              <a:rPr lang="zh-CN" altLang="en-US" sz="2400" b="1" dirty="0">
                <a:solidFill>
                  <a:srgbClr val="FF0000"/>
                </a:solidFill>
                <a:latin typeface="+mn-ea"/>
                <a:ea typeface="+mn-ea"/>
              </a:rPr>
              <a:t>保护数据的存在性</a:t>
            </a:r>
            <a:r>
              <a:rPr lang="zh-CN" altLang="en-US" sz="2400" b="1" dirty="0">
                <a:solidFill>
                  <a:schemeClr val="tx1"/>
                </a:solidFill>
                <a:latin typeface="+mn-ea"/>
                <a:ea typeface="+mn-ea"/>
              </a:rPr>
              <a:t>，有时候存在性比数据本身更能暴露信息。</a:t>
            </a:r>
            <a:endParaRPr lang="en-US" altLang="zh-CN" sz="2400" b="1" dirty="0">
              <a:solidFill>
                <a:schemeClr val="tx1"/>
              </a:solidFill>
              <a:latin typeface="+mn-ea"/>
              <a:ea typeface="+mn-ea"/>
            </a:endParaRPr>
          </a:p>
          <a:p>
            <a:pPr>
              <a:spcBef>
                <a:spcPts val="1200"/>
              </a:spcBef>
              <a:defRPr/>
            </a:pPr>
            <a:r>
              <a:rPr lang="zh-CN" altLang="en-US" sz="2400" b="1" dirty="0">
                <a:solidFill>
                  <a:schemeClr val="tx1"/>
                </a:solidFill>
                <a:latin typeface="+mn-ea"/>
                <a:ea typeface="+mn-ea"/>
              </a:rPr>
              <a:t>实现保密性的方法一般是通过对</a:t>
            </a:r>
            <a:r>
              <a:rPr lang="zh-CN" altLang="en-US" sz="2400" b="1" dirty="0">
                <a:solidFill>
                  <a:srgbClr val="FF0000"/>
                </a:solidFill>
                <a:latin typeface="+mn-ea"/>
                <a:ea typeface="+mn-ea"/>
              </a:rPr>
              <a:t>信息加密</a:t>
            </a:r>
            <a:r>
              <a:rPr lang="zh-CN" altLang="en-US" sz="2400" b="1" dirty="0">
                <a:solidFill>
                  <a:schemeClr val="tx1"/>
                </a:solidFill>
                <a:latin typeface="+mn-ea"/>
                <a:ea typeface="+mn-ea"/>
              </a:rPr>
              <a:t>，或是对信息</a:t>
            </a:r>
            <a:r>
              <a:rPr lang="zh-CN" altLang="en-US" sz="2400" b="1" dirty="0">
                <a:solidFill>
                  <a:srgbClr val="FF0000"/>
                </a:solidFill>
                <a:latin typeface="+mn-ea"/>
                <a:ea typeface="+mn-ea"/>
              </a:rPr>
              <a:t>划分密级并为访问者分配访问权限</a:t>
            </a:r>
            <a:r>
              <a:rPr lang="zh-CN" altLang="en-US" sz="2400" b="1" dirty="0">
                <a:solidFill>
                  <a:schemeClr val="tx1"/>
                </a:solidFill>
                <a:latin typeface="+mn-ea"/>
                <a:ea typeface="+mn-ea"/>
              </a:rPr>
              <a:t>，系统根据用户的身份权限控制对不同密级信息的访问。</a:t>
            </a:r>
          </a:p>
          <a:p>
            <a:pPr>
              <a:spcBef>
                <a:spcPts val="1200"/>
              </a:spcBef>
              <a:defRPr/>
            </a:pPr>
            <a:endPar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F95D0ECB-A1A6-4015-AADA-41E19B925B6E}"/>
              </a:ext>
            </a:extLst>
          </p:cNvPr>
          <p:cNvSpPr/>
          <p:nvPr/>
        </p:nvSpPr>
        <p:spPr>
          <a:xfrm>
            <a:off x="1229360" y="597852"/>
            <a:ext cx="5374639" cy="584775"/>
          </a:xfrm>
          <a:prstGeom prst="rect">
            <a:avLst/>
          </a:prstGeom>
        </p:spPr>
        <p:txBody>
          <a:bodyPr wrap="square">
            <a:spAutoFit/>
          </a:bodyPr>
          <a:lstStyle/>
          <a:p>
            <a:pPr>
              <a:spcBef>
                <a:spcPts val="1200"/>
              </a:spcBef>
              <a:defRPr/>
            </a:pPr>
            <a:r>
              <a:rPr lang="zh-CN" altLang="en-US" sz="3200" b="1" dirty="0">
                <a:solidFill>
                  <a:srgbClr val="0070C0"/>
                </a:solidFill>
                <a:latin typeface="微软雅黑" panose="020B0503020204020204" pitchFamily="34" charset="-122"/>
                <a:ea typeface="微软雅黑" panose="020B0503020204020204" pitchFamily="34" charset="-122"/>
              </a:rPr>
              <a:t>保密性（</a:t>
            </a:r>
            <a:r>
              <a:rPr lang="en-US" altLang="zh-CN" sz="3200" b="1" dirty="0">
                <a:solidFill>
                  <a:srgbClr val="0070C0"/>
                </a:solidFill>
                <a:latin typeface="微软雅黑" panose="020B0503020204020204" pitchFamily="34" charset="-122"/>
                <a:ea typeface="微软雅黑" panose="020B0503020204020204" pitchFamily="34" charset="-122"/>
              </a:rPr>
              <a:t>Confidentiality</a:t>
            </a:r>
            <a:r>
              <a:rPr lang="zh-CN" altLang="en-US" sz="3200" b="1" dirty="0">
                <a:solidFill>
                  <a:srgbClr val="0070C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16125" y="1341438"/>
            <a:ext cx="8543925" cy="5111750"/>
          </a:xfrm>
        </p:spPr>
        <p:txBody>
          <a:bodyPr/>
          <a:lstStyle/>
          <a:p>
            <a:pPr>
              <a:spcBef>
                <a:spcPts val="1200"/>
              </a:spcBef>
              <a:defRPr/>
            </a:pPr>
            <a:r>
              <a:rPr lang="zh-CN" altLang="en-US" sz="2400" b="1" dirty="0">
                <a:solidFill>
                  <a:srgbClr val="FF0000"/>
                </a:solidFill>
                <a:latin typeface="微软雅黑" panose="020B0503020204020204" pitchFamily="34" charset="-122"/>
                <a:ea typeface="微软雅黑" panose="020B0503020204020204" pitchFamily="34" charset="-122"/>
              </a:rPr>
              <a:t>完整性是指信息资源只能由授权方或以授权的方式修改</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在存储或传输过程中不被偶然或蓄意地修改、伪造等破坏。</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不仅仅要考虑数据的完整性，还要</a:t>
            </a:r>
            <a:r>
              <a:rPr lang="zh-CN" altLang="en-US" sz="2400" b="1" dirty="0">
                <a:solidFill>
                  <a:srgbClr val="FF0000"/>
                </a:solidFill>
                <a:latin typeface="微软雅黑" panose="020B0503020204020204" pitchFamily="34" charset="-122"/>
                <a:ea typeface="微软雅黑" panose="020B0503020204020204" pitchFamily="34" charset="-122"/>
              </a:rPr>
              <a:t>考虑操作系统的逻辑正确性和可靠性</a:t>
            </a:r>
            <a:r>
              <a:rPr lang="zh-CN" altLang="en-US" sz="2400" b="1" dirty="0">
                <a:solidFill>
                  <a:schemeClr val="tx1"/>
                </a:solidFill>
                <a:latin typeface="微软雅黑" panose="020B0503020204020204" pitchFamily="34" charset="-122"/>
                <a:ea typeface="微软雅黑" panose="020B0503020204020204" pitchFamily="34" charset="-122"/>
              </a:rPr>
              <a:t>，要实现保护机制的硬件和软件的逻辑完备性、数据结构和存储的一致性。</a:t>
            </a:r>
          </a:p>
        </p:txBody>
      </p:sp>
      <p:sp>
        <p:nvSpPr>
          <p:cNvPr id="7" name="矩形 6">
            <a:extLst>
              <a:ext uri="{FF2B5EF4-FFF2-40B4-BE49-F238E27FC236}">
                <a16:creationId xmlns:a16="http://schemas.microsoft.com/office/drawing/2014/main" id="{7DC3DA5C-FA30-4B75-BC25-E550A0E8F42F}"/>
              </a:ext>
            </a:extLst>
          </p:cNvPr>
          <p:cNvSpPr/>
          <p:nvPr/>
        </p:nvSpPr>
        <p:spPr>
          <a:xfrm>
            <a:off x="1229360" y="597852"/>
            <a:ext cx="5374639" cy="584775"/>
          </a:xfrm>
          <a:prstGeom prst="rect">
            <a:avLst/>
          </a:prstGeom>
        </p:spPr>
        <p:txBody>
          <a:bodyPr wrap="square">
            <a:spAutoFit/>
          </a:bodyPr>
          <a:lstStyle/>
          <a:p>
            <a:pPr>
              <a:spcBef>
                <a:spcPts val="1200"/>
              </a:spcBef>
              <a:defRPr/>
            </a:pPr>
            <a:r>
              <a:rPr lang="zh-CN" altLang="en-US" sz="3200" b="1" dirty="0">
                <a:solidFill>
                  <a:srgbClr val="0070C0"/>
                </a:solidFill>
                <a:latin typeface="微软雅黑" panose="020B0503020204020204" pitchFamily="34" charset="-122"/>
                <a:ea typeface="微软雅黑" panose="020B0503020204020204" pitchFamily="34" charset="-122"/>
              </a:rPr>
              <a:t>完整性（</a:t>
            </a:r>
            <a:r>
              <a:rPr lang="en-US" altLang="zh-CN" sz="3200" b="1" dirty="0">
                <a:solidFill>
                  <a:srgbClr val="0070C0"/>
                </a:solidFill>
                <a:latin typeface="微软雅黑" panose="020B0503020204020204" pitchFamily="34" charset="-122"/>
                <a:ea typeface="微软雅黑" panose="020B0503020204020204" pitchFamily="34" charset="-122"/>
              </a:rPr>
              <a:t>Integrity</a:t>
            </a:r>
            <a:r>
              <a:rPr lang="zh-CN" altLang="en-US" sz="3200" b="1" dirty="0">
                <a:solidFill>
                  <a:srgbClr val="0070C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16125" y="1341438"/>
            <a:ext cx="8543925" cy="5111750"/>
          </a:xfrm>
        </p:spPr>
        <p:txBody>
          <a:bodyPr>
            <a:normAutofit/>
          </a:bodyPr>
          <a:lstStyle/>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实现完整性的方法一般分为</a:t>
            </a:r>
            <a:r>
              <a:rPr lang="zh-CN" altLang="en-US" sz="2400" b="1" dirty="0">
                <a:solidFill>
                  <a:srgbClr val="FF0000"/>
                </a:solidFill>
                <a:latin typeface="微软雅黑" panose="020B0503020204020204" pitchFamily="34" charset="-122"/>
                <a:ea typeface="微软雅黑" panose="020B0503020204020204" pitchFamily="34" charset="-122"/>
              </a:rPr>
              <a:t>预防</a:t>
            </a:r>
            <a:r>
              <a:rPr lang="zh-CN" altLang="en-US" sz="2400" b="1" dirty="0">
                <a:solidFill>
                  <a:schemeClr val="tx1"/>
                </a:solidFill>
                <a:latin typeface="微软雅黑" panose="020B0503020204020204" pitchFamily="34" charset="-122"/>
                <a:ea typeface="微软雅黑" panose="020B0503020204020204" pitchFamily="34" charset="-122"/>
              </a:rPr>
              <a:t>和</a:t>
            </a:r>
            <a:r>
              <a:rPr lang="zh-CN" altLang="en-US" sz="2400" b="1" dirty="0">
                <a:solidFill>
                  <a:srgbClr val="FF0000"/>
                </a:solidFill>
                <a:latin typeface="微软雅黑" panose="020B0503020204020204" pitchFamily="34" charset="-122"/>
                <a:ea typeface="微软雅黑" panose="020B0503020204020204" pitchFamily="34" charset="-122"/>
              </a:rPr>
              <a:t>检测</a:t>
            </a:r>
            <a:r>
              <a:rPr lang="zh-CN" altLang="en-US" sz="2400" b="1" dirty="0">
                <a:solidFill>
                  <a:schemeClr val="tx1"/>
                </a:solidFill>
                <a:latin typeface="微软雅黑" panose="020B0503020204020204" pitchFamily="34" charset="-122"/>
                <a:ea typeface="微软雅黑" panose="020B0503020204020204" pitchFamily="34" charset="-122"/>
              </a:rPr>
              <a:t>两种机制。</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预防机制通过</a:t>
            </a:r>
            <a:r>
              <a:rPr lang="zh-CN" altLang="en-US" sz="2400" b="1" dirty="0">
                <a:solidFill>
                  <a:srgbClr val="FF0000"/>
                </a:solidFill>
                <a:latin typeface="微软雅黑" panose="020B0503020204020204" pitchFamily="34" charset="-122"/>
                <a:ea typeface="微软雅黑" panose="020B0503020204020204" pitchFamily="34" charset="-122"/>
              </a:rPr>
              <a:t>阻止任何未经授权的改写</a:t>
            </a:r>
            <a:r>
              <a:rPr lang="zh-CN" altLang="en-US" sz="2400" b="1" dirty="0">
                <a:solidFill>
                  <a:schemeClr val="tx1"/>
                </a:solidFill>
                <a:latin typeface="微软雅黑" panose="020B0503020204020204" pitchFamily="34" charset="-122"/>
                <a:ea typeface="微软雅黑" panose="020B0503020204020204" pitchFamily="34" charset="-122"/>
              </a:rPr>
              <a:t>企图，或者通过阻止任何未经授权的方法来改写数据的企图，以确保数据的完整性。</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检测机制并不试图阻止完整性的破坏，而是通过分析用户或系统的行为，或是数据本身来</a:t>
            </a:r>
            <a:r>
              <a:rPr lang="zh-CN" altLang="en-US" sz="2400" b="1" dirty="0">
                <a:solidFill>
                  <a:srgbClr val="FF0000"/>
                </a:solidFill>
                <a:latin typeface="微软雅黑" panose="020B0503020204020204" pitchFamily="34" charset="-122"/>
                <a:ea typeface="微软雅黑" panose="020B0503020204020204" pitchFamily="34" charset="-122"/>
              </a:rPr>
              <a:t>发现数据的完整性是否遭受破坏</a:t>
            </a:r>
            <a:r>
              <a:rPr lang="zh-CN" altLang="en-US" sz="2400" b="1" dirty="0">
                <a:solidFill>
                  <a:schemeClr val="tx1"/>
                </a:solidFill>
                <a:latin typeface="微软雅黑" panose="020B0503020204020204" pitchFamily="34" charset="-122"/>
                <a:ea typeface="微软雅黑" panose="020B0503020204020204" pitchFamily="34" charset="-122"/>
              </a:rPr>
              <a:t>。</a:t>
            </a:r>
          </a:p>
          <a:p>
            <a:pPr>
              <a:spcBef>
                <a:spcPts val="1200"/>
              </a:spcBef>
              <a:defRPr/>
            </a:pP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A0AC992F-E2E5-449D-9B51-DE9E6FE5C097}"/>
              </a:ext>
            </a:extLst>
          </p:cNvPr>
          <p:cNvSpPr/>
          <p:nvPr/>
        </p:nvSpPr>
        <p:spPr>
          <a:xfrm>
            <a:off x="1229360" y="597852"/>
            <a:ext cx="5374639" cy="584775"/>
          </a:xfrm>
          <a:prstGeom prst="rect">
            <a:avLst/>
          </a:prstGeom>
        </p:spPr>
        <p:txBody>
          <a:bodyPr wrap="square">
            <a:spAutoFit/>
          </a:bodyPr>
          <a:lstStyle/>
          <a:p>
            <a:pPr>
              <a:spcBef>
                <a:spcPts val="1200"/>
              </a:spcBef>
              <a:defRPr/>
            </a:pPr>
            <a:r>
              <a:rPr lang="zh-CN" altLang="en-US" sz="3200" b="1" dirty="0">
                <a:solidFill>
                  <a:srgbClr val="0070C0"/>
                </a:solidFill>
                <a:latin typeface="微软雅黑" panose="020B0503020204020204" pitchFamily="34" charset="-122"/>
                <a:ea typeface="微软雅黑" panose="020B0503020204020204" pitchFamily="34" charset="-122"/>
              </a:rPr>
              <a:t>完整性（</a:t>
            </a:r>
            <a:r>
              <a:rPr lang="en-US" altLang="zh-CN" sz="3200" b="1" dirty="0">
                <a:solidFill>
                  <a:srgbClr val="0070C0"/>
                </a:solidFill>
                <a:latin typeface="微软雅黑" panose="020B0503020204020204" pitchFamily="34" charset="-122"/>
                <a:ea typeface="微软雅黑" panose="020B0503020204020204" pitchFamily="34" charset="-122"/>
              </a:rPr>
              <a:t>Integrity</a:t>
            </a:r>
            <a:r>
              <a:rPr lang="zh-CN" altLang="en-US" sz="3200" b="1" dirty="0">
                <a:solidFill>
                  <a:srgbClr val="0070C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16125" y="1341438"/>
            <a:ext cx="8543925" cy="5111750"/>
          </a:xfrm>
        </p:spPr>
        <p:txBody>
          <a:bodyPr>
            <a:normAutofit/>
          </a:bodyPr>
          <a:lstStyle/>
          <a:p>
            <a:pPr>
              <a:spcBef>
                <a:spcPts val="1200"/>
              </a:spcBef>
              <a:defRPr/>
            </a:pPr>
            <a:r>
              <a:rPr lang="zh-CN" altLang="en-US" sz="2400" b="1" dirty="0">
                <a:solidFill>
                  <a:srgbClr val="FF0000"/>
                </a:solidFill>
                <a:latin typeface="微软雅黑" panose="020B0503020204020204" pitchFamily="34" charset="-122"/>
                <a:ea typeface="微软雅黑" panose="020B0503020204020204" pitchFamily="34" charset="-122"/>
              </a:rPr>
              <a:t>可用性是指信息资源可被合法用户访问并按要求的特性使用而不遭拒绝服务。</a:t>
            </a:r>
            <a:endParaRPr lang="en-US" altLang="zh-CN" sz="2400" b="1" dirty="0">
              <a:solidFill>
                <a:srgbClr val="FF0000"/>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可用的对象包括：信息、服务、</a:t>
            </a:r>
            <a:r>
              <a:rPr lang="en-US" altLang="zh-CN" sz="2400" b="1" dirty="0">
                <a:solidFill>
                  <a:schemeClr val="tx1"/>
                </a:solidFill>
                <a:latin typeface="微软雅黑" panose="020B0503020204020204" pitchFamily="34" charset="-122"/>
                <a:ea typeface="微软雅黑" panose="020B0503020204020204" pitchFamily="34" charset="-122"/>
              </a:rPr>
              <a:t>IT</a:t>
            </a:r>
            <a:r>
              <a:rPr lang="zh-CN" altLang="en-US" sz="2400" b="1" dirty="0">
                <a:solidFill>
                  <a:schemeClr val="tx1"/>
                </a:solidFill>
                <a:latin typeface="微软雅黑" panose="020B0503020204020204" pitchFamily="34" charset="-122"/>
                <a:ea typeface="微软雅黑" panose="020B0503020204020204" pitchFamily="34" charset="-122"/>
              </a:rPr>
              <a:t>资源等。例如在网络环境下破坏网络和有关系统的正常运行就属于对可用性的攻击。</a:t>
            </a: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为了实现可用性可以采取</a:t>
            </a:r>
            <a:r>
              <a:rPr lang="zh-CN" altLang="en-US" sz="2400" b="1" dirty="0">
                <a:solidFill>
                  <a:srgbClr val="FF0000"/>
                </a:solidFill>
                <a:latin typeface="微软雅黑" panose="020B0503020204020204" pitchFamily="34" charset="-122"/>
                <a:ea typeface="微软雅黑" panose="020B0503020204020204" pitchFamily="34" charset="-122"/>
              </a:rPr>
              <a:t>备份与灾难恢复</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应急响应</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系统容侵</a:t>
            </a:r>
            <a:r>
              <a:rPr lang="zh-CN" altLang="en-US" sz="2400" b="1" dirty="0">
                <a:solidFill>
                  <a:schemeClr val="tx1"/>
                </a:solidFill>
                <a:latin typeface="微软雅黑" panose="020B0503020204020204" pitchFamily="34" charset="-122"/>
                <a:ea typeface="微软雅黑" panose="020B0503020204020204" pitchFamily="34" charset="-122"/>
              </a:rPr>
              <a:t>等许多安全措施。</a:t>
            </a:r>
          </a:p>
        </p:txBody>
      </p:sp>
      <p:sp>
        <p:nvSpPr>
          <p:cNvPr id="7" name="矩形 6">
            <a:extLst>
              <a:ext uri="{FF2B5EF4-FFF2-40B4-BE49-F238E27FC236}">
                <a16:creationId xmlns:a16="http://schemas.microsoft.com/office/drawing/2014/main" id="{50C4DAFB-A389-4871-87B5-2FE2ECBB102E}"/>
              </a:ext>
            </a:extLst>
          </p:cNvPr>
          <p:cNvSpPr/>
          <p:nvPr/>
        </p:nvSpPr>
        <p:spPr>
          <a:xfrm>
            <a:off x="1229360" y="597852"/>
            <a:ext cx="5374639" cy="584775"/>
          </a:xfrm>
          <a:prstGeom prst="rect">
            <a:avLst/>
          </a:prstGeom>
        </p:spPr>
        <p:txBody>
          <a:bodyPr wrap="square">
            <a:spAutoFit/>
          </a:bodyPr>
          <a:lstStyle/>
          <a:p>
            <a:pPr>
              <a:spcBef>
                <a:spcPts val="1200"/>
              </a:spcBef>
              <a:defRPr/>
            </a:pPr>
            <a:r>
              <a:rPr lang="zh-CN" altLang="en-US" sz="3200" b="1" dirty="0">
                <a:solidFill>
                  <a:srgbClr val="0070C0"/>
                </a:solidFill>
                <a:latin typeface="微软雅黑" panose="020B0503020204020204" pitchFamily="34" charset="-122"/>
                <a:ea typeface="微软雅黑" panose="020B0503020204020204" pitchFamily="34" charset="-122"/>
              </a:rPr>
              <a:t>可用性（</a:t>
            </a:r>
            <a:r>
              <a:rPr lang="en-US" altLang="zh-CN" sz="3200" b="1" dirty="0">
                <a:solidFill>
                  <a:srgbClr val="0070C0"/>
                </a:solidFill>
                <a:latin typeface="微软雅黑" panose="020B0503020204020204" pitchFamily="34" charset="-122"/>
                <a:ea typeface="微软雅黑" panose="020B0503020204020204" pitchFamily="34" charset="-122"/>
              </a:rPr>
              <a:t>Availability</a:t>
            </a:r>
            <a:r>
              <a:rPr lang="zh-CN" altLang="en-US" sz="3200" b="1" dirty="0">
                <a:solidFill>
                  <a:srgbClr val="0070C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hangingPunct="1">
              <a:defRPr/>
            </a:pPr>
            <a:r>
              <a:rPr lang="zh-CN" altLang="en-US" sz="2800">
                <a:latin typeface="微软雅黑" panose="020B0503020204020204" pitchFamily="34" charset="-122"/>
                <a:sym typeface="+mn-ea"/>
              </a:rPr>
              <a:t>更多需求</a:t>
            </a:r>
            <a:endParaRPr lang="zh-CN" altLang="en-US" sz="2800" b="1" dirty="0">
              <a:latin typeface="微软雅黑" panose="020B0503020204020204" pitchFamily="34" charset="-122"/>
            </a:endParaRPr>
          </a:p>
        </p:txBody>
      </p:sp>
      <p:sp>
        <p:nvSpPr>
          <p:cNvPr id="3" name="内容占位符 2"/>
          <p:cNvSpPr>
            <a:spLocks noGrp="1"/>
          </p:cNvSpPr>
          <p:nvPr>
            <p:ph idx="1"/>
          </p:nvPr>
        </p:nvSpPr>
        <p:spPr>
          <a:xfrm>
            <a:off x="2016125" y="1341438"/>
            <a:ext cx="8543925" cy="5111750"/>
          </a:xfrm>
        </p:spPr>
        <p:txBody>
          <a:bodyPr>
            <a:normAutofit/>
          </a:bodyPr>
          <a:lstStyle/>
          <a:p>
            <a:pPr>
              <a:spcBef>
                <a:spcPts val="1200"/>
              </a:spcBef>
              <a:defRPr/>
            </a:pPr>
            <a:r>
              <a:rPr lang="zh-CN" altLang="en-US" sz="2400" b="1" dirty="0">
                <a:solidFill>
                  <a:srgbClr val="FF0000"/>
                </a:solidFill>
                <a:latin typeface="微软雅黑" panose="020B0503020204020204" pitchFamily="34" charset="-122"/>
                <a:ea typeface="微软雅黑" panose="020B0503020204020204" pitchFamily="34" charset="-122"/>
              </a:rPr>
              <a:t>不可抵赖性</a:t>
            </a:r>
            <a:r>
              <a:rPr lang="zh-CN" altLang="en-US" sz="2400" b="1" dirty="0">
                <a:solidFill>
                  <a:schemeClr val="tx1"/>
                </a:solidFill>
                <a:latin typeface="微软雅黑" panose="020B0503020204020204" pitchFamily="34" charset="-122"/>
                <a:ea typeface="微软雅黑" panose="020B0503020204020204" pitchFamily="34" charset="-122"/>
              </a:rPr>
              <a:t>通常又称为不可否认性，是指信息的发送者无法否认已发出的信息或信息的部分内容，信息的接收者无法否认已经接收的信息或信息的部分内容。实现不可抵赖性的措施主要有：</a:t>
            </a:r>
            <a:r>
              <a:rPr lang="zh-CN" altLang="en-US" sz="2400" b="1" dirty="0">
                <a:solidFill>
                  <a:srgbClr val="FF0000"/>
                </a:solidFill>
                <a:latin typeface="微软雅黑" panose="020B0503020204020204" pitchFamily="34" charset="-122"/>
                <a:ea typeface="微软雅黑" panose="020B0503020204020204" pitchFamily="34" charset="-122"/>
              </a:rPr>
              <a:t>数字签名、可信第三方认证技术</a:t>
            </a:r>
            <a:r>
              <a:rPr lang="zh-CN" altLang="en-US" sz="2400" b="1" dirty="0">
                <a:solidFill>
                  <a:schemeClr val="tx1"/>
                </a:solidFill>
                <a:latin typeface="微软雅黑" panose="020B0503020204020204" pitchFamily="34" charset="-122"/>
                <a:ea typeface="微软雅黑" panose="020B0503020204020204" pitchFamily="34" charset="-122"/>
              </a:rPr>
              <a:t>等。</a:t>
            </a:r>
          </a:p>
          <a:p>
            <a:pPr>
              <a:spcBef>
                <a:spcPts val="1200"/>
              </a:spcBef>
              <a:defRPr/>
            </a:pPr>
            <a:r>
              <a:rPr lang="zh-CN" altLang="en-US" sz="2400" b="1" dirty="0">
                <a:solidFill>
                  <a:srgbClr val="FF0000"/>
                </a:solidFill>
                <a:latin typeface="微软雅黑" panose="020B0503020204020204" pitchFamily="34" charset="-122"/>
                <a:ea typeface="微软雅黑" panose="020B0503020204020204" pitchFamily="34" charset="-122"/>
              </a:rPr>
              <a:t>可认证性</a:t>
            </a:r>
            <a:r>
              <a:rPr lang="zh-CN" altLang="en-US" sz="2400" b="1" dirty="0">
                <a:solidFill>
                  <a:schemeClr val="tx1"/>
                </a:solidFill>
                <a:latin typeface="微软雅黑" panose="020B0503020204020204" pitchFamily="34" charset="-122"/>
                <a:ea typeface="微软雅黑" panose="020B0503020204020204" pitchFamily="34" charset="-122"/>
              </a:rPr>
              <a:t>是指，保证信息使用者和信息服务者都是真实声称者，</a:t>
            </a:r>
            <a:r>
              <a:rPr lang="zh-CN" altLang="en-US" sz="2400" b="1" dirty="0">
                <a:solidFill>
                  <a:srgbClr val="FF0000"/>
                </a:solidFill>
                <a:latin typeface="微软雅黑" panose="020B0503020204020204" pitchFamily="34" charset="-122"/>
                <a:ea typeface="微软雅黑" panose="020B0503020204020204" pitchFamily="34" charset="-122"/>
              </a:rPr>
              <a:t>防止冒充和重演的攻击</a:t>
            </a:r>
            <a:r>
              <a:rPr lang="zh-CN" altLang="en-US"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可认证性比鉴别（</a:t>
            </a:r>
            <a:r>
              <a:rPr lang="en-US" altLang="zh-CN" sz="2400" b="1" dirty="0">
                <a:solidFill>
                  <a:schemeClr val="tx1"/>
                </a:solidFill>
                <a:latin typeface="微软雅黑" panose="020B0503020204020204" pitchFamily="34" charset="-122"/>
                <a:ea typeface="微软雅黑" panose="020B0503020204020204" pitchFamily="34" charset="-122"/>
              </a:rPr>
              <a:t>Authentication</a:t>
            </a:r>
            <a:r>
              <a:rPr lang="zh-CN" altLang="en-US" sz="2400" b="1" dirty="0">
                <a:solidFill>
                  <a:schemeClr val="tx1"/>
                </a:solidFill>
                <a:latin typeface="微软雅黑" panose="020B0503020204020204" pitchFamily="34" charset="-122"/>
                <a:ea typeface="微软雅黑" panose="020B0503020204020204" pitchFamily="34" charset="-122"/>
              </a:rPr>
              <a:t>）有更深刻的含义，它包含了对传输、消息和消息源的真实性进行核实。</a:t>
            </a:r>
          </a:p>
          <a:p>
            <a:pPr>
              <a:spcBef>
                <a:spcPts val="1200"/>
              </a:spcBef>
              <a:defRPr/>
            </a:pP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16125" y="1341438"/>
            <a:ext cx="8543925" cy="5111750"/>
          </a:xfrm>
        </p:spPr>
        <p:txBody>
          <a:bodyPr/>
          <a:lstStyle/>
          <a:p>
            <a:pPr>
              <a:spcBef>
                <a:spcPts val="1200"/>
              </a:spcBef>
              <a:defRPr/>
            </a:pPr>
            <a:r>
              <a:rPr lang="zh-CN" altLang="en-US" sz="2400" b="1" dirty="0">
                <a:solidFill>
                  <a:srgbClr val="FF0000"/>
                </a:solidFill>
                <a:latin typeface="微软雅黑" panose="020B0503020204020204" pitchFamily="34" charset="-122"/>
                <a:ea typeface="微软雅黑" panose="020B0503020204020204" pitchFamily="34" charset="-122"/>
              </a:rPr>
              <a:t>可控性</a:t>
            </a:r>
            <a:r>
              <a:rPr lang="zh-CN" altLang="en-US" sz="2400" b="1" dirty="0">
                <a:solidFill>
                  <a:schemeClr val="tx1"/>
                </a:solidFill>
                <a:latin typeface="微软雅黑" panose="020B0503020204020204" pitchFamily="34" charset="-122"/>
                <a:ea typeface="微软雅黑" panose="020B0503020204020204" pitchFamily="34" charset="-122"/>
              </a:rPr>
              <a:t>是指，对信息和信息系统的认证授权和监控管理，确保某个实体（用户、进程等）身份的真实性，确保信息内容的安全和合法，确保系统状态可被授权方所控制。</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管理机构可以通过信息监控、审计、过滤等手段对通信活动、信息的内容及传播进行监管和控制。</a:t>
            </a:r>
          </a:p>
          <a:p>
            <a:pPr>
              <a:spcBef>
                <a:spcPts val="1200"/>
              </a:spcBef>
              <a:defRPr/>
            </a:pP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9EEDB030-DC44-4FBD-92B9-E9F7C4794EEB}"/>
              </a:ext>
            </a:extLst>
          </p:cNvPr>
          <p:cNvSpPr>
            <a:spLocks noGrp="1"/>
          </p:cNvSpPr>
          <p:nvPr>
            <p:ph type="title"/>
          </p:nvPr>
        </p:nvSpPr>
        <p:spPr>
          <a:xfrm>
            <a:off x="608400" y="608400"/>
            <a:ext cx="10969200" cy="705600"/>
          </a:xfrm>
        </p:spPr>
        <p:txBody>
          <a:bodyPr/>
          <a:lstStyle/>
          <a:p>
            <a:pPr algn="l" eaLnBrk="1" hangingPunct="1">
              <a:defRPr/>
            </a:pPr>
            <a:r>
              <a:rPr lang="zh-CN" altLang="en-US" sz="2800" dirty="0">
                <a:latin typeface="微软雅黑" panose="020B0503020204020204" pitchFamily="34" charset="-122"/>
                <a:sym typeface="+mn-ea"/>
              </a:rPr>
              <a:t>更多需求</a:t>
            </a:r>
            <a:endParaRPr lang="zh-CN" altLang="en-US" sz="2800" b="1" dirty="0">
              <a:latin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16125" y="1341438"/>
            <a:ext cx="8543925" cy="5111750"/>
          </a:xfrm>
        </p:spPr>
        <p:txBody>
          <a:bodyPr>
            <a:normAutofit/>
          </a:bodyPr>
          <a:lstStyle/>
          <a:p>
            <a:pPr>
              <a:spcBef>
                <a:spcPts val="1200"/>
              </a:spcBef>
              <a:defRPr/>
            </a:pPr>
            <a:r>
              <a:rPr lang="zh-CN" altLang="en-US" sz="2400" b="1" dirty="0">
                <a:solidFill>
                  <a:srgbClr val="FF0000"/>
                </a:solidFill>
                <a:latin typeface="微软雅黑" panose="020B0503020204020204" pitchFamily="34" charset="-122"/>
                <a:ea typeface="微软雅黑" panose="020B0503020204020204" pitchFamily="34" charset="-122"/>
              </a:rPr>
              <a:t>可审查性是指，</a:t>
            </a:r>
            <a:r>
              <a:rPr lang="zh-CN" altLang="en-US" sz="2400" b="1" dirty="0">
                <a:solidFill>
                  <a:schemeClr val="tx1"/>
                </a:solidFill>
                <a:latin typeface="微软雅黑" panose="020B0503020204020204" pitchFamily="34" charset="-122"/>
                <a:ea typeface="微软雅黑" panose="020B0503020204020204" pitchFamily="34" charset="-122"/>
              </a:rPr>
              <a:t>使用审计、监控、防抵赖等安全机制，使得使用者（包括合法用户、攻击者、破坏者、抵赖者）的行为有证可查，并能够对网络出现的安全问题提供调查依据和手段。</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审计是通过对网络上发生的各种访问情况记录日志，并对日志进行统计分析，是对资源使用情况进行事后分析的有效手段，也是发现和追踪事件的常用措施。</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审计的主要对象为用户、主机和节点，主要内容为访问的主体、客体、时间和成败情况等。</a:t>
            </a:r>
          </a:p>
          <a:p>
            <a:pPr>
              <a:spcBef>
                <a:spcPts val="1200"/>
              </a:spcBef>
              <a:defRPr/>
            </a:pP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92CBA865-4872-47B6-AD4D-F17157534135}"/>
              </a:ext>
            </a:extLst>
          </p:cNvPr>
          <p:cNvSpPr>
            <a:spLocks noGrp="1"/>
          </p:cNvSpPr>
          <p:nvPr>
            <p:ph type="title"/>
          </p:nvPr>
        </p:nvSpPr>
        <p:spPr>
          <a:xfrm>
            <a:off x="608400" y="608400"/>
            <a:ext cx="10969200" cy="705600"/>
          </a:xfrm>
        </p:spPr>
        <p:txBody>
          <a:bodyPr/>
          <a:lstStyle/>
          <a:p>
            <a:pPr algn="l" eaLnBrk="1" hangingPunct="1">
              <a:defRPr/>
            </a:pPr>
            <a:r>
              <a:rPr lang="zh-CN" altLang="en-US" sz="2800" dirty="0">
                <a:latin typeface="微软雅黑" panose="020B0503020204020204" pitchFamily="34" charset="-122"/>
                <a:sym typeface="+mn-ea"/>
              </a:rPr>
              <a:t>更多需求</a:t>
            </a:r>
            <a:endParaRPr lang="zh-CN" altLang="en-US" sz="2800" b="1" dirty="0">
              <a:latin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96400" y="1473200"/>
            <a:ext cx="9799200" cy="2570400"/>
          </a:xfrm>
        </p:spPr>
        <p:txBody>
          <a:bodyPr/>
          <a:lstStyle/>
          <a:p>
            <a:r>
              <a:rPr lang="en-US" altLang="zh-CN" dirty="0">
                <a:solidFill>
                  <a:schemeClr val="tx1"/>
                </a:solidFill>
                <a:latin typeface="+mj-ea"/>
                <a:ea typeface="+mj-ea"/>
              </a:rPr>
              <a:t>1.1 </a:t>
            </a:r>
            <a:r>
              <a:rPr lang="zh-CN" altLang="en-US" dirty="0">
                <a:solidFill>
                  <a:schemeClr val="tx1"/>
                </a:solidFill>
                <a:latin typeface="+mj-ea"/>
                <a:ea typeface="+mj-ea"/>
              </a:rPr>
              <a:t>信息与信息技术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16125" y="1341438"/>
            <a:ext cx="8543925" cy="5111750"/>
          </a:xfrm>
        </p:spPr>
        <p:txBody>
          <a:bodyPr/>
          <a:lstStyle/>
          <a:p>
            <a:pPr>
              <a:spcBef>
                <a:spcPts val="1200"/>
              </a:spcBef>
              <a:defRPr/>
            </a:pPr>
            <a:r>
              <a:rPr lang="zh-CN" altLang="en-US" sz="2400" b="1" dirty="0">
                <a:solidFill>
                  <a:srgbClr val="FF0000"/>
                </a:solidFill>
                <a:latin typeface="微软雅黑" panose="020B0503020204020204" pitchFamily="34" charset="-122"/>
                <a:ea typeface="微软雅黑" panose="020B0503020204020204" pitchFamily="34" charset="-122"/>
              </a:rPr>
              <a:t>可存活性</a:t>
            </a:r>
            <a:r>
              <a:rPr lang="zh-CN" altLang="en-US" sz="2400" b="1" dirty="0">
                <a:solidFill>
                  <a:schemeClr val="tx1"/>
                </a:solidFill>
                <a:latin typeface="微软雅黑" panose="020B0503020204020204" pitchFamily="34" charset="-122"/>
                <a:ea typeface="微软雅黑" panose="020B0503020204020204" pitchFamily="34" charset="-122"/>
              </a:rPr>
              <a:t>是指，计算机系统的这样一种能力：它能在面对各种攻击或错误的情况下继续提供核心的服务，而且能够及时地恢复全部的服务。</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这是一个新的融合计算机安全和业务风险管理的课题，它的焦点不仅是对抗计算机入侵者，还要保证在各种网络攻击的情况下业务目标得以实现，关键的业务功能得以保持。</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9" name="标题 1">
            <a:extLst>
              <a:ext uri="{FF2B5EF4-FFF2-40B4-BE49-F238E27FC236}">
                <a16:creationId xmlns:a16="http://schemas.microsoft.com/office/drawing/2014/main" id="{0C046017-5FA6-4EC1-A111-3468B39D6818}"/>
              </a:ext>
            </a:extLst>
          </p:cNvPr>
          <p:cNvSpPr>
            <a:spLocks noGrp="1"/>
          </p:cNvSpPr>
          <p:nvPr>
            <p:ph type="title"/>
          </p:nvPr>
        </p:nvSpPr>
        <p:spPr>
          <a:xfrm>
            <a:off x="608400" y="608400"/>
            <a:ext cx="10969200" cy="705600"/>
          </a:xfrm>
        </p:spPr>
        <p:txBody>
          <a:bodyPr/>
          <a:lstStyle/>
          <a:p>
            <a:pPr algn="l" eaLnBrk="1" hangingPunct="1">
              <a:defRPr/>
            </a:pPr>
            <a:r>
              <a:rPr lang="zh-CN" altLang="en-US" sz="2800" dirty="0">
                <a:latin typeface="微软雅黑" panose="020B0503020204020204" pitchFamily="34" charset="-122"/>
                <a:sym typeface="+mn-ea"/>
              </a:rPr>
              <a:t>更多需求</a:t>
            </a:r>
            <a:endParaRPr lang="zh-CN" altLang="en-US" sz="2800" b="1" dirty="0">
              <a:latin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hangingPunct="1">
              <a:defRPr/>
            </a:pPr>
            <a:r>
              <a:rPr lang="zh-CN" altLang="en-US" sz="2800" b="1" dirty="0">
                <a:solidFill>
                  <a:schemeClr val="tx1"/>
                </a:solidFill>
                <a:latin typeface="微软雅黑" panose="020B0503020204020204" pitchFamily="34" charset="-122"/>
                <a:ea typeface="微软雅黑" panose="020B0503020204020204" pitchFamily="34" charset="-122"/>
              </a:rPr>
              <a:t>信息安全研究的内容</a:t>
            </a:r>
          </a:p>
        </p:txBody>
      </p:sp>
      <p:sp>
        <p:nvSpPr>
          <p:cNvPr id="3" name="内容占位符 2"/>
          <p:cNvSpPr>
            <a:spLocks noGrp="1"/>
          </p:cNvSpPr>
          <p:nvPr>
            <p:ph idx="1"/>
          </p:nvPr>
        </p:nvSpPr>
        <p:spPr>
          <a:xfrm>
            <a:off x="1894205" y="1582738"/>
            <a:ext cx="8543925" cy="3863022"/>
          </a:xfrm>
        </p:spPr>
        <p:txBody>
          <a:bodyPr/>
          <a:lstStyle/>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信息安全是特定对象的安全，也是特定过程的安全。</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从信息安全要保护的对象来看，包括</a:t>
            </a:r>
            <a:r>
              <a:rPr lang="zh-CN" altLang="en-US" sz="2400" b="1" dirty="0">
                <a:solidFill>
                  <a:srgbClr val="FF0000"/>
                </a:solidFill>
                <a:latin typeface="微软雅黑" panose="020B0503020204020204" pitchFamily="34" charset="-122"/>
                <a:ea typeface="微软雅黑" panose="020B0503020204020204" pitchFamily="34" charset="-122"/>
              </a:rPr>
              <a:t>信息基础设施</a:t>
            </a:r>
            <a:r>
              <a:rPr lang="zh-CN" altLang="en-US"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计算环境</a:t>
            </a:r>
            <a:r>
              <a:rPr lang="zh-CN" altLang="en-US"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边界和连接</a:t>
            </a:r>
            <a:r>
              <a:rPr lang="zh-CN" altLang="en-US"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信息内容</a:t>
            </a:r>
            <a:r>
              <a:rPr lang="zh-CN" altLang="en-US" sz="2400" b="1" dirty="0">
                <a:solidFill>
                  <a:schemeClr val="tx1"/>
                </a:solidFill>
                <a:latin typeface="微软雅黑" panose="020B0503020204020204" pitchFamily="34" charset="-122"/>
                <a:ea typeface="微软雅黑" panose="020B0503020204020204" pitchFamily="34" charset="-122"/>
              </a:rPr>
              <a:t>以及</a:t>
            </a:r>
            <a:r>
              <a:rPr lang="zh-CN" altLang="en-US" sz="2400" b="1" dirty="0">
                <a:solidFill>
                  <a:srgbClr val="FF0000"/>
                </a:solidFill>
                <a:latin typeface="微软雅黑" panose="020B0503020204020204" pitchFamily="34" charset="-122"/>
                <a:ea typeface="微软雅黑" panose="020B0503020204020204" pitchFamily="34" charset="-122"/>
              </a:rPr>
              <a:t>信息的应用</a:t>
            </a:r>
            <a:r>
              <a:rPr lang="zh-CN" altLang="en-US"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a:p>
            <a:pPr>
              <a:spcBef>
                <a:spcPts val="1200"/>
              </a:spcBef>
              <a:defRPr/>
            </a:pPr>
            <a:r>
              <a:rPr lang="zh-CN" altLang="en-US" sz="2400" b="1" dirty="0">
                <a:solidFill>
                  <a:schemeClr val="tx1"/>
                </a:solidFill>
                <a:latin typeface="微软雅黑" panose="020B0503020204020204" pitchFamily="34" charset="-122"/>
                <a:ea typeface="微软雅黑" panose="020B0503020204020204" pitchFamily="34" charset="-122"/>
              </a:rPr>
              <a:t>从过程来看，信息要保护的是</a:t>
            </a:r>
            <a:r>
              <a:rPr lang="zh-CN" altLang="en-US" sz="2400" b="1" dirty="0">
                <a:solidFill>
                  <a:srgbClr val="FF0000"/>
                </a:solidFill>
                <a:latin typeface="微软雅黑" panose="020B0503020204020204" pitchFamily="34" charset="-122"/>
                <a:ea typeface="微软雅黑" panose="020B0503020204020204" pitchFamily="34" charset="-122"/>
              </a:rPr>
              <a:t>信息生产</a:t>
            </a:r>
            <a:r>
              <a:rPr lang="zh-CN" altLang="en-US"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存储</a:t>
            </a:r>
            <a:r>
              <a:rPr lang="zh-CN" altLang="en-US"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传输</a:t>
            </a:r>
            <a:r>
              <a:rPr lang="zh-CN" altLang="en-US"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处理</a:t>
            </a:r>
            <a:r>
              <a:rPr lang="zh-CN" altLang="en-US" sz="2400" b="1" dirty="0">
                <a:solidFill>
                  <a:schemeClr val="tx1"/>
                </a:solidFill>
                <a:latin typeface="微软雅黑" panose="020B0503020204020204" pitchFamily="34" charset="-122"/>
                <a:ea typeface="微软雅黑" panose="020B0503020204020204" pitchFamily="34" charset="-122"/>
              </a:rPr>
              <a:t>、使用直至</a:t>
            </a:r>
            <a:r>
              <a:rPr lang="zh-CN" altLang="en-US" sz="2400" b="1" dirty="0">
                <a:solidFill>
                  <a:srgbClr val="FF0000"/>
                </a:solidFill>
                <a:latin typeface="微软雅黑" panose="020B0503020204020204" pitchFamily="34" charset="-122"/>
                <a:ea typeface="微软雅黑" panose="020B0503020204020204" pitchFamily="34" charset="-122"/>
              </a:rPr>
              <a:t>销毁</a:t>
            </a:r>
            <a:r>
              <a:rPr lang="zh-CN" altLang="en-US" sz="2400" b="1" dirty="0">
                <a:solidFill>
                  <a:schemeClr val="tx1"/>
                </a:solidFill>
                <a:latin typeface="微软雅黑" panose="020B0503020204020204" pitchFamily="34" charset="-122"/>
                <a:ea typeface="微软雅黑" panose="020B0503020204020204" pitchFamily="34" charset="-122"/>
              </a:rPr>
              <a:t>的全过程。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body" idx="1"/>
          </p:nvPr>
        </p:nvSpPr>
        <p:spPr>
          <a:xfrm>
            <a:off x="1819275" y="1135736"/>
            <a:ext cx="8726488" cy="2618681"/>
          </a:xfrm>
          <a:noFill/>
        </p:spPr>
        <p:txBody>
          <a:bodyPr>
            <a:normAutofit/>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基本观点    </a:t>
            </a:r>
          </a:p>
          <a:p>
            <a:pPr>
              <a:lnSpc>
                <a:spcPct val="125000"/>
              </a:lnSpc>
            </a:pPr>
            <a:r>
              <a:rPr lang="zh-CN" altLang="en-US" sz="2000" b="1" dirty="0">
                <a:solidFill>
                  <a:schemeClr val="tx1"/>
                </a:solidFill>
                <a:latin typeface="宋体" panose="02010600030101010101" pitchFamily="2" charset="-122"/>
              </a:rPr>
              <a:t>没有一种类型的安全技术、安全产品</a:t>
            </a:r>
            <a:r>
              <a:rPr lang="zh-CN" altLang="en-US" sz="2000" dirty="0">
                <a:solidFill>
                  <a:schemeClr val="tx1"/>
                </a:solidFill>
                <a:latin typeface="宋体" panose="02010600030101010101" pitchFamily="2" charset="-122"/>
              </a:rPr>
              <a:t>能全面保护计算机网络与信息系统的安全。</a:t>
            </a:r>
            <a:endParaRPr lang="en-US" altLang="zh-CN" sz="2000" dirty="0">
              <a:solidFill>
                <a:schemeClr val="tx1"/>
              </a:solidFill>
              <a:latin typeface="宋体" panose="02010600030101010101" pitchFamily="2" charset="-122"/>
            </a:endParaRPr>
          </a:p>
          <a:p>
            <a:pPr>
              <a:lnSpc>
                <a:spcPct val="125000"/>
              </a:lnSpc>
            </a:pPr>
            <a:r>
              <a:rPr lang="zh-CN" altLang="en-US" sz="2000" kern="0" dirty="0">
                <a:solidFill>
                  <a:schemeClr val="tx1"/>
                </a:solidFill>
                <a:latin typeface="+mn-ea"/>
              </a:rPr>
              <a:t>安全的强度由安全性最弱的要素来决定。</a:t>
            </a:r>
          </a:p>
          <a:p>
            <a:pPr>
              <a:lnSpc>
                <a:spcPct val="125000"/>
              </a:lnSpc>
            </a:pPr>
            <a:endParaRPr lang="zh-CN" altLang="en-US" sz="2000" dirty="0">
              <a:solidFill>
                <a:schemeClr val="tx1"/>
              </a:solidFill>
            </a:endParaRPr>
          </a:p>
        </p:txBody>
      </p:sp>
      <p:sp>
        <p:nvSpPr>
          <p:cNvPr id="4" name="Rectangle 1028"/>
          <p:cNvSpPr txBox="1">
            <a:spLocks noChangeArrowheads="1"/>
          </p:cNvSpPr>
          <p:nvPr/>
        </p:nvSpPr>
        <p:spPr bwMode="auto">
          <a:xfrm>
            <a:off x="2393753" y="3965833"/>
            <a:ext cx="4687767" cy="17772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en-US" altLang="zh-CN" sz="2000" kern="0" dirty="0">
                <a:latin typeface="+mn-ea"/>
              </a:rPr>
              <a:t>    </a:t>
            </a:r>
            <a:r>
              <a:rPr lang="zh-CN" altLang="en-US" sz="2000" kern="0" dirty="0">
                <a:latin typeface="+mn-ea"/>
              </a:rPr>
              <a:t>安全是相对的，不易明确安全的目标</a:t>
            </a:r>
          </a:p>
          <a:p>
            <a:pPr algn="just" eaLnBrk="1" hangingPunct="1">
              <a:lnSpc>
                <a:spcPct val="125000"/>
              </a:lnSpc>
              <a:buFont typeface="Wingdings" panose="05000000000000000000" pitchFamily="2" charset="2"/>
              <a:buNone/>
            </a:pPr>
            <a:r>
              <a:rPr lang="zh-CN" altLang="en-US" sz="2000" kern="0" dirty="0">
                <a:latin typeface="+mn-ea"/>
              </a:rPr>
              <a:t>    安全是复杂的，不易认清存在的问题</a:t>
            </a:r>
          </a:p>
        </p:txBody>
      </p:sp>
      <p:sp>
        <p:nvSpPr>
          <p:cNvPr id="2" name="矩形 1"/>
          <p:cNvSpPr/>
          <p:nvPr/>
        </p:nvSpPr>
        <p:spPr>
          <a:xfrm>
            <a:off x="2393753" y="5512285"/>
            <a:ext cx="5033207" cy="461665"/>
          </a:xfrm>
          <a:prstGeom prst="rect">
            <a:avLst/>
          </a:prstGeom>
        </p:spPr>
        <p:txBody>
          <a:bodyPr wrap="square">
            <a:spAutoFit/>
          </a:bodyPr>
          <a:lstStyle/>
          <a:p>
            <a:pPr eaLnBrk="1" hangingPunct="1">
              <a:buFont typeface="Wingdings" panose="05000000000000000000" pitchFamily="2" charset="2"/>
              <a:buNone/>
            </a:pPr>
            <a:r>
              <a:rPr lang="zh-CN" altLang="en-US" sz="2400" b="1" kern="0" dirty="0">
                <a:solidFill>
                  <a:schemeClr val="hlink"/>
                </a:solidFill>
                <a:latin typeface="+mn-ea"/>
              </a:rPr>
              <a:t>安全性遵循：木桶理论、链条理论</a:t>
            </a:r>
          </a:p>
        </p:txBody>
      </p:sp>
    </p:spTree>
    <p:extLst>
      <p:ext uri="{BB962C8B-B14F-4D97-AF65-F5344CB8AC3E}">
        <p14:creationId xmlns:p14="http://schemas.microsoft.com/office/powerpoint/2010/main" val="2777332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 name="Rectangle 2"/>
          <p:cNvSpPr/>
          <p:nvPr/>
        </p:nvSpPr>
        <p:spPr>
          <a:xfrm>
            <a:off x="3825875" y="576579"/>
            <a:ext cx="4765675" cy="506413"/>
          </a:xfrm>
          <a:prstGeom prst="rect">
            <a:avLst/>
          </a:prstGeom>
          <a:noFill/>
          <a:ln w="9525">
            <a:noFill/>
          </a:ln>
        </p:spPr>
        <p:txBody>
          <a:bodyPr anchor="b" anchorCtr="0"/>
          <a:lstStyle/>
          <a:p>
            <a:pPr marL="228600" indent="-228600" eaLnBrk="0" hangingPunct="0">
              <a:lnSpc>
                <a:spcPct val="90000"/>
              </a:lnSpc>
              <a:spcBef>
                <a:spcPts val="1300"/>
              </a:spcBef>
              <a:spcAft>
                <a:spcPct val="15000"/>
              </a:spcAft>
            </a:pPr>
            <a:r>
              <a:rPr lang="zh-CN" altLang="en-US" sz="3600" b="1" dirty="0">
                <a:solidFill>
                  <a:srgbClr val="FF0000"/>
                </a:solidFill>
                <a:latin typeface="微软雅黑" panose="020B0503020204020204" pitchFamily="34" charset="-122"/>
                <a:ea typeface="微软雅黑" panose="020B0503020204020204" pitchFamily="34" charset="-122"/>
              </a:rPr>
              <a:t>绝对的安全是不存在的</a:t>
            </a:r>
          </a:p>
        </p:txBody>
      </p:sp>
      <p:sp>
        <p:nvSpPr>
          <p:cNvPr id="2183" name="Text Box 3"/>
          <p:cNvSpPr/>
          <p:nvPr/>
        </p:nvSpPr>
        <p:spPr>
          <a:xfrm>
            <a:off x="3914775" y="2111375"/>
            <a:ext cx="7734300" cy="583565"/>
          </a:xfrm>
          <a:prstGeom prst="rect">
            <a:avLst/>
          </a:prstGeom>
          <a:noFill/>
          <a:ln w="9525">
            <a:noFill/>
          </a:ln>
        </p:spPr>
        <p:txBody>
          <a:bodyPr>
            <a:spAutoFit/>
          </a:bodyPr>
          <a:lstStyle/>
          <a:p>
            <a:pPr>
              <a:spcBef>
                <a:spcPct val="50000"/>
              </a:spcBef>
            </a:pPr>
            <a:r>
              <a:rPr lang="en-US" altLang="zh-CN" sz="3200"/>
              <a:t>  </a:t>
            </a:r>
          </a:p>
        </p:txBody>
      </p:sp>
      <p:sp>
        <p:nvSpPr>
          <p:cNvPr id="2184" name="Text Box 4"/>
          <p:cNvSpPr/>
          <p:nvPr/>
        </p:nvSpPr>
        <p:spPr>
          <a:xfrm>
            <a:off x="1957388" y="1262063"/>
            <a:ext cx="8353425" cy="2461260"/>
          </a:xfrm>
          <a:prstGeom prst="rect">
            <a:avLst/>
          </a:prstGeom>
          <a:noFill/>
          <a:ln w="9525">
            <a:noFill/>
          </a:ln>
        </p:spPr>
        <p:txBody>
          <a:bodyPr>
            <a:spAutoFit/>
          </a:bodyPr>
          <a:lstStyle/>
          <a:p>
            <a:pPr marL="342900" indent="-342900">
              <a:spcBef>
                <a:spcPct val="50000"/>
              </a:spcBef>
              <a:buChar char="•"/>
            </a:pPr>
            <a:r>
              <a:rPr lang="zh-CN" altLang="en-US" sz="2800" b="1" dirty="0">
                <a:latin typeface="Times New Roman" panose="02020603050405020304" pitchFamily="18" charset="0"/>
              </a:rPr>
              <a:t>绝对的零风险是不存在的，要想实现零风险，也是不现实的；</a:t>
            </a:r>
          </a:p>
          <a:p>
            <a:pPr marL="342900" indent="-342900">
              <a:spcBef>
                <a:spcPct val="50000"/>
              </a:spcBef>
              <a:buChar char="•"/>
            </a:pPr>
            <a:r>
              <a:rPr lang="zh-CN" altLang="en-US" sz="2800" b="1" dirty="0">
                <a:latin typeface="Times New Roman" panose="02020603050405020304" pitchFamily="18" charset="0"/>
              </a:rPr>
              <a:t>计算机系统的安全性越高，其可用性越低，需要付出的成本也就越大，一般来说，需要在安全性和可用性，以及安全性和成本投入之间做一种平衡。</a:t>
            </a:r>
          </a:p>
        </p:txBody>
      </p:sp>
      <p:sp>
        <p:nvSpPr>
          <p:cNvPr id="2185" name="Rectangle 6"/>
          <p:cNvSpPr/>
          <p:nvPr/>
        </p:nvSpPr>
        <p:spPr>
          <a:xfrm>
            <a:off x="1957388" y="4266248"/>
            <a:ext cx="5472112" cy="2306955"/>
          </a:xfrm>
          <a:prstGeom prst="rect">
            <a:avLst/>
          </a:prstGeom>
          <a:solidFill>
            <a:srgbClr val="FFFF66"/>
          </a:solidFill>
          <a:ln w="9525" cap="flat" cmpd="sng">
            <a:solidFill>
              <a:srgbClr val="969696"/>
            </a:solidFill>
            <a:prstDash val="solid"/>
            <a:miter/>
            <a:headEnd type="none" w="med" len="med"/>
            <a:tailEnd type="none" w="med" len="med"/>
          </a:ln>
        </p:spPr>
        <p:txBody>
          <a:bodyPr anchor="ctr" anchorCtr="0">
            <a:spAutoFit/>
          </a:bodyPr>
          <a:lstStyle/>
          <a:p>
            <a:r>
              <a:rPr lang="en-US" altLang="zh-CN" sz="2400" b="1">
                <a:solidFill>
                  <a:srgbClr val="1C1C1C"/>
                </a:solidFill>
                <a:latin typeface="楷体_GB2312"/>
                <a:ea typeface="楷体_GB2312"/>
              </a:rPr>
              <a:t>    </a:t>
            </a:r>
            <a:r>
              <a:rPr lang="zh-CN" altLang="en-US" sz="2400">
                <a:solidFill>
                  <a:srgbClr val="1C1C1C"/>
                </a:solidFill>
                <a:latin typeface="楷体_GB2312"/>
                <a:ea typeface="楷体_GB2312"/>
              </a:rPr>
              <a:t>在计算机安全领域有一句名言：</a:t>
            </a:r>
            <a:r>
              <a:rPr lang="zh-CN" altLang="en-US" sz="2400">
                <a:solidFill>
                  <a:srgbClr val="1C1C1C"/>
                </a:solidFill>
                <a:ea typeface="楷体_GB2312"/>
              </a:rPr>
              <a:t>“</a:t>
            </a:r>
            <a:r>
              <a:rPr lang="zh-CN" altLang="en-US" sz="2400" b="1">
                <a:solidFill>
                  <a:srgbClr val="1C1C1C"/>
                </a:solidFill>
                <a:latin typeface="楷体_GB2312"/>
                <a:ea typeface="楷体_GB2312"/>
              </a:rPr>
              <a:t>真正安全的计算机是拔下网线，断掉电源，放置在地下掩体的保险柜中，并在掩体内充满毒气，在掩体外安排士兵守卫。</a:t>
            </a:r>
            <a:r>
              <a:rPr lang="zh-CN" altLang="en-US" sz="2400">
                <a:solidFill>
                  <a:srgbClr val="1C1C1C"/>
                </a:solidFill>
                <a:ea typeface="楷体_GB2312"/>
              </a:rPr>
              <a:t>”</a:t>
            </a:r>
          </a:p>
          <a:p>
            <a:r>
              <a:rPr lang="zh-CN" altLang="en-US" sz="2400">
                <a:solidFill>
                  <a:srgbClr val="1C1C1C"/>
                </a:solidFill>
                <a:latin typeface="楷体_GB2312"/>
                <a:ea typeface="楷体_GB2312"/>
              </a:rPr>
              <a:t>    显然，这样的计算机是无法使用的。</a:t>
            </a:r>
          </a:p>
        </p:txBody>
      </p:sp>
      <p:pic>
        <p:nvPicPr>
          <p:cNvPr id="2186" name="Picture 7" descr="Hacker1"/>
          <p:cNvPicPr>
            <a:picLocks noChangeAspect="1"/>
          </p:cNvPicPr>
          <p:nvPr/>
        </p:nvPicPr>
        <p:blipFill>
          <a:blip r:embed="rId2"/>
          <a:stretch>
            <a:fillRect/>
          </a:stretch>
        </p:blipFill>
        <p:spPr>
          <a:xfrm>
            <a:off x="7861300" y="4567238"/>
            <a:ext cx="2400300" cy="170497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9" name="Rectangle 2"/>
          <p:cNvSpPr/>
          <p:nvPr/>
        </p:nvSpPr>
        <p:spPr>
          <a:xfrm>
            <a:off x="4197350" y="509588"/>
            <a:ext cx="3441700" cy="506412"/>
          </a:xfrm>
          <a:prstGeom prst="rect">
            <a:avLst/>
          </a:prstGeom>
          <a:noFill/>
          <a:ln w="9525">
            <a:noFill/>
          </a:ln>
        </p:spPr>
        <p:txBody>
          <a:bodyPr anchor="b" anchorCtr="0"/>
          <a:lstStyle/>
          <a:p>
            <a:pPr marL="228600" indent="-228600" eaLnBrk="0" hangingPunct="0">
              <a:lnSpc>
                <a:spcPct val="90000"/>
              </a:lnSpc>
              <a:spcBef>
                <a:spcPts val="1300"/>
              </a:spcBef>
              <a:spcAft>
                <a:spcPct val="15000"/>
              </a:spcAft>
            </a:pPr>
            <a:r>
              <a:rPr lang="zh-CN" altLang="en-US" sz="3600" b="1">
                <a:solidFill>
                  <a:schemeClr val="accent1"/>
                </a:solidFill>
                <a:latin typeface="微软雅黑" panose="020B0503020204020204" pitchFamily="34" charset="-122"/>
                <a:ea typeface="微软雅黑" panose="020B0503020204020204" pitchFamily="34" charset="-122"/>
              </a:rPr>
              <a:t>安全是一种平衡</a:t>
            </a:r>
          </a:p>
        </p:txBody>
      </p:sp>
      <p:sp>
        <p:nvSpPr>
          <p:cNvPr id="2190" name="Rectangle 2"/>
          <p:cNvSpPr/>
          <p:nvPr/>
        </p:nvSpPr>
        <p:spPr>
          <a:xfrm>
            <a:off x="2514600" y="1417638"/>
            <a:ext cx="7366000" cy="4229100"/>
          </a:xfrm>
          <a:prstGeom prst="rect">
            <a:avLst/>
          </a:prstGeom>
          <a:gradFill rotWithShape="1">
            <a:gsLst>
              <a:gs pos="0">
                <a:srgbClr val="761800">
                  <a:alpha val="100000"/>
                </a:srgbClr>
              </a:gs>
              <a:gs pos="50000">
                <a:srgbClr val="FF3300">
                  <a:alpha val="100000"/>
                </a:srgbClr>
              </a:gs>
              <a:gs pos="100000">
                <a:srgbClr val="761800"/>
              </a:gs>
            </a:gsLst>
            <a:lin ang="2700000"/>
            <a:tileRect/>
          </a:gradFill>
          <a:ln w="9525">
            <a:noFill/>
          </a:ln>
        </p:spPr>
        <p:txBody>
          <a:bodyPr wrap="none" anchor="ctr" anchorCtr="0"/>
          <a:lstStyle/>
          <a:p>
            <a:endParaRPr lang="zh-CN" altLang="en-US" sz="2000" b="1"/>
          </a:p>
        </p:txBody>
      </p:sp>
      <p:pic>
        <p:nvPicPr>
          <p:cNvPr id="2191" name="Picture 6"/>
          <p:cNvPicPr>
            <a:picLocks noChangeAspect="1"/>
          </p:cNvPicPr>
          <p:nvPr/>
        </p:nvPicPr>
        <p:blipFill>
          <a:blip r:embed="rId2">
            <a:clrChange>
              <a:clrFrom>
                <a:srgbClr val="FFFFFF"/>
              </a:clrFrom>
              <a:clrTo>
                <a:srgbClr val="FFFFFF">
                  <a:alpha val="0"/>
                </a:srgbClr>
              </a:clrTo>
            </a:clrChange>
          </a:blip>
          <a:stretch>
            <a:fillRect/>
          </a:stretch>
        </p:blipFill>
        <p:spPr>
          <a:xfrm>
            <a:off x="4838700" y="2274888"/>
            <a:ext cx="2395538" cy="1728787"/>
          </a:xfrm>
          <a:prstGeom prst="rect">
            <a:avLst/>
          </a:prstGeom>
          <a:noFill/>
          <a:ln w="9525">
            <a:noFill/>
          </a:ln>
        </p:spPr>
      </p:pic>
      <p:sp>
        <p:nvSpPr>
          <p:cNvPr id="2192" name="Arc 7"/>
          <p:cNvSpPr/>
          <p:nvPr/>
        </p:nvSpPr>
        <p:spPr>
          <a:xfrm>
            <a:off x="3559175" y="1893888"/>
            <a:ext cx="4921250" cy="2971800"/>
          </a:xfrm>
          <a:noFill/>
          <a:ln w="50800" cap="rnd" cmpd="sng">
            <a:solidFill>
              <a:srgbClr val="298536"/>
            </a:solidFill>
            <a:prstDash val="solid"/>
            <a:round/>
            <a:headEnd type="none" w="sm" len="sm"/>
            <a:tailEnd type="none" w="sm" len="sm"/>
          </a:ln>
        </p:spPr>
        <p:txBody>
          <a:bodyPr/>
          <a:lstStyle/>
          <a:p>
            <a:endParaRPr lang="zh-CN" altLang="en-US"/>
          </a:p>
        </p:txBody>
      </p:sp>
      <p:sp>
        <p:nvSpPr>
          <p:cNvPr id="2193" name="Arc 8"/>
          <p:cNvSpPr/>
          <p:nvPr/>
        </p:nvSpPr>
        <p:spPr>
          <a:xfrm>
            <a:off x="3559175" y="1893888"/>
            <a:ext cx="4905375" cy="2971800"/>
          </a:xfrm>
          <a:noFill/>
          <a:ln w="50800" cap="rnd" cmpd="sng">
            <a:solidFill>
              <a:srgbClr val="A29E00"/>
            </a:solidFill>
            <a:prstDash val="solid"/>
            <a:round/>
            <a:headEnd type="none" w="sm" len="sm"/>
            <a:tailEnd type="none" w="sm" len="sm"/>
          </a:ln>
        </p:spPr>
        <p:txBody>
          <a:bodyPr/>
          <a:lstStyle/>
          <a:p>
            <a:endParaRPr lang="zh-CN" altLang="en-US"/>
          </a:p>
        </p:txBody>
      </p:sp>
      <p:sp>
        <p:nvSpPr>
          <p:cNvPr id="2194" name="AutoShape 9"/>
          <p:cNvSpPr/>
          <p:nvPr/>
        </p:nvSpPr>
        <p:spPr>
          <a:xfrm>
            <a:off x="8294688" y="3282950"/>
            <a:ext cx="1535112" cy="288925"/>
          </a:xfrm>
          <a:prstGeom prst="borderCallout1">
            <a:avLst>
              <a:gd name="adj1" fmla="val 39560"/>
              <a:gd name="adj2" fmla="val -4963"/>
              <a:gd name="adj3" fmla="val 75273"/>
              <a:gd name="adj4" fmla="val -34023"/>
            </a:avLst>
          </a:prstGeom>
          <a:solidFill>
            <a:srgbClr val="298536"/>
          </a:solidFill>
          <a:ln w="12700" cap="flat" cmpd="sng">
            <a:solidFill>
              <a:srgbClr val="000000"/>
            </a:solidFill>
            <a:prstDash val="solid"/>
            <a:miter/>
            <a:headEnd type="triangle" w="sm" len="sm"/>
            <a:tailEnd type="none" w="sm" len="sm"/>
          </a:ln>
        </p:spPr>
        <p:txBody>
          <a:bodyPr wrap="none" anchor="ctr" anchorCtr="0"/>
          <a:lstStyle/>
          <a:p>
            <a:pPr algn="ctr" eaLnBrk="0" hangingPunct="0"/>
            <a:r>
              <a:rPr lang="zh-CN" altLang="en-US" sz="1400" i="1">
                <a:solidFill>
                  <a:srgbClr val="FFFF00"/>
                </a:solidFill>
                <a:latin typeface="Impact" panose="020B0806030902050204" pitchFamily="34" charset="0"/>
                <a:ea typeface="华文细黑" panose="02010600040101010101" pitchFamily="2" charset="-122"/>
              </a:rPr>
              <a:t>安全控制的成本</a:t>
            </a:r>
          </a:p>
        </p:txBody>
      </p:sp>
      <p:cxnSp>
        <p:nvCxnSpPr>
          <p:cNvPr id="2195" name="Line 10"/>
          <p:cNvCxnSpPr/>
          <p:nvPr/>
        </p:nvCxnSpPr>
        <p:spPr>
          <a:xfrm>
            <a:off x="3325813" y="4932363"/>
            <a:ext cx="5761037" cy="7937"/>
          </a:xfrm>
          <a:prstGeom prst="line">
            <a:avLst/>
          </a:prstGeom>
          <a:ln w="50800" cap="flat" cmpd="sng">
            <a:solidFill>
              <a:srgbClr val="1B1050"/>
            </a:solidFill>
            <a:prstDash val="solid"/>
            <a:round/>
            <a:headEnd type="none" w="sm" len="sm"/>
            <a:tailEnd type="triangle" w="med" len="med"/>
          </a:ln>
        </p:spPr>
      </p:cxnSp>
      <p:cxnSp>
        <p:nvCxnSpPr>
          <p:cNvPr id="2196" name="Line 11"/>
          <p:cNvCxnSpPr/>
          <p:nvPr/>
        </p:nvCxnSpPr>
        <p:spPr>
          <a:xfrm>
            <a:off x="3313113" y="1530350"/>
            <a:ext cx="9525" cy="3373438"/>
          </a:xfrm>
          <a:prstGeom prst="line">
            <a:avLst/>
          </a:prstGeom>
          <a:ln w="50800" cap="flat" cmpd="sng">
            <a:solidFill>
              <a:srgbClr val="1B1050"/>
            </a:solidFill>
            <a:prstDash val="solid"/>
            <a:round/>
            <a:headEnd type="triangle" w="med" len="med"/>
            <a:tailEnd type="none" w="med" len="med"/>
          </a:ln>
        </p:spPr>
      </p:cxnSp>
      <p:sp>
        <p:nvSpPr>
          <p:cNvPr id="2197" name="AutoShape 12"/>
          <p:cNvSpPr/>
          <p:nvPr/>
        </p:nvSpPr>
        <p:spPr>
          <a:xfrm>
            <a:off x="4333875" y="1627188"/>
            <a:ext cx="1584325" cy="287337"/>
          </a:xfrm>
          <a:prstGeom prst="borderCallout1">
            <a:avLst>
              <a:gd name="adj1" fmla="val 39778"/>
              <a:gd name="adj2" fmla="val -4810"/>
              <a:gd name="adj3" fmla="val 271824"/>
              <a:gd name="adj4" fmla="val -37477"/>
            </a:avLst>
          </a:prstGeom>
          <a:solidFill>
            <a:srgbClr val="A29E00"/>
          </a:solidFill>
          <a:ln w="12700" cap="flat" cmpd="sng">
            <a:solidFill>
              <a:srgbClr val="000000"/>
            </a:solidFill>
            <a:prstDash val="solid"/>
            <a:miter/>
            <a:headEnd type="triangle" w="sm" len="sm"/>
            <a:tailEnd type="none" w="sm" len="sm"/>
          </a:ln>
        </p:spPr>
        <p:txBody>
          <a:bodyPr wrap="none" anchor="ctr" anchorCtr="0"/>
          <a:lstStyle/>
          <a:p>
            <a:pPr algn="ctr" eaLnBrk="0" hangingPunct="0"/>
            <a:r>
              <a:rPr lang="zh-CN" altLang="en-US" sz="1400" i="1">
                <a:latin typeface="Impact" panose="020B0806030902050204" pitchFamily="34" charset="0"/>
                <a:ea typeface="华文细黑" panose="02010600040101010101" pitchFamily="2" charset="-122"/>
              </a:rPr>
              <a:t>安全事件的损失</a:t>
            </a:r>
          </a:p>
        </p:txBody>
      </p:sp>
      <p:sp>
        <p:nvSpPr>
          <p:cNvPr id="2198" name="Rectangle 13"/>
          <p:cNvSpPr/>
          <p:nvPr/>
        </p:nvSpPr>
        <p:spPr>
          <a:xfrm>
            <a:off x="6567488" y="4217988"/>
            <a:ext cx="1873250" cy="368300"/>
          </a:xfrm>
          <a:prstGeom prst="rect">
            <a:avLst/>
          </a:prstGeom>
          <a:noFill/>
          <a:ln w="9525">
            <a:noFill/>
          </a:ln>
        </p:spPr>
        <p:txBody>
          <a:bodyPr lIns="92075" tIns="46038" rIns="92075" bIns="46038">
            <a:spAutoFit/>
          </a:bodyPr>
          <a:lstStyle/>
          <a:p>
            <a:pPr eaLnBrk="0" hangingPunct="0"/>
            <a:r>
              <a:rPr lang="zh-CN" altLang="en-US" b="1" i="1">
                <a:solidFill>
                  <a:srgbClr val="FFFF00"/>
                </a:solidFill>
                <a:latin typeface="Impact" panose="020B0806030902050204" pitchFamily="34" charset="0"/>
                <a:ea typeface="华文细黑" panose="02010600040101010101" pitchFamily="2" charset="-122"/>
              </a:rPr>
              <a:t>最小化的总成本</a:t>
            </a:r>
          </a:p>
        </p:txBody>
      </p:sp>
      <p:grpSp>
        <p:nvGrpSpPr>
          <p:cNvPr id="2199" name="组合 2198"/>
          <p:cNvGrpSpPr/>
          <p:nvPr/>
        </p:nvGrpSpPr>
        <p:grpSpPr>
          <a:xfrm>
            <a:off x="5559425" y="4002088"/>
            <a:ext cx="968375" cy="828675"/>
            <a:chOff x="3098" y="2971"/>
            <a:chExt cx="610" cy="576"/>
          </a:xfrm>
        </p:grpSpPr>
        <p:sp>
          <p:nvSpPr>
            <p:cNvPr id="2200" name="AutoShape 15"/>
            <p:cNvSpPr/>
            <p:nvPr/>
          </p:nvSpPr>
          <p:spPr>
            <a:xfrm rot="1260000">
              <a:off x="3098" y="2971"/>
              <a:ext cx="610" cy="576"/>
            </a:xfrm>
            <a:prstGeom prst="irregularSeal2">
              <a:avLst/>
            </a:prstGeom>
            <a:solidFill>
              <a:srgbClr val="1F497D"/>
            </a:solidFill>
            <a:ln w="12700" cap="flat" cmpd="sng">
              <a:solidFill>
                <a:srgbClr val="000000"/>
              </a:solidFill>
              <a:prstDash val="solid"/>
              <a:miter/>
              <a:headEnd type="none" w="med" len="med"/>
              <a:tailEnd type="none" w="med" len="med"/>
            </a:ln>
            <a:effectLst>
              <a:outerShdw dist="107763" dir="2699999" algn="ctr" rotWithShape="0">
                <a:schemeClr val="bg2"/>
              </a:outerShdw>
            </a:effectLst>
          </p:spPr>
          <p:txBody>
            <a:bodyPr wrap="none" anchor="ctr" anchorCtr="0"/>
            <a:lstStyle/>
            <a:p>
              <a:endParaRPr lang="zh-CN" altLang="en-US" i="1">
                <a:solidFill>
                  <a:srgbClr val="FFFF00"/>
                </a:solidFill>
                <a:ea typeface="华文细黑" panose="02010600040101010101" pitchFamily="2" charset="-122"/>
              </a:endParaRPr>
            </a:p>
          </p:txBody>
        </p:sp>
        <p:sp>
          <p:nvSpPr>
            <p:cNvPr id="2201" name="AutoShape 16"/>
            <p:cNvSpPr/>
            <p:nvPr/>
          </p:nvSpPr>
          <p:spPr>
            <a:xfrm rot="1260000">
              <a:off x="3168" y="3072"/>
              <a:ext cx="446" cy="384"/>
            </a:xfrm>
            <a:prstGeom prst="irregularSeal2">
              <a:avLst/>
            </a:prstGeom>
            <a:solidFill>
              <a:srgbClr val="1F497D"/>
            </a:solidFill>
            <a:ln w="12700" cap="flat" cmpd="sng">
              <a:solidFill>
                <a:srgbClr val="C0504D"/>
              </a:solidFill>
              <a:prstDash val="solid"/>
              <a:miter/>
              <a:headEnd type="none" w="med" len="med"/>
              <a:tailEnd type="none" w="med" len="med"/>
            </a:ln>
          </p:spPr>
          <p:txBody>
            <a:bodyPr wrap="none" anchor="ctr" anchorCtr="0"/>
            <a:lstStyle/>
            <a:p>
              <a:endParaRPr lang="zh-CN" altLang="zh-CN" i="1">
                <a:solidFill>
                  <a:srgbClr val="FFFF00"/>
                </a:solidFill>
                <a:ea typeface="华文细黑" panose="02010600040101010101" pitchFamily="2" charset="-122"/>
              </a:endParaRPr>
            </a:p>
          </p:txBody>
        </p:sp>
        <p:sp>
          <p:nvSpPr>
            <p:cNvPr id="2202" name="AutoShape 17"/>
            <p:cNvSpPr/>
            <p:nvPr/>
          </p:nvSpPr>
          <p:spPr>
            <a:xfrm rot="1260000">
              <a:off x="3240" y="3120"/>
              <a:ext cx="322" cy="288"/>
            </a:xfrm>
            <a:prstGeom prst="irregularSeal2">
              <a:avLst/>
            </a:prstGeom>
            <a:solidFill>
              <a:srgbClr val="1F497D"/>
            </a:solidFill>
            <a:ln w="12700" cap="flat" cmpd="sng">
              <a:solidFill>
                <a:srgbClr val="000000"/>
              </a:solidFill>
              <a:prstDash val="solid"/>
              <a:miter/>
              <a:headEnd type="none" w="med" len="med"/>
              <a:tailEnd type="none" w="med" len="med"/>
            </a:ln>
          </p:spPr>
          <p:txBody>
            <a:bodyPr wrap="none" anchor="ctr" anchorCtr="0"/>
            <a:lstStyle/>
            <a:p>
              <a:pPr algn="ctr" eaLnBrk="0" hangingPunct="0"/>
              <a:endParaRPr lang="en-US" altLang="en-US" sz="3200" i="1">
                <a:solidFill>
                  <a:srgbClr val="FFFF00"/>
                </a:solidFill>
                <a:latin typeface="Palatino"/>
                <a:ea typeface="华文细黑" panose="02010600040101010101" pitchFamily="2" charset="-122"/>
              </a:endParaRPr>
            </a:p>
          </p:txBody>
        </p:sp>
        <p:sp>
          <p:nvSpPr>
            <p:cNvPr id="2203" name="AutoShape 18"/>
            <p:cNvSpPr/>
            <p:nvPr/>
          </p:nvSpPr>
          <p:spPr>
            <a:xfrm rot="1260000">
              <a:off x="3272" y="3168"/>
              <a:ext cx="226" cy="192"/>
            </a:xfrm>
            <a:prstGeom prst="irregularSeal2">
              <a:avLst/>
            </a:prstGeom>
            <a:solidFill>
              <a:srgbClr val="1F497D"/>
            </a:solidFill>
            <a:ln w="12700" cap="flat" cmpd="sng">
              <a:solidFill>
                <a:srgbClr val="000000"/>
              </a:solidFill>
              <a:prstDash val="solid"/>
              <a:miter/>
              <a:headEnd type="none" w="med" len="med"/>
              <a:tailEnd type="none" w="med" len="med"/>
            </a:ln>
          </p:spPr>
          <p:txBody>
            <a:bodyPr wrap="none" anchor="ctr" anchorCtr="0"/>
            <a:lstStyle/>
            <a:p>
              <a:pPr algn="ctr" eaLnBrk="0" hangingPunct="0"/>
              <a:endParaRPr lang="en-US" altLang="en-US" sz="3200" i="1">
                <a:solidFill>
                  <a:srgbClr val="FFFF00"/>
                </a:solidFill>
                <a:latin typeface="Palatino"/>
                <a:ea typeface="华文细黑" panose="02010600040101010101" pitchFamily="2" charset="-122"/>
              </a:endParaRPr>
            </a:p>
          </p:txBody>
        </p:sp>
      </p:grpSp>
      <p:sp>
        <p:nvSpPr>
          <p:cNvPr id="2204" name="Text Box 19"/>
          <p:cNvSpPr/>
          <p:nvPr/>
        </p:nvSpPr>
        <p:spPr>
          <a:xfrm>
            <a:off x="2967038" y="4938713"/>
            <a:ext cx="503237" cy="368300"/>
          </a:xfrm>
          <a:prstGeom prst="rect">
            <a:avLst/>
          </a:prstGeom>
          <a:noFill/>
          <a:ln w="9525">
            <a:noFill/>
          </a:ln>
        </p:spPr>
        <p:txBody>
          <a:bodyPr>
            <a:spAutoFit/>
          </a:bodyPr>
          <a:lstStyle/>
          <a:p>
            <a:pPr>
              <a:spcBef>
                <a:spcPct val="50000"/>
              </a:spcBef>
            </a:pPr>
            <a:r>
              <a:rPr lang="zh-CN" altLang="en-US" i="1">
                <a:solidFill>
                  <a:srgbClr val="FFFF00"/>
                </a:solidFill>
                <a:ea typeface="华文细黑" panose="02010600040101010101" pitchFamily="2" charset="-122"/>
              </a:rPr>
              <a:t>低</a:t>
            </a:r>
          </a:p>
        </p:txBody>
      </p:sp>
      <p:sp>
        <p:nvSpPr>
          <p:cNvPr id="2205" name="Text Box 20"/>
          <p:cNvSpPr/>
          <p:nvPr/>
        </p:nvSpPr>
        <p:spPr>
          <a:xfrm>
            <a:off x="8582025" y="4940300"/>
            <a:ext cx="503238" cy="368300"/>
          </a:xfrm>
          <a:prstGeom prst="rect">
            <a:avLst/>
          </a:prstGeom>
          <a:noFill/>
          <a:ln w="9525">
            <a:noFill/>
          </a:ln>
        </p:spPr>
        <p:txBody>
          <a:bodyPr>
            <a:spAutoFit/>
          </a:bodyPr>
          <a:lstStyle/>
          <a:p>
            <a:pPr>
              <a:spcBef>
                <a:spcPct val="50000"/>
              </a:spcBef>
            </a:pPr>
            <a:r>
              <a:rPr lang="zh-CN" altLang="en-US" i="1">
                <a:solidFill>
                  <a:srgbClr val="FFFF00"/>
                </a:solidFill>
                <a:ea typeface="华文细黑" panose="02010600040101010101" pitchFamily="2" charset="-122"/>
              </a:rPr>
              <a:t>高</a:t>
            </a:r>
          </a:p>
        </p:txBody>
      </p:sp>
      <p:sp>
        <p:nvSpPr>
          <p:cNvPr id="2206" name="Text Box 21"/>
          <p:cNvSpPr/>
          <p:nvPr/>
        </p:nvSpPr>
        <p:spPr>
          <a:xfrm>
            <a:off x="2894013" y="1698625"/>
            <a:ext cx="503237" cy="368300"/>
          </a:xfrm>
          <a:prstGeom prst="rect">
            <a:avLst/>
          </a:prstGeom>
          <a:noFill/>
          <a:ln w="9525">
            <a:noFill/>
          </a:ln>
        </p:spPr>
        <p:txBody>
          <a:bodyPr>
            <a:spAutoFit/>
          </a:bodyPr>
          <a:lstStyle/>
          <a:p>
            <a:pPr>
              <a:spcBef>
                <a:spcPct val="50000"/>
              </a:spcBef>
            </a:pPr>
            <a:r>
              <a:rPr lang="zh-CN" altLang="en-US" i="1">
                <a:solidFill>
                  <a:srgbClr val="FFFF00"/>
                </a:solidFill>
                <a:ea typeface="华文细黑" panose="02010600040101010101" pitchFamily="2" charset="-122"/>
              </a:rPr>
              <a:t>高</a:t>
            </a:r>
          </a:p>
        </p:txBody>
      </p:sp>
      <p:sp>
        <p:nvSpPr>
          <p:cNvPr id="2207" name="Text Box 22"/>
          <p:cNvSpPr/>
          <p:nvPr/>
        </p:nvSpPr>
        <p:spPr>
          <a:xfrm>
            <a:off x="2893060" y="2851150"/>
            <a:ext cx="459740" cy="1584325"/>
          </a:xfrm>
          <a:prstGeom prst="rect">
            <a:avLst/>
          </a:prstGeom>
          <a:noFill/>
          <a:ln w="9525">
            <a:noFill/>
          </a:ln>
        </p:spPr>
        <p:txBody>
          <a:bodyPr vert="eaVert">
            <a:spAutoFit/>
          </a:bodyPr>
          <a:lstStyle/>
          <a:p>
            <a:pPr>
              <a:spcBef>
                <a:spcPct val="50000"/>
              </a:spcBef>
            </a:pPr>
            <a:r>
              <a:rPr lang="zh-CN" altLang="en-US" i="1">
                <a:solidFill>
                  <a:srgbClr val="FFFF00"/>
                </a:solidFill>
                <a:latin typeface="楷体_GB2312"/>
                <a:ea typeface="楷体_GB2312"/>
              </a:rPr>
              <a:t>安全成本</a:t>
            </a:r>
            <a:r>
              <a:rPr lang="en-US" altLang="zh-CN" i="1">
                <a:solidFill>
                  <a:srgbClr val="FFFF00"/>
                </a:solidFill>
                <a:latin typeface="楷体_GB2312"/>
                <a:ea typeface="楷体_GB2312"/>
              </a:rPr>
              <a:t>/</a:t>
            </a:r>
            <a:r>
              <a:rPr lang="zh-CN" altLang="en-US" i="1">
                <a:solidFill>
                  <a:srgbClr val="FFFF00"/>
                </a:solidFill>
                <a:latin typeface="楷体_GB2312"/>
                <a:ea typeface="楷体_GB2312"/>
              </a:rPr>
              <a:t>损失</a:t>
            </a:r>
          </a:p>
        </p:txBody>
      </p:sp>
      <p:sp>
        <p:nvSpPr>
          <p:cNvPr id="2208" name="Text Box 23"/>
          <p:cNvSpPr/>
          <p:nvPr/>
        </p:nvSpPr>
        <p:spPr>
          <a:xfrm>
            <a:off x="5630863" y="5010150"/>
            <a:ext cx="2376487" cy="368300"/>
          </a:xfrm>
          <a:prstGeom prst="rect">
            <a:avLst/>
          </a:prstGeom>
          <a:noFill/>
          <a:ln w="9525">
            <a:noFill/>
          </a:ln>
        </p:spPr>
        <p:txBody>
          <a:bodyPr>
            <a:spAutoFit/>
          </a:bodyPr>
          <a:lstStyle/>
          <a:p>
            <a:pPr>
              <a:spcBef>
                <a:spcPct val="50000"/>
              </a:spcBef>
            </a:pPr>
            <a:r>
              <a:rPr lang="zh-CN" altLang="en-US" i="1">
                <a:solidFill>
                  <a:srgbClr val="FFFF00"/>
                </a:solidFill>
                <a:ea typeface="楷体_GB2312"/>
              </a:rPr>
              <a:t>所提供的安全水平</a:t>
            </a:r>
          </a:p>
        </p:txBody>
      </p:sp>
      <p:sp>
        <p:nvSpPr>
          <p:cNvPr id="2209" name="Oval 24"/>
          <p:cNvSpPr/>
          <p:nvPr/>
        </p:nvSpPr>
        <p:spPr>
          <a:xfrm>
            <a:off x="3254375" y="4867275"/>
            <a:ext cx="142875" cy="144463"/>
          </a:xfrm>
          <a:prstGeom prst="ellipse">
            <a:avLst/>
          </a:prstGeom>
          <a:solidFill>
            <a:srgbClr val="1B1050"/>
          </a:solidFill>
          <a:ln w="9525" cap="flat" cmpd="sng">
            <a:solidFill>
              <a:srgbClr val="000000"/>
            </a:solidFill>
            <a:prstDash val="solid"/>
            <a:headEnd type="none" w="med" len="med"/>
            <a:tailEnd type="none" w="med" len="med"/>
          </a:ln>
        </p:spPr>
        <p:txBody>
          <a:bodyPr wrap="none" anchor="ctr" anchorCtr="0"/>
          <a:lstStyle/>
          <a:p>
            <a:endParaRPr lang="zh-CN" altLang="zh-CN" i="1">
              <a:solidFill>
                <a:srgbClr val="FFFF00"/>
              </a:solidFill>
              <a:ea typeface="华文细黑" panose="02010600040101010101" pitchFamily="2" charset="-122"/>
            </a:endParaRPr>
          </a:p>
        </p:txBody>
      </p:sp>
      <p:sp>
        <p:nvSpPr>
          <p:cNvPr id="2210" name="标题 1"/>
          <p:cNvSpPr/>
          <p:nvPr/>
        </p:nvSpPr>
        <p:spPr>
          <a:xfrm>
            <a:off x="2986088" y="5930900"/>
            <a:ext cx="6451600" cy="566738"/>
          </a:xfrm>
          <a:prstGeom prst="rect">
            <a:avLst/>
          </a:prstGeom>
          <a:noFill/>
          <a:ln w="9525">
            <a:noFill/>
          </a:ln>
        </p:spPr>
        <p:txBody>
          <a:bodyPr anchor="b" anchorCtr="0"/>
          <a:lstStyle/>
          <a:p>
            <a:pPr algn="ctr"/>
            <a:r>
              <a:rPr lang="zh-CN" altLang="en-US" sz="4000" b="1">
                <a:solidFill>
                  <a:schemeClr val="tx2"/>
                </a:solidFill>
              </a:rPr>
              <a:t>关键是实现成本利益的平衡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1028"/>
          <p:cNvGraphicFramePr>
            <a:graphicFrameLocks noChangeAspect="1"/>
          </p:cNvGraphicFramePr>
          <p:nvPr>
            <p:extLst>
              <p:ext uri="{D42A27DB-BD31-4B8C-83A1-F6EECF244321}">
                <p14:modId xmlns:p14="http://schemas.microsoft.com/office/powerpoint/2010/main" val="4280985783"/>
              </p:ext>
            </p:extLst>
          </p:nvPr>
        </p:nvGraphicFramePr>
        <p:xfrm>
          <a:off x="2324100" y="2250758"/>
          <a:ext cx="7543800" cy="3154362"/>
        </p:xfrm>
        <a:graphic>
          <a:graphicData uri="http://schemas.openxmlformats.org/presentationml/2006/ole">
            <mc:AlternateContent xmlns:mc="http://schemas.openxmlformats.org/markup-compatibility/2006">
              <mc:Choice xmlns:v="urn:schemas-microsoft-com:vml" Requires="v">
                <p:oleObj spid="_x0000_s11673" name="文档" r:id="rId3" imgW="5146675" imgH="1889760" progId="Word.Document.8">
                  <p:embed/>
                </p:oleObj>
              </mc:Choice>
              <mc:Fallback>
                <p:oleObj name="文档" r:id="rId3" imgW="5146675" imgH="1889760" progId="Word.Document.8">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2250758"/>
                        <a:ext cx="7543800" cy="315436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1" name="Rectangle 1029"/>
          <p:cNvSpPr>
            <a:spLocks noGrp="1" noChangeArrowheads="1"/>
          </p:cNvSpPr>
          <p:nvPr>
            <p:ph type="title"/>
          </p:nvPr>
        </p:nvSpPr>
        <p:spPr>
          <a:xfrm>
            <a:off x="2324100" y="641511"/>
            <a:ext cx="7793038" cy="811369"/>
          </a:xfrm>
          <a:noFill/>
        </p:spPr>
        <p:txBody>
          <a:bodyPr/>
          <a:lstStyle/>
          <a:p>
            <a:pPr eaLnBrk="1" hangingPunct="1"/>
            <a:r>
              <a:rPr lang="zh-CN" altLang="en-US" dirty="0">
                <a:solidFill>
                  <a:schemeClr val="hlink"/>
                </a:solidFill>
              </a:rPr>
              <a:t>安全的目的</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normAutofit/>
          </a:bodyPr>
          <a:lstStyle/>
          <a:p>
            <a:r>
              <a:rPr lang="zh-CN" altLang="en-US" dirty="0">
                <a:solidFill>
                  <a:srgbClr val="FF0000"/>
                </a:solidFill>
              </a:rPr>
              <a:t>信息是什么？</a:t>
            </a:r>
            <a:endParaRPr lang="zh-CN" altLang="en-US" dirty="0"/>
          </a:p>
        </p:txBody>
      </p:sp>
      <p:sp>
        <p:nvSpPr>
          <p:cNvPr id="8195" name="Rectangle 2"/>
          <p:cNvSpPr>
            <a:spLocks noGrp="1" noChangeArrowheads="1"/>
          </p:cNvSpPr>
          <p:nvPr>
            <p:ph idx="1"/>
          </p:nvPr>
        </p:nvSpPr>
        <p:spPr>
          <a:xfrm>
            <a:off x="1847850" y="1754278"/>
            <a:ext cx="8620125" cy="1584325"/>
          </a:xfrm>
        </p:spPr>
        <p:txBody>
          <a:bodyPr>
            <a:normAutofit fontScale="97500"/>
          </a:bodyPr>
          <a:lstStyle/>
          <a:p>
            <a:pPr lvl="1" indent="-379730" eaLnBrk="1" hangingPunct="1">
              <a:lnSpc>
                <a:spcPct val="125000"/>
              </a:lnSpc>
              <a:buFont typeface="Wingdings" panose="05000000000000000000" pitchFamily="2" charset="2"/>
              <a:buChar char="l"/>
            </a:pPr>
            <a:r>
              <a:rPr lang="zh-CN" altLang="en-US" sz="2000" dirty="0">
                <a:solidFill>
                  <a:schemeClr val="tx1"/>
                </a:solidFill>
              </a:rPr>
              <a:t>信息是信息论中最基本、最重要的概念，抽象且复杂</a:t>
            </a:r>
          </a:p>
          <a:p>
            <a:pPr lvl="1" indent="-379730">
              <a:lnSpc>
                <a:spcPct val="125000"/>
              </a:lnSpc>
              <a:buFont typeface="Wingdings" panose="05000000000000000000" pitchFamily="2" charset="2"/>
              <a:buChar char="l"/>
            </a:pPr>
            <a:r>
              <a:rPr lang="zh-CN" altLang="en-US" sz="2000" dirty="0">
                <a:solidFill>
                  <a:schemeClr val="tx1"/>
                </a:solidFill>
              </a:rPr>
              <a:t>信息常被认为是“消息”“情报”“信号”“知识”等</a:t>
            </a:r>
            <a:endParaRPr lang="en-US" altLang="zh-CN" sz="2000" dirty="0">
              <a:solidFill>
                <a:schemeClr val="tx1"/>
              </a:solidFill>
            </a:endParaRPr>
          </a:p>
        </p:txBody>
      </p:sp>
      <p:sp>
        <p:nvSpPr>
          <p:cNvPr id="2" name="矩形 1">
            <a:extLst>
              <a:ext uri="{FF2B5EF4-FFF2-40B4-BE49-F238E27FC236}">
                <a16:creationId xmlns:a16="http://schemas.microsoft.com/office/drawing/2014/main" id="{4E78933D-7C80-4692-81F0-D160494CDF0D}"/>
              </a:ext>
            </a:extLst>
          </p:cNvPr>
          <p:cNvSpPr/>
          <p:nvPr/>
        </p:nvSpPr>
        <p:spPr>
          <a:xfrm>
            <a:off x="1533484" y="3600425"/>
            <a:ext cx="9119032" cy="2464649"/>
          </a:xfrm>
          <a:prstGeom prst="rect">
            <a:avLst/>
          </a:prstGeom>
        </p:spPr>
        <p:txBody>
          <a:bodyPr wrap="square">
            <a:spAutoFit/>
          </a:bodyPr>
          <a:lstStyle/>
          <a:p>
            <a:pPr marL="0" lvl="1">
              <a:lnSpc>
                <a:spcPct val="150000"/>
              </a:lnSpc>
              <a:spcBef>
                <a:spcPct val="20000"/>
              </a:spcBef>
              <a:defRPr/>
            </a:pPr>
            <a:r>
              <a:rPr lang="en-US" altLang="zh-CN" sz="2400" dirty="0">
                <a:solidFill>
                  <a:srgbClr val="0070C0"/>
                </a:solidFill>
                <a:latin typeface="+mn-ea"/>
              </a:rPr>
              <a:t>“</a:t>
            </a:r>
            <a:r>
              <a:rPr lang="zh-CN" altLang="en-US" sz="2400" dirty="0">
                <a:solidFill>
                  <a:srgbClr val="0070C0"/>
                </a:solidFill>
                <a:latin typeface="+mn-ea"/>
              </a:rPr>
              <a:t>信息</a:t>
            </a:r>
            <a:r>
              <a:rPr lang="en-US" altLang="zh-CN" sz="2400" dirty="0">
                <a:solidFill>
                  <a:srgbClr val="0070C0"/>
                </a:solidFill>
                <a:latin typeface="+mn-ea"/>
              </a:rPr>
              <a:t>”</a:t>
            </a:r>
            <a:r>
              <a:rPr lang="zh-CN" altLang="en-US" sz="2400" dirty="0">
                <a:solidFill>
                  <a:srgbClr val="0070C0"/>
                </a:solidFill>
                <a:latin typeface="+mn-ea"/>
              </a:rPr>
              <a:t>不同于消息：</a:t>
            </a:r>
            <a:r>
              <a:rPr lang="zh-CN" altLang="en-US" sz="2400" dirty="0">
                <a:latin typeface="+mn-ea"/>
              </a:rPr>
              <a:t>消息是表现形式，信息是实质</a:t>
            </a:r>
            <a:endParaRPr lang="en-US" altLang="zh-CN" sz="2400" dirty="0">
              <a:latin typeface="+mn-ea"/>
            </a:endParaRPr>
          </a:p>
          <a:p>
            <a:pPr marL="0" lvl="1">
              <a:lnSpc>
                <a:spcPct val="150000"/>
              </a:lnSpc>
              <a:spcBef>
                <a:spcPct val="20000"/>
              </a:spcBef>
              <a:defRPr/>
            </a:pPr>
            <a:r>
              <a:rPr lang="en-US" altLang="zh-CN" sz="2400" dirty="0">
                <a:solidFill>
                  <a:srgbClr val="0070C0"/>
                </a:solidFill>
                <a:latin typeface="+mn-ea"/>
              </a:rPr>
              <a:t>“</a:t>
            </a:r>
            <a:r>
              <a:rPr lang="zh-CN" altLang="en-US" sz="2400" dirty="0">
                <a:solidFill>
                  <a:srgbClr val="0070C0"/>
                </a:solidFill>
                <a:latin typeface="+mn-ea"/>
              </a:rPr>
              <a:t>信息</a:t>
            </a:r>
            <a:r>
              <a:rPr lang="en-US" altLang="zh-CN" sz="2400" dirty="0">
                <a:solidFill>
                  <a:srgbClr val="0070C0"/>
                </a:solidFill>
                <a:latin typeface="+mn-ea"/>
              </a:rPr>
              <a:t>”</a:t>
            </a:r>
            <a:r>
              <a:rPr lang="zh-CN" altLang="en-US" sz="2400" dirty="0">
                <a:solidFill>
                  <a:srgbClr val="0070C0"/>
                </a:solidFill>
                <a:latin typeface="+mn-ea"/>
              </a:rPr>
              <a:t>不同于情报：</a:t>
            </a:r>
            <a:r>
              <a:rPr lang="zh-CN" altLang="en-US" sz="2400" dirty="0">
                <a:latin typeface="+mn-ea"/>
              </a:rPr>
              <a:t>情报含义比</a:t>
            </a:r>
            <a:r>
              <a:rPr lang="en-US" altLang="zh-CN" sz="2400" dirty="0">
                <a:latin typeface="+mn-ea"/>
              </a:rPr>
              <a:t>”</a:t>
            </a:r>
            <a:r>
              <a:rPr lang="zh-CN" altLang="en-US" sz="2400" dirty="0">
                <a:latin typeface="+mn-ea"/>
              </a:rPr>
              <a:t>信息</a:t>
            </a:r>
            <a:r>
              <a:rPr lang="en-US" altLang="zh-CN" sz="2400" dirty="0">
                <a:latin typeface="+mn-ea"/>
              </a:rPr>
              <a:t>”</a:t>
            </a:r>
            <a:r>
              <a:rPr lang="zh-CN" altLang="en-US" sz="2400" dirty="0">
                <a:latin typeface="+mn-ea"/>
              </a:rPr>
              <a:t>窄，是一类特殊的信息</a:t>
            </a:r>
            <a:endParaRPr lang="en-US" altLang="zh-CN" sz="2400" dirty="0">
              <a:latin typeface="+mn-ea"/>
            </a:endParaRPr>
          </a:p>
          <a:p>
            <a:pPr marL="0" lvl="1">
              <a:lnSpc>
                <a:spcPct val="150000"/>
              </a:lnSpc>
              <a:spcBef>
                <a:spcPct val="20000"/>
              </a:spcBef>
              <a:defRPr/>
            </a:pPr>
            <a:r>
              <a:rPr lang="en-US" altLang="zh-CN" sz="2400" dirty="0">
                <a:solidFill>
                  <a:srgbClr val="0070C0"/>
                </a:solidFill>
                <a:latin typeface="+mn-ea"/>
              </a:rPr>
              <a:t>“</a:t>
            </a:r>
            <a:r>
              <a:rPr lang="zh-CN" altLang="en-US" sz="2400" dirty="0">
                <a:solidFill>
                  <a:srgbClr val="0070C0"/>
                </a:solidFill>
                <a:latin typeface="+mn-ea"/>
              </a:rPr>
              <a:t>信息</a:t>
            </a:r>
            <a:r>
              <a:rPr lang="en-US" altLang="zh-CN" sz="2400" dirty="0">
                <a:solidFill>
                  <a:srgbClr val="0070C0"/>
                </a:solidFill>
                <a:latin typeface="+mn-ea"/>
              </a:rPr>
              <a:t>”</a:t>
            </a:r>
            <a:r>
              <a:rPr lang="zh-CN" altLang="en-US" sz="2400" dirty="0">
                <a:solidFill>
                  <a:srgbClr val="0070C0"/>
                </a:solidFill>
                <a:latin typeface="+mn-ea"/>
              </a:rPr>
              <a:t>不同于信号：</a:t>
            </a:r>
            <a:r>
              <a:rPr lang="zh-CN" altLang="en-US" sz="2400" dirty="0">
                <a:effectLst>
                  <a:outerShdw blurRad="38100" dist="38100" dir="2700000" algn="tl">
                    <a:srgbClr val="FFFFFF"/>
                  </a:outerShdw>
                </a:effectLst>
                <a:ea typeface="黑体" panose="02010609060101010101" pitchFamily="49" charset="-122"/>
              </a:rPr>
              <a:t>信号是承载</a:t>
            </a:r>
            <a:r>
              <a:rPr lang="zh-CN" altLang="en-US" sz="2400" dirty="0">
                <a:latin typeface="+mn-ea"/>
              </a:rPr>
              <a:t>消息的物理量</a:t>
            </a:r>
            <a:endParaRPr lang="en-US" altLang="zh-CN" sz="2400" dirty="0">
              <a:latin typeface="+mn-ea"/>
            </a:endParaRPr>
          </a:p>
          <a:p>
            <a:pPr marL="0" lvl="1">
              <a:lnSpc>
                <a:spcPct val="150000"/>
              </a:lnSpc>
              <a:spcBef>
                <a:spcPct val="20000"/>
              </a:spcBef>
              <a:defRPr/>
            </a:pPr>
            <a:r>
              <a:rPr lang="en-US" altLang="zh-CN" sz="2400" dirty="0">
                <a:solidFill>
                  <a:srgbClr val="0070C0"/>
                </a:solidFill>
                <a:latin typeface="+mn-ea"/>
              </a:rPr>
              <a:t>“</a:t>
            </a:r>
            <a:r>
              <a:rPr lang="zh-CN" altLang="en-US" sz="2400" dirty="0">
                <a:solidFill>
                  <a:srgbClr val="0070C0"/>
                </a:solidFill>
                <a:latin typeface="+mn-ea"/>
              </a:rPr>
              <a:t>信息</a:t>
            </a:r>
            <a:r>
              <a:rPr lang="en-US" altLang="zh-CN" sz="2400" dirty="0">
                <a:solidFill>
                  <a:srgbClr val="0070C0"/>
                </a:solidFill>
                <a:latin typeface="+mn-ea"/>
              </a:rPr>
              <a:t>”</a:t>
            </a:r>
            <a:r>
              <a:rPr lang="zh-CN" altLang="en-US" sz="2400" dirty="0">
                <a:solidFill>
                  <a:srgbClr val="0070C0"/>
                </a:solidFill>
                <a:latin typeface="+mn-ea"/>
              </a:rPr>
              <a:t>不同于知识：</a:t>
            </a:r>
            <a:r>
              <a:rPr lang="zh-CN" altLang="en-US" sz="2400" dirty="0">
                <a:effectLst>
                  <a:outerShdw blurRad="38100" dist="38100" dir="2700000" algn="tl">
                    <a:srgbClr val="FFFFFF"/>
                  </a:outerShdw>
                </a:effectLst>
                <a:latin typeface="+mn-ea"/>
              </a:rPr>
              <a:t>知识是有价值的信息，是一种高层次的信息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p:nvPr/>
        </p:nvSpPr>
        <p:spPr>
          <a:xfrm>
            <a:off x="2133600" y="2362200"/>
            <a:ext cx="3276600" cy="1676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rPr>
              <a:t>黑桃: </a:t>
            </a:r>
            <a:r>
              <a:rPr lang="en-US" altLang="zh-CN" sz="2400" b="1" dirty="0">
                <a:latin typeface="Times New Roman" panose="02020603050405020304" pitchFamily="18" charset="0"/>
              </a:rPr>
              <a:t>J 7 8 2 3 4</a:t>
            </a:r>
          </a:p>
          <a:p>
            <a:pPr marL="0" lvl="0" indent="0" eaLnBrk="1" hangingPunct="1">
              <a:spcBef>
                <a:spcPct val="0"/>
              </a:spcBef>
              <a:buClrTx/>
              <a:buSzTx/>
              <a:buFontTx/>
              <a:buNone/>
            </a:pPr>
            <a:r>
              <a:rPr lang="zh-CN" altLang="en-US" sz="2400" b="1" dirty="0">
                <a:solidFill>
                  <a:srgbClr val="FF0000"/>
                </a:solidFill>
                <a:latin typeface="Times New Roman" panose="02020603050405020304" pitchFamily="18" charset="0"/>
              </a:rPr>
              <a:t>红桃: </a:t>
            </a:r>
            <a:r>
              <a:rPr lang="en-US" altLang="zh-CN" sz="2400" b="1" dirty="0">
                <a:solidFill>
                  <a:srgbClr val="FF0000"/>
                </a:solidFill>
                <a:latin typeface="Times New Roman" panose="02020603050405020304" pitchFamily="18" charset="0"/>
              </a:rPr>
              <a:t>A Q 4</a:t>
            </a:r>
          </a:p>
          <a:p>
            <a:pPr marL="0" lvl="0" indent="0" eaLnBrk="1" hangingPunct="1">
              <a:spcBef>
                <a:spcPct val="0"/>
              </a:spcBef>
              <a:buClrTx/>
              <a:buSzTx/>
              <a:buFontTx/>
              <a:buNone/>
            </a:pPr>
            <a:r>
              <a:rPr lang="zh-CN" altLang="en-US" sz="2400" b="1" dirty="0">
                <a:solidFill>
                  <a:srgbClr val="FF0000"/>
                </a:solidFill>
                <a:latin typeface="Times New Roman" panose="02020603050405020304" pitchFamily="18" charset="0"/>
              </a:rPr>
              <a:t>方块: </a:t>
            </a:r>
            <a:r>
              <a:rPr lang="en-US" altLang="zh-CN" sz="2400" b="1" dirty="0">
                <a:solidFill>
                  <a:srgbClr val="FF0000"/>
                </a:solidFill>
                <a:latin typeface="Times New Roman" panose="02020603050405020304" pitchFamily="18" charset="0"/>
              </a:rPr>
              <a:t>A 5</a:t>
            </a:r>
          </a:p>
          <a:p>
            <a:pPr marL="0" lvl="0" indent="0" eaLnBrk="1" hangingPunct="1">
              <a:spcBef>
                <a:spcPct val="0"/>
              </a:spcBef>
              <a:buClrTx/>
              <a:buSzTx/>
              <a:buFontTx/>
              <a:buNone/>
            </a:pPr>
            <a:r>
              <a:rPr lang="zh-CN" altLang="en-US" sz="2400" b="1" dirty="0">
                <a:latin typeface="Times New Roman" panose="02020603050405020304" pitchFamily="18" charset="0"/>
              </a:rPr>
              <a:t>梅花: </a:t>
            </a:r>
            <a:r>
              <a:rPr lang="en-US" altLang="zh-CN" sz="2400" b="1" dirty="0">
                <a:latin typeface="Times New Roman" panose="02020603050405020304" pitchFamily="18" charset="0"/>
              </a:rPr>
              <a:t>K Q 6 5 4</a:t>
            </a:r>
            <a:endParaRPr lang="en-US" altLang="zh-CN" sz="2400" dirty="0">
              <a:latin typeface="Times New Roman" panose="02020603050405020304" pitchFamily="18" charset="0"/>
            </a:endParaRPr>
          </a:p>
        </p:txBody>
      </p:sp>
      <p:graphicFrame>
        <p:nvGraphicFramePr>
          <p:cNvPr id="19459" name="Object 4"/>
          <p:cNvGraphicFramePr>
            <a:graphicFrameLocks noChangeAspect="1"/>
          </p:cNvGraphicFramePr>
          <p:nvPr/>
        </p:nvGraphicFramePr>
        <p:xfrm>
          <a:off x="5703888" y="4267200"/>
          <a:ext cx="1230312" cy="2301875"/>
        </p:xfrm>
        <a:graphic>
          <a:graphicData uri="http://schemas.openxmlformats.org/presentationml/2006/ole">
            <mc:AlternateContent xmlns:mc="http://schemas.openxmlformats.org/markup-compatibility/2006">
              <mc:Choice xmlns:v="urn:schemas-microsoft-com:vml" Requires="v">
                <p:oleObj spid="_x0000_s12928" r:id="rId4" imgW="1857375" imgH="3996055" progId="MS_ClipArt_Gallery.2">
                  <p:embed/>
                </p:oleObj>
              </mc:Choice>
              <mc:Fallback>
                <p:oleObj r:id="rId4" imgW="1857375" imgH="3996055" progId="MS_ClipArt_Gallery.2">
                  <p:embed/>
                  <p:pic>
                    <p:nvPicPr>
                      <p:cNvPr id="19459" name="Object 4"/>
                      <p:cNvPicPr/>
                      <p:nvPr/>
                    </p:nvPicPr>
                    <p:blipFill>
                      <a:blip r:embed="rId5"/>
                      <a:stretch>
                        <a:fillRect/>
                      </a:stretch>
                    </p:blipFill>
                    <p:spPr>
                      <a:xfrm>
                        <a:off x="5703888" y="4267200"/>
                        <a:ext cx="1230312" cy="2301875"/>
                      </a:xfrm>
                      <a:prstGeom prst="rect">
                        <a:avLst/>
                      </a:prstGeom>
                      <a:noFill/>
                      <a:ln w="38100">
                        <a:noFill/>
                        <a:miter/>
                      </a:ln>
                    </p:spPr>
                  </p:pic>
                </p:oleObj>
              </mc:Fallback>
            </mc:AlternateContent>
          </a:graphicData>
        </a:graphic>
      </p:graphicFrame>
      <p:graphicFrame>
        <p:nvGraphicFramePr>
          <p:cNvPr id="19460" name="Object 5"/>
          <p:cNvGraphicFramePr>
            <a:graphicFrameLocks noChangeAspect="1"/>
          </p:cNvGraphicFramePr>
          <p:nvPr/>
        </p:nvGraphicFramePr>
        <p:xfrm>
          <a:off x="8229600" y="4252913"/>
          <a:ext cx="2185988" cy="2403475"/>
        </p:xfrm>
        <a:graphic>
          <a:graphicData uri="http://schemas.openxmlformats.org/presentationml/2006/ole">
            <mc:AlternateContent xmlns:mc="http://schemas.openxmlformats.org/markup-compatibility/2006">
              <mc:Choice xmlns:v="urn:schemas-microsoft-com:vml" Requires="v">
                <p:oleObj spid="_x0000_s12929" r:id="rId6" imgW="4218940" imgH="3951605" progId="MS_ClipArt_Gallery.2">
                  <p:embed/>
                </p:oleObj>
              </mc:Choice>
              <mc:Fallback>
                <p:oleObj r:id="rId6" imgW="4218940" imgH="3951605" progId="MS_ClipArt_Gallery.2">
                  <p:embed/>
                  <p:pic>
                    <p:nvPicPr>
                      <p:cNvPr id="19460" name="Object 5"/>
                      <p:cNvPicPr/>
                      <p:nvPr/>
                    </p:nvPicPr>
                    <p:blipFill>
                      <a:blip r:embed="rId7"/>
                      <a:stretch>
                        <a:fillRect/>
                      </a:stretch>
                    </p:blipFill>
                    <p:spPr>
                      <a:xfrm>
                        <a:off x="8229600" y="4252913"/>
                        <a:ext cx="2185988" cy="2403475"/>
                      </a:xfrm>
                      <a:prstGeom prst="rect">
                        <a:avLst/>
                      </a:prstGeom>
                      <a:noFill/>
                      <a:ln w="38100">
                        <a:noFill/>
                        <a:miter/>
                      </a:ln>
                    </p:spPr>
                  </p:pic>
                </p:oleObj>
              </mc:Fallback>
            </mc:AlternateContent>
          </a:graphicData>
        </a:graphic>
      </p:graphicFrame>
      <p:sp>
        <p:nvSpPr>
          <p:cNvPr id="539654" name="AutoShape 6"/>
          <p:cNvSpPr/>
          <p:nvPr/>
        </p:nvSpPr>
        <p:spPr>
          <a:xfrm>
            <a:off x="5562600" y="2667000"/>
            <a:ext cx="2057400" cy="990600"/>
          </a:xfrm>
          <a:prstGeom prst="cloudCallout">
            <a:avLst>
              <a:gd name="adj1" fmla="val -9181"/>
              <a:gd name="adj2" fmla="val 101282"/>
            </a:avLst>
          </a:prstGeom>
          <a:solidFill>
            <a:schemeClr val="folHlink"/>
          </a:solidFill>
          <a:ln w="9525">
            <a:noFill/>
          </a:ln>
        </p:spPr>
        <p:txBody>
          <a:bodyPr wrap="none" anchor="ctr"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latin typeface="Times New Roman" panose="02020603050405020304" pitchFamily="18" charset="0"/>
              </a:rPr>
              <a:t>我不知道</a:t>
            </a:r>
          </a:p>
        </p:txBody>
      </p:sp>
      <p:sp>
        <p:nvSpPr>
          <p:cNvPr id="539655" name="AutoShape 7"/>
          <p:cNvSpPr/>
          <p:nvPr/>
        </p:nvSpPr>
        <p:spPr>
          <a:xfrm>
            <a:off x="8382000" y="2667000"/>
            <a:ext cx="1905000" cy="1295400"/>
          </a:xfrm>
          <a:prstGeom prst="cloudCallout">
            <a:avLst>
              <a:gd name="adj1" fmla="val 3417"/>
              <a:gd name="adj2" fmla="val 66421"/>
            </a:avLst>
          </a:prstGeom>
          <a:solidFill>
            <a:schemeClr val="folHlink"/>
          </a:solidFill>
          <a:ln w="9525">
            <a:noFill/>
          </a:ln>
        </p:spPr>
        <p:txBody>
          <a:bodyPr wrap="none" anchor="ctr"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latin typeface="Times New Roman" panose="02020603050405020304" pitchFamily="18" charset="0"/>
              </a:rPr>
              <a:t>我知道你不知道</a:t>
            </a:r>
          </a:p>
          <a:p>
            <a:pPr marL="0" lvl="0" indent="0" algn="ctr" eaLnBrk="1" hangingPunct="1">
              <a:spcBef>
                <a:spcPct val="0"/>
              </a:spcBef>
              <a:buClrTx/>
              <a:buSzTx/>
              <a:buFontTx/>
              <a:buNone/>
            </a:pPr>
            <a:r>
              <a:rPr lang="zh-CN" altLang="en-US" sz="2400" dirty="0">
                <a:latin typeface="Times New Roman" panose="02020603050405020304" pitchFamily="18" charset="0"/>
              </a:rPr>
              <a:t>我也不知道</a:t>
            </a:r>
          </a:p>
        </p:txBody>
      </p:sp>
      <p:sp>
        <p:nvSpPr>
          <p:cNvPr id="19463" name="Text Box 8"/>
          <p:cNvSpPr txBox="1"/>
          <p:nvPr/>
        </p:nvSpPr>
        <p:spPr>
          <a:xfrm>
            <a:off x="6215063" y="5214938"/>
            <a:ext cx="381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solidFill>
                  <a:schemeClr val="bg1"/>
                </a:solidFill>
                <a:latin typeface="Times New Roman" panose="02020603050405020304" pitchFamily="18" charset="0"/>
              </a:rPr>
              <a:t>P</a:t>
            </a:r>
          </a:p>
        </p:txBody>
      </p:sp>
      <p:sp>
        <p:nvSpPr>
          <p:cNvPr id="19464" name="Text Box 9"/>
          <p:cNvSpPr txBox="1"/>
          <p:nvPr/>
        </p:nvSpPr>
        <p:spPr>
          <a:xfrm>
            <a:off x="8953500" y="5334000"/>
            <a:ext cx="381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solidFill>
                  <a:schemeClr val="bg1"/>
                </a:solidFill>
                <a:latin typeface="Times New Roman" panose="02020603050405020304" pitchFamily="18" charset="0"/>
              </a:rPr>
              <a:t>Q</a:t>
            </a:r>
          </a:p>
        </p:txBody>
      </p:sp>
      <p:sp>
        <p:nvSpPr>
          <p:cNvPr id="2" name="矩形 1"/>
          <p:cNvSpPr/>
          <p:nvPr/>
        </p:nvSpPr>
        <p:spPr>
          <a:xfrm>
            <a:off x="2132965" y="4436745"/>
            <a:ext cx="3277235" cy="1224280"/>
          </a:xfrm>
          <a:prstGeom prst="rect">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effectLst/>
                <a:latin typeface="Arial" panose="020B0604020202020204" pitchFamily="34" charset="0"/>
                <a:ea typeface="宋体" panose="02010600030101010101" pitchFamily="2" charset="-122"/>
              </a:rPr>
              <a:t>挑出</a:t>
            </a:r>
            <a:r>
              <a:rPr kumimoji="0" lang="en-US" altLang="zh-CN" sz="1800" b="0" i="0" u="none" strike="noStrike" cap="none" normalizeH="0" baseline="0" dirty="0">
                <a:ln>
                  <a:noFill/>
                </a:ln>
                <a:effectLst/>
                <a:latin typeface="Arial" panose="020B0604020202020204" pitchFamily="34" charset="0"/>
                <a:ea typeface="宋体" panose="02010600030101010101" pitchFamily="2" charset="-122"/>
              </a:rPr>
              <a:t>1</a:t>
            </a:r>
            <a:r>
              <a:rPr kumimoji="0" lang="zh-CN" altLang="en-US" sz="1800" b="0" i="0" u="none" strike="noStrike" cap="none" normalizeH="0" baseline="0" dirty="0">
                <a:ln>
                  <a:noFill/>
                </a:ln>
                <a:effectLst/>
                <a:latin typeface="Arial" panose="020B0604020202020204" pitchFamily="34" charset="0"/>
                <a:ea typeface="宋体" panose="02010600030101010101" pitchFamily="2" charset="-122"/>
              </a:rPr>
              <a:t>张牌</a:t>
            </a: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effectLst/>
                <a:latin typeface="Arial" panose="020B0604020202020204" pitchFamily="34" charset="0"/>
                <a:ea typeface="宋体" panose="02010600030101010101" pitchFamily="2" charset="-122"/>
              </a:rPr>
              <a:t>告诉</a:t>
            </a:r>
            <a:r>
              <a:rPr kumimoji="0" lang="en-US" altLang="en-US" sz="1800" b="0" i="0" u="none" strike="noStrike" cap="none" normalizeH="0" baseline="0" dirty="0">
                <a:ln>
                  <a:noFill/>
                </a:ln>
                <a:effectLst/>
                <a:latin typeface="Arial" panose="020B0604020202020204" pitchFamily="34" charset="0"/>
                <a:ea typeface="宋体" panose="02010600030101010101" pitchFamily="2" charset="-122"/>
              </a:rPr>
              <a:t>P:   </a:t>
            </a:r>
            <a:r>
              <a:rPr kumimoji="0" lang="zh-CN" altLang="en-US" sz="1800" b="0" i="0" u="none" strike="noStrike" cap="none" normalizeH="0" baseline="0" dirty="0">
                <a:ln>
                  <a:noFill/>
                </a:ln>
                <a:effectLst/>
                <a:latin typeface="Arial" panose="020B0604020202020204" pitchFamily="34" charset="0"/>
                <a:ea typeface="宋体" panose="02010600030101010101" pitchFamily="2" charset="-122"/>
              </a:rPr>
              <a:t>这张牌的点数</a:t>
            </a: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effectLst/>
                <a:latin typeface="Arial" panose="020B0604020202020204" pitchFamily="34" charset="0"/>
                <a:ea typeface="宋体" panose="02010600030101010101" pitchFamily="2" charset="-122"/>
              </a:rPr>
              <a:t>告诉</a:t>
            </a:r>
            <a:r>
              <a:rPr kumimoji="0" lang="en-US" altLang="zh-CN" sz="1800" b="0" i="0" u="none" strike="noStrike" cap="none" normalizeH="0" baseline="0" dirty="0">
                <a:ln>
                  <a:noFill/>
                </a:ln>
                <a:effectLst/>
                <a:latin typeface="Arial" panose="020B0604020202020204" pitchFamily="34" charset="0"/>
                <a:ea typeface="宋体" panose="02010600030101010101" pitchFamily="2" charset="-122"/>
              </a:rPr>
              <a:t>Q</a:t>
            </a:r>
            <a:r>
              <a:rPr kumimoji="0" lang="zh-CN" altLang="en-US" sz="1800" b="0" i="0" u="none" strike="noStrike" cap="none" normalizeH="0" baseline="0" dirty="0">
                <a:ln>
                  <a:noFill/>
                </a:ln>
                <a:effectLst/>
                <a:latin typeface="Arial" panose="020B0604020202020204" pitchFamily="34" charset="0"/>
                <a:ea typeface="宋体" panose="02010600030101010101" pitchFamily="2" charset="-122"/>
              </a:rPr>
              <a:t>：这张牌的花色</a:t>
            </a:r>
          </a:p>
        </p:txBody>
      </p:sp>
      <p:sp>
        <p:nvSpPr>
          <p:cNvPr id="12" name="Rectangle 13">
            <a:extLst>
              <a:ext uri="{FF2B5EF4-FFF2-40B4-BE49-F238E27FC236}">
                <a16:creationId xmlns:a16="http://schemas.microsoft.com/office/drawing/2014/main" id="{A4102C55-A50C-4271-9418-BC24AC32518F}"/>
              </a:ext>
            </a:extLst>
          </p:cNvPr>
          <p:cNvSpPr txBox="1">
            <a:spLocks/>
          </p:cNvSpPr>
          <p:nvPr/>
        </p:nvSpPr>
        <p:spPr>
          <a:xfrm>
            <a:off x="608400" y="608400"/>
            <a:ext cx="10969200" cy="705600"/>
          </a:xfrm>
          <a:prstGeom prst="rect">
            <a:avLst/>
          </a:prstGeom>
        </p:spPr>
        <p:txBody>
          <a:bodyPr vert="horz" wrap="square" lIns="91440" tIns="45720" rIns="91440" bIns="45720" rtlCol="0" anchor="t"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t>一个例子：</a:t>
            </a:r>
            <a:r>
              <a:rPr lang="en-US" altLang="zh-CN" dirty="0"/>
              <a:t>P</a:t>
            </a:r>
            <a:r>
              <a:rPr lang="zh-CN" altLang="en-US" dirty="0"/>
              <a:t>先生和</a:t>
            </a:r>
            <a:r>
              <a:rPr lang="en-US" altLang="zh-CN" dirty="0"/>
              <a:t>Q</a:t>
            </a:r>
            <a:r>
              <a:rPr lang="zh-CN" altLang="en-US" dirty="0"/>
              <a:t>先生的故事</a:t>
            </a:r>
          </a:p>
        </p:txBody>
      </p:sp>
    </p:spTree>
    <p:extLst>
      <p:ext uri="{BB962C8B-B14F-4D97-AF65-F5344CB8AC3E}">
        <p14:creationId xmlns:p14="http://schemas.microsoft.com/office/powerpoint/2010/main" val="63096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39654"/>
                                        </p:tgtEl>
                                        <p:attrNameLst>
                                          <p:attrName>style.visibility</p:attrName>
                                        </p:attrNameLst>
                                      </p:cBhvr>
                                      <p:to>
                                        <p:strVal val="visible"/>
                                      </p:to>
                                    </p:set>
                                    <p:animEffect transition="in" filter="box(out)">
                                      <p:cBhvr>
                                        <p:cTn id="7" dur="500"/>
                                        <p:tgtEl>
                                          <p:spTgt spid="5396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39655"/>
                                        </p:tgtEl>
                                        <p:attrNameLst>
                                          <p:attrName>style.visibility</p:attrName>
                                        </p:attrNameLst>
                                      </p:cBhvr>
                                      <p:to>
                                        <p:strVal val="visible"/>
                                      </p:to>
                                    </p:set>
                                    <p:animEffect transition="in" filter="box(out)">
                                      <p:cBhvr>
                                        <p:cTn id="12" dur="500"/>
                                        <p:tgtEl>
                                          <p:spTgt spid="539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4" grpId="0" bldLvl="0" animBg="1"/>
      <p:bldP spid="53965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4" name="AutoShape 4"/>
          <p:cNvSpPr/>
          <p:nvPr/>
        </p:nvSpPr>
        <p:spPr>
          <a:xfrm>
            <a:off x="5562600" y="2667000"/>
            <a:ext cx="2057400" cy="990600"/>
          </a:xfrm>
          <a:prstGeom prst="cloudCallout">
            <a:avLst>
              <a:gd name="adj1" fmla="val -9181"/>
              <a:gd name="adj2" fmla="val 101282"/>
            </a:avLst>
          </a:prstGeom>
          <a:solidFill>
            <a:schemeClr val="folHlink"/>
          </a:solidFill>
          <a:ln w="9525">
            <a:noFill/>
          </a:ln>
        </p:spPr>
        <p:txBody>
          <a:bodyPr wrap="none" anchor="ctr"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latin typeface="Times New Roman" panose="02020603050405020304" pitchFamily="18" charset="0"/>
              </a:rPr>
              <a:t>我知道了</a:t>
            </a:r>
          </a:p>
        </p:txBody>
      </p:sp>
      <p:sp>
        <p:nvSpPr>
          <p:cNvPr id="532485" name="AutoShape 5"/>
          <p:cNvSpPr/>
          <p:nvPr/>
        </p:nvSpPr>
        <p:spPr>
          <a:xfrm>
            <a:off x="8382000" y="2438400"/>
            <a:ext cx="1905000" cy="1295400"/>
          </a:xfrm>
          <a:prstGeom prst="cloudCallout">
            <a:avLst>
              <a:gd name="adj1" fmla="val 3417"/>
              <a:gd name="adj2" fmla="val 66421"/>
            </a:avLst>
          </a:prstGeom>
          <a:solidFill>
            <a:schemeClr val="folHlink"/>
          </a:solidFill>
          <a:ln w="9525">
            <a:noFill/>
          </a:ln>
        </p:spPr>
        <p:txBody>
          <a:bodyPr wrap="none" anchor="ctr"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latin typeface="Times New Roman" panose="02020603050405020304" pitchFamily="18" charset="0"/>
              </a:rPr>
              <a:t>我也知道了</a:t>
            </a:r>
          </a:p>
        </p:txBody>
      </p:sp>
      <p:graphicFrame>
        <p:nvGraphicFramePr>
          <p:cNvPr id="21509" name="Object 6"/>
          <p:cNvGraphicFramePr>
            <a:graphicFrameLocks noChangeAspect="1"/>
          </p:cNvGraphicFramePr>
          <p:nvPr/>
        </p:nvGraphicFramePr>
        <p:xfrm>
          <a:off x="5410200" y="3962400"/>
          <a:ext cx="1854200" cy="2271713"/>
        </p:xfrm>
        <a:graphic>
          <a:graphicData uri="http://schemas.openxmlformats.org/presentationml/2006/ole">
            <mc:AlternateContent xmlns:mc="http://schemas.openxmlformats.org/markup-compatibility/2006">
              <mc:Choice xmlns:v="urn:schemas-microsoft-com:vml" Requires="v">
                <p:oleObj spid="_x0000_s13952" r:id="rId4" imgW="3212465" imgH="3935730" progId="MS_ClipArt_Gallery.2">
                  <p:embed/>
                </p:oleObj>
              </mc:Choice>
              <mc:Fallback>
                <p:oleObj r:id="rId4" imgW="3212465" imgH="3935730" progId="MS_ClipArt_Gallery.2">
                  <p:embed/>
                  <p:pic>
                    <p:nvPicPr>
                      <p:cNvPr id="21509" name="Object 6"/>
                      <p:cNvPicPr/>
                      <p:nvPr/>
                    </p:nvPicPr>
                    <p:blipFill>
                      <a:blip r:embed="rId5"/>
                      <a:stretch>
                        <a:fillRect/>
                      </a:stretch>
                    </p:blipFill>
                    <p:spPr>
                      <a:xfrm>
                        <a:off x="5410200" y="3962400"/>
                        <a:ext cx="1854200" cy="2271713"/>
                      </a:xfrm>
                      <a:prstGeom prst="rect">
                        <a:avLst/>
                      </a:prstGeom>
                      <a:noFill/>
                      <a:ln w="38100">
                        <a:noFill/>
                        <a:miter/>
                      </a:ln>
                    </p:spPr>
                  </p:pic>
                </p:oleObj>
              </mc:Fallback>
            </mc:AlternateContent>
          </a:graphicData>
        </a:graphic>
      </p:graphicFrame>
      <p:graphicFrame>
        <p:nvGraphicFramePr>
          <p:cNvPr id="21510" name="Object 7"/>
          <p:cNvGraphicFramePr>
            <a:graphicFrameLocks noChangeAspect="1"/>
          </p:cNvGraphicFramePr>
          <p:nvPr/>
        </p:nvGraphicFramePr>
        <p:xfrm>
          <a:off x="8812213" y="3657600"/>
          <a:ext cx="1089025" cy="2743200"/>
        </p:xfrm>
        <a:graphic>
          <a:graphicData uri="http://schemas.openxmlformats.org/presentationml/2006/ole">
            <mc:AlternateContent xmlns:mc="http://schemas.openxmlformats.org/markup-compatibility/2006">
              <mc:Choice xmlns:v="urn:schemas-microsoft-com:vml" Requires="v">
                <p:oleObj spid="_x0000_s13953" r:id="rId6" imgW="1296035" imgH="3934460" progId="MS_ClipArt_Gallery.2">
                  <p:embed/>
                </p:oleObj>
              </mc:Choice>
              <mc:Fallback>
                <p:oleObj r:id="rId6" imgW="1296035" imgH="3934460" progId="MS_ClipArt_Gallery.2">
                  <p:embed/>
                  <p:pic>
                    <p:nvPicPr>
                      <p:cNvPr id="21510" name="Object 7"/>
                      <p:cNvPicPr/>
                      <p:nvPr/>
                    </p:nvPicPr>
                    <p:blipFill>
                      <a:blip r:embed="rId7"/>
                      <a:stretch>
                        <a:fillRect/>
                      </a:stretch>
                    </p:blipFill>
                    <p:spPr>
                      <a:xfrm>
                        <a:off x="8812213" y="3657600"/>
                        <a:ext cx="1089025" cy="2743200"/>
                      </a:xfrm>
                      <a:prstGeom prst="rect">
                        <a:avLst/>
                      </a:prstGeom>
                      <a:noFill/>
                      <a:ln w="38100">
                        <a:noFill/>
                        <a:miter/>
                      </a:ln>
                    </p:spPr>
                  </p:pic>
                </p:oleObj>
              </mc:Fallback>
            </mc:AlternateContent>
          </a:graphicData>
        </a:graphic>
      </p:graphicFrame>
      <p:sp>
        <p:nvSpPr>
          <p:cNvPr id="532488" name="Rectangle 8"/>
          <p:cNvSpPr/>
          <p:nvPr/>
        </p:nvSpPr>
        <p:spPr>
          <a:xfrm>
            <a:off x="2279650" y="4868863"/>
            <a:ext cx="1905000" cy="6096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latin typeface="Times New Roman" panose="02020603050405020304" pitchFamily="18" charset="0"/>
              </a:rPr>
              <a:t>你知道了吗?</a:t>
            </a:r>
          </a:p>
        </p:txBody>
      </p:sp>
      <p:sp>
        <p:nvSpPr>
          <p:cNvPr id="532489" name="Rectangle 9"/>
          <p:cNvSpPr/>
          <p:nvPr/>
        </p:nvSpPr>
        <p:spPr>
          <a:xfrm>
            <a:off x="2279650" y="5478463"/>
            <a:ext cx="1905000" cy="6096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latin typeface="Times New Roman" panose="02020603050405020304" pitchFamily="18" charset="0"/>
              </a:rPr>
              <a:t>方块5!</a:t>
            </a:r>
          </a:p>
        </p:txBody>
      </p:sp>
      <p:sp>
        <p:nvSpPr>
          <p:cNvPr id="21513" name="Text Box 10"/>
          <p:cNvSpPr txBox="1"/>
          <p:nvPr/>
        </p:nvSpPr>
        <p:spPr>
          <a:xfrm>
            <a:off x="6096000" y="5105400"/>
            <a:ext cx="381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solidFill>
                  <a:schemeClr val="bg1"/>
                </a:solidFill>
                <a:latin typeface="Times New Roman" panose="02020603050405020304" pitchFamily="18" charset="0"/>
              </a:rPr>
              <a:t>P</a:t>
            </a:r>
          </a:p>
        </p:txBody>
      </p:sp>
      <p:sp>
        <p:nvSpPr>
          <p:cNvPr id="21514" name="Text Box 11"/>
          <p:cNvSpPr txBox="1"/>
          <p:nvPr/>
        </p:nvSpPr>
        <p:spPr>
          <a:xfrm>
            <a:off x="9167813" y="4876800"/>
            <a:ext cx="381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solidFill>
                  <a:schemeClr val="bg1"/>
                </a:solidFill>
                <a:latin typeface="Times New Roman" panose="02020603050405020304" pitchFamily="18" charset="0"/>
              </a:rPr>
              <a:t>Q</a:t>
            </a:r>
          </a:p>
        </p:txBody>
      </p:sp>
      <p:sp>
        <p:nvSpPr>
          <p:cNvPr id="21515" name="Rectangle 12"/>
          <p:cNvSpPr/>
          <p:nvPr/>
        </p:nvSpPr>
        <p:spPr>
          <a:xfrm>
            <a:off x="2135505" y="1412875"/>
            <a:ext cx="3276600" cy="1676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rPr>
              <a:t>黑桃: </a:t>
            </a:r>
            <a:r>
              <a:rPr lang="en-US" altLang="zh-CN" sz="2400" b="1" dirty="0">
                <a:latin typeface="Times New Roman" panose="02020603050405020304" pitchFamily="18" charset="0"/>
              </a:rPr>
              <a:t>J  7 8 2 3 4</a:t>
            </a:r>
          </a:p>
          <a:p>
            <a:pPr marL="0" lvl="0" indent="0" eaLnBrk="1" hangingPunct="1">
              <a:spcBef>
                <a:spcPct val="0"/>
              </a:spcBef>
              <a:buClrTx/>
              <a:buSzTx/>
              <a:buFontTx/>
              <a:buNone/>
            </a:pPr>
            <a:r>
              <a:rPr lang="zh-CN" altLang="en-US" sz="2400" b="1" dirty="0">
                <a:solidFill>
                  <a:srgbClr val="FF0000"/>
                </a:solidFill>
                <a:latin typeface="Times New Roman" panose="02020603050405020304" pitchFamily="18" charset="0"/>
              </a:rPr>
              <a:t>红桃: </a:t>
            </a:r>
            <a:r>
              <a:rPr lang="en-US" altLang="zh-CN" sz="2400" b="1" dirty="0">
                <a:solidFill>
                  <a:srgbClr val="FF0000"/>
                </a:solidFill>
                <a:latin typeface="Times New Roman" panose="02020603050405020304" pitchFamily="18" charset="0"/>
              </a:rPr>
              <a:t>A Q 4</a:t>
            </a:r>
          </a:p>
          <a:p>
            <a:pPr marL="0" lvl="0" indent="0" eaLnBrk="1" hangingPunct="1">
              <a:spcBef>
                <a:spcPct val="0"/>
              </a:spcBef>
              <a:buClrTx/>
              <a:buSzTx/>
              <a:buFontTx/>
              <a:buNone/>
            </a:pPr>
            <a:r>
              <a:rPr lang="zh-CN" altLang="en-US" sz="2400" b="1" dirty="0">
                <a:solidFill>
                  <a:srgbClr val="FF0000"/>
                </a:solidFill>
                <a:latin typeface="Times New Roman" panose="02020603050405020304" pitchFamily="18" charset="0"/>
              </a:rPr>
              <a:t>方块: </a:t>
            </a:r>
            <a:r>
              <a:rPr lang="en-US" altLang="zh-CN" sz="2400" b="1" dirty="0">
                <a:solidFill>
                  <a:srgbClr val="FF0000"/>
                </a:solidFill>
                <a:latin typeface="Times New Roman" panose="02020603050405020304" pitchFamily="18" charset="0"/>
              </a:rPr>
              <a:t>A 5</a:t>
            </a:r>
          </a:p>
          <a:p>
            <a:pPr marL="0" lvl="0" indent="0" eaLnBrk="1" hangingPunct="1">
              <a:spcBef>
                <a:spcPct val="0"/>
              </a:spcBef>
              <a:buClrTx/>
              <a:buSzTx/>
              <a:buFontTx/>
              <a:buNone/>
            </a:pPr>
            <a:r>
              <a:rPr lang="zh-CN" altLang="en-US" sz="2400" b="1" dirty="0">
                <a:latin typeface="Times New Roman" panose="02020603050405020304" pitchFamily="18" charset="0"/>
              </a:rPr>
              <a:t>梅花: </a:t>
            </a:r>
            <a:r>
              <a:rPr lang="en-US" altLang="zh-CN" sz="2400" b="1" dirty="0">
                <a:latin typeface="Times New Roman" panose="02020603050405020304" pitchFamily="18" charset="0"/>
              </a:rPr>
              <a:t>K Q 6 5 4</a:t>
            </a:r>
            <a:endParaRPr lang="en-US" altLang="zh-CN" sz="2400" dirty="0">
              <a:latin typeface="Times New Roman" panose="02020603050405020304" pitchFamily="18" charset="0"/>
            </a:endParaRPr>
          </a:p>
        </p:txBody>
      </p:sp>
      <p:sp>
        <p:nvSpPr>
          <p:cNvPr id="21516" name="Rectangle 13"/>
          <p:cNvSpPr>
            <a:spLocks noGrp="1"/>
          </p:cNvSpPr>
          <p:nvPr>
            <p:ph type="title"/>
          </p:nvPr>
        </p:nvSpPr>
        <p:spPr/>
        <p:txBody>
          <a:bodyPr vert="horz" wrap="square" lIns="91440" tIns="45720" rIns="91440" bIns="45720" anchor="t" anchorCtr="0"/>
          <a:lstStyle/>
          <a:p>
            <a:pPr eaLnBrk="1" hangingPunct="1"/>
            <a:r>
              <a:rPr lang="zh-CN" altLang="en-US" dirty="0"/>
              <a:t>一个例子：</a:t>
            </a:r>
            <a:r>
              <a:rPr lang="en-US" altLang="zh-CN" dirty="0"/>
              <a:t>P</a:t>
            </a:r>
            <a:r>
              <a:rPr lang="zh-CN" altLang="en-US" dirty="0"/>
              <a:t>先生和</a:t>
            </a:r>
            <a:r>
              <a:rPr lang="en-US" altLang="zh-CN" dirty="0"/>
              <a:t>Q</a:t>
            </a:r>
            <a:r>
              <a:rPr lang="zh-CN" altLang="en-US" dirty="0"/>
              <a:t>先生的故事</a:t>
            </a:r>
          </a:p>
        </p:txBody>
      </p:sp>
      <p:sp>
        <p:nvSpPr>
          <p:cNvPr id="3" name="矩形 2">
            <a:extLst>
              <a:ext uri="{FF2B5EF4-FFF2-40B4-BE49-F238E27FC236}">
                <a16:creationId xmlns:a16="http://schemas.microsoft.com/office/drawing/2014/main" id="{1D8E4E7D-9EFA-43D9-A955-EBB415911D82}"/>
              </a:ext>
            </a:extLst>
          </p:cNvPr>
          <p:cNvSpPr/>
          <p:nvPr/>
        </p:nvSpPr>
        <p:spPr>
          <a:xfrm>
            <a:off x="2070894" y="3641956"/>
            <a:ext cx="6096000" cy="923330"/>
          </a:xfrm>
          <a:prstGeom prst="rect">
            <a:avLst/>
          </a:prstGeom>
        </p:spPr>
        <p:txBody>
          <a:bodyPr>
            <a:spAutoFit/>
          </a:bodyPr>
          <a:lstStyle/>
          <a:p>
            <a:pPr fontAlgn="base">
              <a:spcBef>
                <a:spcPct val="0"/>
              </a:spcBef>
              <a:spcAft>
                <a:spcPct val="0"/>
              </a:spcAft>
            </a:pPr>
            <a:r>
              <a:rPr lang="zh-CN" altLang="en-US" b="1" dirty="0">
                <a:solidFill>
                  <a:srgbClr val="FF0000"/>
                </a:solidFill>
                <a:latin typeface="+mn-ea"/>
              </a:rPr>
              <a:t>感觉什么都没说，但什么都说了</a:t>
            </a:r>
            <a:endParaRPr lang="en-US" altLang="en-US" b="1" dirty="0">
              <a:solidFill>
                <a:srgbClr val="FF0000"/>
              </a:solidFill>
              <a:latin typeface="+mn-ea"/>
            </a:endParaRPr>
          </a:p>
          <a:p>
            <a:pPr fontAlgn="base">
              <a:spcBef>
                <a:spcPct val="0"/>
              </a:spcBef>
              <a:spcAft>
                <a:spcPct val="0"/>
              </a:spcAft>
            </a:pPr>
            <a:r>
              <a:rPr lang="en-US" altLang="en-US" dirty="0">
                <a:latin typeface="+mn-ea"/>
              </a:rPr>
              <a:t>P:  </a:t>
            </a:r>
            <a:r>
              <a:rPr lang="zh-CN" altLang="en-US" dirty="0">
                <a:latin typeface="+mn-ea"/>
              </a:rPr>
              <a:t>多色牌</a:t>
            </a:r>
          </a:p>
          <a:p>
            <a:pPr fontAlgn="base">
              <a:spcBef>
                <a:spcPct val="0"/>
              </a:spcBef>
              <a:spcAft>
                <a:spcPct val="0"/>
              </a:spcAft>
            </a:pPr>
            <a:r>
              <a:rPr lang="en-US" altLang="zh-CN" dirty="0">
                <a:latin typeface="+mn-ea"/>
              </a:rPr>
              <a:t>Q</a:t>
            </a:r>
            <a:r>
              <a:rPr lang="zh-CN" altLang="en-US" dirty="0">
                <a:latin typeface="+mn-ea"/>
              </a:rPr>
              <a:t>：这个花色有多个牌</a:t>
            </a:r>
          </a:p>
        </p:txBody>
      </p:sp>
    </p:spTree>
    <p:extLst>
      <p:ext uri="{BB962C8B-B14F-4D97-AF65-F5344CB8AC3E}">
        <p14:creationId xmlns:p14="http://schemas.microsoft.com/office/powerpoint/2010/main" val="63657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32484"/>
                                        </p:tgtEl>
                                        <p:attrNameLst>
                                          <p:attrName>style.visibility</p:attrName>
                                        </p:attrNameLst>
                                      </p:cBhvr>
                                      <p:to>
                                        <p:strVal val="visible"/>
                                      </p:to>
                                    </p:set>
                                    <p:animEffect transition="in" filter="box(out)">
                                      <p:cBhvr>
                                        <p:cTn id="7" dur="500"/>
                                        <p:tgtEl>
                                          <p:spTgt spid="5324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32485"/>
                                        </p:tgtEl>
                                        <p:attrNameLst>
                                          <p:attrName>style.visibility</p:attrName>
                                        </p:attrNameLst>
                                      </p:cBhvr>
                                      <p:to>
                                        <p:strVal val="visible"/>
                                      </p:to>
                                    </p:set>
                                    <p:animEffect transition="in" filter="box(out)">
                                      <p:cBhvr>
                                        <p:cTn id="12" dur="500"/>
                                        <p:tgtEl>
                                          <p:spTgt spid="53248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24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2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bldLvl="0" animBg="1"/>
      <p:bldP spid="532485" grpId="0" bldLvl="0" animBg="1"/>
      <p:bldP spid="532488" grpId="0" bldLvl="0" animBg="1"/>
      <p:bldP spid="53248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4" descr="http://www-gap.dcs.st-and.ac.uk/~history/BigPictures/Shannon.jpe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833284" y="2364433"/>
            <a:ext cx="1938337"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671085" y="2364433"/>
            <a:ext cx="6760176" cy="2138214"/>
          </a:xfrm>
          <a:prstGeom prst="rect">
            <a:avLst/>
          </a:prstGeom>
          <a:solidFill>
            <a:schemeClr val="bg1">
              <a:lumMod val="95000"/>
            </a:schemeClr>
          </a:solidFill>
        </p:spPr>
        <p:txBody>
          <a:bodyPr wrap="square">
            <a:spAutoFit/>
          </a:bodyPr>
          <a:lstStyle/>
          <a:p>
            <a:pPr>
              <a:lnSpc>
                <a:spcPct val="125000"/>
              </a:lnSpc>
              <a:defRPr/>
            </a:pPr>
            <a:r>
              <a:rPr lang="en-US" altLang="zh-CN" dirty="0">
                <a:latin typeface="+mn-ea"/>
              </a:rPr>
              <a:t>1948</a:t>
            </a:r>
            <a:r>
              <a:rPr lang="zh-CN" altLang="en-US" dirty="0">
                <a:latin typeface="+mn-ea"/>
              </a:rPr>
              <a:t>，</a:t>
            </a:r>
            <a:r>
              <a:rPr lang="en-US" altLang="zh-CN" dirty="0">
                <a:latin typeface="+mn-ea"/>
              </a:rPr>
              <a:t>Shannon(</a:t>
            </a:r>
            <a:r>
              <a:rPr lang="zh-CN" altLang="en-US" dirty="0">
                <a:latin typeface="+mn-ea"/>
              </a:rPr>
              <a:t>香农</a:t>
            </a:r>
            <a:r>
              <a:rPr lang="en-US" altLang="zh-CN" dirty="0">
                <a:latin typeface="+mn-ea"/>
              </a:rPr>
              <a:t>)</a:t>
            </a:r>
            <a:r>
              <a:rPr lang="zh-CN" altLang="en-US" dirty="0">
                <a:latin typeface="+mn-ea"/>
              </a:rPr>
              <a:t>：</a:t>
            </a:r>
            <a:r>
              <a:rPr lang="zh-CN" altLang="en-US" dirty="0">
                <a:solidFill>
                  <a:srgbClr val="FF0000"/>
                </a:solidFill>
                <a:latin typeface="+mn-ea"/>
              </a:rPr>
              <a:t>信息是用来消除随机不定性的东西</a:t>
            </a:r>
            <a:endParaRPr lang="en-US" altLang="zh-CN" dirty="0">
              <a:solidFill>
                <a:srgbClr val="FF0000"/>
              </a:solidFill>
              <a:latin typeface="+mn-ea"/>
            </a:endParaRPr>
          </a:p>
          <a:p>
            <a:pPr>
              <a:lnSpc>
                <a:spcPct val="125000"/>
              </a:lnSpc>
              <a:defRPr/>
            </a:pPr>
            <a:r>
              <a:rPr lang="zh-CN" altLang="en-US" dirty="0">
                <a:latin typeface="+mn-ea"/>
              </a:rPr>
              <a:t>（</a:t>
            </a:r>
            <a:r>
              <a:rPr lang="en-US" altLang="zh-CN" dirty="0">
                <a:latin typeface="+mn-ea"/>
              </a:rPr>
              <a:t>1</a:t>
            </a:r>
            <a:r>
              <a:rPr lang="zh-CN" altLang="en-US" dirty="0">
                <a:latin typeface="+mn-ea"/>
              </a:rPr>
              <a:t>）美国数学家、密码学家、电子工程师、信息论的奠基人</a:t>
            </a:r>
            <a:endParaRPr lang="en-US" altLang="zh-CN" dirty="0">
              <a:latin typeface="+mn-ea"/>
            </a:endParaRPr>
          </a:p>
          <a:p>
            <a:pPr>
              <a:lnSpc>
                <a:spcPct val="125000"/>
              </a:lnSpc>
              <a:defRPr/>
            </a:pPr>
            <a:r>
              <a:rPr lang="zh-CN" altLang="en-US" dirty="0">
                <a:latin typeface="+mn-ea"/>
              </a:rPr>
              <a:t>（</a:t>
            </a:r>
            <a:r>
              <a:rPr lang="en-US" altLang="zh-CN" dirty="0">
                <a:latin typeface="+mn-ea"/>
              </a:rPr>
              <a:t>2</a:t>
            </a:r>
            <a:r>
              <a:rPr lang="zh-CN" altLang="en-US" dirty="0">
                <a:latin typeface="+mn-ea"/>
              </a:rPr>
              <a:t>）信息论、数字电路设计</a:t>
            </a:r>
            <a:endParaRPr lang="en-US" altLang="zh-CN" dirty="0">
              <a:latin typeface="+mn-ea"/>
            </a:endParaRPr>
          </a:p>
          <a:p>
            <a:pPr>
              <a:lnSpc>
                <a:spcPct val="125000"/>
              </a:lnSpc>
              <a:defRPr/>
            </a:pPr>
            <a:r>
              <a:rPr lang="zh-CN" altLang="en-US" dirty="0">
                <a:latin typeface="+mn-ea"/>
              </a:rPr>
              <a:t>（</a:t>
            </a:r>
            <a:r>
              <a:rPr lang="en-US" altLang="zh-CN" dirty="0">
                <a:latin typeface="+mn-ea"/>
              </a:rPr>
              <a:t>3</a:t>
            </a:r>
            <a:r>
              <a:rPr lang="zh-CN" altLang="en-US" dirty="0">
                <a:latin typeface="+mn-ea"/>
              </a:rPr>
              <a:t>）论文：</a:t>
            </a:r>
            <a:r>
              <a:rPr lang="en-US" altLang="zh-CN" dirty="0">
                <a:latin typeface="+mn-ea"/>
              </a:rPr>
              <a:t>A Mathematical Theory of Communication</a:t>
            </a:r>
            <a:r>
              <a:rPr lang="zh-CN" altLang="en-US" dirty="0">
                <a:latin typeface="+mn-ea"/>
              </a:rPr>
              <a:t>，</a:t>
            </a:r>
            <a:endParaRPr lang="en-US" altLang="zh-CN" dirty="0">
              <a:latin typeface="+mn-ea"/>
            </a:endParaRPr>
          </a:p>
          <a:p>
            <a:pPr>
              <a:lnSpc>
                <a:spcPct val="125000"/>
              </a:lnSpc>
              <a:defRPr/>
            </a:pPr>
            <a:r>
              <a:rPr lang="zh-CN" altLang="en-US" dirty="0">
                <a:latin typeface="+mn-ea"/>
              </a:rPr>
              <a:t>              基于</a:t>
            </a:r>
            <a:r>
              <a:rPr lang="zh-CN" altLang="en-US" dirty="0">
                <a:solidFill>
                  <a:srgbClr val="FF0000"/>
                </a:solidFill>
                <a:latin typeface="+mn-ea"/>
              </a:rPr>
              <a:t>概率论思想与方法</a:t>
            </a:r>
            <a:r>
              <a:rPr lang="zh-CN" altLang="en-US" dirty="0">
                <a:latin typeface="+mn-ea"/>
              </a:rPr>
              <a:t>对信息定性描述</a:t>
            </a:r>
            <a:endParaRPr lang="en-US" altLang="zh-CN" dirty="0">
              <a:latin typeface="+mn-ea"/>
            </a:endParaRPr>
          </a:p>
          <a:p>
            <a:pPr>
              <a:lnSpc>
                <a:spcPct val="125000"/>
              </a:lnSpc>
              <a:defRPr/>
            </a:pPr>
            <a:r>
              <a:rPr lang="zh-CN" altLang="en-US" dirty="0">
                <a:latin typeface="+mn-ea"/>
              </a:rPr>
              <a:t>              基于</a:t>
            </a:r>
            <a:r>
              <a:rPr lang="zh-CN" altLang="en-US" dirty="0">
                <a:solidFill>
                  <a:srgbClr val="FF0000"/>
                </a:solidFill>
                <a:latin typeface="+mn-ea"/>
              </a:rPr>
              <a:t>信息熵</a:t>
            </a:r>
            <a:r>
              <a:rPr lang="zh-CN" altLang="en-US" dirty="0">
                <a:latin typeface="+mn-ea"/>
              </a:rPr>
              <a:t>与</a:t>
            </a:r>
            <a:r>
              <a:rPr lang="zh-CN" altLang="en-US" dirty="0">
                <a:solidFill>
                  <a:srgbClr val="FF0000"/>
                </a:solidFill>
                <a:latin typeface="+mn-ea"/>
              </a:rPr>
              <a:t>比特概念</a:t>
            </a:r>
            <a:r>
              <a:rPr lang="zh-CN" altLang="en-US" dirty="0">
                <a:latin typeface="+mn-ea"/>
              </a:rPr>
              <a:t>对信息</a:t>
            </a:r>
            <a:r>
              <a:rPr lang="zh-CN" altLang="en-US" dirty="0">
                <a:solidFill>
                  <a:srgbClr val="121212"/>
                </a:solidFill>
                <a:latin typeface="-apple-system"/>
              </a:rPr>
              <a:t>的不确定性</a:t>
            </a:r>
            <a:r>
              <a:rPr lang="zh-CN" altLang="en-US" dirty="0">
                <a:latin typeface="+mn-ea"/>
              </a:rPr>
              <a:t>度量</a:t>
            </a:r>
            <a:endParaRPr lang="en-US" altLang="zh-CN"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BE4934A-AB2D-40D4-895F-59708AC4EA71}"/>
              </a:ext>
            </a:extLst>
          </p:cNvPr>
          <p:cNvSpPr/>
          <p:nvPr/>
        </p:nvSpPr>
        <p:spPr>
          <a:xfrm>
            <a:off x="1890943" y="3570106"/>
            <a:ext cx="8114192" cy="2031325"/>
          </a:xfrm>
          <a:prstGeom prst="rect">
            <a:avLst/>
          </a:prstGeom>
        </p:spPr>
        <p:txBody>
          <a:bodyPr wrap="square">
            <a:spAutoFit/>
          </a:bodyPr>
          <a:lstStyle/>
          <a:p>
            <a:pPr marL="285750" indent="-285750">
              <a:buFont typeface="Wingdings" panose="05000000000000000000" pitchFamily="2" charset="2"/>
              <a:buChar char="l"/>
            </a:pPr>
            <a:r>
              <a:rPr lang="zh-CN" altLang="en-US" dirty="0"/>
              <a:t>熵的概念最早起源于物理学，用于度量一个热力学系统的无序程度</a:t>
            </a:r>
            <a:endParaRPr lang="en-US" altLang="zh-CN" dirty="0"/>
          </a:p>
          <a:p>
            <a:pPr marL="285750" indent="-285750">
              <a:buFont typeface="Wingdings" panose="05000000000000000000" pitchFamily="2" charset="2"/>
              <a:buChar char="l"/>
            </a:pPr>
            <a:r>
              <a:rPr lang="zh-CN" altLang="en-US" dirty="0">
                <a:latin typeface="-apple-system"/>
              </a:rPr>
              <a:t>信息熵是</a:t>
            </a:r>
            <a:r>
              <a:rPr lang="zh-CN" altLang="en-US" dirty="0"/>
              <a:t>描述信息的</a:t>
            </a:r>
            <a:r>
              <a:rPr lang="zh-CN" altLang="en-US" dirty="0">
                <a:solidFill>
                  <a:srgbClr val="FF0000"/>
                </a:solidFill>
              </a:rPr>
              <a:t>不确定程度</a:t>
            </a:r>
            <a:r>
              <a:rPr lang="zh-CN" altLang="en-US" dirty="0"/>
              <a:t>，信息的不确定程度越大，信息熵也就越大。</a:t>
            </a:r>
            <a:endParaRPr lang="en-US" altLang="zh-CN" dirty="0"/>
          </a:p>
          <a:p>
            <a:r>
              <a:rPr lang="zh-CN" altLang="en-US" dirty="0"/>
              <a:t>       </a:t>
            </a:r>
            <a:endParaRPr lang="en-US" altLang="zh-CN" dirty="0"/>
          </a:p>
          <a:p>
            <a:endParaRPr lang="en-US" altLang="zh-CN" dirty="0"/>
          </a:p>
          <a:p>
            <a:r>
              <a:rPr lang="zh-CN" altLang="en-US" dirty="0"/>
              <a:t>     随机变量</a:t>
            </a:r>
            <a:r>
              <a:rPr lang="en-US" altLang="zh-CN" dirty="0"/>
              <a:t>X</a:t>
            </a:r>
            <a:r>
              <a:rPr lang="zh-CN" altLang="en-US" dirty="0"/>
              <a:t>的熵值 </a:t>
            </a:r>
            <a:r>
              <a:rPr lang="en-US" altLang="zh-CN" dirty="0"/>
              <a:t>Η</a:t>
            </a:r>
            <a:r>
              <a:rPr lang="zh-CN" altLang="en-US" dirty="0"/>
              <a:t>定义如下，其值域为</a:t>
            </a:r>
            <a:r>
              <a:rPr lang="en-US" altLang="zh-CN" dirty="0"/>
              <a:t>{x1, ..., </a:t>
            </a:r>
            <a:r>
              <a:rPr lang="en-US" altLang="zh-CN" dirty="0" err="1"/>
              <a:t>xn</a:t>
            </a:r>
            <a:r>
              <a:rPr lang="en-US" altLang="zh-CN" dirty="0"/>
              <a:t>}</a:t>
            </a:r>
            <a:endParaRPr lang="zh-CN" altLang="en-US" dirty="0"/>
          </a:p>
          <a:p>
            <a:endParaRPr lang="zh-CN" altLang="en-US" dirty="0"/>
          </a:p>
          <a:p>
            <a:endParaRPr lang="zh-CN" altLang="en-US" dirty="0"/>
          </a:p>
        </p:txBody>
      </p:sp>
      <p:sp>
        <p:nvSpPr>
          <p:cNvPr id="6" name="矩形 5">
            <a:extLst>
              <a:ext uri="{FF2B5EF4-FFF2-40B4-BE49-F238E27FC236}">
                <a16:creationId xmlns:a16="http://schemas.microsoft.com/office/drawing/2014/main" id="{69987176-E708-4E63-BB21-D8D2C2B1503E}"/>
              </a:ext>
            </a:extLst>
          </p:cNvPr>
          <p:cNvSpPr/>
          <p:nvPr/>
        </p:nvSpPr>
        <p:spPr>
          <a:xfrm>
            <a:off x="5521911" y="1724850"/>
            <a:ext cx="6096000" cy="954107"/>
          </a:xfrm>
          <a:prstGeom prst="rect">
            <a:avLst/>
          </a:prstGeom>
        </p:spPr>
        <p:txBody>
          <a:bodyPr>
            <a:spAutoFit/>
          </a:bodyPr>
          <a:lstStyle/>
          <a:p>
            <a:r>
              <a:rPr lang="zh-CN" altLang="en-US" sz="2800" b="1" dirty="0">
                <a:solidFill>
                  <a:srgbClr val="FF0000"/>
                </a:solidFill>
                <a:latin typeface="-apple-system"/>
              </a:rPr>
              <a:t>热力学熵：</a:t>
            </a:r>
            <a:r>
              <a:rPr lang="zh-CN" altLang="en-US" sz="2800" b="1" dirty="0">
                <a:solidFill>
                  <a:srgbClr val="121212"/>
                </a:solidFill>
                <a:latin typeface="-apple-system"/>
              </a:rPr>
              <a:t>系统的混乱程度</a:t>
            </a:r>
            <a:endParaRPr lang="zh-CN" altLang="en-US" sz="2800" dirty="0">
              <a:solidFill>
                <a:srgbClr val="121212"/>
              </a:solidFill>
              <a:latin typeface="-apple-system"/>
            </a:endParaRPr>
          </a:p>
          <a:p>
            <a:r>
              <a:rPr lang="zh-CN" altLang="en-US" sz="2800" b="1" dirty="0">
                <a:solidFill>
                  <a:srgbClr val="FF0000"/>
                </a:solidFill>
                <a:latin typeface="-apple-system"/>
              </a:rPr>
              <a:t>信息熵：</a:t>
            </a:r>
            <a:r>
              <a:rPr lang="zh-CN" altLang="en-US" sz="2800" b="1" dirty="0">
                <a:solidFill>
                  <a:srgbClr val="121212"/>
                </a:solidFill>
                <a:latin typeface="-apple-system"/>
              </a:rPr>
              <a:t>信息的不确定性度量</a:t>
            </a:r>
            <a:endParaRPr lang="zh-CN" altLang="en-US" sz="2800" dirty="0">
              <a:solidFill>
                <a:srgbClr val="121212"/>
              </a:solidFill>
              <a:latin typeface="-apple-system"/>
            </a:endParaRPr>
          </a:p>
        </p:txBody>
      </p:sp>
      <p:pic>
        <p:nvPicPr>
          <p:cNvPr id="9" name="图片 8">
            <a:extLst>
              <a:ext uri="{FF2B5EF4-FFF2-40B4-BE49-F238E27FC236}">
                <a16:creationId xmlns:a16="http://schemas.microsoft.com/office/drawing/2014/main" id="{E747B17E-7CCB-4163-8937-7E5F77533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967" y="5117182"/>
            <a:ext cx="2850127" cy="716342"/>
          </a:xfrm>
          <a:prstGeom prst="rect">
            <a:avLst/>
          </a:prstGeom>
        </p:spPr>
      </p:pic>
      <p:sp>
        <p:nvSpPr>
          <p:cNvPr id="10" name="矩形 9">
            <a:extLst>
              <a:ext uri="{FF2B5EF4-FFF2-40B4-BE49-F238E27FC236}">
                <a16:creationId xmlns:a16="http://schemas.microsoft.com/office/drawing/2014/main" id="{35460164-C3EB-4015-85E4-A23462A7D8C8}"/>
              </a:ext>
            </a:extLst>
          </p:cNvPr>
          <p:cNvSpPr/>
          <p:nvPr/>
        </p:nvSpPr>
        <p:spPr>
          <a:xfrm>
            <a:off x="1890943" y="6022524"/>
            <a:ext cx="5261377" cy="369332"/>
          </a:xfrm>
          <a:prstGeom prst="rect">
            <a:avLst/>
          </a:prstGeom>
        </p:spPr>
        <p:txBody>
          <a:bodyPr wrap="none">
            <a:spAutoFit/>
          </a:bodyPr>
          <a:lstStyle/>
          <a:p>
            <a:r>
              <a:rPr lang="en-US" altLang="zh-CN" i="1" dirty="0">
                <a:solidFill>
                  <a:srgbClr val="121212"/>
                </a:solidFill>
                <a:latin typeface="-apple-system"/>
              </a:rPr>
              <a:t>      b</a:t>
            </a:r>
            <a:r>
              <a:rPr lang="zh-CN" altLang="en-US" i="1" dirty="0">
                <a:solidFill>
                  <a:srgbClr val="121212"/>
                </a:solidFill>
                <a:latin typeface="-apple-system"/>
              </a:rPr>
              <a:t>是</a:t>
            </a:r>
            <a:r>
              <a:rPr lang="zh-CN" altLang="en-US" dirty="0">
                <a:solidFill>
                  <a:srgbClr val="121212"/>
                </a:solidFill>
                <a:latin typeface="-apple-system"/>
              </a:rPr>
              <a:t>对数所使用的底。当</a:t>
            </a:r>
            <a:r>
              <a:rPr lang="en-US" altLang="zh-CN" i="1" dirty="0">
                <a:solidFill>
                  <a:srgbClr val="121212"/>
                </a:solidFill>
                <a:latin typeface="-apple-system"/>
              </a:rPr>
              <a:t>b</a:t>
            </a:r>
            <a:r>
              <a:rPr lang="zh-CN" altLang="en-US" dirty="0">
                <a:solidFill>
                  <a:srgbClr val="121212"/>
                </a:solidFill>
                <a:latin typeface="-apple-system"/>
              </a:rPr>
              <a:t> </a:t>
            </a:r>
            <a:r>
              <a:rPr lang="en-US" altLang="zh-CN" dirty="0">
                <a:solidFill>
                  <a:srgbClr val="121212"/>
                </a:solidFill>
                <a:latin typeface="-apple-system"/>
              </a:rPr>
              <a:t>= 2</a:t>
            </a:r>
            <a:r>
              <a:rPr lang="zh-CN" altLang="en-US" dirty="0">
                <a:solidFill>
                  <a:srgbClr val="121212"/>
                </a:solidFill>
                <a:latin typeface="-apple-system"/>
              </a:rPr>
              <a:t>，熵的单位是</a:t>
            </a:r>
            <a:r>
              <a:rPr lang="en-US" altLang="zh-CN" b="1" dirty="0">
                <a:solidFill>
                  <a:srgbClr val="FF0000"/>
                </a:solidFill>
                <a:latin typeface="-apple-system"/>
              </a:rPr>
              <a:t>bit</a:t>
            </a:r>
            <a:r>
              <a:rPr lang="zh-CN" altLang="en-US" dirty="0">
                <a:solidFill>
                  <a:srgbClr val="121212"/>
                </a:solidFill>
                <a:latin typeface="-apple-system"/>
              </a:rPr>
              <a:t>。</a:t>
            </a:r>
            <a:endParaRPr lang="zh-CN" altLang="en-US" dirty="0"/>
          </a:p>
        </p:txBody>
      </p:sp>
      <p:pic>
        <p:nvPicPr>
          <p:cNvPr id="12" name="图片 11">
            <a:extLst>
              <a:ext uri="{FF2B5EF4-FFF2-40B4-BE49-F238E27FC236}">
                <a16:creationId xmlns:a16="http://schemas.microsoft.com/office/drawing/2014/main" id="{FE666A82-F470-472D-B0BB-2D4CE7184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732" y="1053331"/>
            <a:ext cx="3673158" cy="2095682"/>
          </a:xfrm>
          <a:prstGeom prst="rect">
            <a:avLst/>
          </a:prstGeom>
        </p:spPr>
      </p:pic>
    </p:spTree>
    <p:extLst>
      <p:ext uri="{BB962C8B-B14F-4D97-AF65-F5344CB8AC3E}">
        <p14:creationId xmlns:p14="http://schemas.microsoft.com/office/powerpoint/2010/main" val="193955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089660" y="293688"/>
            <a:ext cx="8229600" cy="807187"/>
          </a:xfrm>
        </p:spPr>
        <p:txBody>
          <a:bodyPr/>
          <a:lstStyle/>
          <a:p>
            <a:pPr algn="l"/>
            <a:r>
              <a:rPr lang="zh-CN" altLang="en-US" dirty="0">
                <a:solidFill>
                  <a:srgbClr val="FF0000"/>
                </a:solidFill>
                <a:sym typeface="+mn-ea"/>
              </a:rPr>
              <a:t>信息技术是什么？</a:t>
            </a:r>
            <a:endParaRPr lang="zh-CN" altLang="en-US" b="1" dirty="0">
              <a:solidFill>
                <a:srgbClr val="FF0000"/>
              </a:solidFill>
            </a:endParaRPr>
          </a:p>
        </p:txBody>
      </p:sp>
      <p:sp>
        <p:nvSpPr>
          <p:cNvPr id="18435" name="文本框 1"/>
          <p:cNvSpPr txBox="1">
            <a:spLocks noChangeArrowheads="1"/>
          </p:cNvSpPr>
          <p:nvPr/>
        </p:nvSpPr>
        <p:spPr bwMode="auto">
          <a:xfrm>
            <a:off x="1843087" y="2454770"/>
            <a:ext cx="8505825"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342900" indent="-342900">
              <a:lnSpc>
                <a:spcPct val="150000"/>
              </a:lnSpc>
              <a:buFont typeface="Wingdings" panose="05000000000000000000" pitchFamily="2" charset="2"/>
              <a:buChar char="u"/>
            </a:pPr>
            <a:r>
              <a:rPr lang="zh-CN" altLang="en-US" sz="2400" dirty="0">
                <a:solidFill>
                  <a:srgbClr val="FF0000"/>
                </a:solidFill>
                <a:latin typeface="+mn-ea"/>
                <a:ea typeface="+mn-ea"/>
              </a:rPr>
              <a:t>传感技术</a:t>
            </a:r>
            <a:r>
              <a:rPr lang="zh-CN" altLang="en-US" sz="2400" dirty="0">
                <a:latin typeface="+mn-ea"/>
                <a:ea typeface="+mn-ea"/>
              </a:rPr>
              <a:t>   </a:t>
            </a:r>
            <a:r>
              <a:rPr lang="en-US" altLang="zh-CN" sz="2400" dirty="0">
                <a:latin typeface="+mn-ea"/>
                <a:ea typeface="+mn-ea"/>
                <a:sym typeface="Wingdings" panose="05000000000000000000" pitchFamily="2" charset="2"/>
              </a:rPr>
              <a:t>  </a:t>
            </a:r>
            <a:r>
              <a:rPr lang="zh-CN" altLang="en-US" sz="2400" dirty="0">
                <a:latin typeface="+mn-ea"/>
                <a:ea typeface="+mn-ea"/>
                <a:sym typeface="Wingdings" panose="05000000000000000000" pitchFamily="2" charset="2"/>
              </a:rPr>
              <a:t>获取信息           </a:t>
            </a:r>
            <a:endParaRPr lang="en-US" altLang="zh-CN" sz="2400" dirty="0">
              <a:latin typeface="+mn-ea"/>
              <a:ea typeface="+mn-ea"/>
              <a:sym typeface="Wingdings" panose="05000000000000000000" pitchFamily="2" charset="2"/>
            </a:endParaRPr>
          </a:p>
          <a:p>
            <a:pPr>
              <a:lnSpc>
                <a:spcPct val="150000"/>
              </a:lnSpc>
            </a:pPr>
            <a:r>
              <a:rPr lang="en-US" altLang="zh-CN" sz="2400" dirty="0">
                <a:latin typeface="+mn-ea"/>
                <a:ea typeface="+mn-ea"/>
                <a:sym typeface="Wingdings" panose="05000000000000000000" pitchFamily="2" charset="2"/>
              </a:rPr>
              <a:t>      </a:t>
            </a:r>
            <a:r>
              <a:rPr lang="zh-CN" altLang="zh-CN" sz="2400" dirty="0">
                <a:latin typeface="+mn-ea"/>
                <a:ea typeface="+mn-ea"/>
              </a:rPr>
              <a:t>延长人的感觉器官收集信息的功能</a:t>
            </a:r>
            <a:endParaRPr lang="en-US" altLang="zh-CN" sz="2400" dirty="0">
              <a:latin typeface="+mn-ea"/>
              <a:ea typeface="+mn-ea"/>
            </a:endParaRPr>
          </a:p>
          <a:p>
            <a:pPr marL="342900" indent="-342900">
              <a:lnSpc>
                <a:spcPct val="150000"/>
              </a:lnSpc>
              <a:buFont typeface="Wingdings" panose="05000000000000000000" pitchFamily="2" charset="2"/>
              <a:buChar char="u"/>
            </a:pPr>
            <a:r>
              <a:rPr lang="zh-CN" altLang="en-US" sz="2400" dirty="0">
                <a:solidFill>
                  <a:srgbClr val="FF0000"/>
                </a:solidFill>
                <a:latin typeface="+mn-ea"/>
                <a:ea typeface="+mn-ea"/>
              </a:rPr>
              <a:t>通信技术</a:t>
            </a:r>
            <a:r>
              <a:rPr lang="zh-CN" altLang="en-US" sz="2400" dirty="0">
                <a:latin typeface="+mn-ea"/>
                <a:ea typeface="+mn-ea"/>
              </a:rPr>
              <a:t>   </a:t>
            </a:r>
            <a:r>
              <a:rPr lang="en-US" altLang="zh-CN" sz="2400" dirty="0">
                <a:latin typeface="+mn-ea"/>
                <a:ea typeface="+mn-ea"/>
                <a:sym typeface="Wingdings" panose="05000000000000000000" pitchFamily="2" charset="2"/>
              </a:rPr>
              <a:t>  </a:t>
            </a:r>
            <a:r>
              <a:rPr lang="zh-CN" altLang="en-US" sz="2400" dirty="0">
                <a:latin typeface="+mn-ea"/>
                <a:ea typeface="+mn-ea"/>
                <a:sym typeface="Wingdings" panose="05000000000000000000" pitchFamily="2" charset="2"/>
              </a:rPr>
              <a:t>传递信息</a:t>
            </a:r>
            <a:endParaRPr lang="en-US" altLang="zh-CN" sz="2400" dirty="0">
              <a:latin typeface="+mn-ea"/>
              <a:ea typeface="+mn-ea"/>
              <a:sym typeface="Wingdings" panose="05000000000000000000" pitchFamily="2" charset="2"/>
            </a:endParaRPr>
          </a:p>
          <a:p>
            <a:pPr>
              <a:lnSpc>
                <a:spcPct val="150000"/>
              </a:lnSpc>
            </a:pPr>
            <a:r>
              <a:rPr lang="en-US" altLang="zh-CN" sz="2400" dirty="0">
                <a:latin typeface="+mn-ea"/>
                <a:ea typeface="+mn-ea"/>
                <a:sym typeface="Wingdings" panose="05000000000000000000" pitchFamily="2" charset="2"/>
              </a:rPr>
              <a:t>      </a:t>
            </a:r>
            <a:r>
              <a:rPr lang="zh-CN" altLang="zh-CN" sz="2400" dirty="0">
                <a:latin typeface="+mn-ea"/>
                <a:ea typeface="+mn-ea"/>
              </a:rPr>
              <a:t>延长人的神经系统传递信息的功能</a:t>
            </a:r>
            <a:endParaRPr lang="en-US" altLang="zh-CN" sz="2400" dirty="0">
              <a:latin typeface="+mn-ea"/>
              <a:ea typeface="+mn-ea"/>
            </a:endParaRPr>
          </a:p>
          <a:p>
            <a:pPr marL="342900" indent="-342900">
              <a:lnSpc>
                <a:spcPct val="150000"/>
              </a:lnSpc>
              <a:buFont typeface="Wingdings" panose="05000000000000000000" pitchFamily="2" charset="2"/>
              <a:buChar char="u"/>
            </a:pPr>
            <a:r>
              <a:rPr lang="zh-CN" altLang="en-US" sz="2400" dirty="0">
                <a:solidFill>
                  <a:srgbClr val="FF0000"/>
                </a:solidFill>
                <a:latin typeface="+mn-ea"/>
                <a:ea typeface="+mn-ea"/>
              </a:rPr>
              <a:t>计算技术   </a:t>
            </a:r>
            <a:r>
              <a:rPr lang="en-US" altLang="zh-CN" sz="2400" dirty="0">
                <a:latin typeface="+mn-ea"/>
                <a:ea typeface="+mn-ea"/>
                <a:sym typeface="Wingdings" panose="05000000000000000000" pitchFamily="2" charset="2"/>
              </a:rPr>
              <a:t>  </a:t>
            </a:r>
            <a:r>
              <a:rPr lang="zh-CN" altLang="en-US" sz="2400" dirty="0">
                <a:latin typeface="+mn-ea"/>
                <a:ea typeface="+mn-ea"/>
                <a:sym typeface="Wingdings" panose="05000000000000000000" pitchFamily="2" charset="2"/>
              </a:rPr>
              <a:t>计算</a:t>
            </a:r>
            <a:r>
              <a:rPr lang="en-US" altLang="zh-CN" sz="2400" dirty="0">
                <a:latin typeface="+mn-ea"/>
                <a:ea typeface="+mn-ea"/>
                <a:sym typeface="Wingdings" panose="05000000000000000000" pitchFamily="2" charset="2"/>
              </a:rPr>
              <a:t>(</a:t>
            </a:r>
            <a:r>
              <a:rPr lang="zh-CN" altLang="en-US" sz="2400" dirty="0">
                <a:latin typeface="+mn-ea"/>
                <a:ea typeface="+mn-ea"/>
                <a:sym typeface="Wingdings" panose="05000000000000000000" pitchFamily="2" charset="2"/>
              </a:rPr>
              <a:t>存储</a:t>
            </a:r>
            <a:r>
              <a:rPr lang="en-US" altLang="zh-CN" sz="2400" dirty="0">
                <a:latin typeface="+mn-ea"/>
                <a:ea typeface="+mn-ea"/>
                <a:sym typeface="Wingdings" panose="05000000000000000000" pitchFamily="2" charset="2"/>
              </a:rPr>
              <a:t>)</a:t>
            </a:r>
            <a:r>
              <a:rPr lang="zh-CN" altLang="en-US" sz="2400" dirty="0">
                <a:latin typeface="+mn-ea"/>
                <a:ea typeface="+mn-ea"/>
                <a:sym typeface="Wingdings" panose="05000000000000000000" pitchFamily="2" charset="2"/>
              </a:rPr>
              <a:t>信息</a:t>
            </a:r>
            <a:r>
              <a:rPr lang="en-US" altLang="zh-CN" sz="2400" dirty="0">
                <a:latin typeface="+mn-ea"/>
                <a:ea typeface="+mn-ea"/>
                <a:sym typeface="Wingdings" panose="05000000000000000000" pitchFamily="2" charset="2"/>
              </a:rPr>
              <a:t>(</a:t>
            </a:r>
            <a:r>
              <a:rPr lang="zh-CN" altLang="en-US" sz="2400" dirty="0">
                <a:solidFill>
                  <a:srgbClr val="FF0000"/>
                </a:solidFill>
                <a:latin typeface="+mn-ea"/>
                <a:ea typeface="+mn-ea"/>
                <a:sym typeface="Wingdings" panose="05000000000000000000" pitchFamily="2" charset="2"/>
              </a:rPr>
              <a:t>电子计算、量子计算</a:t>
            </a:r>
            <a:r>
              <a:rPr lang="zh-CN" altLang="en-US" sz="2400" dirty="0">
                <a:latin typeface="+mn-ea"/>
                <a:ea typeface="+mn-ea"/>
                <a:sym typeface="Wingdings" panose="05000000000000000000" pitchFamily="2" charset="2"/>
              </a:rPr>
              <a:t>）</a:t>
            </a:r>
            <a:endParaRPr lang="en-US" altLang="zh-CN" sz="2400" dirty="0">
              <a:latin typeface="+mn-ea"/>
              <a:ea typeface="+mn-ea"/>
              <a:sym typeface="Wingdings" panose="05000000000000000000" pitchFamily="2" charset="2"/>
            </a:endParaRPr>
          </a:p>
          <a:p>
            <a:pPr>
              <a:lnSpc>
                <a:spcPct val="150000"/>
              </a:lnSpc>
            </a:pPr>
            <a:r>
              <a:rPr lang="en-US" altLang="zh-CN" sz="2400" dirty="0">
                <a:latin typeface="+mn-ea"/>
                <a:ea typeface="+mn-ea"/>
                <a:sym typeface="Wingdings" panose="05000000000000000000" pitchFamily="2" charset="2"/>
              </a:rPr>
              <a:t>      </a:t>
            </a:r>
            <a:r>
              <a:rPr lang="zh-CN" altLang="zh-CN" sz="2400" dirty="0">
                <a:latin typeface="+mn-ea"/>
                <a:ea typeface="+mn-ea"/>
              </a:rPr>
              <a:t>延长人的思维器官</a:t>
            </a:r>
            <a:r>
              <a:rPr lang="zh-CN" altLang="en-US" sz="2400" dirty="0">
                <a:latin typeface="+mn-ea"/>
                <a:ea typeface="+mn-ea"/>
              </a:rPr>
              <a:t>计算</a:t>
            </a:r>
            <a:r>
              <a:rPr lang="zh-CN" altLang="zh-CN" sz="2400" dirty="0">
                <a:latin typeface="+mn-ea"/>
                <a:ea typeface="+mn-ea"/>
              </a:rPr>
              <a:t>信息和决策的功能</a:t>
            </a:r>
            <a:endParaRPr lang="zh-CN" altLang="en-US" sz="2400" dirty="0">
              <a:latin typeface="+mn-ea"/>
              <a:ea typeface="+mn-ea"/>
            </a:endParaRPr>
          </a:p>
        </p:txBody>
      </p:sp>
      <p:sp>
        <p:nvSpPr>
          <p:cNvPr id="2" name="矩形 1">
            <a:extLst>
              <a:ext uri="{FF2B5EF4-FFF2-40B4-BE49-F238E27FC236}">
                <a16:creationId xmlns:a16="http://schemas.microsoft.com/office/drawing/2014/main" id="{B39AFC3F-3252-4F6D-AC66-BBAD28B900D3}"/>
              </a:ext>
            </a:extLst>
          </p:cNvPr>
          <p:cNvSpPr/>
          <p:nvPr/>
        </p:nvSpPr>
        <p:spPr>
          <a:xfrm>
            <a:off x="2209714" y="1219933"/>
            <a:ext cx="7772570" cy="1382238"/>
          </a:xfrm>
          <a:prstGeom prst="rect">
            <a:avLst/>
          </a:prstGeom>
        </p:spPr>
        <p:txBody>
          <a:bodyPr wrap="square">
            <a:spAutoFit/>
          </a:bodyPr>
          <a:lstStyle/>
          <a:p>
            <a:pPr>
              <a:lnSpc>
                <a:spcPct val="150000"/>
              </a:lnSpc>
            </a:pPr>
            <a:r>
              <a:rPr lang="zh-CN" altLang="en-US" sz="2000" dirty="0">
                <a:latin typeface="+mn-ea"/>
              </a:rPr>
              <a:t>广义的说：凡是能</a:t>
            </a:r>
            <a:r>
              <a:rPr lang="zh-CN" altLang="en-US" sz="2000" dirty="0">
                <a:solidFill>
                  <a:srgbClr val="FF0000"/>
                </a:solidFill>
                <a:latin typeface="+mn-ea"/>
              </a:rPr>
              <a:t>扩展人处理信息功能</a:t>
            </a:r>
            <a:r>
              <a:rPr lang="zh-CN" altLang="en-US" sz="2000" dirty="0">
                <a:latin typeface="+mn-ea"/>
              </a:rPr>
              <a:t>的技术都是信息技术，主要包括传感技术、通信技术和计算技术等。</a:t>
            </a:r>
            <a:endParaRPr lang="en-US" altLang="zh-CN" sz="2000" dirty="0">
              <a:latin typeface="+mn-ea"/>
            </a:endParaRPr>
          </a:p>
          <a:p>
            <a:pPr>
              <a:lnSpc>
                <a:spcPct val="150000"/>
              </a:lnSpc>
            </a:pPr>
            <a:endParaRPr lang="en-US" altLang="zh-CN" dirty="0">
              <a:latin typeface="+mn-e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2309</Words>
  <Application>Microsoft Office PowerPoint</Application>
  <PresentationFormat>宽屏</PresentationFormat>
  <Paragraphs>205</Paragraphs>
  <Slides>35</Slides>
  <Notes>16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53" baseType="lpstr">
      <vt:lpstr>-apple-system</vt:lpstr>
      <vt:lpstr>Palatino</vt:lpstr>
      <vt:lpstr>等线</vt:lpstr>
      <vt:lpstr>黑体</vt:lpstr>
      <vt:lpstr>华文细黑</vt:lpstr>
      <vt:lpstr>楷体_GB2312</vt:lpstr>
      <vt:lpstr>迷你简启体</vt:lpstr>
      <vt:lpstr>宋体</vt:lpstr>
      <vt:lpstr>微软雅黑</vt:lpstr>
      <vt:lpstr>Arial</vt:lpstr>
      <vt:lpstr>Calibri</vt:lpstr>
      <vt:lpstr>Impact</vt:lpstr>
      <vt:lpstr>Times New Roman</vt:lpstr>
      <vt:lpstr>Verdana</vt:lpstr>
      <vt:lpstr>Wingdings</vt:lpstr>
      <vt:lpstr>Office 主题​​</vt:lpstr>
      <vt:lpstr>MS_ClipArt_Gallery.2</vt:lpstr>
      <vt:lpstr>文档</vt:lpstr>
      <vt:lpstr>信息安全基本概念</vt:lpstr>
      <vt:lpstr>问题</vt:lpstr>
      <vt:lpstr>1.1 信息与信息技术</vt:lpstr>
      <vt:lpstr>信息是什么？</vt:lpstr>
      <vt:lpstr>PowerPoint 演示文稿</vt:lpstr>
      <vt:lpstr>一个例子：P先生和Q先生的故事</vt:lpstr>
      <vt:lpstr>PowerPoint 演示文稿</vt:lpstr>
      <vt:lpstr>PowerPoint 演示文稿</vt:lpstr>
      <vt:lpstr>信息技术是什么？</vt:lpstr>
      <vt:lpstr>PowerPoint 演示文稿</vt:lpstr>
      <vt:lpstr>PowerPoint 演示文稿</vt:lpstr>
      <vt:lpstr>1.2 信息安全的基本概念</vt:lpstr>
      <vt:lpstr> 信息安全是什么？</vt:lpstr>
      <vt:lpstr>PowerPoint 演示文稿</vt:lpstr>
      <vt:lpstr>实体安全</vt:lpstr>
      <vt:lpstr>网络安全</vt:lpstr>
      <vt:lpstr>系统安全</vt:lpstr>
      <vt:lpstr>数据安全（信息安全）</vt:lpstr>
      <vt:lpstr>PowerPoint 演示文稿</vt:lpstr>
      <vt:lpstr>为何需要信息安全？</vt:lpstr>
      <vt:lpstr>1.3多角度理解信息安全</vt:lpstr>
      <vt:lpstr>如何安全？</vt:lpstr>
      <vt:lpstr>PowerPoint 演示文稿</vt:lpstr>
      <vt:lpstr>PowerPoint 演示文稿</vt:lpstr>
      <vt:lpstr>PowerPoint 演示文稿</vt:lpstr>
      <vt:lpstr>PowerPoint 演示文稿</vt:lpstr>
      <vt:lpstr>更多需求</vt:lpstr>
      <vt:lpstr>更多需求</vt:lpstr>
      <vt:lpstr>更多需求</vt:lpstr>
      <vt:lpstr>更多需求</vt:lpstr>
      <vt:lpstr>信息安全研究的内容</vt:lpstr>
      <vt:lpstr>PowerPoint 演示文稿</vt:lpstr>
      <vt:lpstr>PowerPoint 演示文稿</vt:lpstr>
      <vt:lpstr>PowerPoint 演示文稿</vt:lpstr>
      <vt:lpstr>安全的目的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信息安全概述 ——信息安全的概念</dc:title>
  <dc:creator/>
  <cp:lastModifiedBy>MNK</cp:lastModifiedBy>
  <cp:revision>269</cp:revision>
  <dcterms:created xsi:type="dcterms:W3CDTF">2019-06-19T02:08:00Z</dcterms:created>
  <dcterms:modified xsi:type="dcterms:W3CDTF">2023-02-20T04:53:17Z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331E3804932642C48930DEDE151842A5</vt:lpwstr>
  </property>
</Properties>
</file>