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  <p:sldMasterId id="2147483706" r:id="rId2"/>
  </p:sldMasterIdLst>
  <p:notesMasterIdLst>
    <p:notesMasterId r:id="rId40"/>
  </p:notesMasterIdLst>
  <p:sldIdLst>
    <p:sldId id="319" r:id="rId3"/>
    <p:sldId id="327" r:id="rId4"/>
    <p:sldId id="332" r:id="rId5"/>
    <p:sldId id="333" r:id="rId6"/>
    <p:sldId id="339" r:id="rId7"/>
    <p:sldId id="340" r:id="rId8"/>
    <p:sldId id="342" r:id="rId9"/>
    <p:sldId id="343" r:id="rId10"/>
    <p:sldId id="346" r:id="rId11"/>
    <p:sldId id="351" r:id="rId12"/>
    <p:sldId id="353" r:id="rId13"/>
    <p:sldId id="354" r:id="rId14"/>
    <p:sldId id="356" r:id="rId15"/>
    <p:sldId id="359" r:id="rId16"/>
    <p:sldId id="363" r:id="rId17"/>
    <p:sldId id="364" r:id="rId18"/>
    <p:sldId id="366" r:id="rId19"/>
    <p:sldId id="367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487" r:id="rId28"/>
    <p:sldId id="377" r:id="rId29"/>
    <p:sldId id="378" r:id="rId30"/>
    <p:sldId id="379" r:id="rId31"/>
    <p:sldId id="441" r:id="rId32"/>
    <p:sldId id="380" r:id="rId33"/>
    <p:sldId id="381" r:id="rId34"/>
    <p:sldId id="478" r:id="rId35"/>
    <p:sldId id="479" r:id="rId36"/>
    <p:sldId id="480" r:id="rId37"/>
    <p:sldId id="481" r:id="rId38"/>
    <p:sldId id="482" r:id="rId3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1pPr>
    <a:lvl2pPr marL="4556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2pPr>
    <a:lvl3pPr marL="9128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3pPr>
    <a:lvl4pPr marL="13700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4pPr>
    <a:lvl5pPr marL="1827213" indent="158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8B16F"/>
    <a:srgbClr val="80A084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9" autoAdjust="0"/>
    <p:restoredTop sz="87278" autoAdjust="0"/>
  </p:normalViewPr>
  <p:slideViewPr>
    <p:cSldViewPr snapToGrid="0">
      <p:cViewPr varScale="1">
        <p:scale>
          <a:sx n="76" d="100"/>
          <a:sy n="76" d="100"/>
        </p:scale>
        <p:origin x="160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3336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5AA7B139-215B-4EB5-B69E-95EDB865ACF9}" type="datetimeFigureOut">
              <a:rPr lang="en-US"/>
              <a:pPr>
                <a:defRPr/>
              </a:pPr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B57BFFEE-F989-4261-AF5A-F66C79E99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14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6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9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3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5" algn="l" defTabSz="91430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24231536-CACB-4469-9830-EFDC23382D40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79450"/>
            <a:ext cx="4535487" cy="3402013"/>
          </a:xfrm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4184650"/>
            <a:ext cx="5813425" cy="41576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eaLnBrk="1" hangingPunct="1"/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92578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fld id="{62AB54C4-432F-404D-9868-5CEA3D80A83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 eaLnBrk="1" hangingPunct="1"/>
              <a:t>21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79450"/>
            <a:ext cx="4535487" cy="3402013"/>
          </a:xfrm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06888"/>
            <a:ext cx="5634038" cy="45275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77324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6E698-7664-4DBC-9E6C-41C2B91202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2B1A8-DD79-4346-ACD1-2F2B7971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9263D-A62A-4B08-BDA5-B79A85479A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BEA69-D2BB-4D18-9300-10525E6FCE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C3AF9-C1F6-46BE-B635-42FBE86EBD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6EC9A-3181-452E-A9A9-7818C4F590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B2917-3BBF-4AC1-9F63-7FCD59A430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AC2AB-9A33-4EA6-B3DB-CBD0DF3426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BA619-303E-4D66-BF20-19E4B07208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2FCAF-CD57-4A9D-B461-F8961D8919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C270F-36C1-4FB1-8BD6-FB0BDE1D3B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8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228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.bin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33.bin"/><Relationship Id="rId39" Type="http://schemas.openxmlformats.org/officeDocument/2006/relationships/oleObject" Target="../embeddings/oleObject46.bin"/><Relationship Id="rId21" Type="http://schemas.openxmlformats.org/officeDocument/2006/relationships/oleObject" Target="../embeddings/oleObject28.bin"/><Relationship Id="rId34" Type="http://schemas.openxmlformats.org/officeDocument/2006/relationships/oleObject" Target="../embeddings/oleObject41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0.bin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32.bin"/><Relationship Id="rId33" Type="http://schemas.openxmlformats.org/officeDocument/2006/relationships/oleObject" Target="../embeddings/oleObject40.bin"/><Relationship Id="rId38" Type="http://schemas.openxmlformats.org/officeDocument/2006/relationships/oleObject" Target="../embeddings/oleObject45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7.bin"/><Relationship Id="rId29" Type="http://schemas.openxmlformats.org/officeDocument/2006/relationships/oleObject" Target="../embeddings/oleObject3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19.bin"/><Relationship Id="rId24" Type="http://schemas.openxmlformats.org/officeDocument/2006/relationships/oleObject" Target="../embeddings/oleObject31.bin"/><Relationship Id="rId32" Type="http://schemas.openxmlformats.org/officeDocument/2006/relationships/oleObject" Target="../embeddings/oleObject39.bin"/><Relationship Id="rId37" Type="http://schemas.openxmlformats.org/officeDocument/2006/relationships/oleObject" Target="../embeddings/oleObject44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18.wmf"/><Relationship Id="rId23" Type="http://schemas.openxmlformats.org/officeDocument/2006/relationships/oleObject" Target="../embeddings/oleObject30.bin"/><Relationship Id="rId28" Type="http://schemas.openxmlformats.org/officeDocument/2006/relationships/oleObject" Target="../embeddings/oleObject35.bin"/><Relationship Id="rId36" Type="http://schemas.openxmlformats.org/officeDocument/2006/relationships/oleObject" Target="../embeddings/oleObject43.bin"/><Relationship Id="rId10" Type="http://schemas.openxmlformats.org/officeDocument/2006/relationships/oleObject" Target="../embeddings/oleObject18.bin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8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9.bin"/><Relationship Id="rId27" Type="http://schemas.openxmlformats.org/officeDocument/2006/relationships/oleObject" Target="../embeddings/oleObject34.bin"/><Relationship Id="rId30" Type="http://schemas.openxmlformats.org/officeDocument/2006/relationships/oleObject" Target="../embeddings/oleObject37.bin"/><Relationship Id="rId35" Type="http://schemas.openxmlformats.org/officeDocument/2006/relationships/oleObject" Target="../embeddings/oleObject42.bin"/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7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7.bin"/><Relationship Id="rId18" Type="http://schemas.openxmlformats.org/officeDocument/2006/relationships/oleObject" Target="../embeddings/oleObject61.bin"/><Relationship Id="rId26" Type="http://schemas.openxmlformats.org/officeDocument/2006/relationships/oleObject" Target="../embeddings/oleObject69.bin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64.bin"/><Relationship Id="rId34" Type="http://schemas.openxmlformats.org/officeDocument/2006/relationships/oleObject" Target="../embeddings/oleObject77.bin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56.bin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8.bin"/><Relationship Id="rId33" Type="http://schemas.openxmlformats.org/officeDocument/2006/relationships/oleObject" Target="../embeddings/oleObject76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3.bin"/><Relationship Id="rId29" Type="http://schemas.openxmlformats.org/officeDocument/2006/relationships/oleObject" Target="../embeddings/oleObject7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1.bin"/><Relationship Id="rId11" Type="http://schemas.openxmlformats.org/officeDocument/2006/relationships/oleObject" Target="../embeddings/oleObject55.bin"/><Relationship Id="rId24" Type="http://schemas.openxmlformats.org/officeDocument/2006/relationships/oleObject" Target="../embeddings/oleObject67.bin"/><Relationship Id="rId32" Type="http://schemas.openxmlformats.org/officeDocument/2006/relationships/oleObject" Target="../embeddings/oleObject75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6.bin"/><Relationship Id="rId28" Type="http://schemas.openxmlformats.org/officeDocument/2006/relationships/oleObject" Target="../embeddings/oleObject71.bin"/><Relationship Id="rId36" Type="http://schemas.openxmlformats.org/officeDocument/2006/relationships/oleObject" Target="../embeddings/oleObject79.bin"/><Relationship Id="rId10" Type="http://schemas.openxmlformats.org/officeDocument/2006/relationships/oleObject" Target="../embeddings/oleObject54.bin"/><Relationship Id="rId19" Type="http://schemas.openxmlformats.org/officeDocument/2006/relationships/oleObject" Target="../embeddings/oleObject62.bin"/><Relationship Id="rId31" Type="http://schemas.openxmlformats.org/officeDocument/2006/relationships/oleObject" Target="../embeddings/oleObject74.bin"/><Relationship Id="rId4" Type="http://schemas.openxmlformats.org/officeDocument/2006/relationships/image" Target="../media/image16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18.wmf"/><Relationship Id="rId22" Type="http://schemas.openxmlformats.org/officeDocument/2006/relationships/oleObject" Target="../embeddings/oleObject65.bin"/><Relationship Id="rId27" Type="http://schemas.openxmlformats.org/officeDocument/2006/relationships/oleObject" Target="../embeddings/oleObject70.bin"/><Relationship Id="rId30" Type="http://schemas.openxmlformats.org/officeDocument/2006/relationships/oleObject" Target="../embeddings/oleObject73.bin"/><Relationship Id="rId35" Type="http://schemas.openxmlformats.org/officeDocument/2006/relationships/oleObject" Target="../embeddings/oleObject78.bin"/><Relationship Id="rId8" Type="http://schemas.openxmlformats.org/officeDocument/2006/relationships/oleObject" Target="../embeddings/oleObject5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497737" y="2466227"/>
            <a:ext cx="8024812" cy="167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6" rIns="91430" bIns="45716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40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入侵检测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90513"/>
            <a:ext cx="7793038" cy="776287"/>
          </a:xfrm>
          <a:noFill/>
        </p:spPr>
        <p:txBody>
          <a:bodyPr/>
          <a:lstStyle/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入侵检测性能关键参数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562100"/>
            <a:ext cx="7543800" cy="414020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2"/>
              </a:buClr>
            </a:pPr>
            <a:r>
              <a:rPr lang="zh-CN" altLang="en-US" dirty="0">
                <a:latin typeface="+mn-ea"/>
              </a:rPr>
              <a:t>误报</a:t>
            </a:r>
            <a:r>
              <a:rPr lang="en-US" altLang="zh-CN" dirty="0">
                <a:latin typeface="+mn-ea"/>
              </a:rPr>
              <a:t>(false positive)</a:t>
            </a:r>
            <a:r>
              <a:rPr lang="zh-CN" altLang="en-US" dirty="0">
                <a:latin typeface="+mn-ea"/>
              </a:rPr>
              <a:t>、误报率</a:t>
            </a: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  系统错误地将异常活动定义为入侵</a:t>
            </a:r>
          </a:p>
          <a:p>
            <a:pPr eaLnBrk="1" hangingPunct="1">
              <a:lnSpc>
                <a:spcPct val="150000"/>
              </a:lnSpc>
              <a:buClr>
                <a:schemeClr val="tx2"/>
              </a:buClr>
            </a:pPr>
            <a:endParaRPr lang="zh-CN" altLang="en-US" dirty="0">
              <a:latin typeface="+mn-ea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</a:pPr>
            <a:r>
              <a:rPr lang="zh-CN" altLang="en-US" dirty="0">
                <a:latin typeface="+mn-ea"/>
              </a:rPr>
              <a:t>漏报</a:t>
            </a:r>
            <a:r>
              <a:rPr lang="en-US" altLang="zh-CN" dirty="0">
                <a:latin typeface="+mn-ea"/>
              </a:rPr>
              <a:t>(false negative)</a:t>
            </a:r>
            <a:r>
              <a:rPr lang="zh-CN" altLang="en-US" dirty="0">
                <a:latin typeface="+mn-ea"/>
              </a:rPr>
              <a:t>、漏报率</a:t>
            </a: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  系统未能检测出真正的入侵行为</a:t>
            </a:r>
          </a:p>
        </p:txBody>
      </p:sp>
    </p:spTree>
    <p:extLst>
      <p:ext uri="{BB962C8B-B14F-4D97-AF65-F5344CB8AC3E}">
        <p14:creationId xmlns:p14="http://schemas.microsoft.com/office/powerpoint/2010/main" val="1736260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入侵检测的一般过程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409700"/>
            <a:ext cx="6858000" cy="23622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入侵检测一般包括如下三个步骤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）信息收集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）信息分析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）结果处理（响应）</a:t>
            </a:r>
          </a:p>
        </p:txBody>
      </p:sp>
      <p:grpSp>
        <p:nvGrpSpPr>
          <p:cNvPr id="50180" name="Group 12"/>
          <p:cNvGrpSpPr>
            <a:grpSpLocks/>
          </p:cNvGrpSpPr>
          <p:nvPr/>
        </p:nvGrpSpPr>
        <p:grpSpPr bwMode="auto">
          <a:xfrm>
            <a:off x="304800" y="4800600"/>
            <a:ext cx="8229600" cy="1295400"/>
            <a:chOff x="192" y="3120"/>
            <a:chExt cx="5184" cy="816"/>
          </a:xfrm>
        </p:grpSpPr>
        <p:sp>
          <p:nvSpPr>
            <p:cNvPr id="50181" name="Rectangle 5"/>
            <p:cNvSpPr>
              <a:spLocks noChangeArrowheads="1"/>
            </p:cNvSpPr>
            <p:nvPr/>
          </p:nvSpPr>
          <p:spPr bwMode="auto">
            <a:xfrm>
              <a:off x="912" y="3120"/>
              <a:ext cx="768" cy="81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 sz="1600"/>
                <a:t>信息收集</a:t>
              </a:r>
            </a:p>
          </p:txBody>
        </p:sp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2400" y="3120"/>
              <a:ext cx="768" cy="81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 sz="1600"/>
                <a:t>信息分析</a:t>
              </a:r>
            </a:p>
          </p:txBody>
        </p:sp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3888" y="3120"/>
              <a:ext cx="768" cy="81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 sz="1600"/>
                <a:t>结果处理</a:t>
              </a:r>
            </a:p>
          </p:txBody>
        </p:sp>
        <p:sp>
          <p:nvSpPr>
            <p:cNvPr id="50184" name="AutoShape 8"/>
            <p:cNvSpPr>
              <a:spLocks noChangeArrowheads="1"/>
            </p:cNvSpPr>
            <p:nvPr/>
          </p:nvSpPr>
          <p:spPr bwMode="auto">
            <a:xfrm>
              <a:off x="192" y="3312"/>
              <a:ext cx="720" cy="384"/>
            </a:xfrm>
            <a:prstGeom prst="rightArrow">
              <a:avLst>
                <a:gd name="adj1" fmla="val 50000"/>
                <a:gd name="adj2" fmla="val 46875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 sz="1600"/>
                <a:t>信息</a:t>
              </a:r>
            </a:p>
          </p:txBody>
        </p:sp>
        <p:sp>
          <p:nvSpPr>
            <p:cNvPr id="50185" name="AutoShape 9"/>
            <p:cNvSpPr>
              <a:spLocks noChangeArrowheads="1"/>
            </p:cNvSpPr>
            <p:nvPr/>
          </p:nvSpPr>
          <p:spPr bwMode="auto">
            <a:xfrm>
              <a:off x="1680" y="3312"/>
              <a:ext cx="720" cy="384"/>
            </a:xfrm>
            <a:prstGeom prst="rightArrow">
              <a:avLst>
                <a:gd name="adj1" fmla="val 50000"/>
                <a:gd name="adj2" fmla="val 46875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 sz="1600"/>
                <a:t>信息</a:t>
              </a:r>
            </a:p>
          </p:txBody>
        </p:sp>
        <p:sp>
          <p:nvSpPr>
            <p:cNvPr id="50186" name="AutoShape 10"/>
            <p:cNvSpPr>
              <a:spLocks noChangeArrowheads="1"/>
            </p:cNvSpPr>
            <p:nvPr/>
          </p:nvSpPr>
          <p:spPr bwMode="auto">
            <a:xfrm>
              <a:off x="3168" y="3312"/>
              <a:ext cx="720" cy="384"/>
            </a:xfrm>
            <a:prstGeom prst="rightArrow">
              <a:avLst>
                <a:gd name="adj1" fmla="val 50000"/>
                <a:gd name="adj2" fmla="val 46875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 sz="1600"/>
                <a:t>信息</a:t>
              </a:r>
            </a:p>
          </p:txBody>
        </p:sp>
        <p:sp>
          <p:nvSpPr>
            <p:cNvPr id="50187" name="AutoShape 11"/>
            <p:cNvSpPr>
              <a:spLocks noChangeArrowheads="1"/>
            </p:cNvSpPr>
            <p:nvPr/>
          </p:nvSpPr>
          <p:spPr bwMode="auto">
            <a:xfrm>
              <a:off x="4656" y="3312"/>
              <a:ext cx="720" cy="384"/>
            </a:xfrm>
            <a:prstGeom prst="rightArrow">
              <a:avLst>
                <a:gd name="adj1" fmla="val 50000"/>
                <a:gd name="adj2" fmla="val 46875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r>
                <a:rPr lang="zh-CN" altLang="en-US" sz="1600"/>
                <a:t>事件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07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317500"/>
            <a:ext cx="7793038" cy="912813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信息收集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638300"/>
            <a:ext cx="8458200" cy="3962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SzTx/>
            </a:pPr>
            <a:r>
              <a:rPr lang="zh-CN" altLang="en-US" sz="2400" dirty="0">
                <a:ea typeface="黑体" panose="02010609060101010101" pitchFamily="49" charset="-122"/>
              </a:rPr>
              <a:t>收集内容：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       入侵检测的第一步是信息收集，收集内容包括</a:t>
            </a:r>
            <a:r>
              <a:rPr lang="zh-CN" altLang="en-US" sz="2400" dirty="0">
                <a:solidFill>
                  <a:schemeClr val="hlink"/>
                </a:solidFill>
                <a:ea typeface="黑体" panose="02010609060101010101" pitchFamily="49" charset="-122"/>
              </a:rPr>
              <a:t>系统、网络及用户活动的状态和行为、数据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hlink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SzTx/>
            </a:pPr>
            <a:r>
              <a:rPr lang="zh-CN" altLang="en-US" sz="2400" dirty="0">
                <a:ea typeface="黑体" panose="02010609060101010101" pitchFamily="49" charset="-122"/>
              </a:rPr>
              <a:t>采集位置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      需要在计算机网络系统中的</a:t>
            </a:r>
            <a:r>
              <a:rPr lang="zh-CN" altLang="en-US" sz="2400" dirty="0">
                <a:solidFill>
                  <a:schemeClr val="hlink"/>
                </a:solidFill>
                <a:ea typeface="黑体" panose="02010609060101010101" pitchFamily="49" charset="-122"/>
              </a:rPr>
              <a:t>若干不同关键点</a:t>
            </a:r>
            <a:r>
              <a:rPr lang="zh-CN" altLang="en-US" sz="2400" dirty="0">
                <a:ea typeface="黑体" panose="02010609060101010101" pitchFamily="49" charset="-122"/>
              </a:rPr>
              <a:t>（不同网段和不同主机）收集信息</a:t>
            </a:r>
          </a:p>
        </p:txBody>
      </p:sp>
    </p:spTree>
    <p:extLst>
      <p:ext uri="{BB962C8B-B14F-4D97-AF65-F5344CB8AC3E}">
        <p14:creationId xmlns:p14="http://schemas.microsoft.com/office/powerpoint/2010/main" val="282779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1794" y="684213"/>
            <a:ext cx="5956300" cy="868362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信息收集的来源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89100"/>
            <a:ext cx="6183313" cy="36163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</a:pPr>
            <a:r>
              <a:rPr lang="zh-CN" altLang="en-US" dirty="0">
                <a:ea typeface="黑体" panose="02010609060101010101" pitchFamily="49" charset="-122"/>
              </a:rPr>
              <a:t>系统或网络的日志文件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</a:pPr>
            <a:r>
              <a:rPr lang="zh-CN" altLang="en-US" dirty="0">
                <a:ea typeface="黑体" panose="02010609060101010101" pitchFamily="49" charset="-122"/>
              </a:rPr>
              <a:t>网络流量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</a:pPr>
            <a:r>
              <a:rPr lang="zh-CN" altLang="en-US" dirty="0">
                <a:ea typeface="黑体" panose="02010609060101010101" pitchFamily="49" charset="-122"/>
              </a:rPr>
              <a:t>系统目录和文件的异常变化</a:t>
            </a:r>
          </a:p>
          <a:p>
            <a:pPr eaLnBrk="1" hangingPunct="1">
              <a:lnSpc>
                <a:spcPct val="120000"/>
              </a:lnSpc>
              <a:buClr>
                <a:schemeClr val="tx2"/>
              </a:buClr>
            </a:pPr>
            <a:r>
              <a:rPr lang="zh-CN" altLang="en-US" dirty="0">
                <a:ea typeface="黑体" panose="02010609060101010101" pitchFamily="49" charset="-122"/>
              </a:rPr>
              <a:t>程序执行中的异常行为</a:t>
            </a:r>
          </a:p>
        </p:txBody>
      </p:sp>
    </p:spTree>
    <p:extLst>
      <p:ext uri="{BB962C8B-B14F-4D97-AF65-F5344CB8AC3E}">
        <p14:creationId xmlns:p14="http://schemas.microsoft.com/office/powerpoint/2010/main" val="372608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6025" y="640164"/>
            <a:ext cx="4635500" cy="6858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信息分析（分析技术）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01800"/>
            <a:ext cx="7086600" cy="2286000"/>
          </a:xfrm>
        </p:spPr>
        <p:txBody>
          <a:bodyPr/>
          <a:lstStyle/>
          <a:p>
            <a:pPr lvl="1" eaLnBrk="1" hangingPunct="1"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</a:p>
          <a:p>
            <a:pPr lvl="1" eaLnBrk="1" hangingPunct="1"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统计分析</a:t>
            </a:r>
          </a:p>
          <a:p>
            <a:pPr lvl="1" eaLnBrk="1" hangingPunct="1"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完整性分析，往往用于事后分析</a:t>
            </a:r>
          </a:p>
          <a:p>
            <a:pPr eaLnBrk="1" hangingPunct="1">
              <a:buClr>
                <a:srgbClr val="000066"/>
              </a:buClr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557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34921" y="510093"/>
            <a:ext cx="5105400" cy="685800"/>
          </a:xfrm>
        </p:spPr>
        <p:txBody>
          <a:bodyPr/>
          <a:lstStyle/>
          <a:p>
            <a:pPr algn="l" eaLnBrk="1" hangingPunct="1"/>
            <a:r>
              <a:rPr lang="zh-CN" altLang="en-US" sz="3600" b="1" dirty="0">
                <a:ea typeface="黑体" panose="02010609060101010101" pitchFamily="49" charset="-122"/>
              </a:rPr>
              <a:t>结果处理（响应）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1473200"/>
            <a:ext cx="7467600" cy="3835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IDS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在发现入侵会及时作出响应，包括切断网络连接、记录事件和报警等。</a:t>
            </a:r>
          </a:p>
          <a:p>
            <a:pPr lvl="1" eaLnBrk="1" hangingPunct="1">
              <a:lnSpc>
                <a:spcPct val="150000"/>
              </a:lnSpc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SzPct val="150000"/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响应分为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0" indent="0" eaLnBrk="1" hangingPunct="1">
              <a:lnSpc>
                <a:spcPct val="150000"/>
              </a:lnSpc>
              <a:buClr>
                <a:schemeClr val="tx2"/>
              </a:buClr>
              <a:buSzPct val="150000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主动响应（阻止攻击或影响进而改变攻击的进程）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50000"/>
              </a:lnSpc>
              <a:buClr>
                <a:schemeClr val="tx2"/>
              </a:buClr>
              <a:buSzPct val="150000"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被动响应（报告和记录所检测出的问题）</a:t>
            </a:r>
          </a:p>
        </p:txBody>
      </p:sp>
    </p:spTree>
    <p:extLst>
      <p:ext uri="{BB962C8B-B14F-4D97-AF65-F5344CB8AC3E}">
        <p14:creationId xmlns:p14="http://schemas.microsoft.com/office/powerpoint/2010/main" val="1959158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79400" y="1524000"/>
            <a:ext cx="7772400" cy="38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    CIDF</a:t>
            </a:r>
            <a:r>
              <a:rPr lang="zh-CN" altLang="en-US" sz="2800" dirty="0"/>
              <a:t>模型</a:t>
            </a:r>
          </a:p>
        </p:txBody>
      </p:sp>
      <p:pic>
        <p:nvPicPr>
          <p:cNvPr id="3076" name="Picture 1029" descr="3696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4038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030"/>
          <p:cNvSpPr>
            <a:spLocks noGrp="1" noChangeArrowheads="1"/>
          </p:cNvSpPr>
          <p:nvPr>
            <p:ph type="title"/>
          </p:nvPr>
        </p:nvSpPr>
        <p:spPr>
          <a:xfrm>
            <a:off x="546100" y="266700"/>
            <a:ext cx="7239000" cy="685800"/>
          </a:xfrm>
          <a:noFill/>
        </p:spPr>
        <p:txBody>
          <a:bodyPr/>
          <a:lstStyle/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入侵检测系统的通用模型</a:t>
            </a:r>
          </a:p>
        </p:txBody>
      </p:sp>
      <p:sp>
        <p:nvSpPr>
          <p:cNvPr id="3078" name="Rectangle 1031"/>
          <p:cNvSpPr>
            <a:spLocks noChangeArrowheads="1"/>
          </p:cNvSpPr>
          <p:nvPr/>
        </p:nvSpPr>
        <p:spPr bwMode="auto">
          <a:xfrm>
            <a:off x="1022350" y="4953000"/>
            <a:ext cx="5181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000" b="0" dirty="0">
                <a:solidFill>
                  <a:srgbClr val="000000"/>
                </a:solidFill>
                <a:latin typeface="华文细黑" panose="02010600040101010101" pitchFamily="2" charset="-122"/>
              </a:rPr>
              <a:t>E</a:t>
            </a:r>
            <a:r>
              <a:rPr kumimoji="1" lang="zh-CN" altLang="en-US" sz="2000" b="0" dirty="0">
                <a:solidFill>
                  <a:srgbClr val="000000"/>
                </a:solidFill>
                <a:latin typeface="华文细黑" panose="02010600040101010101" pitchFamily="2" charset="-122"/>
              </a:rPr>
              <a:t>盒：事件产生器（</a:t>
            </a:r>
            <a:r>
              <a:rPr kumimoji="1" lang="en-US" altLang="zh-CN" sz="2000" b="0" dirty="0">
                <a:solidFill>
                  <a:srgbClr val="000000"/>
                </a:solidFill>
                <a:latin typeface="华文细黑" panose="02010600040101010101" pitchFamily="2" charset="-122"/>
              </a:rPr>
              <a:t>Event generators</a:t>
            </a:r>
            <a:r>
              <a:rPr kumimoji="1" lang="zh-CN" altLang="en-US" sz="2000" b="0" dirty="0">
                <a:solidFill>
                  <a:srgbClr val="000000"/>
                </a:solidFill>
                <a:latin typeface="华文细黑" panose="02010600040101010101" pitchFamily="2" charset="-122"/>
              </a:rPr>
              <a:t>）；</a:t>
            </a:r>
          </a:p>
          <a:p>
            <a:pPr algn="l" eaLnBrk="1" hangingPunct="1"/>
            <a:r>
              <a:rPr kumimoji="1" lang="en-US" altLang="zh-CN" sz="2000" b="0" dirty="0">
                <a:solidFill>
                  <a:srgbClr val="000000"/>
                </a:solidFill>
                <a:latin typeface="华文细黑" panose="02010600040101010101" pitchFamily="2" charset="-122"/>
              </a:rPr>
              <a:t>A</a:t>
            </a:r>
            <a:r>
              <a:rPr kumimoji="1" lang="zh-CN" altLang="en-US" sz="2000" b="0" dirty="0">
                <a:solidFill>
                  <a:srgbClr val="000000"/>
                </a:solidFill>
                <a:latin typeface="华文细黑" panose="02010600040101010101" pitchFamily="2" charset="-122"/>
              </a:rPr>
              <a:t>盒：事件分析器（</a:t>
            </a:r>
            <a:r>
              <a:rPr kumimoji="1" lang="en-US" altLang="zh-CN" sz="2000" b="0" dirty="0">
                <a:solidFill>
                  <a:srgbClr val="000000"/>
                </a:solidFill>
                <a:latin typeface="华文细黑" panose="02010600040101010101" pitchFamily="2" charset="-122"/>
              </a:rPr>
              <a:t>Event analyzers</a:t>
            </a:r>
            <a:r>
              <a:rPr kumimoji="1" lang="zh-CN" altLang="en-US" sz="2000" b="0" dirty="0">
                <a:solidFill>
                  <a:srgbClr val="000000"/>
                </a:solidFill>
                <a:latin typeface="华文细黑" panose="02010600040101010101" pitchFamily="2" charset="-122"/>
              </a:rPr>
              <a:t>）</a:t>
            </a:r>
          </a:p>
          <a:p>
            <a:pPr algn="l" eaLnBrk="1" hangingPunct="1"/>
            <a:r>
              <a:rPr kumimoji="1" lang="en-US" altLang="zh-CN" sz="2000" b="0" dirty="0">
                <a:solidFill>
                  <a:srgbClr val="000000"/>
                </a:solidFill>
                <a:latin typeface="华文细黑" panose="02010600040101010101" pitchFamily="2" charset="-122"/>
              </a:rPr>
              <a:t>R</a:t>
            </a:r>
            <a:r>
              <a:rPr kumimoji="1" lang="zh-CN" altLang="en-US" sz="2000" b="0" dirty="0">
                <a:solidFill>
                  <a:srgbClr val="000000"/>
                </a:solidFill>
                <a:latin typeface="华文细黑" panose="02010600040101010101" pitchFamily="2" charset="-122"/>
              </a:rPr>
              <a:t>盒：响应单元（</a:t>
            </a:r>
            <a:r>
              <a:rPr kumimoji="1" lang="en-US" altLang="zh-CN" sz="2000" b="0" dirty="0">
                <a:solidFill>
                  <a:srgbClr val="000000"/>
                </a:solidFill>
                <a:latin typeface="华文细黑" panose="02010600040101010101" pitchFamily="2" charset="-122"/>
              </a:rPr>
              <a:t>Response units</a:t>
            </a:r>
            <a:r>
              <a:rPr kumimoji="1" lang="zh-CN" altLang="en-US" sz="2000" b="0" dirty="0">
                <a:solidFill>
                  <a:srgbClr val="000000"/>
                </a:solidFill>
                <a:latin typeface="华文细黑" panose="02010600040101010101" pitchFamily="2" charset="-122"/>
              </a:rPr>
              <a:t>）</a:t>
            </a:r>
          </a:p>
          <a:p>
            <a:pPr algn="l" eaLnBrk="1" hangingPunct="1"/>
            <a:r>
              <a:rPr kumimoji="1" lang="en-US" altLang="zh-CN" sz="2000" b="0" dirty="0">
                <a:solidFill>
                  <a:srgbClr val="000000"/>
                </a:solidFill>
                <a:latin typeface="华文细黑" panose="02010600040101010101" pitchFamily="2" charset="-122"/>
              </a:rPr>
              <a:t>D</a:t>
            </a:r>
            <a:r>
              <a:rPr kumimoji="1" lang="zh-CN" altLang="en-US" sz="2000" b="0" dirty="0">
                <a:solidFill>
                  <a:srgbClr val="000000"/>
                </a:solidFill>
                <a:latin typeface="华文细黑" panose="02010600040101010101" pitchFamily="2" charset="-122"/>
              </a:rPr>
              <a:t>盒：事件数据库（</a:t>
            </a:r>
            <a:r>
              <a:rPr kumimoji="1" lang="en-US" altLang="zh-CN" sz="2000" b="0" dirty="0">
                <a:solidFill>
                  <a:srgbClr val="000000"/>
                </a:solidFill>
                <a:latin typeface="华文细黑" panose="02010600040101010101" pitchFamily="2" charset="-122"/>
              </a:rPr>
              <a:t>Event databases</a:t>
            </a:r>
            <a:r>
              <a:rPr kumimoji="1" lang="zh-CN" altLang="en-US" sz="2000" b="0" dirty="0">
                <a:solidFill>
                  <a:srgbClr val="000000"/>
                </a:solidFill>
                <a:latin typeface="华文细黑" panose="02010600040101010101" pitchFamily="2" charset="-122"/>
              </a:rPr>
              <a:t>）</a:t>
            </a:r>
          </a:p>
        </p:txBody>
      </p:sp>
      <p:graphicFrame>
        <p:nvGraphicFramePr>
          <p:cNvPr id="3074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301093"/>
              </p:ext>
            </p:extLst>
          </p:nvPr>
        </p:nvGraphicFramePr>
        <p:xfrm>
          <a:off x="3613150" y="1981200"/>
          <a:ext cx="545465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Picture" r:id="rId4" imgW="3438360" imgH="2000160" progId="Word.Picture.8">
                  <p:embed/>
                </p:oleObj>
              </mc:Choice>
              <mc:Fallback>
                <p:oleObj name="Picture" r:id="rId4" imgW="3438360" imgH="2000160" progId="Word.Picture.8">
                  <p:embed/>
                  <p:pic>
                    <p:nvPicPr>
                      <p:cNvPr id="3074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1981200"/>
                        <a:ext cx="545465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6104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215900"/>
            <a:ext cx="6418263" cy="779463"/>
          </a:xfrm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zh-CN" altLang="en-US" sz="3600" b="1" dirty="0">
                <a:ea typeface="黑体" panose="02010609060101010101" pitchFamily="49" charset="-122"/>
              </a:rPr>
              <a:t>入侵检测的分类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46100" y="1320800"/>
            <a:ext cx="8229600" cy="4191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按照数据来源分类</a:t>
            </a:r>
          </a:p>
          <a:p>
            <a:pPr lvl="1" eaLnBrk="1" hangingPunct="1">
              <a:lnSpc>
                <a:spcPct val="150000"/>
              </a:lnSpc>
              <a:buSzTx/>
              <a:buFont typeface="Wingdings" panose="05000000000000000000" pitchFamily="2" charset="2"/>
              <a:buChar char="v"/>
            </a:pPr>
            <a:r>
              <a:rPr lang="zh-CN" altLang="en-US" sz="2000" dirty="0">
                <a:solidFill>
                  <a:schemeClr val="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基于主机的</a:t>
            </a:r>
            <a:r>
              <a:rPr lang="en-US" altLang="zh-CN" sz="2000" dirty="0">
                <a:solidFill>
                  <a:schemeClr val="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IDS</a:t>
            </a:r>
            <a:r>
              <a:rPr lang="zh-CN" altLang="en-US" sz="2000" dirty="0">
                <a:solidFill>
                  <a:schemeClr val="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，主机入侵检测</a:t>
            </a:r>
            <a:endParaRPr lang="en-US" altLang="zh-CN" sz="2000" dirty="0">
              <a:solidFill>
                <a:schemeClr val="hlin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   IDS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获取数据的来源是主机系统的审计日志。</a:t>
            </a:r>
          </a:p>
          <a:p>
            <a:pPr lvl="1" eaLnBrk="1" hangingPunct="1">
              <a:lnSpc>
                <a:spcPct val="150000"/>
              </a:lnSpc>
              <a:buSzTx/>
              <a:buFont typeface="Wingdings" panose="05000000000000000000" pitchFamily="2" charset="2"/>
              <a:buChar char="v"/>
            </a:pPr>
            <a:r>
              <a:rPr lang="zh-CN" altLang="en-US" sz="2000" dirty="0">
                <a:solidFill>
                  <a:schemeClr val="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基于网络的</a:t>
            </a:r>
            <a:r>
              <a:rPr lang="en-US" altLang="zh-CN" sz="2000" dirty="0">
                <a:solidFill>
                  <a:schemeClr val="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IDS</a:t>
            </a:r>
            <a:r>
              <a:rPr lang="zh-CN" altLang="en-US" sz="2000" dirty="0">
                <a:solidFill>
                  <a:schemeClr val="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，网络入侵检测</a:t>
            </a:r>
            <a:endParaRPr lang="en-US" altLang="zh-CN" sz="2000" dirty="0">
              <a:solidFill>
                <a:schemeClr val="hlin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    IDS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获取的数据是网络传输的数据包。</a:t>
            </a:r>
          </a:p>
          <a:p>
            <a:pPr lvl="1" eaLnBrk="1" hangingPunct="1">
              <a:lnSpc>
                <a:spcPct val="150000"/>
              </a:lnSpc>
              <a:buSzTx/>
              <a:buFont typeface="Wingdings" panose="05000000000000000000" pitchFamily="2" charset="2"/>
              <a:buChar char="v"/>
            </a:pPr>
            <a:r>
              <a:rPr lang="zh-CN" altLang="en-US" sz="2000" dirty="0">
                <a:solidFill>
                  <a:schemeClr val="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混合型</a:t>
            </a:r>
            <a:r>
              <a:rPr lang="en-US" altLang="zh-CN" sz="2000" dirty="0">
                <a:solidFill>
                  <a:schemeClr val="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IDS</a:t>
            </a:r>
          </a:p>
          <a:p>
            <a:pPr lvl="1" eaLnBrk="1" hangingPunct="1">
              <a:lnSpc>
                <a:spcPct val="15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    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能够同时分析来自主机系统的审计日志和网络传输的数据包。</a:t>
            </a:r>
          </a:p>
        </p:txBody>
      </p:sp>
    </p:spTree>
    <p:extLst>
      <p:ext uri="{BB962C8B-B14F-4D97-AF65-F5344CB8AC3E}">
        <p14:creationId xmlns:p14="http://schemas.microsoft.com/office/powerpoint/2010/main" val="1456091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47" name="Text Box 1251"/>
          <p:cNvSpPr txBox="1">
            <a:spLocks noChangeArrowheads="1"/>
          </p:cNvSpPr>
          <p:nvPr/>
        </p:nvSpPr>
        <p:spPr bwMode="auto">
          <a:xfrm>
            <a:off x="1600200" y="381000"/>
            <a:ext cx="6369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49" charset="-122"/>
              </a:rPr>
              <a:t>基于主机的入侵检测</a:t>
            </a:r>
            <a:r>
              <a:rPr kumimoji="1" lang="en-US" altLang="zh-CN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49" charset="-122"/>
              </a:rPr>
              <a:t>HIDS</a:t>
            </a:r>
            <a:endParaRPr kumimoji="1" lang="zh-TW" altLang="en-US" sz="36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黑体" pitchFamily="49" charset="-122"/>
            </a:endParaRPr>
          </a:p>
        </p:txBody>
      </p:sp>
      <p:grpSp>
        <p:nvGrpSpPr>
          <p:cNvPr id="4101" name="Group 1473"/>
          <p:cNvGrpSpPr>
            <a:grpSpLocks/>
          </p:cNvGrpSpPr>
          <p:nvPr/>
        </p:nvGrpSpPr>
        <p:grpSpPr bwMode="auto">
          <a:xfrm>
            <a:off x="239713" y="1762125"/>
            <a:ext cx="8904288" cy="4660900"/>
            <a:chOff x="151" y="1110"/>
            <a:chExt cx="5609" cy="2936"/>
          </a:xfrm>
        </p:grpSpPr>
        <p:sp>
          <p:nvSpPr>
            <p:cNvPr id="4102" name="Oval 1026"/>
            <p:cNvSpPr>
              <a:spLocks noChangeArrowheads="1"/>
            </p:cNvSpPr>
            <p:nvPr/>
          </p:nvSpPr>
          <p:spPr bwMode="auto">
            <a:xfrm>
              <a:off x="3567" y="1110"/>
              <a:ext cx="2019" cy="26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103" name="Line 1027"/>
            <p:cNvSpPr>
              <a:spLocks noChangeShapeType="1"/>
            </p:cNvSpPr>
            <p:nvPr/>
          </p:nvSpPr>
          <p:spPr bwMode="auto">
            <a:xfrm flipH="1">
              <a:off x="3167" y="2678"/>
              <a:ext cx="264" cy="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4" name="Line 1028"/>
            <p:cNvSpPr>
              <a:spLocks noChangeShapeType="1"/>
            </p:cNvSpPr>
            <p:nvPr/>
          </p:nvSpPr>
          <p:spPr bwMode="auto">
            <a:xfrm flipV="1">
              <a:off x="3202" y="2520"/>
              <a:ext cx="4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" name="Line 1029"/>
            <p:cNvSpPr>
              <a:spLocks noChangeShapeType="1"/>
            </p:cNvSpPr>
            <p:nvPr/>
          </p:nvSpPr>
          <p:spPr bwMode="auto">
            <a:xfrm flipV="1">
              <a:off x="900" y="2706"/>
              <a:ext cx="805" cy="3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Line 1030"/>
            <p:cNvSpPr>
              <a:spLocks noChangeShapeType="1"/>
            </p:cNvSpPr>
            <p:nvPr/>
          </p:nvSpPr>
          <p:spPr bwMode="auto">
            <a:xfrm>
              <a:off x="910" y="1469"/>
              <a:ext cx="1160" cy="6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Line 1031"/>
            <p:cNvSpPr>
              <a:spLocks noChangeShapeType="1"/>
            </p:cNvSpPr>
            <p:nvPr/>
          </p:nvSpPr>
          <p:spPr bwMode="auto">
            <a:xfrm>
              <a:off x="886" y="2183"/>
              <a:ext cx="714" cy="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08" name="Group 1032"/>
            <p:cNvGrpSpPr>
              <a:grpSpLocks/>
            </p:cNvGrpSpPr>
            <p:nvPr/>
          </p:nvGrpSpPr>
          <p:grpSpPr bwMode="auto">
            <a:xfrm rot="-3547183">
              <a:off x="1548" y="3151"/>
              <a:ext cx="943" cy="58"/>
              <a:chOff x="1951" y="3721"/>
              <a:chExt cx="1930" cy="119"/>
            </a:xfrm>
          </p:grpSpPr>
          <p:sp>
            <p:nvSpPr>
              <p:cNvPr id="4543" name="Line 1033"/>
              <p:cNvSpPr>
                <a:spLocks noChangeShapeType="1"/>
              </p:cNvSpPr>
              <p:nvPr/>
            </p:nvSpPr>
            <p:spPr bwMode="auto">
              <a:xfrm>
                <a:off x="1951" y="3728"/>
                <a:ext cx="11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44" name="Line 1034"/>
              <p:cNvSpPr>
                <a:spLocks noChangeShapeType="1"/>
              </p:cNvSpPr>
              <p:nvPr/>
            </p:nvSpPr>
            <p:spPr bwMode="auto">
              <a:xfrm flipH="1">
                <a:off x="2950" y="3721"/>
                <a:ext cx="120" cy="1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45" name="Line 1035"/>
              <p:cNvSpPr>
                <a:spLocks noChangeShapeType="1"/>
              </p:cNvSpPr>
              <p:nvPr/>
            </p:nvSpPr>
            <p:spPr bwMode="auto">
              <a:xfrm>
                <a:off x="2955" y="3837"/>
                <a:ext cx="9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109" name="Line 1036"/>
            <p:cNvSpPr>
              <a:spLocks noChangeShapeType="1"/>
            </p:cNvSpPr>
            <p:nvPr/>
          </p:nvSpPr>
          <p:spPr bwMode="auto">
            <a:xfrm flipV="1">
              <a:off x="2661" y="2519"/>
              <a:ext cx="4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1037"/>
            <p:cNvSpPr>
              <a:spLocks noChangeShapeType="1"/>
            </p:cNvSpPr>
            <p:nvPr/>
          </p:nvSpPr>
          <p:spPr bwMode="auto">
            <a:xfrm>
              <a:off x="3587" y="2519"/>
              <a:ext cx="11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1038"/>
            <p:cNvSpPr>
              <a:spLocks noChangeShapeType="1"/>
            </p:cNvSpPr>
            <p:nvPr/>
          </p:nvSpPr>
          <p:spPr bwMode="auto">
            <a:xfrm flipV="1">
              <a:off x="4338" y="1770"/>
              <a:ext cx="4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12" name="Group 1039"/>
            <p:cNvGrpSpPr>
              <a:grpSpLocks/>
            </p:cNvGrpSpPr>
            <p:nvPr/>
          </p:nvGrpSpPr>
          <p:grpSpPr bwMode="auto">
            <a:xfrm>
              <a:off x="1583" y="2067"/>
              <a:ext cx="1209" cy="879"/>
              <a:chOff x="1056" y="2496"/>
              <a:chExt cx="760" cy="507"/>
            </a:xfrm>
          </p:grpSpPr>
          <p:sp>
            <p:nvSpPr>
              <p:cNvPr id="4541" name="Freeform 1040"/>
              <p:cNvSpPr>
                <a:spLocks/>
              </p:cNvSpPr>
              <p:nvPr/>
            </p:nvSpPr>
            <p:spPr bwMode="auto">
              <a:xfrm>
                <a:off x="1056" y="2496"/>
                <a:ext cx="760" cy="507"/>
              </a:xfrm>
              <a:custGeom>
                <a:avLst/>
                <a:gdLst>
                  <a:gd name="T0" fmla="*/ 224 w 1057"/>
                  <a:gd name="T1" fmla="*/ 18 h 717"/>
                  <a:gd name="T2" fmla="*/ 291 w 1057"/>
                  <a:gd name="T3" fmla="*/ 0 h 717"/>
                  <a:gd name="T4" fmla="*/ 350 w 1057"/>
                  <a:gd name="T5" fmla="*/ 9 h 717"/>
                  <a:gd name="T6" fmla="*/ 400 w 1057"/>
                  <a:gd name="T7" fmla="*/ 9 h 717"/>
                  <a:gd name="T8" fmla="*/ 450 w 1057"/>
                  <a:gd name="T9" fmla="*/ 0 h 717"/>
                  <a:gd name="T10" fmla="*/ 508 w 1057"/>
                  <a:gd name="T11" fmla="*/ 27 h 717"/>
                  <a:gd name="T12" fmla="*/ 550 w 1057"/>
                  <a:gd name="T13" fmla="*/ 35 h 717"/>
                  <a:gd name="T14" fmla="*/ 600 w 1057"/>
                  <a:gd name="T15" fmla="*/ 45 h 717"/>
                  <a:gd name="T16" fmla="*/ 642 w 1057"/>
                  <a:gd name="T17" fmla="*/ 79 h 717"/>
                  <a:gd name="T18" fmla="*/ 659 w 1057"/>
                  <a:gd name="T19" fmla="*/ 105 h 717"/>
                  <a:gd name="T20" fmla="*/ 718 w 1057"/>
                  <a:gd name="T21" fmla="*/ 141 h 717"/>
                  <a:gd name="T22" fmla="*/ 743 w 1057"/>
                  <a:gd name="T23" fmla="*/ 186 h 717"/>
                  <a:gd name="T24" fmla="*/ 734 w 1057"/>
                  <a:gd name="T25" fmla="*/ 248 h 717"/>
                  <a:gd name="T26" fmla="*/ 743 w 1057"/>
                  <a:gd name="T27" fmla="*/ 293 h 717"/>
                  <a:gd name="T28" fmla="*/ 759 w 1057"/>
                  <a:gd name="T29" fmla="*/ 346 h 717"/>
                  <a:gd name="T30" fmla="*/ 726 w 1057"/>
                  <a:gd name="T31" fmla="*/ 390 h 717"/>
                  <a:gd name="T32" fmla="*/ 676 w 1057"/>
                  <a:gd name="T33" fmla="*/ 417 h 717"/>
                  <a:gd name="T34" fmla="*/ 609 w 1057"/>
                  <a:gd name="T35" fmla="*/ 426 h 717"/>
                  <a:gd name="T36" fmla="*/ 567 w 1057"/>
                  <a:gd name="T37" fmla="*/ 479 h 717"/>
                  <a:gd name="T38" fmla="*/ 484 w 1057"/>
                  <a:gd name="T39" fmla="*/ 497 h 717"/>
                  <a:gd name="T40" fmla="*/ 417 w 1057"/>
                  <a:gd name="T41" fmla="*/ 479 h 717"/>
                  <a:gd name="T42" fmla="*/ 367 w 1057"/>
                  <a:gd name="T43" fmla="*/ 489 h 717"/>
                  <a:gd name="T44" fmla="*/ 275 w 1057"/>
                  <a:gd name="T45" fmla="*/ 506 h 717"/>
                  <a:gd name="T46" fmla="*/ 191 w 1057"/>
                  <a:gd name="T47" fmla="*/ 479 h 717"/>
                  <a:gd name="T48" fmla="*/ 141 w 1057"/>
                  <a:gd name="T49" fmla="*/ 444 h 717"/>
                  <a:gd name="T50" fmla="*/ 124 w 1057"/>
                  <a:gd name="T51" fmla="*/ 400 h 717"/>
                  <a:gd name="T52" fmla="*/ 58 w 1057"/>
                  <a:gd name="T53" fmla="*/ 382 h 717"/>
                  <a:gd name="T54" fmla="*/ 17 w 1057"/>
                  <a:gd name="T55" fmla="*/ 328 h 717"/>
                  <a:gd name="T56" fmla="*/ 9 w 1057"/>
                  <a:gd name="T57" fmla="*/ 275 h 717"/>
                  <a:gd name="T58" fmla="*/ 0 w 1057"/>
                  <a:gd name="T59" fmla="*/ 213 h 717"/>
                  <a:gd name="T60" fmla="*/ 9 w 1057"/>
                  <a:gd name="T61" fmla="*/ 150 h 717"/>
                  <a:gd name="T62" fmla="*/ 49 w 1057"/>
                  <a:gd name="T63" fmla="*/ 124 h 717"/>
                  <a:gd name="T64" fmla="*/ 83 w 1057"/>
                  <a:gd name="T65" fmla="*/ 88 h 717"/>
                  <a:gd name="T66" fmla="*/ 108 w 1057"/>
                  <a:gd name="T67" fmla="*/ 62 h 717"/>
                  <a:gd name="T68" fmla="*/ 150 w 1057"/>
                  <a:gd name="T69" fmla="*/ 45 h 717"/>
                  <a:gd name="T70" fmla="*/ 208 w 1057"/>
                  <a:gd name="T71" fmla="*/ 35 h 71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57"/>
                  <a:gd name="T109" fmla="*/ 0 h 717"/>
                  <a:gd name="T110" fmla="*/ 1057 w 1057"/>
                  <a:gd name="T111" fmla="*/ 717 h 71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57" h="717">
                    <a:moveTo>
                      <a:pt x="289" y="50"/>
                    </a:moveTo>
                    <a:lnTo>
                      <a:pt x="312" y="25"/>
                    </a:lnTo>
                    <a:lnTo>
                      <a:pt x="359" y="0"/>
                    </a:lnTo>
                    <a:lnTo>
                      <a:pt x="405" y="0"/>
                    </a:lnTo>
                    <a:lnTo>
                      <a:pt x="440" y="0"/>
                    </a:lnTo>
                    <a:lnTo>
                      <a:pt x="487" y="13"/>
                    </a:lnTo>
                    <a:lnTo>
                      <a:pt x="510" y="25"/>
                    </a:lnTo>
                    <a:lnTo>
                      <a:pt x="556" y="13"/>
                    </a:lnTo>
                    <a:lnTo>
                      <a:pt x="591" y="0"/>
                    </a:lnTo>
                    <a:lnTo>
                      <a:pt x="626" y="0"/>
                    </a:lnTo>
                    <a:lnTo>
                      <a:pt x="684" y="13"/>
                    </a:lnTo>
                    <a:lnTo>
                      <a:pt x="707" y="38"/>
                    </a:lnTo>
                    <a:lnTo>
                      <a:pt x="731" y="63"/>
                    </a:lnTo>
                    <a:lnTo>
                      <a:pt x="765" y="50"/>
                    </a:lnTo>
                    <a:lnTo>
                      <a:pt x="789" y="50"/>
                    </a:lnTo>
                    <a:lnTo>
                      <a:pt x="835" y="63"/>
                    </a:lnTo>
                    <a:lnTo>
                      <a:pt x="870" y="76"/>
                    </a:lnTo>
                    <a:lnTo>
                      <a:pt x="893" y="112"/>
                    </a:lnTo>
                    <a:lnTo>
                      <a:pt x="893" y="149"/>
                    </a:lnTo>
                    <a:lnTo>
                      <a:pt x="917" y="149"/>
                    </a:lnTo>
                    <a:lnTo>
                      <a:pt x="963" y="175"/>
                    </a:lnTo>
                    <a:lnTo>
                      <a:pt x="998" y="200"/>
                    </a:lnTo>
                    <a:lnTo>
                      <a:pt x="1021" y="225"/>
                    </a:lnTo>
                    <a:lnTo>
                      <a:pt x="1033" y="263"/>
                    </a:lnTo>
                    <a:lnTo>
                      <a:pt x="1033" y="313"/>
                    </a:lnTo>
                    <a:lnTo>
                      <a:pt x="1021" y="351"/>
                    </a:lnTo>
                    <a:lnTo>
                      <a:pt x="998" y="376"/>
                    </a:lnTo>
                    <a:lnTo>
                      <a:pt x="1033" y="414"/>
                    </a:lnTo>
                    <a:lnTo>
                      <a:pt x="1044" y="452"/>
                    </a:lnTo>
                    <a:lnTo>
                      <a:pt x="1056" y="489"/>
                    </a:lnTo>
                    <a:lnTo>
                      <a:pt x="1033" y="527"/>
                    </a:lnTo>
                    <a:lnTo>
                      <a:pt x="1010" y="552"/>
                    </a:lnTo>
                    <a:lnTo>
                      <a:pt x="986" y="565"/>
                    </a:lnTo>
                    <a:lnTo>
                      <a:pt x="940" y="590"/>
                    </a:lnTo>
                    <a:lnTo>
                      <a:pt x="893" y="603"/>
                    </a:lnTo>
                    <a:lnTo>
                      <a:pt x="847" y="603"/>
                    </a:lnTo>
                    <a:lnTo>
                      <a:pt x="824" y="640"/>
                    </a:lnTo>
                    <a:lnTo>
                      <a:pt x="789" y="678"/>
                    </a:lnTo>
                    <a:lnTo>
                      <a:pt x="731" y="703"/>
                    </a:lnTo>
                    <a:lnTo>
                      <a:pt x="673" y="703"/>
                    </a:lnTo>
                    <a:lnTo>
                      <a:pt x="626" y="703"/>
                    </a:lnTo>
                    <a:lnTo>
                      <a:pt x="580" y="678"/>
                    </a:lnTo>
                    <a:lnTo>
                      <a:pt x="556" y="653"/>
                    </a:lnTo>
                    <a:lnTo>
                      <a:pt x="510" y="691"/>
                    </a:lnTo>
                    <a:lnTo>
                      <a:pt x="452" y="703"/>
                    </a:lnTo>
                    <a:lnTo>
                      <a:pt x="382" y="716"/>
                    </a:lnTo>
                    <a:lnTo>
                      <a:pt x="312" y="703"/>
                    </a:lnTo>
                    <a:lnTo>
                      <a:pt x="266" y="678"/>
                    </a:lnTo>
                    <a:lnTo>
                      <a:pt x="219" y="653"/>
                    </a:lnTo>
                    <a:lnTo>
                      <a:pt x="196" y="628"/>
                    </a:lnTo>
                    <a:lnTo>
                      <a:pt x="184" y="603"/>
                    </a:lnTo>
                    <a:lnTo>
                      <a:pt x="173" y="565"/>
                    </a:lnTo>
                    <a:lnTo>
                      <a:pt x="126" y="552"/>
                    </a:lnTo>
                    <a:lnTo>
                      <a:pt x="80" y="540"/>
                    </a:lnTo>
                    <a:lnTo>
                      <a:pt x="46" y="502"/>
                    </a:lnTo>
                    <a:lnTo>
                      <a:pt x="23" y="464"/>
                    </a:lnTo>
                    <a:lnTo>
                      <a:pt x="12" y="426"/>
                    </a:lnTo>
                    <a:lnTo>
                      <a:pt x="12" y="389"/>
                    </a:lnTo>
                    <a:lnTo>
                      <a:pt x="35" y="338"/>
                    </a:lnTo>
                    <a:lnTo>
                      <a:pt x="0" y="301"/>
                    </a:lnTo>
                    <a:lnTo>
                      <a:pt x="0" y="250"/>
                    </a:lnTo>
                    <a:lnTo>
                      <a:pt x="12" y="212"/>
                    </a:lnTo>
                    <a:lnTo>
                      <a:pt x="35" y="187"/>
                    </a:lnTo>
                    <a:lnTo>
                      <a:pt x="68" y="175"/>
                    </a:lnTo>
                    <a:lnTo>
                      <a:pt x="103" y="162"/>
                    </a:lnTo>
                    <a:lnTo>
                      <a:pt x="115" y="124"/>
                    </a:lnTo>
                    <a:lnTo>
                      <a:pt x="138" y="99"/>
                    </a:lnTo>
                    <a:lnTo>
                      <a:pt x="150" y="87"/>
                    </a:lnTo>
                    <a:lnTo>
                      <a:pt x="184" y="76"/>
                    </a:lnTo>
                    <a:lnTo>
                      <a:pt x="208" y="63"/>
                    </a:lnTo>
                    <a:lnTo>
                      <a:pt x="254" y="50"/>
                    </a:lnTo>
                    <a:lnTo>
                      <a:pt x="289" y="50"/>
                    </a:lnTo>
                  </a:path>
                </a:pathLst>
              </a:custGeom>
              <a:gradFill rotWithShape="0">
                <a:gsLst>
                  <a:gs pos="0">
                    <a:srgbClr val="475E76"/>
                  </a:gs>
                  <a:gs pos="50000">
                    <a:srgbClr val="99CCFF"/>
                  </a:gs>
                  <a:gs pos="100000">
                    <a:srgbClr val="475E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9966" tIns="49983" rIns="99966" bIns="4998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2737" name="Rectangle 1041"/>
              <p:cNvSpPr>
                <a:spLocks noChangeArrowheads="1"/>
              </p:cNvSpPr>
              <p:nvPr/>
            </p:nvSpPr>
            <p:spPr bwMode="auto">
              <a:xfrm>
                <a:off x="1102" y="2625"/>
                <a:ext cx="66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9966" tIns="49983" rIns="99966" bIns="49983">
                <a:spAutoFit/>
              </a:bodyPr>
              <a:lstStyle/>
              <a:p>
                <a:pPr defTabSz="992188" eaLnBrk="0" hangingPunct="0">
                  <a:defRPr/>
                </a:pPr>
                <a:r>
                  <a:rPr lang="en-US" altLang="zh-TW" sz="3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PMingLiU" pitchFamily="18" charset="-120"/>
                  </a:rPr>
                  <a:t>Internet</a:t>
                </a:r>
                <a:endParaRPr lang="en-US" altLang="zh-TW" sz="3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542738" name="Text Box 1042"/>
            <p:cNvSpPr txBox="1">
              <a:spLocks noChangeArrowheads="1"/>
            </p:cNvSpPr>
            <p:nvPr/>
          </p:nvSpPr>
          <p:spPr bwMode="auto">
            <a:xfrm>
              <a:off x="3865" y="2104"/>
              <a:ext cx="787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9276" tIns="49638" rIns="99276" bIns="49638">
              <a:spAutoFit/>
            </a:bodyPr>
            <a:lstStyle/>
            <a:p>
              <a:pPr algn="l" defTabSz="992188" eaLnBrk="0" hangingPunct="0">
                <a:defRPr/>
              </a:pPr>
              <a:r>
                <a:rPr lang="en-US" altLang="zh-TW" sz="22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PMingLiU" pitchFamily="18" charset="-120"/>
                </a:rPr>
                <a:t>Desktops</a:t>
              </a:r>
              <a:endParaRPr lang="en-US" altLang="zh-TW" sz="2600" b="0" dirty="0">
                <a:solidFill>
                  <a:srgbClr val="7030A0"/>
                </a:solidFill>
                <a:latin typeface="Times" pitchFamily="18" charset="0"/>
                <a:ea typeface="PMingLiU" pitchFamily="18" charset="-120"/>
              </a:endParaRPr>
            </a:p>
          </p:txBody>
        </p:sp>
        <p:sp>
          <p:nvSpPr>
            <p:cNvPr id="542739" name="Text Box 1043"/>
            <p:cNvSpPr txBox="1">
              <a:spLocks noChangeArrowheads="1"/>
            </p:cNvSpPr>
            <p:nvPr/>
          </p:nvSpPr>
          <p:spPr bwMode="auto">
            <a:xfrm>
              <a:off x="2558" y="3206"/>
              <a:ext cx="119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9276" tIns="49638" rIns="99276" bIns="49638">
              <a:spAutoFit/>
            </a:bodyPr>
            <a:lstStyle/>
            <a:p>
              <a:pPr defTabSz="992188" eaLnBrk="0" hangingPunct="0">
                <a:defRPr/>
              </a:pPr>
              <a:r>
                <a:rPr lang="en-US" altLang="zh-TW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PMingLiU" pitchFamily="18" charset="-120"/>
                </a:rPr>
                <a:t>Web Servers</a:t>
              </a:r>
              <a:endParaRPr lang="en-US" altLang="zh-TW" sz="13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PMingLiU" pitchFamily="18" charset="-120"/>
              </a:endParaRPr>
            </a:p>
          </p:txBody>
        </p:sp>
        <p:sp>
          <p:nvSpPr>
            <p:cNvPr id="542740" name="Text Box 1044"/>
            <p:cNvSpPr txBox="1">
              <a:spLocks noChangeArrowheads="1"/>
            </p:cNvSpPr>
            <p:nvPr/>
          </p:nvSpPr>
          <p:spPr bwMode="auto">
            <a:xfrm>
              <a:off x="972" y="3773"/>
              <a:ext cx="148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9276" tIns="49638" rIns="99276" bIns="49638">
              <a:spAutoFit/>
            </a:bodyPr>
            <a:lstStyle/>
            <a:p>
              <a:pPr defTabSz="992188" eaLnBrk="0" hangingPunct="0">
                <a:defRPr/>
              </a:pPr>
              <a:r>
                <a:rPr lang="en-US" altLang="zh-TW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PMingLiU" pitchFamily="18" charset="-120"/>
                </a:rPr>
                <a:t>Telecommuters</a:t>
              </a:r>
            </a:p>
          </p:txBody>
        </p:sp>
        <p:sp>
          <p:nvSpPr>
            <p:cNvPr id="542741" name="Text Box 1045"/>
            <p:cNvSpPr txBox="1">
              <a:spLocks noChangeArrowheads="1"/>
            </p:cNvSpPr>
            <p:nvPr/>
          </p:nvSpPr>
          <p:spPr bwMode="auto">
            <a:xfrm>
              <a:off x="269" y="1596"/>
              <a:ext cx="104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9276" tIns="49638" rIns="99276" bIns="49638">
              <a:spAutoFit/>
            </a:bodyPr>
            <a:lstStyle/>
            <a:p>
              <a:pPr algn="l" defTabSz="992188" eaLnBrk="0" hangingPunct="0">
                <a:defRPr/>
              </a:pPr>
              <a:r>
                <a:rPr lang="en-US" altLang="zh-TW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PMingLiU" pitchFamily="18" charset="-120"/>
                </a:rPr>
                <a:t>Customers</a:t>
              </a:r>
            </a:p>
          </p:txBody>
        </p:sp>
        <p:sp>
          <p:nvSpPr>
            <p:cNvPr id="4117" name="Line 1046"/>
            <p:cNvSpPr>
              <a:spLocks noChangeShapeType="1"/>
            </p:cNvSpPr>
            <p:nvPr/>
          </p:nvSpPr>
          <p:spPr bwMode="auto">
            <a:xfrm>
              <a:off x="4773" y="1656"/>
              <a:ext cx="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Line 1047"/>
            <p:cNvSpPr>
              <a:spLocks noChangeShapeType="1"/>
            </p:cNvSpPr>
            <p:nvPr/>
          </p:nvSpPr>
          <p:spPr bwMode="auto">
            <a:xfrm>
              <a:off x="4773" y="1944"/>
              <a:ext cx="0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Line 1048"/>
            <p:cNvSpPr>
              <a:spLocks noChangeShapeType="1"/>
            </p:cNvSpPr>
            <p:nvPr/>
          </p:nvSpPr>
          <p:spPr bwMode="auto">
            <a:xfrm>
              <a:off x="4773" y="2424"/>
              <a:ext cx="0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Line 1049"/>
            <p:cNvSpPr>
              <a:spLocks noChangeShapeType="1"/>
            </p:cNvSpPr>
            <p:nvPr/>
          </p:nvSpPr>
          <p:spPr bwMode="auto">
            <a:xfrm>
              <a:off x="4773" y="3144"/>
              <a:ext cx="0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Line 1050"/>
            <p:cNvSpPr>
              <a:spLocks noChangeShapeType="1"/>
            </p:cNvSpPr>
            <p:nvPr/>
          </p:nvSpPr>
          <p:spPr bwMode="auto">
            <a:xfrm>
              <a:off x="4773" y="1656"/>
              <a:ext cx="0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Line 1051"/>
            <p:cNvSpPr>
              <a:spLocks noChangeShapeType="1"/>
            </p:cNvSpPr>
            <p:nvPr/>
          </p:nvSpPr>
          <p:spPr bwMode="auto">
            <a:xfrm>
              <a:off x="4773" y="2808"/>
              <a:ext cx="0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Line 1052"/>
            <p:cNvSpPr>
              <a:spLocks noChangeShapeType="1"/>
            </p:cNvSpPr>
            <p:nvPr/>
          </p:nvSpPr>
          <p:spPr bwMode="auto">
            <a:xfrm flipV="1">
              <a:off x="4773" y="2040"/>
              <a:ext cx="4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8" name="Object 1053"/>
            <p:cNvGraphicFramePr>
              <a:graphicFrameLocks noChangeAspect="1"/>
            </p:cNvGraphicFramePr>
            <p:nvPr/>
          </p:nvGraphicFramePr>
          <p:xfrm>
            <a:off x="5156" y="1769"/>
            <a:ext cx="251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4" name="Clip" r:id="rId4" imgW="1927080" imgH="3382560" progId="MS_ClipArt_Gallery.5">
                    <p:embed/>
                  </p:oleObj>
                </mc:Choice>
                <mc:Fallback>
                  <p:oleObj name="Clip" r:id="rId4" imgW="1927080" imgH="3382560" progId="MS_ClipArt_Gallery.5">
                    <p:embed/>
                    <p:pic>
                      <p:nvPicPr>
                        <p:cNvPr id="4098" name="Object 1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6" y="1769"/>
                          <a:ext cx="251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4" name="Line 1054"/>
            <p:cNvSpPr>
              <a:spLocks noChangeShapeType="1"/>
            </p:cNvSpPr>
            <p:nvPr/>
          </p:nvSpPr>
          <p:spPr bwMode="auto">
            <a:xfrm>
              <a:off x="4773" y="2520"/>
              <a:ext cx="4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Line 1055"/>
            <p:cNvSpPr>
              <a:spLocks noChangeShapeType="1"/>
            </p:cNvSpPr>
            <p:nvPr/>
          </p:nvSpPr>
          <p:spPr bwMode="auto">
            <a:xfrm>
              <a:off x="4773" y="2904"/>
              <a:ext cx="4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52" name="Text Box 1056"/>
            <p:cNvSpPr txBox="1">
              <a:spLocks noChangeArrowheads="1"/>
            </p:cNvSpPr>
            <p:nvPr/>
          </p:nvSpPr>
          <p:spPr bwMode="auto">
            <a:xfrm>
              <a:off x="4824" y="3136"/>
              <a:ext cx="659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9276" tIns="49638" rIns="99276" bIns="49638">
              <a:spAutoFit/>
            </a:bodyPr>
            <a:lstStyle/>
            <a:p>
              <a:pPr algn="l" defTabSz="992188" eaLnBrk="0" hangingPunct="0">
                <a:defRPr/>
              </a:pPr>
              <a:r>
                <a:rPr lang="en-US" altLang="zh-TW" sz="22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PMingLiU" pitchFamily="18" charset="-120"/>
                </a:rPr>
                <a:t>Servers</a:t>
              </a:r>
              <a:endParaRPr lang="en-US" altLang="zh-TW" sz="2600" b="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PMingLiU" pitchFamily="18" charset="-120"/>
              </a:endParaRPr>
            </a:p>
          </p:txBody>
        </p:sp>
        <p:grpSp>
          <p:nvGrpSpPr>
            <p:cNvPr id="4127" name="Group 1057"/>
            <p:cNvGrpSpPr>
              <a:grpSpLocks/>
            </p:cNvGrpSpPr>
            <p:nvPr/>
          </p:nvGrpSpPr>
          <p:grpSpPr bwMode="auto">
            <a:xfrm flipH="1">
              <a:off x="5149" y="2284"/>
              <a:ext cx="236" cy="365"/>
              <a:chOff x="5181" y="2356"/>
              <a:chExt cx="236" cy="365"/>
            </a:xfrm>
          </p:grpSpPr>
          <p:grpSp>
            <p:nvGrpSpPr>
              <p:cNvPr id="4494" name="Group 1058"/>
              <p:cNvGrpSpPr>
                <a:grpSpLocks/>
              </p:cNvGrpSpPr>
              <p:nvPr/>
            </p:nvGrpSpPr>
            <p:grpSpPr bwMode="auto">
              <a:xfrm>
                <a:off x="5181" y="2356"/>
                <a:ext cx="236" cy="365"/>
                <a:chOff x="5181" y="2356"/>
                <a:chExt cx="236" cy="365"/>
              </a:xfrm>
            </p:grpSpPr>
            <p:sp>
              <p:nvSpPr>
                <p:cNvPr id="4534" name="Freeform 1059"/>
                <p:cNvSpPr>
                  <a:spLocks/>
                </p:cNvSpPr>
                <p:nvPr/>
              </p:nvSpPr>
              <p:spPr bwMode="auto">
                <a:xfrm>
                  <a:off x="5250" y="2380"/>
                  <a:ext cx="159" cy="6"/>
                </a:xfrm>
                <a:custGeom>
                  <a:avLst/>
                  <a:gdLst>
                    <a:gd name="T0" fmla="*/ 0 w 1270"/>
                    <a:gd name="T1" fmla="*/ 0 h 46"/>
                    <a:gd name="T2" fmla="*/ 9 w 1270"/>
                    <a:gd name="T3" fmla="*/ 6 h 46"/>
                    <a:gd name="T4" fmla="*/ 159 w 1270"/>
                    <a:gd name="T5" fmla="*/ 6 h 46"/>
                    <a:gd name="T6" fmla="*/ 154 w 1270"/>
                    <a:gd name="T7" fmla="*/ 0 h 46"/>
                    <a:gd name="T8" fmla="*/ 0 w 1270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70"/>
                    <a:gd name="T16" fmla="*/ 0 h 46"/>
                    <a:gd name="T17" fmla="*/ 1270 w 1270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70" h="46">
                      <a:moveTo>
                        <a:pt x="0" y="0"/>
                      </a:moveTo>
                      <a:lnTo>
                        <a:pt x="75" y="46"/>
                      </a:lnTo>
                      <a:lnTo>
                        <a:pt x="1270" y="46"/>
                      </a:lnTo>
                      <a:lnTo>
                        <a:pt x="12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35" name="Freeform 1060"/>
                <p:cNvSpPr>
                  <a:spLocks/>
                </p:cNvSpPr>
                <p:nvPr/>
              </p:nvSpPr>
              <p:spPr bwMode="auto">
                <a:xfrm>
                  <a:off x="5250" y="2379"/>
                  <a:ext cx="40" cy="342"/>
                </a:xfrm>
                <a:custGeom>
                  <a:avLst/>
                  <a:gdLst>
                    <a:gd name="T0" fmla="*/ 0 w 321"/>
                    <a:gd name="T1" fmla="*/ 330 h 2391"/>
                    <a:gd name="T2" fmla="*/ 8 w 321"/>
                    <a:gd name="T3" fmla="*/ 342 h 2391"/>
                    <a:gd name="T4" fmla="*/ 40 w 321"/>
                    <a:gd name="T5" fmla="*/ 114 h 2391"/>
                    <a:gd name="T6" fmla="*/ 10 w 321"/>
                    <a:gd name="T7" fmla="*/ 7 h 2391"/>
                    <a:gd name="T8" fmla="*/ 0 w 321"/>
                    <a:gd name="T9" fmla="*/ 0 h 2391"/>
                    <a:gd name="T10" fmla="*/ 0 w 321"/>
                    <a:gd name="T11" fmla="*/ 125 h 2391"/>
                    <a:gd name="T12" fmla="*/ 0 w 321"/>
                    <a:gd name="T13" fmla="*/ 330 h 239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1"/>
                    <a:gd name="T22" fmla="*/ 0 h 2391"/>
                    <a:gd name="T23" fmla="*/ 321 w 321"/>
                    <a:gd name="T24" fmla="*/ 2391 h 239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1" h="2391">
                      <a:moveTo>
                        <a:pt x="0" y="2310"/>
                      </a:moveTo>
                      <a:lnTo>
                        <a:pt x="66" y="2391"/>
                      </a:lnTo>
                      <a:lnTo>
                        <a:pt x="321" y="794"/>
                      </a:lnTo>
                      <a:lnTo>
                        <a:pt x="82" y="47"/>
                      </a:lnTo>
                      <a:lnTo>
                        <a:pt x="3" y="0"/>
                      </a:lnTo>
                      <a:lnTo>
                        <a:pt x="0" y="873"/>
                      </a:lnTo>
                      <a:lnTo>
                        <a:pt x="0" y="231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36" name="Freeform 1061"/>
                <p:cNvSpPr>
                  <a:spLocks/>
                </p:cNvSpPr>
                <p:nvPr/>
              </p:nvSpPr>
              <p:spPr bwMode="auto">
                <a:xfrm>
                  <a:off x="5181" y="2356"/>
                  <a:ext cx="70" cy="353"/>
                </a:xfrm>
                <a:custGeom>
                  <a:avLst/>
                  <a:gdLst>
                    <a:gd name="T0" fmla="*/ 0 w 558"/>
                    <a:gd name="T1" fmla="*/ 0 h 2471"/>
                    <a:gd name="T2" fmla="*/ 70 w 558"/>
                    <a:gd name="T3" fmla="*/ 23 h 2471"/>
                    <a:gd name="T4" fmla="*/ 70 w 558"/>
                    <a:gd name="T5" fmla="*/ 353 h 2471"/>
                    <a:gd name="T6" fmla="*/ 0 w 558"/>
                    <a:gd name="T7" fmla="*/ 269 h 2471"/>
                    <a:gd name="T8" fmla="*/ 0 w 558"/>
                    <a:gd name="T9" fmla="*/ 0 h 24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8"/>
                    <a:gd name="T16" fmla="*/ 0 h 2471"/>
                    <a:gd name="T17" fmla="*/ 558 w 558"/>
                    <a:gd name="T18" fmla="*/ 2471 h 24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8" h="2471">
                      <a:moveTo>
                        <a:pt x="0" y="0"/>
                      </a:moveTo>
                      <a:lnTo>
                        <a:pt x="558" y="162"/>
                      </a:lnTo>
                      <a:lnTo>
                        <a:pt x="558" y="2471"/>
                      </a:lnTo>
                      <a:lnTo>
                        <a:pt x="0" y="18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37" name="Freeform 1062"/>
                <p:cNvSpPr>
                  <a:spLocks/>
                </p:cNvSpPr>
                <p:nvPr/>
              </p:nvSpPr>
              <p:spPr bwMode="auto">
                <a:xfrm>
                  <a:off x="5181" y="2356"/>
                  <a:ext cx="224" cy="24"/>
                </a:xfrm>
                <a:custGeom>
                  <a:avLst/>
                  <a:gdLst>
                    <a:gd name="T0" fmla="*/ 70 w 1790"/>
                    <a:gd name="T1" fmla="*/ 24 h 170"/>
                    <a:gd name="T2" fmla="*/ 224 w 1790"/>
                    <a:gd name="T3" fmla="*/ 24 h 170"/>
                    <a:gd name="T4" fmla="*/ 116 w 1790"/>
                    <a:gd name="T5" fmla="*/ 0 h 170"/>
                    <a:gd name="T6" fmla="*/ 0 w 1790"/>
                    <a:gd name="T7" fmla="*/ 0 h 170"/>
                    <a:gd name="T8" fmla="*/ 70 w 1790"/>
                    <a:gd name="T9" fmla="*/ 24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90"/>
                    <a:gd name="T16" fmla="*/ 0 h 170"/>
                    <a:gd name="T17" fmla="*/ 1790 w 1790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90" h="170">
                      <a:moveTo>
                        <a:pt x="559" y="170"/>
                      </a:moveTo>
                      <a:lnTo>
                        <a:pt x="1790" y="170"/>
                      </a:lnTo>
                      <a:lnTo>
                        <a:pt x="927" y="0"/>
                      </a:lnTo>
                      <a:lnTo>
                        <a:pt x="0" y="0"/>
                      </a:lnTo>
                      <a:lnTo>
                        <a:pt x="559" y="17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38" name="Rectangle 1063"/>
                <p:cNvSpPr>
                  <a:spLocks noChangeArrowheads="1"/>
                </p:cNvSpPr>
                <p:nvPr/>
              </p:nvSpPr>
              <p:spPr bwMode="auto">
                <a:xfrm>
                  <a:off x="5259" y="2507"/>
                  <a:ext cx="145" cy="21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539" name="Freeform 1064"/>
                <p:cNvSpPr>
                  <a:spLocks/>
                </p:cNvSpPr>
                <p:nvPr/>
              </p:nvSpPr>
              <p:spPr bwMode="auto">
                <a:xfrm>
                  <a:off x="5260" y="2386"/>
                  <a:ext cx="156" cy="107"/>
                </a:xfrm>
                <a:custGeom>
                  <a:avLst/>
                  <a:gdLst>
                    <a:gd name="T0" fmla="*/ 0 w 1250"/>
                    <a:gd name="T1" fmla="*/ 0 h 752"/>
                    <a:gd name="T2" fmla="*/ 149 w 1250"/>
                    <a:gd name="T3" fmla="*/ 0 h 752"/>
                    <a:gd name="T4" fmla="*/ 156 w 1250"/>
                    <a:gd name="T5" fmla="*/ 107 h 752"/>
                    <a:gd name="T6" fmla="*/ 6 w 1250"/>
                    <a:gd name="T7" fmla="*/ 107 h 752"/>
                    <a:gd name="T8" fmla="*/ 0 w 1250"/>
                    <a:gd name="T9" fmla="*/ 0 h 7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0"/>
                    <a:gd name="T16" fmla="*/ 0 h 752"/>
                    <a:gd name="T17" fmla="*/ 1250 w 1250"/>
                    <a:gd name="T18" fmla="*/ 752 h 7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0" h="752">
                      <a:moveTo>
                        <a:pt x="0" y="0"/>
                      </a:moveTo>
                      <a:lnTo>
                        <a:pt x="1193" y="0"/>
                      </a:lnTo>
                      <a:lnTo>
                        <a:pt x="1250" y="752"/>
                      </a:lnTo>
                      <a:lnTo>
                        <a:pt x="51" y="7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40" name="Freeform 1065"/>
                <p:cNvSpPr>
                  <a:spLocks/>
                </p:cNvSpPr>
                <p:nvPr/>
              </p:nvSpPr>
              <p:spPr bwMode="auto">
                <a:xfrm>
                  <a:off x="5259" y="2493"/>
                  <a:ext cx="158" cy="13"/>
                </a:xfrm>
                <a:custGeom>
                  <a:avLst/>
                  <a:gdLst>
                    <a:gd name="T0" fmla="*/ 0 w 1264"/>
                    <a:gd name="T1" fmla="*/ 13 h 90"/>
                    <a:gd name="T2" fmla="*/ 146 w 1264"/>
                    <a:gd name="T3" fmla="*/ 13 h 90"/>
                    <a:gd name="T4" fmla="*/ 158 w 1264"/>
                    <a:gd name="T5" fmla="*/ 0 h 90"/>
                    <a:gd name="T6" fmla="*/ 8 w 1264"/>
                    <a:gd name="T7" fmla="*/ 0 h 90"/>
                    <a:gd name="T8" fmla="*/ 0 w 1264"/>
                    <a:gd name="T9" fmla="*/ 13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64"/>
                    <a:gd name="T16" fmla="*/ 0 h 90"/>
                    <a:gd name="T17" fmla="*/ 1264 w 1264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64" h="90">
                      <a:moveTo>
                        <a:pt x="0" y="90"/>
                      </a:moveTo>
                      <a:lnTo>
                        <a:pt x="1167" y="90"/>
                      </a:lnTo>
                      <a:lnTo>
                        <a:pt x="1264" y="0"/>
                      </a:lnTo>
                      <a:lnTo>
                        <a:pt x="63" y="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95" name="Group 1066"/>
              <p:cNvGrpSpPr>
                <a:grpSpLocks/>
              </p:cNvGrpSpPr>
              <p:nvPr/>
            </p:nvGrpSpPr>
            <p:grpSpPr bwMode="auto">
              <a:xfrm>
                <a:off x="5260" y="2380"/>
                <a:ext cx="44" cy="341"/>
                <a:chOff x="5260" y="2380"/>
                <a:chExt cx="44" cy="341"/>
              </a:xfrm>
            </p:grpSpPr>
            <p:sp>
              <p:nvSpPr>
                <p:cNvPr id="4526" name="Freeform 1067"/>
                <p:cNvSpPr>
                  <a:spLocks/>
                </p:cNvSpPr>
                <p:nvPr/>
              </p:nvSpPr>
              <p:spPr bwMode="auto">
                <a:xfrm>
                  <a:off x="5260" y="2380"/>
                  <a:ext cx="13" cy="341"/>
                </a:xfrm>
                <a:custGeom>
                  <a:avLst/>
                  <a:gdLst>
                    <a:gd name="T0" fmla="*/ 0 w 105"/>
                    <a:gd name="T1" fmla="*/ 0 h 2386"/>
                    <a:gd name="T2" fmla="*/ 7 w 105"/>
                    <a:gd name="T3" fmla="*/ 6 h 2386"/>
                    <a:gd name="T4" fmla="*/ 13 w 105"/>
                    <a:gd name="T5" fmla="*/ 114 h 2386"/>
                    <a:gd name="T6" fmla="*/ 6 w 105"/>
                    <a:gd name="T7" fmla="*/ 127 h 2386"/>
                    <a:gd name="T8" fmla="*/ 6 w 105"/>
                    <a:gd name="T9" fmla="*/ 341 h 2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386"/>
                    <a:gd name="T17" fmla="*/ 105 w 105"/>
                    <a:gd name="T18" fmla="*/ 2386 h 23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386">
                      <a:moveTo>
                        <a:pt x="0" y="0"/>
                      </a:moveTo>
                      <a:lnTo>
                        <a:pt x="54" y="40"/>
                      </a:lnTo>
                      <a:lnTo>
                        <a:pt x="105" y="801"/>
                      </a:lnTo>
                      <a:lnTo>
                        <a:pt x="51" y="887"/>
                      </a:lnTo>
                      <a:lnTo>
                        <a:pt x="49" y="2386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27" name="Freeform 1068"/>
                <p:cNvSpPr>
                  <a:spLocks/>
                </p:cNvSpPr>
                <p:nvPr/>
              </p:nvSpPr>
              <p:spPr bwMode="auto">
                <a:xfrm>
                  <a:off x="5265" y="2380"/>
                  <a:ext cx="13" cy="341"/>
                </a:xfrm>
                <a:custGeom>
                  <a:avLst/>
                  <a:gdLst>
                    <a:gd name="T0" fmla="*/ 0 w 99"/>
                    <a:gd name="T1" fmla="*/ 0 h 2386"/>
                    <a:gd name="T2" fmla="*/ 6 w 99"/>
                    <a:gd name="T3" fmla="*/ 6 h 2386"/>
                    <a:gd name="T4" fmla="*/ 13 w 99"/>
                    <a:gd name="T5" fmla="*/ 114 h 2386"/>
                    <a:gd name="T6" fmla="*/ 6 w 99"/>
                    <a:gd name="T7" fmla="*/ 127 h 2386"/>
                    <a:gd name="T8" fmla="*/ 6 w 99"/>
                    <a:gd name="T9" fmla="*/ 341 h 2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2386"/>
                    <a:gd name="T17" fmla="*/ 99 w 99"/>
                    <a:gd name="T18" fmla="*/ 2386 h 23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2386">
                      <a:moveTo>
                        <a:pt x="0" y="0"/>
                      </a:moveTo>
                      <a:lnTo>
                        <a:pt x="47" y="40"/>
                      </a:lnTo>
                      <a:lnTo>
                        <a:pt x="99" y="800"/>
                      </a:lnTo>
                      <a:lnTo>
                        <a:pt x="46" y="886"/>
                      </a:lnTo>
                      <a:lnTo>
                        <a:pt x="44" y="2386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28" name="Freeform 1069"/>
                <p:cNvSpPr>
                  <a:spLocks/>
                </p:cNvSpPr>
                <p:nvPr/>
              </p:nvSpPr>
              <p:spPr bwMode="auto">
                <a:xfrm>
                  <a:off x="5269" y="2380"/>
                  <a:ext cx="13" cy="341"/>
                </a:xfrm>
                <a:custGeom>
                  <a:avLst/>
                  <a:gdLst>
                    <a:gd name="T0" fmla="*/ 0 w 105"/>
                    <a:gd name="T1" fmla="*/ 0 h 2386"/>
                    <a:gd name="T2" fmla="*/ 6 w 105"/>
                    <a:gd name="T3" fmla="*/ 6 h 2386"/>
                    <a:gd name="T4" fmla="*/ 13 w 105"/>
                    <a:gd name="T5" fmla="*/ 113 h 2386"/>
                    <a:gd name="T6" fmla="*/ 6 w 105"/>
                    <a:gd name="T7" fmla="*/ 126 h 2386"/>
                    <a:gd name="T8" fmla="*/ 6 w 105"/>
                    <a:gd name="T9" fmla="*/ 341 h 2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386"/>
                    <a:gd name="T17" fmla="*/ 105 w 105"/>
                    <a:gd name="T18" fmla="*/ 2386 h 23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386">
                      <a:moveTo>
                        <a:pt x="0" y="0"/>
                      </a:moveTo>
                      <a:lnTo>
                        <a:pt x="51" y="40"/>
                      </a:lnTo>
                      <a:lnTo>
                        <a:pt x="105" y="794"/>
                      </a:lnTo>
                      <a:lnTo>
                        <a:pt x="48" y="880"/>
                      </a:lnTo>
                      <a:lnTo>
                        <a:pt x="48" y="2386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29" name="Freeform 1070"/>
                <p:cNvSpPr>
                  <a:spLocks/>
                </p:cNvSpPr>
                <p:nvPr/>
              </p:nvSpPr>
              <p:spPr bwMode="auto">
                <a:xfrm>
                  <a:off x="5274" y="2380"/>
                  <a:ext cx="13" cy="340"/>
                </a:xfrm>
                <a:custGeom>
                  <a:avLst/>
                  <a:gdLst>
                    <a:gd name="T0" fmla="*/ 0 w 100"/>
                    <a:gd name="T1" fmla="*/ 0 h 2380"/>
                    <a:gd name="T2" fmla="*/ 6 w 100"/>
                    <a:gd name="T3" fmla="*/ 5 h 2380"/>
                    <a:gd name="T4" fmla="*/ 13 w 100"/>
                    <a:gd name="T5" fmla="*/ 113 h 2380"/>
                    <a:gd name="T6" fmla="*/ 6 w 100"/>
                    <a:gd name="T7" fmla="*/ 126 h 2380"/>
                    <a:gd name="T8" fmla="*/ 6 w 100"/>
                    <a:gd name="T9" fmla="*/ 340 h 23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"/>
                    <a:gd name="T16" fmla="*/ 0 h 2380"/>
                    <a:gd name="T17" fmla="*/ 100 w 100"/>
                    <a:gd name="T18" fmla="*/ 2380 h 23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" h="2380">
                      <a:moveTo>
                        <a:pt x="0" y="0"/>
                      </a:moveTo>
                      <a:lnTo>
                        <a:pt x="49" y="35"/>
                      </a:lnTo>
                      <a:lnTo>
                        <a:pt x="100" y="794"/>
                      </a:lnTo>
                      <a:lnTo>
                        <a:pt x="47" y="881"/>
                      </a:lnTo>
                      <a:lnTo>
                        <a:pt x="45" y="2380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30" name="Freeform 1071"/>
                <p:cNvSpPr>
                  <a:spLocks/>
                </p:cNvSpPr>
                <p:nvPr/>
              </p:nvSpPr>
              <p:spPr bwMode="auto">
                <a:xfrm>
                  <a:off x="5279" y="2380"/>
                  <a:ext cx="12" cy="340"/>
                </a:xfrm>
                <a:custGeom>
                  <a:avLst/>
                  <a:gdLst>
                    <a:gd name="T0" fmla="*/ 0 w 99"/>
                    <a:gd name="T1" fmla="*/ 0 h 2378"/>
                    <a:gd name="T2" fmla="*/ 6 w 99"/>
                    <a:gd name="T3" fmla="*/ 7 h 2378"/>
                    <a:gd name="T4" fmla="*/ 12 w 99"/>
                    <a:gd name="T5" fmla="*/ 113 h 2378"/>
                    <a:gd name="T6" fmla="*/ 6 w 99"/>
                    <a:gd name="T7" fmla="*/ 126 h 2378"/>
                    <a:gd name="T8" fmla="*/ 5 w 99"/>
                    <a:gd name="T9" fmla="*/ 340 h 23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2378"/>
                    <a:gd name="T17" fmla="*/ 99 w 99"/>
                    <a:gd name="T18" fmla="*/ 2378 h 23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2378">
                      <a:moveTo>
                        <a:pt x="0" y="0"/>
                      </a:moveTo>
                      <a:lnTo>
                        <a:pt x="48" y="46"/>
                      </a:lnTo>
                      <a:lnTo>
                        <a:pt x="99" y="793"/>
                      </a:lnTo>
                      <a:lnTo>
                        <a:pt x="46" y="880"/>
                      </a:lnTo>
                      <a:lnTo>
                        <a:pt x="43" y="2378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31" name="Freeform 1072"/>
                <p:cNvSpPr>
                  <a:spLocks/>
                </p:cNvSpPr>
                <p:nvPr/>
              </p:nvSpPr>
              <p:spPr bwMode="auto">
                <a:xfrm>
                  <a:off x="5284" y="2380"/>
                  <a:ext cx="12" cy="340"/>
                </a:xfrm>
                <a:custGeom>
                  <a:avLst/>
                  <a:gdLst>
                    <a:gd name="T0" fmla="*/ 0 w 95"/>
                    <a:gd name="T1" fmla="*/ 0 h 2379"/>
                    <a:gd name="T2" fmla="*/ 6 w 95"/>
                    <a:gd name="T3" fmla="*/ 6 h 2379"/>
                    <a:gd name="T4" fmla="*/ 12 w 95"/>
                    <a:gd name="T5" fmla="*/ 113 h 2379"/>
                    <a:gd name="T6" fmla="*/ 5 w 95"/>
                    <a:gd name="T7" fmla="*/ 126 h 2379"/>
                    <a:gd name="T8" fmla="*/ 5 w 95"/>
                    <a:gd name="T9" fmla="*/ 340 h 23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2379"/>
                    <a:gd name="T17" fmla="*/ 95 w 95"/>
                    <a:gd name="T18" fmla="*/ 2379 h 23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2379">
                      <a:moveTo>
                        <a:pt x="0" y="0"/>
                      </a:moveTo>
                      <a:lnTo>
                        <a:pt x="44" y="40"/>
                      </a:lnTo>
                      <a:lnTo>
                        <a:pt x="95" y="792"/>
                      </a:lnTo>
                      <a:lnTo>
                        <a:pt x="41" y="879"/>
                      </a:lnTo>
                      <a:lnTo>
                        <a:pt x="39" y="2379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32" name="Freeform 1073"/>
                <p:cNvSpPr>
                  <a:spLocks/>
                </p:cNvSpPr>
                <p:nvPr/>
              </p:nvSpPr>
              <p:spPr bwMode="auto">
                <a:xfrm>
                  <a:off x="5288" y="2380"/>
                  <a:ext cx="12" cy="341"/>
                </a:xfrm>
                <a:custGeom>
                  <a:avLst/>
                  <a:gdLst>
                    <a:gd name="T0" fmla="*/ 0 w 96"/>
                    <a:gd name="T1" fmla="*/ 0 h 2384"/>
                    <a:gd name="T2" fmla="*/ 5 w 96"/>
                    <a:gd name="T3" fmla="*/ 6 h 2384"/>
                    <a:gd name="T4" fmla="*/ 12 w 96"/>
                    <a:gd name="T5" fmla="*/ 112 h 2384"/>
                    <a:gd name="T6" fmla="*/ 5 w 96"/>
                    <a:gd name="T7" fmla="*/ 126 h 2384"/>
                    <a:gd name="T8" fmla="*/ 5 w 96"/>
                    <a:gd name="T9" fmla="*/ 341 h 2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2384"/>
                    <a:gd name="T17" fmla="*/ 96 w 96"/>
                    <a:gd name="T18" fmla="*/ 2384 h 2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2384">
                      <a:moveTo>
                        <a:pt x="0" y="0"/>
                      </a:moveTo>
                      <a:lnTo>
                        <a:pt x="42" y="42"/>
                      </a:lnTo>
                      <a:lnTo>
                        <a:pt x="96" y="785"/>
                      </a:lnTo>
                      <a:lnTo>
                        <a:pt x="39" y="878"/>
                      </a:lnTo>
                      <a:lnTo>
                        <a:pt x="39" y="2384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33" name="Freeform 1074"/>
                <p:cNvSpPr>
                  <a:spLocks/>
                </p:cNvSpPr>
                <p:nvPr/>
              </p:nvSpPr>
              <p:spPr bwMode="auto">
                <a:xfrm>
                  <a:off x="5292" y="2380"/>
                  <a:ext cx="12" cy="339"/>
                </a:xfrm>
                <a:custGeom>
                  <a:avLst/>
                  <a:gdLst>
                    <a:gd name="T0" fmla="*/ 0 w 96"/>
                    <a:gd name="T1" fmla="*/ 0 h 2372"/>
                    <a:gd name="T2" fmla="*/ 6 w 96"/>
                    <a:gd name="T3" fmla="*/ 6 h 2372"/>
                    <a:gd name="T4" fmla="*/ 12 w 96"/>
                    <a:gd name="T5" fmla="*/ 112 h 2372"/>
                    <a:gd name="T6" fmla="*/ 5 w 96"/>
                    <a:gd name="T7" fmla="*/ 125 h 2372"/>
                    <a:gd name="T8" fmla="*/ 5 w 96"/>
                    <a:gd name="T9" fmla="*/ 339 h 23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2372"/>
                    <a:gd name="T17" fmla="*/ 96 w 96"/>
                    <a:gd name="T18" fmla="*/ 2372 h 23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2372">
                      <a:moveTo>
                        <a:pt x="0" y="0"/>
                      </a:moveTo>
                      <a:lnTo>
                        <a:pt x="44" y="40"/>
                      </a:lnTo>
                      <a:lnTo>
                        <a:pt x="96" y="787"/>
                      </a:lnTo>
                      <a:lnTo>
                        <a:pt x="43" y="873"/>
                      </a:lnTo>
                      <a:lnTo>
                        <a:pt x="41" y="2372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96" name="Rectangle 1075"/>
              <p:cNvSpPr>
                <a:spLocks noChangeArrowheads="1"/>
              </p:cNvSpPr>
              <p:nvPr/>
            </p:nvSpPr>
            <p:spPr bwMode="auto">
              <a:xfrm>
                <a:off x="5303" y="2534"/>
                <a:ext cx="95" cy="169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97" name="Rectangle 1076"/>
              <p:cNvSpPr>
                <a:spLocks noChangeArrowheads="1"/>
              </p:cNvSpPr>
              <p:nvPr/>
            </p:nvSpPr>
            <p:spPr bwMode="auto">
              <a:xfrm>
                <a:off x="5303" y="2567"/>
                <a:ext cx="95" cy="3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98" name="Rectangle 1077"/>
              <p:cNvSpPr>
                <a:spLocks noChangeArrowheads="1"/>
              </p:cNvSpPr>
              <p:nvPr/>
            </p:nvSpPr>
            <p:spPr bwMode="auto">
              <a:xfrm>
                <a:off x="5303" y="2601"/>
                <a:ext cx="95" cy="3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99" name="Rectangle 1078"/>
              <p:cNvSpPr>
                <a:spLocks noChangeArrowheads="1"/>
              </p:cNvSpPr>
              <p:nvPr/>
            </p:nvSpPr>
            <p:spPr bwMode="auto">
              <a:xfrm>
                <a:off x="5303" y="2634"/>
                <a:ext cx="95" cy="3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0" name="Rectangle 1079"/>
              <p:cNvSpPr>
                <a:spLocks noChangeArrowheads="1"/>
              </p:cNvSpPr>
              <p:nvPr/>
            </p:nvSpPr>
            <p:spPr bwMode="auto">
              <a:xfrm>
                <a:off x="5320" y="2573"/>
                <a:ext cx="62" cy="21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1" name="Rectangle 1080"/>
              <p:cNvSpPr>
                <a:spLocks noChangeArrowheads="1"/>
              </p:cNvSpPr>
              <p:nvPr/>
            </p:nvSpPr>
            <p:spPr bwMode="auto">
              <a:xfrm>
                <a:off x="5320" y="2607"/>
                <a:ext cx="62" cy="21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2" name="Freeform 1081"/>
              <p:cNvSpPr>
                <a:spLocks/>
              </p:cNvSpPr>
              <p:nvPr/>
            </p:nvSpPr>
            <p:spPr bwMode="auto">
              <a:xfrm>
                <a:off x="5362" y="2538"/>
                <a:ext cx="4" cy="21"/>
              </a:xfrm>
              <a:custGeom>
                <a:avLst/>
                <a:gdLst>
                  <a:gd name="T0" fmla="*/ 4 w 33"/>
                  <a:gd name="T1" fmla="*/ 0 h 153"/>
                  <a:gd name="T2" fmla="*/ 4 w 33"/>
                  <a:gd name="T3" fmla="*/ 21 h 153"/>
                  <a:gd name="T4" fmla="*/ 0 w 33"/>
                  <a:gd name="T5" fmla="*/ 9 h 153"/>
                  <a:gd name="T6" fmla="*/ 4 w 33"/>
                  <a:gd name="T7" fmla="*/ 0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"/>
                  <a:gd name="T13" fmla="*/ 0 h 153"/>
                  <a:gd name="T14" fmla="*/ 33 w 33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" h="153">
                    <a:moveTo>
                      <a:pt x="33" y="0"/>
                    </a:moveTo>
                    <a:lnTo>
                      <a:pt x="33" y="153"/>
                    </a:lnTo>
                    <a:lnTo>
                      <a:pt x="0" y="6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503" name="Group 1082"/>
              <p:cNvGrpSpPr>
                <a:grpSpLocks/>
              </p:cNvGrpSpPr>
              <p:nvPr/>
            </p:nvGrpSpPr>
            <p:grpSpPr bwMode="auto">
              <a:xfrm>
                <a:off x="5303" y="2534"/>
                <a:ext cx="95" cy="34"/>
                <a:chOff x="5303" y="2534"/>
                <a:chExt cx="95" cy="34"/>
              </a:xfrm>
            </p:grpSpPr>
            <p:sp>
              <p:nvSpPr>
                <p:cNvPr id="4514" name="Rectangle 1083"/>
                <p:cNvSpPr>
                  <a:spLocks noChangeArrowheads="1"/>
                </p:cNvSpPr>
                <p:nvPr/>
              </p:nvSpPr>
              <p:spPr bwMode="auto">
                <a:xfrm>
                  <a:off x="5303" y="2534"/>
                  <a:ext cx="95" cy="34"/>
                </a:xfrm>
                <a:prstGeom prst="rect">
                  <a:avLst/>
                </a:prstGeom>
                <a:solidFill>
                  <a:srgbClr val="A0A0A0"/>
                </a:solidFill>
                <a:ln w="317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515" name="Rectangle 1084"/>
                <p:cNvSpPr>
                  <a:spLocks noChangeArrowheads="1"/>
                </p:cNvSpPr>
                <p:nvPr/>
              </p:nvSpPr>
              <p:spPr bwMode="auto">
                <a:xfrm>
                  <a:off x="5312" y="2539"/>
                  <a:ext cx="8" cy="4"/>
                </a:xfrm>
                <a:prstGeom prst="rect">
                  <a:avLst/>
                </a:pr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4516" name="Group 1085"/>
                <p:cNvGrpSpPr>
                  <a:grpSpLocks/>
                </p:cNvGrpSpPr>
                <p:nvPr/>
              </p:nvGrpSpPr>
              <p:grpSpPr bwMode="auto">
                <a:xfrm>
                  <a:off x="5309" y="2536"/>
                  <a:ext cx="85" cy="27"/>
                  <a:chOff x="5309" y="2536"/>
                  <a:chExt cx="85" cy="27"/>
                </a:xfrm>
              </p:grpSpPr>
              <p:sp>
                <p:nvSpPr>
                  <p:cNvPr id="4517" name="Freeform 1086"/>
                  <p:cNvSpPr>
                    <a:spLocks/>
                  </p:cNvSpPr>
                  <p:nvPr/>
                </p:nvSpPr>
                <p:spPr bwMode="auto">
                  <a:xfrm>
                    <a:off x="5347" y="2538"/>
                    <a:ext cx="19" cy="9"/>
                  </a:xfrm>
                  <a:custGeom>
                    <a:avLst/>
                    <a:gdLst>
                      <a:gd name="T0" fmla="*/ 19 w 156"/>
                      <a:gd name="T1" fmla="*/ 0 h 69"/>
                      <a:gd name="T2" fmla="*/ 1 w 156"/>
                      <a:gd name="T3" fmla="*/ 0 h 69"/>
                      <a:gd name="T4" fmla="*/ 0 w 156"/>
                      <a:gd name="T5" fmla="*/ 9 h 69"/>
                      <a:gd name="T6" fmla="*/ 17 w 156"/>
                      <a:gd name="T7" fmla="*/ 9 h 69"/>
                      <a:gd name="T8" fmla="*/ 19 w 156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6"/>
                      <a:gd name="T16" fmla="*/ 0 h 69"/>
                      <a:gd name="T17" fmla="*/ 156 w 156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6" h="69">
                        <a:moveTo>
                          <a:pt x="156" y="0"/>
                        </a:moveTo>
                        <a:lnTo>
                          <a:pt x="10" y="0"/>
                        </a:lnTo>
                        <a:lnTo>
                          <a:pt x="0" y="69"/>
                        </a:lnTo>
                        <a:lnTo>
                          <a:pt x="139" y="67"/>
                        </a:lnTo>
                        <a:lnTo>
                          <a:pt x="156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8" name="Freeform 1087"/>
                  <p:cNvSpPr>
                    <a:spLocks/>
                  </p:cNvSpPr>
                  <p:nvPr/>
                </p:nvSpPr>
                <p:spPr bwMode="auto">
                  <a:xfrm>
                    <a:off x="5347" y="2550"/>
                    <a:ext cx="44" cy="10"/>
                  </a:xfrm>
                  <a:custGeom>
                    <a:avLst/>
                    <a:gdLst>
                      <a:gd name="T0" fmla="*/ 44 w 352"/>
                      <a:gd name="T1" fmla="*/ 10 h 67"/>
                      <a:gd name="T2" fmla="*/ 1 w 352"/>
                      <a:gd name="T3" fmla="*/ 10 h 67"/>
                      <a:gd name="T4" fmla="*/ 0 w 352"/>
                      <a:gd name="T5" fmla="*/ 0 h 67"/>
                      <a:gd name="T6" fmla="*/ 42 w 352"/>
                      <a:gd name="T7" fmla="*/ 0 h 67"/>
                      <a:gd name="T8" fmla="*/ 44 w 352"/>
                      <a:gd name="T9" fmla="*/ 1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2"/>
                      <a:gd name="T16" fmla="*/ 0 h 67"/>
                      <a:gd name="T17" fmla="*/ 352 w 352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2" h="67">
                        <a:moveTo>
                          <a:pt x="352" y="67"/>
                        </a:moveTo>
                        <a:lnTo>
                          <a:pt x="10" y="67"/>
                        </a:lnTo>
                        <a:lnTo>
                          <a:pt x="0" y="0"/>
                        </a:lnTo>
                        <a:lnTo>
                          <a:pt x="334" y="0"/>
                        </a:lnTo>
                        <a:lnTo>
                          <a:pt x="352" y="6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9" name="Freeform 1088"/>
                  <p:cNvSpPr>
                    <a:spLocks/>
                  </p:cNvSpPr>
                  <p:nvPr/>
                </p:nvSpPr>
                <p:spPr bwMode="auto">
                  <a:xfrm>
                    <a:off x="5365" y="2542"/>
                    <a:ext cx="26" cy="5"/>
                  </a:xfrm>
                  <a:custGeom>
                    <a:avLst/>
                    <a:gdLst>
                      <a:gd name="T0" fmla="*/ 26 w 206"/>
                      <a:gd name="T1" fmla="*/ 0 h 35"/>
                      <a:gd name="T2" fmla="*/ 1 w 206"/>
                      <a:gd name="T3" fmla="*/ 0 h 35"/>
                      <a:gd name="T4" fmla="*/ 0 w 206"/>
                      <a:gd name="T5" fmla="*/ 5 h 35"/>
                      <a:gd name="T6" fmla="*/ 24 w 206"/>
                      <a:gd name="T7" fmla="*/ 5 h 35"/>
                      <a:gd name="T8" fmla="*/ 26 w 206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6"/>
                      <a:gd name="T16" fmla="*/ 0 h 35"/>
                      <a:gd name="T17" fmla="*/ 206 w 206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6" h="35">
                        <a:moveTo>
                          <a:pt x="206" y="0"/>
                        </a:moveTo>
                        <a:lnTo>
                          <a:pt x="8" y="0"/>
                        </a:lnTo>
                        <a:lnTo>
                          <a:pt x="0" y="35"/>
                        </a:lnTo>
                        <a:lnTo>
                          <a:pt x="188" y="35"/>
                        </a:lnTo>
                        <a:lnTo>
                          <a:pt x="206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20" name="Freeform 1089"/>
                  <p:cNvSpPr>
                    <a:spLocks/>
                  </p:cNvSpPr>
                  <p:nvPr/>
                </p:nvSpPr>
                <p:spPr bwMode="auto">
                  <a:xfrm>
                    <a:off x="5388" y="2542"/>
                    <a:ext cx="3" cy="17"/>
                  </a:xfrm>
                  <a:custGeom>
                    <a:avLst/>
                    <a:gdLst>
                      <a:gd name="T0" fmla="*/ 3 w 21"/>
                      <a:gd name="T1" fmla="*/ 0 h 124"/>
                      <a:gd name="T2" fmla="*/ 3 w 21"/>
                      <a:gd name="T3" fmla="*/ 17 h 124"/>
                      <a:gd name="T4" fmla="*/ 0 w 21"/>
                      <a:gd name="T5" fmla="*/ 6 h 124"/>
                      <a:gd name="T6" fmla="*/ 3 w 21"/>
                      <a:gd name="T7" fmla="*/ 0 h 12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"/>
                      <a:gd name="T13" fmla="*/ 0 h 124"/>
                      <a:gd name="T14" fmla="*/ 21 w 21"/>
                      <a:gd name="T15" fmla="*/ 124 h 12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" h="124">
                        <a:moveTo>
                          <a:pt x="21" y="0"/>
                        </a:moveTo>
                        <a:lnTo>
                          <a:pt x="21" y="124"/>
                        </a:lnTo>
                        <a:lnTo>
                          <a:pt x="0" y="42"/>
                        </a:ln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21" name="Oval 1090"/>
                  <p:cNvSpPr>
                    <a:spLocks noChangeArrowheads="1"/>
                  </p:cNvSpPr>
                  <p:nvPr/>
                </p:nvSpPr>
                <p:spPr bwMode="auto">
                  <a:xfrm>
                    <a:off x="5366" y="2551"/>
                    <a:ext cx="9" cy="8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522" name="Rectangle 1091"/>
                  <p:cNvSpPr>
                    <a:spLocks noChangeArrowheads="1"/>
                  </p:cNvSpPr>
                  <p:nvPr/>
                </p:nvSpPr>
                <p:spPr bwMode="auto">
                  <a:xfrm>
                    <a:off x="5309" y="2547"/>
                    <a:ext cx="85" cy="3"/>
                  </a:xfrm>
                  <a:prstGeom prst="rect">
                    <a:avLst/>
                  </a:pr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grpSp>
                <p:nvGrpSpPr>
                  <p:cNvPr id="4523" name="Group 1092"/>
                  <p:cNvGrpSpPr>
                    <a:grpSpLocks/>
                  </p:cNvGrpSpPr>
                  <p:nvPr/>
                </p:nvGrpSpPr>
                <p:grpSpPr bwMode="auto">
                  <a:xfrm>
                    <a:off x="5364" y="2536"/>
                    <a:ext cx="10" cy="27"/>
                    <a:chOff x="5364" y="2536"/>
                    <a:chExt cx="10" cy="27"/>
                  </a:xfrm>
                </p:grpSpPr>
                <p:sp>
                  <p:nvSpPr>
                    <p:cNvPr id="4524" name="Freeform 1093"/>
                    <p:cNvSpPr>
                      <a:spLocks/>
                    </p:cNvSpPr>
                    <p:nvPr/>
                  </p:nvSpPr>
                  <p:spPr bwMode="auto">
                    <a:xfrm>
                      <a:off x="5364" y="2537"/>
                      <a:ext cx="9" cy="26"/>
                    </a:xfrm>
                    <a:custGeom>
                      <a:avLst/>
                      <a:gdLst>
                        <a:gd name="T0" fmla="*/ 7 w 68"/>
                        <a:gd name="T1" fmla="*/ 0 h 182"/>
                        <a:gd name="T2" fmla="*/ 4 w 68"/>
                        <a:gd name="T3" fmla="*/ 0 h 182"/>
                        <a:gd name="T4" fmla="*/ 2 w 68"/>
                        <a:gd name="T5" fmla="*/ 1 h 182"/>
                        <a:gd name="T6" fmla="*/ 1 w 68"/>
                        <a:gd name="T7" fmla="*/ 4 h 182"/>
                        <a:gd name="T8" fmla="*/ 0 w 68"/>
                        <a:gd name="T9" fmla="*/ 10 h 182"/>
                        <a:gd name="T10" fmla="*/ 2 w 68"/>
                        <a:gd name="T11" fmla="*/ 26 h 182"/>
                        <a:gd name="T12" fmla="*/ 4 w 68"/>
                        <a:gd name="T13" fmla="*/ 26 h 182"/>
                        <a:gd name="T14" fmla="*/ 4 w 68"/>
                        <a:gd name="T15" fmla="*/ 12 h 182"/>
                        <a:gd name="T16" fmla="*/ 8 w 68"/>
                        <a:gd name="T17" fmla="*/ 7 h 182"/>
                        <a:gd name="T18" fmla="*/ 9 w 68"/>
                        <a:gd name="T19" fmla="*/ 4 h 182"/>
                        <a:gd name="T20" fmla="*/ 9 w 68"/>
                        <a:gd name="T21" fmla="*/ 2 h 182"/>
                        <a:gd name="T22" fmla="*/ 7 w 68"/>
                        <a:gd name="T23" fmla="*/ 0 h 18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68"/>
                        <a:gd name="T37" fmla="*/ 0 h 182"/>
                        <a:gd name="T38" fmla="*/ 68 w 68"/>
                        <a:gd name="T39" fmla="*/ 182 h 182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68" h="182">
                          <a:moveTo>
                            <a:pt x="55" y="2"/>
                          </a:moveTo>
                          <a:lnTo>
                            <a:pt x="30" y="0"/>
                          </a:lnTo>
                          <a:lnTo>
                            <a:pt x="13" y="9"/>
                          </a:lnTo>
                          <a:lnTo>
                            <a:pt x="8" y="31"/>
                          </a:lnTo>
                          <a:lnTo>
                            <a:pt x="0" y="72"/>
                          </a:lnTo>
                          <a:lnTo>
                            <a:pt x="17" y="180"/>
                          </a:lnTo>
                          <a:lnTo>
                            <a:pt x="30" y="182"/>
                          </a:lnTo>
                          <a:lnTo>
                            <a:pt x="30" y="87"/>
                          </a:lnTo>
                          <a:lnTo>
                            <a:pt x="60" y="47"/>
                          </a:lnTo>
                          <a:lnTo>
                            <a:pt x="68" y="29"/>
                          </a:lnTo>
                          <a:lnTo>
                            <a:pt x="67" y="12"/>
                          </a:lnTo>
                          <a:lnTo>
                            <a:pt x="55" y="2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25" name="Freeform 1094"/>
                    <p:cNvSpPr>
                      <a:spLocks/>
                    </p:cNvSpPr>
                    <p:nvPr/>
                  </p:nvSpPr>
                  <p:spPr bwMode="auto">
                    <a:xfrm>
                      <a:off x="5365" y="2536"/>
                      <a:ext cx="9" cy="26"/>
                    </a:xfrm>
                    <a:custGeom>
                      <a:avLst/>
                      <a:gdLst>
                        <a:gd name="T0" fmla="*/ 7 w 70"/>
                        <a:gd name="T1" fmla="*/ 0 h 182"/>
                        <a:gd name="T2" fmla="*/ 4 w 70"/>
                        <a:gd name="T3" fmla="*/ 0 h 182"/>
                        <a:gd name="T4" fmla="*/ 2 w 70"/>
                        <a:gd name="T5" fmla="*/ 1 h 182"/>
                        <a:gd name="T6" fmla="*/ 1 w 70"/>
                        <a:gd name="T7" fmla="*/ 4 h 182"/>
                        <a:gd name="T8" fmla="*/ 0 w 70"/>
                        <a:gd name="T9" fmla="*/ 10 h 182"/>
                        <a:gd name="T10" fmla="*/ 2 w 70"/>
                        <a:gd name="T11" fmla="*/ 26 h 182"/>
                        <a:gd name="T12" fmla="*/ 4 w 70"/>
                        <a:gd name="T13" fmla="*/ 26 h 182"/>
                        <a:gd name="T14" fmla="*/ 4 w 70"/>
                        <a:gd name="T15" fmla="*/ 12 h 182"/>
                        <a:gd name="T16" fmla="*/ 8 w 70"/>
                        <a:gd name="T17" fmla="*/ 7 h 182"/>
                        <a:gd name="T18" fmla="*/ 9 w 70"/>
                        <a:gd name="T19" fmla="*/ 4 h 182"/>
                        <a:gd name="T20" fmla="*/ 9 w 70"/>
                        <a:gd name="T21" fmla="*/ 2 h 182"/>
                        <a:gd name="T22" fmla="*/ 7 w 70"/>
                        <a:gd name="T23" fmla="*/ 0 h 18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70"/>
                        <a:gd name="T37" fmla="*/ 0 h 182"/>
                        <a:gd name="T38" fmla="*/ 70 w 70"/>
                        <a:gd name="T39" fmla="*/ 182 h 182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70" h="182">
                          <a:moveTo>
                            <a:pt x="55" y="2"/>
                          </a:moveTo>
                          <a:lnTo>
                            <a:pt x="31" y="0"/>
                          </a:lnTo>
                          <a:lnTo>
                            <a:pt x="15" y="9"/>
                          </a:lnTo>
                          <a:lnTo>
                            <a:pt x="8" y="31"/>
                          </a:lnTo>
                          <a:lnTo>
                            <a:pt x="0" y="72"/>
                          </a:lnTo>
                          <a:lnTo>
                            <a:pt x="18" y="180"/>
                          </a:lnTo>
                          <a:lnTo>
                            <a:pt x="31" y="182"/>
                          </a:lnTo>
                          <a:lnTo>
                            <a:pt x="31" y="87"/>
                          </a:lnTo>
                          <a:lnTo>
                            <a:pt x="62" y="47"/>
                          </a:lnTo>
                          <a:lnTo>
                            <a:pt x="70" y="29"/>
                          </a:lnTo>
                          <a:lnTo>
                            <a:pt x="67" y="11"/>
                          </a:lnTo>
                          <a:lnTo>
                            <a:pt x="55" y="2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4504" name="Rectangle 1095"/>
              <p:cNvSpPr>
                <a:spLocks noChangeArrowheads="1"/>
              </p:cNvSpPr>
              <p:nvPr/>
            </p:nvSpPr>
            <p:spPr bwMode="auto">
              <a:xfrm>
                <a:off x="5323" y="2579"/>
                <a:ext cx="56" cy="4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505" name="Freeform 1096"/>
              <p:cNvSpPr>
                <a:spLocks/>
              </p:cNvSpPr>
              <p:nvPr/>
            </p:nvSpPr>
            <p:spPr bwMode="auto">
              <a:xfrm>
                <a:off x="5340" y="2586"/>
                <a:ext cx="24" cy="5"/>
              </a:xfrm>
              <a:custGeom>
                <a:avLst/>
                <a:gdLst>
                  <a:gd name="T0" fmla="*/ 0 w 196"/>
                  <a:gd name="T1" fmla="*/ 5 h 35"/>
                  <a:gd name="T2" fmla="*/ 0 w 196"/>
                  <a:gd name="T3" fmla="*/ 0 h 35"/>
                  <a:gd name="T4" fmla="*/ 23 w 196"/>
                  <a:gd name="T5" fmla="*/ 0 h 35"/>
                  <a:gd name="T6" fmla="*/ 24 w 196"/>
                  <a:gd name="T7" fmla="*/ 5 h 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6"/>
                  <a:gd name="T13" fmla="*/ 0 h 35"/>
                  <a:gd name="T14" fmla="*/ 196 w 196"/>
                  <a:gd name="T15" fmla="*/ 35 h 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6" h="35">
                    <a:moveTo>
                      <a:pt x="4" y="35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6" y="34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" name="Freeform 1097"/>
              <p:cNvSpPr>
                <a:spLocks/>
              </p:cNvSpPr>
              <p:nvPr/>
            </p:nvSpPr>
            <p:spPr bwMode="auto">
              <a:xfrm>
                <a:off x="5273" y="2402"/>
                <a:ext cx="22" cy="26"/>
              </a:xfrm>
              <a:custGeom>
                <a:avLst/>
                <a:gdLst>
                  <a:gd name="T0" fmla="*/ 20 w 174"/>
                  <a:gd name="T1" fmla="*/ 0 h 180"/>
                  <a:gd name="T2" fmla="*/ 0 w 174"/>
                  <a:gd name="T3" fmla="*/ 0 h 180"/>
                  <a:gd name="T4" fmla="*/ 1 w 174"/>
                  <a:gd name="T5" fmla="*/ 26 h 180"/>
                  <a:gd name="T6" fmla="*/ 22 w 174"/>
                  <a:gd name="T7" fmla="*/ 26 h 180"/>
                  <a:gd name="T8" fmla="*/ 20 w 174"/>
                  <a:gd name="T9" fmla="*/ 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180"/>
                  <a:gd name="T17" fmla="*/ 174 w 174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180">
                    <a:moveTo>
                      <a:pt x="160" y="0"/>
                    </a:moveTo>
                    <a:lnTo>
                      <a:pt x="0" y="0"/>
                    </a:lnTo>
                    <a:lnTo>
                      <a:pt x="11" y="180"/>
                    </a:lnTo>
                    <a:lnTo>
                      <a:pt x="174" y="180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7" name="Freeform 1098"/>
              <p:cNvSpPr>
                <a:spLocks/>
              </p:cNvSpPr>
              <p:nvPr/>
            </p:nvSpPr>
            <p:spPr bwMode="auto">
              <a:xfrm>
                <a:off x="5276" y="2446"/>
                <a:ext cx="22" cy="26"/>
              </a:xfrm>
              <a:custGeom>
                <a:avLst/>
                <a:gdLst>
                  <a:gd name="T0" fmla="*/ 20 w 180"/>
                  <a:gd name="T1" fmla="*/ 0 h 182"/>
                  <a:gd name="T2" fmla="*/ 0 w 180"/>
                  <a:gd name="T3" fmla="*/ 0 h 182"/>
                  <a:gd name="T4" fmla="*/ 2 w 180"/>
                  <a:gd name="T5" fmla="*/ 26 h 182"/>
                  <a:gd name="T6" fmla="*/ 22 w 180"/>
                  <a:gd name="T7" fmla="*/ 26 h 182"/>
                  <a:gd name="T8" fmla="*/ 20 w 180"/>
                  <a:gd name="T9" fmla="*/ 0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82"/>
                  <a:gd name="T17" fmla="*/ 180 w 180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82">
                    <a:moveTo>
                      <a:pt x="167" y="0"/>
                    </a:moveTo>
                    <a:lnTo>
                      <a:pt x="0" y="0"/>
                    </a:lnTo>
                    <a:lnTo>
                      <a:pt x="13" y="182"/>
                    </a:lnTo>
                    <a:lnTo>
                      <a:pt x="180" y="181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508" name="Group 1099"/>
              <p:cNvGrpSpPr>
                <a:grpSpLocks/>
              </p:cNvGrpSpPr>
              <p:nvPr/>
            </p:nvGrpSpPr>
            <p:grpSpPr bwMode="auto">
              <a:xfrm>
                <a:off x="5309" y="2444"/>
                <a:ext cx="94" cy="27"/>
                <a:chOff x="5309" y="2444"/>
                <a:chExt cx="94" cy="27"/>
              </a:xfrm>
            </p:grpSpPr>
            <p:sp>
              <p:nvSpPr>
                <p:cNvPr id="4509" name="Rectangle 1100"/>
                <p:cNvSpPr>
                  <a:spLocks noChangeArrowheads="1"/>
                </p:cNvSpPr>
                <p:nvPr/>
              </p:nvSpPr>
              <p:spPr bwMode="auto">
                <a:xfrm>
                  <a:off x="5309" y="2444"/>
                  <a:ext cx="94" cy="27"/>
                </a:xfrm>
                <a:prstGeom prst="rect">
                  <a:avLst/>
                </a:prstGeom>
                <a:solidFill>
                  <a:srgbClr val="606060"/>
                </a:solidFill>
                <a:ln w="317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510" name="Rectangle 1101"/>
                <p:cNvSpPr>
                  <a:spLocks noChangeArrowheads="1"/>
                </p:cNvSpPr>
                <p:nvPr/>
              </p:nvSpPr>
              <p:spPr bwMode="auto">
                <a:xfrm>
                  <a:off x="5326" y="2448"/>
                  <a:ext cx="11" cy="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511" name="Rectangle 1102"/>
                <p:cNvSpPr>
                  <a:spLocks noChangeArrowheads="1"/>
                </p:cNvSpPr>
                <p:nvPr/>
              </p:nvSpPr>
              <p:spPr bwMode="auto">
                <a:xfrm>
                  <a:off x="5326" y="2459"/>
                  <a:ext cx="11" cy="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512" name="Rectangle 1103"/>
                <p:cNvSpPr>
                  <a:spLocks noChangeArrowheads="1"/>
                </p:cNvSpPr>
                <p:nvPr/>
              </p:nvSpPr>
              <p:spPr bwMode="auto">
                <a:xfrm>
                  <a:off x="5349" y="2453"/>
                  <a:ext cx="11" cy="9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513" name="Oval 1104"/>
                <p:cNvSpPr>
                  <a:spLocks noChangeArrowheads="1"/>
                </p:cNvSpPr>
                <p:nvPr/>
              </p:nvSpPr>
              <p:spPr bwMode="auto">
                <a:xfrm>
                  <a:off x="5314" y="2453"/>
                  <a:ext cx="8" cy="11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pic>
          <p:nvPicPr>
            <p:cNvPr id="4128" name="Picture 1105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3" y="1636"/>
              <a:ext cx="44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29" name="Group 1106"/>
            <p:cNvGrpSpPr>
              <a:grpSpLocks/>
            </p:cNvGrpSpPr>
            <p:nvPr/>
          </p:nvGrpSpPr>
          <p:grpSpPr bwMode="auto">
            <a:xfrm flipH="1">
              <a:off x="5099" y="2702"/>
              <a:ext cx="309" cy="465"/>
              <a:chOff x="4192" y="2817"/>
              <a:chExt cx="523" cy="797"/>
            </a:xfrm>
          </p:grpSpPr>
          <p:sp>
            <p:nvSpPr>
              <p:cNvPr id="4447" name="Freeform 1107"/>
              <p:cNvSpPr>
                <a:spLocks/>
              </p:cNvSpPr>
              <p:nvPr/>
            </p:nvSpPr>
            <p:spPr bwMode="auto">
              <a:xfrm>
                <a:off x="4375" y="2838"/>
                <a:ext cx="222" cy="776"/>
              </a:xfrm>
              <a:custGeom>
                <a:avLst/>
                <a:gdLst>
                  <a:gd name="T0" fmla="*/ 221 w 222"/>
                  <a:gd name="T1" fmla="*/ 0 h 776"/>
                  <a:gd name="T2" fmla="*/ 0 w 222"/>
                  <a:gd name="T3" fmla="*/ 8 h 776"/>
                  <a:gd name="T4" fmla="*/ 0 w 222"/>
                  <a:gd name="T5" fmla="*/ 775 h 776"/>
                  <a:gd name="T6" fmla="*/ 221 w 222"/>
                  <a:gd name="T7" fmla="*/ 740 h 776"/>
                  <a:gd name="T8" fmla="*/ 221 w 222"/>
                  <a:gd name="T9" fmla="*/ 0 h 7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2"/>
                  <a:gd name="T16" fmla="*/ 0 h 776"/>
                  <a:gd name="T17" fmla="*/ 222 w 222"/>
                  <a:gd name="T18" fmla="*/ 776 h 7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2" h="776">
                    <a:moveTo>
                      <a:pt x="221" y="0"/>
                    </a:moveTo>
                    <a:lnTo>
                      <a:pt x="0" y="8"/>
                    </a:lnTo>
                    <a:lnTo>
                      <a:pt x="0" y="775"/>
                    </a:lnTo>
                    <a:lnTo>
                      <a:pt x="221" y="740"/>
                    </a:lnTo>
                    <a:lnTo>
                      <a:pt x="221" y="0"/>
                    </a:lnTo>
                  </a:path>
                </a:pathLst>
              </a:custGeom>
              <a:solidFill>
                <a:srgbClr val="B5B5B5"/>
              </a:solidFill>
              <a:ln w="12700" cap="rnd" cmpd="sng">
                <a:solidFill>
                  <a:srgbClr val="B5B5B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48" name="Freeform 1108"/>
              <p:cNvSpPr>
                <a:spLocks/>
              </p:cNvSpPr>
              <p:nvPr/>
            </p:nvSpPr>
            <p:spPr bwMode="auto">
              <a:xfrm>
                <a:off x="4393" y="3249"/>
                <a:ext cx="199" cy="322"/>
              </a:xfrm>
              <a:custGeom>
                <a:avLst/>
                <a:gdLst>
                  <a:gd name="T0" fmla="*/ 0 w 199"/>
                  <a:gd name="T1" fmla="*/ 19 h 322"/>
                  <a:gd name="T2" fmla="*/ 198 w 199"/>
                  <a:gd name="T3" fmla="*/ 0 h 322"/>
                  <a:gd name="T4" fmla="*/ 198 w 199"/>
                  <a:gd name="T5" fmla="*/ 294 h 322"/>
                  <a:gd name="T6" fmla="*/ 0 w 199"/>
                  <a:gd name="T7" fmla="*/ 321 h 322"/>
                  <a:gd name="T8" fmla="*/ 0 w 199"/>
                  <a:gd name="T9" fmla="*/ 19 h 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322"/>
                  <a:gd name="T17" fmla="*/ 199 w 199"/>
                  <a:gd name="T18" fmla="*/ 322 h 3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322">
                    <a:moveTo>
                      <a:pt x="0" y="19"/>
                    </a:moveTo>
                    <a:lnTo>
                      <a:pt x="198" y="0"/>
                    </a:lnTo>
                    <a:lnTo>
                      <a:pt x="198" y="294"/>
                    </a:lnTo>
                    <a:lnTo>
                      <a:pt x="0" y="321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00B7A5"/>
              </a:solidFill>
              <a:ln w="12700" cap="rnd" cmpd="sng">
                <a:solidFill>
                  <a:srgbClr val="5151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49" name="Freeform 1109"/>
              <p:cNvSpPr>
                <a:spLocks/>
              </p:cNvSpPr>
              <p:nvPr/>
            </p:nvSpPr>
            <p:spPr bwMode="auto">
              <a:xfrm>
                <a:off x="4393" y="2980"/>
                <a:ext cx="185" cy="218"/>
              </a:xfrm>
              <a:custGeom>
                <a:avLst/>
                <a:gdLst>
                  <a:gd name="T0" fmla="*/ 0 w 185"/>
                  <a:gd name="T1" fmla="*/ 10 h 218"/>
                  <a:gd name="T2" fmla="*/ 184 w 185"/>
                  <a:gd name="T3" fmla="*/ 0 h 218"/>
                  <a:gd name="T4" fmla="*/ 184 w 185"/>
                  <a:gd name="T5" fmla="*/ 201 h 218"/>
                  <a:gd name="T6" fmla="*/ 0 w 185"/>
                  <a:gd name="T7" fmla="*/ 217 h 218"/>
                  <a:gd name="T8" fmla="*/ 0 w 185"/>
                  <a:gd name="T9" fmla="*/ 10 h 2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218"/>
                  <a:gd name="T17" fmla="*/ 185 w 185"/>
                  <a:gd name="T18" fmla="*/ 218 h 2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218">
                    <a:moveTo>
                      <a:pt x="0" y="10"/>
                    </a:moveTo>
                    <a:lnTo>
                      <a:pt x="184" y="0"/>
                    </a:lnTo>
                    <a:lnTo>
                      <a:pt x="184" y="201"/>
                    </a:lnTo>
                    <a:lnTo>
                      <a:pt x="0" y="217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00B7A5"/>
              </a:solidFill>
              <a:ln w="12700" cap="rnd" cmpd="sng">
                <a:solidFill>
                  <a:srgbClr val="5151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0" name="Freeform 1110"/>
              <p:cNvSpPr>
                <a:spLocks/>
              </p:cNvSpPr>
              <p:nvPr/>
            </p:nvSpPr>
            <p:spPr bwMode="auto">
              <a:xfrm>
                <a:off x="4192" y="2817"/>
                <a:ext cx="183" cy="797"/>
              </a:xfrm>
              <a:custGeom>
                <a:avLst/>
                <a:gdLst>
                  <a:gd name="T0" fmla="*/ 182 w 183"/>
                  <a:gd name="T1" fmla="*/ 796 h 797"/>
                  <a:gd name="T2" fmla="*/ 0 w 183"/>
                  <a:gd name="T3" fmla="*/ 603 h 797"/>
                  <a:gd name="T4" fmla="*/ 0 w 183"/>
                  <a:gd name="T5" fmla="*/ 0 h 797"/>
                  <a:gd name="T6" fmla="*/ 182 w 183"/>
                  <a:gd name="T7" fmla="*/ 29 h 797"/>
                  <a:gd name="T8" fmla="*/ 182 w 183"/>
                  <a:gd name="T9" fmla="*/ 796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3"/>
                  <a:gd name="T16" fmla="*/ 0 h 797"/>
                  <a:gd name="T17" fmla="*/ 183 w 183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3" h="797">
                    <a:moveTo>
                      <a:pt x="182" y="796"/>
                    </a:moveTo>
                    <a:lnTo>
                      <a:pt x="0" y="603"/>
                    </a:lnTo>
                    <a:lnTo>
                      <a:pt x="0" y="0"/>
                    </a:lnTo>
                    <a:lnTo>
                      <a:pt x="182" y="29"/>
                    </a:lnTo>
                    <a:lnTo>
                      <a:pt x="182" y="796"/>
                    </a:lnTo>
                  </a:path>
                </a:pathLst>
              </a:custGeom>
              <a:solidFill>
                <a:srgbClr val="B5B5B5"/>
              </a:solidFill>
              <a:ln w="12700" cap="rnd" cmpd="sng">
                <a:solidFill>
                  <a:srgbClr val="B5B5B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1" name="Freeform 1111"/>
              <p:cNvSpPr>
                <a:spLocks/>
              </p:cNvSpPr>
              <p:nvPr/>
            </p:nvSpPr>
            <p:spPr bwMode="auto">
              <a:xfrm>
                <a:off x="4355" y="2845"/>
                <a:ext cx="20" cy="769"/>
              </a:xfrm>
              <a:custGeom>
                <a:avLst/>
                <a:gdLst>
                  <a:gd name="T0" fmla="*/ 19 w 20"/>
                  <a:gd name="T1" fmla="*/ 1 h 769"/>
                  <a:gd name="T2" fmla="*/ 0 w 20"/>
                  <a:gd name="T3" fmla="*/ 0 h 769"/>
                  <a:gd name="T4" fmla="*/ 0 w 20"/>
                  <a:gd name="T5" fmla="*/ 748 h 769"/>
                  <a:gd name="T6" fmla="*/ 19 w 20"/>
                  <a:gd name="T7" fmla="*/ 768 h 769"/>
                  <a:gd name="T8" fmla="*/ 19 w 20"/>
                  <a:gd name="T9" fmla="*/ 1 h 7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"/>
                  <a:gd name="T16" fmla="*/ 0 h 769"/>
                  <a:gd name="T17" fmla="*/ 20 w 20"/>
                  <a:gd name="T18" fmla="*/ 769 h 7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" h="769">
                    <a:moveTo>
                      <a:pt x="19" y="1"/>
                    </a:moveTo>
                    <a:lnTo>
                      <a:pt x="0" y="0"/>
                    </a:lnTo>
                    <a:lnTo>
                      <a:pt x="0" y="748"/>
                    </a:lnTo>
                    <a:lnTo>
                      <a:pt x="19" y="768"/>
                    </a:lnTo>
                    <a:lnTo>
                      <a:pt x="19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2" name="Freeform 1112"/>
              <p:cNvSpPr>
                <a:spLocks/>
              </p:cNvSpPr>
              <p:nvPr/>
            </p:nvSpPr>
            <p:spPr bwMode="auto">
              <a:xfrm>
                <a:off x="4393" y="2980"/>
                <a:ext cx="199" cy="228"/>
              </a:xfrm>
              <a:custGeom>
                <a:avLst/>
                <a:gdLst>
                  <a:gd name="T0" fmla="*/ 198 w 199"/>
                  <a:gd name="T1" fmla="*/ 0 h 228"/>
                  <a:gd name="T2" fmla="*/ 198 w 199"/>
                  <a:gd name="T3" fmla="*/ 209 h 228"/>
                  <a:gd name="T4" fmla="*/ 0 w 199"/>
                  <a:gd name="T5" fmla="*/ 227 h 228"/>
                  <a:gd name="T6" fmla="*/ 0 w 199"/>
                  <a:gd name="T7" fmla="*/ 218 h 228"/>
                  <a:gd name="T8" fmla="*/ 187 w 199"/>
                  <a:gd name="T9" fmla="*/ 205 h 228"/>
                  <a:gd name="T10" fmla="*/ 187 w 199"/>
                  <a:gd name="T11" fmla="*/ 0 h 228"/>
                  <a:gd name="T12" fmla="*/ 198 w 199"/>
                  <a:gd name="T13" fmla="*/ 0 h 2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9"/>
                  <a:gd name="T22" fmla="*/ 0 h 228"/>
                  <a:gd name="T23" fmla="*/ 199 w 199"/>
                  <a:gd name="T24" fmla="*/ 228 h 2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9" h="228">
                    <a:moveTo>
                      <a:pt x="198" y="0"/>
                    </a:moveTo>
                    <a:lnTo>
                      <a:pt x="198" y="209"/>
                    </a:lnTo>
                    <a:lnTo>
                      <a:pt x="0" y="227"/>
                    </a:lnTo>
                    <a:lnTo>
                      <a:pt x="0" y="218"/>
                    </a:lnTo>
                    <a:lnTo>
                      <a:pt x="187" y="205"/>
                    </a:lnTo>
                    <a:lnTo>
                      <a:pt x="187" y="0"/>
                    </a:lnTo>
                    <a:lnTo>
                      <a:pt x="198" y="0"/>
                    </a:lnTo>
                  </a:path>
                </a:pathLst>
              </a:custGeom>
              <a:solidFill>
                <a:srgbClr val="00B7A5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3" name="Freeform 1113"/>
              <p:cNvSpPr>
                <a:spLocks/>
              </p:cNvSpPr>
              <p:nvPr/>
            </p:nvSpPr>
            <p:spPr bwMode="auto">
              <a:xfrm>
                <a:off x="4393" y="2937"/>
                <a:ext cx="199" cy="43"/>
              </a:xfrm>
              <a:custGeom>
                <a:avLst/>
                <a:gdLst>
                  <a:gd name="T0" fmla="*/ 0 w 199"/>
                  <a:gd name="T1" fmla="*/ 23 h 43"/>
                  <a:gd name="T2" fmla="*/ 0 w 199"/>
                  <a:gd name="T3" fmla="*/ 31 h 43"/>
                  <a:gd name="T4" fmla="*/ 44 w 199"/>
                  <a:gd name="T5" fmla="*/ 29 h 43"/>
                  <a:gd name="T6" fmla="*/ 44 w 199"/>
                  <a:gd name="T7" fmla="*/ 42 h 43"/>
                  <a:gd name="T8" fmla="*/ 149 w 199"/>
                  <a:gd name="T9" fmla="*/ 35 h 43"/>
                  <a:gd name="T10" fmla="*/ 149 w 199"/>
                  <a:gd name="T11" fmla="*/ 23 h 43"/>
                  <a:gd name="T12" fmla="*/ 198 w 199"/>
                  <a:gd name="T13" fmla="*/ 23 h 43"/>
                  <a:gd name="T14" fmla="*/ 198 w 199"/>
                  <a:gd name="T15" fmla="*/ 12 h 43"/>
                  <a:gd name="T16" fmla="*/ 149 w 199"/>
                  <a:gd name="T17" fmla="*/ 14 h 43"/>
                  <a:gd name="T18" fmla="*/ 149 w 199"/>
                  <a:gd name="T19" fmla="*/ 0 h 43"/>
                  <a:gd name="T20" fmla="*/ 131 w 199"/>
                  <a:gd name="T21" fmla="*/ 1 h 43"/>
                  <a:gd name="T22" fmla="*/ 35 w 199"/>
                  <a:gd name="T23" fmla="*/ 20 h 43"/>
                  <a:gd name="T24" fmla="*/ 0 w 199"/>
                  <a:gd name="T25" fmla="*/ 2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9"/>
                  <a:gd name="T40" fmla="*/ 0 h 43"/>
                  <a:gd name="T41" fmla="*/ 199 w 199"/>
                  <a:gd name="T42" fmla="*/ 43 h 4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9" h="43">
                    <a:moveTo>
                      <a:pt x="0" y="23"/>
                    </a:moveTo>
                    <a:lnTo>
                      <a:pt x="0" y="31"/>
                    </a:lnTo>
                    <a:lnTo>
                      <a:pt x="44" y="29"/>
                    </a:lnTo>
                    <a:lnTo>
                      <a:pt x="44" y="42"/>
                    </a:lnTo>
                    <a:lnTo>
                      <a:pt x="149" y="35"/>
                    </a:lnTo>
                    <a:lnTo>
                      <a:pt x="149" y="23"/>
                    </a:lnTo>
                    <a:lnTo>
                      <a:pt x="198" y="23"/>
                    </a:lnTo>
                    <a:lnTo>
                      <a:pt x="198" y="12"/>
                    </a:lnTo>
                    <a:lnTo>
                      <a:pt x="149" y="14"/>
                    </a:lnTo>
                    <a:lnTo>
                      <a:pt x="149" y="0"/>
                    </a:lnTo>
                    <a:lnTo>
                      <a:pt x="131" y="1"/>
                    </a:lnTo>
                    <a:lnTo>
                      <a:pt x="35" y="20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00B7A5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4" name="Freeform 1114"/>
              <p:cNvSpPr>
                <a:spLocks/>
              </p:cNvSpPr>
              <p:nvPr/>
            </p:nvSpPr>
            <p:spPr bwMode="auto">
              <a:xfrm>
                <a:off x="4393" y="2865"/>
                <a:ext cx="199" cy="41"/>
              </a:xfrm>
              <a:custGeom>
                <a:avLst/>
                <a:gdLst>
                  <a:gd name="T0" fmla="*/ 198 w 199"/>
                  <a:gd name="T1" fmla="*/ 0 h 41"/>
                  <a:gd name="T2" fmla="*/ 198 w 199"/>
                  <a:gd name="T3" fmla="*/ 31 h 41"/>
                  <a:gd name="T4" fmla="*/ 0 w 199"/>
                  <a:gd name="T5" fmla="*/ 40 h 41"/>
                  <a:gd name="T6" fmla="*/ 0 w 199"/>
                  <a:gd name="T7" fmla="*/ 33 h 41"/>
                  <a:gd name="T8" fmla="*/ 184 w 199"/>
                  <a:gd name="T9" fmla="*/ 0 h 41"/>
                  <a:gd name="T10" fmla="*/ 198 w 199"/>
                  <a:gd name="T11" fmla="*/ 0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9"/>
                  <a:gd name="T19" fmla="*/ 0 h 41"/>
                  <a:gd name="T20" fmla="*/ 199 w 199"/>
                  <a:gd name="T21" fmla="*/ 41 h 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9" h="41">
                    <a:moveTo>
                      <a:pt x="198" y="0"/>
                    </a:moveTo>
                    <a:lnTo>
                      <a:pt x="198" y="31"/>
                    </a:lnTo>
                    <a:lnTo>
                      <a:pt x="0" y="40"/>
                    </a:lnTo>
                    <a:lnTo>
                      <a:pt x="0" y="33"/>
                    </a:lnTo>
                    <a:lnTo>
                      <a:pt x="184" y="0"/>
                    </a:lnTo>
                    <a:lnTo>
                      <a:pt x="198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5" name="Freeform 1115"/>
              <p:cNvSpPr>
                <a:spLocks/>
              </p:cNvSpPr>
              <p:nvPr/>
            </p:nvSpPr>
            <p:spPr bwMode="auto">
              <a:xfrm>
                <a:off x="4375" y="2838"/>
                <a:ext cx="225" cy="776"/>
              </a:xfrm>
              <a:custGeom>
                <a:avLst/>
                <a:gdLst>
                  <a:gd name="T0" fmla="*/ 0 w 225"/>
                  <a:gd name="T1" fmla="*/ 8 h 776"/>
                  <a:gd name="T2" fmla="*/ 0 w 225"/>
                  <a:gd name="T3" fmla="*/ 775 h 776"/>
                  <a:gd name="T4" fmla="*/ 224 w 225"/>
                  <a:gd name="T5" fmla="*/ 740 h 776"/>
                  <a:gd name="T6" fmla="*/ 224 w 225"/>
                  <a:gd name="T7" fmla="*/ 0 h 776"/>
                  <a:gd name="T8" fmla="*/ 0 w 225"/>
                  <a:gd name="T9" fmla="*/ 8 h 7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776"/>
                  <a:gd name="T17" fmla="*/ 225 w 225"/>
                  <a:gd name="T18" fmla="*/ 776 h 7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776">
                    <a:moveTo>
                      <a:pt x="0" y="8"/>
                    </a:moveTo>
                    <a:lnTo>
                      <a:pt x="0" y="775"/>
                    </a:lnTo>
                    <a:lnTo>
                      <a:pt x="224" y="740"/>
                    </a:lnTo>
                    <a:lnTo>
                      <a:pt x="224" y="0"/>
                    </a:lnTo>
                    <a:lnTo>
                      <a:pt x="0" y="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6" name="Line 1116"/>
              <p:cNvSpPr>
                <a:spLocks noChangeShapeType="1"/>
              </p:cNvSpPr>
              <p:nvPr/>
            </p:nvSpPr>
            <p:spPr bwMode="auto">
              <a:xfrm>
                <a:off x="4355" y="2848"/>
                <a:ext cx="0" cy="7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7" name="Freeform 1117"/>
              <p:cNvSpPr>
                <a:spLocks/>
              </p:cNvSpPr>
              <p:nvPr/>
            </p:nvSpPr>
            <p:spPr bwMode="auto">
              <a:xfrm>
                <a:off x="4355" y="2855"/>
                <a:ext cx="245" cy="18"/>
              </a:xfrm>
              <a:custGeom>
                <a:avLst/>
                <a:gdLst>
                  <a:gd name="T0" fmla="*/ 0 w 245"/>
                  <a:gd name="T1" fmla="*/ 11 h 18"/>
                  <a:gd name="T2" fmla="*/ 18 w 245"/>
                  <a:gd name="T3" fmla="*/ 17 h 18"/>
                  <a:gd name="T4" fmla="*/ 244 w 245"/>
                  <a:gd name="T5" fmla="*/ 0 h 18"/>
                  <a:gd name="T6" fmla="*/ 0 60000 65536"/>
                  <a:gd name="T7" fmla="*/ 0 60000 65536"/>
                  <a:gd name="T8" fmla="*/ 0 60000 65536"/>
                  <a:gd name="T9" fmla="*/ 0 w 245"/>
                  <a:gd name="T10" fmla="*/ 0 h 18"/>
                  <a:gd name="T11" fmla="*/ 245 w 245"/>
                  <a:gd name="T12" fmla="*/ 18 h 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5" h="18">
                    <a:moveTo>
                      <a:pt x="0" y="11"/>
                    </a:moveTo>
                    <a:lnTo>
                      <a:pt x="18" y="17"/>
                    </a:lnTo>
                    <a:lnTo>
                      <a:pt x="244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8" name="Freeform 1118"/>
              <p:cNvSpPr>
                <a:spLocks/>
              </p:cNvSpPr>
              <p:nvPr/>
            </p:nvSpPr>
            <p:spPr bwMode="auto">
              <a:xfrm>
                <a:off x="4355" y="2907"/>
                <a:ext cx="245" cy="17"/>
              </a:xfrm>
              <a:custGeom>
                <a:avLst/>
                <a:gdLst>
                  <a:gd name="T0" fmla="*/ 244 w 245"/>
                  <a:gd name="T1" fmla="*/ 0 h 17"/>
                  <a:gd name="T2" fmla="*/ 18 w 245"/>
                  <a:gd name="T3" fmla="*/ 16 h 17"/>
                  <a:gd name="T4" fmla="*/ 0 w 245"/>
                  <a:gd name="T5" fmla="*/ 9 h 17"/>
                  <a:gd name="T6" fmla="*/ 0 60000 65536"/>
                  <a:gd name="T7" fmla="*/ 0 60000 65536"/>
                  <a:gd name="T8" fmla="*/ 0 60000 65536"/>
                  <a:gd name="T9" fmla="*/ 0 w 245"/>
                  <a:gd name="T10" fmla="*/ 0 h 17"/>
                  <a:gd name="T11" fmla="*/ 245 w 245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5" h="17">
                    <a:moveTo>
                      <a:pt x="244" y="0"/>
                    </a:moveTo>
                    <a:lnTo>
                      <a:pt x="18" y="16"/>
                    </a:lnTo>
                    <a:lnTo>
                      <a:pt x="0" y="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59" name="Freeform 1119"/>
              <p:cNvSpPr>
                <a:spLocks/>
              </p:cNvSpPr>
              <p:nvPr/>
            </p:nvSpPr>
            <p:spPr bwMode="auto">
              <a:xfrm>
                <a:off x="4393" y="2865"/>
                <a:ext cx="199" cy="41"/>
              </a:xfrm>
              <a:custGeom>
                <a:avLst/>
                <a:gdLst>
                  <a:gd name="T0" fmla="*/ 0 w 199"/>
                  <a:gd name="T1" fmla="*/ 8 h 41"/>
                  <a:gd name="T2" fmla="*/ 0 w 199"/>
                  <a:gd name="T3" fmla="*/ 40 h 41"/>
                  <a:gd name="T4" fmla="*/ 198 w 199"/>
                  <a:gd name="T5" fmla="*/ 31 h 41"/>
                  <a:gd name="T6" fmla="*/ 198 w 199"/>
                  <a:gd name="T7" fmla="*/ 0 h 41"/>
                  <a:gd name="T8" fmla="*/ 0 w 199"/>
                  <a:gd name="T9" fmla="*/ 8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41"/>
                  <a:gd name="T17" fmla="*/ 199 w 199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41">
                    <a:moveTo>
                      <a:pt x="0" y="8"/>
                    </a:moveTo>
                    <a:lnTo>
                      <a:pt x="0" y="40"/>
                    </a:lnTo>
                    <a:lnTo>
                      <a:pt x="198" y="31"/>
                    </a:lnTo>
                    <a:lnTo>
                      <a:pt x="198" y="0"/>
                    </a:lnTo>
                    <a:lnTo>
                      <a:pt x="0" y="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60" name="Freeform 1120"/>
              <p:cNvSpPr>
                <a:spLocks/>
              </p:cNvSpPr>
              <p:nvPr/>
            </p:nvSpPr>
            <p:spPr bwMode="auto">
              <a:xfrm>
                <a:off x="4355" y="2922"/>
                <a:ext cx="245" cy="18"/>
              </a:xfrm>
              <a:custGeom>
                <a:avLst/>
                <a:gdLst>
                  <a:gd name="T0" fmla="*/ 244 w 245"/>
                  <a:gd name="T1" fmla="*/ 0 h 18"/>
                  <a:gd name="T2" fmla="*/ 18 w 245"/>
                  <a:gd name="T3" fmla="*/ 17 h 18"/>
                  <a:gd name="T4" fmla="*/ 0 w 245"/>
                  <a:gd name="T5" fmla="*/ 6 h 18"/>
                  <a:gd name="T6" fmla="*/ 0 60000 65536"/>
                  <a:gd name="T7" fmla="*/ 0 60000 65536"/>
                  <a:gd name="T8" fmla="*/ 0 60000 65536"/>
                  <a:gd name="T9" fmla="*/ 0 w 245"/>
                  <a:gd name="T10" fmla="*/ 0 h 18"/>
                  <a:gd name="T11" fmla="*/ 245 w 245"/>
                  <a:gd name="T12" fmla="*/ 18 h 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5" h="18">
                    <a:moveTo>
                      <a:pt x="244" y="0"/>
                    </a:moveTo>
                    <a:lnTo>
                      <a:pt x="18" y="17"/>
                    </a:lnTo>
                    <a:lnTo>
                      <a:pt x="0" y="6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61" name="Freeform 1121"/>
              <p:cNvSpPr>
                <a:spLocks/>
              </p:cNvSpPr>
              <p:nvPr/>
            </p:nvSpPr>
            <p:spPr bwMode="auto">
              <a:xfrm>
                <a:off x="4355" y="2980"/>
                <a:ext cx="245" cy="17"/>
              </a:xfrm>
              <a:custGeom>
                <a:avLst/>
                <a:gdLst>
                  <a:gd name="T0" fmla="*/ 244 w 245"/>
                  <a:gd name="T1" fmla="*/ 0 h 17"/>
                  <a:gd name="T2" fmla="*/ 18 w 245"/>
                  <a:gd name="T3" fmla="*/ 16 h 17"/>
                  <a:gd name="T4" fmla="*/ 0 w 245"/>
                  <a:gd name="T5" fmla="*/ 6 h 17"/>
                  <a:gd name="T6" fmla="*/ 0 60000 65536"/>
                  <a:gd name="T7" fmla="*/ 0 60000 65536"/>
                  <a:gd name="T8" fmla="*/ 0 60000 65536"/>
                  <a:gd name="T9" fmla="*/ 0 w 245"/>
                  <a:gd name="T10" fmla="*/ 0 h 17"/>
                  <a:gd name="T11" fmla="*/ 245 w 245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5" h="17">
                    <a:moveTo>
                      <a:pt x="244" y="0"/>
                    </a:moveTo>
                    <a:lnTo>
                      <a:pt x="18" y="16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00B7A5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62" name="Freeform 1122"/>
              <p:cNvSpPr>
                <a:spLocks/>
              </p:cNvSpPr>
              <p:nvPr/>
            </p:nvSpPr>
            <p:spPr bwMode="auto">
              <a:xfrm>
                <a:off x="4355" y="3188"/>
                <a:ext cx="245" cy="20"/>
              </a:xfrm>
              <a:custGeom>
                <a:avLst/>
                <a:gdLst>
                  <a:gd name="T0" fmla="*/ 244 w 245"/>
                  <a:gd name="T1" fmla="*/ 0 h 20"/>
                  <a:gd name="T2" fmla="*/ 18 w 245"/>
                  <a:gd name="T3" fmla="*/ 19 h 20"/>
                  <a:gd name="T4" fmla="*/ 0 w 245"/>
                  <a:gd name="T5" fmla="*/ 7 h 20"/>
                  <a:gd name="T6" fmla="*/ 0 60000 65536"/>
                  <a:gd name="T7" fmla="*/ 0 60000 65536"/>
                  <a:gd name="T8" fmla="*/ 0 60000 65536"/>
                  <a:gd name="T9" fmla="*/ 0 w 245"/>
                  <a:gd name="T10" fmla="*/ 0 h 20"/>
                  <a:gd name="T11" fmla="*/ 245 w 245"/>
                  <a:gd name="T12" fmla="*/ 20 h 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5" h="20">
                    <a:moveTo>
                      <a:pt x="244" y="0"/>
                    </a:moveTo>
                    <a:lnTo>
                      <a:pt x="18" y="19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B7A5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63" name="Line 1123"/>
              <p:cNvSpPr>
                <a:spLocks noChangeShapeType="1"/>
              </p:cNvSpPr>
              <p:nvPr/>
            </p:nvSpPr>
            <p:spPr bwMode="auto">
              <a:xfrm>
                <a:off x="4393" y="2994"/>
                <a:ext cx="0" cy="2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4" name="Line 1124"/>
              <p:cNvSpPr>
                <a:spLocks noChangeShapeType="1"/>
              </p:cNvSpPr>
              <p:nvPr/>
            </p:nvSpPr>
            <p:spPr bwMode="auto">
              <a:xfrm>
                <a:off x="4591" y="2983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5" name="Freeform 1125"/>
              <p:cNvSpPr>
                <a:spLocks/>
              </p:cNvSpPr>
              <p:nvPr/>
            </p:nvSpPr>
            <p:spPr bwMode="auto">
              <a:xfrm>
                <a:off x="4393" y="2980"/>
                <a:ext cx="191" cy="218"/>
              </a:xfrm>
              <a:custGeom>
                <a:avLst/>
                <a:gdLst>
                  <a:gd name="T0" fmla="*/ 190 w 191"/>
                  <a:gd name="T1" fmla="*/ 0 h 218"/>
                  <a:gd name="T2" fmla="*/ 190 w 191"/>
                  <a:gd name="T3" fmla="*/ 205 h 218"/>
                  <a:gd name="T4" fmla="*/ 0 w 191"/>
                  <a:gd name="T5" fmla="*/ 217 h 218"/>
                  <a:gd name="T6" fmla="*/ 0 60000 65536"/>
                  <a:gd name="T7" fmla="*/ 0 60000 65536"/>
                  <a:gd name="T8" fmla="*/ 0 60000 65536"/>
                  <a:gd name="T9" fmla="*/ 0 w 191"/>
                  <a:gd name="T10" fmla="*/ 0 h 218"/>
                  <a:gd name="T11" fmla="*/ 191 w 191"/>
                  <a:gd name="T12" fmla="*/ 218 h 2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1" h="218">
                    <a:moveTo>
                      <a:pt x="190" y="0"/>
                    </a:moveTo>
                    <a:lnTo>
                      <a:pt x="190" y="205"/>
                    </a:lnTo>
                    <a:lnTo>
                      <a:pt x="0" y="217"/>
                    </a:lnTo>
                  </a:path>
                </a:pathLst>
              </a:custGeom>
              <a:solidFill>
                <a:srgbClr val="00B7A5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66" name="Line 1126"/>
              <p:cNvSpPr>
                <a:spLocks noChangeShapeType="1"/>
              </p:cNvSpPr>
              <p:nvPr/>
            </p:nvSpPr>
            <p:spPr bwMode="auto">
              <a:xfrm>
                <a:off x="4587" y="3186"/>
                <a:ext cx="4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7" name="Line 1127"/>
              <p:cNvSpPr>
                <a:spLocks noChangeShapeType="1"/>
              </p:cNvSpPr>
              <p:nvPr/>
            </p:nvSpPr>
            <p:spPr bwMode="auto">
              <a:xfrm flipH="1">
                <a:off x="4397" y="3053"/>
                <a:ext cx="187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8" name="Line 1128"/>
              <p:cNvSpPr>
                <a:spLocks noChangeShapeType="1"/>
              </p:cNvSpPr>
              <p:nvPr/>
            </p:nvSpPr>
            <p:spPr bwMode="auto">
              <a:xfrm flipH="1">
                <a:off x="4397" y="3124"/>
                <a:ext cx="187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69" name="Freeform 1129"/>
              <p:cNvSpPr>
                <a:spLocks/>
              </p:cNvSpPr>
              <p:nvPr/>
            </p:nvSpPr>
            <p:spPr bwMode="auto">
              <a:xfrm>
                <a:off x="4355" y="3246"/>
                <a:ext cx="245" cy="22"/>
              </a:xfrm>
              <a:custGeom>
                <a:avLst/>
                <a:gdLst>
                  <a:gd name="T0" fmla="*/ 0 w 245"/>
                  <a:gd name="T1" fmla="*/ 4 h 22"/>
                  <a:gd name="T2" fmla="*/ 18 w 245"/>
                  <a:gd name="T3" fmla="*/ 21 h 22"/>
                  <a:gd name="T4" fmla="*/ 244 w 245"/>
                  <a:gd name="T5" fmla="*/ 0 h 22"/>
                  <a:gd name="T6" fmla="*/ 0 60000 65536"/>
                  <a:gd name="T7" fmla="*/ 0 60000 65536"/>
                  <a:gd name="T8" fmla="*/ 0 60000 65536"/>
                  <a:gd name="T9" fmla="*/ 0 w 245"/>
                  <a:gd name="T10" fmla="*/ 0 h 22"/>
                  <a:gd name="T11" fmla="*/ 245 w 245"/>
                  <a:gd name="T12" fmla="*/ 22 h 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5" h="22">
                    <a:moveTo>
                      <a:pt x="0" y="4"/>
                    </a:moveTo>
                    <a:lnTo>
                      <a:pt x="18" y="21"/>
                    </a:lnTo>
                    <a:lnTo>
                      <a:pt x="244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0" name="Freeform 1130"/>
              <p:cNvSpPr>
                <a:spLocks/>
              </p:cNvSpPr>
              <p:nvPr/>
            </p:nvSpPr>
            <p:spPr bwMode="auto">
              <a:xfrm>
                <a:off x="4355" y="3541"/>
                <a:ext cx="245" cy="39"/>
              </a:xfrm>
              <a:custGeom>
                <a:avLst/>
                <a:gdLst>
                  <a:gd name="T0" fmla="*/ 0 w 245"/>
                  <a:gd name="T1" fmla="*/ 12 h 39"/>
                  <a:gd name="T2" fmla="*/ 18 w 245"/>
                  <a:gd name="T3" fmla="*/ 38 h 39"/>
                  <a:gd name="T4" fmla="*/ 244 w 245"/>
                  <a:gd name="T5" fmla="*/ 0 h 39"/>
                  <a:gd name="T6" fmla="*/ 0 60000 65536"/>
                  <a:gd name="T7" fmla="*/ 0 60000 65536"/>
                  <a:gd name="T8" fmla="*/ 0 60000 65536"/>
                  <a:gd name="T9" fmla="*/ 0 w 245"/>
                  <a:gd name="T10" fmla="*/ 0 h 39"/>
                  <a:gd name="T11" fmla="*/ 245 w 245"/>
                  <a:gd name="T12" fmla="*/ 39 h 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5" h="39">
                    <a:moveTo>
                      <a:pt x="0" y="12"/>
                    </a:moveTo>
                    <a:lnTo>
                      <a:pt x="18" y="38"/>
                    </a:lnTo>
                    <a:lnTo>
                      <a:pt x="244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1" name="Line 1131"/>
              <p:cNvSpPr>
                <a:spLocks noChangeShapeType="1"/>
              </p:cNvSpPr>
              <p:nvPr/>
            </p:nvSpPr>
            <p:spPr bwMode="auto">
              <a:xfrm>
                <a:off x="4393" y="3265"/>
                <a:ext cx="0" cy="3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72" name="Line 1132"/>
              <p:cNvSpPr>
                <a:spLocks noChangeShapeType="1"/>
              </p:cNvSpPr>
              <p:nvPr/>
            </p:nvSpPr>
            <p:spPr bwMode="auto">
              <a:xfrm>
                <a:off x="4591" y="3249"/>
                <a:ext cx="0" cy="2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73" name="Freeform 1133"/>
              <p:cNvSpPr>
                <a:spLocks/>
              </p:cNvSpPr>
              <p:nvPr/>
            </p:nvSpPr>
            <p:spPr bwMode="auto">
              <a:xfrm>
                <a:off x="4393" y="3522"/>
                <a:ext cx="199" cy="32"/>
              </a:xfrm>
              <a:custGeom>
                <a:avLst/>
                <a:gdLst>
                  <a:gd name="T0" fmla="*/ 0 w 199"/>
                  <a:gd name="T1" fmla="*/ 31 h 32"/>
                  <a:gd name="T2" fmla="*/ 198 w 199"/>
                  <a:gd name="T3" fmla="*/ 5 h 32"/>
                  <a:gd name="T4" fmla="*/ 198 w 199"/>
                  <a:gd name="T5" fmla="*/ 0 h 32"/>
                  <a:gd name="T6" fmla="*/ 0 w 199"/>
                  <a:gd name="T7" fmla="*/ 27 h 32"/>
                  <a:gd name="T8" fmla="*/ 0 w 199"/>
                  <a:gd name="T9" fmla="*/ 31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32"/>
                  <a:gd name="T17" fmla="*/ 199 w 199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32">
                    <a:moveTo>
                      <a:pt x="0" y="31"/>
                    </a:moveTo>
                    <a:lnTo>
                      <a:pt x="198" y="5"/>
                    </a:lnTo>
                    <a:lnTo>
                      <a:pt x="198" y="0"/>
                    </a:lnTo>
                    <a:lnTo>
                      <a:pt x="0" y="27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4" name="Freeform 1134"/>
              <p:cNvSpPr>
                <a:spLocks/>
              </p:cNvSpPr>
              <p:nvPr/>
            </p:nvSpPr>
            <p:spPr bwMode="auto">
              <a:xfrm>
                <a:off x="4393" y="3510"/>
                <a:ext cx="199" cy="31"/>
              </a:xfrm>
              <a:custGeom>
                <a:avLst/>
                <a:gdLst>
                  <a:gd name="T0" fmla="*/ 0 w 199"/>
                  <a:gd name="T1" fmla="*/ 30 h 31"/>
                  <a:gd name="T2" fmla="*/ 198 w 199"/>
                  <a:gd name="T3" fmla="*/ 3 h 31"/>
                  <a:gd name="T4" fmla="*/ 198 w 199"/>
                  <a:gd name="T5" fmla="*/ 0 h 31"/>
                  <a:gd name="T6" fmla="*/ 0 w 199"/>
                  <a:gd name="T7" fmla="*/ 24 h 31"/>
                  <a:gd name="T8" fmla="*/ 0 w 199"/>
                  <a:gd name="T9" fmla="*/ 3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31"/>
                  <a:gd name="T17" fmla="*/ 199 w 199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31">
                    <a:moveTo>
                      <a:pt x="0" y="30"/>
                    </a:moveTo>
                    <a:lnTo>
                      <a:pt x="198" y="3"/>
                    </a:lnTo>
                    <a:lnTo>
                      <a:pt x="198" y="0"/>
                    </a:lnTo>
                    <a:lnTo>
                      <a:pt x="0" y="24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5" name="Freeform 1135"/>
              <p:cNvSpPr>
                <a:spLocks/>
              </p:cNvSpPr>
              <p:nvPr/>
            </p:nvSpPr>
            <p:spPr bwMode="auto">
              <a:xfrm>
                <a:off x="4393" y="3495"/>
                <a:ext cx="199" cy="33"/>
              </a:xfrm>
              <a:custGeom>
                <a:avLst/>
                <a:gdLst>
                  <a:gd name="T0" fmla="*/ 198 w 199"/>
                  <a:gd name="T1" fmla="*/ 5 h 33"/>
                  <a:gd name="T2" fmla="*/ 0 w 199"/>
                  <a:gd name="T3" fmla="*/ 32 h 33"/>
                  <a:gd name="T4" fmla="*/ 0 w 199"/>
                  <a:gd name="T5" fmla="*/ 26 h 33"/>
                  <a:gd name="T6" fmla="*/ 198 w 199"/>
                  <a:gd name="T7" fmla="*/ 0 h 33"/>
                  <a:gd name="T8" fmla="*/ 198 w 199"/>
                  <a:gd name="T9" fmla="*/ 5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33"/>
                  <a:gd name="T17" fmla="*/ 199 w 199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33">
                    <a:moveTo>
                      <a:pt x="198" y="5"/>
                    </a:moveTo>
                    <a:lnTo>
                      <a:pt x="0" y="32"/>
                    </a:lnTo>
                    <a:lnTo>
                      <a:pt x="0" y="26"/>
                    </a:lnTo>
                    <a:lnTo>
                      <a:pt x="198" y="0"/>
                    </a:lnTo>
                    <a:lnTo>
                      <a:pt x="198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6" name="Freeform 1136"/>
              <p:cNvSpPr>
                <a:spLocks/>
              </p:cNvSpPr>
              <p:nvPr/>
            </p:nvSpPr>
            <p:spPr bwMode="auto">
              <a:xfrm>
                <a:off x="4393" y="3479"/>
                <a:ext cx="199" cy="34"/>
              </a:xfrm>
              <a:custGeom>
                <a:avLst/>
                <a:gdLst>
                  <a:gd name="T0" fmla="*/ 198 w 199"/>
                  <a:gd name="T1" fmla="*/ 6 h 34"/>
                  <a:gd name="T2" fmla="*/ 0 w 199"/>
                  <a:gd name="T3" fmla="*/ 33 h 34"/>
                  <a:gd name="T4" fmla="*/ 0 w 199"/>
                  <a:gd name="T5" fmla="*/ 26 h 34"/>
                  <a:gd name="T6" fmla="*/ 198 w 199"/>
                  <a:gd name="T7" fmla="*/ 0 h 34"/>
                  <a:gd name="T8" fmla="*/ 198 w 199"/>
                  <a:gd name="T9" fmla="*/ 6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34"/>
                  <a:gd name="T17" fmla="*/ 199 w 199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34">
                    <a:moveTo>
                      <a:pt x="198" y="6"/>
                    </a:moveTo>
                    <a:lnTo>
                      <a:pt x="0" y="33"/>
                    </a:lnTo>
                    <a:lnTo>
                      <a:pt x="0" y="26"/>
                    </a:lnTo>
                    <a:lnTo>
                      <a:pt x="198" y="0"/>
                    </a:lnTo>
                    <a:lnTo>
                      <a:pt x="198" y="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7" name="Freeform 1137"/>
              <p:cNvSpPr>
                <a:spLocks/>
              </p:cNvSpPr>
              <p:nvPr/>
            </p:nvSpPr>
            <p:spPr bwMode="auto">
              <a:xfrm>
                <a:off x="4393" y="3472"/>
                <a:ext cx="199" cy="28"/>
              </a:xfrm>
              <a:custGeom>
                <a:avLst/>
                <a:gdLst>
                  <a:gd name="T0" fmla="*/ 198 w 199"/>
                  <a:gd name="T1" fmla="*/ 3 h 28"/>
                  <a:gd name="T2" fmla="*/ 0 w 199"/>
                  <a:gd name="T3" fmla="*/ 27 h 28"/>
                  <a:gd name="T4" fmla="*/ 0 w 199"/>
                  <a:gd name="T5" fmla="*/ 21 h 28"/>
                  <a:gd name="T6" fmla="*/ 198 w 199"/>
                  <a:gd name="T7" fmla="*/ 0 h 28"/>
                  <a:gd name="T8" fmla="*/ 198 w 199"/>
                  <a:gd name="T9" fmla="*/ 3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28"/>
                  <a:gd name="T17" fmla="*/ 199 w 199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28">
                    <a:moveTo>
                      <a:pt x="198" y="3"/>
                    </a:moveTo>
                    <a:lnTo>
                      <a:pt x="0" y="27"/>
                    </a:lnTo>
                    <a:lnTo>
                      <a:pt x="0" y="21"/>
                    </a:lnTo>
                    <a:lnTo>
                      <a:pt x="198" y="0"/>
                    </a:lnTo>
                    <a:lnTo>
                      <a:pt x="198" y="3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8" name="Freeform 1138"/>
              <p:cNvSpPr>
                <a:spLocks/>
              </p:cNvSpPr>
              <p:nvPr/>
            </p:nvSpPr>
            <p:spPr bwMode="auto">
              <a:xfrm>
                <a:off x="4393" y="2865"/>
                <a:ext cx="191" cy="35"/>
              </a:xfrm>
              <a:custGeom>
                <a:avLst/>
                <a:gdLst>
                  <a:gd name="T0" fmla="*/ 190 w 191"/>
                  <a:gd name="T1" fmla="*/ 0 h 35"/>
                  <a:gd name="T2" fmla="*/ 190 w 191"/>
                  <a:gd name="T3" fmla="*/ 25 h 35"/>
                  <a:gd name="T4" fmla="*/ 0 w 191"/>
                  <a:gd name="T5" fmla="*/ 34 h 35"/>
                  <a:gd name="T6" fmla="*/ 0 w 191"/>
                  <a:gd name="T7" fmla="*/ 8 h 35"/>
                  <a:gd name="T8" fmla="*/ 190 w 191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35"/>
                  <a:gd name="T17" fmla="*/ 191 w 191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35">
                    <a:moveTo>
                      <a:pt x="190" y="0"/>
                    </a:moveTo>
                    <a:lnTo>
                      <a:pt x="190" y="25"/>
                    </a:lnTo>
                    <a:lnTo>
                      <a:pt x="0" y="34"/>
                    </a:lnTo>
                    <a:lnTo>
                      <a:pt x="0" y="8"/>
                    </a:lnTo>
                    <a:lnTo>
                      <a:pt x="19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79" name="Line 1139"/>
              <p:cNvSpPr>
                <a:spLocks noChangeShapeType="1"/>
              </p:cNvSpPr>
              <p:nvPr/>
            </p:nvSpPr>
            <p:spPr bwMode="auto">
              <a:xfrm>
                <a:off x="4587" y="2895"/>
                <a:ext cx="4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80" name="Freeform 1140"/>
              <p:cNvSpPr>
                <a:spLocks/>
              </p:cNvSpPr>
              <p:nvPr/>
            </p:nvSpPr>
            <p:spPr bwMode="auto">
              <a:xfrm>
                <a:off x="4434" y="2937"/>
                <a:ext cx="110" cy="43"/>
              </a:xfrm>
              <a:custGeom>
                <a:avLst/>
                <a:gdLst>
                  <a:gd name="T0" fmla="*/ 0 w 110"/>
                  <a:gd name="T1" fmla="*/ 42 h 43"/>
                  <a:gd name="T2" fmla="*/ 0 w 110"/>
                  <a:gd name="T3" fmla="*/ 3 h 43"/>
                  <a:gd name="T4" fmla="*/ 109 w 110"/>
                  <a:gd name="T5" fmla="*/ 0 h 43"/>
                  <a:gd name="T6" fmla="*/ 109 w 110"/>
                  <a:gd name="T7" fmla="*/ 35 h 43"/>
                  <a:gd name="T8" fmla="*/ 0 w 110"/>
                  <a:gd name="T9" fmla="*/ 42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0"/>
                  <a:gd name="T16" fmla="*/ 0 h 43"/>
                  <a:gd name="T17" fmla="*/ 110 w 110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0" h="43">
                    <a:moveTo>
                      <a:pt x="0" y="42"/>
                    </a:moveTo>
                    <a:lnTo>
                      <a:pt x="0" y="3"/>
                    </a:lnTo>
                    <a:lnTo>
                      <a:pt x="109" y="0"/>
                    </a:lnTo>
                    <a:lnTo>
                      <a:pt x="109" y="35"/>
                    </a:lnTo>
                    <a:lnTo>
                      <a:pt x="0" y="42"/>
                    </a:lnTo>
                  </a:path>
                </a:pathLst>
              </a:custGeom>
              <a:solidFill>
                <a:srgbClr val="00B7A5"/>
              </a:solidFill>
              <a:ln w="12700" cap="rnd" cmpd="sng">
                <a:solidFill>
                  <a:srgbClr val="5151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1" name="Freeform 1141"/>
              <p:cNvSpPr>
                <a:spLocks/>
              </p:cNvSpPr>
              <p:nvPr/>
            </p:nvSpPr>
            <p:spPr bwMode="auto">
              <a:xfrm>
                <a:off x="4393" y="2937"/>
                <a:ext cx="199" cy="35"/>
              </a:xfrm>
              <a:custGeom>
                <a:avLst/>
                <a:gdLst>
                  <a:gd name="T0" fmla="*/ 131 w 199"/>
                  <a:gd name="T1" fmla="*/ 11 h 35"/>
                  <a:gd name="T2" fmla="*/ 198 w 199"/>
                  <a:gd name="T3" fmla="*/ 9 h 35"/>
                  <a:gd name="T4" fmla="*/ 198 w 199"/>
                  <a:gd name="T5" fmla="*/ 22 h 35"/>
                  <a:gd name="T6" fmla="*/ 187 w 199"/>
                  <a:gd name="T7" fmla="*/ 20 h 35"/>
                  <a:gd name="T8" fmla="*/ 131 w 199"/>
                  <a:gd name="T9" fmla="*/ 22 h 35"/>
                  <a:gd name="T10" fmla="*/ 131 w 199"/>
                  <a:gd name="T11" fmla="*/ 32 h 35"/>
                  <a:gd name="T12" fmla="*/ 44 w 199"/>
                  <a:gd name="T13" fmla="*/ 34 h 35"/>
                  <a:gd name="T14" fmla="*/ 44 w 199"/>
                  <a:gd name="T15" fmla="*/ 28 h 35"/>
                  <a:gd name="T16" fmla="*/ 35 w 199"/>
                  <a:gd name="T17" fmla="*/ 24 h 35"/>
                  <a:gd name="T18" fmla="*/ 0 w 199"/>
                  <a:gd name="T19" fmla="*/ 28 h 35"/>
                  <a:gd name="T20" fmla="*/ 0 w 199"/>
                  <a:gd name="T21" fmla="*/ 18 h 35"/>
                  <a:gd name="T22" fmla="*/ 44 w 199"/>
                  <a:gd name="T23" fmla="*/ 13 h 35"/>
                  <a:gd name="T24" fmla="*/ 44 w 199"/>
                  <a:gd name="T25" fmla="*/ 3 h 35"/>
                  <a:gd name="T26" fmla="*/ 149 w 199"/>
                  <a:gd name="T27" fmla="*/ 0 h 35"/>
                  <a:gd name="T28" fmla="*/ 131 w 199"/>
                  <a:gd name="T29" fmla="*/ 11 h 3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9"/>
                  <a:gd name="T46" fmla="*/ 0 h 35"/>
                  <a:gd name="T47" fmla="*/ 199 w 199"/>
                  <a:gd name="T48" fmla="*/ 35 h 3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9" h="35">
                    <a:moveTo>
                      <a:pt x="131" y="11"/>
                    </a:moveTo>
                    <a:lnTo>
                      <a:pt x="198" y="9"/>
                    </a:lnTo>
                    <a:lnTo>
                      <a:pt x="198" y="22"/>
                    </a:lnTo>
                    <a:lnTo>
                      <a:pt x="187" y="20"/>
                    </a:lnTo>
                    <a:lnTo>
                      <a:pt x="131" y="22"/>
                    </a:lnTo>
                    <a:lnTo>
                      <a:pt x="131" y="32"/>
                    </a:lnTo>
                    <a:lnTo>
                      <a:pt x="44" y="34"/>
                    </a:lnTo>
                    <a:lnTo>
                      <a:pt x="44" y="28"/>
                    </a:lnTo>
                    <a:lnTo>
                      <a:pt x="35" y="24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44" y="13"/>
                    </a:lnTo>
                    <a:lnTo>
                      <a:pt x="44" y="3"/>
                    </a:lnTo>
                    <a:lnTo>
                      <a:pt x="149" y="0"/>
                    </a:lnTo>
                    <a:lnTo>
                      <a:pt x="131" y="11"/>
                    </a:lnTo>
                  </a:path>
                </a:pathLst>
              </a:custGeom>
              <a:solidFill>
                <a:srgbClr val="00B7A5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2" name="Freeform 1142"/>
              <p:cNvSpPr>
                <a:spLocks/>
              </p:cNvSpPr>
              <p:nvPr/>
            </p:nvSpPr>
            <p:spPr bwMode="auto">
              <a:xfrm>
                <a:off x="4393" y="2958"/>
                <a:ext cx="151" cy="22"/>
              </a:xfrm>
              <a:custGeom>
                <a:avLst/>
                <a:gdLst>
                  <a:gd name="T0" fmla="*/ 0 w 151"/>
                  <a:gd name="T1" fmla="*/ 0 h 22"/>
                  <a:gd name="T2" fmla="*/ 0 w 151"/>
                  <a:gd name="T3" fmla="*/ 11 h 22"/>
                  <a:gd name="T4" fmla="*/ 45 w 151"/>
                  <a:gd name="T5" fmla="*/ 9 h 22"/>
                  <a:gd name="T6" fmla="*/ 45 w 151"/>
                  <a:gd name="T7" fmla="*/ 21 h 22"/>
                  <a:gd name="T8" fmla="*/ 150 w 151"/>
                  <a:gd name="T9" fmla="*/ 15 h 22"/>
                  <a:gd name="T10" fmla="*/ 150 w 151"/>
                  <a:gd name="T11" fmla="*/ 3 h 22"/>
                  <a:gd name="T12" fmla="*/ 131 w 151"/>
                  <a:gd name="T13" fmla="*/ 1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1"/>
                  <a:gd name="T22" fmla="*/ 0 h 22"/>
                  <a:gd name="T23" fmla="*/ 151 w 151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1" h="22">
                    <a:moveTo>
                      <a:pt x="0" y="0"/>
                    </a:moveTo>
                    <a:lnTo>
                      <a:pt x="0" y="11"/>
                    </a:lnTo>
                    <a:lnTo>
                      <a:pt x="45" y="9"/>
                    </a:lnTo>
                    <a:lnTo>
                      <a:pt x="45" y="21"/>
                    </a:lnTo>
                    <a:lnTo>
                      <a:pt x="150" y="15"/>
                    </a:lnTo>
                    <a:lnTo>
                      <a:pt x="150" y="3"/>
                    </a:lnTo>
                    <a:lnTo>
                      <a:pt x="131" y="1"/>
                    </a:lnTo>
                  </a:path>
                </a:pathLst>
              </a:custGeom>
              <a:solidFill>
                <a:srgbClr val="00B7A5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3" name="Line 1143"/>
              <p:cNvSpPr>
                <a:spLocks noChangeShapeType="1"/>
              </p:cNvSpPr>
              <p:nvPr/>
            </p:nvSpPr>
            <p:spPr bwMode="auto">
              <a:xfrm flipH="1">
                <a:off x="4547" y="2959"/>
                <a:ext cx="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84" name="Line 1144"/>
              <p:cNvSpPr>
                <a:spLocks noChangeShapeType="1"/>
              </p:cNvSpPr>
              <p:nvPr/>
            </p:nvSpPr>
            <p:spPr bwMode="auto">
              <a:xfrm>
                <a:off x="4544" y="2939"/>
                <a:ext cx="0" cy="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85" name="Freeform 1145"/>
              <p:cNvSpPr>
                <a:spLocks/>
              </p:cNvSpPr>
              <p:nvPr/>
            </p:nvSpPr>
            <p:spPr bwMode="auto">
              <a:xfrm>
                <a:off x="4400" y="2887"/>
                <a:ext cx="17" cy="19"/>
              </a:xfrm>
              <a:custGeom>
                <a:avLst/>
                <a:gdLst>
                  <a:gd name="T0" fmla="*/ 16 w 17"/>
                  <a:gd name="T1" fmla="*/ 10 h 19"/>
                  <a:gd name="T2" fmla="*/ 16 w 17"/>
                  <a:gd name="T3" fmla="*/ 0 h 19"/>
                  <a:gd name="T4" fmla="*/ 3 w 17"/>
                  <a:gd name="T5" fmla="*/ 0 h 19"/>
                  <a:gd name="T6" fmla="*/ 0 w 17"/>
                  <a:gd name="T7" fmla="*/ 10 h 19"/>
                  <a:gd name="T8" fmla="*/ 0 w 17"/>
                  <a:gd name="T9" fmla="*/ 18 h 19"/>
                  <a:gd name="T10" fmla="*/ 16 w 17"/>
                  <a:gd name="T11" fmla="*/ 18 h 19"/>
                  <a:gd name="T12" fmla="*/ 16 w 17"/>
                  <a:gd name="T13" fmla="*/ 10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9"/>
                  <a:gd name="T23" fmla="*/ 17 w 17"/>
                  <a:gd name="T24" fmla="*/ 19 h 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9">
                    <a:moveTo>
                      <a:pt x="16" y="10"/>
                    </a:moveTo>
                    <a:lnTo>
                      <a:pt x="16" y="0"/>
                    </a:lnTo>
                    <a:lnTo>
                      <a:pt x="3" y="0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16" y="18"/>
                    </a:lnTo>
                    <a:lnTo>
                      <a:pt x="16" y="10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6" name="Freeform 1146"/>
              <p:cNvSpPr>
                <a:spLocks/>
              </p:cNvSpPr>
              <p:nvPr/>
            </p:nvSpPr>
            <p:spPr bwMode="auto">
              <a:xfrm>
                <a:off x="4428" y="2885"/>
                <a:ext cx="16" cy="19"/>
              </a:xfrm>
              <a:custGeom>
                <a:avLst/>
                <a:gdLst>
                  <a:gd name="T0" fmla="*/ 15 w 16"/>
                  <a:gd name="T1" fmla="*/ 5 h 19"/>
                  <a:gd name="T2" fmla="*/ 15 w 16"/>
                  <a:gd name="T3" fmla="*/ 0 h 19"/>
                  <a:gd name="T4" fmla="*/ 4 w 16"/>
                  <a:gd name="T5" fmla="*/ 0 h 19"/>
                  <a:gd name="T6" fmla="*/ 0 w 16"/>
                  <a:gd name="T7" fmla="*/ 5 h 19"/>
                  <a:gd name="T8" fmla="*/ 0 w 16"/>
                  <a:gd name="T9" fmla="*/ 11 h 19"/>
                  <a:gd name="T10" fmla="*/ 4 w 16"/>
                  <a:gd name="T11" fmla="*/ 18 h 19"/>
                  <a:gd name="T12" fmla="*/ 11 w 16"/>
                  <a:gd name="T13" fmla="*/ 18 h 19"/>
                  <a:gd name="T14" fmla="*/ 11 w 16"/>
                  <a:gd name="T15" fmla="*/ 11 h 19"/>
                  <a:gd name="T16" fmla="*/ 15 w 16"/>
                  <a:gd name="T17" fmla="*/ 11 h 19"/>
                  <a:gd name="T18" fmla="*/ 15 w 16"/>
                  <a:gd name="T19" fmla="*/ 5 h 1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9"/>
                  <a:gd name="T32" fmla="*/ 16 w 16"/>
                  <a:gd name="T33" fmla="*/ 19 h 1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9">
                    <a:moveTo>
                      <a:pt x="15" y="5"/>
                    </a:moveTo>
                    <a:lnTo>
                      <a:pt x="15" y="0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4" y="18"/>
                    </a:lnTo>
                    <a:lnTo>
                      <a:pt x="11" y="18"/>
                    </a:lnTo>
                    <a:lnTo>
                      <a:pt x="11" y="11"/>
                    </a:lnTo>
                    <a:lnTo>
                      <a:pt x="15" y="11"/>
                    </a:lnTo>
                    <a:lnTo>
                      <a:pt x="15" y="5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7" name="Freeform 1147"/>
              <p:cNvSpPr>
                <a:spLocks/>
              </p:cNvSpPr>
              <p:nvPr/>
            </p:nvSpPr>
            <p:spPr bwMode="auto">
              <a:xfrm>
                <a:off x="4455" y="2885"/>
                <a:ext cx="17" cy="19"/>
              </a:xfrm>
              <a:custGeom>
                <a:avLst/>
                <a:gdLst>
                  <a:gd name="T0" fmla="*/ 16 w 17"/>
                  <a:gd name="T1" fmla="*/ 8 h 19"/>
                  <a:gd name="T2" fmla="*/ 16 w 17"/>
                  <a:gd name="T3" fmla="*/ 0 h 19"/>
                  <a:gd name="T4" fmla="*/ 7 w 17"/>
                  <a:gd name="T5" fmla="*/ 0 h 19"/>
                  <a:gd name="T6" fmla="*/ 0 w 17"/>
                  <a:gd name="T7" fmla="*/ 8 h 19"/>
                  <a:gd name="T8" fmla="*/ 7 w 17"/>
                  <a:gd name="T9" fmla="*/ 18 h 19"/>
                  <a:gd name="T10" fmla="*/ 16 w 17"/>
                  <a:gd name="T11" fmla="*/ 18 h 19"/>
                  <a:gd name="T12" fmla="*/ 16 w 17"/>
                  <a:gd name="T13" fmla="*/ 8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9"/>
                  <a:gd name="T23" fmla="*/ 17 w 17"/>
                  <a:gd name="T24" fmla="*/ 19 h 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9">
                    <a:moveTo>
                      <a:pt x="16" y="8"/>
                    </a:moveTo>
                    <a:lnTo>
                      <a:pt x="16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18"/>
                    </a:lnTo>
                    <a:lnTo>
                      <a:pt x="16" y="18"/>
                    </a:lnTo>
                    <a:lnTo>
                      <a:pt x="16" y="8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8" name="Freeform 1148"/>
              <p:cNvSpPr>
                <a:spLocks/>
              </p:cNvSpPr>
              <p:nvPr/>
            </p:nvSpPr>
            <p:spPr bwMode="auto">
              <a:xfrm>
                <a:off x="4485" y="2880"/>
                <a:ext cx="16" cy="17"/>
              </a:xfrm>
              <a:custGeom>
                <a:avLst/>
                <a:gdLst>
                  <a:gd name="T0" fmla="*/ 15 w 16"/>
                  <a:gd name="T1" fmla="*/ 8 h 17"/>
                  <a:gd name="T2" fmla="*/ 15 w 16"/>
                  <a:gd name="T3" fmla="*/ 0 h 17"/>
                  <a:gd name="T4" fmla="*/ 3 w 16"/>
                  <a:gd name="T5" fmla="*/ 0 h 17"/>
                  <a:gd name="T6" fmla="*/ 0 w 16"/>
                  <a:gd name="T7" fmla="*/ 8 h 17"/>
                  <a:gd name="T8" fmla="*/ 0 w 16"/>
                  <a:gd name="T9" fmla="*/ 12 h 17"/>
                  <a:gd name="T10" fmla="*/ 3 w 16"/>
                  <a:gd name="T11" fmla="*/ 16 h 17"/>
                  <a:gd name="T12" fmla="*/ 15 w 16"/>
                  <a:gd name="T13" fmla="*/ 16 h 17"/>
                  <a:gd name="T14" fmla="*/ 15 w 16"/>
                  <a:gd name="T15" fmla="*/ 8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"/>
                  <a:gd name="T25" fmla="*/ 0 h 17"/>
                  <a:gd name="T26" fmla="*/ 16 w 16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" h="17">
                    <a:moveTo>
                      <a:pt x="15" y="8"/>
                    </a:moveTo>
                    <a:lnTo>
                      <a:pt x="15" y="0"/>
                    </a:lnTo>
                    <a:lnTo>
                      <a:pt x="3" y="0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3" y="16"/>
                    </a:lnTo>
                    <a:lnTo>
                      <a:pt x="15" y="16"/>
                    </a:lnTo>
                    <a:lnTo>
                      <a:pt x="15" y="8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89" name="Freeform 1149"/>
              <p:cNvSpPr>
                <a:spLocks/>
              </p:cNvSpPr>
              <p:nvPr/>
            </p:nvSpPr>
            <p:spPr bwMode="auto">
              <a:xfrm>
                <a:off x="4509" y="2880"/>
                <a:ext cx="17" cy="17"/>
              </a:xfrm>
              <a:custGeom>
                <a:avLst/>
                <a:gdLst>
                  <a:gd name="T0" fmla="*/ 16 w 17"/>
                  <a:gd name="T1" fmla="*/ 8 h 17"/>
                  <a:gd name="T2" fmla="*/ 11 w 17"/>
                  <a:gd name="T3" fmla="*/ 0 h 17"/>
                  <a:gd name="T4" fmla="*/ 4 w 17"/>
                  <a:gd name="T5" fmla="*/ 0 h 17"/>
                  <a:gd name="T6" fmla="*/ 0 w 17"/>
                  <a:gd name="T7" fmla="*/ 8 h 17"/>
                  <a:gd name="T8" fmla="*/ 0 w 17"/>
                  <a:gd name="T9" fmla="*/ 12 h 17"/>
                  <a:gd name="T10" fmla="*/ 4 w 17"/>
                  <a:gd name="T11" fmla="*/ 16 h 17"/>
                  <a:gd name="T12" fmla="*/ 11 w 17"/>
                  <a:gd name="T13" fmla="*/ 16 h 17"/>
                  <a:gd name="T14" fmla="*/ 16 w 17"/>
                  <a:gd name="T15" fmla="*/ 12 h 17"/>
                  <a:gd name="T16" fmla="*/ 16 w 17"/>
                  <a:gd name="T17" fmla="*/ 8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16" y="8"/>
                    </a:moveTo>
                    <a:lnTo>
                      <a:pt x="11" y="0"/>
                    </a:lnTo>
                    <a:lnTo>
                      <a:pt x="4" y="0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11" y="16"/>
                    </a:lnTo>
                    <a:lnTo>
                      <a:pt x="16" y="12"/>
                    </a:lnTo>
                    <a:lnTo>
                      <a:pt x="16" y="8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90" name="Freeform 1150"/>
              <p:cNvSpPr>
                <a:spLocks/>
              </p:cNvSpPr>
              <p:nvPr/>
            </p:nvSpPr>
            <p:spPr bwMode="auto">
              <a:xfrm>
                <a:off x="4539" y="2880"/>
                <a:ext cx="16" cy="17"/>
              </a:xfrm>
              <a:custGeom>
                <a:avLst/>
                <a:gdLst>
                  <a:gd name="T0" fmla="*/ 15 w 16"/>
                  <a:gd name="T1" fmla="*/ 4 h 17"/>
                  <a:gd name="T2" fmla="*/ 4 w 16"/>
                  <a:gd name="T3" fmla="*/ 0 h 17"/>
                  <a:gd name="T4" fmla="*/ 0 w 16"/>
                  <a:gd name="T5" fmla="*/ 0 h 17"/>
                  <a:gd name="T6" fmla="*/ 0 w 16"/>
                  <a:gd name="T7" fmla="*/ 16 h 17"/>
                  <a:gd name="T8" fmla="*/ 15 w 16"/>
                  <a:gd name="T9" fmla="*/ 16 h 17"/>
                  <a:gd name="T10" fmla="*/ 15 w 16"/>
                  <a:gd name="T11" fmla="*/ 4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"/>
                  <a:gd name="T19" fmla="*/ 0 h 17"/>
                  <a:gd name="T20" fmla="*/ 16 w 16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" h="17">
                    <a:moveTo>
                      <a:pt x="15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5" y="16"/>
                    </a:lnTo>
                    <a:lnTo>
                      <a:pt x="15" y="4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91" name="Freeform 1151"/>
              <p:cNvSpPr>
                <a:spLocks/>
              </p:cNvSpPr>
              <p:nvPr/>
            </p:nvSpPr>
            <p:spPr bwMode="auto">
              <a:xfrm>
                <a:off x="4564" y="2880"/>
                <a:ext cx="17" cy="17"/>
              </a:xfrm>
              <a:custGeom>
                <a:avLst/>
                <a:gdLst>
                  <a:gd name="T0" fmla="*/ 16 w 17"/>
                  <a:gd name="T1" fmla="*/ 4 h 17"/>
                  <a:gd name="T2" fmla="*/ 7 w 17"/>
                  <a:gd name="T3" fmla="*/ 0 h 17"/>
                  <a:gd name="T4" fmla="*/ 3 w 17"/>
                  <a:gd name="T5" fmla="*/ 0 h 17"/>
                  <a:gd name="T6" fmla="*/ 0 w 17"/>
                  <a:gd name="T7" fmla="*/ 4 h 17"/>
                  <a:gd name="T8" fmla="*/ 0 w 17"/>
                  <a:gd name="T9" fmla="*/ 12 h 17"/>
                  <a:gd name="T10" fmla="*/ 3 w 17"/>
                  <a:gd name="T11" fmla="*/ 16 h 17"/>
                  <a:gd name="T12" fmla="*/ 16 w 17"/>
                  <a:gd name="T13" fmla="*/ 16 h 17"/>
                  <a:gd name="T14" fmla="*/ 16 w 17"/>
                  <a:gd name="T15" fmla="*/ 4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16" y="4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12"/>
                    </a:lnTo>
                    <a:lnTo>
                      <a:pt x="3" y="16"/>
                    </a:lnTo>
                    <a:lnTo>
                      <a:pt x="16" y="16"/>
                    </a:lnTo>
                    <a:lnTo>
                      <a:pt x="16" y="4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92" name="Freeform 1152"/>
              <p:cNvSpPr>
                <a:spLocks/>
              </p:cNvSpPr>
              <p:nvPr/>
            </p:nvSpPr>
            <p:spPr bwMode="auto">
              <a:xfrm>
                <a:off x="4565" y="2980"/>
                <a:ext cx="17" cy="203"/>
              </a:xfrm>
              <a:custGeom>
                <a:avLst/>
                <a:gdLst>
                  <a:gd name="T0" fmla="*/ 0 w 17"/>
                  <a:gd name="T1" fmla="*/ 0 h 203"/>
                  <a:gd name="T2" fmla="*/ 0 w 17"/>
                  <a:gd name="T3" fmla="*/ 69 h 203"/>
                  <a:gd name="T4" fmla="*/ 12 w 17"/>
                  <a:gd name="T5" fmla="*/ 69 h 203"/>
                  <a:gd name="T6" fmla="*/ 0 w 17"/>
                  <a:gd name="T7" fmla="*/ 77 h 203"/>
                  <a:gd name="T8" fmla="*/ 0 w 17"/>
                  <a:gd name="T9" fmla="*/ 140 h 203"/>
                  <a:gd name="T10" fmla="*/ 12 w 17"/>
                  <a:gd name="T11" fmla="*/ 140 h 203"/>
                  <a:gd name="T12" fmla="*/ 0 w 17"/>
                  <a:gd name="T13" fmla="*/ 148 h 203"/>
                  <a:gd name="T14" fmla="*/ 0 w 17"/>
                  <a:gd name="T15" fmla="*/ 202 h 203"/>
                  <a:gd name="T16" fmla="*/ 16 w 17"/>
                  <a:gd name="T17" fmla="*/ 202 h 203"/>
                  <a:gd name="T18" fmla="*/ 16 w 17"/>
                  <a:gd name="T19" fmla="*/ 0 h 203"/>
                  <a:gd name="T20" fmla="*/ 0 w 17"/>
                  <a:gd name="T21" fmla="*/ 0 h 20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"/>
                  <a:gd name="T34" fmla="*/ 0 h 203"/>
                  <a:gd name="T35" fmla="*/ 17 w 17"/>
                  <a:gd name="T36" fmla="*/ 203 h 20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" h="203">
                    <a:moveTo>
                      <a:pt x="0" y="0"/>
                    </a:moveTo>
                    <a:lnTo>
                      <a:pt x="0" y="69"/>
                    </a:lnTo>
                    <a:lnTo>
                      <a:pt x="12" y="69"/>
                    </a:lnTo>
                    <a:lnTo>
                      <a:pt x="0" y="77"/>
                    </a:lnTo>
                    <a:lnTo>
                      <a:pt x="0" y="140"/>
                    </a:lnTo>
                    <a:lnTo>
                      <a:pt x="12" y="140"/>
                    </a:lnTo>
                    <a:lnTo>
                      <a:pt x="0" y="148"/>
                    </a:lnTo>
                    <a:lnTo>
                      <a:pt x="0" y="202"/>
                    </a:lnTo>
                    <a:lnTo>
                      <a:pt x="16" y="202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B7A5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93" name="Freeform 1153"/>
              <p:cNvSpPr>
                <a:spLocks/>
              </p:cNvSpPr>
              <p:nvPr/>
            </p:nvSpPr>
            <p:spPr bwMode="auto">
              <a:xfrm>
                <a:off x="4600" y="3500"/>
                <a:ext cx="115" cy="80"/>
              </a:xfrm>
              <a:custGeom>
                <a:avLst/>
                <a:gdLst>
                  <a:gd name="T0" fmla="*/ 0 w 115"/>
                  <a:gd name="T1" fmla="*/ 79 h 80"/>
                  <a:gd name="T2" fmla="*/ 114 w 115"/>
                  <a:gd name="T3" fmla="*/ 62 h 80"/>
                  <a:gd name="T4" fmla="*/ 0 w 115"/>
                  <a:gd name="T5" fmla="*/ 0 h 80"/>
                  <a:gd name="T6" fmla="*/ 0 w 115"/>
                  <a:gd name="T7" fmla="*/ 79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"/>
                  <a:gd name="T13" fmla="*/ 0 h 80"/>
                  <a:gd name="T14" fmla="*/ 115 w 115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" h="80">
                    <a:moveTo>
                      <a:pt x="0" y="79"/>
                    </a:moveTo>
                    <a:lnTo>
                      <a:pt x="114" y="62"/>
                    </a:lnTo>
                    <a:lnTo>
                      <a:pt x="0" y="0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CECECE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099" name="Object 1154"/>
            <p:cNvGraphicFramePr>
              <a:graphicFrameLocks noChangeAspect="1"/>
            </p:cNvGraphicFramePr>
            <p:nvPr/>
          </p:nvGraphicFramePr>
          <p:xfrm>
            <a:off x="1427" y="3333"/>
            <a:ext cx="633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5" name="Clip" r:id="rId7" imgW="3833640" imgH="3619080" progId="MS_ClipArt_Gallery.5">
                    <p:embed/>
                  </p:oleObj>
                </mc:Choice>
                <mc:Fallback>
                  <p:oleObj name="Clip" r:id="rId7" imgW="3833640" imgH="3619080" progId="MS_ClipArt_Gallery.5">
                    <p:embed/>
                    <p:pic>
                      <p:nvPicPr>
                        <p:cNvPr id="4099" name="Object 1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7" y="3333"/>
                          <a:ext cx="633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51" name="Text Box 1155"/>
            <p:cNvSpPr txBox="1">
              <a:spLocks noChangeArrowheads="1"/>
            </p:cNvSpPr>
            <p:nvPr/>
          </p:nvSpPr>
          <p:spPr bwMode="auto">
            <a:xfrm>
              <a:off x="4373" y="1372"/>
              <a:ext cx="748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9276" tIns="49638" rIns="99276" bIns="49638" anchor="ctr">
              <a:spAutoFit/>
            </a:bodyPr>
            <a:lstStyle/>
            <a:p>
              <a:pPr defTabSz="992188" eaLnBrk="0" hangingPunct="0">
                <a:defRPr/>
              </a:pPr>
              <a:r>
                <a:rPr lang="en-US" altLang="zh-TW" sz="2200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PMingLiU" pitchFamily="18" charset="-120"/>
                </a:rPr>
                <a:t>Network</a:t>
              </a:r>
            </a:p>
          </p:txBody>
        </p:sp>
        <p:sp>
          <p:nvSpPr>
            <p:cNvPr id="542852" name="Text Box 1156"/>
            <p:cNvSpPr txBox="1">
              <a:spLocks noChangeArrowheads="1"/>
            </p:cNvSpPr>
            <p:nvPr/>
          </p:nvSpPr>
          <p:spPr bwMode="auto">
            <a:xfrm>
              <a:off x="151" y="3204"/>
              <a:ext cx="128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9276" tIns="49638" rIns="99276" bIns="49638">
              <a:spAutoFit/>
            </a:bodyPr>
            <a:lstStyle/>
            <a:p>
              <a:pPr algn="l" defTabSz="992188" eaLnBrk="0" hangingPunct="0">
                <a:defRPr/>
              </a:pPr>
              <a:r>
                <a:rPr lang="en-US" altLang="zh-TW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PMingLiU" pitchFamily="18" charset="-120"/>
                </a:rPr>
                <a:t>Branch Office</a:t>
              </a:r>
            </a:p>
          </p:txBody>
        </p:sp>
        <p:grpSp>
          <p:nvGrpSpPr>
            <p:cNvPr id="4132" name="Group 1157"/>
            <p:cNvGrpSpPr>
              <a:grpSpLocks/>
            </p:cNvGrpSpPr>
            <p:nvPr/>
          </p:nvGrpSpPr>
          <p:grpSpPr bwMode="auto">
            <a:xfrm flipH="1">
              <a:off x="2845" y="2795"/>
              <a:ext cx="236" cy="365"/>
              <a:chOff x="5181" y="2356"/>
              <a:chExt cx="236" cy="365"/>
            </a:xfrm>
          </p:grpSpPr>
          <p:grpSp>
            <p:nvGrpSpPr>
              <p:cNvPr id="4400" name="Group 1158"/>
              <p:cNvGrpSpPr>
                <a:grpSpLocks/>
              </p:cNvGrpSpPr>
              <p:nvPr/>
            </p:nvGrpSpPr>
            <p:grpSpPr bwMode="auto">
              <a:xfrm>
                <a:off x="5181" y="2356"/>
                <a:ext cx="236" cy="365"/>
                <a:chOff x="5181" y="2356"/>
                <a:chExt cx="236" cy="365"/>
              </a:xfrm>
            </p:grpSpPr>
            <p:sp>
              <p:nvSpPr>
                <p:cNvPr id="4440" name="Freeform 1159"/>
                <p:cNvSpPr>
                  <a:spLocks/>
                </p:cNvSpPr>
                <p:nvPr/>
              </p:nvSpPr>
              <p:spPr bwMode="auto">
                <a:xfrm>
                  <a:off x="5250" y="2380"/>
                  <a:ext cx="159" cy="6"/>
                </a:xfrm>
                <a:custGeom>
                  <a:avLst/>
                  <a:gdLst>
                    <a:gd name="T0" fmla="*/ 0 w 1270"/>
                    <a:gd name="T1" fmla="*/ 0 h 46"/>
                    <a:gd name="T2" fmla="*/ 9 w 1270"/>
                    <a:gd name="T3" fmla="*/ 6 h 46"/>
                    <a:gd name="T4" fmla="*/ 159 w 1270"/>
                    <a:gd name="T5" fmla="*/ 6 h 46"/>
                    <a:gd name="T6" fmla="*/ 154 w 1270"/>
                    <a:gd name="T7" fmla="*/ 0 h 46"/>
                    <a:gd name="T8" fmla="*/ 0 w 1270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70"/>
                    <a:gd name="T16" fmla="*/ 0 h 46"/>
                    <a:gd name="T17" fmla="*/ 1270 w 1270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70" h="46">
                      <a:moveTo>
                        <a:pt x="0" y="0"/>
                      </a:moveTo>
                      <a:lnTo>
                        <a:pt x="75" y="46"/>
                      </a:lnTo>
                      <a:lnTo>
                        <a:pt x="1270" y="46"/>
                      </a:lnTo>
                      <a:lnTo>
                        <a:pt x="12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41" name="Freeform 1160"/>
                <p:cNvSpPr>
                  <a:spLocks/>
                </p:cNvSpPr>
                <p:nvPr/>
              </p:nvSpPr>
              <p:spPr bwMode="auto">
                <a:xfrm>
                  <a:off x="5250" y="2379"/>
                  <a:ext cx="40" cy="342"/>
                </a:xfrm>
                <a:custGeom>
                  <a:avLst/>
                  <a:gdLst>
                    <a:gd name="T0" fmla="*/ 0 w 321"/>
                    <a:gd name="T1" fmla="*/ 330 h 2391"/>
                    <a:gd name="T2" fmla="*/ 8 w 321"/>
                    <a:gd name="T3" fmla="*/ 342 h 2391"/>
                    <a:gd name="T4" fmla="*/ 40 w 321"/>
                    <a:gd name="T5" fmla="*/ 114 h 2391"/>
                    <a:gd name="T6" fmla="*/ 10 w 321"/>
                    <a:gd name="T7" fmla="*/ 7 h 2391"/>
                    <a:gd name="T8" fmla="*/ 0 w 321"/>
                    <a:gd name="T9" fmla="*/ 0 h 2391"/>
                    <a:gd name="T10" fmla="*/ 0 w 321"/>
                    <a:gd name="T11" fmla="*/ 125 h 2391"/>
                    <a:gd name="T12" fmla="*/ 0 w 321"/>
                    <a:gd name="T13" fmla="*/ 330 h 239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1"/>
                    <a:gd name="T22" fmla="*/ 0 h 2391"/>
                    <a:gd name="T23" fmla="*/ 321 w 321"/>
                    <a:gd name="T24" fmla="*/ 2391 h 239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1" h="2391">
                      <a:moveTo>
                        <a:pt x="0" y="2310"/>
                      </a:moveTo>
                      <a:lnTo>
                        <a:pt x="66" y="2391"/>
                      </a:lnTo>
                      <a:lnTo>
                        <a:pt x="321" y="794"/>
                      </a:lnTo>
                      <a:lnTo>
                        <a:pt x="82" y="47"/>
                      </a:lnTo>
                      <a:lnTo>
                        <a:pt x="3" y="0"/>
                      </a:lnTo>
                      <a:lnTo>
                        <a:pt x="0" y="873"/>
                      </a:lnTo>
                      <a:lnTo>
                        <a:pt x="0" y="231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42" name="Freeform 1161"/>
                <p:cNvSpPr>
                  <a:spLocks/>
                </p:cNvSpPr>
                <p:nvPr/>
              </p:nvSpPr>
              <p:spPr bwMode="auto">
                <a:xfrm>
                  <a:off x="5181" y="2356"/>
                  <a:ext cx="70" cy="353"/>
                </a:xfrm>
                <a:custGeom>
                  <a:avLst/>
                  <a:gdLst>
                    <a:gd name="T0" fmla="*/ 0 w 558"/>
                    <a:gd name="T1" fmla="*/ 0 h 2471"/>
                    <a:gd name="T2" fmla="*/ 70 w 558"/>
                    <a:gd name="T3" fmla="*/ 23 h 2471"/>
                    <a:gd name="T4" fmla="*/ 70 w 558"/>
                    <a:gd name="T5" fmla="*/ 353 h 2471"/>
                    <a:gd name="T6" fmla="*/ 0 w 558"/>
                    <a:gd name="T7" fmla="*/ 269 h 2471"/>
                    <a:gd name="T8" fmla="*/ 0 w 558"/>
                    <a:gd name="T9" fmla="*/ 0 h 24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8"/>
                    <a:gd name="T16" fmla="*/ 0 h 2471"/>
                    <a:gd name="T17" fmla="*/ 558 w 558"/>
                    <a:gd name="T18" fmla="*/ 2471 h 24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8" h="2471">
                      <a:moveTo>
                        <a:pt x="0" y="0"/>
                      </a:moveTo>
                      <a:lnTo>
                        <a:pt x="558" y="162"/>
                      </a:lnTo>
                      <a:lnTo>
                        <a:pt x="558" y="2471"/>
                      </a:lnTo>
                      <a:lnTo>
                        <a:pt x="0" y="18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43" name="Freeform 1162"/>
                <p:cNvSpPr>
                  <a:spLocks/>
                </p:cNvSpPr>
                <p:nvPr/>
              </p:nvSpPr>
              <p:spPr bwMode="auto">
                <a:xfrm>
                  <a:off x="5181" y="2356"/>
                  <a:ext cx="224" cy="24"/>
                </a:xfrm>
                <a:custGeom>
                  <a:avLst/>
                  <a:gdLst>
                    <a:gd name="T0" fmla="*/ 70 w 1790"/>
                    <a:gd name="T1" fmla="*/ 24 h 170"/>
                    <a:gd name="T2" fmla="*/ 224 w 1790"/>
                    <a:gd name="T3" fmla="*/ 24 h 170"/>
                    <a:gd name="T4" fmla="*/ 116 w 1790"/>
                    <a:gd name="T5" fmla="*/ 0 h 170"/>
                    <a:gd name="T6" fmla="*/ 0 w 1790"/>
                    <a:gd name="T7" fmla="*/ 0 h 170"/>
                    <a:gd name="T8" fmla="*/ 70 w 1790"/>
                    <a:gd name="T9" fmla="*/ 24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90"/>
                    <a:gd name="T16" fmla="*/ 0 h 170"/>
                    <a:gd name="T17" fmla="*/ 1790 w 1790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90" h="170">
                      <a:moveTo>
                        <a:pt x="559" y="170"/>
                      </a:moveTo>
                      <a:lnTo>
                        <a:pt x="1790" y="170"/>
                      </a:lnTo>
                      <a:lnTo>
                        <a:pt x="927" y="0"/>
                      </a:lnTo>
                      <a:lnTo>
                        <a:pt x="0" y="0"/>
                      </a:lnTo>
                      <a:lnTo>
                        <a:pt x="559" y="17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44" name="Rectangle 1163"/>
                <p:cNvSpPr>
                  <a:spLocks noChangeArrowheads="1"/>
                </p:cNvSpPr>
                <p:nvPr/>
              </p:nvSpPr>
              <p:spPr bwMode="auto">
                <a:xfrm>
                  <a:off x="5259" y="2507"/>
                  <a:ext cx="145" cy="21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445" name="Freeform 1164"/>
                <p:cNvSpPr>
                  <a:spLocks/>
                </p:cNvSpPr>
                <p:nvPr/>
              </p:nvSpPr>
              <p:spPr bwMode="auto">
                <a:xfrm>
                  <a:off x="5260" y="2386"/>
                  <a:ext cx="156" cy="107"/>
                </a:xfrm>
                <a:custGeom>
                  <a:avLst/>
                  <a:gdLst>
                    <a:gd name="T0" fmla="*/ 0 w 1250"/>
                    <a:gd name="T1" fmla="*/ 0 h 752"/>
                    <a:gd name="T2" fmla="*/ 149 w 1250"/>
                    <a:gd name="T3" fmla="*/ 0 h 752"/>
                    <a:gd name="T4" fmla="*/ 156 w 1250"/>
                    <a:gd name="T5" fmla="*/ 107 h 752"/>
                    <a:gd name="T6" fmla="*/ 6 w 1250"/>
                    <a:gd name="T7" fmla="*/ 107 h 752"/>
                    <a:gd name="T8" fmla="*/ 0 w 1250"/>
                    <a:gd name="T9" fmla="*/ 0 h 7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0"/>
                    <a:gd name="T16" fmla="*/ 0 h 752"/>
                    <a:gd name="T17" fmla="*/ 1250 w 1250"/>
                    <a:gd name="T18" fmla="*/ 752 h 7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0" h="752">
                      <a:moveTo>
                        <a:pt x="0" y="0"/>
                      </a:moveTo>
                      <a:lnTo>
                        <a:pt x="1193" y="0"/>
                      </a:lnTo>
                      <a:lnTo>
                        <a:pt x="1250" y="752"/>
                      </a:lnTo>
                      <a:lnTo>
                        <a:pt x="51" y="7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46" name="Freeform 1165"/>
                <p:cNvSpPr>
                  <a:spLocks/>
                </p:cNvSpPr>
                <p:nvPr/>
              </p:nvSpPr>
              <p:spPr bwMode="auto">
                <a:xfrm>
                  <a:off x="5259" y="2493"/>
                  <a:ext cx="158" cy="13"/>
                </a:xfrm>
                <a:custGeom>
                  <a:avLst/>
                  <a:gdLst>
                    <a:gd name="T0" fmla="*/ 0 w 1264"/>
                    <a:gd name="T1" fmla="*/ 13 h 90"/>
                    <a:gd name="T2" fmla="*/ 146 w 1264"/>
                    <a:gd name="T3" fmla="*/ 13 h 90"/>
                    <a:gd name="T4" fmla="*/ 158 w 1264"/>
                    <a:gd name="T5" fmla="*/ 0 h 90"/>
                    <a:gd name="T6" fmla="*/ 8 w 1264"/>
                    <a:gd name="T7" fmla="*/ 0 h 90"/>
                    <a:gd name="T8" fmla="*/ 0 w 1264"/>
                    <a:gd name="T9" fmla="*/ 13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64"/>
                    <a:gd name="T16" fmla="*/ 0 h 90"/>
                    <a:gd name="T17" fmla="*/ 1264 w 1264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64" h="90">
                      <a:moveTo>
                        <a:pt x="0" y="90"/>
                      </a:moveTo>
                      <a:lnTo>
                        <a:pt x="1167" y="90"/>
                      </a:lnTo>
                      <a:lnTo>
                        <a:pt x="1264" y="0"/>
                      </a:lnTo>
                      <a:lnTo>
                        <a:pt x="63" y="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01" name="Group 1166"/>
              <p:cNvGrpSpPr>
                <a:grpSpLocks/>
              </p:cNvGrpSpPr>
              <p:nvPr/>
            </p:nvGrpSpPr>
            <p:grpSpPr bwMode="auto">
              <a:xfrm>
                <a:off x="5260" y="2380"/>
                <a:ext cx="44" cy="341"/>
                <a:chOff x="5260" y="2380"/>
                <a:chExt cx="44" cy="341"/>
              </a:xfrm>
            </p:grpSpPr>
            <p:sp>
              <p:nvSpPr>
                <p:cNvPr id="4432" name="Freeform 1167"/>
                <p:cNvSpPr>
                  <a:spLocks/>
                </p:cNvSpPr>
                <p:nvPr/>
              </p:nvSpPr>
              <p:spPr bwMode="auto">
                <a:xfrm>
                  <a:off x="5260" y="2380"/>
                  <a:ext cx="13" cy="341"/>
                </a:xfrm>
                <a:custGeom>
                  <a:avLst/>
                  <a:gdLst>
                    <a:gd name="T0" fmla="*/ 0 w 105"/>
                    <a:gd name="T1" fmla="*/ 0 h 2386"/>
                    <a:gd name="T2" fmla="*/ 7 w 105"/>
                    <a:gd name="T3" fmla="*/ 6 h 2386"/>
                    <a:gd name="T4" fmla="*/ 13 w 105"/>
                    <a:gd name="T5" fmla="*/ 114 h 2386"/>
                    <a:gd name="T6" fmla="*/ 6 w 105"/>
                    <a:gd name="T7" fmla="*/ 127 h 2386"/>
                    <a:gd name="T8" fmla="*/ 6 w 105"/>
                    <a:gd name="T9" fmla="*/ 341 h 2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386"/>
                    <a:gd name="T17" fmla="*/ 105 w 105"/>
                    <a:gd name="T18" fmla="*/ 2386 h 23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386">
                      <a:moveTo>
                        <a:pt x="0" y="0"/>
                      </a:moveTo>
                      <a:lnTo>
                        <a:pt x="54" y="40"/>
                      </a:lnTo>
                      <a:lnTo>
                        <a:pt x="105" y="801"/>
                      </a:lnTo>
                      <a:lnTo>
                        <a:pt x="51" y="887"/>
                      </a:lnTo>
                      <a:lnTo>
                        <a:pt x="49" y="2386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33" name="Freeform 1168"/>
                <p:cNvSpPr>
                  <a:spLocks/>
                </p:cNvSpPr>
                <p:nvPr/>
              </p:nvSpPr>
              <p:spPr bwMode="auto">
                <a:xfrm>
                  <a:off x="5265" y="2380"/>
                  <a:ext cx="13" cy="341"/>
                </a:xfrm>
                <a:custGeom>
                  <a:avLst/>
                  <a:gdLst>
                    <a:gd name="T0" fmla="*/ 0 w 99"/>
                    <a:gd name="T1" fmla="*/ 0 h 2386"/>
                    <a:gd name="T2" fmla="*/ 6 w 99"/>
                    <a:gd name="T3" fmla="*/ 6 h 2386"/>
                    <a:gd name="T4" fmla="*/ 13 w 99"/>
                    <a:gd name="T5" fmla="*/ 114 h 2386"/>
                    <a:gd name="T6" fmla="*/ 6 w 99"/>
                    <a:gd name="T7" fmla="*/ 127 h 2386"/>
                    <a:gd name="T8" fmla="*/ 6 w 99"/>
                    <a:gd name="T9" fmla="*/ 341 h 2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2386"/>
                    <a:gd name="T17" fmla="*/ 99 w 99"/>
                    <a:gd name="T18" fmla="*/ 2386 h 23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2386">
                      <a:moveTo>
                        <a:pt x="0" y="0"/>
                      </a:moveTo>
                      <a:lnTo>
                        <a:pt x="47" y="40"/>
                      </a:lnTo>
                      <a:lnTo>
                        <a:pt x="99" y="800"/>
                      </a:lnTo>
                      <a:lnTo>
                        <a:pt x="46" y="886"/>
                      </a:lnTo>
                      <a:lnTo>
                        <a:pt x="44" y="2386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34" name="Freeform 1169"/>
                <p:cNvSpPr>
                  <a:spLocks/>
                </p:cNvSpPr>
                <p:nvPr/>
              </p:nvSpPr>
              <p:spPr bwMode="auto">
                <a:xfrm>
                  <a:off x="5269" y="2380"/>
                  <a:ext cx="13" cy="341"/>
                </a:xfrm>
                <a:custGeom>
                  <a:avLst/>
                  <a:gdLst>
                    <a:gd name="T0" fmla="*/ 0 w 105"/>
                    <a:gd name="T1" fmla="*/ 0 h 2386"/>
                    <a:gd name="T2" fmla="*/ 6 w 105"/>
                    <a:gd name="T3" fmla="*/ 6 h 2386"/>
                    <a:gd name="T4" fmla="*/ 13 w 105"/>
                    <a:gd name="T5" fmla="*/ 113 h 2386"/>
                    <a:gd name="T6" fmla="*/ 6 w 105"/>
                    <a:gd name="T7" fmla="*/ 126 h 2386"/>
                    <a:gd name="T8" fmla="*/ 6 w 105"/>
                    <a:gd name="T9" fmla="*/ 341 h 2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386"/>
                    <a:gd name="T17" fmla="*/ 105 w 105"/>
                    <a:gd name="T18" fmla="*/ 2386 h 23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386">
                      <a:moveTo>
                        <a:pt x="0" y="0"/>
                      </a:moveTo>
                      <a:lnTo>
                        <a:pt x="51" y="40"/>
                      </a:lnTo>
                      <a:lnTo>
                        <a:pt x="105" y="794"/>
                      </a:lnTo>
                      <a:lnTo>
                        <a:pt x="48" y="880"/>
                      </a:lnTo>
                      <a:lnTo>
                        <a:pt x="48" y="2386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35" name="Freeform 1170"/>
                <p:cNvSpPr>
                  <a:spLocks/>
                </p:cNvSpPr>
                <p:nvPr/>
              </p:nvSpPr>
              <p:spPr bwMode="auto">
                <a:xfrm>
                  <a:off x="5274" y="2380"/>
                  <a:ext cx="13" cy="340"/>
                </a:xfrm>
                <a:custGeom>
                  <a:avLst/>
                  <a:gdLst>
                    <a:gd name="T0" fmla="*/ 0 w 100"/>
                    <a:gd name="T1" fmla="*/ 0 h 2380"/>
                    <a:gd name="T2" fmla="*/ 6 w 100"/>
                    <a:gd name="T3" fmla="*/ 5 h 2380"/>
                    <a:gd name="T4" fmla="*/ 13 w 100"/>
                    <a:gd name="T5" fmla="*/ 113 h 2380"/>
                    <a:gd name="T6" fmla="*/ 6 w 100"/>
                    <a:gd name="T7" fmla="*/ 126 h 2380"/>
                    <a:gd name="T8" fmla="*/ 6 w 100"/>
                    <a:gd name="T9" fmla="*/ 340 h 23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"/>
                    <a:gd name="T16" fmla="*/ 0 h 2380"/>
                    <a:gd name="T17" fmla="*/ 100 w 100"/>
                    <a:gd name="T18" fmla="*/ 2380 h 23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" h="2380">
                      <a:moveTo>
                        <a:pt x="0" y="0"/>
                      </a:moveTo>
                      <a:lnTo>
                        <a:pt x="49" y="35"/>
                      </a:lnTo>
                      <a:lnTo>
                        <a:pt x="100" y="794"/>
                      </a:lnTo>
                      <a:lnTo>
                        <a:pt x="47" y="881"/>
                      </a:lnTo>
                      <a:lnTo>
                        <a:pt x="45" y="2380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36" name="Freeform 1171"/>
                <p:cNvSpPr>
                  <a:spLocks/>
                </p:cNvSpPr>
                <p:nvPr/>
              </p:nvSpPr>
              <p:spPr bwMode="auto">
                <a:xfrm>
                  <a:off x="5279" y="2380"/>
                  <a:ext cx="12" cy="340"/>
                </a:xfrm>
                <a:custGeom>
                  <a:avLst/>
                  <a:gdLst>
                    <a:gd name="T0" fmla="*/ 0 w 99"/>
                    <a:gd name="T1" fmla="*/ 0 h 2378"/>
                    <a:gd name="T2" fmla="*/ 6 w 99"/>
                    <a:gd name="T3" fmla="*/ 7 h 2378"/>
                    <a:gd name="T4" fmla="*/ 12 w 99"/>
                    <a:gd name="T5" fmla="*/ 113 h 2378"/>
                    <a:gd name="T6" fmla="*/ 6 w 99"/>
                    <a:gd name="T7" fmla="*/ 126 h 2378"/>
                    <a:gd name="T8" fmla="*/ 5 w 99"/>
                    <a:gd name="T9" fmla="*/ 340 h 23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2378"/>
                    <a:gd name="T17" fmla="*/ 99 w 99"/>
                    <a:gd name="T18" fmla="*/ 2378 h 23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2378">
                      <a:moveTo>
                        <a:pt x="0" y="0"/>
                      </a:moveTo>
                      <a:lnTo>
                        <a:pt x="48" y="46"/>
                      </a:lnTo>
                      <a:lnTo>
                        <a:pt x="99" y="793"/>
                      </a:lnTo>
                      <a:lnTo>
                        <a:pt x="46" y="880"/>
                      </a:lnTo>
                      <a:lnTo>
                        <a:pt x="43" y="2378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37" name="Freeform 1172"/>
                <p:cNvSpPr>
                  <a:spLocks/>
                </p:cNvSpPr>
                <p:nvPr/>
              </p:nvSpPr>
              <p:spPr bwMode="auto">
                <a:xfrm>
                  <a:off x="5284" y="2380"/>
                  <a:ext cx="12" cy="340"/>
                </a:xfrm>
                <a:custGeom>
                  <a:avLst/>
                  <a:gdLst>
                    <a:gd name="T0" fmla="*/ 0 w 95"/>
                    <a:gd name="T1" fmla="*/ 0 h 2379"/>
                    <a:gd name="T2" fmla="*/ 6 w 95"/>
                    <a:gd name="T3" fmla="*/ 6 h 2379"/>
                    <a:gd name="T4" fmla="*/ 12 w 95"/>
                    <a:gd name="T5" fmla="*/ 113 h 2379"/>
                    <a:gd name="T6" fmla="*/ 5 w 95"/>
                    <a:gd name="T7" fmla="*/ 126 h 2379"/>
                    <a:gd name="T8" fmla="*/ 5 w 95"/>
                    <a:gd name="T9" fmla="*/ 340 h 23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2379"/>
                    <a:gd name="T17" fmla="*/ 95 w 95"/>
                    <a:gd name="T18" fmla="*/ 2379 h 23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2379">
                      <a:moveTo>
                        <a:pt x="0" y="0"/>
                      </a:moveTo>
                      <a:lnTo>
                        <a:pt x="44" y="40"/>
                      </a:lnTo>
                      <a:lnTo>
                        <a:pt x="95" y="792"/>
                      </a:lnTo>
                      <a:lnTo>
                        <a:pt x="41" y="879"/>
                      </a:lnTo>
                      <a:lnTo>
                        <a:pt x="39" y="2379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38" name="Freeform 1173"/>
                <p:cNvSpPr>
                  <a:spLocks/>
                </p:cNvSpPr>
                <p:nvPr/>
              </p:nvSpPr>
              <p:spPr bwMode="auto">
                <a:xfrm>
                  <a:off x="5288" y="2380"/>
                  <a:ext cx="12" cy="341"/>
                </a:xfrm>
                <a:custGeom>
                  <a:avLst/>
                  <a:gdLst>
                    <a:gd name="T0" fmla="*/ 0 w 96"/>
                    <a:gd name="T1" fmla="*/ 0 h 2384"/>
                    <a:gd name="T2" fmla="*/ 5 w 96"/>
                    <a:gd name="T3" fmla="*/ 6 h 2384"/>
                    <a:gd name="T4" fmla="*/ 12 w 96"/>
                    <a:gd name="T5" fmla="*/ 112 h 2384"/>
                    <a:gd name="T6" fmla="*/ 5 w 96"/>
                    <a:gd name="T7" fmla="*/ 126 h 2384"/>
                    <a:gd name="T8" fmla="*/ 5 w 96"/>
                    <a:gd name="T9" fmla="*/ 341 h 2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2384"/>
                    <a:gd name="T17" fmla="*/ 96 w 96"/>
                    <a:gd name="T18" fmla="*/ 2384 h 2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2384">
                      <a:moveTo>
                        <a:pt x="0" y="0"/>
                      </a:moveTo>
                      <a:lnTo>
                        <a:pt x="42" y="42"/>
                      </a:lnTo>
                      <a:lnTo>
                        <a:pt x="96" y="785"/>
                      </a:lnTo>
                      <a:lnTo>
                        <a:pt x="39" y="878"/>
                      </a:lnTo>
                      <a:lnTo>
                        <a:pt x="39" y="2384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39" name="Freeform 1174"/>
                <p:cNvSpPr>
                  <a:spLocks/>
                </p:cNvSpPr>
                <p:nvPr/>
              </p:nvSpPr>
              <p:spPr bwMode="auto">
                <a:xfrm>
                  <a:off x="5292" y="2380"/>
                  <a:ext cx="12" cy="339"/>
                </a:xfrm>
                <a:custGeom>
                  <a:avLst/>
                  <a:gdLst>
                    <a:gd name="T0" fmla="*/ 0 w 96"/>
                    <a:gd name="T1" fmla="*/ 0 h 2372"/>
                    <a:gd name="T2" fmla="*/ 6 w 96"/>
                    <a:gd name="T3" fmla="*/ 6 h 2372"/>
                    <a:gd name="T4" fmla="*/ 12 w 96"/>
                    <a:gd name="T5" fmla="*/ 112 h 2372"/>
                    <a:gd name="T6" fmla="*/ 5 w 96"/>
                    <a:gd name="T7" fmla="*/ 125 h 2372"/>
                    <a:gd name="T8" fmla="*/ 5 w 96"/>
                    <a:gd name="T9" fmla="*/ 339 h 23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2372"/>
                    <a:gd name="T17" fmla="*/ 96 w 96"/>
                    <a:gd name="T18" fmla="*/ 2372 h 23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2372">
                      <a:moveTo>
                        <a:pt x="0" y="0"/>
                      </a:moveTo>
                      <a:lnTo>
                        <a:pt x="44" y="40"/>
                      </a:lnTo>
                      <a:lnTo>
                        <a:pt x="96" y="787"/>
                      </a:lnTo>
                      <a:lnTo>
                        <a:pt x="43" y="873"/>
                      </a:lnTo>
                      <a:lnTo>
                        <a:pt x="41" y="2372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02" name="Rectangle 1175"/>
              <p:cNvSpPr>
                <a:spLocks noChangeArrowheads="1"/>
              </p:cNvSpPr>
              <p:nvPr/>
            </p:nvSpPr>
            <p:spPr bwMode="auto">
              <a:xfrm>
                <a:off x="5303" y="2534"/>
                <a:ext cx="95" cy="169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3" name="Rectangle 1176"/>
              <p:cNvSpPr>
                <a:spLocks noChangeArrowheads="1"/>
              </p:cNvSpPr>
              <p:nvPr/>
            </p:nvSpPr>
            <p:spPr bwMode="auto">
              <a:xfrm>
                <a:off x="5303" y="2567"/>
                <a:ext cx="95" cy="3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4" name="Rectangle 1177"/>
              <p:cNvSpPr>
                <a:spLocks noChangeArrowheads="1"/>
              </p:cNvSpPr>
              <p:nvPr/>
            </p:nvSpPr>
            <p:spPr bwMode="auto">
              <a:xfrm>
                <a:off x="5303" y="2601"/>
                <a:ext cx="95" cy="3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5" name="Rectangle 1178"/>
              <p:cNvSpPr>
                <a:spLocks noChangeArrowheads="1"/>
              </p:cNvSpPr>
              <p:nvPr/>
            </p:nvSpPr>
            <p:spPr bwMode="auto">
              <a:xfrm>
                <a:off x="5303" y="2634"/>
                <a:ext cx="95" cy="3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6" name="Rectangle 1179"/>
              <p:cNvSpPr>
                <a:spLocks noChangeArrowheads="1"/>
              </p:cNvSpPr>
              <p:nvPr/>
            </p:nvSpPr>
            <p:spPr bwMode="auto">
              <a:xfrm>
                <a:off x="5320" y="2573"/>
                <a:ext cx="62" cy="21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7" name="Rectangle 1180"/>
              <p:cNvSpPr>
                <a:spLocks noChangeArrowheads="1"/>
              </p:cNvSpPr>
              <p:nvPr/>
            </p:nvSpPr>
            <p:spPr bwMode="auto">
              <a:xfrm>
                <a:off x="5320" y="2607"/>
                <a:ext cx="62" cy="21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08" name="Freeform 1181"/>
              <p:cNvSpPr>
                <a:spLocks/>
              </p:cNvSpPr>
              <p:nvPr/>
            </p:nvSpPr>
            <p:spPr bwMode="auto">
              <a:xfrm>
                <a:off x="5362" y="2538"/>
                <a:ext cx="4" cy="21"/>
              </a:xfrm>
              <a:custGeom>
                <a:avLst/>
                <a:gdLst>
                  <a:gd name="T0" fmla="*/ 4 w 33"/>
                  <a:gd name="T1" fmla="*/ 0 h 153"/>
                  <a:gd name="T2" fmla="*/ 4 w 33"/>
                  <a:gd name="T3" fmla="*/ 21 h 153"/>
                  <a:gd name="T4" fmla="*/ 0 w 33"/>
                  <a:gd name="T5" fmla="*/ 9 h 153"/>
                  <a:gd name="T6" fmla="*/ 4 w 33"/>
                  <a:gd name="T7" fmla="*/ 0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"/>
                  <a:gd name="T13" fmla="*/ 0 h 153"/>
                  <a:gd name="T14" fmla="*/ 33 w 33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" h="153">
                    <a:moveTo>
                      <a:pt x="33" y="0"/>
                    </a:moveTo>
                    <a:lnTo>
                      <a:pt x="33" y="153"/>
                    </a:lnTo>
                    <a:lnTo>
                      <a:pt x="0" y="6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409" name="Group 1182"/>
              <p:cNvGrpSpPr>
                <a:grpSpLocks/>
              </p:cNvGrpSpPr>
              <p:nvPr/>
            </p:nvGrpSpPr>
            <p:grpSpPr bwMode="auto">
              <a:xfrm>
                <a:off x="5303" y="2534"/>
                <a:ext cx="95" cy="34"/>
                <a:chOff x="5303" y="2534"/>
                <a:chExt cx="95" cy="34"/>
              </a:xfrm>
            </p:grpSpPr>
            <p:sp>
              <p:nvSpPr>
                <p:cNvPr id="4420" name="Rectangle 1183"/>
                <p:cNvSpPr>
                  <a:spLocks noChangeArrowheads="1"/>
                </p:cNvSpPr>
                <p:nvPr/>
              </p:nvSpPr>
              <p:spPr bwMode="auto">
                <a:xfrm>
                  <a:off x="5303" y="2534"/>
                  <a:ext cx="95" cy="34"/>
                </a:xfrm>
                <a:prstGeom prst="rect">
                  <a:avLst/>
                </a:prstGeom>
                <a:solidFill>
                  <a:srgbClr val="A0A0A0"/>
                </a:solidFill>
                <a:ln w="317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421" name="Rectangle 1184"/>
                <p:cNvSpPr>
                  <a:spLocks noChangeArrowheads="1"/>
                </p:cNvSpPr>
                <p:nvPr/>
              </p:nvSpPr>
              <p:spPr bwMode="auto">
                <a:xfrm>
                  <a:off x="5312" y="2539"/>
                  <a:ext cx="8" cy="4"/>
                </a:xfrm>
                <a:prstGeom prst="rect">
                  <a:avLst/>
                </a:pr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4422" name="Group 1185"/>
                <p:cNvGrpSpPr>
                  <a:grpSpLocks/>
                </p:cNvGrpSpPr>
                <p:nvPr/>
              </p:nvGrpSpPr>
              <p:grpSpPr bwMode="auto">
                <a:xfrm>
                  <a:off x="5309" y="2536"/>
                  <a:ext cx="85" cy="27"/>
                  <a:chOff x="5309" y="2536"/>
                  <a:chExt cx="85" cy="27"/>
                </a:xfrm>
              </p:grpSpPr>
              <p:sp>
                <p:nvSpPr>
                  <p:cNvPr id="4423" name="Freeform 1186"/>
                  <p:cNvSpPr>
                    <a:spLocks/>
                  </p:cNvSpPr>
                  <p:nvPr/>
                </p:nvSpPr>
                <p:spPr bwMode="auto">
                  <a:xfrm>
                    <a:off x="5347" y="2538"/>
                    <a:ext cx="19" cy="9"/>
                  </a:xfrm>
                  <a:custGeom>
                    <a:avLst/>
                    <a:gdLst>
                      <a:gd name="T0" fmla="*/ 19 w 156"/>
                      <a:gd name="T1" fmla="*/ 0 h 69"/>
                      <a:gd name="T2" fmla="*/ 1 w 156"/>
                      <a:gd name="T3" fmla="*/ 0 h 69"/>
                      <a:gd name="T4" fmla="*/ 0 w 156"/>
                      <a:gd name="T5" fmla="*/ 9 h 69"/>
                      <a:gd name="T6" fmla="*/ 17 w 156"/>
                      <a:gd name="T7" fmla="*/ 9 h 69"/>
                      <a:gd name="T8" fmla="*/ 19 w 156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6"/>
                      <a:gd name="T16" fmla="*/ 0 h 69"/>
                      <a:gd name="T17" fmla="*/ 156 w 156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6" h="69">
                        <a:moveTo>
                          <a:pt x="156" y="0"/>
                        </a:moveTo>
                        <a:lnTo>
                          <a:pt x="10" y="0"/>
                        </a:lnTo>
                        <a:lnTo>
                          <a:pt x="0" y="69"/>
                        </a:lnTo>
                        <a:lnTo>
                          <a:pt x="139" y="67"/>
                        </a:lnTo>
                        <a:lnTo>
                          <a:pt x="156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24" name="Freeform 1187"/>
                  <p:cNvSpPr>
                    <a:spLocks/>
                  </p:cNvSpPr>
                  <p:nvPr/>
                </p:nvSpPr>
                <p:spPr bwMode="auto">
                  <a:xfrm>
                    <a:off x="5347" y="2550"/>
                    <a:ext cx="44" cy="10"/>
                  </a:xfrm>
                  <a:custGeom>
                    <a:avLst/>
                    <a:gdLst>
                      <a:gd name="T0" fmla="*/ 44 w 352"/>
                      <a:gd name="T1" fmla="*/ 10 h 67"/>
                      <a:gd name="T2" fmla="*/ 1 w 352"/>
                      <a:gd name="T3" fmla="*/ 10 h 67"/>
                      <a:gd name="T4" fmla="*/ 0 w 352"/>
                      <a:gd name="T5" fmla="*/ 0 h 67"/>
                      <a:gd name="T6" fmla="*/ 42 w 352"/>
                      <a:gd name="T7" fmla="*/ 0 h 67"/>
                      <a:gd name="T8" fmla="*/ 44 w 352"/>
                      <a:gd name="T9" fmla="*/ 1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2"/>
                      <a:gd name="T16" fmla="*/ 0 h 67"/>
                      <a:gd name="T17" fmla="*/ 352 w 352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2" h="67">
                        <a:moveTo>
                          <a:pt x="352" y="67"/>
                        </a:moveTo>
                        <a:lnTo>
                          <a:pt x="10" y="67"/>
                        </a:lnTo>
                        <a:lnTo>
                          <a:pt x="0" y="0"/>
                        </a:lnTo>
                        <a:lnTo>
                          <a:pt x="334" y="0"/>
                        </a:lnTo>
                        <a:lnTo>
                          <a:pt x="352" y="6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25" name="Freeform 1188"/>
                  <p:cNvSpPr>
                    <a:spLocks/>
                  </p:cNvSpPr>
                  <p:nvPr/>
                </p:nvSpPr>
                <p:spPr bwMode="auto">
                  <a:xfrm>
                    <a:off x="5365" y="2542"/>
                    <a:ext cx="26" cy="5"/>
                  </a:xfrm>
                  <a:custGeom>
                    <a:avLst/>
                    <a:gdLst>
                      <a:gd name="T0" fmla="*/ 26 w 206"/>
                      <a:gd name="T1" fmla="*/ 0 h 35"/>
                      <a:gd name="T2" fmla="*/ 1 w 206"/>
                      <a:gd name="T3" fmla="*/ 0 h 35"/>
                      <a:gd name="T4" fmla="*/ 0 w 206"/>
                      <a:gd name="T5" fmla="*/ 5 h 35"/>
                      <a:gd name="T6" fmla="*/ 24 w 206"/>
                      <a:gd name="T7" fmla="*/ 5 h 35"/>
                      <a:gd name="T8" fmla="*/ 26 w 206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6"/>
                      <a:gd name="T16" fmla="*/ 0 h 35"/>
                      <a:gd name="T17" fmla="*/ 206 w 206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6" h="35">
                        <a:moveTo>
                          <a:pt x="206" y="0"/>
                        </a:moveTo>
                        <a:lnTo>
                          <a:pt x="8" y="0"/>
                        </a:lnTo>
                        <a:lnTo>
                          <a:pt x="0" y="35"/>
                        </a:lnTo>
                        <a:lnTo>
                          <a:pt x="188" y="35"/>
                        </a:lnTo>
                        <a:lnTo>
                          <a:pt x="206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26" name="Freeform 1189"/>
                  <p:cNvSpPr>
                    <a:spLocks/>
                  </p:cNvSpPr>
                  <p:nvPr/>
                </p:nvSpPr>
                <p:spPr bwMode="auto">
                  <a:xfrm>
                    <a:off x="5388" y="2542"/>
                    <a:ext cx="3" cy="17"/>
                  </a:xfrm>
                  <a:custGeom>
                    <a:avLst/>
                    <a:gdLst>
                      <a:gd name="T0" fmla="*/ 3 w 21"/>
                      <a:gd name="T1" fmla="*/ 0 h 124"/>
                      <a:gd name="T2" fmla="*/ 3 w 21"/>
                      <a:gd name="T3" fmla="*/ 17 h 124"/>
                      <a:gd name="T4" fmla="*/ 0 w 21"/>
                      <a:gd name="T5" fmla="*/ 6 h 124"/>
                      <a:gd name="T6" fmla="*/ 3 w 21"/>
                      <a:gd name="T7" fmla="*/ 0 h 12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"/>
                      <a:gd name="T13" fmla="*/ 0 h 124"/>
                      <a:gd name="T14" fmla="*/ 21 w 21"/>
                      <a:gd name="T15" fmla="*/ 124 h 12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" h="124">
                        <a:moveTo>
                          <a:pt x="21" y="0"/>
                        </a:moveTo>
                        <a:lnTo>
                          <a:pt x="21" y="124"/>
                        </a:lnTo>
                        <a:lnTo>
                          <a:pt x="0" y="42"/>
                        </a:ln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27" name="Oval 1190"/>
                  <p:cNvSpPr>
                    <a:spLocks noChangeArrowheads="1"/>
                  </p:cNvSpPr>
                  <p:nvPr/>
                </p:nvSpPr>
                <p:spPr bwMode="auto">
                  <a:xfrm>
                    <a:off x="5366" y="2551"/>
                    <a:ext cx="9" cy="8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428" name="Rectangle 1191"/>
                  <p:cNvSpPr>
                    <a:spLocks noChangeArrowheads="1"/>
                  </p:cNvSpPr>
                  <p:nvPr/>
                </p:nvSpPr>
                <p:spPr bwMode="auto">
                  <a:xfrm>
                    <a:off x="5309" y="2547"/>
                    <a:ext cx="85" cy="3"/>
                  </a:xfrm>
                  <a:prstGeom prst="rect">
                    <a:avLst/>
                  </a:pr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grpSp>
                <p:nvGrpSpPr>
                  <p:cNvPr id="4429" name="Group 1192"/>
                  <p:cNvGrpSpPr>
                    <a:grpSpLocks/>
                  </p:cNvGrpSpPr>
                  <p:nvPr/>
                </p:nvGrpSpPr>
                <p:grpSpPr bwMode="auto">
                  <a:xfrm>
                    <a:off x="5364" y="2536"/>
                    <a:ext cx="10" cy="27"/>
                    <a:chOff x="5364" y="2536"/>
                    <a:chExt cx="10" cy="27"/>
                  </a:xfrm>
                </p:grpSpPr>
                <p:sp>
                  <p:nvSpPr>
                    <p:cNvPr id="4430" name="Freeform 1193"/>
                    <p:cNvSpPr>
                      <a:spLocks/>
                    </p:cNvSpPr>
                    <p:nvPr/>
                  </p:nvSpPr>
                  <p:spPr bwMode="auto">
                    <a:xfrm>
                      <a:off x="5364" y="2537"/>
                      <a:ext cx="9" cy="26"/>
                    </a:xfrm>
                    <a:custGeom>
                      <a:avLst/>
                      <a:gdLst>
                        <a:gd name="T0" fmla="*/ 7 w 68"/>
                        <a:gd name="T1" fmla="*/ 0 h 182"/>
                        <a:gd name="T2" fmla="*/ 4 w 68"/>
                        <a:gd name="T3" fmla="*/ 0 h 182"/>
                        <a:gd name="T4" fmla="*/ 2 w 68"/>
                        <a:gd name="T5" fmla="*/ 1 h 182"/>
                        <a:gd name="T6" fmla="*/ 1 w 68"/>
                        <a:gd name="T7" fmla="*/ 4 h 182"/>
                        <a:gd name="T8" fmla="*/ 0 w 68"/>
                        <a:gd name="T9" fmla="*/ 10 h 182"/>
                        <a:gd name="T10" fmla="*/ 2 w 68"/>
                        <a:gd name="T11" fmla="*/ 26 h 182"/>
                        <a:gd name="T12" fmla="*/ 4 w 68"/>
                        <a:gd name="T13" fmla="*/ 26 h 182"/>
                        <a:gd name="T14" fmla="*/ 4 w 68"/>
                        <a:gd name="T15" fmla="*/ 12 h 182"/>
                        <a:gd name="T16" fmla="*/ 8 w 68"/>
                        <a:gd name="T17" fmla="*/ 7 h 182"/>
                        <a:gd name="T18" fmla="*/ 9 w 68"/>
                        <a:gd name="T19" fmla="*/ 4 h 182"/>
                        <a:gd name="T20" fmla="*/ 9 w 68"/>
                        <a:gd name="T21" fmla="*/ 2 h 182"/>
                        <a:gd name="T22" fmla="*/ 7 w 68"/>
                        <a:gd name="T23" fmla="*/ 0 h 18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68"/>
                        <a:gd name="T37" fmla="*/ 0 h 182"/>
                        <a:gd name="T38" fmla="*/ 68 w 68"/>
                        <a:gd name="T39" fmla="*/ 182 h 182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68" h="182">
                          <a:moveTo>
                            <a:pt x="55" y="2"/>
                          </a:moveTo>
                          <a:lnTo>
                            <a:pt x="30" y="0"/>
                          </a:lnTo>
                          <a:lnTo>
                            <a:pt x="13" y="9"/>
                          </a:lnTo>
                          <a:lnTo>
                            <a:pt x="8" y="31"/>
                          </a:lnTo>
                          <a:lnTo>
                            <a:pt x="0" y="72"/>
                          </a:lnTo>
                          <a:lnTo>
                            <a:pt x="17" y="180"/>
                          </a:lnTo>
                          <a:lnTo>
                            <a:pt x="30" y="182"/>
                          </a:lnTo>
                          <a:lnTo>
                            <a:pt x="30" y="87"/>
                          </a:lnTo>
                          <a:lnTo>
                            <a:pt x="60" y="47"/>
                          </a:lnTo>
                          <a:lnTo>
                            <a:pt x="68" y="29"/>
                          </a:lnTo>
                          <a:lnTo>
                            <a:pt x="67" y="12"/>
                          </a:lnTo>
                          <a:lnTo>
                            <a:pt x="55" y="2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31" name="Freeform 1194"/>
                    <p:cNvSpPr>
                      <a:spLocks/>
                    </p:cNvSpPr>
                    <p:nvPr/>
                  </p:nvSpPr>
                  <p:spPr bwMode="auto">
                    <a:xfrm>
                      <a:off x="5365" y="2536"/>
                      <a:ext cx="9" cy="26"/>
                    </a:xfrm>
                    <a:custGeom>
                      <a:avLst/>
                      <a:gdLst>
                        <a:gd name="T0" fmla="*/ 7 w 70"/>
                        <a:gd name="T1" fmla="*/ 0 h 182"/>
                        <a:gd name="T2" fmla="*/ 4 w 70"/>
                        <a:gd name="T3" fmla="*/ 0 h 182"/>
                        <a:gd name="T4" fmla="*/ 2 w 70"/>
                        <a:gd name="T5" fmla="*/ 1 h 182"/>
                        <a:gd name="T6" fmla="*/ 1 w 70"/>
                        <a:gd name="T7" fmla="*/ 4 h 182"/>
                        <a:gd name="T8" fmla="*/ 0 w 70"/>
                        <a:gd name="T9" fmla="*/ 10 h 182"/>
                        <a:gd name="T10" fmla="*/ 2 w 70"/>
                        <a:gd name="T11" fmla="*/ 26 h 182"/>
                        <a:gd name="T12" fmla="*/ 4 w 70"/>
                        <a:gd name="T13" fmla="*/ 26 h 182"/>
                        <a:gd name="T14" fmla="*/ 4 w 70"/>
                        <a:gd name="T15" fmla="*/ 12 h 182"/>
                        <a:gd name="T16" fmla="*/ 8 w 70"/>
                        <a:gd name="T17" fmla="*/ 7 h 182"/>
                        <a:gd name="T18" fmla="*/ 9 w 70"/>
                        <a:gd name="T19" fmla="*/ 4 h 182"/>
                        <a:gd name="T20" fmla="*/ 9 w 70"/>
                        <a:gd name="T21" fmla="*/ 2 h 182"/>
                        <a:gd name="T22" fmla="*/ 7 w 70"/>
                        <a:gd name="T23" fmla="*/ 0 h 18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70"/>
                        <a:gd name="T37" fmla="*/ 0 h 182"/>
                        <a:gd name="T38" fmla="*/ 70 w 70"/>
                        <a:gd name="T39" fmla="*/ 182 h 182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70" h="182">
                          <a:moveTo>
                            <a:pt x="55" y="2"/>
                          </a:moveTo>
                          <a:lnTo>
                            <a:pt x="31" y="0"/>
                          </a:lnTo>
                          <a:lnTo>
                            <a:pt x="15" y="9"/>
                          </a:lnTo>
                          <a:lnTo>
                            <a:pt x="8" y="31"/>
                          </a:lnTo>
                          <a:lnTo>
                            <a:pt x="0" y="72"/>
                          </a:lnTo>
                          <a:lnTo>
                            <a:pt x="18" y="180"/>
                          </a:lnTo>
                          <a:lnTo>
                            <a:pt x="31" y="182"/>
                          </a:lnTo>
                          <a:lnTo>
                            <a:pt x="31" y="87"/>
                          </a:lnTo>
                          <a:lnTo>
                            <a:pt x="62" y="47"/>
                          </a:lnTo>
                          <a:lnTo>
                            <a:pt x="70" y="29"/>
                          </a:lnTo>
                          <a:lnTo>
                            <a:pt x="67" y="11"/>
                          </a:lnTo>
                          <a:lnTo>
                            <a:pt x="55" y="2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4410" name="Rectangle 1195"/>
              <p:cNvSpPr>
                <a:spLocks noChangeArrowheads="1"/>
              </p:cNvSpPr>
              <p:nvPr/>
            </p:nvSpPr>
            <p:spPr bwMode="auto">
              <a:xfrm>
                <a:off x="5323" y="2579"/>
                <a:ext cx="56" cy="4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411" name="Freeform 1196"/>
              <p:cNvSpPr>
                <a:spLocks/>
              </p:cNvSpPr>
              <p:nvPr/>
            </p:nvSpPr>
            <p:spPr bwMode="auto">
              <a:xfrm>
                <a:off x="5340" y="2586"/>
                <a:ext cx="24" cy="5"/>
              </a:xfrm>
              <a:custGeom>
                <a:avLst/>
                <a:gdLst>
                  <a:gd name="T0" fmla="*/ 0 w 196"/>
                  <a:gd name="T1" fmla="*/ 5 h 35"/>
                  <a:gd name="T2" fmla="*/ 0 w 196"/>
                  <a:gd name="T3" fmla="*/ 0 h 35"/>
                  <a:gd name="T4" fmla="*/ 23 w 196"/>
                  <a:gd name="T5" fmla="*/ 0 h 35"/>
                  <a:gd name="T6" fmla="*/ 24 w 196"/>
                  <a:gd name="T7" fmla="*/ 5 h 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6"/>
                  <a:gd name="T13" fmla="*/ 0 h 35"/>
                  <a:gd name="T14" fmla="*/ 196 w 196"/>
                  <a:gd name="T15" fmla="*/ 35 h 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6" h="35">
                    <a:moveTo>
                      <a:pt x="4" y="35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6" y="34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" name="Freeform 1197"/>
              <p:cNvSpPr>
                <a:spLocks/>
              </p:cNvSpPr>
              <p:nvPr/>
            </p:nvSpPr>
            <p:spPr bwMode="auto">
              <a:xfrm>
                <a:off x="5273" y="2402"/>
                <a:ext cx="22" cy="26"/>
              </a:xfrm>
              <a:custGeom>
                <a:avLst/>
                <a:gdLst>
                  <a:gd name="T0" fmla="*/ 20 w 174"/>
                  <a:gd name="T1" fmla="*/ 0 h 180"/>
                  <a:gd name="T2" fmla="*/ 0 w 174"/>
                  <a:gd name="T3" fmla="*/ 0 h 180"/>
                  <a:gd name="T4" fmla="*/ 1 w 174"/>
                  <a:gd name="T5" fmla="*/ 26 h 180"/>
                  <a:gd name="T6" fmla="*/ 22 w 174"/>
                  <a:gd name="T7" fmla="*/ 26 h 180"/>
                  <a:gd name="T8" fmla="*/ 20 w 174"/>
                  <a:gd name="T9" fmla="*/ 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180"/>
                  <a:gd name="T17" fmla="*/ 174 w 174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180">
                    <a:moveTo>
                      <a:pt x="160" y="0"/>
                    </a:moveTo>
                    <a:lnTo>
                      <a:pt x="0" y="0"/>
                    </a:lnTo>
                    <a:lnTo>
                      <a:pt x="11" y="180"/>
                    </a:lnTo>
                    <a:lnTo>
                      <a:pt x="174" y="180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" name="Freeform 1198"/>
              <p:cNvSpPr>
                <a:spLocks/>
              </p:cNvSpPr>
              <p:nvPr/>
            </p:nvSpPr>
            <p:spPr bwMode="auto">
              <a:xfrm>
                <a:off x="5276" y="2446"/>
                <a:ext cx="22" cy="26"/>
              </a:xfrm>
              <a:custGeom>
                <a:avLst/>
                <a:gdLst>
                  <a:gd name="T0" fmla="*/ 20 w 180"/>
                  <a:gd name="T1" fmla="*/ 0 h 182"/>
                  <a:gd name="T2" fmla="*/ 0 w 180"/>
                  <a:gd name="T3" fmla="*/ 0 h 182"/>
                  <a:gd name="T4" fmla="*/ 2 w 180"/>
                  <a:gd name="T5" fmla="*/ 26 h 182"/>
                  <a:gd name="T6" fmla="*/ 22 w 180"/>
                  <a:gd name="T7" fmla="*/ 26 h 182"/>
                  <a:gd name="T8" fmla="*/ 20 w 180"/>
                  <a:gd name="T9" fmla="*/ 0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82"/>
                  <a:gd name="T17" fmla="*/ 180 w 180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82">
                    <a:moveTo>
                      <a:pt x="167" y="0"/>
                    </a:moveTo>
                    <a:lnTo>
                      <a:pt x="0" y="0"/>
                    </a:lnTo>
                    <a:lnTo>
                      <a:pt x="13" y="182"/>
                    </a:lnTo>
                    <a:lnTo>
                      <a:pt x="180" y="181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414" name="Group 1199"/>
              <p:cNvGrpSpPr>
                <a:grpSpLocks/>
              </p:cNvGrpSpPr>
              <p:nvPr/>
            </p:nvGrpSpPr>
            <p:grpSpPr bwMode="auto">
              <a:xfrm>
                <a:off x="5309" y="2444"/>
                <a:ext cx="94" cy="27"/>
                <a:chOff x="5309" y="2444"/>
                <a:chExt cx="94" cy="27"/>
              </a:xfrm>
            </p:grpSpPr>
            <p:sp>
              <p:nvSpPr>
                <p:cNvPr id="4415" name="Rectangle 1200"/>
                <p:cNvSpPr>
                  <a:spLocks noChangeArrowheads="1"/>
                </p:cNvSpPr>
                <p:nvPr/>
              </p:nvSpPr>
              <p:spPr bwMode="auto">
                <a:xfrm>
                  <a:off x="5309" y="2444"/>
                  <a:ext cx="94" cy="27"/>
                </a:xfrm>
                <a:prstGeom prst="rect">
                  <a:avLst/>
                </a:prstGeom>
                <a:solidFill>
                  <a:srgbClr val="606060"/>
                </a:solidFill>
                <a:ln w="317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416" name="Rectangle 1201"/>
                <p:cNvSpPr>
                  <a:spLocks noChangeArrowheads="1"/>
                </p:cNvSpPr>
                <p:nvPr/>
              </p:nvSpPr>
              <p:spPr bwMode="auto">
                <a:xfrm>
                  <a:off x="5326" y="2448"/>
                  <a:ext cx="11" cy="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417" name="Rectangle 1202"/>
                <p:cNvSpPr>
                  <a:spLocks noChangeArrowheads="1"/>
                </p:cNvSpPr>
                <p:nvPr/>
              </p:nvSpPr>
              <p:spPr bwMode="auto">
                <a:xfrm>
                  <a:off x="5326" y="2459"/>
                  <a:ext cx="11" cy="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418" name="Rectangle 1203"/>
                <p:cNvSpPr>
                  <a:spLocks noChangeArrowheads="1"/>
                </p:cNvSpPr>
                <p:nvPr/>
              </p:nvSpPr>
              <p:spPr bwMode="auto">
                <a:xfrm>
                  <a:off x="5349" y="2453"/>
                  <a:ext cx="11" cy="9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419" name="Oval 1204"/>
                <p:cNvSpPr>
                  <a:spLocks noChangeArrowheads="1"/>
                </p:cNvSpPr>
                <p:nvPr/>
              </p:nvSpPr>
              <p:spPr bwMode="auto">
                <a:xfrm>
                  <a:off x="5314" y="2453"/>
                  <a:ext cx="8" cy="11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4133" name="Group 1205"/>
            <p:cNvGrpSpPr>
              <a:grpSpLocks/>
            </p:cNvGrpSpPr>
            <p:nvPr/>
          </p:nvGrpSpPr>
          <p:grpSpPr bwMode="auto">
            <a:xfrm>
              <a:off x="2975" y="2440"/>
              <a:ext cx="285" cy="134"/>
              <a:chOff x="3162" y="2675"/>
              <a:chExt cx="385" cy="162"/>
            </a:xfrm>
          </p:grpSpPr>
          <p:sp>
            <p:nvSpPr>
              <p:cNvPr id="4367" name="Freeform 1206"/>
              <p:cNvSpPr>
                <a:spLocks/>
              </p:cNvSpPr>
              <p:nvPr/>
            </p:nvSpPr>
            <p:spPr bwMode="auto">
              <a:xfrm>
                <a:off x="3165" y="2726"/>
                <a:ext cx="378" cy="87"/>
              </a:xfrm>
              <a:custGeom>
                <a:avLst/>
                <a:gdLst>
                  <a:gd name="T0" fmla="*/ 378 w 1890"/>
                  <a:gd name="T1" fmla="*/ 87 h 437"/>
                  <a:gd name="T2" fmla="*/ 0 w 1890"/>
                  <a:gd name="T3" fmla="*/ 87 h 437"/>
                  <a:gd name="T4" fmla="*/ 0 w 1890"/>
                  <a:gd name="T5" fmla="*/ 0 h 437"/>
                  <a:gd name="T6" fmla="*/ 378 w 1890"/>
                  <a:gd name="T7" fmla="*/ 0 h 437"/>
                  <a:gd name="T8" fmla="*/ 378 w 1890"/>
                  <a:gd name="T9" fmla="*/ 87 h 437"/>
                  <a:gd name="T10" fmla="*/ 378 w 1890"/>
                  <a:gd name="T11" fmla="*/ 87 h 4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90"/>
                  <a:gd name="T19" fmla="*/ 0 h 437"/>
                  <a:gd name="T20" fmla="*/ 1890 w 1890"/>
                  <a:gd name="T21" fmla="*/ 437 h 4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90" h="437">
                    <a:moveTo>
                      <a:pt x="1890" y="437"/>
                    </a:moveTo>
                    <a:lnTo>
                      <a:pt x="0" y="437"/>
                    </a:lnTo>
                    <a:lnTo>
                      <a:pt x="0" y="0"/>
                    </a:lnTo>
                    <a:lnTo>
                      <a:pt x="1890" y="0"/>
                    </a:lnTo>
                    <a:lnTo>
                      <a:pt x="1890" y="437"/>
                    </a:lnTo>
                    <a:close/>
                  </a:path>
                </a:pathLst>
              </a:custGeom>
              <a:solidFill>
                <a:srgbClr val="79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68" name="Freeform 1207"/>
              <p:cNvSpPr>
                <a:spLocks/>
              </p:cNvSpPr>
              <p:nvPr/>
            </p:nvSpPr>
            <p:spPr bwMode="auto">
              <a:xfrm>
                <a:off x="3165" y="2675"/>
                <a:ext cx="378" cy="49"/>
              </a:xfrm>
              <a:custGeom>
                <a:avLst/>
                <a:gdLst>
                  <a:gd name="T0" fmla="*/ 0 w 1891"/>
                  <a:gd name="T1" fmla="*/ 49 h 244"/>
                  <a:gd name="T2" fmla="*/ 378 w 1891"/>
                  <a:gd name="T3" fmla="*/ 49 h 244"/>
                  <a:gd name="T4" fmla="*/ 337 w 1891"/>
                  <a:gd name="T5" fmla="*/ 0 h 244"/>
                  <a:gd name="T6" fmla="*/ 41 w 1891"/>
                  <a:gd name="T7" fmla="*/ 0 h 244"/>
                  <a:gd name="T8" fmla="*/ 0 w 1891"/>
                  <a:gd name="T9" fmla="*/ 49 h 244"/>
                  <a:gd name="T10" fmla="*/ 0 w 1891"/>
                  <a:gd name="T11" fmla="*/ 49 h 244"/>
                  <a:gd name="T12" fmla="*/ 0 w 1891"/>
                  <a:gd name="T13" fmla="*/ 49 h 2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91"/>
                  <a:gd name="T22" fmla="*/ 0 h 244"/>
                  <a:gd name="T23" fmla="*/ 1891 w 1891"/>
                  <a:gd name="T24" fmla="*/ 244 h 2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91" h="244">
                    <a:moveTo>
                      <a:pt x="0" y="244"/>
                    </a:moveTo>
                    <a:lnTo>
                      <a:pt x="1891" y="244"/>
                    </a:lnTo>
                    <a:lnTo>
                      <a:pt x="1686" y="1"/>
                    </a:lnTo>
                    <a:lnTo>
                      <a:pt x="206" y="0"/>
                    </a:lnTo>
                    <a:lnTo>
                      <a:pt x="1" y="244"/>
                    </a:lnTo>
                    <a:lnTo>
                      <a:pt x="0" y="244"/>
                    </a:lnTo>
                    <a:close/>
                  </a:path>
                </a:pathLst>
              </a:custGeom>
              <a:solidFill>
                <a:srgbClr val="DF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69" name="Freeform 1208"/>
              <p:cNvSpPr>
                <a:spLocks/>
              </p:cNvSpPr>
              <p:nvPr/>
            </p:nvSpPr>
            <p:spPr bwMode="auto">
              <a:xfrm>
                <a:off x="3171" y="2676"/>
                <a:ext cx="367" cy="41"/>
              </a:xfrm>
              <a:custGeom>
                <a:avLst/>
                <a:gdLst>
                  <a:gd name="T0" fmla="*/ 0 w 1832"/>
                  <a:gd name="T1" fmla="*/ 41 h 205"/>
                  <a:gd name="T2" fmla="*/ 367 w 1832"/>
                  <a:gd name="T3" fmla="*/ 41 h 205"/>
                  <a:gd name="T4" fmla="*/ 302 w 1832"/>
                  <a:gd name="T5" fmla="*/ 0 h 205"/>
                  <a:gd name="T6" fmla="*/ 60 w 1832"/>
                  <a:gd name="T7" fmla="*/ 0 h 205"/>
                  <a:gd name="T8" fmla="*/ 0 w 1832"/>
                  <a:gd name="T9" fmla="*/ 41 h 205"/>
                  <a:gd name="T10" fmla="*/ 0 w 1832"/>
                  <a:gd name="T11" fmla="*/ 41 h 2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32"/>
                  <a:gd name="T19" fmla="*/ 0 h 205"/>
                  <a:gd name="T20" fmla="*/ 1832 w 1832"/>
                  <a:gd name="T21" fmla="*/ 205 h 20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32" h="205">
                    <a:moveTo>
                      <a:pt x="0" y="205"/>
                    </a:moveTo>
                    <a:lnTo>
                      <a:pt x="1832" y="205"/>
                    </a:lnTo>
                    <a:lnTo>
                      <a:pt x="1508" y="0"/>
                    </a:lnTo>
                    <a:lnTo>
                      <a:pt x="298" y="0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rgbClr val="DF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70" name="Freeform 1209"/>
              <p:cNvSpPr>
                <a:spLocks/>
              </p:cNvSpPr>
              <p:nvPr/>
            </p:nvSpPr>
            <p:spPr bwMode="auto">
              <a:xfrm>
                <a:off x="3176" y="2676"/>
                <a:ext cx="357" cy="41"/>
              </a:xfrm>
              <a:custGeom>
                <a:avLst/>
                <a:gdLst>
                  <a:gd name="T0" fmla="*/ 21 w 1786"/>
                  <a:gd name="T1" fmla="*/ 41 h 205"/>
                  <a:gd name="T2" fmla="*/ 46 w 1786"/>
                  <a:gd name="T3" fmla="*/ 41 h 205"/>
                  <a:gd name="T4" fmla="*/ 67 w 1786"/>
                  <a:gd name="T5" fmla="*/ 41 h 205"/>
                  <a:gd name="T6" fmla="*/ 86 w 1786"/>
                  <a:gd name="T7" fmla="*/ 41 h 205"/>
                  <a:gd name="T8" fmla="*/ 105 w 1786"/>
                  <a:gd name="T9" fmla="*/ 41 h 205"/>
                  <a:gd name="T10" fmla="*/ 127 w 1786"/>
                  <a:gd name="T11" fmla="*/ 41 h 205"/>
                  <a:gd name="T12" fmla="*/ 154 w 1786"/>
                  <a:gd name="T13" fmla="*/ 41 h 205"/>
                  <a:gd name="T14" fmla="*/ 187 w 1786"/>
                  <a:gd name="T15" fmla="*/ 41 h 205"/>
                  <a:gd name="T16" fmla="*/ 231 w 1786"/>
                  <a:gd name="T17" fmla="*/ 41 h 205"/>
                  <a:gd name="T18" fmla="*/ 287 w 1786"/>
                  <a:gd name="T19" fmla="*/ 41 h 205"/>
                  <a:gd name="T20" fmla="*/ 357 w 1786"/>
                  <a:gd name="T21" fmla="*/ 41 h 205"/>
                  <a:gd name="T22" fmla="*/ 351 w 1786"/>
                  <a:gd name="T23" fmla="*/ 38 h 205"/>
                  <a:gd name="T24" fmla="*/ 347 w 1786"/>
                  <a:gd name="T25" fmla="*/ 35 h 205"/>
                  <a:gd name="T26" fmla="*/ 344 w 1786"/>
                  <a:gd name="T27" fmla="*/ 32 h 205"/>
                  <a:gd name="T28" fmla="*/ 340 w 1786"/>
                  <a:gd name="T29" fmla="*/ 30 h 205"/>
                  <a:gd name="T30" fmla="*/ 336 w 1786"/>
                  <a:gd name="T31" fmla="*/ 28 h 205"/>
                  <a:gd name="T32" fmla="*/ 332 w 1786"/>
                  <a:gd name="T33" fmla="*/ 26 h 205"/>
                  <a:gd name="T34" fmla="*/ 327 w 1786"/>
                  <a:gd name="T35" fmla="*/ 22 h 205"/>
                  <a:gd name="T36" fmla="*/ 320 w 1786"/>
                  <a:gd name="T37" fmla="*/ 18 h 205"/>
                  <a:gd name="T38" fmla="*/ 311 w 1786"/>
                  <a:gd name="T39" fmla="*/ 12 h 205"/>
                  <a:gd name="T40" fmla="*/ 300 w 1786"/>
                  <a:gd name="T41" fmla="*/ 6 h 205"/>
                  <a:gd name="T42" fmla="*/ 285 w 1786"/>
                  <a:gd name="T43" fmla="*/ 0 h 205"/>
                  <a:gd name="T44" fmla="*/ 267 w 1786"/>
                  <a:gd name="T45" fmla="*/ 0 h 205"/>
                  <a:gd name="T46" fmla="*/ 253 w 1786"/>
                  <a:gd name="T47" fmla="*/ 0 h 205"/>
                  <a:gd name="T48" fmla="*/ 240 w 1786"/>
                  <a:gd name="T49" fmla="*/ 0 h 205"/>
                  <a:gd name="T50" fmla="*/ 228 w 1786"/>
                  <a:gd name="T51" fmla="*/ 0 h 205"/>
                  <a:gd name="T52" fmla="*/ 215 w 1786"/>
                  <a:gd name="T53" fmla="*/ 0 h 205"/>
                  <a:gd name="T54" fmla="*/ 199 w 1786"/>
                  <a:gd name="T55" fmla="*/ 0 h 205"/>
                  <a:gd name="T56" fmla="*/ 178 w 1786"/>
                  <a:gd name="T57" fmla="*/ 0 h 205"/>
                  <a:gd name="T58" fmla="*/ 152 w 1786"/>
                  <a:gd name="T59" fmla="*/ 0 h 205"/>
                  <a:gd name="T60" fmla="*/ 119 w 1786"/>
                  <a:gd name="T61" fmla="*/ 0 h 205"/>
                  <a:gd name="T62" fmla="*/ 77 w 1786"/>
                  <a:gd name="T63" fmla="*/ 0 h 205"/>
                  <a:gd name="T64" fmla="*/ 57 w 1786"/>
                  <a:gd name="T65" fmla="*/ 3 h 205"/>
                  <a:gd name="T66" fmla="*/ 53 w 1786"/>
                  <a:gd name="T67" fmla="*/ 5 h 205"/>
                  <a:gd name="T68" fmla="*/ 50 w 1786"/>
                  <a:gd name="T69" fmla="*/ 8 h 205"/>
                  <a:gd name="T70" fmla="*/ 46 w 1786"/>
                  <a:gd name="T71" fmla="*/ 10 h 205"/>
                  <a:gd name="T72" fmla="*/ 43 w 1786"/>
                  <a:gd name="T73" fmla="*/ 12 h 205"/>
                  <a:gd name="T74" fmla="*/ 39 w 1786"/>
                  <a:gd name="T75" fmla="*/ 15 h 205"/>
                  <a:gd name="T76" fmla="*/ 35 w 1786"/>
                  <a:gd name="T77" fmla="*/ 18 h 205"/>
                  <a:gd name="T78" fmla="*/ 29 w 1786"/>
                  <a:gd name="T79" fmla="*/ 21 h 205"/>
                  <a:gd name="T80" fmla="*/ 21 w 1786"/>
                  <a:gd name="T81" fmla="*/ 27 h 205"/>
                  <a:gd name="T82" fmla="*/ 12 w 1786"/>
                  <a:gd name="T83" fmla="*/ 33 h 205"/>
                  <a:gd name="T84" fmla="*/ 0 w 1786"/>
                  <a:gd name="T85" fmla="*/ 41 h 20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86"/>
                  <a:gd name="T130" fmla="*/ 0 h 205"/>
                  <a:gd name="T131" fmla="*/ 1786 w 1786"/>
                  <a:gd name="T132" fmla="*/ 205 h 20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86" h="205">
                    <a:moveTo>
                      <a:pt x="0" y="205"/>
                    </a:moveTo>
                    <a:lnTo>
                      <a:pt x="54" y="205"/>
                    </a:lnTo>
                    <a:lnTo>
                      <a:pt x="103" y="205"/>
                    </a:lnTo>
                    <a:lnTo>
                      <a:pt x="150" y="205"/>
                    </a:lnTo>
                    <a:lnTo>
                      <a:pt x="191" y="205"/>
                    </a:lnTo>
                    <a:lnTo>
                      <a:pt x="231" y="205"/>
                    </a:lnTo>
                    <a:lnTo>
                      <a:pt x="268" y="204"/>
                    </a:lnTo>
                    <a:lnTo>
                      <a:pt x="302" y="204"/>
                    </a:lnTo>
                    <a:lnTo>
                      <a:pt x="334" y="204"/>
                    </a:lnTo>
                    <a:lnTo>
                      <a:pt x="367" y="204"/>
                    </a:lnTo>
                    <a:lnTo>
                      <a:pt x="398" y="204"/>
                    </a:lnTo>
                    <a:lnTo>
                      <a:pt x="429" y="204"/>
                    </a:lnTo>
                    <a:lnTo>
                      <a:pt x="460" y="204"/>
                    </a:lnTo>
                    <a:lnTo>
                      <a:pt x="493" y="204"/>
                    </a:lnTo>
                    <a:lnTo>
                      <a:pt x="525" y="204"/>
                    </a:lnTo>
                    <a:lnTo>
                      <a:pt x="559" y="204"/>
                    </a:lnTo>
                    <a:lnTo>
                      <a:pt x="595" y="204"/>
                    </a:lnTo>
                    <a:lnTo>
                      <a:pt x="634" y="204"/>
                    </a:lnTo>
                    <a:lnTo>
                      <a:pt x="675" y="204"/>
                    </a:lnTo>
                    <a:lnTo>
                      <a:pt x="720" y="204"/>
                    </a:lnTo>
                    <a:lnTo>
                      <a:pt x="768" y="204"/>
                    </a:lnTo>
                    <a:lnTo>
                      <a:pt x="820" y="204"/>
                    </a:lnTo>
                    <a:lnTo>
                      <a:pt x="877" y="204"/>
                    </a:lnTo>
                    <a:lnTo>
                      <a:pt x="937" y="204"/>
                    </a:lnTo>
                    <a:lnTo>
                      <a:pt x="1005" y="204"/>
                    </a:lnTo>
                    <a:lnTo>
                      <a:pt x="1077" y="204"/>
                    </a:lnTo>
                    <a:lnTo>
                      <a:pt x="1156" y="204"/>
                    </a:lnTo>
                    <a:lnTo>
                      <a:pt x="1242" y="204"/>
                    </a:lnTo>
                    <a:lnTo>
                      <a:pt x="1335" y="204"/>
                    </a:lnTo>
                    <a:lnTo>
                      <a:pt x="1435" y="205"/>
                    </a:lnTo>
                    <a:lnTo>
                      <a:pt x="1543" y="205"/>
                    </a:lnTo>
                    <a:lnTo>
                      <a:pt x="1660" y="205"/>
                    </a:lnTo>
                    <a:lnTo>
                      <a:pt x="1786" y="205"/>
                    </a:lnTo>
                    <a:lnTo>
                      <a:pt x="1776" y="198"/>
                    </a:lnTo>
                    <a:lnTo>
                      <a:pt x="1767" y="193"/>
                    </a:lnTo>
                    <a:lnTo>
                      <a:pt x="1758" y="188"/>
                    </a:lnTo>
                    <a:lnTo>
                      <a:pt x="1751" y="182"/>
                    </a:lnTo>
                    <a:lnTo>
                      <a:pt x="1743" y="178"/>
                    </a:lnTo>
                    <a:lnTo>
                      <a:pt x="1737" y="175"/>
                    </a:lnTo>
                    <a:lnTo>
                      <a:pt x="1731" y="170"/>
                    </a:lnTo>
                    <a:lnTo>
                      <a:pt x="1724" y="166"/>
                    </a:lnTo>
                    <a:lnTo>
                      <a:pt x="1719" y="162"/>
                    </a:lnTo>
                    <a:lnTo>
                      <a:pt x="1713" y="159"/>
                    </a:lnTo>
                    <a:lnTo>
                      <a:pt x="1708" y="156"/>
                    </a:lnTo>
                    <a:lnTo>
                      <a:pt x="1701" y="152"/>
                    </a:lnTo>
                    <a:lnTo>
                      <a:pt x="1695" y="148"/>
                    </a:lnTo>
                    <a:lnTo>
                      <a:pt x="1690" y="144"/>
                    </a:lnTo>
                    <a:lnTo>
                      <a:pt x="1683" y="140"/>
                    </a:lnTo>
                    <a:lnTo>
                      <a:pt x="1676" y="137"/>
                    </a:lnTo>
                    <a:lnTo>
                      <a:pt x="1670" y="132"/>
                    </a:lnTo>
                    <a:lnTo>
                      <a:pt x="1662" y="128"/>
                    </a:lnTo>
                    <a:lnTo>
                      <a:pt x="1653" y="122"/>
                    </a:lnTo>
                    <a:lnTo>
                      <a:pt x="1645" y="116"/>
                    </a:lnTo>
                    <a:lnTo>
                      <a:pt x="1635" y="111"/>
                    </a:lnTo>
                    <a:lnTo>
                      <a:pt x="1625" y="104"/>
                    </a:lnTo>
                    <a:lnTo>
                      <a:pt x="1614" y="97"/>
                    </a:lnTo>
                    <a:lnTo>
                      <a:pt x="1602" y="89"/>
                    </a:lnTo>
                    <a:lnTo>
                      <a:pt x="1588" y="82"/>
                    </a:lnTo>
                    <a:lnTo>
                      <a:pt x="1574" y="73"/>
                    </a:lnTo>
                    <a:lnTo>
                      <a:pt x="1558" y="62"/>
                    </a:lnTo>
                    <a:lnTo>
                      <a:pt x="1542" y="52"/>
                    </a:lnTo>
                    <a:lnTo>
                      <a:pt x="1524" y="41"/>
                    </a:lnTo>
                    <a:lnTo>
                      <a:pt x="1503" y="29"/>
                    </a:lnTo>
                    <a:lnTo>
                      <a:pt x="1482" y="15"/>
                    </a:lnTo>
                    <a:lnTo>
                      <a:pt x="1459" y="1"/>
                    </a:lnTo>
                    <a:lnTo>
                      <a:pt x="1425" y="1"/>
                    </a:lnTo>
                    <a:lnTo>
                      <a:pt x="1392" y="1"/>
                    </a:lnTo>
                    <a:lnTo>
                      <a:pt x="1362" y="1"/>
                    </a:lnTo>
                    <a:lnTo>
                      <a:pt x="1336" y="1"/>
                    </a:lnTo>
                    <a:lnTo>
                      <a:pt x="1310" y="1"/>
                    </a:lnTo>
                    <a:lnTo>
                      <a:pt x="1287" y="0"/>
                    </a:lnTo>
                    <a:lnTo>
                      <a:pt x="1264" y="0"/>
                    </a:lnTo>
                    <a:lnTo>
                      <a:pt x="1242" y="0"/>
                    </a:lnTo>
                    <a:lnTo>
                      <a:pt x="1222" y="0"/>
                    </a:lnTo>
                    <a:lnTo>
                      <a:pt x="1202" y="0"/>
                    </a:lnTo>
                    <a:lnTo>
                      <a:pt x="1182" y="0"/>
                    </a:lnTo>
                    <a:lnTo>
                      <a:pt x="1161" y="0"/>
                    </a:lnTo>
                    <a:lnTo>
                      <a:pt x="1141" y="0"/>
                    </a:lnTo>
                    <a:lnTo>
                      <a:pt x="1120" y="0"/>
                    </a:lnTo>
                    <a:lnTo>
                      <a:pt x="1097" y="0"/>
                    </a:lnTo>
                    <a:lnTo>
                      <a:pt x="1074" y="0"/>
                    </a:lnTo>
                    <a:lnTo>
                      <a:pt x="1049" y="0"/>
                    </a:lnTo>
                    <a:lnTo>
                      <a:pt x="1023" y="0"/>
                    </a:lnTo>
                    <a:lnTo>
                      <a:pt x="994" y="0"/>
                    </a:lnTo>
                    <a:lnTo>
                      <a:pt x="963" y="0"/>
                    </a:lnTo>
                    <a:lnTo>
                      <a:pt x="929" y="0"/>
                    </a:lnTo>
                    <a:lnTo>
                      <a:pt x="892" y="0"/>
                    </a:lnTo>
                    <a:lnTo>
                      <a:pt x="852" y="0"/>
                    </a:lnTo>
                    <a:lnTo>
                      <a:pt x="810" y="0"/>
                    </a:lnTo>
                    <a:lnTo>
                      <a:pt x="762" y="0"/>
                    </a:lnTo>
                    <a:lnTo>
                      <a:pt x="712" y="0"/>
                    </a:lnTo>
                    <a:lnTo>
                      <a:pt x="656" y="0"/>
                    </a:lnTo>
                    <a:lnTo>
                      <a:pt x="596" y="0"/>
                    </a:lnTo>
                    <a:lnTo>
                      <a:pt x="532" y="1"/>
                    </a:lnTo>
                    <a:lnTo>
                      <a:pt x="460" y="1"/>
                    </a:lnTo>
                    <a:lnTo>
                      <a:pt x="386" y="1"/>
                    </a:lnTo>
                    <a:lnTo>
                      <a:pt x="304" y="1"/>
                    </a:lnTo>
                    <a:lnTo>
                      <a:pt x="295" y="6"/>
                    </a:lnTo>
                    <a:lnTo>
                      <a:pt x="287" y="13"/>
                    </a:lnTo>
                    <a:lnTo>
                      <a:pt x="279" y="18"/>
                    </a:lnTo>
                    <a:lnTo>
                      <a:pt x="272" y="22"/>
                    </a:lnTo>
                    <a:lnTo>
                      <a:pt x="265" y="27"/>
                    </a:lnTo>
                    <a:lnTo>
                      <a:pt x="259" y="31"/>
                    </a:lnTo>
                    <a:lnTo>
                      <a:pt x="253" y="36"/>
                    </a:lnTo>
                    <a:lnTo>
                      <a:pt x="248" y="39"/>
                    </a:lnTo>
                    <a:lnTo>
                      <a:pt x="242" y="42"/>
                    </a:lnTo>
                    <a:lnTo>
                      <a:pt x="238" y="46"/>
                    </a:lnTo>
                    <a:lnTo>
                      <a:pt x="231" y="49"/>
                    </a:lnTo>
                    <a:lnTo>
                      <a:pt x="226" y="52"/>
                    </a:lnTo>
                    <a:lnTo>
                      <a:pt x="221" y="57"/>
                    </a:lnTo>
                    <a:lnTo>
                      <a:pt x="215" y="60"/>
                    </a:lnTo>
                    <a:lnTo>
                      <a:pt x="210" y="65"/>
                    </a:lnTo>
                    <a:lnTo>
                      <a:pt x="203" y="68"/>
                    </a:lnTo>
                    <a:lnTo>
                      <a:pt x="197" y="74"/>
                    </a:lnTo>
                    <a:lnTo>
                      <a:pt x="191" y="77"/>
                    </a:lnTo>
                    <a:lnTo>
                      <a:pt x="182" y="83"/>
                    </a:lnTo>
                    <a:lnTo>
                      <a:pt x="174" y="88"/>
                    </a:lnTo>
                    <a:lnTo>
                      <a:pt x="165" y="94"/>
                    </a:lnTo>
                    <a:lnTo>
                      <a:pt x="156" y="101"/>
                    </a:lnTo>
                    <a:lnTo>
                      <a:pt x="145" y="107"/>
                    </a:lnTo>
                    <a:lnTo>
                      <a:pt x="134" y="115"/>
                    </a:lnTo>
                    <a:lnTo>
                      <a:pt x="122" y="123"/>
                    </a:lnTo>
                    <a:lnTo>
                      <a:pt x="107" y="133"/>
                    </a:lnTo>
                    <a:lnTo>
                      <a:pt x="93" y="142"/>
                    </a:lnTo>
                    <a:lnTo>
                      <a:pt x="77" y="153"/>
                    </a:lnTo>
                    <a:lnTo>
                      <a:pt x="59" y="165"/>
                    </a:lnTo>
                    <a:lnTo>
                      <a:pt x="42" y="177"/>
                    </a:lnTo>
                    <a:lnTo>
                      <a:pt x="22" y="190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rgbClr val="D5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71" name="Freeform 1210"/>
              <p:cNvSpPr>
                <a:spLocks/>
              </p:cNvSpPr>
              <p:nvPr/>
            </p:nvSpPr>
            <p:spPr bwMode="auto">
              <a:xfrm>
                <a:off x="3181" y="2676"/>
                <a:ext cx="347" cy="41"/>
              </a:xfrm>
              <a:custGeom>
                <a:avLst/>
                <a:gdLst>
                  <a:gd name="T0" fmla="*/ 20 w 1738"/>
                  <a:gd name="T1" fmla="*/ 41 h 205"/>
                  <a:gd name="T2" fmla="*/ 45 w 1738"/>
                  <a:gd name="T3" fmla="*/ 41 h 205"/>
                  <a:gd name="T4" fmla="*/ 65 w 1738"/>
                  <a:gd name="T5" fmla="*/ 41 h 205"/>
                  <a:gd name="T6" fmla="*/ 83 w 1738"/>
                  <a:gd name="T7" fmla="*/ 41 h 205"/>
                  <a:gd name="T8" fmla="*/ 102 w 1738"/>
                  <a:gd name="T9" fmla="*/ 41 h 205"/>
                  <a:gd name="T10" fmla="*/ 123 w 1738"/>
                  <a:gd name="T11" fmla="*/ 41 h 205"/>
                  <a:gd name="T12" fmla="*/ 149 w 1738"/>
                  <a:gd name="T13" fmla="*/ 41 h 205"/>
                  <a:gd name="T14" fmla="*/ 182 w 1738"/>
                  <a:gd name="T15" fmla="*/ 41 h 205"/>
                  <a:gd name="T16" fmla="*/ 225 w 1738"/>
                  <a:gd name="T17" fmla="*/ 41 h 205"/>
                  <a:gd name="T18" fmla="*/ 279 w 1738"/>
                  <a:gd name="T19" fmla="*/ 41 h 205"/>
                  <a:gd name="T20" fmla="*/ 347 w 1738"/>
                  <a:gd name="T21" fmla="*/ 41 h 205"/>
                  <a:gd name="T22" fmla="*/ 341 w 1738"/>
                  <a:gd name="T23" fmla="*/ 38 h 205"/>
                  <a:gd name="T24" fmla="*/ 337 w 1738"/>
                  <a:gd name="T25" fmla="*/ 35 h 205"/>
                  <a:gd name="T26" fmla="*/ 333 w 1738"/>
                  <a:gd name="T27" fmla="*/ 32 h 205"/>
                  <a:gd name="T28" fmla="*/ 330 w 1738"/>
                  <a:gd name="T29" fmla="*/ 30 h 205"/>
                  <a:gd name="T30" fmla="*/ 327 w 1738"/>
                  <a:gd name="T31" fmla="*/ 28 h 205"/>
                  <a:gd name="T32" fmla="*/ 322 w 1738"/>
                  <a:gd name="T33" fmla="*/ 26 h 205"/>
                  <a:gd name="T34" fmla="*/ 317 w 1738"/>
                  <a:gd name="T35" fmla="*/ 22 h 205"/>
                  <a:gd name="T36" fmla="*/ 310 w 1738"/>
                  <a:gd name="T37" fmla="*/ 18 h 205"/>
                  <a:gd name="T38" fmla="*/ 301 w 1738"/>
                  <a:gd name="T39" fmla="*/ 12 h 205"/>
                  <a:gd name="T40" fmla="*/ 290 w 1738"/>
                  <a:gd name="T41" fmla="*/ 6 h 205"/>
                  <a:gd name="T42" fmla="*/ 275 w 1738"/>
                  <a:gd name="T43" fmla="*/ 0 h 205"/>
                  <a:gd name="T44" fmla="*/ 258 w 1738"/>
                  <a:gd name="T45" fmla="*/ 0 h 205"/>
                  <a:gd name="T46" fmla="*/ 244 w 1738"/>
                  <a:gd name="T47" fmla="*/ 0 h 205"/>
                  <a:gd name="T48" fmla="*/ 233 w 1738"/>
                  <a:gd name="T49" fmla="*/ 0 h 205"/>
                  <a:gd name="T50" fmla="*/ 221 w 1738"/>
                  <a:gd name="T51" fmla="*/ 0 h 205"/>
                  <a:gd name="T52" fmla="*/ 208 w 1738"/>
                  <a:gd name="T53" fmla="*/ 0 h 205"/>
                  <a:gd name="T54" fmla="*/ 193 w 1738"/>
                  <a:gd name="T55" fmla="*/ 0 h 205"/>
                  <a:gd name="T56" fmla="*/ 174 w 1738"/>
                  <a:gd name="T57" fmla="*/ 0 h 205"/>
                  <a:gd name="T58" fmla="*/ 149 w 1738"/>
                  <a:gd name="T59" fmla="*/ 0 h 205"/>
                  <a:gd name="T60" fmla="*/ 117 w 1738"/>
                  <a:gd name="T61" fmla="*/ 0 h 205"/>
                  <a:gd name="T62" fmla="*/ 77 w 1738"/>
                  <a:gd name="T63" fmla="*/ 0 h 205"/>
                  <a:gd name="T64" fmla="*/ 58 w 1738"/>
                  <a:gd name="T65" fmla="*/ 3 h 205"/>
                  <a:gd name="T66" fmla="*/ 54 w 1738"/>
                  <a:gd name="T67" fmla="*/ 5 h 205"/>
                  <a:gd name="T68" fmla="*/ 50 w 1738"/>
                  <a:gd name="T69" fmla="*/ 8 h 205"/>
                  <a:gd name="T70" fmla="*/ 47 w 1738"/>
                  <a:gd name="T71" fmla="*/ 10 h 205"/>
                  <a:gd name="T72" fmla="*/ 44 w 1738"/>
                  <a:gd name="T73" fmla="*/ 12 h 205"/>
                  <a:gd name="T74" fmla="*/ 40 w 1738"/>
                  <a:gd name="T75" fmla="*/ 15 h 205"/>
                  <a:gd name="T76" fmla="*/ 35 w 1738"/>
                  <a:gd name="T77" fmla="*/ 18 h 205"/>
                  <a:gd name="T78" fmla="*/ 29 w 1738"/>
                  <a:gd name="T79" fmla="*/ 21 h 205"/>
                  <a:gd name="T80" fmla="*/ 22 w 1738"/>
                  <a:gd name="T81" fmla="*/ 27 h 205"/>
                  <a:gd name="T82" fmla="*/ 12 w 1738"/>
                  <a:gd name="T83" fmla="*/ 33 h 205"/>
                  <a:gd name="T84" fmla="*/ 0 w 1738"/>
                  <a:gd name="T85" fmla="*/ 41 h 20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38"/>
                  <a:gd name="T130" fmla="*/ 0 h 205"/>
                  <a:gd name="T131" fmla="*/ 1738 w 1738"/>
                  <a:gd name="T132" fmla="*/ 205 h 20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38" h="205">
                    <a:moveTo>
                      <a:pt x="0" y="205"/>
                    </a:moveTo>
                    <a:lnTo>
                      <a:pt x="51" y="205"/>
                    </a:lnTo>
                    <a:lnTo>
                      <a:pt x="100" y="205"/>
                    </a:lnTo>
                    <a:lnTo>
                      <a:pt x="143" y="205"/>
                    </a:lnTo>
                    <a:lnTo>
                      <a:pt x="185" y="205"/>
                    </a:lnTo>
                    <a:lnTo>
                      <a:pt x="224" y="205"/>
                    </a:lnTo>
                    <a:lnTo>
                      <a:pt x="259" y="204"/>
                    </a:lnTo>
                    <a:lnTo>
                      <a:pt x="294" y="204"/>
                    </a:lnTo>
                    <a:lnTo>
                      <a:pt x="325" y="204"/>
                    </a:lnTo>
                    <a:lnTo>
                      <a:pt x="356" y="204"/>
                    </a:lnTo>
                    <a:lnTo>
                      <a:pt x="387" y="204"/>
                    </a:lnTo>
                    <a:lnTo>
                      <a:pt x="417" y="204"/>
                    </a:lnTo>
                    <a:lnTo>
                      <a:pt x="447" y="204"/>
                    </a:lnTo>
                    <a:lnTo>
                      <a:pt x="479" y="204"/>
                    </a:lnTo>
                    <a:lnTo>
                      <a:pt x="511" y="204"/>
                    </a:lnTo>
                    <a:lnTo>
                      <a:pt x="544" y="204"/>
                    </a:lnTo>
                    <a:lnTo>
                      <a:pt x="579" y="204"/>
                    </a:lnTo>
                    <a:lnTo>
                      <a:pt x="617" y="204"/>
                    </a:lnTo>
                    <a:lnTo>
                      <a:pt x="657" y="204"/>
                    </a:lnTo>
                    <a:lnTo>
                      <a:pt x="700" y="204"/>
                    </a:lnTo>
                    <a:lnTo>
                      <a:pt x="747" y="204"/>
                    </a:lnTo>
                    <a:lnTo>
                      <a:pt x="797" y="204"/>
                    </a:lnTo>
                    <a:lnTo>
                      <a:pt x="853" y="204"/>
                    </a:lnTo>
                    <a:lnTo>
                      <a:pt x="913" y="204"/>
                    </a:lnTo>
                    <a:lnTo>
                      <a:pt x="979" y="204"/>
                    </a:lnTo>
                    <a:lnTo>
                      <a:pt x="1049" y="204"/>
                    </a:lnTo>
                    <a:lnTo>
                      <a:pt x="1126" y="204"/>
                    </a:lnTo>
                    <a:lnTo>
                      <a:pt x="1209" y="204"/>
                    </a:lnTo>
                    <a:lnTo>
                      <a:pt x="1299" y="204"/>
                    </a:lnTo>
                    <a:lnTo>
                      <a:pt x="1397" y="205"/>
                    </a:lnTo>
                    <a:lnTo>
                      <a:pt x="1503" y="205"/>
                    </a:lnTo>
                    <a:lnTo>
                      <a:pt x="1616" y="205"/>
                    </a:lnTo>
                    <a:lnTo>
                      <a:pt x="1738" y="205"/>
                    </a:lnTo>
                    <a:lnTo>
                      <a:pt x="1728" y="198"/>
                    </a:lnTo>
                    <a:lnTo>
                      <a:pt x="1719" y="193"/>
                    </a:lnTo>
                    <a:lnTo>
                      <a:pt x="1710" y="188"/>
                    </a:lnTo>
                    <a:lnTo>
                      <a:pt x="1704" y="182"/>
                    </a:lnTo>
                    <a:lnTo>
                      <a:pt x="1696" y="178"/>
                    </a:lnTo>
                    <a:lnTo>
                      <a:pt x="1689" y="175"/>
                    </a:lnTo>
                    <a:lnTo>
                      <a:pt x="1684" y="170"/>
                    </a:lnTo>
                    <a:lnTo>
                      <a:pt x="1677" y="166"/>
                    </a:lnTo>
                    <a:lnTo>
                      <a:pt x="1670" y="162"/>
                    </a:lnTo>
                    <a:lnTo>
                      <a:pt x="1666" y="159"/>
                    </a:lnTo>
                    <a:lnTo>
                      <a:pt x="1659" y="156"/>
                    </a:lnTo>
                    <a:lnTo>
                      <a:pt x="1654" y="152"/>
                    </a:lnTo>
                    <a:lnTo>
                      <a:pt x="1648" y="148"/>
                    </a:lnTo>
                    <a:lnTo>
                      <a:pt x="1642" y="144"/>
                    </a:lnTo>
                    <a:lnTo>
                      <a:pt x="1636" y="140"/>
                    </a:lnTo>
                    <a:lnTo>
                      <a:pt x="1629" y="137"/>
                    </a:lnTo>
                    <a:lnTo>
                      <a:pt x="1622" y="132"/>
                    </a:lnTo>
                    <a:lnTo>
                      <a:pt x="1615" y="128"/>
                    </a:lnTo>
                    <a:lnTo>
                      <a:pt x="1607" y="122"/>
                    </a:lnTo>
                    <a:lnTo>
                      <a:pt x="1597" y="116"/>
                    </a:lnTo>
                    <a:lnTo>
                      <a:pt x="1588" y="111"/>
                    </a:lnTo>
                    <a:lnTo>
                      <a:pt x="1577" y="104"/>
                    </a:lnTo>
                    <a:lnTo>
                      <a:pt x="1566" y="97"/>
                    </a:lnTo>
                    <a:lnTo>
                      <a:pt x="1553" y="89"/>
                    </a:lnTo>
                    <a:lnTo>
                      <a:pt x="1541" y="82"/>
                    </a:lnTo>
                    <a:lnTo>
                      <a:pt x="1527" y="73"/>
                    </a:lnTo>
                    <a:lnTo>
                      <a:pt x="1510" y="62"/>
                    </a:lnTo>
                    <a:lnTo>
                      <a:pt x="1493" y="52"/>
                    </a:lnTo>
                    <a:lnTo>
                      <a:pt x="1474" y="41"/>
                    </a:lnTo>
                    <a:lnTo>
                      <a:pt x="1454" y="29"/>
                    </a:lnTo>
                    <a:lnTo>
                      <a:pt x="1433" y="15"/>
                    </a:lnTo>
                    <a:lnTo>
                      <a:pt x="1411" y="1"/>
                    </a:lnTo>
                    <a:lnTo>
                      <a:pt x="1377" y="1"/>
                    </a:lnTo>
                    <a:lnTo>
                      <a:pt x="1347" y="1"/>
                    </a:lnTo>
                    <a:lnTo>
                      <a:pt x="1318" y="1"/>
                    </a:lnTo>
                    <a:lnTo>
                      <a:pt x="1293" y="1"/>
                    </a:lnTo>
                    <a:lnTo>
                      <a:pt x="1268" y="1"/>
                    </a:lnTo>
                    <a:lnTo>
                      <a:pt x="1246" y="0"/>
                    </a:lnTo>
                    <a:lnTo>
                      <a:pt x="1224" y="0"/>
                    </a:lnTo>
                    <a:lnTo>
                      <a:pt x="1204" y="0"/>
                    </a:lnTo>
                    <a:lnTo>
                      <a:pt x="1185" y="0"/>
                    </a:lnTo>
                    <a:lnTo>
                      <a:pt x="1165" y="0"/>
                    </a:lnTo>
                    <a:lnTo>
                      <a:pt x="1146" y="0"/>
                    </a:lnTo>
                    <a:lnTo>
                      <a:pt x="1126" y="0"/>
                    </a:lnTo>
                    <a:lnTo>
                      <a:pt x="1107" y="0"/>
                    </a:lnTo>
                    <a:lnTo>
                      <a:pt x="1087" y="0"/>
                    </a:lnTo>
                    <a:lnTo>
                      <a:pt x="1066" y="0"/>
                    </a:lnTo>
                    <a:lnTo>
                      <a:pt x="1043" y="0"/>
                    </a:lnTo>
                    <a:lnTo>
                      <a:pt x="1019" y="0"/>
                    </a:lnTo>
                    <a:lnTo>
                      <a:pt x="994" y="0"/>
                    </a:lnTo>
                    <a:lnTo>
                      <a:pt x="968" y="0"/>
                    </a:lnTo>
                    <a:lnTo>
                      <a:pt x="936" y="0"/>
                    </a:lnTo>
                    <a:lnTo>
                      <a:pt x="905" y="0"/>
                    </a:lnTo>
                    <a:lnTo>
                      <a:pt x="871" y="0"/>
                    </a:lnTo>
                    <a:lnTo>
                      <a:pt x="832" y="0"/>
                    </a:lnTo>
                    <a:lnTo>
                      <a:pt x="790" y="0"/>
                    </a:lnTo>
                    <a:lnTo>
                      <a:pt x="746" y="0"/>
                    </a:lnTo>
                    <a:lnTo>
                      <a:pt x="697" y="0"/>
                    </a:lnTo>
                    <a:lnTo>
                      <a:pt x="645" y="0"/>
                    </a:lnTo>
                    <a:lnTo>
                      <a:pt x="587" y="0"/>
                    </a:lnTo>
                    <a:lnTo>
                      <a:pt x="525" y="1"/>
                    </a:lnTo>
                    <a:lnTo>
                      <a:pt x="459" y="1"/>
                    </a:lnTo>
                    <a:lnTo>
                      <a:pt x="387" y="1"/>
                    </a:lnTo>
                    <a:lnTo>
                      <a:pt x="309" y="1"/>
                    </a:lnTo>
                    <a:lnTo>
                      <a:pt x="299" y="6"/>
                    </a:lnTo>
                    <a:lnTo>
                      <a:pt x="292" y="13"/>
                    </a:lnTo>
                    <a:lnTo>
                      <a:pt x="284" y="18"/>
                    </a:lnTo>
                    <a:lnTo>
                      <a:pt x="276" y="22"/>
                    </a:lnTo>
                    <a:lnTo>
                      <a:pt x="269" y="27"/>
                    </a:lnTo>
                    <a:lnTo>
                      <a:pt x="263" y="31"/>
                    </a:lnTo>
                    <a:lnTo>
                      <a:pt x="257" y="36"/>
                    </a:lnTo>
                    <a:lnTo>
                      <a:pt x="251" y="39"/>
                    </a:lnTo>
                    <a:lnTo>
                      <a:pt x="246" y="42"/>
                    </a:lnTo>
                    <a:lnTo>
                      <a:pt x="240" y="46"/>
                    </a:lnTo>
                    <a:lnTo>
                      <a:pt x="235" y="49"/>
                    </a:lnTo>
                    <a:lnTo>
                      <a:pt x="230" y="52"/>
                    </a:lnTo>
                    <a:lnTo>
                      <a:pt x="224" y="57"/>
                    </a:lnTo>
                    <a:lnTo>
                      <a:pt x="218" y="60"/>
                    </a:lnTo>
                    <a:lnTo>
                      <a:pt x="212" y="65"/>
                    </a:lnTo>
                    <a:lnTo>
                      <a:pt x="207" y="68"/>
                    </a:lnTo>
                    <a:lnTo>
                      <a:pt x="199" y="74"/>
                    </a:lnTo>
                    <a:lnTo>
                      <a:pt x="192" y="77"/>
                    </a:lnTo>
                    <a:lnTo>
                      <a:pt x="185" y="83"/>
                    </a:lnTo>
                    <a:lnTo>
                      <a:pt x="177" y="88"/>
                    </a:lnTo>
                    <a:lnTo>
                      <a:pt x="168" y="94"/>
                    </a:lnTo>
                    <a:lnTo>
                      <a:pt x="158" y="101"/>
                    </a:lnTo>
                    <a:lnTo>
                      <a:pt x="147" y="107"/>
                    </a:lnTo>
                    <a:lnTo>
                      <a:pt x="136" y="115"/>
                    </a:lnTo>
                    <a:lnTo>
                      <a:pt x="122" y="123"/>
                    </a:lnTo>
                    <a:lnTo>
                      <a:pt x="109" y="133"/>
                    </a:lnTo>
                    <a:lnTo>
                      <a:pt x="94" y="142"/>
                    </a:lnTo>
                    <a:lnTo>
                      <a:pt x="78" y="153"/>
                    </a:lnTo>
                    <a:lnTo>
                      <a:pt x="60" y="165"/>
                    </a:lnTo>
                    <a:lnTo>
                      <a:pt x="42" y="177"/>
                    </a:lnTo>
                    <a:lnTo>
                      <a:pt x="21" y="190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rgbClr val="C8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72" name="Freeform 1211"/>
              <p:cNvSpPr>
                <a:spLocks/>
              </p:cNvSpPr>
              <p:nvPr/>
            </p:nvSpPr>
            <p:spPr bwMode="auto">
              <a:xfrm>
                <a:off x="3185" y="2676"/>
                <a:ext cx="339" cy="41"/>
              </a:xfrm>
              <a:custGeom>
                <a:avLst/>
                <a:gdLst>
                  <a:gd name="T0" fmla="*/ 20 w 1693"/>
                  <a:gd name="T1" fmla="*/ 41 h 205"/>
                  <a:gd name="T2" fmla="*/ 44 w 1693"/>
                  <a:gd name="T3" fmla="*/ 41 h 205"/>
                  <a:gd name="T4" fmla="*/ 63 w 1693"/>
                  <a:gd name="T5" fmla="*/ 41 h 205"/>
                  <a:gd name="T6" fmla="*/ 82 w 1693"/>
                  <a:gd name="T7" fmla="*/ 41 h 205"/>
                  <a:gd name="T8" fmla="*/ 100 w 1693"/>
                  <a:gd name="T9" fmla="*/ 41 h 205"/>
                  <a:gd name="T10" fmla="*/ 120 w 1693"/>
                  <a:gd name="T11" fmla="*/ 41 h 205"/>
                  <a:gd name="T12" fmla="*/ 146 w 1693"/>
                  <a:gd name="T13" fmla="*/ 41 h 205"/>
                  <a:gd name="T14" fmla="*/ 178 w 1693"/>
                  <a:gd name="T15" fmla="*/ 41 h 205"/>
                  <a:gd name="T16" fmla="*/ 219 w 1693"/>
                  <a:gd name="T17" fmla="*/ 41 h 205"/>
                  <a:gd name="T18" fmla="*/ 273 w 1693"/>
                  <a:gd name="T19" fmla="*/ 41 h 205"/>
                  <a:gd name="T20" fmla="*/ 339 w 1693"/>
                  <a:gd name="T21" fmla="*/ 41 h 205"/>
                  <a:gd name="T22" fmla="*/ 334 w 1693"/>
                  <a:gd name="T23" fmla="*/ 38 h 205"/>
                  <a:gd name="T24" fmla="*/ 329 w 1693"/>
                  <a:gd name="T25" fmla="*/ 35 h 205"/>
                  <a:gd name="T26" fmla="*/ 326 w 1693"/>
                  <a:gd name="T27" fmla="*/ 32 h 205"/>
                  <a:gd name="T28" fmla="*/ 322 w 1693"/>
                  <a:gd name="T29" fmla="*/ 30 h 205"/>
                  <a:gd name="T30" fmla="*/ 318 w 1693"/>
                  <a:gd name="T31" fmla="*/ 28 h 205"/>
                  <a:gd name="T32" fmla="*/ 314 w 1693"/>
                  <a:gd name="T33" fmla="*/ 26 h 205"/>
                  <a:gd name="T34" fmla="*/ 309 w 1693"/>
                  <a:gd name="T35" fmla="*/ 22 h 205"/>
                  <a:gd name="T36" fmla="*/ 302 w 1693"/>
                  <a:gd name="T37" fmla="*/ 18 h 205"/>
                  <a:gd name="T38" fmla="*/ 293 w 1693"/>
                  <a:gd name="T39" fmla="*/ 12 h 205"/>
                  <a:gd name="T40" fmla="*/ 282 w 1693"/>
                  <a:gd name="T41" fmla="*/ 6 h 205"/>
                  <a:gd name="T42" fmla="*/ 267 w 1693"/>
                  <a:gd name="T43" fmla="*/ 0 h 205"/>
                  <a:gd name="T44" fmla="*/ 251 w 1693"/>
                  <a:gd name="T45" fmla="*/ 0 h 205"/>
                  <a:gd name="T46" fmla="*/ 238 w 1693"/>
                  <a:gd name="T47" fmla="*/ 0 h 205"/>
                  <a:gd name="T48" fmla="*/ 226 w 1693"/>
                  <a:gd name="T49" fmla="*/ 0 h 205"/>
                  <a:gd name="T50" fmla="*/ 215 w 1693"/>
                  <a:gd name="T51" fmla="*/ 0 h 205"/>
                  <a:gd name="T52" fmla="*/ 203 w 1693"/>
                  <a:gd name="T53" fmla="*/ 0 h 205"/>
                  <a:gd name="T54" fmla="*/ 189 w 1693"/>
                  <a:gd name="T55" fmla="*/ 0 h 205"/>
                  <a:gd name="T56" fmla="*/ 170 w 1693"/>
                  <a:gd name="T57" fmla="*/ 0 h 205"/>
                  <a:gd name="T58" fmla="*/ 147 w 1693"/>
                  <a:gd name="T59" fmla="*/ 0 h 205"/>
                  <a:gd name="T60" fmla="*/ 116 w 1693"/>
                  <a:gd name="T61" fmla="*/ 0 h 205"/>
                  <a:gd name="T62" fmla="*/ 78 w 1693"/>
                  <a:gd name="T63" fmla="*/ 0 h 205"/>
                  <a:gd name="T64" fmla="*/ 59 w 1693"/>
                  <a:gd name="T65" fmla="*/ 3 h 205"/>
                  <a:gd name="T66" fmla="*/ 55 w 1693"/>
                  <a:gd name="T67" fmla="*/ 5 h 205"/>
                  <a:gd name="T68" fmla="*/ 51 w 1693"/>
                  <a:gd name="T69" fmla="*/ 8 h 205"/>
                  <a:gd name="T70" fmla="*/ 48 w 1693"/>
                  <a:gd name="T71" fmla="*/ 10 h 205"/>
                  <a:gd name="T72" fmla="*/ 45 w 1693"/>
                  <a:gd name="T73" fmla="*/ 12 h 205"/>
                  <a:gd name="T74" fmla="*/ 41 w 1693"/>
                  <a:gd name="T75" fmla="*/ 15 h 205"/>
                  <a:gd name="T76" fmla="*/ 36 w 1693"/>
                  <a:gd name="T77" fmla="*/ 18 h 205"/>
                  <a:gd name="T78" fmla="*/ 30 w 1693"/>
                  <a:gd name="T79" fmla="*/ 21 h 205"/>
                  <a:gd name="T80" fmla="*/ 22 w 1693"/>
                  <a:gd name="T81" fmla="*/ 27 h 205"/>
                  <a:gd name="T82" fmla="*/ 12 w 1693"/>
                  <a:gd name="T83" fmla="*/ 33 h 205"/>
                  <a:gd name="T84" fmla="*/ 0 w 1693"/>
                  <a:gd name="T85" fmla="*/ 41 h 20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693"/>
                  <a:gd name="T130" fmla="*/ 0 h 205"/>
                  <a:gd name="T131" fmla="*/ 1693 w 1693"/>
                  <a:gd name="T132" fmla="*/ 205 h 20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693" h="205">
                    <a:moveTo>
                      <a:pt x="0" y="205"/>
                    </a:moveTo>
                    <a:lnTo>
                      <a:pt x="51" y="205"/>
                    </a:lnTo>
                    <a:lnTo>
                      <a:pt x="98" y="205"/>
                    </a:lnTo>
                    <a:lnTo>
                      <a:pt x="141" y="205"/>
                    </a:lnTo>
                    <a:lnTo>
                      <a:pt x="182" y="205"/>
                    </a:lnTo>
                    <a:lnTo>
                      <a:pt x="218" y="205"/>
                    </a:lnTo>
                    <a:lnTo>
                      <a:pt x="254" y="204"/>
                    </a:lnTo>
                    <a:lnTo>
                      <a:pt x="286" y="204"/>
                    </a:lnTo>
                    <a:lnTo>
                      <a:pt x="317" y="204"/>
                    </a:lnTo>
                    <a:lnTo>
                      <a:pt x="349" y="204"/>
                    </a:lnTo>
                    <a:lnTo>
                      <a:pt x="379" y="204"/>
                    </a:lnTo>
                    <a:lnTo>
                      <a:pt x="408" y="204"/>
                    </a:lnTo>
                    <a:lnTo>
                      <a:pt x="438" y="204"/>
                    </a:lnTo>
                    <a:lnTo>
                      <a:pt x="467" y="204"/>
                    </a:lnTo>
                    <a:lnTo>
                      <a:pt x="498" y="204"/>
                    </a:lnTo>
                    <a:lnTo>
                      <a:pt x="530" y="204"/>
                    </a:lnTo>
                    <a:lnTo>
                      <a:pt x="565" y="204"/>
                    </a:lnTo>
                    <a:lnTo>
                      <a:pt x="601" y="204"/>
                    </a:lnTo>
                    <a:lnTo>
                      <a:pt x="640" y="204"/>
                    </a:lnTo>
                    <a:lnTo>
                      <a:pt x="683" y="204"/>
                    </a:lnTo>
                    <a:lnTo>
                      <a:pt x="728" y="204"/>
                    </a:lnTo>
                    <a:lnTo>
                      <a:pt x="777" y="204"/>
                    </a:lnTo>
                    <a:lnTo>
                      <a:pt x="831" y="204"/>
                    </a:lnTo>
                    <a:lnTo>
                      <a:pt x="890" y="204"/>
                    </a:lnTo>
                    <a:lnTo>
                      <a:pt x="953" y="204"/>
                    </a:lnTo>
                    <a:lnTo>
                      <a:pt x="1021" y="204"/>
                    </a:lnTo>
                    <a:lnTo>
                      <a:pt x="1096" y="204"/>
                    </a:lnTo>
                    <a:lnTo>
                      <a:pt x="1177" y="204"/>
                    </a:lnTo>
                    <a:lnTo>
                      <a:pt x="1265" y="204"/>
                    </a:lnTo>
                    <a:lnTo>
                      <a:pt x="1361" y="205"/>
                    </a:lnTo>
                    <a:lnTo>
                      <a:pt x="1463" y="205"/>
                    </a:lnTo>
                    <a:lnTo>
                      <a:pt x="1574" y="205"/>
                    </a:lnTo>
                    <a:lnTo>
                      <a:pt x="1693" y="205"/>
                    </a:lnTo>
                    <a:lnTo>
                      <a:pt x="1684" y="198"/>
                    </a:lnTo>
                    <a:lnTo>
                      <a:pt x="1674" y="193"/>
                    </a:lnTo>
                    <a:lnTo>
                      <a:pt x="1666" y="188"/>
                    </a:lnTo>
                    <a:lnTo>
                      <a:pt x="1658" y="182"/>
                    </a:lnTo>
                    <a:lnTo>
                      <a:pt x="1650" y="178"/>
                    </a:lnTo>
                    <a:lnTo>
                      <a:pt x="1644" y="175"/>
                    </a:lnTo>
                    <a:lnTo>
                      <a:pt x="1637" y="170"/>
                    </a:lnTo>
                    <a:lnTo>
                      <a:pt x="1632" y="166"/>
                    </a:lnTo>
                    <a:lnTo>
                      <a:pt x="1626" y="162"/>
                    </a:lnTo>
                    <a:lnTo>
                      <a:pt x="1620" y="159"/>
                    </a:lnTo>
                    <a:lnTo>
                      <a:pt x="1614" y="156"/>
                    </a:lnTo>
                    <a:lnTo>
                      <a:pt x="1608" y="152"/>
                    </a:lnTo>
                    <a:lnTo>
                      <a:pt x="1603" y="148"/>
                    </a:lnTo>
                    <a:lnTo>
                      <a:pt x="1596" y="144"/>
                    </a:lnTo>
                    <a:lnTo>
                      <a:pt x="1589" y="140"/>
                    </a:lnTo>
                    <a:lnTo>
                      <a:pt x="1584" y="137"/>
                    </a:lnTo>
                    <a:lnTo>
                      <a:pt x="1576" y="132"/>
                    </a:lnTo>
                    <a:lnTo>
                      <a:pt x="1568" y="128"/>
                    </a:lnTo>
                    <a:lnTo>
                      <a:pt x="1560" y="122"/>
                    </a:lnTo>
                    <a:lnTo>
                      <a:pt x="1551" y="116"/>
                    </a:lnTo>
                    <a:lnTo>
                      <a:pt x="1542" y="111"/>
                    </a:lnTo>
                    <a:lnTo>
                      <a:pt x="1531" y="104"/>
                    </a:lnTo>
                    <a:lnTo>
                      <a:pt x="1520" y="97"/>
                    </a:lnTo>
                    <a:lnTo>
                      <a:pt x="1508" y="89"/>
                    </a:lnTo>
                    <a:lnTo>
                      <a:pt x="1495" y="82"/>
                    </a:lnTo>
                    <a:lnTo>
                      <a:pt x="1480" y="73"/>
                    </a:lnTo>
                    <a:lnTo>
                      <a:pt x="1464" y="62"/>
                    </a:lnTo>
                    <a:lnTo>
                      <a:pt x="1448" y="52"/>
                    </a:lnTo>
                    <a:lnTo>
                      <a:pt x="1429" y="41"/>
                    </a:lnTo>
                    <a:lnTo>
                      <a:pt x="1409" y="29"/>
                    </a:lnTo>
                    <a:lnTo>
                      <a:pt x="1387" y="15"/>
                    </a:lnTo>
                    <a:lnTo>
                      <a:pt x="1364" y="1"/>
                    </a:lnTo>
                    <a:lnTo>
                      <a:pt x="1333" y="1"/>
                    </a:lnTo>
                    <a:lnTo>
                      <a:pt x="1303" y="1"/>
                    </a:lnTo>
                    <a:lnTo>
                      <a:pt x="1276" y="1"/>
                    </a:lnTo>
                    <a:lnTo>
                      <a:pt x="1252" y="1"/>
                    </a:lnTo>
                    <a:lnTo>
                      <a:pt x="1228" y="1"/>
                    </a:lnTo>
                    <a:lnTo>
                      <a:pt x="1207" y="0"/>
                    </a:lnTo>
                    <a:lnTo>
                      <a:pt x="1187" y="0"/>
                    </a:lnTo>
                    <a:lnTo>
                      <a:pt x="1167" y="0"/>
                    </a:lnTo>
                    <a:lnTo>
                      <a:pt x="1148" y="0"/>
                    </a:lnTo>
                    <a:lnTo>
                      <a:pt x="1130" y="0"/>
                    </a:lnTo>
                    <a:lnTo>
                      <a:pt x="1111" y="0"/>
                    </a:lnTo>
                    <a:lnTo>
                      <a:pt x="1094" y="0"/>
                    </a:lnTo>
                    <a:lnTo>
                      <a:pt x="1075" y="0"/>
                    </a:lnTo>
                    <a:lnTo>
                      <a:pt x="1056" y="0"/>
                    </a:lnTo>
                    <a:lnTo>
                      <a:pt x="1036" y="0"/>
                    </a:lnTo>
                    <a:lnTo>
                      <a:pt x="1015" y="0"/>
                    </a:lnTo>
                    <a:lnTo>
                      <a:pt x="992" y="0"/>
                    </a:lnTo>
                    <a:lnTo>
                      <a:pt x="968" y="0"/>
                    </a:lnTo>
                    <a:lnTo>
                      <a:pt x="942" y="0"/>
                    </a:lnTo>
                    <a:lnTo>
                      <a:pt x="913" y="0"/>
                    </a:lnTo>
                    <a:lnTo>
                      <a:pt x="883" y="0"/>
                    </a:lnTo>
                    <a:lnTo>
                      <a:pt x="850" y="0"/>
                    </a:lnTo>
                    <a:lnTo>
                      <a:pt x="813" y="0"/>
                    </a:lnTo>
                    <a:lnTo>
                      <a:pt x="775" y="0"/>
                    </a:lnTo>
                    <a:lnTo>
                      <a:pt x="732" y="0"/>
                    </a:lnTo>
                    <a:lnTo>
                      <a:pt x="685" y="0"/>
                    </a:lnTo>
                    <a:lnTo>
                      <a:pt x="635" y="0"/>
                    </a:lnTo>
                    <a:lnTo>
                      <a:pt x="580" y="0"/>
                    </a:lnTo>
                    <a:lnTo>
                      <a:pt x="521" y="1"/>
                    </a:lnTo>
                    <a:lnTo>
                      <a:pt x="458" y="1"/>
                    </a:lnTo>
                    <a:lnTo>
                      <a:pt x="390" y="1"/>
                    </a:lnTo>
                    <a:lnTo>
                      <a:pt x="316" y="1"/>
                    </a:lnTo>
                    <a:lnTo>
                      <a:pt x="306" y="6"/>
                    </a:lnTo>
                    <a:lnTo>
                      <a:pt x="297" y="13"/>
                    </a:lnTo>
                    <a:lnTo>
                      <a:pt x="290" y="18"/>
                    </a:lnTo>
                    <a:lnTo>
                      <a:pt x="282" y="22"/>
                    </a:lnTo>
                    <a:lnTo>
                      <a:pt x="275" y="27"/>
                    </a:lnTo>
                    <a:lnTo>
                      <a:pt x="268" y="31"/>
                    </a:lnTo>
                    <a:lnTo>
                      <a:pt x="263" y="36"/>
                    </a:lnTo>
                    <a:lnTo>
                      <a:pt x="257" y="39"/>
                    </a:lnTo>
                    <a:lnTo>
                      <a:pt x="251" y="42"/>
                    </a:lnTo>
                    <a:lnTo>
                      <a:pt x="246" y="46"/>
                    </a:lnTo>
                    <a:lnTo>
                      <a:pt x="241" y="49"/>
                    </a:lnTo>
                    <a:lnTo>
                      <a:pt x="235" y="52"/>
                    </a:lnTo>
                    <a:lnTo>
                      <a:pt x="229" y="57"/>
                    </a:lnTo>
                    <a:lnTo>
                      <a:pt x="224" y="60"/>
                    </a:lnTo>
                    <a:lnTo>
                      <a:pt x="217" y="65"/>
                    </a:lnTo>
                    <a:lnTo>
                      <a:pt x="211" y="68"/>
                    </a:lnTo>
                    <a:lnTo>
                      <a:pt x="204" y="74"/>
                    </a:lnTo>
                    <a:lnTo>
                      <a:pt x="197" y="77"/>
                    </a:lnTo>
                    <a:lnTo>
                      <a:pt x="189" y="83"/>
                    </a:lnTo>
                    <a:lnTo>
                      <a:pt x="180" y="88"/>
                    </a:lnTo>
                    <a:lnTo>
                      <a:pt x="172" y="94"/>
                    </a:lnTo>
                    <a:lnTo>
                      <a:pt x="161" y="101"/>
                    </a:lnTo>
                    <a:lnTo>
                      <a:pt x="150" y="107"/>
                    </a:lnTo>
                    <a:lnTo>
                      <a:pt x="138" y="115"/>
                    </a:lnTo>
                    <a:lnTo>
                      <a:pt x="126" y="123"/>
                    </a:lnTo>
                    <a:lnTo>
                      <a:pt x="111" y="133"/>
                    </a:lnTo>
                    <a:lnTo>
                      <a:pt x="97" y="142"/>
                    </a:lnTo>
                    <a:lnTo>
                      <a:pt x="80" y="153"/>
                    </a:lnTo>
                    <a:lnTo>
                      <a:pt x="62" y="165"/>
                    </a:lnTo>
                    <a:lnTo>
                      <a:pt x="43" y="177"/>
                    </a:lnTo>
                    <a:lnTo>
                      <a:pt x="23" y="190"/>
                    </a:lnTo>
                    <a:lnTo>
                      <a:pt x="1" y="205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rgbClr val="BE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73" name="Freeform 1212"/>
              <p:cNvSpPr>
                <a:spLocks/>
              </p:cNvSpPr>
              <p:nvPr/>
            </p:nvSpPr>
            <p:spPr bwMode="auto">
              <a:xfrm>
                <a:off x="3190" y="2676"/>
                <a:ext cx="329" cy="41"/>
              </a:xfrm>
              <a:custGeom>
                <a:avLst/>
                <a:gdLst>
                  <a:gd name="T0" fmla="*/ 19 w 1646"/>
                  <a:gd name="T1" fmla="*/ 41 h 205"/>
                  <a:gd name="T2" fmla="*/ 43 w 1646"/>
                  <a:gd name="T3" fmla="*/ 41 h 205"/>
                  <a:gd name="T4" fmla="*/ 62 w 1646"/>
                  <a:gd name="T5" fmla="*/ 41 h 205"/>
                  <a:gd name="T6" fmla="*/ 79 w 1646"/>
                  <a:gd name="T7" fmla="*/ 41 h 205"/>
                  <a:gd name="T8" fmla="*/ 97 w 1646"/>
                  <a:gd name="T9" fmla="*/ 41 h 205"/>
                  <a:gd name="T10" fmla="*/ 117 w 1646"/>
                  <a:gd name="T11" fmla="*/ 41 h 205"/>
                  <a:gd name="T12" fmla="*/ 142 w 1646"/>
                  <a:gd name="T13" fmla="*/ 41 h 205"/>
                  <a:gd name="T14" fmla="*/ 173 w 1646"/>
                  <a:gd name="T15" fmla="*/ 41 h 205"/>
                  <a:gd name="T16" fmla="*/ 213 w 1646"/>
                  <a:gd name="T17" fmla="*/ 41 h 205"/>
                  <a:gd name="T18" fmla="*/ 264 w 1646"/>
                  <a:gd name="T19" fmla="*/ 41 h 205"/>
                  <a:gd name="T20" fmla="*/ 329 w 1646"/>
                  <a:gd name="T21" fmla="*/ 41 h 205"/>
                  <a:gd name="T22" fmla="*/ 324 w 1646"/>
                  <a:gd name="T23" fmla="*/ 38 h 205"/>
                  <a:gd name="T24" fmla="*/ 319 w 1646"/>
                  <a:gd name="T25" fmla="*/ 35 h 205"/>
                  <a:gd name="T26" fmla="*/ 316 w 1646"/>
                  <a:gd name="T27" fmla="*/ 32 h 205"/>
                  <a:gd name="T28" fmla="*/ 312 w 1646"/>
                  <a:gd name="T29" fmla="*/ 30 h 205"/>
                  <a:gd name="T30" fmla="*/ 309 w 1646"/>
                  <a:gd name="T31" fmla="*/ 28 h 205"/>
                  <a:gd name="T32" fmla="*/ 304 w 1646"/>
                  <a:gd name="T33" fmla="*/ 26 h 205"/>
                  <a:gd name="T34" fmla="*/ 299 w 1646"/>
                  <a:gd name="T35" fmla="*/ 22 h 205"/>
                  <a:gd name="T36" fmla="*/ 292 w 1646"/>
                  <a:gd name="T37" fmla="*/ 18 h 205"/>
                  <a:gd name="T38" fmla="*/ 283 w 1646"/>
                  <a:gd name="T39" fmla="*/ 12 h 205"/>
                  <a:gd name="T40" fmla="*/ 272 w 1646"/>
                  <a:gd name="T41" fmla="*/ 6 h 205"/>
                  <a:gd name="T42" fmla="*/ 257 w 1646"/>
                  <a:gd name="T43" fmla="*/ 0 h 205"/>
                  <a:gd name="T44" fmla="*/ 242 w 1646"/>
                  <a:gd name="T45" fmla="*/ 0 h 205"/>
                  <a:gd name="T46" fmla="*/ 230 w 1646"/>
                  <a:gd name="T47" fmla="*/ 0 h 205"/>
                  <a:gd name="T48" fmla="*/ 219 w 1646"/>
                  <a:gd name="T49" fmla="*/ 0 h 205"/>
                  <a:gd name="T50" fmla="*/ 208 w 1646"/>
                  <a:gd name="T51" fmla="*/ 0 h 205"/>
                  <a:gd name="T52" fmla="*/ 197 w 1646"/>
                  <a:gd name="T53" fmla="*/ 0 h 205"/>
                  <a:gd name="T54" fmla="*/ 183 w 1646"/>
                  <a:gd name="T55" fmla="*/ 0 h 205"/>
                  <a:gd name="T56" fmla="*/ 165 w 1646"/>
                  <a:gd name="T57" fmla="*/ 0 h 205"/>
                  <a:gd name="T58" fmla="*/ 143 w 1646"/>
                  <a:gd name="T59" fmla="*/ 0 h 205"/>
                  <a:gd name="T60" fmla="*/ 115 w 1646"/>
                  <a:gd name="T61" fmla="*/ 0 h 205"/>
                  <a:gd name="T62" fmla="*/ 78 w 1646"/>
                  <a:gd name="T63" fmla="*/ 0 h 205"/>
                  <a:gd name="T64" fmla="*/ 60 w 1646"/>
                  <a:gd name="T65" fmla="*/ 3 h 205"/>
                  <a:gd name="T66" fmla="*/ 56 w 1646"/>
                  <a:gd name="T67" fmla="*/ 5 h 205"/>
                  <a:gd name="T68" fmla="*/ 52 w 1646"/>
                  <a:gd name="T69" fmla="*/ 8 h 205"/>
                  <a:gd name="T70" fmla="*/ 49 w 1646"/>
                  <a:gd name="T71" fmla="*/ 10 h 205"/>
                  <a:gd name="T72" fmla="*/ 46 w 1646"/>
                  <a:gd name="T73" fmla="*/ 12 h 205"/>
                  <a:gd name="T74" fmla="*/ 42 w 1646"/>
                  <a:gd name="T75" fmla="*/ 15 h 205"/>
                  <a:gd name="T76" fmla="*/ 37 w 1646"/>
                  <a:gd name="T77" fmla="*/ 18 h 205"/>
                  <a:gd name="T78" fmla="*/ 31 w 1646"/>
                  <a:gd name="T79" fmla="*/ 21 h 205"/>
                  <a:gd name="T80" fmla="*/ 23 w 1646"/>
                  <a:gd name="T81" fmla="*/ 27 h 205"/>
                  <a:gd name="T82" fmla="*/ 13 w 1646"/>
                  <a:gd name="T83" fmla="*/ 33 h 205"/>
                  <a:gd name="T84" fmla="*/ 0 w 1646"/>
                  <a:gd name="T85" fmla="*/ 41 h 20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646"/>
                  <a:gd name="T130" fmla="*/ 0 h 205"/>
                  <a:gd name="T131" fmla="*/ 1646 w 1646"/>
                  <a:gd name="T132" fmla="*/ 205 h 20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646" h="205">
                    <a:moveTo>
                      <a:pt x="0" y="205"/>
                    </a:moveTo>
                    <a:lnTo>
                      <a:pt x="49" y="205"/>
                    </a:lnTo>
                    <a:lnTo>
                      <a:pt x="96" y="205"/>
                    </a:lnTo>
                    <a:lnTo>
                      <a:pt x="137" y="205"/>
                    </a:lnTo>
                    <a:lnTo>
                      <a:pt x="176" y="205"/>
                    </a:lnTo>
                    <a:lnTo>
                      <a:pt x="213" y="205"/>
                    </a:lnTo>
                    <a:lnTo>
                      <a:pt x="247" y="204"/>
                    </a:lnTo>
                    <a:lnTo>
                      <a:pt x="279" y="204"/>
                    </a:lnTo>
                    <a:lnTo>
                      <a:pt x="310" y="204"/>
                    </a:lnTo>
                    <a:lnTo>
                      <a:pt x="339" y="204"/>
                    </a:lnTo>
                    <a:lnTo>
                      <a:pt x="368" y="204"/>
                    </a:lnTo>
                    <a:lnTo>
                      <a:pt x="397" y="204"/>
                    </a:lnTo>
                    <a:lnTo>
                      <a:pt x="425" y="204"/>
                    </a:lnTo>
                    <a:lnTo>
                      <a:pt x="455" y="204"/>
                    </a:lnTo>
                    <a:lnTo>
                      <a:pt x="485" y="204"/>
                    </a:lnTo>
                    <a:lnTo>
                      <a:pt x="516" y="204"/>
                    </a:lnTo>
                    <a:lnTo>
                      <a:pt x="549" y="204"/>
                    </a:lnTo>
                    <a:lnTo>
                      <a:pt x="585" y="204"/>
                    </a:lnTo>
                    <a:lnTo>
                      <a:pt x="623" y="204"/>
                    </a:lnTo>
                    <a:lnTo>
                      <a:pt x="664" y="204"/>
                    </a:lnTo>
                    <a:lnTo>
                      <a:pt x="709" y="204"/>
                    </a:lnTo>
                    <a:lnTo>
                      <a:pt x="757" y="204"/>
                    </a:lnTo>
                    <a:lnTo>
                      <a:pt x="809" y="204"/>
                    </a:lnTo>
                    <a:lnTo>
                      <a:pt x="866" y="204"/>
                    </a:lnTo>
                    <a:lnTo>
                      <a:pt x="927" y="204"/>
                    </a:lnTo>
                    <a:lnTo>
                      <a:pt x="994" y="204"/>
                    </a:lnTo>
                    <a:lnTo>
                      <a:pt x="1067" y="204"/>
                    </a:lnTo>
                    <a:lnTo>
                      <a:pt x="1146" y="204"/>
                    </a:lnTo>
                    <a:lnTo>
                      <a:pt x="1231" y="204"/>
                    </a:lnTo>
                    <a:lnTo>
                      <a:pt x="1323" y="205"/>
                    </a:lnTo>
                    <a:lnTo>
                      <a:pt x="1424" y="205"/>
                    </a:lnTo>
                    <a:lnTo>
                      <a:pt x="1532" y="205"/>
                    </a:lnTo>
                    <a:lnTo>
                      <a:pt x="1646" y="205"/>
                    </a:lnTo>
                    <a:lnTo>
                      <a:pt x="1636" y="198"/>
                    </a:lnTo>
                    <a:lnTo>
                      <a:pt x="1629" y="193"/>
                    </a:lnTo>
                    <a:lnTo>
                      <a:pt x="1620" y="188"/>
                    </a:lnTo>
                    <a:lnTo>
                      <a:pt x="1612" y="182"/>
                    </a:lnTo>
                    <a:lnTo>
                      <a:pt x="1604" y="178"/>
                    </a:lnTo>
                    <a:lnTo>
                      <a:pt x="1597" y="175"/>
                    </a:lnTo>
                    <a:lnTo>
                      <a:pt x="1591" y="170"/>
                    </a:lnTo>
                    <a:lnTo>
                      <a:pt x="1584" y="166"/>
                    </a:lnTo>
                    <a:lnTo>
                      <a:pt x="1580" y="162"/>
                    </a:lnTo>
                    <a:lnTo>
                      <a:pt x="1573" y="159"/>
                    </a:lnTo>
                    <a:lnTo>
                      <a:pt x="1567" y="156"/>
                    </a:lnTo>
                    <a:lnTo>
                      <a:pt x="1562" y="152"/>
                    </a:lnTo>
                    <a:lnTo>
                      <a:pt x="1556" y="148"/>
                    </a:lnTo>
                    <a:lnTo>
                      <a:pt x="1550" y="144"/>
                    </a:lnTo>
                    <a:lnTo>
                      <a:pt x="1544" y="140"/>
                    </a:lnTo>
                    <a:lnTo>
                      <a:pt x="1537" y="137"/>
                    </a:lnTo>
                    <a:lnTo>
                      <a:pt x="1529" y="132"/>
                    </a:lnTo>
                    <a:lnTo>
                      <a:pt x="1523" y="128"/>
                    </a:lnTo>
                    <a:lnTo>
                      <a:pt x="1514" y="122"/>
                    </a:lnTo>
                    <a:lnTo>
                      <a:pt x="1505" y="116"/>
                    </a:lnTo>
                    <a:lnTo>
                      <a:pt x="1495" y="111"/>
                    </a:lnTo>
                    <a:lnTo>
                      <a:pt x="1485" y="104"/>
                    </a:lnTo>
                    <a:lnTo>
                      <a:pt x="1474" y="97"/>
                    </a:lnTo>
                    <a:lnTo>
                      <a:pt x="1462" y="89"/>
                    </a:lnTo>
                    <a:lnTo>
                      <a:pt x="1447" y="82"/>
                    </a:lnTo>
                    <a:lnTo>
                      <a:pt x="1434" y="73"/>
                    </a:lnTo>
                    <a:lnTo>
                      <a:pt x="1417" y="62"/>
                    </a:lnTo>
                    <a:lnTo>
                      <a:pt x="1400" y="52"/>
                    </a:lnTo>
                    <a:lnTo>
                      <a:pt x="1381" y="41"/>
                    </a:lnTo>
                    <a:lnTo>
                      <a:pt x="1361" y="29"/>
                    </a:lnTo>
                    <a:lnTo>
                      <a:pt x="1340" y="15"/>
                    </a:lnTo>
                    <a:lnTo>
                      <a:pt x="1317" y="1"/>
                    </a:lnTo>
                    <a:lnTo>
                      <a:pt x="1287" y="1"/>
                    </a:lnTo>
                    <a:lnTo>
                      <a:pt x="1259" y="1"/>
                    </a:lnTo>
                    <a:lnTo>
                      <a:pt x="1234" y="1"/>
                    </a:lnTo>
                    <a:lnTo>
                      <a:pt x="1210" y="1"/>
                    </a:lnTo>
                    <a:lnTo>
                      <a:pt x="1188" y="1"/>
                    </a:lnTo>
                    <a:lnTo>
                      <a:pt x="1168" y="0"/>
                    </a:lnTo>
                    <a:lnTo>
                      <a:pt x="1149" y="0"/>
                    </a:lnTo>
                    <a:lnTo>
                      <a:pt x="1130" y="0"/>
                    </a:lnTo>
                    <a:lnTo>
                      <a:pt x="1112" y="0"/>
                    </a:lnTo>
                    <a:lnTo>
                      <a:pt x="1094" y="0"/>
                    </a:lnTo>
                    <a:lnTo>
                      <a:pt x="1077" y="0"/>
                    </a:lnTo>
                    <a:lnTo>
                      <a:pt x="1060" y="0"/>
                    </a:lnTo>
                    <a:lnTo>
                      <a:pt x="1042" y="0"/>
                    </a:lnTo>
                    <a:lnTo>
                      <a:pt x="1024" y="0"/>
                    </a:lnTo>
                    <a:lnTo>
                      <a:pt x="1005" y="0"/>
                    </a:lnTo>
                    <a:lnTo>
                      <a:pt x="985" y="0"/>
                    </a:lnTo>
                    <a:lnTo>
                      <a:pt x="964" y="0"/>
                    </a:lnTo>
                    <a:lnTo>
                      <a:pt x="940" y="0"/>
                    </a:lnTo>
                    <a:lnTo>
                      <a:pt x="916" y="0"/>
                    </a:lnTo>
                    <a:lnTo>
                      <a:pt x="889" y="0"/>
                    </a:lnTo>
                    <a:lnTo>
                      <a:pt x="860" y="0"/>
                    </a:lnTo>
                    <a:lnTo>
                      <a:pt x="828" y="0"/>
                    </a:lnTo>
                    <a:lnTo>
                      <a:pt x="793" y="0"/>
                    </a:lnTo>
                    <a:lnTo>
                      <a:pt x="757" y="0"/>
                    </a:lnTo>
                    <a:lnTo>
                      <a:pt x="716" y="0"/>
                    </a:lnTo>
                    <a:lnTo>
                      <a:pt x="672" y="0"/>
                    </a:lnTo>
                    <a:lnTo>
                      <a:pt x="624" y="0"/>
                    </a:lnTo>
                    <a:lnTo>
                      <a:pt x="573" y="0"/>
                    </a:lnTo>
                    <a:lnTo>
                      <a:pt x="517" y="1"/>
                    </a:lnTo>
                    <a:lnTo>
                      <a:pt x="456" y="1"/>
                    </a:lnTo>
                    <a:lnTo>
                      <a:pt x="391" y="1"/>
                    </a:lnTo>
                    <a:lnTo>
                      <a:pt x="321" y="1"/>
                    </a:lnTo>
                    <a:lnTo>
                      <a:pt x="311" y="6"/>
                    </a:lnTo>
                    <a:lnTo>
                      <a:pt x="302" y="13"/>
                    </a:lnTo>
                    <a:lnTo>
                      <a:pt x="294" y="18"/>
                    </a:lnTo>
                    <a:lnTo>
                      <a:pt x="287" y="22"/>
                    </a:lnTo>
                    <a:lnTo>
                      <a:pt x="280" y="27"/>
                    </a:lnTo>
                    <a:lnTo>
                      <a:pt x="273" y="31"/>
                    </a:lnTo>
                    <a:lnTo>
                      <a:pt x="268" y="36"/>
                    </a:lnTo>
                    <a:lnTo>
                      <a:pt x="261" y="39"/>
                    </a:lnTo>
                    <a:lnTo>
                      <a:pt x="255" y="42"/>
                    </a:lnTo>
                    <a:lnTo>
                      <a:pt x="250" y="46"/>
                    </a:lnTo>
                    <a:lnTo>
                      <a:pt x="244" y="49"/>
                    </a:lnTo>
                    <a:lnTo>
                      <a:pt x="239" y="52"/>
                    </a:lnTo>
                    <a:lnTo>
                      <a:pt x="233" y="57"/>
                    </a:lnTo>
                    <a:lnTo>
                      <a:pt x="228" y="60"/>
                    </a:lnTo>
                    <a:lnTo>
                      <a:pt x="221" y="65"/>
                    </a:lnTo>
                    <a:lnTo>
                      <a:pt x="214" y="68"/>
                    </a:lnTo>
                    <a:lnTo>
                      <a:pt x="208" y="74"/>
                    </a:lnTo>
                    <a:lnTo>
                      <a:pt x="201" y="77"/>
                    </a:lnTo>
                    <a:lnTo>
                      <a:pt x="192" y="83"/>
                    </a:lnTo>
                    <a:lnTo>
                      <a:pt x="184" y="88"/>
                    </a:lnTo>
                    <a:lnTo>
                      <a:pt x="174" y="94"/>
                    </a:lnTo>
                    <a:lnTo>
                      <a:pt x="164" y="101"/>
                    </a:lnTo>
                    <a:lnTo>
                      <a:pt x="154" y="107"/>
                    </a:lnTo>
                    <a:lnTo>
                      <a:pt x="141" y="115"/>
                    </a:lnTo>
                    <a:lnTo>
                      <a:pt x="128" y="123"/>
                    </a:lnTo>
                    <a:lnTo>
                      <a:pt x="114" y="133"/>
                    </a:lnTo>
                    <a:lnTo>
                      <a:pt x="98" y="142"/>
                    </a:lnTo>
                    <a:lnTo>
                      <a:pt x="82" y="153"/>
                    </a:lnTo>
                    <a:lnTo>
                      <a:pt x="64" y="165"/>
                    </a:lnTo>
                    <a:lnTo>
                      <a:pt x="44" y="177"/>
                    </a:lnTo>
                    <a:lnTo>
                      <a:pt x="23" y="190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rgbClr val="B1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74" name="Freeform 1213"/>
              <p:cNvSpPr>
                <a:spLocks/>
              </p:cNvSpPr>
              <p:nvPr/>
            </p:nvSpPr>
            <p:spPr bwMode="auto">
              <a:xfrm>
                <a:off x="3194" y="2676"/>
                <a:ext cx="320" cy="40"/>
              </a:xfrm>
              <a:custGeom>
                <a:avLst/>
                <a:gdLst>
                  <a:gd name="T0" fmla="*/ 18 w 1600"/>
                  <a:gd name="T1" fmla="*/ 40 h 204"/>
                  <a:gd name="T2" fmla="*/ 41 w 1600"/>
                  <a:gd name="T3" fmla="*/ 40 h 204"/>
                  <a:gd name="T4" fmla="*/ 60 w 1600"/>
                  <a:gd name="T5" fmla="*/ 40 h 204"/>
                  <a:gd name="T6" fmla="*/ 77 w 1600"/>
                  <a:gd name="T7" fmla="*/ 40 h 204"/>
                  <a:gd name="T8" fmla="*/ 94 w 1600"/>
                  <a:gd name="T9" fmla="*/ 40 h 204"/>
                  <a:gd name="T10" fmla="*/ 114 w 1600"/>
                  <a:gd name="T11" fmla="*/ 40 h 204"/>
                  <a:gd name="T12" fmla="*/ 137 w 1600"/>
                  <a:gd name="T13" fmla="*/ 40 h 204"/>
                  <a:gd name="T14" fmla="*/ 168 w 1600"/>
                  <a:gd name="T15" fmla="*/ 40 h 204"/>
                  <a:gd name="T16" fmla="*/ 207 w 1600"/>
                  <a:gd name="T17" fmla="*/ 40 h 204"/>
                  <a:gd name="T18" fmla="*/ 257 w 1600"/>
                  <a:gd name="T19" fmla="*/ 40 h 204"/>
                  <a:gd name="T20" fmla="*/ 320 w 1600"/>
                  <a:gd name="T21" fmla="*/ 40 h 204"/>
                  <a:gd name="T22" fmla="*/ 314 w 1600"/>
                  <a:gd name="T23" fmla="*/ 37 h 204"/>
                  <a:gd name="T24" fmla="*/ 310 w 1600"/>
                  <a:gd name="T25" fmla="*/ 34 h 204"/>
                  <a:gd name="T26" fmla="*/ 306 w 1600"/>
                  <a:gd name="T27" fmla="*/ 32 h 204"/>
                  <a:gd name="T28" fmla="*/ 303 w 1600"/>
                  <a:gd name="T29" fmla="*/ 30 h 204"/>
                  <a:gd name="T30" fmla="*/ 299 w 1600"/>
                  <a:gd name="T31" fmla="*/ 27 h 204"/>
                  <a:gd name="T32" fmla="*/ 295 w 1600"/>
                  <a:gd name="T33" fmla="*/ 25 h 204"/>
                  <a:gd name="T34" fmla="*/ 290 w 1600"/>
                  <a:gd name="T35" fmla="*/ 22 h 204"/>
                  <a:gd name="T36" fmla="*/ 283 w 1600"/>
                  <a:gd name="T37" fmla="*/ 17 h 204"/>
                  <a:gd name="T38" fmla="*/ 274 w 1600"/>
                  <a:gd name="T39" fmla="*/ 12 h 204"/>
                  <a:gd name="T40" fmla="*/ 263 w 1600"/>
                  <a:gd name="T41" fmla="*/ 5 h 204"/>
                  <a:gd name="T42" fmla="*/ 248 w 1600"/>
                  <a:gd name="T43" fmla="*/ 0 h 204"/>
                  <a:gd name="T44" fmla="*/ 233 w 1600"/>
                  <a:gd name="T45" fmla="*/ 0 h 204"/>
                  <a:gd name="T46" fmla="*/ 222 w 1600"/>
                  <a:gd name="T47" fmla="*/ 0 h 204"/>
                  <a:gd name="T48" fmla="*/ 212 w 1600"/>
                  <a:gd name="T49" fmla="*/ 0 h 204"/>
                  <a:gd name="T50" fmla="*/ 202 w 1600"/>
                  <a:gd name="T51" fmla="*/ 0 h 204"/>
                  <a:gd name="T52" fmla="*/ 191 w 1600"/>
                  <a:gd name="T53" fmla="*/ 0 h 204"/>
                  <a:gd name="T54" fmla="*/ 178 w 1600"/>
                  <a:gd name="T55" fmla="*/ 0 h 204"/>
                  <a:gd name="T56" fmla="*/ 161 w 1600"/>
                  <a:gd name="T57" fmla="*/ 0 h 204"/>
                  <a:gd name="T58" fmla="*/ 140 w 1600"/>
                  <a:gd name="T59" fmla="*/ 0 h 204"/>
                  <a:gd name="T60" fmla="*/ 113 w 1600"/>
                  <a:gd name="T61" fmla="*/ 0 h 204"/>
                  <a:gd name="T62" fmla="*/ 78 w 1600"/>
                  <a:gd name="T63" fmla="*/ 0 h 204"/>
                  <a:gd name="T64" fmla="*/ 61 w 1600"/>
                  <a:gd name="T65" fmla="*/ 2 h 204"/>
                  <a:gd name="T66" fmla="*/ 57 w 1600"/>
                  <a:gd name="T67" fmla="*/ 5 h 204"/>
                  <a:gd name="T68" fmla="*/ 53 w 1600"/>
                  <a:gd name="T69" fmla="*/ 8 h 204"/>
                  <a:gd name="T70" fmla="*/ 50 w 1600"/>
                  <a:gd name="T71" fmla="*/ 10 h 204"/>
                  <a:gd name="T72" fmla="*/ 46 w 1600"/>
                  <a:gd name="T73" fmla="*/ 12 h 204"/>
                  <a:gd name="T74" fmla="*/ 42 w 1600"/>
                  <a:gd name="T75" fmla="*/ 14 h 204"/>
                  <a:gd name="T76" fmla="*/ 37 w 1600"/>
                  <a:gd name="T77" fmla="*/ 17 h 204"/>
                  <a:gd name="T78" fmla="*/ 31 w 1600"/>
                  <a:gd name="T79" fmla="*/ 21 h 204"/>
                  <a:gd name="T80" fmla="*/ 23 w 1600"/>
                  <a:gd name="T81" fmla="*/ 26 h 204"/>
                  <a:gd name="T82" fmla="*/ 13 w 1600"/>
                  <a:gd name="T83" fmla="*/ 32 h 204"/>
                  <a:gd name="T84" fmla="*/ 0 w 1600"/>
                  <a:gd name="T85" fmla="*/ 40 h 2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600"/>
                  <a:gd name="T130" fmla="*/ 0 h 204"/>
                  <a:gd name="T131" fmla="*/ 1600 w 1600"/>
                  <a:gd name="T132" fmla="*/ 204 h 2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600" h="204">
                    <a:moveTo>
                      <a:pt x="0" y="204"/>
                    </a:moveTo>
                    <a:lnTo>
                      <a:pt x="48" y="204"/>
                    </a:lnTo>
                    <a:lnTo>
                      <a:pt x="92" y="204"/>
                    </a:lnTo>
                    <a:lnTo>
                      <a:pt x="133" y="204"/>
                    </a:lnTo>
                    <a:lnTo>
                      <a:pt x="170" y="204"/>
                    </a:lnTo>
                    <a:lnTo>
                      <a:pt x="206" y="204"/>
                    </a:lnTo>
                    <a:lnTo>
                      <a:pt x="239" y="204"/>
                    </a:lnTo>
                    <a:lnTo>
                      <a:pt x="270" y="204"/>
                    </a:lnTo>
                    <a:lnTo>
                      <a:pt x="300" y="204"/>
                    </a:lnTo>
                    <a:lnTo>
                      <a:pt x="328" y="204"/>
                    </a:lnTo>
                    <a:lnTo>
                      <a:pt x="357" y="204"/>
                    </a:lnTo>
                    <a:lnTo>
                      <a:pt x="384" y="204"/>
                    </a:lnTo>
                    <a:lnTo>
                      <a:pt x="413" y="204"/>
                    </a:lnTo>
                    <a:lnTo>
                      <a:pt x="441" y="204"/>
                    </a:lnTo>
                    <a:lnTo>
                      <a:pt x="471" y="204"/>
                    </a:lnTo>
                    <a:lnTo>
                      <a:pt x="501" y="204"/>
                    </a:lnTo>
                    <a:lnTo>
                      <a:pt x="533" y="204"/>
                    </a:lnTo>
                    <a:lnTo>
                      <a:pt x="568" y="204"/>
                    </a:lnTo>
                    <a:lnTo>
                      <a:pt x="605" y="204"/>
                    </a:lnTo>
                    <a:lnTo>
                      <a:pt x="645" y="204"/>
                    </a:lnTo>
                    <a:lnTo>
                      <a:pt x="687" y="204"/>
                    </a:lnTo>
                    <a:lnTo>
                      <a:pt x="735" y="204"/>
                    </a:lnTo>
                    <a:lnTo>
                      <a:pt x="785" y="204"/>
                    </a:lnTo>
                    <a:lnTo>
                      <a:pt x="841" y="204"/>
                    </a:lnTo>
                    <a:lnTo>
                      <a:pt x="900" y="204"/>
                    </a:lnTo>
                    <a:lnTo>
                      <a:pt x="965" y="204"/>
                    </a:lnTo>
                    <a:lnTo>
                      <a:pt x="1036" y="204"/>
                    </a:lnTo>
                    <a:lnTo>
                      <a:pt x="1112" y="204"/>
                    </a:lnTo>
                    <a:lnTo>
                      <a:pt x="1196" y="204"/>
                    </a:lnTo>
                    <a:lnTo>
                      <a:pt x="1286" y="204"/>
                    </a:lnTo>
                    <a:lnTo>
                      <a:pt x="1383" y="204"/>
                    </a:lnTo>
                    <a:lnTo>
                      <a:pt x="1488" y="204"/>
                    </a:lnTo>
                    <a:lnTo>
                      <a:pt x="1600" y="204"/>
                    </a:lnTo>
                    <a:lnTo>
                      <a:pt x="1590" y="198"/>
                    </a:lnTo>
                    <a:lnTo>
                      <a:pt x="1581" y="193"/>
                    </a:lnTo>
                    <a:lnTo>
                      <a:pt x="1572" y="187"/>
                    </a:lnTo>
                    <a:lnTo>
                      <a:pt x="1565" y="182"/>
                    </a:lnTo>
                    <a:lnTo>
                      <a:pt x="1557" y="178"/>
                    </a:lnTo>
                    <a:lnTo>
                      <a:pt x="1550" y="174"/>
                    </a:lnTo>
                    <a:lnTo>
                      <a:pt x="1543" y="170"/>
                    </a:lnTo>
                    <a:lnTo>
                      <a:pt x="1538" y="166"/>
                    </a:lnTo>
                    <a:lnTo>
                      <a:pt x="1532" y="162"/>
                    </a:lnTo>
                    <a:lnTo>
                      <a:pt x="1526" y="159"/>
                    </a:lnTo>
                    <a:lnTo>
                      <a:pt x="1520" y="156"/>
                    </a:lnTo>
                    <a:lnTo>
                      <a:pt x="1514" y="151"/>
                    </a:lnTo>
                    <a:lnTo>
                      <a:pt x="1508" y="148"/>
                    </a:lnTo>
                    <a:lnTo>
                      <a:pt x="1502" y="144"/>
                    </a:lnTo>
                    <a:lnTo>
                      <a:pt x="1497" y="140"/>
                    </a:lnTo>
                    <a:lnTo>
                      <a:pt x="1490" y="137"/>
                    </a:lnTo>
                    <a:lnTo>
                      <a:pt x="1482" y="131"/>
                    </a:lnTo>
                    <a:lnTo>
                      <a:pt x="1474" y="126"/>
                    </a:lnTo>
                    <a:lnTo>
                      <a:pt x="1466" y="122"/>
                    </a:lnTo>
                    <a:lnTo>
                      <a:pt x="1458" y="116"/>
                    </a:lnTo>
                    <a:lnTo>
                      <a:pt x="1448" y="111"/>
                    </a:lnTo>
                    <a:lnTo>
                      <a:pt x="1438" y="104"/>
                    </a:lnTo>
                    <a:lnTo>
                      <a:pt x="1425" y="97"/>
                    </a:lnTo>
                    <a:lnTo>
                      <a:pt x="1413" y="89"/>
                    </a:lnTo>
                    <a:lnTo>
                      <a:pt x="1400" y="82"/>
                    </a:lnTo>
                    <a:lnTo>
                      <a:pt x="1385" y="73"/>
                    </a:lnTo>
                    <a:lnTo>
                      <a:pt x="1368" y="62"/>
                    </a:lnTo>
                    <a:lnTo>
                      <a:pt x="1352" y="52"/>
                    </a:lnTo>
                    <a:lnTo>
                      <a:pt x="1333" y="40"/>
                    </a:lnTo>
                    <a:lnTo>
                      <a:pt x="1313" y="28"/>
                    </a:lnTo>
                    <a:lnTo>
                      <a:pt x="1292" y="15"/>
                    </a:lnTo>
                    <a:lnTo>
                      <a:pt x="1268" y="0"/>
                    </a:lnTo>
                    <a:lnTo>
                      <a:pt x="1239" y="0"/>
                    </a:lnTo>
                    <a:lnTo>
                      <a:pt x="1214" y="0"/>
                    </a:lnTo>
                    <a:lnTo>
                      <a:pt x="1189" y="0"/>
                    </a:lnTo>
                    <a:lnTo>
                      <a:pt x="1167" y="0"/>
                    </a:lnTo>
                    <a:lnTo>
                      <a:pt x="1147" y="0"/>
                    </a:lnTo>
                    <a:lnTo>
                      <a:pt x="1127" y="0"/>
                    </a:lnTo>
                    <a:lnTo>
                      <a:pt x="1109" y="0"/>
                    </a:lnTo>
                    <a:lnTo>
                      <a:pt x="1091" y="0"/>
                    </a:lnTo>
                    <a:lnTo>
                      <a:pt x="1074" y="0"/>
                    </a:lnTo>
                    <a:lnTo>
                      <a:pt x="1058" y="0"/>
                    </a:lnTo>
                    <a:lnTo>
                      <a:pt x="1042" y="0"/>
                    </a:lnTo>
                    <a:lnTo>
                      <a:pt x="1024" y="0"/>
                    </a:lnTo>
                    <a:lnTo>
                      <a:pt x="1008" y="0"/>
                    </a:lnTo>
                    <a:lnTo>
                      <a:pt x="991" y="0"/>
                    </a:lnTo>
                    <a:lnTo>
                      <a:pt x="973" y="0"/>
                    </a:lnTo>
                    <a:lnTo>
                      <a:pt x="954" y="0"/>
                    </a:lnTo>
                    <a:lnTo>
                      <a:pt x="934" y="0"/>
                    </a:lnTo>
                    <a:lnTo>
                      <a:pt x="912" y="0"/>
                    </a:lnTo>
                    <a:lnTo>
                      <a:pt x="889" y="0"/>
                    </a:lnTo>
                    <a:lnTo>
                      <a:pt x="863" y="0"/>
                    </a:lnTo>
                    <a:lnTo>
                      <a:pt x="836" y="0"/>
                    </a:lnTo>
                    <a:lnTo>
                      <a:pt x="806" y="0"/>
                    </a:lnTo>
                    <a:lnTo>
                      <a:pt x="773" y="0"/>
                    </a:lnTo>
                    <a:lnTo>
                      <a:pt x="738" y="0"/>
                    </a:lnTo>
                    <a:lnTo>
                      <a:pt x="700" y="0"/>
                    </a:lnTo>
                    <a:lnTo>
                      <a:pt x="658" y="0"/>
                    </a:lnTo>
                    <a:lnTo>
                      <a:pt x="612" y="0"/>
                    </a:lnTo>
                    <a:lnTo>
                      <a:pt x="563" y="0"/>
                    </a:lnTo>
                    <a:lnTo>
                      <a:pt x="511" y="0"/>
                    </a:lnTo>
                    <a:lnTo>
                      <a:pt x="454" y="0"/>
                    </a:lnTo>
                    <a:lnTo>
                      <a:pt x="392" y="0"/>
                    </a:lnTo>
                    <a:lnTo>
                      <a:pt x="326" y="0"/>
                    </a:lnTo>
                    <a:lnTo>
                      <a:pt x="316" y="6"/>
                    </a:lnTo>
                    <a:lnTo>
                      <a:pt x="307" y="12"/>
                    </a:lnTo>
                    <a:lnTo>
                      <a:pt x="298" y="18"/>
                    </a:lnTo>
                    <a:lnTo>
                      <a:pt x="292" y="22"/>
                    </a:lnTo>
                    <a:lnTo>
                      <a:pt x="284" y="27"/>
                    </a:lnTo>
                    <a:lnTo>
                      <a:pt x="277" y="31"/>
                    </a:lnTo>
                    <a:lnTo>
                      <a:pt x="270" y="34"/>
                    </a:lnTo>
                    <a:lnTo>
                      <a:pt x="265" y="39"/>
                    </a:lnTo>
                    <a:lnTo>
                      <a:pt x="259" y="42"/>
                    </a:lnTo>
                    <a:lnTo>
                      <a:pt x="253" y="46"/>
                    </a:lnTo>
                    <a:lnTo>
                      <a:pt x="248" y="49"/>
                    </a:lnTo>
                    <a:lnTo>
                      <a:pt x="241" y="52"/>
                    </a:lnTo>
                    <a:lnTo>
                      <a:pt x="237" y="57"/>
                    </a:lnTo>
                    <a:lnTo>
                      <a:pt x="230" y="60"/>
                    </a:lnTo>
                    <a:lnTo>
                      <a:pt x="225" y="64"/>
                    </a:lnTo>
                    <a:lnTo>
                      <a:pt x="218" y="68"/>
                    </a:lnTo>
                    <a:lnTo>
                      <a:pt x="210" y="73"/>
                    </a:lnTo>
                    <a:lnTo>
                      <a:pt x="204" y="77"/>
                    </a:lnTo>
                    <a:lnTo>
                      <a:pt x="196" y="82"/>
                    </a:lnTo>
                    <a:lnTo>
                      <a:pt x="186" y="88"/>
                    </a:lnTo>
                    <a:lnTo>
                      <a:pt x="177" y="94"/>
                    </a:lnTo>
                    <a:lnTo>
                      <a:pt x="167" y="100"/>
                    </a:lnTo>
                    <a:lnTo>
                      <a:pt x="155" y="107"/>
                    </a:lnTo>
                    <a:lnTo>
                      <a:pt x="142" y="114"/>
                    </a:lnTo>
                    <a:lnTo>
                      <a:pt x="130" y="123"/>
                    </a:lnTo>
                    <a:lnTo>
                      <a:pt x="116" y="132"/>
                    </a:lnTo>
                    <a:lnTo>
                      <a:pt x="99" y="142"/>
                    </a:lnTo>
                    <a:lnTo>
                      <a:pt x="82" y="152"/>
                    </a:lnTo>
                    <a:lnTo>
                      <a:pt x="64" y="163"/>
                    </a:lnTo>
                    <a:lnTo>
                      <a:pt x="44" y="177"/>
                    </a:lnTo>
                    <a:lnTo>
                      <a:pt x="23" y="190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A7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75" name="Freeform 1214"/>
              <p:cNvSpPr>
                <a:spLocks/>
              </p:cNvSpPr>
              <p:nvPr/>
            </p:nvSpPr>
            <p:spPr bwMode="auto">
              <a:xfrm>
                <a:off x="3199" y="2676"/>
                <a:ext cx="311" cy="40"/>
              </a:xfrm>
              <a:custGeom>
                <a:avLst/>
                <a:gdLst>
                  <a:gd name="T0" fmla="*/ 18 w 1554"/>
                  <a:gd name="T1" fmla="*/ 40 h 204"/>
                  <a:gd name="T2" fmla="*/ 40 w 1554"/>
                  <a:gd name="T3" fmla="*/ 40 h 204"/>
                  <a:gd name="T4" fmla="*/ 58 w 1554"/>
                  <a:gd name="T5" fmla="*/ 40 h 204"/>
                  <a:gd name="T6" fmla="*/ 75 w 1554"/>
                  <a:gd name="T7" fmla="*/ 40 h 204"/>
                  <a:gd name="T8" fmla="*/ 91 w 1554"/>
                  <a:gd name="T9" fmla="*/ 40 h 204"/>
                  <a:gd name="T10" fmla="*/ 110 w 1554"/>
                  <a:gd name="T11" fmla="*/ 40 h 204"/>
                  <a:gd name="T12" fmla="*/ 134 w 1554"/>
                  <a:gd name="T13" fmla="*/ 40 h 204"/>
                  <a:gd name="T14" fmla="*/ 164 w 1554"/>
                  <a:gd name="T15" fmla="*/ 40 h 204"/>
                  <a:gd name="T16" fmla="*/ 201 w 1554"/>
                  <a:gd name="T17" fmla="*/ 40 h 204"/>
                  <a:gd name="T18" fmla="*/ 250 w 1554"/>
                  <a:gd name="T19" fmla="*/ 40 h 204"/>
                  <a:gd name="T20" fmla="*/ 311 w 1554"/>
                  <a:gd name="T21" fmla="*/ 40 h 204"/>
                  <a:gd name="T22" fmla="*/ 305 w 1554"/>
                  <a:gd name="T23" fmla="*/ 37 h 204"/>
                  <a:gd name="T24" fmla="*/ 301 w 1554"/>
                  <a:gd name="T25" fmla="*/ 34 h 204"/>
                  <a:gd name="T26" fmla="*/ 297 w 1554"/>
                  <a:gd name="T27" fmla="*/ 32 h 204"/>
                  <a:gd name="T28" fmla="*/ 294 w 1554"/>
                  <a:gd name="T29" fmla="*/ 30 h 204"/>
                  <a:gd name="T30" fmla="*/ 290 w 1554"/>
                  <a:gd name="T31" fmla="*/ 27 h 204"/>
                  <a:gd name="T32" fmla="*/ 286 w 1554"/>
                  <a:gd name="T33" fmla="*/ 25 h 204"/>
                  <a:gd name="T34" fmla="*/ 280 w 1554"/>
                  <a:gd name="T35" fmla="*/ 22 h 204"/>
                  <a:gd name="T36" fmla="*/ 273 w 1554"/>
                  <a:gd name="T37" fmla="*/ 17 h 204"/>
                  <a:gd name="T38" fmla="*/ 264 w 1554"/>
                  <a:gd name="T39" fmla="*/ 12 h 204"/>
                  <a:gd name="T40" fmla="*/ 253 w 1554"/>
                  <a:gd name="T41" fmla="*/ 5 h 204"/>
                  <a:gd name="T42" fmla="*/ 239 w 1554"/>
                  <a:gd name="T43" fmla="*/ 0 h 204"/>
                  <a:gd name="T44" fmla="*/ 225 w 1554"/>
                  <a:gd name="T45" fmla="*/ 0 h 204"/>
                  <a:gd name="T46" fmla="*/ 214 w 1554"/>
                  <a:gd name="T47" fmla="*/ 0 h 204"/>
                  <a:gd name="T48" fmla="*/ 205 w 1554"/>
                  <a:gd name="T49" fmla="*/ 0 h 204"/>
                  <a:gd name="T50" fmla="*/ 195 w 1554"/>
                  <a:gd name="T51" fmla="*/ 0 h 204"/>
                  <a:gd name="T52" fmla="*/ 185 w 1554"/>
                  <a:gd name="T53" fmla="*/ 0 h 204"/>
                  <a:gd name="T54" fmla="*/ 173 w 1554"/>
                  <a:gd name="T55" fmla="*/ 0 h 204"/>
                  <a:gd name="T56" fmla="*/ 157 w 1554"/>
                  <a:gd name="T57" fmla="*/ 0 h 204"/>
                  <a:gd name="T58" fmla="*/ 137 w 1554"/>
                  <a:gd name="T59" fmla="*/ 0 h 204"/>
                  <a:gd name="T60" fmla="*/ 111 w 1554"/>
                  <a:gd name="T61" fmla="*/ 0 h 204"/>
                  <a:gd name="T62" fmla="*/ 79 w 1554"/>
                  <a:gd name="T63" fmla="*/ 0 h 204"/>
                  <a:gd name="T64" fmla="*/ 62 w 1554"/>
                  <a:gd name="T65" fmla="*/ 2 h 204"/>
                  <a:gd name="T66" fmla="*/ 58 w 1554"/>
                  <a:gd name="T67" fmla="*/ 5 h 204"/>
                  <a:gd name="T68" fmla="*/ 54 w 1554"/>
                  <a:gd name="T69" fmla="*/ 8 h 204"/>
                  <a:gd name="T70" fmla="*/ 50 w 1554"/>
                  <a:gd name="T71" fmla="*/ 10 h 204"/>
                  <a:gd name="T72" fmla="*/ 47 w 1554"/>
                  <a:gd name="T73" fmla="*/ 12 h 204"/>
                  <a:gd name="T74" fmla="*/ 43 w 1554"/>
                  <a:gd name="T75" fmla="*/ 14 h 204"/>
                  <a:gd name="T76" fmla="*/ 38 w 1554"/>
                  <a:gd name="T77" fmla="*/ 17 h 204"/>
                  <a:gd name="T78" fmla="*/ 31 w 1554"/>
                  <a:gd name="T79" fmla="*/ 21 h 204"/>
                  <a:gd name="T80" fmla="*/ 23 w 1554"/>
                  <a:gd name="T81" fmla="*/ 26 h 204"/>
                  <a:gd name="T82" fmla="*/ 13 w 1554"/>
                  <a:gd name="T83" fmla="*/ 32 h 204"/>
                  <a:gd name="T84" fmla="*/ 0 w 1554"/>
                  <a:gd name="T85" fmla="*/ 40 h 2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554"/>
                  <a:gd name="T130" fmla="*/ 0 h 204"/>
                  <a:gd name="T131" fmla="*/ 1554 w 1554"/>
                  <a:gd name="T132" fmla="*/ 204 h 2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554" h="204">
                    <a:moveTo>
                      <a:pt x="0" y="204"/>
                    </a:moveTo>
                    <a:lnTo>
                      <a:pt x="47" y="204"/>
                    </a:lnTo>
                    <a:lnTo>
                      <a:pt x="89" y="204"/>
                    </a:lnTo>
                    <a:lnTo>
                      <a:pt x="129" y="204"/>
                    </a:lnTo>
                    <a:lnTo>
                      <a:pt x="166" y="204"/>
                    </a:lnTo>
                    <a:lnTo>
                      <a:pt x="200" y="204"/>
                    </a:lnTo>
                    <a:lnTo>
                      <a:pt x="232" y="204"/>
                    </a:lnTo>
                    <a:lnTo>
                      <a:pt x="263" y="204"/>
                    </a:lnTo>
                    <a:lnTo>
                      <a:pt x="291" y="204"/>
                    </a:lnTo>
                    <a:lnTo>
                      <a:pt x="320" y="204"/>
                    </a:lnTo>
                    <a:lnTo>
                      <a:pt x="347" y="204"/>
                    </a:lnTo>
                    <a:lnTo>
                      <a:pt x="373" y="204"/>
                    </a:lnTo>
                    <a:lnTo>
                      <a:pt x="401" y="204"/>
                    </a:lnTo>
                    <a:lnTo>
                      <a:pt x="429" y="204"/>
                    </a:lnTo>
                    <a:lnTo>
                      <a:pt x="457" y="204"/>
                    </a:lnTo>
                    <a:lnTo>
                      <a:pt x="487" y="204"/>
                    </a:lnTo>
                    <a:lnTo>
                      <a:pt x="518" y="204"/>
                    </a:lnTo>
                    <a:lnTo>
                      <a:pt x="551" y="204"/>
                    </a:lnTo>
                    <a:lnTo>
                      <a:pt x="587" y="204"/>
                    </a:lnTo>
                    <a:lnTo>
                      <a:pt x="626" y="204"/>
                    </a:lnTo>
                    <a:lnTo>
                      <a:pt x="668" y="204"/>
                    </a:lnTo>
                    <a:lnTo>
                      <a:pt x="714" y="204"/>
                    </a:lnTo>
                    <a:lnTo>
                      <a:pt x="763" y="204"/>
                    </a:lnTo>
                    <a:lnTo>
                      <a:pt x="817" y="204"/>
                    </a:lnTo>
                    <a:lnTo>
                      <a:pt x="874" y="204"/>
                    </a:lnTo>
                    <a:lnTo>
                      <a:pt x="938" y="204"/>
                    </a:lnTo>
                    <a:lnTo>
                      <a:pt x="1006" y="204"/>
                    </a:lnTo>
                    <a:lnTo>
                      <a:pt x="1082" y="204"/>
                    </a:lnTo>
                    <a:lnTo>
                      <a:pt x="1162" y="204"/>
                    </a:lnTo>
                    <a:lnTo>
                      <a:pt x="1249" y="204"/>
                    </a:lnTo>
                    <a:lnTo>
                      <a:pt x="1343" y="204"/>
                    </a:lnTo>
                    <a:lnTo>
                      <a:pt x="1445" y="204"/>
                    </a:lnTo>
                    <a:lnTo>
                      <a:pt x="1554" y="204"/>
                    </a:lnTo>
                    <a:lnTo>
                      <a:pt x="1544" y="198"/>
                    </a:lnTo>
                    <a:lnTo>
                      <a:pt x="1534" y="193"/>
                    </a:lnTo>
                    <a:lnTo>
                      <a:pt x="1526" y="187"/>
                    </a:lnTo>
                    <a:lnTo>
                      <a:pt x="1518" y="182"/>
                    </a:lnTo>
                    <a:lnTo>
                      <a:pt x="1510" y="178"/>
                    </a:lnTo>
                    <a:lnTo>
                      <a:pt x="1504" y="174"/>
                    </a:lnTo>
                    <a:lnTo>
                      <a:pt x="1497" y="170"/>
                    </a:lnTo>
                    <a:lnTo>
                      <a:pt x="1491" y="166"/>
                    </a:lnTo>
                    <a:lnTo>
                      <a:pt x="1485" y="162"/>
                    </a:lnTo>
                    <a:lnTo>
                      <a:pt x="1479" y="159"/>
                    </a:lnTo>
                    <a:lnTo>
                      <a:pt x="1474" y="156"/>
                    </a:lnTo>
                    <a:lnTo>
                      <a:pt x="1468" y="151"/>
                    </a:lnTo>
                    <a:lnTo>
                      <a:pt x="1461" y="148"/>
                    </a:lnTo>
                    <a:lnTo>
                      <a:pt x="1456" y="144"/>
                    </a:lnTo>
                    <a:lnTo>
                      <a:pt x="1449" y="140"/>
                    </a:lnTo>
                    <a:lnTo>
                      <a:pt x="1442" y="137"/>
                    </a:lnTo>
                    <a:lnTo>
                      <a:pt x="1436" y="131"/>
                    </a:lnTo>
                    <a:lnTo>
                      <a:pt x="1427" y="126"/>
                    </a:lnTo>
                    <a:lnTo>
                      <a:pt x="1419" y="122"/>
                    </a:lnTo>
                    <a:lnTo>
                      <a:pt x="1411" y="116"/>
                    </a:lnTo>
                    <a:lnTo>
                      <a:pt x="1401" y="111"/>
                    </a:lnTo>
                    <a:lnTo>
                      <a:pt x="1390" y="104"/>
                    </a:lnTo>
                    <a:lnTo>
                      <a:pt x="1379" y="97"/>
                    </a:lnTo>
                    <a:lnTo>
                      <a:pt x="1366" y="89"/>
                    </a:lnTo>
                    <a:lnTo>
                      <a:pt x="1352" y="82"/>
                    </a:lnTo>
                    <a:lnTo>
                      <a:pt x="1338" y="73"/>
                    </a:lnTo>
                    <a:lnTo>
                      <a:pt x="1321" y="62"/>
                    </a:lnTo>
                    <a:lnTo>
                      <a:pt x="1304" y="52"/>
                    </a:lnTo>
                    <a:lnTo>
                      <a:pt x="1285" y="40"/>
                    </a:lnTo>
                    <a:lnTo>
                      <a:pt x="1265" y="28"/>
                    </a:lnTo>
                    <a:lnTo>
                      <a:pt x="1244" y="15"/>
                    </a:lnTo>
                    <a:lnTo>
                      <a:pt x="1221" y="0"/>
                    </a:lnTo>
                    <a:lnTo>
                      <a:pt x="1194" y="0"/>
                    </a:lnTo>
                    <a:lnTo>
                      <a:pt x="1170" y="0"/>
                    </a:lnTo>
                    <a:lnTo>
                      <a:pt x="1146" y="0"/>
                    </a:lnTo>
                    <a:lnTo>
                      <a:pt x="1125" y="0"/>
                    </a:lnTo>
                    <a:lnTo>
                      <a:pt x="1106" y="0"/>
                    </a:lnTo>
                    <a:lnTo>
                      <a:pt x="1087" y="0"/>
                    </a:lnTo>
                    <a:lnTo>
                      <a:pt x="1070" y="0"/>
                    </a:lnTo>
                    <a:lnTo>
                      <a:pt x="1054" y="0"/>
                    </a:lnTo>
                    <a:lnTo>
                      <a:pt x="1038" y="0"/>
                    </a:lnTo>
                    <a:lnTo>
                      <a:pt x="1023" y="0"/>
                    </a:lnTo>
                    <a:lnTo>
                      <a:pt x="1007" y="0"/>
                    </a:lnTo>
                    <a:lnTo>
                      <a:pt x="991" y="0"/>
                    </a:lnTo>
                    <a:lnTo>
                      <a:pt x="976" y="0"/>
                    </a:lnTo>
                    <a:lnTo>
                      <a:pt x="959" y="0"/>
                    </a:lnTo>
                    <a:lnTo>
                      <a:pt x="942" y="0"/>
                    </a:lnTo>
                    <a:lnTo>
                      <a:pt x="925" y="0"/>
                    </a:lnTo>
                    <a:lnTo>
                      <a:pt x="904" y="0"/>
                    </a:lnTo>
                    <a:lnTo>
                      <a:pt x="884" y="0"/>
                    </a:lnTo>
                    <a:lnTo>
                      <a:pt x="862" y="0"/>
                    </a:lnTo>
                    <a:lnTo>
                      <a:pt x="838" y="0"/>
                    </a:lnTo>
                    <a:lnTo>
                      <a:pt x="812" y="0"/>
                    </a:lnTo>
                    <a:lnTo>
                      <a:pt x="784" y="0"/>
                    </a:lnTo>
                    <a:lnTo>
                      <a:pt x="754" y="0"/>
                    </a:lnTo>
                    <a:lnTo>
                      <a:pt x="721" y="0"/>
                    </a:lnTo>
                    <a:lnTo>
                      <a:pt x="684" y="0"/>
                    </a:lnTo>
                    <a:lnTo>
                      <a:pt x="645" y="0"/>
                    </a:lnTo>
                    <a:lnTo>
                      <a:pt x="602" y="0"/>
                    </a:lnTo>
                    <a:lnTo>
                      <a:pt x="556" y="0"/>
                    </a:lnTo>
                    <a:lnTo>
                      <a:pt x="506" y="0"/>
                    </a:lnTo>
                    <a:lnTo>
                      <a:pt x="452" y="0"/>
                    </a:lnTo>
                    <a:lnTo>
                      <a:pt x="393" y="0"/>
                    </a:lnTo>
                    <a:lnTo>
                      <a:pt x="331" y="0"/>
                    </a:lnTo>
                    <a:lnTo>
                      <a:pt x="321" y="6"/>
                    </a:lnTo>
                    <a:lnTo>
                      <a:pt x="312" y="12"/>
                    </a:lnTo>
                    <a:lnTo>
                      <a:pt x="303" y="18"/>
                    </a:lnTo>
                    <a:lnTo>
                      <a:pt x="295" y="22"/>
                    </a:lnTo>
                    <a:lnTo>
                      <a:pt x="289" y="27"/>
                    </a:lnTo>
                    <a:lnTo>
                      <a:pt x="282" y="31"/>
                    </a:lnTo>
                    <a:lnTo>
                      <a:pt x="275" y="34"/>
                    </a:lnTo>
                    <a:lnTo>
                      <a:pt x="270" y="39"/>
                    </a:lnTo>
                    <a:lnTo>
                      <a:pt x="263" y="42"/>
                    </a:lnTo>
                    <a:lnTo>
                      <a:pt x="257" y="46"/>
                    </a:lnTo>
                    <a:lnTo>
                      <a:pt x="252" y="49"/>
                    </a:lnTo>
                    <a:lnTo>
                      <a:pt x="246" y="52"/>
                    </a:lnTo>
                    <a:lnTo>
                      <a:pt x="240" y="57"/>
                    </a:lnTo>
                    <a:lnTo>
                      <a:pt x="234" y="60"/>
                    </a:lnTo>
                    <a:lnTo>
                      <a:pt x="228" y="64"/>
                    </a:lnTo>
                    <a:lnTo>
                      <a:pt x="222" y="68"/>
                    </a:lnTo>
                    <a:lnTo>
                      <a:pt x="214" y="73"/>
                    </a:lnTo>
                    <a:lnTo>
                      <a:pt x="206" y="77"/>
                    </a:lnTo>
                    <a:lnTo>
                      <a:pt x="198" y="82"/>
                    </a:lnTo>
                    <a:lnTo>
                      <a:pt x="190" y="88"/>
                    </a:lnTo>
                    <a:lnTo>
                      <a:pt x="181" y="94"/>
                    </a:lnTo>
                    <a:lnTo>
                      <a:pt x="169" y="100"/>
                    </a:lnTo>
                    <a:lnTo>
                      <a:pt x="157" y="107"/>
                    </a:lnTo>
                    <a:lnTo>
                      <a:pt x="145" y="114"/>
                    </a:lnTo>
                    <a:lnTo>
                      <a:pt x="132" y="123"/>
                    </a:lnTo>
                    <a:lnTo>
                      <a:pt x="117" y="132"/>
                    </a:lnTo>
                    <a:lnTo>
                      <a:pt x="100" y="142"/>
                    </a:lnTo>
                    <a:lnTo>
                      <a:pt x="84" y="152"/>
                    </a:lnTo>
                    <a:lnTo>
                      <a:pt x="65" y="163"/>
                    </a:lnTo>
                    <a:lnTo>
                      <a:pt x="45" y="177"/>
                    </a:lnTo>
                    <a:lnTo>
                      <a:pt x="24" y="190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9A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76" name="Freeform 1215"/>
              <p:cNvSpPr>
                <a:spLocks/>
              </p:cNvSpPr>
              <p:nvPr/>
            </p:nvSpPr>
            <p:spPr bwMode="auto">
              <a:xfrm>
                <a:off x="3204" y="2676"/>
                <a:ext cx="301" cy="40"/>
              </a:xfrm>
              <a:custGeom>
                <a:avLst/>
                <a:gdLst>
                  <a:gd name="T0" fmla="*/ 17 w 1506"/>
                  <a:gd name="T1" fmla="*/ 40 h 204"/>
                  <a:gd name="T2" fmla="*/ 39 w 1506"/>
                  <a:gd name="T3" fmla="*/ 40 h 204"/>
                  <a:gd name="T4" fmla="*/ 56 w 1506"/>
                  <a:gd name="T5" fmla="*/ 40 h 204"/>
                  <a:gd name="T6" fmla="*/ 72 w 1506"/>
                  <a:gd name="T7" fmla="*/ 40 h 204"/>
                  <a:gd name="T8" fmla="*/ 89 w 1506"/>
                  <a:gd name="T9" fmla="*/ 40 h 204"/>
                  <a:gd name="T10" fmla="*/ 107 w 1506"/>
                  <a:gd name="T11" fmla="*/ 40 h 204"/>
                  <a:gd name="T12" fmla="*/ 129 w 1506"/>
                  <a:gd name="T13" fmla="*/ 40 h 204"/>
                  <a:gd name="T14" fmla="*/ 158 w 1506"/>
                  <a:gd name="T15" fmla="*/ 40 h 204"/>
                  <a:gd name="T16" fmla="*/ 195 w 1506"/>
                  <a:gd name="T17" fmla="*/ 40 h 204"/>
                  <a:gd name="T18" fmla="*/ 242 w 1506"/>
                  <a:gd name="T19" fmla="*/ 40 h 204"/>
                  <a:gd name="T20" fmla="*/ 301 w 1506"/>
                  <a:gd name="T21" fmla="*/ 40 h 204"/>
                  <a:gd name="T22" fmla="*/ 296 w 1506"/>
                  <a:gd name="T23" fmla="*/ 37 h 204"/>
                  <a:gd name="T24" fmla="*/ 291 w 1506"/>
                  <a:gd name="T25" fmla="*/ 34 h 204"/>
                  <a:gd name="T26" fmla="*/ 287 w 1506"/>
                  <a:gd name="T27" fmla="*/ 32 h 204"/>
                  <a:gd name="T28" fmla="*/ 284 w 1506"/>
                  <a:gd name="T29" fmla="*/ 30 h 204"/>
                  <a:gd name="T30" fmla="*/ 280 w 1506"/>
                  <a:gd name="T31" fmla="*/ 27 h 204"/>
                  <a:gd name="T32" fmla="*/ 276 w 1506"/>
                  <a:gd name="T33" fmla="*/ 25 h 204"/>
                  <a:gd name="T34" fmla="*/ 270 w 1506"/>
                  <a:gd name="T35" fmla="*/ 22 h 204"/>
                  <a:gd name="T36" fmla="*/ 263 w 1506"/>
                  <a:gd name="T37" fmla="*/ 17 h 204"/>
                  <a:gd name="T38" fmla="*/ 255 w 1506"/>
                  <a:gd name="T39" fmla="*/ 12 h 204"/>
                  <a:gd name="T40" fmla="*/ 243 w 1506"/>
                  <a:gd name="T41" fmla="*/ 5 h 204"/>
                  <a:gd name="T42" fmla="*/ 229 w 1506"/>
                  <a:gd name="T43" fmla="*/ 0 h 204"/>
                  <a:gd name="T44" fmla="*/ 216 w 1506"/>
                  <a:gd name="T45" fmla="*/ 0 h 204"/>
                  <a:gd name="T46" fmla="*/ 206 w 1506"/>
                  <a:gd name="T47" fmla="*/ 0 h 204"/>
                  <a:gd name="T48" fmla="*/ 197 w 1506"/>
                  <a:gd name="T49" fmla="*/ 0 h 204"/>
                  <a:gd name="T50" fmla="*/ 188 w 1506"/>
                  <a:gd name="T51" fmla="*/ 0 h 204"/>
                  <a:gd name="T52" fmla="*/ 179 w 1506"/>
                  <a:gd name="T53" fmla="*/ 0 h 204"/>
                  <a:gd name="T54" fmla="*/ 167 w 1506"/>
                  <a:gd name="T55" fmla="*/ 0 h 204"/>
                  <a:gd name="T56" fmla="*/ 152 w 1506"/>
                  <a:gd name="T57" fmla="*/ 0 h 204"/>
                  <a:gd name="T58" fmla="*/ 134 w 1506"/>
                  <a:gd name="T59" fmla="*/ 0 h 204"/>
                  <a:gd name="T60" fmla="*/ 109 w 1506"/>
                  <a:gd name="T61" fmla="*/ 0 h 204"/>
                  <a:gd name="T62" fmla="*/ 79 w 1506"/>
                  <a:gd name="T63" fmla="*/ 0 h 204"/>
                  <a:gd name="T64" fmla="*/ 63 w 1506"/>
                  <a:gd name="T65" fmla="*/ 2 h 204"/>
                  <a:gd name="T66" fmla="*/ 58 w 1506"/>
                  <a:gd name="T67" fmla="*/ 5 h 204"/>
                  <a:gd name="T68" fmla="*/ 54 w 1506"/>
                  <a:gd name="T69" fmla="*/ 8 h 204"/>
                  <a:gd name="T70" fmla="*/ 51 w 1506"/>
                  <a:gd name="T71" fmla="*/ 10 h 204"/>
                  <a:gd name="T72" fmla="*/ 48 w 1506"/>
                  <a:gd name="T73" fmla="*/ 12 h 204"/>
                  <a:gd name="T74" fmla="*/ 43 w 1506"/>
                  <a:gd name="T75" fmla="*/ 14 h 204"/>
                  <a:gd name="T76" fmla="*/ 38 w 1506"/>
                  <a:gd name="T77" fmla="*/ 17 h 204"/>
                  <a:gd name="T78" fmla="*/ 32 w 1506"/>
                  <a:gd name="T79" fmla="*/ 21 h 204"/>
                  <a:gd name="T80" fmla="*/ 24 w 1506"/>
                  <a:gd name="T81" fmla="*/ 26 h 204"/>
                  <a:gd name="T82" fmla="*/ 13 w 1506"/>
                  <a:gd name="T83" fmla="*/ 32 h 204"/>
                  <a:gd name="T84" fmla="*/ 0 w 1506"/>
                  <a:gd name="T85" fmla="*/ 40 h 2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506"/>
                  <a:gd name="T130" fmla="*/ 0 h 204"/>
                  <a:gd name="T131" fmla="*/ 1506 w 1506"/>
                  <a:gd name="T132" fmla="*/ 204 h 2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506" h="204">
                    <a:moveTo>
                      <a:pt x="0" y="204"/>
                    </a:moveTo>
                    <a:lnTo>
                      <a:pt x="44" y="204"/>
                    </a:lnTo>
                    <a:lnTo>
                      <a:pt x="86" y="204"/>
                    </a:lnTo>
                    <a:lnTo>
                      <a:pt x="124" y="204"/>
                    </a:lnTo>
                    <a:lnTo>
                      <a:pt x="160" y="204"/>
                    </a:lnTo>
                    <a:lnTo>
                      <a:pt x="193" y="204"/>
                    </a:lnTo>
                    <a:lnTo>
                      <a:pt x="225" y="204"/>
                    </a:lnTo>
                    <a:lnTo>
                      <a:pt x="255" y="204"/>
                    </a:lnTo>
                    <a:lnTo>
                      <a:pt x="281" y="204"/>
                    </a:lnTo>
                    <a:lnTo>
                      <a:pt x="309" y="204"/>
                    </a:lnTo>
                    <a:lnTo>
                      <a:pt x="336" y="204"/>
                    </a:lnTo>
                    <a:lnTo>
                      <a:pt x="362" y="204"/>
                    </a:lnTo>
                    <a:lnTo>
                      <a:pt x="388" y="204"/>
                    </a:lnTo>
                    <a:lnTo>
                      <a:pt x="415" y="204"/>
                    </a:lnTo>
                    <a:lnTo>
                      <a:pt x="443" y="204"/>
                    </a:lnTo>
                    <a:lnTo>
                      <a:pt x="471" y="204"/>
                    </a:lnTo>
                    <a:lnTo>
                      <a:pt x="502" y="204"/>
                    </a:lnTo>
                    <a:lnTo>
                      <a:pt x="534" y="204"/>
                    </a:lnTo>
                    <a:lnTo>
                      <a:pt x="569" y="204"/>
                    </a:lnTo>
                    <a:lnTo>
                      <a:pt x="607" y="204"/>
                    </a:lnTo>
                    <a:lnTo>
                      <a:pt x="647" y="204"/>
                    </a:lnTo>
                    <a:lnTo>
                      <a:pt x="691" y="204"/>
                    </a:lnTo>
                    <a:lnTo>
                      <a:pt x="739" y="204"/>
                    </a:lnTo>
                    <a:lnTo>
                      <a:pt x="790" y="204"/>
                    </a:lnTo>
                    <a:lnTo>
                      <a:pt x="847" y="204"/>
                    </a:lnTo>
                    <a:lnTo>
                      <a:pt x="908" y="204"/>
                    </a:lnTo>
                    <a:lnTo>
                      <a:pt x="975" y="204"/>
                    </a:lnTo>
                    <a:lnTo>
                      <a:pt x="1048" y="204"/>
                    </a:lnTo>
                    <a:lnTo>
                      <a:pt x="1125" y="204"/>
                    </a:lnTo>
                    <a:lnTo>
                      <a:pt x="1210" y="204"/>
                    </a:lnTo>
                    <a:lnTo>
                      <a:pt x="1303" y="204"/>
                    </a:lnTo>
                    <a:lnTo>
                      <a:pt x="1401" y="204"/>
                    </a:lnTo>
                    <a:lnTo>
                      <a:pt x="1506" y="204"/>
                    </a:lnTo>
                    <a:lnTo>
                      <a:pt x="1496" y="198"/>
                    </a:lnTo>
                    <a:lnTo>
                      <a:pt x="1487" y="193"/>
                    </a:lnTo>
                    <a:lnTo>
                      <a:pt x="1479" y="187"/>
                    </a:lnTo>
                    <a:lnTo>
                      <a:pt x="1471" y="182"/>
                    </a:lnTo>
                    <a:lnTo>
                      <a:pt x="1463" y="178"/>
                    </a:lnTo>
                    <a:lnTo>
                      <a:pt x="1456" y="174"/>
                    </a:lnTo>
                    <a:lnTo>
                      <a:pt x="1450" y="170"/>
                    </a:lnTo>
                    <a:lnTo>
                      <a:pt x="1444" y="166"/>
                    </a:lnTo>
                    <a:lnTo>
                      <a:pt x="1437" y="162"/>
                    </a:lnTo>
                    <a:lnTo>
                      <a:pt x="1432" y="159"/>
                    </a:lnTo>
                    <a:lnTo>
                      <a:pt x="1426" y="156"/>
                    </a:lnTo>
                    <a:lnTo>
                      <a:pt x="1421" y="151"/>
                    </a:lnTo>
                    <a:lnTo>
                      <a:pt x="1414" y="148"/>
                    </a:lnTo>
                    <a:lnTo>
                      <a:pt x="1408" y="144"/>
                    </a:lnTo>
                    <a:lnTo>
                      <a:pt x="1402" y="140"/>
                    </a:lnTo>
                    <a:lnTo>
                      <a:pt x="1395" y="137"/>
                    </a:lnTo>
                    <a:lnTo>
                      <a:pt x="1387" y="131"/>
                    </a:lnTo>
                    <a:lnTo>
                      <a:pt x="1379" y="126"/>
                    </a:lnTo>
                    <a:lnTo>
                      <a:pt x="1372" y="122"/>
                    </a:lnTo>
                    <a:lnTo>
                      <a:pt x="1363" y="116"/>
                    </a:lnTo>
                    <a:lnTo>
                      <a:pt x="1353" y="111"/>
                    </a:lnTo>
                    <a:lnTo>
                      <a:pt x="1343" y="104"/>
                    </a:lnTo>
                    <a:lnTo>
                      <a:pt x="1330" y="97"/>
                    </a:lnTo>
                    <a:lnTo>
                      <a:pt x="1318" y="89"/>
                    </a:lnTo>
                    <a:lnTo>
                      <a:pt x="1305" y="82"/>
                    </a:lnTo>
                    <a:lnTo>
                      <a:pt x="1289" y="73"/>
                    </a:lnTo>
                    <a:lnTo>
                      <a:pt x="1274" y="62"/>
                    </a:lnTo>
                    <a:lnTo>
                      <a:pt x="1256" y="52"/>
                    </a:lnTo>
                    <a:lnTo>
                      <a:pt x="1238" y="40"/>
                    </a:lnTo>
                    <a:lnTo>
                      <a:pt x="1217" y="28"/>
                    </a:lnTo>
                    <a:lnTo>
                      <a:pt x="1196" y="15"/>
                    </a:lnTo>
                    <a:lnTo>
                      <a:pt x="1172" y="0"/>
                    </a:lnTo>
                    <a:lnTo>
                      <a:pt x="1147" y="0"/>
                    </a:lnTo>
                    <a:lnTo>
                      <a:pt x="1124" y="0"/>
                    </a:lnTo>
                    <a:lnTo>
                      <a:pt x="1102" y="0"/>
                    </a:lnTo>
                    <a:lnTo>
                      <a:pt x="1083" y="0"/>
                    </a:lnTo>
                    <a:lnTo>
                      <a:pt x="1064" y="0"/>
                    </a:lnTo>
                    <a:lnTo>
                      <a:pt x="1048" y="0"/>
                    </a:lnTo>
                    <a:lnTo>
                      <a:pt x="1031" y="0"/>
                    </a:lnTo>
                    <a:lnTo>
                      <a:pt x="1015" y="0"/>
                    </a:lnTo>
                    <a:lnTo>
                      <a:pt x="1001" y="0"/>
                    </a:lnTo>
                    <a:lnTo>
                      <a:pt x="985" y="0"/>
                    </a:lnTo>
                    <a:lnTo>
                      <a:pt x="971" y="0"/>
                    </a:lnTo>
                    <a:lnTo>
                      <a:pt x="956" y="0"/>
                    </a:lnTo>
                    <a:lnTo>
                      <a:pt x="942" y="0"/>
                    </a:lnTo>
                    <a:lnTo>
                      <a:pt x="926" y="0"/>
                    </a:lnTo>
                    <a:lnTo>
                      <a:pt x="911" y="0"/>
                    </a:lnTo>
                    <a:lnTo>
                      <a:pt x="894" y="0"/>
                    </a:lnTo>
                    <a:lnTo>
                      <a:pt x="875" y="0"/>
                    </a:lnTo>
                    <a:lnTo>
                      <a:pt x="856" y="0"/>
                    </a:lnTo>
                    <a:lnTo>
                      <a:pt x="835" y="0"/>
                    </a:lnTo>
                    <a:lnTo>
                      <a:pt x="813" y="0"/>
                    </a:lnTo>
                    <a:lnTo>
                      <a:pt x="788" y="0"/>
                    </a:lnTo>
                    <a:lnTo>
                      <a:pt x="762" y="0"/>
                    </a:lnTo>
                    <a:lnTo>
                      <a:pt x="733" y="0"/>
                    </a:lnTo>
                    <a:lnTo>
                      <a:pt x="702" y="0"/>
                    </a:lnTo>
                    <a:lnTo>
                      <a:pt x="668" y="0"/>
                    </a:lnTo>
                    <a:lnTo>
                      <a:pt x="631" y="0"/>
                    </a:lnTo>
                    <a:lnTo>
                      <a:pt x="591" y="0"/>
                    </a:lnTo>
                    <a:lnTo>
                      <a:pt x="547" y="0"/>
                    </a:lnTo>
                    <a:lnTo>
                      <a:pt x="501" y="0"/>
                    </a:lnTo>
                    <a:lnTo>
                      <a:pt x="449" y="0"/>
                    </a:lnTo>
                    <a:lnTo>
                      <a:pt x="395" y="0"/>
                    </a:lnTo>
                    <a:lnTo>
                      <a:pt x="336" y="0"/>
                    </a:lnTo>
                    <a:lnTo>
                      <a:pt x="326" y="6"/>
                    </a:lnTo>
                    <a:lnTo>
                      <a:pt x="317" y="12"/>
                    </a:lnTo>
                    <a:lnTo>
                      <a:pt x="308" y="18"/>
                    </a:lnTo>
                    <a:lnTo>
                      <a:pt x="300" y="22"/>
                    </a:lnTo>
                    <a:lnTo>
                      <a:pt x="292" y="27"/>
                    </a:lnTo>
                    <a:lnTo>
                      <a:pt x="286" y="31"/>
                    </a:lnTo>
                    <a:lnTo>
                      <a:pt x="279" y="34"/>
                    </a:lnTo>
                    <a:lnTo>
                      <a:pt x="272" y="39"/>
                    </a:lnTo>
                    <a:lnTo>
                      <a:pt x="267" y="42"/>
                    </a:lnTo>
                    <a:lnTo>
                      <a:pt x="261" y="46"/>
                    </a:lnTo>
                    <a:lnTo>
                      <a:pt x="255" y="49"/>
                    </a:lnTo>
                    <a:lnTo>
                      <a:pt x="249" y="52"/>
                    </a:lnTo>
                    <a:lnTo>
                      <a:pt x="243" y="57"/>
                    </a:lnTo>
                    <a:lnTo>
                      <a:pt x="238" y="60"/>
                    </a:lnTo>
                    <a:lnTo>
                      <a:pt x="230" y="64"/>
                    </a:lnTo>
                    <a:lnTo>
                      <a:pt x="223" y="68"/>
                    </a:lnTo>
                    <a:lnTo>
                      <a:pt x="217" y="73"/>
                    </a:lnTo>
                    <a:lnTo>
                      <a:pt x="209" y="77"/>
                    </a:lnTo>
                    <a:lnTo>
                      <a:pt x="201" y="82"/>
                    </a:lnTo>
                    <a:lnTo>
                      <a:pt x="191" y="88"/>
                    </a:lnTo>
                    <a:lnTo>
                      <a:pt x="181" y="94"/>
                    </a:lnTo>
                    <a:lnTo>
                      <a:pt x="171" y="100"/>
                    </a:lnTo>
                    <a:lnTo>
                      <a:pt x="160" y="107"/>
                    </a:lnTo>
                    <a:lnTo>
                      <a:pt x="147" y="114"/>
                    </a:lnTo>
                    <a:lnTo>
                      <a:pt x="133" y="123"/>
                    </a:lnTo>
                    <a:lnTo>
                      <a:pt x="118" y="132"/>
                    </a:lnTo>
                    <a:lnTo>
                      <a:pt x="102" y="142"/>
                    </a:lnTo>
                    <a:lnTo>
                      <a:pt x="84" y="152"/>
                    </a:lnTo>
                    <a:lnTo>
                      <a:pt x="65" y="163"/>
                    </a:lnTo>
                    <a:lnTo>
                      <a:pt x="44" y="177"/>
                    </a:lnTo>
                    <a:lnTo>
                      <a:pt x="23" y="190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9097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77" name="Freeform 1216"/>
              <p:cNvSpPr>
                <a:spLocks/>
              </p:cNvSpPr>
              <p:nvPr/>
            </p:nvSpPr>
            <p:spPr bwMode="auto">
              <a:xfrm>
                <a:off x="3208" y="2676"/>
                <a:ext cx="293" cy="40"/>
              </a:xfrm>
              <a:custGeom>
                <a:avLst/>
                <a:gdLst>
                  <a:gd name="T0" fmla="*/ 17 w 1462"/>
                  <a:gd name="T1" fmla="*/ 40 h 204"/>
                  <a:gd name="T2" fmla="*/ 38 w 1462"/>
                  <a:gd name="T3" fmla="*/ 40 h 204"/>
                  <a:gd name="T4" fmla="*/ 55 w 1462"/>
                  <a:gd name="T5" fmla="*/ 40 h 204"/>
                  <a:gd name="T6" fmla="*/ 71 w 1462"/>
                  <a:gd name="T7" fmla="*/ 40 h 204"/>
                  <a:gd name="T8" fmla="*/ 86 w 1462"/>
                  <a:gd name="T9" fmla="*/ 40 h 204"/>
                  <a:gd name="T10" fmla="*/ 104 w 1462"/>
                  <a:gd name="T11" fmla="*/ 40 h 204"/>
                  <a:gd name="T12" fmla="*/ 126 w 1462"/>
                  <a:gd name="T13" fmla="*/ 40 h 204"/>
                  <a:gd name="T14" fmla="*/ 154 w 1462"/>
                  <a:gd name="T15" fmla="*/ 40 h 204"/>
                  <a:gd name="T16" fmla="*/ 190 w 1462"/>
                  <a:gd name="T17" fmla="*/ 40 h 204"/>
                  <a:gd name="T18" fmla="*/ 235 w 1462"/>
                  <a:gd name="T19" fmla="*/ 40 h 204"/>
                  <a:gd name="T20" fmla="*/ 293 w 1462"/>
                  <a:gd name="T21" fmla="*/ 40 h 204"/>
                  <a:gd name="T22" fmla="*/ 287 w 1462"/>
                  <a:gd name="T23" fmla="*/ 37 h 204"/>
                  <a:gd name="T24" fmla="*/ 283 w 1462"/>
                  <a:gd name="T25" fmla="*/ 34 h 204"/>
                  <a:gd name="T26" fmla="*/ 279 w 1462"/>
                  <a:gd name="T27" fmla="*/ 32 h 204"/>
                  <a:gd name="T28" fmla="*/ 275 w 1462"/>
                  <a:gd name="T29" fmla="*/ 30 h 204"/>
                  <a:gd name="T30" fmla="*/ 272 w 1462"/>
                  <a:gd name="T31" fmla="*/ 27 h 204"/>
                  <a:gd name="T32" fmla="*/ 267 w 1462"/>
                  <a:gd name="T33" fmla="*/ 25 h 204"/>
                  <a:gd name="T34" fmla="*/ 262 w 1462"/>
                  <a:gd name="T35" fmla="*/ 22 h 204"/>
                  <a:gd name="T36" fmla="*/ 255 w 1462"/>
                  <a:gd name="T37" fmla="*/ 17 h 204"/>
                  <a:gd name="T38" fmla="*/ 246 w 1462"/>
                  <a:gd name="T39" fmla="*/ 12 h 204"/>
                  <a:gd name="T40" fmla="*/ 235 w 1462"/>
                  <a:gd name="T41" fmla="*/ 5 h 204"/>
                  <a:gd name="T42" fmla="*/ 221 w 1462"/>
                  <a:gd name="T43" fmla="*/ 0 h 204"/>
                  <a:gd name="T44" fmla="*/ 209 w 1462"/>
                  <a:gd name="T45" fmla="*/ 0 h 204"/>
                  <a:gd name="T46" fmla="*/ 199 w 1462"/>
                  <a:gd name="T47" fmla="*/ 0 h 204"/>
                  <a:gd name="T48" fmla="*/ 191 w 1462"/>
                  <a:gd name="T49" fmla="*/ 0 h 204"/>
                  <a:gd name="T50" fmla="*/ 182 w 1462"/>
                  <a:gd name="T51" fmla="*/ 0 h 204"/>
                  <a:gd name="T52" fmla="*/ 173 w 1462"/>
                  <a:gd name="T53" fmla="*/ 0 h 204"/>
                  <a:gd name="T54" fmla="*/ 162 w 1462"/>
                  <a:gd name="T55" fmla="*/ 0 h 204"/>
                  <a:gd name="T56" fmla="*/ 149 w 1462"/>
                  <a:gd name="T57" fmla="*/ 0 h 204"/>
                  <a:gd name="T58" fmla="*/ 131 w 1462"/>
                  <a:gd name="T59" fmla="*/ 0 h 204"/>
                  <a:gd name="T60" fmla="*/ 108 w 1462"/>
                  <a:gd name="T61" fmla="*/ 0 h 204"/>
                  <a:gd name="T62" fmla="*/ 80 w 1462"/>
                  <a:gd name="T63" fmla="*/ 0 h 204"/>
                  <a:gd name="T64" fmla="*/ 65 w 1462"/>
                  <a:gd name="T65" fmla="*/ 2 h 204"/>
                  <a:gd name="T66" fmla="*/ 60 w 1462"/>
                  <a:gd name="T67" fmla="*/ 5 h 204"/>
                  <a:gd name="T68" fmla="*/ 56 w 1462"/>
                  <a:gd name="T69" fmla="*/ 8 h 204"/>
                  <a:gd name="T70" fmla="*/ 52 w 1462"/>
                  <a:gd name="T71" fmla="*/ 10 h 204"/>
                  <a:gd name="T72" fmla="*/ 49 w 1462"/>
                  <a:gd name="T73" fmla="*/ 12 h 204"/>
                  <a:gd name="T74" fmla="*/ 44 w 1462"/>
                  <a:gd name="T75" fmla="*/ 14 h 204"/>
                  <a:gd name="T76" fmla="*/ 39 w 1462"/>
                  <a:gd name="T77" fmla="*/ 17 h 204"/>
                  <a:gd name="T78" fmla="*/ 33 w 1462"/>
                  <a:gd name="T79" fmla="*/ 21 h 204"/>
                  <a:gd name="T80" fmla="*/ 24 w 1462"/>
                  <a:gd name="T81" fmla="*/ 26 h 204"/>
                  <a:gd name="T82" fmla="*/ 14 w 1462"/>
                  <a:gd name="T83" fmla="*/ 32 h 204"/>
                  <a:gd name="T84" fmla="*/ 0 w 1462"/>
                  <a:gd name="T85" fmla="*/ 40 h 2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462"/>
                  <a:gd name="T130" fmla="*/ 0 h 204"/>
                  <a:gd name="T131" fmla="*/ 1462 w 1462"/>
                  <a:gd name="T132" fmla="*/ 204 h 2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462" h="204">
                    <a:moveTo>
                      <a:pt x="0" y="204"/>
                    </a:moveTo>
                    <a:lnTo>
                      <a:pt x="44" y="204"/>
                    </a:lnTo>
                    <a:lnTo>
                      <a:pt x="84" y="204"/>
                    </a:lnTo>
                    <a:lnTo>
                      <a:pt x="121" y="204"/>
                    </a:lnTo>
                    <a:lnTo>
                      <a:pt x="157" y="204"/>
                    </a:lnTo>
                    <a:lnTo>
                      <a:pt x="188" y="204"/>
                    </a:lnTo>
                    <a:lnTo>
                      <a:pt x="218" y="204"/>
                    </a:lnTo>
                    <a:lnTo>
                      <a:pt x="247" y="204"/>
                    </a:lnTo>
                    <a:lnTo>
                      <a:pt x="274" y="204"/>
                    </a:lnTo>
                    <a:lnTo>
                      <a:pt x="301" y="204"/>
                    </a:lnTo>
                    <a:lnTo>
                      <a:pt x="326" y="204"/>
                    </a:lnTo>
                    <a:lnTo>
                      <a:pt x="352" y="204"/>
                    </a:lnTo>
                    <a:lnTo>
                      <a:pt x="377" y="204"/>
                    </a:lnTo>
                    <a:lnTo>
                      <a:pt x="403" y="204"/>
                    </a:lnTo>
                    <a:lnTo>
                      <a:pt x="430" y="204"/>
                    </a:lnTo>
                    <a:lnTo>
                      <a:pt x="459" y="204"/>
                    </a:lnTo>
                    <a:lnTo>
                      <a:pt x="488" y="204"/>
                    </a:lnTo>
                    <a:lnTo>
                      <a:pt x="519" y="204"/>
                    </a:lnTo>
                    <a:lnTo>
                      <a:pt x="553" y="204"/>
                    </a:lnTo>
                    <a:lnTo>
                      <a:pt x="589" y="204"/>
                    </a:lnTo>
                    <a:lnTo>
                      <a:pt x="628" y="204"/>
                    </a:lnTo>
                    <a:lnTo>
                      <a:pt x="671" y="204"/>
                    </a:lnTo>
                    <a:lnTo>
                      <a:pt x="717" y="204"/>
                    </a:lnTo>
                    <a:lnTo>
                      <a:pt x="767" y="204"/>
                    </a:lnTo>
                    <a:lnTo>
                      <a:pt x="823" y="204"/>
                    </a:lnTo>
                    <a:lnTo>
                      <a:pt x="882" y="204"/>
                    </a:lnTo>
                    <a:lnTo>
                      <a:pt x="946" y="204"/>
                    </a:lnTo>
                    <a:lnTo>
                      <a:pt x="1017" y="204"/>
                    </a:lnTo>
                    <a:lnTo>
                      <a:pt x="1092" y="204"/>
                    </a:lnTo>
                    <a:lnTo>
                      <a:pt x="1175" y="204"/>
                    </a:lnTo>
                    <a:lnTo>
                      <a:pt x="1263" y="204"/>
                    </a:lnTo>
                    <a:lnTo>
                      <a:pt x="1359" y="204"/>
                    </a:lnTo>
                    <a:lnTo>
                      <a:pt x="1462" y="204"/>
                    </a:lnTo>
                    <a:lnTo>
                      <a:pt x="1451" y="198"/>
                    </a:lnTo>
                    <a:lnTo>
                      <a:pt x="1442" y="193"/>
                    </a:lnTo>
                    <a:lnTo>
                      <a:pt x="1433" y="187"/>
                    </a:lnTo>
                    <a:lnTo>
                      <a:pt x="1425" y="182"/>
                    </a:lnTo>
                    <a:lnTo>
                      <a:pt x="1419" y="178"/>
                    </a:lnTo>
                    <a:lnTo>
                      <a:pt x="1411" y="174"/>
                    </a:lnTo>
                    <a:lnTo>
                      <a:pt x="1404" y="170"/>
                    </a:lnTo>
                    <a:lnTo>
                      <a:pt x="1399" y="166"/>
                    </a:lnTo>
                    <a:lnTo>
                      <a:pt x="1392" y="162"/>
                    </a:lnTo>
                    <a:lnTo>
                      <a:pt x="1386" y="159"/>
                    </a:lnTo>
                    <a:lnTo>
                      <a:pt x="1381" y="156"/>
                    </a:lnTo>
                    <a:lnTo>
                      <a:pt x="1374" y="151"/>
                    </a:lnTo>
                    <a:lnTo>
                      <a:pt x="1369" y="148"/>
                    </a:lnTo>
                    <a:lnTo>
                      <a:pt x="1363" y="144"/>
                    </a:lnTo>
                    <a:lnTo>
                      <a:pt x="1356" y="140"/>
                    </a:lnTo>
                    <a:lnTo>
                      <a:pt x="1348" y="137"/>
                    </a:lnTo>
                    <a:lnTo>
                      <a:pt x="1342" y="131"/>
                    </a:lnTo>
                    <a:lnTo>
                      <a:pt x="1334" y="126"/>
                    </a:lnTo>
                    <a:lnTo>
                      <a:pt x="1326" y="122"/>
                    </a:lnTo>
                    <a:lnTo>
                      <a:pt x="1316" y="116"/>
                    </a:lnTo>
                    <a:lnTo>
                      <a:pt x="1307" y="111"/>
                    </a:lnTo>
                    <a:lnTo>
                      <a:pt x="1296" y="104"/>
                    </a:lnTo>
                    <a:lnTo>
                      <a:pt x="1285" y="97"/>
                    </a:lnTo>
                    <a:lnTo>
                      <a:pt x="1273" y="89"/>
                    </a:lnTo>
                    <a:lnTo>
                      <a:pt x="1258" y="82"/>
                    </a:lnTo>
                    <a:lnTo>
                      <a:pt x="1244" y="73"/>
                    </a:lnTo>
                    <a:lnTo>
                      <a:pt x="1227" y="62"/>
                    </a:lnTo>
                    <a:lnTo>
                      <a:pt x="1210" y="52"/>
                    </a:lnTo>
                    <a:lnTo>
                      <a:pt x="1191" y="40"/>
                    </a:lnTo>
                    <a:lnTo>
                      <a:pt x="1171" y="28"/>
                    </a:lnTo>
                    <a:lnTo>
                      <a:pt x="1149" y="15"/>
                    </a:lnTo>
                    <a:lnTo>
                      <a:pt x="1126" y="0"/>
                    </a:lnTo>
                    <a:lnTo>
                      <a:pt x="1102" y="0"/>
                    </a:lnTo>
                    <a:lnTo>
                      <a:pt x="1080" y="0"/>
                    </a:lnTo>
                    <a:lnTo>
                      <a:pt x="1061" y="0"/>
                    </a:lnTo>
                    <a:lnTo>
                      <a:pt x="1042" y="0"/>
                    </a:lnTo>
                    <a:lnTo>
                      <a:pt x="1024" y="0"/>
                    </a:lnTo>
                    <a:lnTo>
                      <a:pt x="1009" y="0"/>
                    </a:lnTo>
                    <a:lnTo>
                      <a:pt x="993" y="0"/>
                    </a:lnTo>
                    <a:lnTo>
                      <a:pt x="979" y="0"/>
                    </a:lnTo>
                    <a:lnTo>
                      <a:pt x="964" y="0"/>
                    </a:lnTo>
                    <a:lnTo>
                      <a:pt x="951" y="0"/>
                    </a:lnTo>
                    <a:lnTo>
                      <a:pt x="938" y="0"/>
                    </a:lnTo>
                    <a:lnTo>
                      <a:pt x="923" y="0"/>
                    </a:lnTo>
                    <a:lnTo>
                      <a:pt x="910" y="0"/>
                    </a:lnTo>
                    <a:lnTo>
                      <a:pt x="895" y="0"/>
                    </a:lnTo>
                    <a:lnTo>
                      <a:pt x="881" y="0"/>
                    </a:lnTo>
                    <a:lnTo>
                      <a:pt x="864" y="0"/>
                    </a:lnTo>
                    <a:lnTo>
                      <a:pt x="847" y="0"/>
                    </a:lnTo>
                    <a:lnTo>
                      <a:pt x="830" y="0"/>
                    </a:lnTo>
                    <a:lnTo>
                      <a:pt x="809" y="0"/>
                    </a:lnTo>
                    <a:lnTo>
                      <a:pt x="789" y="0"/>
                    </a:lnTo>
                    <a:lnTo>
                      <a:pt x="766" y="0"/>
                    </a:lnTo>
                    <a:lnTo>
                      <a:pt x="742" y="0"/>
                    </a:lnTo>
                    <a:lnTo>
                      <a:pt x="715" y="0"/>
                    </a:lnTo>
                    <a:lnTo>
                      <a:pt x="685" y="0"/>
                    </a:lnTo>
                    <a:lnTo>
                      <a:pt x="654" y="0"/>
                    </a:lnTo>
                    <a:lnTo>
                      <a:pt x="618" y="0"/>
                    </a:lnTo>
                    <a:lnTo>
                      <a:pt x="581" y="0"/>
                    </a:lnTo>
                    <a:lnTo>
                      <a:pt x="540" y="0"/>
                    </a:lnTo>
                    <a:lnTo>
                      <a:pt x="497" y="0"/>
                    </a:lnTo>
                    <a:lnTo>
                      <a:pt x="449" y="0"/>
                    </a:lnTo>
                    <a:lnTo>
                      <a:pt x="397" y="0"/>
                    </a:lnTo>
                    <a:lnTo>
                      <a:pt x="343" y="0"/>
                    </a:lnTo>
                    <a:lnTo>
                      <a:pt x="333" y="6"/>
                    </a:lnTo>
                    <a:lnTo>
                      <a:pt x="323" y="12"/>
                    </a:lnTo>
                    <a:lnTo>
                      <a:pt x="315" y="18"/>
                    </a:lnTo>
                    <a:lnTo>
                      <a:pt x="306" y="22"/>
                    </a:lnTo>
                    <a:lnTo>
                      <a:pt x="298" y="27"/>
                    </a:lnTo>
                    <a:lnTo>
                      <a:pt x="292" y="31"/>
                    </a:lnTo>
                    <a:lnTo>
                      <a:pt x="285" y="34"/>
                    </a:lnTo>
                    <a:lnTo>
                      <a:pt x="279" y="39"/>
                    </a:lnTo>
                    <a:lnTo>
                      <a:pt x="273" y="42"/>
                    </a:lnTo>
                    <a:lnTo>
                      <a:pt x="267" y="46"/>
                    </a:lnTo>
                    <a:lnTo>
                      <a:pt x="260" y="49"/>
                    </a:lnTo>
                    <a:lnTo>
                      <a:pt x="255" y="52"/>
                    </a:lnTo>
                    <a:lnTo>
                      <a:pt x="249" y="57"/>
                    </a:lnTo>
                    <a:lnTo>
                      <a:pt x="243" y="60"/>
                    </a:lnTo>
                    <a:lnTo>
                      <a:pt x="236" y="64"/>
                    </a:lnTo>
                    <a:lnTo>
                      <a:pt x="229" y="68"/>
                    </a:lnTo>
                    <a:lnTo>
                      <a:pt x="221" y="73"/>
                    </a:lnTo>
                    <a:lnTo>
                      <a:pt x="214" y="77"/>
                    </a:lnTo>
                    <a:lnTo>
                      <a:pt x="205" y="82"/>
                    </a:lnTo>
                    <a:lnTo>
                      <a:pt x="196" y="88"/>
                    </a:lnTo>
                    <a:lnTo>
                      <a:pt x="186" y="94"/>
                    </a:lnTo>
                    <a:lnTo>
                      <a:pt x="176" y="100"/>
                    </a:lnTo>
                    <a:lnTo>
                      <a:pt x="164" y="107"/>
                    </a:lnTo>
                    <a:lnTo>
                      <a:pt x="150" y="114"/>
                    </a:lnTo>
                    <a:lnTo>
                      <a:pt x="136" y="123"/>
                    </a:lnTo>
                    <a:lnTo>
                      <a:pt x="121" y="132"/>
                    </a:lnTo>
                    <a:lnTo>
                      <a:pt x="105" y="142"/>
                    </a:lnTo>
                    <a:lnTo>
                      <a:pt x="87" y="152"/>
                    </a:lnTo>
                    <a:lnTo>
                      <a:pt x="68" y="163"/>
                    </a:lnTo>
                    <a:lnTo>
                      <a:pt x="47" y="177"/>
                    </a:lnTo>
                    <a:lnTo>
                      <a:pt x="24" y="190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83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78" name="Freeform 1217"/>
              <p:cNvSpPr>
                <a:spLocks/>
              </p:cNvSpPr>
              <p:nvPr/>
            </p:nvSpPr>
            <p:spPr bwMode="auto">
              <a:xfrm>
                <a:off x="3213" y="2676"/>
                <a:ext cx="283" cy="41"/>
              </a:xfrm>
              <a:custGeom>
                <a:avLst/>
                <a:gdLst>
                  <a:gd name="T0" fmla="*/ 0 w 1417"/>
                  <a:gd name="T1" fmla="*/ 41 h 205"/>
                  <a:gd name="T2" fmla="*/ 283 w 1417"/>
                  <a:gd name="T3" fmla="*/ 41 h 205"/>
                  <a:gd name="T4" fmla="*/ 215 w 1417"/>
                  <a:gd name="T5" fmla="*/ 0 h 205"/>
                  <a:gd name="T6" fmla="*/ 70 w 1417"/>
                  <a:gd name="T7" fmla="*/ 0 h 205"/>
                  <a:gd name="T8" fmla="*/ 0 w 1417"/>
                  <a:gd name="T9" fmla="*/ 41 h 205"/>
                  <a:gd name="T10" fmla="*/ 0 w 1417"/>
                  <a:gd name="T11" fmla="*/ 41 h 2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17"/>
                  <a:gd name="T19" fmla="*/ 0 h 205"/>
                  <a:gd name="T20" fmla="*/ 1417 w 1417"/>
                  <a:gd name="T21" fmla="*/ 205 h 20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17" h="205">
                    <a:moveTo>
                      <a:pt x="0" y="205"/>
                    </a:moveTo>
                    <a:lnTo>
                      <a:pt x="1417" y="205"/>
                    </a:lnTo>
                    <a:lnTo>
                      <a:pt x="1079" y="0"/>
                    </a:lnTo>
                    <a:lnTo>
                      <a:pt x="349" y="0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rgbClr val="79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79" name="Freeform 1218"/>
              <p:cNvSpPr>
                <a:spLocks/>
              </p:cNvSpPr>
              <p:nvPr/>
            </p:nvSpPr>
            <p:spPr bwMode="auto">
              <a:xfrm>
                <a:off x="3165" y="2724"/>
                <a:ext cx="379" cy="105"/>
              </a:xfrm>
              <a:custGeom>
                <a:avLst/>
                <a:gdLst>
                  <a:gd name="T0" fmla="*/ 0 w 1894"/>
                  <a:gd name="T1" fmla="*/ 0 h 523"/>
                  <a:gd name="T2" fmla="*/ 378 w 1894"/>
                  <a:gd name="T3" fmla="*/ 0 h 523"/>
                  <a:gd name="T4" fmla="*/ 379 w 1894"/>
                  <a:gd name="T5" fmla="*/ 105 h 523"/>
                  <a:gd name="T6" fmla="*/ 0 w 1894"/>
                  <a:gd name="T7" fmla="*/ 105 h 523"/>
                  <a:gd name="T8" fmla="*/ 0 w 1894"/>
                  <a:gd name="T9" fmla="*/ 0 h 523"/>
                  <a:gd name="T10" fmla="*/ 0 w 1894"/>
                  <a:gd name="T11" fmla="*/ 0 h 523"/>
                  <a:gd name="T12" fmla="*/ 0 w 1894"/>
                  <a:gd name="T13" fmla="*/ 0 h 5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94"/>
                  <a:gd name="T22" fmla="*/ 0 h 523"/>
                  <a:gd name="T23" fmla="*/ 1894 w 1894"/>
                  <a:gd name="T24" fmla="*/ 523 h 5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94" h="523">
                    <a:moveTo>
                      <a:pt x="0" y="0"/>
                    </a:moveTo>
                    <a:lnTo>
                      <a:pt x="1891" y="0"/>
                    </a:lnTo>
                    <a:lnTo>
                      <a:pt x="1894" y="523"/>
                    </a:lnTo>
                    <a:lnTo>
                      <a:pt x="1" y="523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80" name="Freeform 1219"/>
              <p:cNvSpPr>
                <a:spLocks/>
              </p:cNvSpPr>
              <p:nvPr/>
            </p:nvSpPr>
            <p:spPr bwMode="auto">
              <a:xfrm>
                <a:off x="3162" y="2826"/>
                <a:ext cx="385" cy="11"/>
              </a:xfrm>
              <a:custGeom>
                <a:avLst/>
                <a:gdLst>
                  <a:gd name="T0" fmla="*/ 385 w 1924"/>
                  <a:gd name="T1" fmla="*/ 0 h 57"/>
                  <a:gd name="T2" fmla="*/ 0 w 1924"/>
                  <a:gd name="T3" fmla="*/ 0 h 57"/>
                  <a:gd name="T4" fmla="*/ 0 w 1924"/>
                  <a:gd name="T5" fmla="*/ 11 h 57"/>
                  <a:gd name="T6" fmla="*/ 385 w 1924"/>
                  <a:gd name="T7" fmla="*/ 11 h 57"/>
                  <a:gd name="T8" fmla="*/ 385 w 1924"/>
                  <a:gd name="T9" fmla="*/ 0 h 57"/>
                  <a:gd name="T10" fmla="*/ 385 w 1924"/>
                  <a:gd name="T11" fmla="*/ 0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4"/>
                  <a:gd name="T19" fmla="*/ 0 h 57"/>
                  <a:gd name="T20" fmla="*/ 1924 w 1924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4" h="57">
                    <a:moveTo>
                      <a:pt x="1924" y="0"/>
                    </a:moveTo>
                    <a:lnTo>
                      <a:pt x="0" y="0"/>
                    </a:lnTo>
                    <a:lnTo>
                      <a:pt x="0" y="57"/>
                    </a:lnTo>
                    <a:lnTo>
                      <a:pt x="1924" y="57"/>
                    </a:lnTo>
                    <a:lnTo>
                      <a:pt x="1924" y="0"/>
                    </a:lnTo>
                    <a:close/>
                  </a:path>
                </a:pathLst>
              </a:custGeom>
              <a:solidFill>
                <a:srgbClr val="C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81" name="Freeform 1220"/>
              <p:cNvSpPr>
                <a:spLocks/>
              </p:cNvSpPr>
              <p:nvPr/>
            </p:nvSpPr>
            <p:spPr bwMode="auto">
              <a:xfrm>
                <a:off x="3188" y="2799"/>
                <a:ext cx="14" cy="14"/>
              </a:xfrm>
              <a:custGeom>
                <a:avLst/>
                <a:gdLst>
                  <a:gd name="T0" fmla="*/ 0 w 67"/>
                  <a:gd name="T1" fmla="*/ 7 h 68"/>
                  <a:gd name="T2" fmla="*/ 0 w 67"/>
                  <a:gd name="T3" fmla="*/ 5 h 68"/>
                  <a:gd name="T4" fmla="*/ 0 w 67"/>
                  <a:gd name="T5" fmla="*/ 4 h 68"/>
                  <a:gd name="T6" fmla="*/ 1 w 67"/>
                  <a:gd name="T7" fmla="*/ 3 h 68"/>
                  <a:gd name="T8" fmla="*/ 2 w 67"/>
                  <a:gd name="T9" fmla="*/ 2 h 68"/>
                  <a:gd name="T10" fmla="*/ 3 w 67"/>
                  <a:gd name="T11" fmla="*/ 1 h 68"/>
                  <a:gd name="T12" fmla="*/ 4 w 67"/>
                  <a:gd name="T13" fmla="*/ 1 h 68"/>
                  <a:gd name="T14" fmla="*/ 5 w 67"/>
                  <a:gd name="T15" fmla="*/ 0 h 68"/>
                  <a:gd name="T16" fmla="*/ 7 w 67"/>
                  <a:gd name="T17" fmla="*/ 0 h 68"/>
                  <a:gd name="T18" fmla="*/ 8 w 67"/>
                  <a:gd name="T19" fmla="*/ 0 h 68"/>
                  <a:gd name="T20" fmla="*/ 9 w 67"/>
                  <a:gd name="T21" fmla="*/ 1 h 68"/>
                  <a:gd name="T22" fmla="*/ 11 w 67"/>
                  <a:gd name="T23" fmla="*/ 1 h 68"/>
                  <a:gd name="T24" fmla="*/ 12 w 67"/>
                  <a:gd name="T25" fmla="*/ 2 h 68"/>
                  <a:gd name="T26" fmla="*/ 13 w 67"/>
                  <a:gd name="T27" fmla="*/ 3 h 68"/>
                  <a:gd name="T28" fmla="*/ 13 w 67"/>
                  <a:gd name="T29" fmla="*/ 4 h 68"/>
                  <a:gd name="T30" fmla="*/ 14 w 67"/>
                  <a:gd name="T31" fmla="*/ 5 h 68"/>
                  <a:gd name="T32" fmla="*/ 14 w 67"/>
                  <a:gd name="T33" fmla="*/ 7 h 68"/>
                  <a:gd name="T34" fmla="*/ 14 w 67"/>
                  <a:gd name="T35" fmla="*/ 8 h 68"/>
                  <a:gd name="T36" fmla="*/ 13 w 67"/>
                  <a:gd name="T37" fmla="*/ 10 h 68"/>
                  <a:gd name="T38" fmla="*/ 13 w 67"/>
                  <a:gd name="T39" fmla="*/ 11 h 68"/>
                  <a:gd name="T40" fmla="*/ 12 w 67"/>
                  <a:gd name="T41" fmla="*/ 12 h 68"/>
                  <a:gd name="T42" fmla="*/ 11 w 67"/>
                  <a:gd name="T43" fmla="*/ 13 h 68"/>
                  <a:gd name="T44" fmla="*/ 9 w 67"/>
                  <a:gd name="T45" fmla="*/ 13 h 68"/>
                  <a:gd name="T46" fmla="*/ 8 w 67"/>
                  <a:gd name="T47" fmla="*/ 14 h 68"/>
                  <a:gd name="T48" fmla="*/ 7 w 67"/>
                  <a:gd name="T49" fmla="*/ 14 h 68"/>
                  <a:gd name="T50" fmla="*/ 5 w 67"/>
                  <a:gd name="T51" fmla="*/ 14 h 68"/>
                  <a:gd name="T52" fmla="*/ 4 w 67"/>
                  <a:gd name="T53" fmla="*/ 13 h 68"/>
                  <a:gd name="T54" fmla="*/ 3 w 67"/>
                  <a:gd name="T55" fmla="*/ 13 h 68"/>
                  <a:gd name="T56" fmla="*/ 2 w 67"/>
                  <a:gd name="T57" fmla="*/ 12 h 68"/>
                  <a:gd name="T58" fmla="*/ 1 w 67"/>
                  <a:gd name="T59" fmla="*/ 11 h 68"/>
                  <a:gd name="T60" fmla="*/ 0 w 67"/>
                  <a:gd name="T61" fmla="*/ 10 h 68"/>
                  <a:gd name="T62" fmla="*/ 0 w 67"/>
                  <a:gd name="T63" fmla="*/ 8 h 68"/>
                  <a:gd name="T64" fmla="*/ 0 w 67"/>
                  <a:gd name="T65" fmla="*/ 7 h 68"/>
                  <a:gd name="T66" fmla="*/ 0 w 67"/>
                  <a:gd name="T67" fmla="*/ 7 h 6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7"/>
                  <a:gd name="T103" fmla="*/ 0 h 68"/>
                  <a:gd name="T104" fmla="*/ 67 w 67"/>
                  <a:gd name="T105" fmla="*/ 68 h 6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7" h="68">
                    <a:moveTo>
                      <a:pt x="0" y="33"/>
                    </a:moveTo>
                    <a:lnTo>
                      <a:pt x="0" y="26"/>
                    </a:lnTo>
                    <a:lnTo>
                      <a:pt x="2" y="21"/>
                    </a:lnTo>
                    <a:lnTo>
                      <a:pt x="5" y="15"/>
                    </a:lnTo>
                    <a:lnTo>
                      <a:pt x="10" y="10"/>
                    </a:lnTo>
                    <a:lnTo>
                      <a:pt x="14" y="6"/>
                    </a:lnTo>
                    <a:lnTo>
                      <a:pt x="20" y="3"/>
                    </a:lnTo>
                    <a:lnTo>
                      <a:pt x="26" y="1"/>
                    </a:lnTo>
                    <a:lnTo>
                      <a:pt x="33" y="0"/>
                    </a:lnTo>
                    <a:lnTo>
                      <a:pt x="40" y="1"/>
                    </a:lnTo>
                    <a:lnTo>
                      <a:pt x="45" y="3"/>
                    </a:lnTo>
                    <a:lnTo>
                      <a:pt x="52" y="6"/>
                    </a:lnTo>
                    <a:lnTo>
                      <a:pt x="57" y="10"/>
                    </a:lnTo>
                    <a:lnTo>
                      <a:pt x="61" y="15"/>
                    </a:lnTo>
                    <a:lnTo>
                      <a:pt x="64" y="21"/>
                    </a:lnTo>
                    <a:lnTo>
                      <a:pt x="65" y="26"/>
                    </a:lnTo>
                    <a:lnTo>
                      <a:pt x="67" y="33"/>
                    </a:lnTo>
                    <a:lnTo>
                      <a:pt x="65" y="41"/>
                    </a:lnTo>
                    <a:lnTo>
                      <a:pt x="64" y="47"/>
                    </a:lnTo>
                    <a:lnTo>
                      <a:pt x="61" y="52"/>
                    </a:lnTo>
                    <a:lnTo>
                      <a:pt x="57" y="58"/>
                    </a:lnTo>
                    <a:lnTo>
                      <a:pt x="52" y="62"/>
                    </a:lnTo>
                    <a:lnTo>
                      <a:pt x="45" y="65"/>
                    </a:lnTo>
                    <a:lnTo>
                      <a:pt x="40" y="67"/>
                    </a:lnTo>
                    <a:lnTo>
                      <a:pt x="33" y="68"/>
                    </a:lnTo>
                    <a:lnTo>
                      <a:pt x="26" y="67"/>
                    </a:lnTo>
                    <a:lnTo>
                      <a:pt x="20" y="65"/>
                    </a:lnTo>
                    <a:lnTo>
                      <a:pt x="14" y="62"/>
                    </a:lnTo>
                    <a:lnTo>
                      <a:pt x="10" y="58"/>
                    </a:lnTo>
                    <a:lnTo>
                      <a:pt x="5" y="52"/>
                    </a:lnTo>
                    <a:lnTo>
                      <a:pt x="2" y="47"/>
                    </a:lnTo>
                    <a:lnTo>
                      <a:pt x="0" y="41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5F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82" name="Freeform 1221"/>
              <p:cNvSpPr>
                <a:spLocks/>
              </p:cNvSpPr>
              <p:nvPr/>
            </p:nvSpPr>
            <p:spPr bwMode="auto">
              <a:xfrm>
                <a:off x="3188" y="2800"/>
                <a:ext cx="12" cy="12"/>
              </a:xfrm>
              <a:custGeom>
                <a:avLst/>
                <a:gdLst>
                  <a:gd name="T0" fmla="*/ 0 w 59"/>
                  <a:gd name="T1" fmla="*/ 6 h 61"/>
                  <a:gd name="T2" fmla="*/ 0 w 59"/>
                  <a:gd name="T3" fmla="*/ 5 h 61"/>
                  <a:gd name="T4" fmla="*/ 0 w 59"/>
                  <a:gd name="T5" fmla="*/ 4 h 61"/>
                  <a:gd name="T6" fmla="*/ 1 w 59"/>
                  <a:gd name="T7" fmla="*/ 3 h 61"/>
                  <a:gd name="T8" fmla="*/ 2 w 59"/>
                  <a:gd name="T9" fmla="*/ 2 h 61"/>
                  <a:gd name="T10" fmla="*/ 3 w 59"/>
                  <a:gd name="T11" fmla="*/ 1 h 61"/>
                  <a:gd name="T12" fmla="*/ 4 w 59"/>
                  <a:gd name="T13" fmla="*/ 0 h 61"/>
                  <a:gd name="T14" fmla="*/ 5 w 59"/>
                  <a:gd name="T15" fmla="*/ 0 h 61"/>
                  <a:gd name="T16" fmla="*/ 6 w 59"/>
                  <a:gd name="T17" fmla="*/ 0 h 61"/>
                  <a:gd name="T18" fmla="*/ 7 w 59"/>
                  <a:gd name="T19" fmla="*/ 0 h 61"/>
                  <a:gd name="T20" fmla="*/ 8 w 59"/>
                  <a:gd name="T21" fmla="*/ 0 h 61"/>
                  <a:gd name="T22" fmla="*/ 9 w 59"/>
                  <a:gd name="T23" fmla="*/ 1 h 61"/>
                  <a:gd name="T24" fmla="*/ 10 w 59"/>
                  <a:gd name="T25" fmla="*/ 2 h 61"/>
                  <a:gd name="T26" fmla="*/ 11 w 59"/>
                  <a:gd name="T27" fmla="*/ 3 h 61"/>
                  <a:gd name="T28" fmla="*/ 12 w 59"/>
                  <a:gd name="T29" fmla="*/ 4 h 61"/>
                  <a:gd name="T30" fmla="*/ 12 w 59"/>
                  <a:gd name="T31" fmla="*/ 5 h 61"/>
                  <a:gd name="T32" fmla="*/ 12 w 59"/>
                  <a:gd name="T33" fmla="*/ 6 h 61"/>
                  <a:gd name="T34" fmla="*/ 12 w 59"/>
                  <a:gd name="T35" fmla="*/ 7 h 61"/>
                  <a:gd name="T36" fmla="*/ 12 w 59"/>
                  <a:gd name="T37" fmla="*/ 8 h 61"/>
                  <a:gd name="T38" fmla="*/ 11 w 59"/>
                  <a:gd name="T39" fmla="*/ 9 h 61"/>
                  <a:gd name="T40" fmla="*/ 10 w 59"/>
                  <a:gd name="T41" fmla="*/ 10 h 61"/>
                  <a:gd name="T42" fmla="*/ 9 w 59"/>
                  <a:gd name="T43" fmla="*/ 11 h 61"/>
                  <a:gd name="T44" fmla="*/ 8 w 59"/>
                  <a:gd name="T45" fmla="*/ 11 h 61"/>
                  <a:gd name="T46" fmla="*/ 7 w 59"/>
                  <a:gd name="T47" fmla="*/ 12 h 61"/>
                  <a:gd name="T48" fmla="*/ 6 w 59"/>
                  <a:gd name="T49" fmla="*/ 12 h 61"/>
                  <a:gd name="T50" fmla="*/ 5 w 59"/>
                  <a:gd name="T51" fmla="*/ 12 h 61"/>
                  <a:gd name="T52" fmla="*/ 4 w 59"/>
                  <a:gd name="T53" fmla="*/ 11 h 61"/>
                  <a:gd name="T54" fmla="*/ 3 w 59"/>
                  <a:gd name="T55" fmla="*/ 11 h 61"/>
                  <a:gd name="T56" fmla="*/ 2 w 59"/>
                  <a:gd name="T57" fmla="*/ 10 h 61"/>
                  <a:gd name="T58" fmla="*/ 1 w 59"/>
                  <a:gd name="T59" fmla="*/ 9 h 61"/>
                  <a:gd name="T60" fmla="*/ 0 w 59"/>
                  <a:gd name="T61" fmla="*/ 8 h 61"/>
                  <a:gd name="T62" fmla="*/ 0 w 59"/>
                  <a:gd name="T63" fmla="*/ 7 h 61"/>
                  <a:gd name="T64" fmla="*/ 0 w 59"/>
                  <a:gd name="T65" fmla="*/ 6 h 61"/>
                  <a:gd name="T66" fmla="*/ 0 w 59"/>
                  <a:gd name="T67" fmla="*/ 6 h 6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9"/>
                  <a:gd name="T103" fmla="*/ 0 h 61"/>
                  <a:gd name="T104" fmla="*/ 59 w 59"/>
                  <a:gd name="T105" fmla="*/ 61 h 6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9" h="61">
                    <a:moveTo>
                      <a:pt x="0" y="30"/>
                    </a:moveTo>
                    <a:lnTo>
                      <a:pt x="0" y="25"/>
                    </a:lnTo>
                    <a:lnTo>
                      <a:pt x="2" y="19"/>
                    </a:lnTo>
                    <a:lnTo>
                      <a:pt x="4" y="14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8" y="2"/>
                    </a:lnTo>
                    <a:lnTo>
                      <a:pt x="23" y="1"/>
                    </a:lnTo>
                    <a:lnTo>
                      <a:pt x="29" y="0"/>
                    </a:lnTo>
                    <a:lnTo>
                      <a:pt x="35" y="1"/>
                    </a:lnTo>
                    <a:lnTo>
                      <a:pt x="41" y="2"/>
                    </a:lnTo>
                    <a:lnTo>
                      <a:pt x="45" y="6"/>
                    </a:lnTo>
                    <a:lnTo>
                      <a:pt x="50" y="9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9" y="25"/>
                    </a:lnTo>
                    <a:lnTo>
                      <a:pt x="59" y="30"/>
                    </a:lnTo>
                    <a:lnTo>
                      <a:pt x="59" y="36"/>
                    </a:lnTo>
                    <a:lnTo>
                      <a:pt x="57" y="43"/>
                    </a:lnTo>
                    <a:lnTo>
                      <a:pt x="54" y="47"/>
                    </a:lnTo>
                    <a:lnTo>
                      <a:pt x="50" y="52"/>
                    </a:lnTo>
                    <a:lnTo>
                      <a:pt x="45" y="55"/>
                    </a:lnTo>
                    <a:lnTo>
                      <a:pt x="41" y="58"/>
                    </a:lnTo>
                    <a:lnTo>
                      <a:pt x="35" y="61"/>
                    </a:lnTo>
                    <a:lnTo>
                      <a:pt x="29" y="61"/>
                    </a:lnTo>
                    <a:lnTo>
                      <a:pt x="23" y="61"/>
                    </a:lnTo>
                    <a:lnTo>
                      <a:pt x="18" y="58"/>
                    </a:lnTo>
                    <a:lnTo>
                      <a:pt x="13" y="55"/>
                    </a:lnTo>
                    <a:lnTo>
                      <a:pt x="9" y="52"/>
                    </a:lnTo>
                    <a:lnTo>
                      <a:pt x="4" y="47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EC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83" name="Freeform 1222"/>
              <p:cNvSpPr>
                <a:spLocks/>
              </p:cNvSpPr>
              <p:nvPr/>
            </p:nvSpPr>
            <p:spPr bwMode="auto">
              <a:xfrm>
                <a:off x="3189" y="2801"/>
                <a:ext cx="10" cy="5"/>
              </a:xfrm>
              <a:custGeom>
                <a:avLst/>
                <a:gdLst>
                  <a:gd name="T0" fmla="*/ 0 w 48"/>
                  <a:gd name="T1" fmla="*/ 5 h 23"/>
                  <a:gd name="T2" fmla="*/ 0 w 48"/>
                  <a:gd name="T3" fmla="*/ 4 h 23"/>
                  <a:gd name="T4" fmla="*/ 1 w 48"/>
                  <a:gd name="T5" fmla="*/ 3 h 23"/>
                  <a:gd name="T6" fmla="*/ 1 w 48"/>
                  <a:gd name="T7" fmla="*/ 2 h 23"/>
                  <a:gd name="T8" fmla="*/ 2 w 48"/>
                  <a:gd name="T9" fmla="*/ 2 h 23"/>
                  <a:gd name="T10" fmla="*/ 2 w 48"/>
                  <a:gd name="T11" fmla="*/ 1 h 23"/>
                  <a:gd name="T12" fmla="*/ 3 w 48"/>
                  <a:gd name="T13" fmla="*/ 0 h 23"/>
                  <a:gd name="T14" fmla="*/ 4 w 48"/>
                  <a:gd name="T15" fmla="*/ 0 h 23"/>
                  <a:gd name="T16" fmla="*/ 5 w 48"/>
                  <a:gd name="T17" fmla="*/ 0 h 23"/>
                  <a:gd name="T18" fmla="*/ 6 w 48"/>
                  <a:gd name="T19" fmla="*/ 0 h 23"/>
                  <a:gd name="T20" fmla="*/ 7 w 48"/>
                  <a:gd name="T21" fmla="*/ 0 h 23"/>
                  <a:gd name="T22" fmla="*/ 8 w 48"/>
                  <a:gd name="T23" fmla="*/ 1 h 23"/>
                  <a:gd name="T24" fmla="*/ 8 w 48"/>
                  <a:gd name="T25" fmla="*/ 2 h 23"/>
                  <a:gd name="T26" fmla="*/ 9 w 48"/>
                  <a:gd name="T27" fmla="*/ 2 h 23"/>
                  <a:gd name="T28" fmla="*/ 10 w 48"/>
                  <a:gd name="T29" fmla="*/ 3 h 23"/>
                  <a:gd name="T30" fmla="*/ 10 w 48"/>
                  <a:gd name="T31" fmla="*/ 4 h 23"/>
                  <a:gd name="T32" fmla="*/ 10 w 48"/>
                  <a:gd name="T33" fmla="*/ 5 h 23"/>
                  <a:gd name="T34" fmla="*/ 9 w 48"/>
                  <a:gd name="T35" fmla="*/ 5 h 23"/>
                  <a:gd name="T36" fmla="*/ 9 w 48"/>
                  <a:gd name="T37" fmla="*/ 4 h 23"/>
                  <a:gd name="T38" fmla="*/ 8 w 48"/>
                  <a:gd name="T39" fmla="*/ 4 h 23"/>
                  <a:gd name="T40" fmla="*/ 8 w 48"/>
                  <a:gd name="T41" fmla="*/ 3 h 23"/>
                  <a:gd name="T42" fmla="*/ 8 w 48"/>
                  <a:gd name="T43" fmla="*/ 2 h 23"/>
                  <a:gd name="T44" fmla="*/ 7 w 48"/>
                  <a:gd name="T45" fmla="*/ 2 h 23"/>
                  <a:gd name="T46" fmla="*/ 6 w 48"/>
                  <a:gd name="T47" fmla="*/ 2 h 23"/>
                  <a:gd name="T48" fmla="*/ 6 w 48"/>
                  <a:gd name="T49" fmla="*/ 2 h 23"/>
                  <a:gd name="T50" fmla="*/ 5 w 48"/>
                  <a:gd name="T51" fmla="*/ 1 h 23"/>
                  <a:gd name="T52" fmla="*/ 4 w 48"/>
                  <a:gd name="T53" fmla="*/ 2 h 23"/>
                  <a:gd name="T54" fmla="*/ 4 w 48"/>
                  <a:gd name="T55" fmla="*/ 2 h 23"/>
                  <a:gd name="T56" fmla="*/ 3 w 48"/>
                  <a:gd name="T57" fmla="*/ 2 h 23"/>
                  <a:gd name="T58" fmla="*/ 3 w 48"/>
                  <a:gd name="T59" fmla="*/ 2 h 23"/>
                  <a:gd name="T60" fmla="*/ 2 w 48"/>
                  <a:gd name="T61" fmla="*/ 3 h 23"/>
                  <a:gd name="T62" fmla="*/ 2 w 48"/>
                  <a:gd name="T63" fmla="*/ 4 h 23"/>
                  <a:gd name="T64" fmla="*/ 1 w 48"/>
                  <a:gd name="T65" fmla="*/ 4 h 23"/>
                  <a:gd name="T66" fmla="*/ 1 w 48"/>
                  <a:gd name="T67" fmla="*/ 5 h 23"/>
                  <a:gd name="T68" fmla="*/ 0 w 48"/>
                  <a:gd name="T69" fmla="*/ 5 h 23"/>
                  <a:gd name="T70" fmla="*/ 0 w 48"/>
                  <a:gd name="T71" fmla="*/ 5 h 23"/>
                  <a:gd name="T72" fmla="*/ 0 w 48"/>
                  <a:gd name="T73" fmla="*/ 5 h 2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8"/>
                  <a:gd name="T112" fmla="*/ 0 h 23"/>
                  <a:gd name="T113" fmla="*/ 48 w 48"/>
                  <a:gd name="T114" fmla="*/ 23 h 2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8" h="23">
                    <a:moveTo>
                      <a:pt x="0" y="23"/>
                    </a:moveTo>
                    <a:lnTo>
                      <a:pt x="1" y="19"/>
                    </a:lnTo>
                    <a:lnTo>
                      <a:pt x="3" y="14"/>
                    </a:lnTo>
                    <a:lnTo>
                      <a:pt x="5" y="10"/>
                    </a:lnTo>
                    <a:lnTo>
                      <a:pt x="8" y="7"/>
                    </a:lnTo>
                    <a:lnTo>
                      <a:pt x="11" y="4"/>
                    </a:lnTo>
                    <a:lnTo>
                      <a:pt x="16" y="2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4" y="2"/>
                    </a:lnTo>
                    <a:lnTo>
                      <a:pt x="37" y="4"/>
                    </a:lnTo>
                    <a:lnTo>
                      <a:pt x="40" y="7"/>
                    </a:lnTo>
                    <a:lnTo>
                      <a:pt x="44" y="10"/>
                    </a:lnTo>
                    <a:lnTo>
                      <a:pt x="46" y="14"/>
                    </a:lnTo>
                    <a:lnTo>
                      <a:pt x="47" y="19"/>
                    </a:lnTo>
                    <a:lnTo>
                      <a:pt x="48" y="23"/>
                    </a:lnTo>
                    <a:lnTo>
                      <a:pt x="41" y="23"/>
                    </a:lnTo>
                    <a:lnTo>
                      <a:pt x="41" y="20"/>
                    </a:lnTo>
                    <a:lnTo>
                      <a:pt x="40" y="17"/>
                    </a:lnTo>
                    <a:lnTo>
                      <a:pt x="38" y="14"/>
                    </a:lnTo>
                    <a:lnTo>
                      <a:pt x="36" y="11"/>
                    </a:lnTo>
                    <a:lnTo>
                      <a:pt x="34" y="9"/>
                    </a:lnTo>
                    <a:lnTo>
                      <a:pt x="31" y="7"/>
                    </a:lnTo>
                    <a:lnTo>
                      <a:pt x="27" y="7"/>
                    </a:lnTo>
                    <a:lnTo>
                      <a:pt x="24" y="5"/>
                    </a:lnTo>
                    <a:lnTo>
                      <a:pt x="21" y="7"/>
                    </a:lnTo>
                    <a:lnTo>
                      <a:pt x="18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0" y="14"/>
                    </a:lnTo>
                    <a:lnTo>
                      <a:pt x="8" y="17"/>
                    </a:lnTo>
                    <a:lnTo>
                      <a:pt x="7" y="20"/>
                    </a:lnTo>
                    <a:lnTo>
                      <a:pt x="7" y="23"/>
                    </a:lnTo>
                    <a:lnTo>
                      <a:pt x="1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84" name="Freeform 1223"/>
              <p:cNvSpPr>
                <a:spLocks/>
              </p:cNvSpPr>
              <p:nvPr/>
            </p:nvSpPr>
            <p:spPr bwMode="auto">
              <a:xfrm>
                <a:off x="3189" y="2806"/>
                <a:ext cx="10" cy="5"/>
              </a:xfrm>
              <a:custGeom>
                <a:avLst/>
                <a:gdLst>
                  <a:gd name="T0" fmla="*/ 0 w 48"/>
                  <a:gd name="T1" fmla="*/ 0 h 24"/>
                  <a:gd name="T2" fmla="*/ 0 w 48"/>
                  <a:gd name="T3" fmla="*/ 1 h 24"/>
                  <a:gd name="T4" fmla="*/ 1 w 48"/>
                  <a:gd name="T5" fmla="*/ 2 h 24"/>
                  <a:gd name="T6" fmla="*/ 1 w 48"/>
                  <a:gd name="T7" fmla="*/ 3 h 24"/>
                  <a:gd name="T8" fmla="*/ 2 w 48"/>
                  <a:gd name="T9" fmla="*/ 4 h 24"/>
                  <a:gd name="T10" fmla="*/ 2 w 48"/>
                  <a:gd name="T11" fmla="*/ 4 h 24"/>
                  <a:gd name="T12" fmla="*/ 3 w 48"/>
                  <a:gd name="T13" fmla="*/ 5 h 24"/>
                  <a:gd name="T14" fmla="*/ 4 w 48"/>
                  <a:gd name="T15" fmla="*/ 5 h 24"/>
                  <a:gd name="T16" fmla="*/ 5 w 48"/>
                  <a:gd name="T17" fmla="*/ 5 h 24"/>
                  <a:gd name="T18" fmla="*/ 6 w 48"/>
                  <a:gd name="T19" fmla="*/ 5 h 24"/>
                  <a:gd name="T20" fmla="*/ 7 w 48"/>
                  <a:gd name="T21" fmla="*/ 5 h 24"/>
                  <a:gd name="T22" fmla="*/ 8 w 48"/>
                  <a:gd name="T23" fmla="*/ 4 h 24"/>
                  <a:gd name="T24" fmla="*/ 8 w 48"/>
                  <a:gd name="T25" fmla="*/ 4 h 24"/>
                  <a:gd name="T26" fmla="*/ 9 w 48"/>
                  <a:gd name="T27" fmla="*/ 3 h 24"/>
                  <a:gd name="T28" fmla="*/ 10 w 48"/>
                  <a:gd name="T29" fmla="*/ 2 h 24"/>
                  <a:gd name="T30" fmla="*/ 10 w 48"/>
                  <a:gd name="T31" fmla="*/ 1 h 24"/>
                  <a:gd name="T32" fmla="*/ 10 w 48"/>
                  <a:gd name="T33" fmla="*/ 0 h 24"/>
                  <a:gd name="T34" fmla="*/ 9 w 48"/>
                  <a:gd name="T35" fmla="*/ 0 h 24"/>
                  <a:gd name="T36" fmla="*/ 9 w 48"/>
                  <a:gd name="T37" fmla="*/ 1 h 24"/>
                  <a:gd name="T38" fmla="*/ 8 w 48"/>
                  <a:gd name="T39" fmla="*/ 1 h 24"/>
                  <a:gd name="T40" fmla="*/ 8 w 48"/>
                  <a:gd name="T41" fmla="*/ 2 h 24"/>
                  <a:gd name="T42" fmla="*/ 8 w 48"/>
                  <a:gd name="T43" fmla="*/ 3 h 24"/>
                  <a:gd name="T44" fmla="*/ 7 w 48"/>
                  <a:gd name="T45" fmla="*/ 3 h 24"/>
                  <a:gd name="T46" fmla="*/ 6 w 48"/>
                  <a:gd name="T47" fmla="*/ 4 h 24"/>
                  <a:gd name="T48" fmla="*/ 6 w 48"/>
                  <a:gd name="T49" fmla="*/ 4 h 24"/>
                  <a:gd name="T50" fmla="*/ 5 w 48"/>
                  <a:gd name="T51" fmla="*/ 4 h 24"/>
                  <a:gd name="T52" fmla="*/ 4 w 48"/>
                  <a:gd name="T53" fmla="*/ 4 h 24"/>
                  <a:gd name="T54" fmla="*/ 4 w 48"/>
                  <a:gd name="T55" fmla="*/ 4 h 24"/>
                  <a:gd name="T56" fmla="*/ 3 w 48"/>
                  <a:gd name="T57" fmla="*/ 3 h 24"/>
                  <a:gd name="T58" fmla="*/ 3 w 48"/>
                  <a:gd name="T59" fmla="*/ 3 h 24"/>
                  <a:gd name="T60" fmla="*/ 2 w 48"/>
                  <a:gd name="T61" fmla="*/ 2 h 24"/>
                  <a:gd name="T62" fmla="*/ 2 w 48"/>
                  <a:gd name="T63" fmla="*/ 1 h 24"/>
                  <a:gd name="T64" fmla="*/ 1 w 48"/>
                  <a:gd name="T65" fmla="*/ 1 h 24"/>
                  <a:gd name="T66" fmla="*/ 1 w 48"/>
                  <a:gd name="T67" fmla="*/ 0 h 24"/>
                  <a:gd name="T68" fmla="*/ 0 w 48"/>
                  <a:gd name="T69" fmla="*/ 0 h 24"/>
                  <a:gd name="T70" fmla="*/ 0 w 48"/>
                  <a:gd name="T71" fmla="*/ 0 h 24"/>
                  <a:gd name="T72" fmla="*/ 0 w 48"/>
                  <a:gd name="T73" fmla="*/ 0 h 2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8"/>
                  <a:gd name="T112" fmla="*/ 0 h 24"/>
                  <a:gd name="T113" fmla="*/ 48 w 48"/>
                  <a:gd name="T114" fmla="*/ 24 h 2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8" h="24">
                    <a:moveTo>
                      <a:pt x="0" y="0"/>
                    </a:moveTo>
                    <a:lnTo>
                      <a:pt x="1" y="6"/>
                    </a:lnTo>
                    <a:lnTo>
                      <a:pt x="3" y="9"/>
                    </a:lnTo>
                    <a:lnTo>
                      <a:pt x="5" y="14"/>
                    </a:lnTo>
                    <a:lnTo>
                      <a:pt x="8" y="17"/>
                    </a:lnTo>
                    <a:lnTo>
                      <a:pt x="11" y="21"/>
                    </a:lnTo>
                    <a:lnTo>
                      <a:pt x="16" y="22"/>
                    </a:lnTo>
                    <a:lnTo>
                      <a:pt x="20" y="24"/>
                    </a:lnTo>
                    <a:lnTo>
                      <a:pt x="24" y="24"/>
                    </a:lnTo>
                    <a:lnTo>
                      <a:pt x="29" y="24"/>
                    </a:lnTo>
                    <a:lnTo>
                      <a:pt x="34" y="22"/>
                    </a:lnTo>
                    <a:lnTo>
                      <a:pt x="37" y="21"/>
                    </a:lnTo>
                    <a:lnTo>
                      <a:pt x="40" y="17"/>
                    </a:lnTo>
                    <a:lnTo>
                      <a:pt x="44" y="14"/>
                    </a:lnTo>
                    <a:lnTo>
                      <a:pt x="46" y="9"/>
                    </a:lnTo>
                    <a:lnTo>
                      <a:pt x="47" y="6"/>
                    </a:lnTo>
                    <a:lnTo>
                      <a:pt x="48" y="0"/>
                    </a:lnTo>
                    <a:lnTo>
                      <a:pt x="41" y="0"/>
                    </a:lnTo>
                    <a:lnTo>
                      <a:pt x="41" y="4"/>
                    </a:lnTo>
                    <a:lnTo>
                      <a:pt x="40" y="7"/>
                    </a:lnTo>
                    <a:lnTo>
                      <a:pt x="38" y="10"/>
                    </a:lnTo>
                    <a:lnTo>
                      <a:pt x="36" y="13"/>
                    </a:lnTo>
                    <a:lnTo>
                      <a:pt x="34" y="15"/>
                    </a:lnTo>
                    <a:lnTo>
                      <a:pt x="31" y="17"/>
                    </a:lnTo>
                    <a:lnTo>
                      <a:pt x="27" y="17"/>
                    </a:lnTo>
                    <a:lnTo>
                      <a:pt x="24" y="17"/>
                    </a:lnTo>
                    <a:lnTo>
                      <a:pt x="21" y="17"/>
                    </a:lnTo>
                    <a:lnTo>
                      <a:pt x="18" y="17"/>
                    </a:lnTo>
                    <a:lnTo>
                      <a:pt x="15" y="15"/>
                    </a:lnTo>
                    <a:lnTo>
                      <a:pt x="13" y="13"/>
                    </a:lnTo>
                    <a:lnTo>
                      <a:pt x="10" y="10"/>
                    </a:lnTo>
                    <a:lnTo>
                      <a:pt x="8" y="7"/>
                    </a:lnTo>
                    <a:lnTo>
                      <a:pt x="7" y="4"/>
                    </a:lnTo>
                    <a:lnTo>
                      <a:pt x="7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85" name="Freeform 1224"/>
              <p:cNvSpPr>
                <a:spLocks/>
              </p:cNvSpPr>
              <p:nvPr/>
            </p:nvSpPr>
            <p:spPr bwMode="auto">
              <a:xfrm>
                <a:off x="3191" y="2802"/>
                <a:ext cx="7" cy="7"/>
              </a:xfrm>
              <a:custGeom>
                <a:avLst/>
                <a:gdLst>
                  <a:gd name="T0" fmla="*/ 0 w 34"/>
                  <a:gd name="T1" fmla="*/ 4 h 35"/>
                  <a:gd name="T2" fmla="*/ 0 w 34"/>
                  <a:gd name="T3" fmla="*/ 3 h 35"/>
                  <a:gd name="T4" fmla="*/ 0 w 34"/>
                  <a:gd name="T5" fmla="*/ 2 h 35"/>
                  <a:gd name="T6" fmla="*/ 1 w 34"/>
                  <a:gd name="T7" fmla="*/ 2 h 35"/>
                  <a:gd name="T8" fmla="*/ 1 w 34"/>
                  <a:gd name="T9" fmla="*/ 1 h 35"/>
                  <a:gd name="T10" fmla="*/ 2 w 34"/>
                  <a:gd name="T11" fmla="*/ 1 h 35"/>
                  <a:gd name="T12" fmla="*/ 2 w 34"/>
                  <a:gd name="T13" fmla="*/ 0 h 35"/>
                  <a:gd name="T14" fmla="*/ 3 w 34"/>
                  <a:gd name="T15" fmla="*/ 0 h 35"/>
                  <a:gd name="T16" fmla="*/ 4 w 34"/>
                  <a:gd name="T17" fmla="*/ 0 h 35"/>
                  <a:gd name="T18" fmla="*/ 4 w 34"/>
                  <a:gd name="T19" fmla="*/ 0 h 35"/>
                  <a:gd name="T20" fmla="*/ 5 w 34"/>
                  <a:gd name="T21" fmla="*/ 0 h 35"/>
                  <a:gd name="T22" fmla="*/ 6 w 34"/>
                  <a:gd name="T23" fmla="*/ 1 h 35"/>
                  <a:gd name="T24" fmla="*/ 6 w 34"/>
                  <a:gd name="T25" fmla="*/ 1 h 35"/>
                  <a:gd name="T26" fmla="*/ 6 w 34"/>
                  <a:gd name="T27" fmla="*/ 2 h 35"/>
                  <a:gd name="T28" fmla="*/ 7 w 34"/>
                  <a:gd name="T29" fmla="*/ 2 h 35"/>
                  <a:gd name="T30" fmla="*/ 7 w 34"/>
                  <a:gd name="T31" fmla="*/ 3 h 35"/>
                  <a:gd name="T32" fmla="*/ 7 w 34"/>
                  <a:gd name="T33" fmla="*/ 4 h 35"/>
                  <a:gd name="T34" fmla="*/ 7 w 34"/>
                  <a:gd name="T35" fmla="*/ 4 h 35"/>
                  <a:gd name="T36" fmla="*/ 7 w 34"/>
                  <a:gd name="T37" fmla="*/ 5 h 35"/>
                  <a:gd name="T38" fmla="*/ 6 w 34"/>
                  <a:gd name="T39" fmla="*/ 6 h 35"/>
                  <a:gd name="T40" fmla="*/ 6 w 34"/>
                  <a:gd name="T41" fmla="*/ 6 h 35"/>
                  <a:gd name="T42" fmla="*/ 6 w 34"/>
                  <a:gd name="T43" fmla="*/ 7 h 35"/>
                  <a:gd name="T44" fmla="*/ 5 w 34"/>
                  <a:gd name="T45" fmla="*/ 7 h 35"/>
                  <a:gd name="T46" fmla="*/ 4 w 34"/>
                  <a:gd name="T47" fmla="*/ 7 h 35"/>
                  <a:gd name="T48" fmla="*/ 4 w 34"/>
                  <a:gd name="T49" fmla="*/ 7 h 35"/>
                  <a:gd name="T50" fmla="*/ 3 w 34"/>
                  <a:gd name="T51" fmla="*/ 7 h 35"/>
                  <a:gd name="T52" fmla="*/ 2 w 34"/>
                  <a:gd name="T53" fmla="*/ 7 h 35"/>
                  <a:gd name="T54" fmla="*/ 2 w 34"/>
                  <a:gd name="T55" fmla="*/ 7 h 35"/>
                  <a:gd name="T56" fmla="*/ 1 w 34"/>
                  <a:gd name="T57" fmla="*/ 6 h 35"/>
                  <a:gd name="T58" fmla="*/ 1 w 34"/>
                  <a:gd name="T59" fmla="*/ 6 h 35"/>
                  <a:gd name="T60" fmla="*/ 0 w 34"/>
                  <a:gd name="T61" fmla="*/ 5 h 35"/>
                  <a:gd name="T62" fmla="*/ 0 w 34"/>
                  <a:gd name="T63" fmla="*/ 4 h 35"/>
                  <a:gd name="T64" fmla="*/ 0 w 34"/>
                  <a:gd name="T65" fmla="*/ 4 h 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"/>
                  <a:gd name="T100" fmla="*/ 0 h 35"/>
                  <a:gd name="T101" fmla="*/ 34 w 34"/>
                  <a:gd name="T102" fmla="*/ 35 h 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" h="35">
                    <a:moveTo>
                      <a:pt x="0" y="18"/>
                    </a:moveTo>
                    <a:lnTo>
                      <a:pt x="0" y="15"/>
                    </a:lnTo>
                    <a:lnTo>
                      <a:pt x="1" y="12"/>
                    </a:lnTo>
                    <a:lnTo>
                      <a:pt x="3" y="9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1" y="2"/>
                    </a:lnTo>
                    <a:lnTo>
                      <a:pt x="14" y="2"/>
                    </a:lnTo>
                    <a:lnTo>
                      <a:pt x="17" y="0"/>
                    </a:lnTo>
                    <a:lnTo>
                      <a:pt x="20" y="2"/>
                    </a:lnTo>
                    <a:lnTo>
                      <a:pt x="24" y="2"/>
                    </a:lnTo>
                    <a:lnTo>
                      <a:pt x="27" y="4"/>
                    </a:lnTo>
                    <a:lnTo>
                      <a:pt x="29" y="6"/>
                    </a:lnTo>
                    <a:lnTo>
                      <a:pt x="31" y="9"/>
                    </a:lnTo>
                    <a:lnTo>
                      <a:pt x="33" y="12"/>
                    </a:lnTo>
                    <a:lnTo>
                      <a:pt x="34" y="15"/>
                    </a:lnTo>
                    <a:lnTo>
                      <a:pt x="34" y="18"/>
                    </a:lnTo>
                    <a:lnTo>
                      <a:pt x="34" y="22"/>
                    </a:lnTo>
                    <a:lnTo>
                      <a:pt x="33" y="25"/>
                    </a:lnTo>
                    <a:lnTo>
                      <a:pt x="31" y="28"/>
                    </a:lnTo>
                    <a:lnTo>
                      <a:pt x="29" y="31"/>
                    </a:lnTo>
                    <a:lnTo>
                      <a:pt x="27" y="33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4" y="35"/>
                    </a:lnTo>
                    <a:lnTo>
                      <a:pt x="11" y="35"/>
                    </a:lnTo>
                    <a:lnTo>
                      <a:pt x="8" y="33"/>
                    </a:lnTo>
                    <a:lnTo>
                      <a:pt x="6" y="31"/>
                    </a:lnTo>
                    <a:lnTo>
                      <a:pt x="3" y="28"/>
                    </a:lnTo>
                    <a:lnTo>
                      <a:pt x="1" y="25"/>
                    </a:lnTo>
                    <a:lnTo>
                      <a:pt x="0" y="22"/>
                    </a:lnTo>
                    <a:lnTo>
                      <a:pt x="0" y="1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86" name="Freeform 1225"/>
              <p:cNvSpPr>
                <a:spLocks/>
              </p:cNvSpPr>
              <p:nvPr/>
            </p:nvSpPr>
            <p:spPr bwMode="auto">
              <a:xfrm>
                <a:off x="3189" y="2801"/>
                <a:ext cx="10" cy="10"/>
              </a:xfrm>
              <a:custGeom>
                <a:avLst/>
                <a:gdLst>
                  <a:gd name="T0" fmla="*/ 0 w 48"/>
                  <a:gd name="T1" fmla="*/ 5 h 47"/>
                  <a:gd name="T2" fmla="*/ 0 w 48"/>
                  <a:gd name="T3" fmla="*/ 4 h 47"/>
                  <a:gd name="T4" fmla="*/ 1 w 48"/>
                  <a:gd name="T5" fmla="*/ 3 h 47"/>
                  <a:gd name="T6" fmla="*/ 1 w 48"/>
                  <a:gd name="T7" fmla="*/ 2 h 47"/>
                  <a:gd name="T8" fmla="*/ 2 w 48"/>
                  <a:gd name="T9" fmla="*/ 1 h 47"/>
                  <a:gd name="T10" fmla="*/ 2 w 48"/>
                  <a:gd name="T11" fmla="*/ 1 h 47"/>
                  <a:gd name="T12" fmla="*/ 3 w 48"/>
                  <a:gd name="T13" fmla="*/ 0 h 47"/>
                  <a:gd name="T14" fmla="*/ 4 w 48"/>
                  <a:gd name="T15" fmla="*/ 0 h 47"/>
                  <a:gd name="T16" fmla="*/ 5 w 48"/>
                  <a:gd name="T17" fmla="*/ 0 h 47"/>
                  <a:gd name="T18" fmla="*/ 6 w 48"/>
                  <a:gd name="T19" fmla="*/ 0 h 47"/>
                  <a:gd name="T20" fmla="*/ 7 w 48"/>
                  <a:gd name="T21" fmla="*/ 0 h 47"/>
                  <a:gd name="T22" fmla="*/ 8 w 48"/>
                  <a:gd name="T23" fmla="*/ 1 h 47"/>
                  <a:gd name="T24" fmla="*/ 8 w 48"/>
                  <a:gd name="T25" fmla="*/ 1 h 47"/>
                  <a:gd name="T26" fmla="*/ 9 w 48"/>
                  <a:gd name="T27" fmla="*/ 2 h 47"/>
                  <a:gd name="T28" fmla="*/ 10 w 48"/>
                  <a:gd name="T29" fmla="*/ 3 h 47"/>
                  <a:gd name="T30" fmla="*/ 10 w 48"/>
                  <a:gd name="T31" fmla="*/ 4 h 47"/>
                  <a:gd name="T32" fmla="*/ 10 w 48"/>
                  <a:gd name="T33" fmla="*/ 5 h 47"/>
                  <a:gd name="T34" fmla="*/ 10 w 48"/>
                  <a:gd name="T35" fmla="*/ 6 h 47"/>
                  <a:gd name="T36" fmla="*/ 10 w 48"/>
                  <a:gd name="T37" fmla="*/ 7 h 47"/>
                  <a:gd name="T38" fmla="*/ 9 w 48"/>
                  <a:gd name="T39" fmla="*/ 8 h 47"/>
                  <a:gd name="T40" fmla="*/ 8 w 48"/>
                  <a:gd name="T41" fmla="*/ 9 h 47"/>
                  <a:gd name="T42" fmla="*/ 8 w 48"/>
                  <a:gd name="T43" fmla="*/ 9 h 47"/>
                  <a:gd name="T44" fmla="*/ 7 w 48"/>
                  <a:gd name="T45" fmla="*/ 10 h 47"/>
                  <a:gd name="T46" fmla="*/ 6 w 48"/>
                  <a:gd name="T47" fmla="*/ 10 h 47"/>
                  <a:gd name="T48" fmla="*/ 5 w 48"/>
                  <a:gd name="T49" fmla="*/ 10 h 47"/>
                  <a:gd name="T50" fmla="*/ 4 w 48"/>
                  <a:gd name="T51" fmla="*/ 10 h 47"/>
                  <a:gd name="T52" fmla="*/ 3 w 48"/>
                  <a:gd name="T53" fmla="*/ 10 h 47"/>
                  <a:gd name="T54" fmla="*/ 2 w 48"/>
                  <a:gd name="T55" fmla="*/ 9 h 47"/>
                  <a:gd name="T56" fmla="*/ 2 w 48"/>
                  <a:gd name="T57" fmla="*/ 9 h 47"/>
                  <a:gd name="T58" fmla="*/ 1 w 48"/>
                  <a:gd name="T59" fmla="*/ 8 h 47"/>
                  <a:gd name="T60" fmla="*/ 1 w 48"/>
                  <a:gd name="T61" fmla="*/ 7 h 47"/>
                  <a:gd name="T62" fmla="*/ 0 w 48"/>
                  <a:gd name="T63" fmla="*/ 6 h 47"/>
                  <a:gd name="T64" fmla="*/ 0 w 48"/>
                  <a:gd name="T65" fmla="*/ 5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8"/>
                  <a:gd name="T100" fmla="*/ 0 h 47"/>
                  <a:gd name="T101" fmla="*/ 48 w 48"/>
                  <a:gd name="T102" fmla="*/ 47 h 4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8" h="47">
                    <a:moveTo>
                      <a:pt x="0" y="23"/>
                    </a:moveTo>
                    <a:lnTo>
                      <a:pt x="1" y="19"/>
                    </a:lnTo>
                    <a:lnTo>
                      <a:pt x="3" y="14"/>
                    </a:lnTo>
                    <a:lnTo>
                      <a:pt x="5" y="10"/>
                    </a:lnTo>
                    <a:lnTo>
                      <a:pt x="8" y="7"/>
                    </a:lnTo>
                    <a:lnTo>
                      <a:pt x="11" y="4"/>
                    </a:lnTo>
                    <a:lnTo>
                      <a:pt x="16" y="2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4" y="2"/>
                    </a:lnTo>
                    <a:lnTo>
                      <a:pt x="37" y="4"/>
                    </a:lnTo>
                    <a:lnTo>
                      <a:pt x="40" y="7"/>
                    </a:lnTo>
                    <a:lnTo>
                      <a:pt x="44" y="10"/>
                    </a:lnTo>
                    <a:lnTo>
                      <a:pt x="46" y="14"/>
                    </a:lnTo>
                    <a:lnTo>
                      <a:pt x="47" y="19"/>
                    </a:lnTo>
                    <a:lnTo>
                      <a:pt x="48" y="23"/>
                    </a:lnTo>
                    <a:lnTo>
                      <a:pt x="47" y="29"/>
                    </a:lnTo>
                    <a:lnTo>
                      <a:pt x="46" y="32"/>
                    </a:lnTo>
                    <a:lnTo>
                      <a:pt x="44" y="37"/>
                    </a:lnTo>
                    <a:lnTo>
                      <a:pt x="40" y="40"/>
                    </a:lnTo>
                    <a:lnTo>
                      <a:pt x="37" y="44"/>
                    </a:lnTo>
                    <a:lnTo>
                      <a:pt x="34" y="45"/>
                    </a:lnTo>
                    <a:lnTo>
                      <a:pt x="29" y="47"/>
                    </a:lnTo>
                    <a:lnTo>
                      <a:pt x="24" y="47"/>
                    </a:lnTo>
                    <a:lnTo>
                      <a:pt x="20" y="47"/>
                    </a:lnTo>
                    <a:lnTo>
                      <a:pt x="16" y="45"/>
                    </a:lnTo>
                    <a:lnTo>
                      <a:pt x="11" y="44"/>
                    </a:lnTo>
                    <a:lnTo>
                      <a:pt x="8" y="40"/>
                    </a:lnTo>
                    <a:lnTo>
                      <a:pt x="5" y="37"/>
                    </a:lnTo>
                    <a:lnTo>
                      <a:pt x="3" y="32"/>
                    </a:lnTo>
                    <a:lnTo>
                      <a:pt x="1" y="29"/>
                    </a:lnTo>
                    <a:lnTo>
                      <a:pt x="1" y="2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87" name="Freeform 1226"/>
              <p:cNvSpPr>
                <a:spLocks/>
              </p:cNvSpPr>
              <p:nvPr/>
            </p:nvSpPr>
            <p:spPr bwMode="auto">
              <a:xfrm>
                <a:off x="3193" y="2802"/>
                <a:ext cx="2" cy="3"/>
              </a:xfrm>
              <a:custGeom>
                <a:avLst/>
                <a:gdLst>
                  <a:gd name="T0" fmla="*/ 0 w 7"/>
                  <a:gd name="T1" fmla="*/ 3 h 14"/>
                  <a:gd name="T2" fmla="*/ 0 w 7"/>
                  <a:gd name="T3" fmla="*/ 0 h 14"/>
                  <a:gd name="T4" fmla="*/ 2 w 7"/>
                  <a:gd name="T5" fmla="*/ 0 h 14"/>
                  <a:gd name="T6" fmla="*/ 2 w 7"/>
                  <a:gd name="T7" fmla="*/ 3 h 14"/>
                  <a:gd name="T8" fmla="*/ 0 w 7"/>
                  <a:gd name="T9" fmla="*/ 3 h 14"/>
                  <a:gd name="T10" fmla="*/ 0 w 7"/>
                  <a:gd name="T11" fmla="*/ 3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14"/>
                  <a:gd name="T20" fmla="*/ 7 w 7"/>
                  <a:gd name="T21" fmla="*/ 14 h 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14">
                    <a:moveTo>
                      <a:pt x="0" y="1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88" name="Freeform 1227"/>
              <p:cNvSpPr>
                <a:spLocks/>
              </p:cNvSpPr>
              <p:nvPr/>
            </p:nvSpPr>
            <p:spPr bwMode="auto">
              <a:xfrm>
                <a:off x="3193" y="2802"/>
                <a:ext cx="2" cy="3"/>
              </a:xfrm>
              <a:custGeom>
                <a:avLst/>
                <a:gdLst>
                  <a:gd name="T0" fmla="*/ 0 w 7"/>
                  <a:gd name="T1" fmla="*/ 3 h 14"/>
                  <a:gd name="T2" fmla="*/ 0 w 7"/>
                  <a:gd name="T3" fmla="*/ 0 h 14"/>
                  <a:gd name="T4" fmla="*/ 2 w 7"/>
                  <a:gd name="T5" fmla="*/ 0 h 14"/>
                  <a:gd name="T6" fmla="*/ 2 w 7"/>
                  <a:gd name="T7" fmla="*/ 3 h 14"/>
                  <a:gd name="T8" fmla="*/ 0 w 7"/>
                  <a:gd name="T9" fmla="*/ 3 h 14"/>
                  <a:gd name="T10" fmla="*/ 0 w 7"/>
                  <a:gd name="T11" fmla="*/ 3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14"/>
                  <a:gd name="T20" fmla="*/ 7 w 7"/>
                  <a:gd name="T21" fmla="*/ 14 h 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14">
                    <a:moveTo>
                      <a:pt x="0" y="1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14"/>
                    </a:lnTo>
                    <a:lnTo>
                      <a:pt x="0" y="1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89" name="Rectangle 1228"/>
              <p:cNvSpPr>
                <a:spLocks noChangeArrowheads="1"/>
              </p:cNvSpPr>
              <p:nvPr/>
            </p:nvSpPr>
            <p:spPr bwMode="auto">
              <a:xfrm>
                <a:off x="3183" y="2798"/>
                <a:ext cx="55" cy="17"/>
              </a:xfrm>
              <a:prstGeom prst="rect">
                <a:avLst/>
              </a:prstGeom>
              <a:noFill/>
              <a:ln w="0">
                <a:solidFill>
                  <a:srgbClr val="79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90" name="Rectangle 1229"/>
              <p:cNvSpPr>
                <a:spLocks noChangeArrowheads="1"/>
              </p:cNvSpPr>
              <p:nvPr/>
            </p:nvSpPr>
            <p:spPr bwMode="auto">
              <a:xfrm>
                <a:off x="3266" y="2768"/>
                <a:ext cx="242" cy="47"/>
              </a:xfrm>
              <a:prstGeom prst="rect">
                <a:avLst/>
              </a:prstGeom>
              <a:noFill/>
              <a:ln w="0">
                <a:solidFill>
                  <a:srgbClr val="79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91" name="Freeform 1230"/>
              <p:cNvSpPr>
                <a:spLocks/>
              </p:cNvSpPr>
              <p:nvPr/>
            </p:nvSpPr>
            <p:spPr bwMode="auto">
              <a:xfrm>
                <a:off x="3177" y="2733"/>
                <a:ext cx="70" cy="19"/>
              </a:xfrm>
              <a:custGeom>
                <a:avLst/>
                <a:gdLst>
                  <a:gd name="T0" fmla="*/ 0 w 348"/>
                  <a:gd name="T1" fmla="*/ 19 h 96"/>
                  <a:gd name="T2" fmla="*/ 70 w 348"/>
                  <a:gd name="T3" fmla="*/ 19 h 96"/>
                  <a:gd name="T4" fmla="*/ 70 w 348"/>
                  <a:gd name="T5" fmla="*/ 0 h 96"/>
                  <a:gd name="T6" fmla="*/ 0 w 348"/>
                  <a:gd name="T7" fmla="*/ 0 h 96"/>
                  <a:gd name="T8" fmla="*/ 0 w 348"/>
                  <a:gd name="T9" fmla="*/ 19 h 96"/>
                  <a:gd name="T10" fmla="*/ 0 w 348"/>
                  <a:gd name="T11" fmla="*/ 19 h 96"/>
                  <a:gd name="T12" fmla="*/ 0 w 348"/>
                  <a:gd name="T13" fmla="*/ 19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8"/>
                  <a:gd name="T22" fmla="*/ 0 h 96"/>
                  <a:gd name="T23" fmla="*/ 348 w 348"/>
                  <a:gd name="T24" fmla="*/ 96 h 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8" h="96">
                    <a:moveTo>
                      <a:pt x="0" y="96"/>
                    </a:moveTo>
                    <a:lnTo>
                      <a:pt x="348" y="96"/>
                    </a:lnTo>
                    <a:lnTo>
                      <a:pt x="348" y="0"/>
                    </a:lnTo>
                    <a:lnTo>
                      <a:pt x="0" y="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79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92" name="Freeform 1231"/>
              <p:cNvSpPr>
                <a:spLocks/>
              </p:cNvSpPr>
              <p:nvPr/>
            </p:nvSpPr>
            <p:spPr bwMode="auto">
              <a:xfrm>
                <a:off x="3206" y="2799"/>
                <a:ext cx="29" cy="14"/>
              </a:xfrm>
              <a:custGeom>
                <a:avLst/>
                <a:gdLst>
                  <a:gd name="T0" fmla="*/ 0 w 141"/>
                  <a:gd name="T1" fmla="*/ 14 h 68"/>
                  <a:gd name="T2" fmla="*/ 0 w 141"/>
                  <a:gd name="T3" fmla="*/ 0 h 68"/>
                  <a:gd name="T4" fmla="*/ 29 w 141"/>
                  <a:gd name="T5" fmla="*/ 0 h 68"/>
                  <a:gd name="T6" fmla="*/ 29 w 141"/>
                  <a:gd name="T7" fmla="*/ 14 h 68"/>
                  <a:gd name="T8" fmla="*/ 0 w 141"/>
                  <a:gd name="T9" fmla="*/ 14 h 68"/>
                  <a:gd name="T10" fmla="*/ 0 w 141"/>
                  <a:gd name="T11" fmla="*/ 14 h 68"/>
                  <a:gd name="T12" fmla="*/ 0 w 141"/>
                  <a:gd name="T13" fmla="*/ 14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1"/>
                  <a:gd name="T22" fmla="*/ 0 h 68"/>
                  <a:gd name="T23" fmla="*/ 141 w 141"/>
                  <a:gd name="T24" fmla="*/ 68 h 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1" h="68">
                    <a:moveTo>
                      <a:pt x="0" y="68"/>
                    </a:moveTo>
                    <a:lnTo>
                      <a:pt x="1" y="0"/>
                    </a:lnTo>
                    <a:lnTo>
                      <a:pt x="141" y="0"/>
                    </a:lnTo>
                    <a:lnTo>
                      <a:pt x="141" y="68"/>
                    </a:lnTo>
                    <a:lnTo>
                      <a:pt x="1" y="68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2C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93" name="Freeform 1232"/>
              <p:cNvSpPr>
                <a:spLocks/>
              </p:cNvSpPr>
              <p:nvPr/>
            </p:nvSpPr>
            <p:spPr bwMode="auto">
              <a:xfrm>
                <a:off x="3208" y="2800"/>
                <a:ext cx="25" cy="12"/>
              </a:xfrm>
              <a:custGeom>
                <a:avLst/>
                <a:gdLst>
                  <a:gd name="T0" fmla="*/ 0 w 123"/>
                  <a:gd name="T1" fmla="*/ 12 h 61"/>
                  <a:gd name="T2" fmla="*/ 0 w 123"/>
                  <a:gd name="T3" fmla="*/ 0 h 61"/>
                  <a:gd name="T4" fmla="*/ 25 w 123"/>
                  <a:gd name="T5" fmla="*/ 0 h 61"/>
                  <a:gd name="T6" fmla="*/ 25 w 123"/>
                  <a:gd name="T7" fmla="*/ 12 h 61"/>
                  <a:gd name="T8" fmla="*/ 0 w 123"/>
                  <a:gd name="T9" fmla="*/ 12 h 61"/>
                  <a:gd name="T10" fmla="*/ 0 w 123"/>
                  <a:gd name="T11" fmla="*/ 12 h 61"/>
                  <a:gd name="T12" fmla="*/ 0 w 123"/>
                  <a:gd name="T13" fmla="*/ 12 h 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3"/>
                  <a:gd name="T22" fmla="*/ 0 h 61"/>
                  <a:gd name="T23" fmla="*/ 123 w 123"/>
                  <a:gd name="T24" fmla="*/ 61 h 6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3" h="61">
                    <a:moveTo>
                      <a:pt x="0" y="61"/>
                    </a:moveTo>
                    <a:lnTo>
                      <a:pt x="0" y="0"/>
                    </a:lnTo>
                    <a:lnTo>
                      <a:pt x="123" y="0"/>
                    </a:lnTo>
                    <a:lnTo>
                      <a:pt x="123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C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94" name="Freeform 1233"/>
              <p:cNvSpPr>
                <a:spLocks/>
              </p:cNvSpPr>
              <p:nvPr/>
            </p:nvSpPr>
            <p:spPr bwMode="auto">
              <a:xfrm>
                <a:off x="3213" y="2800"/>
                <a:ext cx="15" cy="12"/>
              </a:xfrm>
              <a:custGeom>
                <a:avLst/>
                <a:gdLst>
                  <a:gd name="T0" fmla="*/ 0 w 79"/>
                  <a:gd name="T1" fmla="*/ 12 h 61"/>
                  <a:gd name="T2" fmla="*/ 0 w 79"/>
                  <a:gd name="T3" fmla="*/ 0 h 61"/>
                  <a:gd name="T4" fmla="*/ 15 w 79"/>
                  <a:gd name="T5" fmla="*/ 0 h 61"/>
                  <a:gd name="T6" fmla="*/ 15 w 79"/>
                  <a:gd name="T7" fmla="*/ 12 h 61"/>
                  <a:gd name="T8" fmla="*/ 0 w 79"/>
                  <a:gd name="T9" fmla="*/ 12 h 61"/>
                  <a:gd name="T10" fmla="*/ 0 w 79"/>
                  <a:gd name="T11" fmla="*/ 12 h 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9"/>
                  <a:gd name="T19" fmla="*/ 0 h 61"/>
                  <a:gd name="T20" fmla="*/ 79 w 79"/>
                  <a:gd name="T21" fmla="*/ 61 h 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9" h="61">
                    <a:moveTo>
                      <a:pt x="0" y="61"/>
                    </a:moveTo>
                    <a:lnTo>
                      <a:pt x="0" y="0"/>
                    </a:lnTo>
                    <a:lnTo>
                      <a:pt x="79" y="0"/>
                    </a:lnTo>
                    <a:lnTo>
                      <a:pt x="79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2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95" name="Freeform 1234"/>
              <p:cNvSpPr>
                <a:spLocks/>
              </p:cNvSpPr>
              <p:nvPr/>
            </p:nvSpPr>
            <p:spPr bwMode="auto">
              <a:xfrm>
                <a:off x="3215" y="2800"/>
                <a:ext cx="11" cy="12"/>
              </a:xfrm>
              <a:custGeom>
                <a:avLst/>
                <a:gdLst>
                  <a:gd name="T0" fmla="*/ 0 w 57"/>
                  <a:gd name="T1" fmla="*/ 12 h 61"/>
                  <a:gd name="T2" fmla="*/ 0 w 57"/>
                  <a:gd name="T3" fmla="*/ 0 h 61"/>
                  <a:gd name="T4" fmla="*/ 11 w 57"/>
                  <a:gd name="T5" fmla="*/ 0 h 61"/>
                  <a:gd name="T6" fmla="*/ 11 w 57"/>
                  <a:gd name="T7" fmla="*/ 12 h 61"/>
                  <a:gd name="T8" fmla="*/ 0 w 57"/>
                  <a:gd name="T9" fmla="*/ 12 h 61"/>
                  <a:gd name="T10" fmla="*/ 0 w 57"/>
                  <a:gd name="T11" fmla="*/ 12 h 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"/>
                  <a:gd name="T19" fmla="*/ 0 h 61"/>
                  <a:gd name="T20" fmla="*/ 57 w 57"/>
                  <a:gd name="T21" fmla="*/ 61 h 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" h="61">
                    <a:moveTo>
                      <a:pt x="0" y="61"/>
                    </a:moveTo>
                    <a:lnTo>
                      <a:pt x="0" y="0"/>
                    </a:lnTo>
                    <a:lnTo>
                      <a:pt x="57" y="0"/>
                    </a:lnTo>
                    <a:lnTo>
                      <a:pt x="57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2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96" name="Freeform 1235"/>
              <p:cNvSpPr>
                <a:spLocks/>
              </p:cNvSpPr>
              <p:nvPr/>
            </p:nvSpPr>
            <p:spPr bwMode="auto">
              <a:xfrm>
                <a:off x="3206" y="2785"/>
                <a:ext cx="6" cy="6"/>
              </a:xfrm>
              <a:custGeom>
                <a:avLst/>
                <a:gdLst>
                  <a:gd name="T0" fmla="*/ 3 w 29"/>
                  <a:gd name="T1" fmla="*/ 0 h 29"/>
                  <a:gd name="T2" fmla="*/ 4 w 29"/>
                  <a:gd name="T3" fmla="*/ 0 h 29"/>
                  <a:gd name="T4" fmla="*/ 4 w 29"/>
                  <a:gd name="T5" fmla="*/ 0 h 29"/>
                  <a:gd name="T6" fmla="*/ 5 w 29"/>
                  <a:gd name="T7" fmla="*/ 0 h 29"/>
                  <a:gd name="T8" fmla="*/ 5 w 29"/>
                  <a:gd name="T9" fmla="*/ 1 h 29"/>
                  <a:gd name="T10" fmla="*/ 6 w 29"/>
                  <a:gd name="T11" fmla="*/ 1 h 29"/>
                  <a:gd name="T12" fmla="*/ 6 w 29"/>
                  <a:gd name="T13" fmla="*/ 2 h 29"/>
                  <a:gd name="T14" fmla="*/ 6 w 29"/>
                  <a:gd name="T15" fmla="*/ 2 h 29"/>
                  <a:gd name="T16" fmla="*/ 6 w 29"/>
                  <a:gd name="T17" fmla="*/ 3 h 29"/>
                  <a:gd name="T18" fmla="*/ 6 w 29"/>
                  <a:gd name="T19" fmla="*/ 4 h 29"/>
                  <a:gd name="T20" fmla="*/ 6 w 29"/>
                  <a:gd name="T21" fmla="*/ 4 h 29"/>
                  <a:gd name="T22" fmla="*/ 6 w 29"/>
                  <a:gd name="T23" fmla="*/ 5 h 29"/>
                  <a:gd name="T24" fmla="*/ 5 w 29"/>
                  <a:gd name="T25" fmla="*/ 5 h 29"/>
                  <a:gd name="T26" fmla="*/ 5 w 29"/>
                  <a:gd name="T27" fmla="*/ 6 h 29"/>
                  <a:gd name="T28" fmla="*/ 4 w 29"/>
                  <a:gd name="T29" fmla="*/ 6 h 29"/>
                  <a:gd name="T30" fmla="*/ 4 w 29"/>
                  <a:gd name="T31" fmla="*/ 6 h 29"/>
                  <a:gd name="T32" fmla="*/ 3 w 29"/>
                  <a:gd name="T33" fmla="*/ 6 h 29"/>
                  <a:gd name="T34" fmla="*/ 2 w 29"/>
                  <a:gd name="T35" fmla="*/ 6 h 29"/>
                  <a:gd name="T36" fmla="*/ 2 w 29"/>
                  <a:gd name="T37" fmla="*/ 6 h 29"/>
                  <a:gd name="T38" fmla="*/ 1 w 29"/>
                  <a:gd name="T39" fmla="*/ 6 h 29"/>
                  <a:gd name="T40" fmla="*/ 1 w 29"/>
                  <a:gd name="T41" fmla="*/ 5 h 29"/>
                  <a:gd name="T42" fmla="*/ 1 w 29"/>
                  <a:gd name="T43" fmla="*/ 5 h 29"/>
                  <a:gd name="T44" fmla="*/ 0 w 29"/>
                  <a:gd name="T45" fmla="*/ 4 h 29"/>
                  <a:gd name="T46" fmla="*/ 0 w 29"/>
                  <a:gd name="T47" fmla="*/ 4 h 29"/>
                  <a:gd name="T48" fmla="*/ 0 w 29"/>
                  <a:gd name="T49" fmla="*/ 3 h 29"/>
                  <a:gd name="T50" fmla="*/ 0 w 29"/>
                  <a:gd name="T51" fmla="*/ 2 h 29"/>
                  <a:gd name="T52" fmla="*/ 0 w 29"/>
                  <a:gd name="T53" fmla="*/ 2 h 29"/>
                  <a:gd name="T54" fmla="*/ 1 w 29"/>
                  <a:gd name="T55" fmla="*/ 1 h 29"/>
                  <a:gd name="T56" fmla="*/ 1 w 29"/>
                  <a:gd name="T57" fmla="*/ 1 h 29"/>
                  <a:gd name="T58" fmla="*/ 1 w 29"/>
                  <a:gd name="T59" fmla="*/ 0 h 29"/>
                  <a:gd name="T60" fmla="*/ 2 w 29"/>
                  <a:gd name="T61" fmla="*/ 0 h 29"/>
                  <a:gd name="T62" fmla="*/ 2 w 29"/>
                  <a:gd name="T63" fmla="*/ 0 h 29"/>
                  <a:gd name="T64" fmla="*/ 3 w 29"/>
                  <a:gd name="T65" fmla="*/ 0 h 29"/>
                  <a:gd name="T66" fmla="*/ 3 w 29"/>
                  <a:gd name="T67" fmla="*/ 0 h 29"/>
                  <a:gd name="T68" fmla="*/ 3 w 29"/>
                  <a:gd name="T69" fmla="*/ 0 h 2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9"/>
                  <a:gd name="T106" fmla="*/ 0 h 29"/>
                  <a:gd name="T107" fmla="*/ 29 w 29"/>
                  <a:gd name="T108" fmla="*/ 29 h 2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9" h="29">
                    <a:moveTo>
                      <a:pt x="14" y="0"/>
                    </a:moveTo>
                    <a:lnTo>
                      <a:pt x="18" y="1"/>
                    </a:lnTo>
                    <a:lnTo>
                      <a:pt x="21" y="1"/>
                    </a:lnTo>
                    <a:lnTo>
                      <a:pt x="22" y="2"/>
                    </a:lnTo>
                    <a:lnTo>
                      <a:pt x="26" y="5"/>
                    </a:lnTo>
                    <a:lnTo>
                      <a:pt x="27" y="7"/>
                    </a:lnTo>
                    <a:lnTo>
                      <a:pt x="28" y="9"/>
                    </a:lnTo>
                    <a:lnTo>
                      <a:pt x="29" y="11"/>
                    </a:lnTo>
                    <a:lnTo>
                      <a:pt x="29" y="15"/>
                    </a:lnTo>
                    <a:lnTo>
                      <a:pt x="29" y="18"/>
                    </a:lnTo>
                    <a:lnTo>
                      <a:pt x="28" y="20"/>
                    </a:lnTo>
                    <a:lnTo>
                      <a:pt x="27" y="22"/>
                    </a:lnTo>
                    <a:lnTo>
                      <a:pt x="26" y="25"/>
                    </a:lnTo>
                    <a:lnTo>
                      <a:pt x="22" y="27"/>
                    </a:lnTo>
                    <a:lnTo>
                      <a:pt x="21" y="29"/>
                    </a:lnTo>
                    <a:lnTo>
                      <a:pt x="18" y="29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9" y="29"/>
                    </a:lnTo>
                    <a:lnTo>
                      <a:pt x="7" y="27"/>
                    </a:lnTo>
                    <a:lnTo>
                      <a:pt x="4" y="25"/>
                    </a:lnTo>
                    <a:lnTo>
                      <a:pt x="3" y="22"/>
                    </a:lnTo>
                    <a:lnTo>
                      <a:pt x="1" y="20"/>
                    </a:lnTo>
                    <a:lnTo>
                      <a:pt x="1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1" y="9"/>
                    </a:lnTo>
                    <a:lnTo>
                      <a:pt x="3" y="7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2" y="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C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97" name="Freeform 1236"/>
              <p:cNvSpPr>
                <a:spLocks/>
              </p:cNvSpPr>
              <p:nvPr/>
            </p:nvSpPr>
            <p:spPr bwMode="auto">
              <a:xfrm>
                <a:off x="3228" y="2785"/>
                <a:ext cx="6" cy="6"/>
              </a:xfrm>
              <a:custGeom>
                <a:avLst/>
                <a:gdLst>
                  <a:gd name="T0" fmla="*/ 3 w 30"/>
                  <a:gd name="T1" fmla="*/ 0 h 29"/>
                  <a:gd name="T2" fmla="*/ 4 w 30"/>
                  <a:gd name="T3" fmla="*/ 0 h 29"/>
                  <a:gd name="T4" fmla="*/ 4 w 30"/>
                  <a:gd name="T5" fmla="*/ 0 h 29"/>
                  <a:gd name="T6" fmla="*/ 5 w 30"/>
                  <a:gd name="T7" fmla="*/ 0 h 29"/>
                  <a:gd name="T8" fmla="*/ 5 w 30"/>
                  <a:gd name="T9" fmla="*/ 1 h 29"/>
                  <a:gd name="T10" fmla="*/ 5 w 30"/>
                  <a:gd name="T11" fmla="*/ 1 h 29"/>
                  <a:gd name="T12" fmla="*/ 6 w 30"/>
                  <a:gd name="T13" fmla="*/ 2 h 29"/>
                  <a:gd name="T14" fmla="*/ 6 w 30"/>
                  <a:gd name="T15" fmla="*/ 2 h 29"/>
                  <a:gd name="T16" fmla="*/ 6 w 30"/>
                  <a:gd name="T17" fmla="*/ 3 h 29"/>
                  <a:gd name="T18" fmla="*/ 6 w 30"/>
                  <a:gd name="T19" fmla="*/ 4 h 29"/>
                  <a:gd name="T20" fmla="*/ 6 w 30"/>
                  <a:gd name="T21" fmla="*/ 4 h 29"/>
                  <a:gd name="T22" fmla="*/ 5 w 30"/>
                  <a:gd name="T23" fmla="*/ 5 h 29"/>
                  <a:gd name="T24" fmla="*/ 5 w 30"/>
                  <a:gd name="T25" fmla="*/ 5 h 29"/>
                  <a:gd name="T26" fmla="*/ 5 w 30"/>
                  <a:gd name="T27" fmla="*/ 6 h 29"/>
                  <a:gd name="T28" fmla="*/ 4 w 30"/>
                  <a:gd name="T29" fmla="*/ 6 h 29"/>
                  <a:gd name="T30" fmla="*/ 4 w 30"/>
                  <a:gd name="T31" fmla="*/ 6 h 29"/>
                  <a:gd name="T32" fmla="*/ 3 w 30"/>
                  <a:gd name="T33" fmla="*/ 6 h 29"/>
                  <a:gd name="T34" fmla="*/ 2 w 30"/>
                  <a:gd name="T35" fmla="*/ 6 h 29"/>
                  <a:gd name="T36" fmla="*/ 2 w 30"/>
                  <a:gd name="T37" fmla="*/ 6 h 29"/>
                  <a:gd name="T38" fmla="*/ 2 w 30"/>
                  <a:gd name="T39" fmla="*/ 6 h 29"/>
                  <a:gd name="T40" fmla="*/ 1 w 30"/>
                  <a:gd name="T41" fmla="*/ 5 h 29"/>
                  <a:gd name="T42" fmla="*/ 1 w 30"/>
                  <a:gd name="T43" fmla="*/ 5 h 29"/>
                  <a:gd name="T44" fmla="*/ 0 w 30"/>
                  <a:gd name="T45" fmla="*/ 4 h 29"/>
                  <a:gd name="T46" fmla="*/ 0 w 30"/>
                  <a:gd name="T47" fmla="*/ 4 h 29"/>
                  <a:gd name="T48" fmla="*/ 0 w 30"/>
                  <a:gd name="T49" fmla="*/ 3 h 29"/>
                  <a:gd name="T50" fmla="*/ 0 w 30"/>
                  <a:gd name="T51" fmla="*/ 2 h 29"/>
                  <a:gd name="T52" fmla="*/ 0 w 30"/>
                  <a:gd name="T53" fmla="*/ 2 h 29"/>
                  <a:gd name="T54" fmla="*/ 1 w 30"/>
                  <a:gd name="T55" fmla="*/ 1 h 29"/>
                  <a:gd name="T56" fmla="*/ 1 w 30"/>
                  <a:gd name="T57" fmla="*/ 1 h 29"/>
                  <a:gd name="T58" fmla="*/ 2 w 30"/>
                  <a:gd name="T59" fmla="*/ 0 h 29"/>
                  <a:gd name="T60" fmla="*/ 2 w 30"/>
                  <a:gd name="T61" fmla="*/ 0 h 29"/>
                  <a:gd name="T62" fmla="*/ 2 w 30"/>
                  <a:gd name="T63" fmla="*/ 0 h 29"/>
                  <a:gd name="T64" fmla="*/ 3 w 30"/>
                  <a:gd name="T65" fmla="*/ 0 h 29"/>
                  <a:gd name="T66" fmla="*/ 3 w 30"/>
                  <a:gd name="T67" fmla="*/ 0 h 29"/>
                  <a:gd name="T68" fmla="*/ 3 w 30"/>
                  <a:gd name="T69" fmla="*/ 0 h 2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"/>
                  <a:gd name="T106" fmla="*/ 0 h 29"/>
                  <a:gd name="T107" fmla="*/ 30 w 30"/>
                  <a:gd name="T108" fmla="*/ 29 h 2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" h="29">
                    <a:moveTo>
                      <a:pt x="16" y="0"/>
                    </a:moveTo>
                    <a:lnTo>
                      <a:pt x="18" y="1"/>
                    </a:lnTo>
                    <a:lnTo>
                      <a:pt x="21" y="1"/>
                    </a:lnTo>
                    <a:lnTo>
                      <a:pt x="24" y="2"/>
                    </a:lnTo>
                    <a:lnTo>
                      <a:pt x="26" y="5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0" y="18"/>
                    </a:lnTo>
                    <a:lnTo>
                      <a:pt x="29" y="20"/>
                    </a:lnTo>
                    <a:lnTo>
                      <a:pt x="27" y="22"/>
                    </a:lnTo>
                    <a:lnTo>
                      <a:pt x="26" y="25"/>
                    </a:lnTo>
                    <a:lnTo>
                      <a:pt x="24" y="27"/>
                    </a:lnTo>
                    <a:lnTo>
                      <a:pt x="21" y="29"/>
                    </a:lnTo>
                    <a:lnTo>
                      <a:pt x="18" y="29"/>
                    </a:lnTo>
                    <a:lnTo>
                      <a:pt x="16" y="29"/>
                    </a:lnTo>
                    <a:lnTo>
                      <a:pt x="12" y="29"/>
                    </a:lnTo>
                    <a:lnTo>
                      <a:pt x="9" y="29"/>
                    </a:lnTo>
                    <a:lnTo>
                      <a:pt x="8" y="27"/>
                    </a:lnTo>
                    <a:lnTo>
                      <a:pt x="6" y="25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1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2" y="9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2"/>
                    </a:lnTo>
                    <a:lnTo>
                      <a:pt x="9" y="1"/>
                    </a:lnTo>
                    <a:lnTo>
                      <a:pt x="12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C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98" name="Freeform 1237"/>
              <p:cNvSpPr>
                <a:spLocks/>
              </p:cNvSpPr>
              <p:nvPr/>
            </p:nvSpPr>
            <p:spPr bwMode="auto">
              <a:xfrm>
                <a:off x="3206" y="2785"/>
                <a:ext cx="5" cy="5"/>
              </a:xfrm>
              <a:custGeom>
                <a:avLst/>
                <a:gdLst>
                  <a:gd name="T0" fmla="*/ 3 w 22"/>
                  <a:gd name="T1" fmla="*/ 0 h 22"/>
                  <a:gd name="T2" fmla="*/ 4 w 22"/>
                  <a:gd name="T3" fmla="*/ 0 h 22"/>
                  <a:gd name="T4" fmla="*/ 4 w 22"/>
                  <a:gd name="T5" fmla="*/ 1 h 22"/>
                  <a:gd name="T6" fmla="*/ 5 w 22"/>
                  <a:gd name="T7" fmla="*/ 2 h 22"/>
                  <a:gd name="T8" fmla="*/ 5 w 22"/>
                  <a:gd name="T9" fmla="*/ 3 h 22"/>
                  <a:gd name="T10" fmla="*/ 5 w 22"/>
                  <a:gd name="T11" fmla="*/ 4 h 22"/>
                  <a:gd name="T12" fmla="*/ 4 w 22"/>
                  <a:gd name="T13" fmla="*/ 4 h 22"/>
                  <a:gd name="T14" fmla="*/ 4 w 22"/>
                  <a:gd name="T15" fmla="*/ 5 h 22"/>
                  <a:gd name="T16" fmla="*/ 3 w 22"/>
                  <a:gd name="T17" fmla="*/ 5 h 22"/>
                  <a:gd name="T18" fmla="*/ 2 w 22"/>
                  <a:gd name="T19" fmla="*/ 5 h 22"/>
                  <a:gd name="T20" fmla="*/ 1 w 22"/>
                  <a:gd name="T21" fmla="*/ 4 h 22"/>
                  <a:gd name="T22" fmla="*/ 0 w 22"/>
                  <a:gd name="T23" fmla="*/ 4 h 22"/>
                  <a:gd name="T24" fmla="*/ 0 w 22"/>
                  <a:gd name="T25" fmla="*/ 3 h 22"/>
                  <a:gd name="T26" fmla="*/ 0 w 22"/>
                  <a:gd name="T27" fmla="*/ 2 h 22"/>
                  <a:gd name="T28" fmla="*/ 1 w 22"/>
                  <a:gd name="T29" fmla="*/ 1 h 22"/>
                  <a:gd name="T30" fmla="*/ 2 w 22"/>
                  <a:gd name="T31" fmla="*/ 0 h 22"/>
                  <a:gd name="T32" fmla="*/ 3 w 22"/>
                  <a:gd name="T33" fmla="*/ 0 h 22"/>
                  <a:gd name="T34" fmla="*/ 3 w 22"/>
                  <a:gd name="T35" fmla="*/ 0 h 22"/>
                  <a:gd name="T36" fmla="*/ 3 w 22"/>
                  <a:gd name="T37" fmla="*/ 0 h 2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2"/>
                  <a:gd name="T58" fmla="*/ 0 h 22"/>
                  <a:gd name="T59" fmla="*/ 22 w 22"/>
                  <a:gd name="T60" fmla="*/ 22 h 2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2" h="22">
                    <a:moveTo>
                      <a:pt x="11" y="0"/>
                    </a:moveTo>
                    <a:lnTo>
                      <a:pt x="16" y="1"/>
                    </a:lnTo>
                    <a:lnTo>
                      <a:pt x="19" y="3"/>
                    </a:lnTo>
                    <a:lnTo>
                      <a:pt x="21" y="7"/>
                    </a:lnTo>
                    <a:lnTo>
                      <a:pt x="22" y="11"/>
                    </a:lnTo>
                    <a:lnTo>
                      <a:pt x="21" y="16"/>
                    </a:lnTo>
                    <a:lnTo>
                      <a:pt x="19" y="19"/>
                    </a:lnTo>
                    <a:lnTo>
                      <a:pt x="16" y="21"/>
                    </a:lnTo>
                    <a:lnTo>
                      <a:pt x="11" y="22"/>
                    </a:lnTo>
                    <a:lnTo>
                      <a:pt x="7" y="21"/>
                    </a:lnTo>
                    <a:lnTo>
                      <a:pt x="3" y="19"/>
                    </a:lnTo>
                    <a:lnTo>
                      <a:pt x="1" y="16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7" y="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3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99" name="Freeform 1238"/>
              <p:cNvSpPr>
                <a:spLocks/>
              </p:cNvSpPr>
              <p:nvPr/>
            </p:nvSpPr>
            <p:spPr bwMode="auto">
              <a:xfrm>
                <a:off x="3228" y="2785"/>
                <a:ext cx="5" cy="5"/>
              </a:xfrm>
              <a:custGeom>
                <a:avLst/>
                <a:gdLst>
                  <a:gd name="T0" fmla="*/ 3 w 22"/>
                  <a:gd name="T1" fmla="*/ 0 h 22"/>
                  <a:gd name="T2" fmla="*/ 4 w 22"/>
                  <a:gd name="T3" fmla="*/ 0 h 22"/>
                  <a:gd name="T4" fmla="*/ 4 w 22"/>
                  <a:gd name="T5" fmla="*/ 1 h 22"/>
                  <a:gd name="T6" fmla="*/ 5 w 22"/>
                  <a:gd name="T7" fmla="*/ 2 h 22"/>
                  <a:gd name="T8" fmla="*/ 5 w 22"/>
                  <a:gd name="T9" fmla="*/ 3 h 22"/>
                  <a:gd name="T10" fmla="*/ 5 w 22"/>
                  <a:gd name="T11" fmla="*/ 4 h 22"/>
                  <a:gd name="T12" fmla="*/ 4 w 22"/>
                  <a:gd name="T13" fmla="*/ 4 h 22"/>
                  <a:gd name="T14" fmla="*/ 4 w 22"/>
                  <a:gd name="T15" fmla="*/ 5 h 22"/>
                  <a:gd name="T16" fmla="*/ 3 w 22"/>
                  <a:gd name="T17" fmla="*/ 5 h 22"/>
                  <a:gd name="T18" fmla="*/ 2 w 22"/>
                  <a:gd name="T19" fmla="*/ 5 h 22"/>
                  <a:gd name="T20" fmla="*/ 1 w 22"/>
                  <a:gd name="T21" fmla="*/ 4 h 22"/>
                  <a:gd name="T22" fmla="*/ 0 w 22"/>
                  <a:gd name="T23" fmla="*/ 4 h 22"/>
                  <a:gd name="T24" fmla="*/ 0 w 22"/>
                  <a:gd name="T25" fmla="*/ 3 h 22"/>
                  <a:gd name="T26" fmla="*/ 0 w 22"/>
                  <a:gd name="T27" fmla="*/ 2 h 22"/>
                  <a:gd name="T28" fmla="*/ 1 w 22"/>
                  <a:gd name="T29" fmla="*/ 1 h 22"/>
                  <a:gd name="T30" fmla="*/ 2 w 22"/>
                  <a:gd name="T31" fmla="*/ 0 h 22"/>
                  <a:gd name="T32" fmla="*/ 3 w 22"/>
                  <a:gd name="T33" fmla="*/ 0 h 22"/>
                  <a:gd name="T34" fmla="*/ 3 w 22"/>
                  <a:gd name="T35" fmla="*/ 0 h 22"/>
                  <a:gd name="T36" fmla="*/ 3 w 22"/>
                  <a:gd name="T37" fmla="*/ 0 h 2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2"/>
                  <a:gd name="T58" fmla="*/ 0 h 22"/>
                  <a:gd name="T59" fmla="*/ 22 w 22"/>
                  <a:gd name="T60" fmla="*/ 22 h 2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2" h="22">
                    <a:moveTo>
                      <a:pt x="11" y="0"/>
                    </a:moveTo>
                    <a:lnTo>
                      <a:pt x="16" y="1"/>
                    </a:lnTo>
                    <a:lnTo>
                      <a:pt x="19" y="3"/>
                    </a:lnTo>
                    <a:lnTo>
                      <a:pt x="22" y="7"/>
                    </a:lnTo>
                    <a:lnTo>
                      <a:pt x="22" y="11"/>
                    </a:lnTo>
                    <a:lnTo>
                      <a:pt x="22" y="16"/>
                    </a:lnTo>
                    <a:lnTo>
                      <a:pt x="19" y="19"/>
                    </a:lnTo>
                    <a:lnTo>
                      <a:pt x="16" y="21"/>
                    </a:lnTo>
                    <a:lnTo>
                      <a:pt x="11" y="22"/>
                    </a:lnTo>
                    <a:lnTo>
                      <a:pt x="8" y="21"/>
                    </a:lnTo>
                    <a:lnTo>
                      <a:pt x="5" y="19"/>
                    </a:lnTo>
                    <a:lnTo>
                      <a:pt x="1" y="16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3"/>
                    </a:lnTo>
                    <a:lnTo>
                      <a:pt x="8" y="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3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4134" name="Picture 1239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9" y="1732"/>
              <a:ext cx="44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35" name="Picture 1240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5" y="1828"/>
              <a:ext cx="44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937" name="Text Box 1241"/>
            <p:cNvSpPr txBox="1">
              <a:spLocks noChangeArrowheads="1"/>
            </p:cNvSpPr>
            <p:nvPr/>
          </p:nvSpPr>
          <p:spPr bwMode="auto">
            <a:xfrm>
              <a:off x="372" y="2417"/>
              <a:ext cx="84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9276" tIns="49638" rIns="99276" bIns="49638">
              <a:spAutoFit/>
            </a:bodyPr>
            <a:lstStyle/>
            <a:p>
              <a:pPr algn="l" defTabSz="992188" eaLnBrk="0" hangingPunct="0">
                <a:defRPr/>
              </a:pPr>
              <a:r>
                <a:rPr lang="en-US" altLang="zh-TW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PMingLiU" pitchFamily="18" charset="-120"/>
                </a:rPr>
                <a:t>Partners</a:t>
              </a:r>
            </a:p>
          </p:txBody>
        </p:sp>
        <p:grpSp>
          <p:nvGrpSpPr>
            <p:cNvPr id="4137" name="Group 1242"/>
            <p:cNvGrpSpPr>
              <a:grpSpLocks/>
            </p:cNvGrpSpPr>
            <p:nvPr/>
          </p:nvGrpSpPr>
          <p:grpSpPr bwMode="auto">
            <a:xfrm>
              <a:off x="521" y="2815"/>
              <a:ext cx="539" cy="422"/>
              <a:chOff x="572" y="2887"/>
              <a:chExt cx="539" cy="422"/>
            </a:xfrm>
          </p:grpSpPr>
          <p:pic>
            <p:nvPicPr>
              <p:cNvPr id="4365" name="Picture 1243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" y="2887"/>
                <a:ext cx="44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66" name="Picture 1244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" y="2983"/>
                <a:ext cx="44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38" name="Group 1245"/>
            <p:cNvGrpSpPr>
              <a:grpSpLocks/>
            </p:cNvGrpSpPr>
            <p:nvPr/>
          </p:nvGrpSpPr>
          <p:grpSpPr bwMode="auto">
            <a:xfrm>
              <a:off x="521" y="2020"/>
              <a:ext cx="539" cy="422"/>
              <a:chOff x="531" y="2092"/>
              <a:chExt cx="539" cy="422"/>
            </a:xfrm>
          </p:grpSpPr>
          <p:pic>
            <p:nvPicPr>
              <p:cNvPr id="4363" name="Picture 1246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" y="2092"/>
                <a:ext cx="44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64" name="Picture 1247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7" y="2188"/>
                <a:ext cx="44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39" name="Group 1248"/>
            <p:cNvGrpSpPr>
              <a:grpSpLocks/>
            </p:cNvGrpSpPr>
            <p:nvPr/>
          </p:nvGrpSpPr>
          <p:grpSpPr bwMode="auto">
            <a:xfrm>
              <a:off x="521" y="1207"/>
              <a:ext cx="539" cy="422"/>
              <a:chOff x="508" y="1279"/>
              <a:chExt cx="539" cy="422"/>
            </a:xfrm>
          </p:grpSpPr>
          <p:pic>
            <p:nvPicPr>
              <p:cNvPr id="4361" name="Picture 1249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" y="1279"/>
                <a:ext cx="44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362" name="Picture 1250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" y="1375"/>
                <a:ext cx="44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40" name="Group 1252"/>
            <p:cNvGrpSpPr>
              <a:grpSpLocks/>
            </p:cNvGrpSpPr>
            <p:nvPr/>
          </p:nvGrpSpPr>
          <p:grpSpPr bwMode="auto">
            <a:xfrm>
              <a:off x="2105" y="1741"/>
              <a:ext cx="919" cy="197"/>
              <a:chOff x="2137" y="1813"/>
              <a:chExt cx="919" cy="197"/>
            </a:xfrm>
          </p:grpSpPr>
          <p:sp>
            <p:nvSpPr>
              <p:cNvPr id="4358" name="Line 1253"/>
              <p:cNvSpPr>
                <a:spLocks noChangeShapeType="1"/>
              </p:cNvSpPr>
              <p:nvPr/>
            </p:nvSpPr>
            <p:spPr bwMode="auto">
              <a:xfrm rot="-2575922">
                <a:off x="2137" y="2010"/>
                <a:ext cx="545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59" name="Line 1254"/>
              <p:cNvSpPr>
                <a:spLocks noChangeShapeType="1"/>
              </p:cNvSpPr>
              <p:nvPr/>
            </p:nvSpPr>
            <p:spPr bwMode="auto">
              <a:xfrm rot="19024078" flipH="1">
                <a:off x="2606" y="1817"/>
                <a:ext cx="58" cy="155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60" name="Line 1255"/>
              <p:cNvSpPr>
                <a:spLocks noChangeShapeType="1"/>
              </p:cNvSpPr>
              <p:nvPr/>
            </p:nvSpPr>
            <p:spPr bwMode="auto">
              <a:xfrm rot="-2575922">
                <a:off x="2605" y="1813"/>
                <a:ext cx="451" cy="0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2952" name="Text Box 1256"/>
            <p:cNvSpPr txBox="1">
              <a:spLocks noChangeArrowheads="1"/>
            </p:cNvSpPr>
            <p:nvPr/>
          </p:nvSpPr>
          <p:spPr bwMode="auto">
            <a:xfrm>
              <a:off x="2610" y="1313"/>
              <a:ext cx="7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>
                <a:defRPr/>
              </a:pPr>
              <a:r>
                <a:rPr lang="en-US" altLang="zh-TW" sz="24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PMingLiU" pitchFamily="18" charset="-120"/>
                </a:rPr>
                <a:t>Hacker</a:t>
              </a:r>
              <a:endParaRPr lang="en-US" altLang="zh-TW" sz="2400">
                <a:solidFill>
                  <a:srgbClr val="CC0000"/>
                </a:solidFill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4142" name="Line 1257"/>
            <p:cNvSpPr>
              <a:spLocks noChangeShapeType="1"/>
            </p:cNvSpPr>
            <p:nvPr/>
          </p:nvSpPr>
          <p:spPr bwMode="auto">
            <a:xfrm>
              <a:off x="2713" y="2519"/>
              <a:ext cx="736" cy="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3" name="Line 1258"/>
            <p:cNvSpPr>
              <a:spLocks noChangeShapeType="1"/>
            </p:cNvSpPr>
            <p:nvPr/>
          </p:nvSpPr>
          <p:spPr bwMode="auto">
            <a:xfrm flipH="1">
              <a:off x="3154" y="2701"/>
              <a:ext cx="264" cy="344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44" name="Group 1259"/>
            <p:cNvGrpSpPr>
              <a:grpSpLocks/>
            </p:cNvGrpSpPr>
            <p:nvPr/>
          </p:nvGrpSpPr>
          <p:grpSpPr bwMode="auto">
            <a:xfrm flipH="1">
              <a:off x="2941" y="2891"/>
              <a:ext cx="236" cy="365"/>
              <a:chOff x="5181" y="2356"/>
              <a:chExt cx="236" cy="365"/>
            </a:xfrm>
          </p:grpSpPr>
          <p:grpSp>
            <p:nvGrpSpPr>
              <p:cNvPr id="4311" name="Group 1260"/>
              <p:cNvGrpSpPr>
                <a:grpSpLocks/>
              </p:cNvGrpSpPr>
              <p:nvPr/>
            </p:nvGrpSpPr>
            <p:grpSpPr bwMode="auto">
              <a:xfrm>
                <a:off x="5181" y="2356"/>
                <a:ext cx="236" cy="365"/>
                <a:chOff x="5181" y="2356"/>
                <a:chExt cx="236" cy="365"/>
              </a:xfrm>
            </p:grpSpPr>
            <p:sp>
              <p:nvSpPr>
                <p:cNvPr id="4351" name="Freeform 1261"/>
                <p:cNvSpPr>
                  <a:spLocks/>
                </p:cNvSpPr>
                <p:nvPr/>
              </p:nvSpPr>
              <p:spPr bwMode="auto">
                <a:xfrm>
                  <a:off x="5250" y="2380"/>
                  <a:ext cx="159" cy="6"/>
                </a:xfrm>
                <a:custGeom>
                  <a:avLst/>
                  <a:gdLst>
                    <a:gd name="T0" fmla="*/ 0 w 1270"/>
                    <a:gd name="T1" fmla="*/ 0 h 46"/>
                    <a:gd name="T2" fmla="*/ 9 w 1270"/>
                    <a:gd name="T3" fmla="*/ 6 h 46"/>
                    <a:gd name="T4" fmla="*/ 159 w 1270"/>
                    <a:gd name="T5" fmla="*/ 6 h 46"/>
                    <a:gd name="T6" fmla="*/ 154 w 1270"/>
                    <a:gd name="T7" fmla="*/ 0 h 46"/>
                    <a:gd name="T8" fmla="*/ 0 w 1270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70"/>
                    <a:gd name="T16" fmla="*/ 0 h 46"/>
                    <a:gd name="T17" fmla="*/ 1270 w 1270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70" h="46">
                      <a:moveTo>
                        <a:pt x="0" y="0"/>
                      </a:moveTo>
                      <a:lnTo>
                        <a:pt x="75" y="46"/>
                      </a:lnTo>
                      <a:lnTo>
                        <a:pt x="1270" y="46"/>
                      </a:lnTo>
                      <a:lnTo>
                        <a:pt x="12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52" name="Freeform 1262"/>
                <p:cNvSpPr>
                  <a:spLocks/>
                </p:cNvSpPr>
                <p:nvPr/>
              </p:nvSpPr>
              <p:spPr bwMode="auto">
                <a:xfrm>
                  <a:off x="5250" y="2379"/>
                  <a:ext cx="40" cy="342"/>
                </a:xfrm>
                <a:custGeom>
                  <a:avLst/>
                  <a:gdLst>
                    <a:gd name="T0" fmla="*/ 0 w 321"/>
                    <a:gd name="T1" fmla="*/ 330 h 2391"/>
                    <a:gd name="T2" fmla="*/ 8 w 321"/>
                    <a:gd name="T3" fmla="*/ 342 h 2391"/>
                    <a:gd name="T4" fmla="*/ 40 w 321"/>
                    <a:gd name="T5" fmla="*/ 114 h 2391"/>
                    <a:gd name="T6" fmla="*/ 10 w 321"/>
                    <a:gd name="T7" fmla="*/ 7 h 2391"/>
                    <a:gd name="T8" fmla="*/ 0 w 321"/>
                    <a:gd name="T9" fmla="*/ 0 h 2391"/>
                    <a:gd name="T10" fmla="*/ 0 w 321"/>
                    <a:gd name="T11" fmla="*/ 125 h 2391"/>
                    <a:gd name="T12" fmla="*/ 0 w 321"/>
                    <a:gd name="T13" fmla="*/ 330 h 239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1"/>
                    <a:gd name="T22" fmla="*/ 0 h 2391"/>
                    <a:gd name="T23" fmla="*/ 321 w 321"/>
                    <a:gd name="T24" fmla="*/ 2391 h 239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1" h="2391">
                      <a:moveTo>
                        <a:pt x="0" y="2310"/>
                      </a:moveTo>
                      <a:lnTo>
                        <a:pt x="66" y="2391"/>
                      </a:lnTo>
                      <a:lnTo>
                        <a:pt x="321" y="794"/>
                      </a:lnTo>
                      <a:lnTo>
                        <a:pt x="82" y="47"/>
                      </a:lnTo>
                      <a:lnTo>
                        <a:pt x="3" y="0"/>
                      </a:lnTo>
                      <a:lnTo>
                        <a:pt x="0" y="873"/>
                      </a:lnTo>
                      <a:lnTo>
                        <a:pt x="0" y="231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53" name="Freeform 1263"/>
                <p:cNvSpPr>
                  <a:spLocks/>
                </p:cNvSpPr>
                <p:nvPr/>
              </p:nvSpPr>
              <p:spPr bwMode="auto">
                <a:xfrm>
                  <a:off x="5181" y="2356"/>
                  <a:ext cx="70" cy="353"/>
                </a:xfrm>
                <a:custGeom>
                  <a:avLst/>
                  <a:gdLst>
                    <a:gd name="T0" fmla="*/ 0 w 558"/>
                    <a:gd name="T1" fmla="*/ 0 h 2471"/>
                    <a:gd name="T2" fmla="*/ 70 w 558"/>
                    <a:gd name="T3" fmla="*/ 23 h 2471"/>
                    <a:gd name="T4" fmla="*/ 70 w 558"/>
                    <a:gd name="T5" fmla="*/ 353 h 2471"/>
                    <a:gd name="T6" fmla="*/ 0 w 558"/>
                    <a:gd name="T7" fmla="*/ 269 h 2471"/>
                    <a:gd name="T8" fmla="*/ 0 w 558"/>
                    <a:gd name="T9" fmla="*/ 0 h 24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8"/>
                    <a:gd name="T16" fmla="*/ 0 h 2471"/>
                    <a:gd name="T17" fmla="*/ 558 w 558"/>
                    <a:gd name="T18" fmla="*/ 2471 h 24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8" h="2471">
                      <a:moveTo>
                        <a:pt x="0" y="0"/>
                      </a:moveTo>
                      <a:lnTo>
                        <a:pt x="558" y="162"/>
                      </a:lnTo>
                      <a:lnTo>
                        <a:pt x="558" y="2471"/>
                      </a:lnTo>
                      <a:lnTo>
                        <a:pt x="0" y="18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54" name="Freeform 1264"/>
                <p:cNvSpPr>
                  <a:spLocks/>
                </p:cNvSpPr>
                <p:nvPr/>
              </p:nvSpPr>
              <p:spPr bwMode="auto">
                <a:xfrm>
                  <a:off x="5181" y="2356"/>
                  <a:ext cx="224" cy="24"/>
                </a:xfrm>
                <a:custGeom>
                  <a:avLst/>
                  <a:gdLst>
                    <a:gd name="T0" fmla="*/ 70 w 1790"/>
                    <a:gd name="T1" fmla="*/ 24 h 170"/>
                    <a:gd name="T2" fmla="*/ 224 w 1790"/>
                    <a:gd name="T3" fmla="*/ 24 h 170"/>
                    <a:gd name="T4" fmla="*/ 116 w 1790"/>
                    <a:gd name="T5" fmla="*/ 0 h 170"/>
                    <a:gd name="T6" fmla="*/ 0 w 1790"/>
                    <a:gd name="T7" fmla="*/ 0 h 170"/>
                    <a:gd name="T8" fmla="*/ 70 w 1790"/>
                    <a:gd name="T9" fmla="*/ 24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90"/>
                    <a:gd name="T16" fmla="*/ 0 h 170"/>
                    <a:gd name="T17" fmla="*/ 1790 w 1790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90" h="170">
                      <a:moveTo>
                        <a:pt x="559" y="170"/>
                      </a:moveTo>
                      <a:lnTo>
                        <a:pt x="1790" y="170"/>
                      </a:lnTo>
                      <a:lnTo>
                        <a:pt x="927" y="0"/>
                      </a:lnTo>
                      <a:lnTo>
                        <a:pt x="0" y="0"/>
                      </a:lnTo>
                      <a:lnTo>
                        <a:pt x="559" y="17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55" name="Rectangle 1265"/>
                <p:cNvSpPr>
                  <a:spLocks noChangeArrowheads="1"/>
                </p:cNvSpPr>
                <p:nvPr/>
              </p:nvSpPr>
              <p:spPr bwMode="auto">
                <a:xfrm>
                  <a:off x="5259" y="2507"/>
                  <a:ext cx="145" cy="21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356" name="Freeform 1266"/>
                <p:cNvSpPr>
                  <a:spLocks/>
                </p:cNvSpPr>
                <p:nvPr/>
              </p:nvSpPr>
              <p:spPr bwMode="auto">
                <a:xfrm>
                  <a:off x="5260" y="2386"/>
                  <a:ext cx="156" cy="107"/>
                </a:xfrm>
                <a:custGeom>
                  <a:avLst/>
                  <a:gdLst>
                    <a:gd name="T0" fmla="*/ 0 w 1250"/>
                    <a:gd name="T1" fmla="*/ 0 h 752"/>
                    <a:gd name="T2" fmla="*/ 149 w 1250"/>
                    <a:gd name="T3" fmla="*/ 0 h 752"/>
                    <a:gd name="T4" fmla="*/ 156 w 1250"/>
                    <a:gd name="T5" fmla="*/ 107 h 752"/>
                    <a:gd name="T6" fmla="*/ 6 w 1250"/>
                    <a:gd name="T7" fmla="*/ 107 h 752"/>
                    <a:gd name="T8" fmla="*/ 0 w 1250"/>
                    <a:gd name="T9" fmla="*/ 0 h 7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0"/>
                    <a:gd name="T16" fmla="*/ 0 h 752"/>
                    <a:gd name="T17" fmla="*/ 1250 w 1250"/>
                    <a:gd name="T18" fmla="*/ 752 h 7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0" h="752">
                      <a:moveTo>
                        <a:pt x="0" y="0"/>
                      </a:moveTo>
                      <a:lnTo>
                        <a:pt x="1193" y="0"/>
                      </a:lnTo>
                      <a:lnTo>
                        <a:pt x="1250" y="752"/>
                      </a:lnTo>
                      <a:lnTo>
                        <a:pt x="51" y="7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57" name="Freeform 1267"/>
                <p:cNvSpPr>
                  <a:spLocks/>
                </p:cNvSpPr>
                <p:nvPr/>
              </p:nvSpPr>
              <p:spPr bwMode="auto">
                <a:xfrm>
                  <a:off x="5259" y="2493"/>
                  <a:ext cx="158" cy="13"/>
                </a:xfrm>
                <a:custGeom>
                  <a:avLst/>
                  <a:gdLst>
                    <a:gd name="T0" fmla="*/ 0 w 1264"/>
                    <a:gd name="T1" fmla="*/ 13 h 90"/>
                    <a:gd name="T2" fmla="*/ 146 w 1264"/>
                    <a:gd name="T3" fmla="*/ 13 h 90"/>
                    <a:gd name="T4" fmla="*/ 158 w 1264"/>
                    <a:gd name="T5" fmla="*/ 0 h 90"/>
                    <a:gd name="T6" fmla="*/ 8 w 1264"/>
                    <a:gd name="T7" fmla="*/ 0 h 90"/>
                    <a:gd name="T8" fmla="*/ 0 w 1264"/>
                    <a:gd name="T9" fmla="*/ 13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64"/>
                    <a:gd name="T16" fmla="*/ 0 h 90"/>
                    <a:gd name="T17" fmla="*/ 1264 w 1264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64" h="90">
                      <a:moveTo>
                        <a:pt x="0" y="90"/>
                      </a:moveTo>
                      <a:lnTo>
                        <a:pt x="1167" y="90"/>
                      </a:lnTo>
                      <a:lnTo>
                        <a:pt x="1264" y="0"/>
                      </a:lnTo>
                      <a:lnTo>
                        <a:pt x="63" y="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12" name="Group 1268"/>
              <p:cNvGrpSpPr>
                <a:grpSpLocks/>
              </p:cNvGrpSpPr>
              <p:nvPr/>
            </p:nvGrpSpPr>
            <p:grpSpPr bwMode="auto">
              <a:xfrm>
                <a:off x="5260" y="2380"/>
                <a:ext cx="44" cy="341"/>
                <a:chOff x="5260" y="2380"/>
                <a:chExt cx="44" cy="341"/>
              </a:xfrm>
            </p:grpSpPr>
            <p:sp>
              <p:nvSpPr>
                <p:cNvPr id="4343" name="Freeform 1269"/>
                <p:cNvSpPr>
                  <a:spLocks/>
                </p:cNvSpPr>
                <p:nvPr/>
              </p:nvSpPr>
              <p:spPr bwMode="auto">
                <a:xfrm>
                  <a:off x="5260" y="2380"/>
                  <a:ext cx="13" cy="341"/>
                </a:xfrm>
                <a:custGeom>
                  <a:avLst/>
                  <a:gdLst>
                    <a:gd name="T0" fmla="*/ 0 w 105"/>
                    <a:gd name="T1" fmla="*/ 0 h 2386"/>
                    <a:gd name="T2" fmla="*/ 7 w 105"/>
                    <a:gd name="T3" fmla="*/ 6 h 2386"/>
                    <a:gd name="T4" fmla="*/ 13 w 105"/>
                    <a:gd name="T5" fmla="*/ 114 h 2386"/>
                    <a:gd name="T6" fmla="*/ 6 w 105"/>
                    <a:gd name="T7" fmla="*/ 127 h 2386"/>
                    <a:gd name="T8" fmla="*/ 6 w 105"/>
                    <a:gd name="T9" fmla="*/ 341 h 2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386"/>
                    <a:gd name="T17" fmla="*/ 105 w 105"/>
                    <a:gd name="T18" fmla="*/ 2386 h 23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386">
                      <a:moveTo>
                        <a:pt x="0" y="0"/>
                      </a:moveTo>
                      <a:lnTo>
                        <a:pt x="54" y="40"/>
                      </a:lnTo>
                      <a:lnTo>
                        <a:pt x="105" y="801"/>
                      </a:lnTo>
                      <a:lnTo>
                        <a:pt x="51" y="887"/>
                      </a:lnTo>
                      <a:lnTo>
                        <a:pt x="49" y="2386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44" name="Freeform 1270"/>
                <p:cNvSpPr>
                  <a:spLocks/>
                </p:cNvSpPr>
                <p:nvPr/>
              </p:nvSpPr>
              <p:spPr bwMode="auto">
                <a:xfrm>
                  <a:off x="5265" y="2380"/>
                  <a:ext cx="13" cy="341"/>
                </a:xfrm>
                <a:custGeom>
                  <a:avLst/>
                  <a:gdLst>
                    <a:gd name="T0" fmla="*/ 0 w 99"/>
                    <a:gd name="T1" fmla="*/ 0 h 2386"/>
                    <a:gd name="T2" fmla="*/ 6 w 99"/>
                    <a:gd name="T3" fmla="*/ 6 h 2386"/>
                    <a:gd name="T4" fmla="*/ 13 w 99"/>
                    <a:gd name="T5" fmla="*/ 114 h 2386"/>
                    <a:gd name="T6" fmla="*/ 6 w 99"/>
                    <a:gd name="T7" fmla="*/ 127 h 2386"/>
                    <a:gd name="T8" fmla="*/ 6 w 99"/>
                    <a:gd name="T9" fmla="*/ 341 h 2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2386"/>
                    <a:gd name="T17" fmla="*/ 99 w 99"/>
                    <a:gd name="T18" fmla="*/ 2386 h 23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2386">
                      <a:moveTo>
                        <a:pt x="0" y="0"/>
                      </a:moveTo>
                      <a:lnTo>
                        <a:pt x="47" y="40"/>
                      </a:lnTo>
                      <a:lnTo>
                        <a:pt x="99" y="800"/>
                      </a:lnTo>
                      <a:lnTo>
                        <a:pt x="46" y="886"/>
                      </a:lnTo>
                      <a:lnTo>
                        <a:pt x="44" y="2386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45" name="Freeform 1271"/>
                <p:cNvSpPr>
                  <a:spLocks/>
                </p:cNvSpPr>
                <p:nvPr/>
              </p:nvSpPr>
              <p:spPr bwMode="auto">
                <a:xfrm>
                  <a:off x="5269" y="2380"/>
                  <a:ext cx="13" cy="341"/>
                </a:xfrm>
                <a:custGeom>
                  <a:avLst/>
                  <a:gdLst>
                    <a:gd name="T0" fmla="*/ 0 w 105"/>
                    <a:gd name="T1" fmla="*/ 0 h 2386"/>
                    <a:gd name="T2" fmla="*/ 6 w 105"/>
                    <a:gd name="T3" fmla="*/ 6 h 2386"/>
                    <a:gd name="T4" fmla="*/ 13 w 105"/>
                    <a:gd name="T5" fmla="*/ 113 h 2386"/>
                    <a:gd name="T6" fmla="*/ 6 w 105"/>
                    <a:gd name="T7" fmla="*/ 126 h 2386"/>
                    <a:gd name="T8" fmla="*/ 6 w 105"/>
                    <a:gd name="T9" fmla="*/ 341 h 2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386"/>
                    <a:gd name="T17" fmla="*/ 105 w 105"/>
                    <a:gd name="T18" fmla="*/ 2386 h 23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386">
                      <a:moveTo>
                        <a:pt x="0" y="0"/>
                      </a:moveTo>
                      <a:lnTo>
                        <a:pt x="51" y="40"/>
                      </a:lnTo>
                      <a:lnTo>
                        <a:pt x="105" y="794"/>
                      </a:lnTo>
                      <a:lnTo>
                        <a:pt x="48" y="880"/>
                      </a:lnTo>
                      <a:lnTo>
                        <a:pt x="48" y="2386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46" name="Freeform 1272"/>
                <p:cNvSpPr>
                  <a:spLocks/>
                </p:cNvSpPr>
                <p:nvPr/>
              </p:nvSpPr>
              <p:spPr bwMode="auto">
                <a:xfrm>
                  <a:off x="5274" y="2380"/>
                  <a:ext cx="13" cy="340"/>
                </a:xfrm>
                <a:custGeom>
                  <a:avLst/>
                  <a:gdLst>
                    <a:gd name="T0" fmla="*/ 0 w 100"/>
                    <a:gd name="T1" fmla="*/ 0 h 2380"/>
                    <a:gd name="T2" fmla="*/ 6 w 100"/>
                    <a:gd name="T3" fmla="*/ 5 h 2380"/>
                    <a:gd name="T4" fmla="*/ 13 w 100"/>
                    <a:gd name="T5" fmla="*/ 113 h 2380"/>
                    <a:gd name="T6" fmla="*/ 6 w 100"/>
                    <a:gd name="T7" fmla="*/ 126 h 2380"/>
                    <a:gd name="T8" fmla="*/ 6 w 100"/>
                    <a:gd name="T9" fmla="*/ 340 h 23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"/>
                    <a:gd name="T16" fmla="*/ 0 h 2380"/>
                    <a:gd name="T17" fmla="*/ 100 w 100"/>
                    <a:gd name="T18" fmla="*/ 2380 h 23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" h="2380">
                      <a:moveTo>
                        <a:pt x="0" y="0"/>
                      </a:moveTo>
                      <a:lnTo>
                        <a:pt x="49" y="35"/>
                      </a:lnTo>
                      <a:lnTo>
                        <a:pt x="100" y="794"/>
                      </a:lnTo>
                      <a:lnTo>
                        <a:pt x="47" y="881"/>
                      </a:lnTo>
                      <a:lnTo>
                        <a:pt x="45" y="2380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47" name="Freeform 1273"/>
                <p:cNvSpPr>
                  <a:spLocks/>
                </p:cNvSpPr>
                <p:nvPr/>
              </p:nvSpPr>
              <p:spPr bwMode="auto">
                <a:xfrm>
                  <a:off x="5279" y="2380"/>
                  <a:ext cx="12" cy="340"/>
                </a:xfrm>
                <a:custGeom>
                  <a:avLst/>
                  <a:gdLst>
                    <a:gd name="T0" fmla="*/ 0 w 99"/>
                    <a:gd name="T1" fmla="*/ 0 h 2378"/>
                    <a:gd name="T2" fmla="*/ 6 w 99"/>
                    <a:gd name="T3" fmla="*/ 7 h 2378"/>
                    <a:gd name="T4" fmla="*/ 12 w 99"/>
                    <a:gd name="T5" fmla="*/ 113 h 2378"/>
                    <a:gd name="T6" fmla="*/ 6 w 99"/>
                    <a:gd name="T7" fmla="*/ 126 h 2378"/>
                    <a:gd name="T8" fmla="*/ 5 w 99"/>
                    <a:gd name="T9" fmla="*/ 340 h 23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2378"/>
                    <a:gd name="T17" fmla="*/ 99 w 99"/>
                    <a:gd name="T18" fmla="*/ 2378 h 23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2378">
                      <a:moveTo>
                        <a:pt x="0" y="0"/>
                      </a:moveTo>
                      <a:lnTo>
                        <a:pt x="48" y="46"/>
                      </a:lnTo>
                      <a:lnTo>
                        <a:pt x="99" y="793"/>
                      </a:lnTo>
                      <a:lnTo>
                        <a:pt x="46" y="880"/>
                      </a:lnTo>
                      <a:lnTo>
                        <a:pt x="43" y="2378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48" name="Freeform 1274"/>
                <p:cNvSpPr>
                  <a:spLocks/>
                </p:cNvSpPr>
                <p:nvPr/>
              </p:nvSpPr>
              <p:spPr bwMode="auto">
                <a:xfrm>
                  <a:off x="5284" y="2380"/>
                  <a:ext cx="12" cy="340"/>
                </a:xfrm>
                <a:custGeom>
                  <a:avLst/>
                  <a:gdLst>
                    <a:gd name="T0" fmla="*/ 0 w 95"/>
                    <a:gd name="T1" fmla="*/ 0 h 2379"/>
                    <a:gd name="T2" fmla="*/ 6 w 95"/>
                    <a:gd name="T3" fmla="*/ 6 h 2379"/>
                    <a:gd name="T4" fmla="*/ 12 w 95"/>
                    <a:gd name="T5" fmla="*/ 113 h 2379"/>
                    <a:gd name="T6" fmla="*/ 5 w 95"/>
                    <a:gd name="T7" fmla="*/ 126 h 2379"/>
                    <a:gd name="T8" fmla="*/ 5 w 95"/>
                    <a:gd name="T9" fmla="*/ 340 h 23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2379"/>
                    <a:gd name="T17" fmla="*/ 95 w 95"/>
                    <a:gd name="T18" fmla="*/ 2379 h 23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2379">
                      <a:moveTo>
                        <a:pt x="0" y="0"/>
                      </a:moveTo>
                      <a:lnTo>
                        <a:pt x="44" y="40"/>
                      </a:lnTo>
                      <a:lnTo>
                        <a:pt x="95" y="792"/>
                      </a:lnTo>
                      <a:lnTo>
                        <a:pt x="41" y="879"/>
                      </a:lnTo>
                      <a:lnTo>
                        <a:pt x="39" y="2379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49" name="Freeform 1275"/>
                <p:cNvSpPr>
                  <a:spLocks/>
                </p:cNvSpPr>
                <p:nvPr/>
              </p:nvSpPr>
              <p:spPr bwMode="auto">
                <a:xfrm>
                  <a:off x="5288" y="2380"/>
                  <a:ext cx="12" cy="341"/>
                </a:xfrm>
                <a:custGeom>
                  <a:avLst/>
                  <a:gdLst>
                    <a:gd name="T0" fmla="*/ 0 w 96"/>
                    <a:gd name="T1" fmla="*/ 0 h 2384"/>
                    <a:gd name="T2" fmla="*/ 5 w 96"/>
                    <a:gd name="T3" fmla="*/ 6 h 2384"/>
                    <a:gd name="T4" fmla="*/ 12 w 96"/>
                    <a:gd name="T5" fmla="*/ 112 h 2384"/>
                    <a:gd name="T6" fmla="*/ 5 w 96"/>
                    <a:gd name="T7" fmla="*/ 126 h 2384"/>
                    <a:gd name="T8" fmla="*/ 5 w 96"/>
                    <a:gd name="T9" fmla="*/ 341 h 2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2384"/>
                    <a:gd name="T17" fmla="*/ 96 w 96"/>
                    <a:gd name="T18" fmla="*/ 2384 h 2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2384">
                      <a:moveTo>
                        <a:pt x="0" y="0"/>
                      </a:moveTo>
                      <a:lnTo>
                        <a:pt x="42" y="42"/>
                      </a:lnTo>
                      <a:lnTo>
                        <a:pt x="96" y="785"/>
                      </a:lnTo>
                      <a:lnTo>
                        <a:pt x="39" y="878"/>
                      </a:lnTo>
                      <a:lnTo>
                        <a:pt x="39" y="2384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50" name="Freeform 1276"/>
                <p:cNvSpPr>
                  <a:spLocks/>
                </p:cNvSpPr>
                <p:nvPr/>
              </p:nvSpPr>
              <p:spPr bwMode="auto">
                <a:xfrm>
                  <a:off x="5292" y="2380"/>
                  <a:ext cx="12" cy="339"/>
                </a:xfrm>
                <a:custGeom>
                  <a:avLst/>
                  <a:gdLst>
                    <a:gd name="T0" fmla="*/ 0 w 96"/>
                    <a:gd name="T1" fmla="*/ 0 h 2372"/>
                    <a:gd name="T2" fmla="*/ 6 w 96"/>
                    <a:gd name="T3" fmla="*/ 6 h 2372"/>
                    <a:gd name="T4" fmla="*/ 12 w 96"/>
                    <a:gd name="T5" fmla="*/ 112 h 2372"/>
                    <a:gd name="T6" fmla="*/ 5 w 96"/>
                    <a:gd name="T7" fmla="*/ 125 h 2372"/>
                    <a:gd name="T8" fmla="*/ 5 w 96"/>
                    <a:gd name="T9" fmla="*/ 339 h 23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2372"/>
                    <a:gd name="T17" fmla="*/ 96 w 96"/>
                    <a:gd name="T18" fmla="*/ 2372 h 23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2372">
                      <a:moveTo>
                        <a:pt x="0" y="0"/>
                      </a:moveTo>
                      <a:lnTo>
                        <a:pt x="44" y="40"/>
                      </a:lnTo>
                      <a:lnTo>
                        <a:pt x="96" y="787"/>
                      </a:lnTo>
                      <a:lnTo>
                        <a:pt x="43" y="873"/>
                      </a:lnTo>
                      <a:lnTo>
                        <a:pt x="41" y="2372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13" name="Rectangle 1277"/>
              <p:cNvSpPr>
                <a:spLocks noChangeArrowheads="1"/>
              </p:cNvSpPr>
              <p:nvPr/>
            </p:nvSpPr>
            <p:spPr bwMode="auto">
              <a:xfrm>
                <a:off x="5303" y="2534"/>
                <a:ext cx="95" cy="169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14" name="Rectangle 1278"/>
              <p:cNvSpPr>
                <a:spLocks noChangeArrowheads="1"/>
              </p:cNvSpPr>
              <p:nvPr/>
            </p:nvSpPr>
            <p:spPr bwMode="auto">
              <a:xfrm>
                <a:off x="5303" y="2567"/>
                <a:ext cx="95" cy="3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15" name="Rectangle 1279"/>
              <p:cNvSpPr>
                <a:spLocks noChangeArrowheads="1"/>
              </p:cNvSpPr>
              <p:nvPr/>
            </p:nvSpPr>
            <p:spPr bwMode="auto">
              <a:xfrm>
                <a:off x="5303" y="2601"/>
                <a:ext cx="95" cy="3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16" name="Rectangle 1280"/>
              <p:cNvSpPr>
                <a:spLocks noChangeArrowheads="1"/>
              </p:cNvSpPr>
              <p:nvPr/>
            </p:nvSpPr>
            <p:spPr bwMode="auto">
              <a:xfrm>
                <a:off x="5303" y="2634"/>
                <a:ext cx="95" cy="3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17" name="Rectangle 1281"/>
              <p:cNvSpPr>
                <a:spLocks noChangeArrowheads="1"/>
              </p:cNvSpPr>
              <p:nvPr/>
            </p:nvSpPr>
            <p:spPr bwMode="auto">
              <a:xfrm>
                <a:off x="5320" y="2573"/>
                <a:ext cx="62" cy="21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18" name="Rectangle 1282"/>
              <p:cNvSpPr>
                <a:spLocks noChangeArrowheads="1"/>
              </p:cNvSpPr>
              <p:nvPr/>
            </p:nvSpPr>
            <p:spPr bwMode="auto">
              <a:xfrm>
                <a:off x="5320" y="2607"/>
                <a:ext cx="62" cy="21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19" name="Freeform 1283"/>
              <p:cNvSpPr>
                <a:spLocks/>
              </p:cNvSpPr>
              <p:nvPr/>
            </p:nvSpPr>
            <p:spPr bwMode="auto">
              <a:xfrm>
                <a:off x="5362" y="2538"/>
                <a:ext cx="4" cy="21"/>
              </a:xfrm>
              <a:custGeom>
                <a:avLst/>
                <a:gdLst>
                  <a:gd name="T0" fmla="*/ 4 w 33"/>
                  <a:gd name="T1" fmla="*/ 0 h 153"/>
                  <a:gd name="T2" fmla="*/ 4 w 33"/>
                  <a:gd name="T3" fmla="*/ 21 h 153"/>
                  <a:gd name="T4" fmla="*/ 0 w 33"/>
                  <a:gd name="T5" fmla="*/ 9 h 153"/>
                  <a:gd name="T6" fmla="*/ 4 w 33"/>
                  <a:gd name="T7" fmla="*/ 0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"/>
                  <a:gd name="T13" fmla="*/ 0 h 153"/>
                  <a:gd name="T14" fmla="*/ 33 w 33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" h="153">
                    <a:moveTo>
                      <a:pt x="33" y="0"/>
                    </a:moveTo>
                    <a:lnTo>
                      <a:pt x="33" y="153"/>
                    </a:lnTo>
                    <a:lnTo>
                      <a:pt x="0" y="6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20" name="Group 1284"/>
              <p:cNvGrpSpPr>
                <a:grpSpLocks/>
              </p:cNvGrpSpPr>
              <p:nvPr/>
            </p:nvGrpSpPr>
            <p:grpSpPr bwMode="auto">
              <a:xfrm>
                <a:off x="5303" y="2534"/>
                <a:ext cx="95" cy="34"/>
                <a:chOff x="5303" y="2534"/>
                <a:chExt cx="95" cy="34"/>
              </a:xfrm>
            </p:grpSpPr>
            <p:sp>
              <p:nvSpPr>
                <p:cNvPr id="4331" name="Rectangle 1285"/>
                <p:cNvSpPr>
                  <a:spLocks noChangeArrowheads="1"/>
                </p:cNvSpPr>
                <p:nvPr/>
              </p:nvSpPr>
              <p:spPr bwMode="auto">
                <a:xfrm>
                  <a:off x="5303" y="2534"/>
                  <a:ext cx="95" cy="34"/>
                </a:xfrm>
                <a:prstGeom prst="rect">
                  <a:avLst/>
                </a:prstGeom>
                <a:solidFill>
                  <a:srgbClr val="A0A0A0"/>
                </a:solidFill>
                <a:ln w="317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332" name="Rectangle 1286"/>
                <p:cNvSpPr>
                  <a:spLocks noChangeArrowheads="1"/>
                </p:cNvSpPr>
                <p:nvPr/>
              </p:nvSpPr>
              <p:spPr bwMode="auto">
                <a:xfrm>
                  <a:off x="5312" y="2539"/>
                  <a:ext cx="8" cy="4"/>
                </a:xfrm>
                <a:prstGeom prst="rect">
                  <a:avLst/>
                </a:pr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4333" name="Group 1287"/>
                <p:cNvGrpSpPr>
                  <a:grpSpLocks/>
                </p:cNvGrpSpPr>
                <p:nvPr/>
              </p:nvGrpSpPr>
              <p:grpSpPr bwMode="auto">
                <a:xfrm>
                  <a:off x="5309" y="2536"/>
                  <a:ext cx="85" cy="27"/>
                  <a:chOff x="5309" y="2536"/>
                  <a:chExt cx="85" cy="27"/>
                </a:xfrm>
              </p:grpSpPr>
              <p:sp>
                <p:nvSpPr>
                  <p:cNvPr id="4334" name="Freeform 1288"/>
                  <p:cNvSpPr>
                    <a:spLocks/>
                  </p:cNvSpPr>
                  <p:nvPr/>
                </p:nvSpPr>
                <p:spPr bwMode="auto">
                  <a:xfrm>
                    <a:off x="5347" y="2538"/>
                    <a:ext cx="19" cy="9"/>
                  </a:xfrm>
                  <a:custGeom>
                    <a:avLst/>
                    <a:gdLst>
                      <a:gd name="T0" fmla="*/ 19 w 156"/>
                      <a:gd name="T1" fmla="*/ 0 h 69"/>
                      <a:gd name="T2" fmla="*/ 1 w 156"/>
                      <a:gd name="T3" fmla="*/ 0 h 69"/>
                      <a:gd name="T4" fmla="*/ 0 w 156"/>
                      <a:gd name="T5" fmla="*/ 9 h 69"/>
                      <a:gd name="T6" fmla="*/ 17 w 156"/>
                      <a:gd name="T7" fmla="*/ 9 h 69"/>
                      <a:gd name="T8" fmla="*/ 19 w 156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6"/>
                      <a:gd name="T16" fmla="*/ 0 h 69"/>
                      <a:gd name="T17" fmla="*/ 156 w 156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6" h="69">
                        <a:moveTo>
                          <a:pt x="156" y="0"/>
                        </a:moveTo>
                        <a:lnTo>
                          <a:pt x="10" y="0"/>
                        </a:lnTo>
                        <a:lnTo>
                          <a:pt x="0" y="69"/>
                        </a:lnTo>
                        <a:lnTo>
                          <a:pt x="139" y="67"/>
                        </a:lnTo>
                        <a:lnTo>
                          <a:pt x="156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5" name="Freeform 1289"/>
                  <p:cNvSpPr>
                    <a:spLocks/>
                  </p:cNvSpPr>
                  <p:nvPr/>
                </p:nvSpPr>
                <p:spPr bwMode="auto">
                  <a:xfrm>
                    <a:off x="5347" y="2550"/>
                    <a:ext cx="44" cy="10"/>
                  </a:xfrm>
                  <a:custGeom>
                    <a:avLst/>
                    <a:gdLst>
                      <a:gd name="T0" fmla="*/ 44 w 352"/>
                      <a:gd name="T1" fmla="*/ 10 h 67"/>
                      <a:gd name="T2" fmla="*/ 1 w 352"/>
                      <a:gd name="T3" fmla="*/ 10 h 67"/>
                      <a:gd name="T4" fmla="*/ 0 w 352"/>
                      <a:gd name="T5" fmla="*/ 0 h 67"/>
                      <a:gd name="T6" fmla="*/ 42 w 352"/>
                      <a:gd name="T7" fmla="*/ 0 h 67"/>
                      <a:gd name="T8" fmla="*/ 44 w 352"/>
                      <a:gd name="T9" fmla="*/ 1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2"/>
                      <a:gd name="T16" fmla="*/ 0 h 67"/>
                      <a:gd name="T17" fmla="*/ 352 w 352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2" h="67">
                        <a:moveTo>
                          <a:pt x="352" y="67"/>
                        </a:moveTo>
                        <a:lnTo>
                          <a:pt x="10" y="67"/>
                        </a:lnTo>
                        <a:lnTo>
                          <a:pt x="0" y="0"/>
                        </a:lnTo>
                        <a:lnTo>
                          <a:pt x="334" y="0"/>
                        </a:lnTo>
                        <a:lnTo>
                          <a:pt x="352" y="6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6" name="Freeform 1290"/>
                  <p:cNvSpPr>
                    <a:spLocks/>
                  </p:cNvSpPr>
                  <p:nvPr/>
                </p:nvSpPr>
                <p:spPr bwMode="auto">
                  <a:xfrm>
                    <a:off x="5365" y="2542"/>
                    <a:ext cx="26" cy="5"/>
                  </a:xfrm>
                  <a:custGeom>
                    <a:avLst/>
                    <a:gdLst>
                      <a:gd name="T0" fmla="*/ 26 w 206"/>
                      <a:gd name="T1" fmla="*/ 0 h 35"/>
                      <a:gd name="T2" fmla="*/ 1 w 206"/>
                      <a:gd name="T3" fmla="*/ 0 h 35"/>
                      <a:gd name="T4" fmla="*/ 0 w 206"/>
                      <a:gd name="T5" fmla="*/ 5 h 35"/>
                      <a:gd name="T6" fmla="*/ 24 w 206"/>
                      <a:gd name="T7" fmla="*/ 5 h 35"/>
                      <a:gd name="T8" fmla="*/ 26 w 206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6"/>
                      <a:gd name="T16" fmla="*/ 0 h 35"/>
                      <a:gd name="T17" fmla="*/ 206 w 206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6" h="35">
                        <a:moveTo>
                          <a:pt x="206" y="0"/>
                        </a:moveTo>
                        <a:lnTo>
                          <a:pt x="8" y="0"/>
                        </a:lnTo>
                        <a:lnTo>
                          <a:pt x="0" y="35"/>
                        </a:lnTo>
                        <a:lnTo>
                          <a:pt x="188" y="35"/>
                        </a:lnTo>
                        <a:lnTo>
                          <a:pt x="206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7" name="Freeform 1291"/>
                  <p:cNvSpPr>
                    <a:spLocks/>
                  </p:cNvSpPr>
                  <p:nvPr/>
                </p:nvSpPr>
                <p:spPr bwMode="auto">
                  <a:xfrm>
                    <a:off x="5388" y="2542"/>
                    <a:ext cx="3" cy="17"/>
                  </a:xfrm>
                  <a:custGeom>
                    <a:avLst/>
                    <a:gdLst>
                      <a:gd name="T0" fmla="*/ 3 w 21"/>
                      <a:gd name="T1" fmla="*/ 0 h 124"/>
                      <a:gd name="T2" fmla="*/ 3 w 21"/>
                      <a:gd name="T3" fmla="*/ 17 h 124"/>
                      <a:gd name="T4" fmla="*/ 0 w 21"/>
                      <a:gd name="T5" fmla="*/ 6 h 124"/>
                      <a:gd name="T6" fmla="*/ 3 w 21"/>
                      <a:gd name="T7" fmla="*/ 0 h 12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"/>
                      <a:gd name="T13" fmla="*/ 0 h 124"/>
                      <a:gd name="T14" fmla="*/ 21 w 21"/>
                      <a:gd name="T15" fmla="*/ 124 h 12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" h="124">
                        <a:moveTo>
                          <a:pt x="21" y="0"/>
                        </a:moveTo>
                        <a:lnTo>
                          <a:pt x="21" y="124"/>
                        </a:lnTo>
                        <a:lnTo>
                          <a:pt x="0" y="42"/>
                        </a:ln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38" name="Oval 1292"/>
                  <p:cNvSpPr>
                    <a:spLocks noChangeArrowheads="1"/>
                  </p:cNvSpPr>
                  <p:nvPr/>
                </p:nvSpPr>
                <p:spPr bwMode="auto">
                  <a:xfrm>
                    <a:off x="5366" y="2551"/>
                    <a:ext cx="9" cy="8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339" name="Rectangle 1293"/>
                  <p:cNvSpPr>
                    <a:spLocks noChangeArrowheads="1"/>
                  </p:cNvSpPr>
                  <p:nvPr/>
                </p:nvSpPr>
                <p:spPr bwMode="auto">
                  <a:xfrm>
                    <a:off x="5309" y="2547"/>
                    <a:ext cx="85" cy="3"/>
                  </a:xfrm>
                  <a:prstGeom prst="rect">
                    <a:avLst/>
                  </a:pr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grpSp>
                <p:nvGrpSpPr>
                  <p:cNvPr id="4340" name="Group 1294"/>
                  <p:cNvGrpSpPr>
                    <a:grpSpLocks/>
                  </p:cNvGrpSpPr>
                  <p:nvPr/>
                </p:nvGrpSpPr>
                <p:grpSpPr bwMode="auto">
                  <a:xfrm>
                    <a:off x="5364" y="2536"/>
                    <a:ext cx="10" cy="27"/>
                    <a:chOff x="5364" y="2536"/>
                    <a:chExt cx="10" cy="27"/>
                  </a:xfrm>
                </p:grpSpPr>
                <p:sp>
                  <p:nvSpPr>
                    <p:cNvPr id="4341" name="Freeform 1295"/>
                    <p:cNvSpPr>
                      <a:spLocks/>
                    </p:cNvSpPr>
                    <p:nvPr/>
                  </p:nvSpPr>
                  <p:spPr bwMode="auto">
                    <a:xfrm>
                      <a:off x="5364" y="2537"/>
                      <a:ext cx="9" cy="26"/>
                    </a:xfrm>
                    <a:custGeom>
                      <a:avLst/>
                      <a:gdLst>
                        <a:gd name="T0" fmla="*/ 7 w 68"/>
                        <a:gd name="T1" fmla="*/ 0 h 182"/>
                        <a:gd name="T2" fmla="*/ 4 w 68"/>
                        <a:gd name="T3" fmla="*/ 0 h 182"/>
                        <a:gd name="T4" fmla="*/ 2 w 68"/>
                        <a:gd name="T5" fmla="*/ 1 h 182"/>
                        <a:gd name="T6" fmla="*/ 1 w 68"/>
                        <a:gd name="T7" fmla="*/ 4 h 182"/>
                        <a:gd name="T8" fmla="*/ 0 w 68"/>
                        <a:gd name="T9" fmla="*/ 10 h 182"/>
                        <a:gd name="T10" fmla="*/ 2 w 68"/>
                        <a:gd name="T11" fmla="*/ 26 h 182"/>
                        <a:gd name="T12" fmla="*/ 4 w 68"/>
                        <a:gd name="T13" fmla="*/ 26 h 182"/>
                        <a:gd name="T14" fmla="*/ 4 w 68"/>
                        <a:gd name="T15" fmla="*/ 12 h 182"/>
                        <a:gd name="T16" fmla="*/ 8 w 68"/>
                        <a:gd name="T17" fmla="*/ 7 h 182"/>
                        <a:gd name="T18" fmla="*/ 9 w 68"/>
                        <a:gd name="T19" fmla="*/ 4 h 182"/>
                        <a:gd name="T20" fmla="*/ 9 w 68"/>
                        <a:gd name="T21" fmla="*/ 2 h 182"/>
                        <a:gd name="T22" fmla="*/ 7 w 68"/>
                        <a:gd name="T23" fmla="*/ 0 h 18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68"/>
                        <a:gd name="T37" fmla="*/ 0 h 182"/>
                        <a:gd name="T38" fmla="*/ 68 w 68"/>
                        <a:gd name="T39" fmla="*/ 182 h 182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68" h="182">
                          <a:moveTo>
                            <a:pt x="55" y="2"/>
                          </a:moveTo>
                          <a:lnTo>
                            <a:pt x="30" y="0"/>
                          </a:lnTo>
                          <a:lnTo>
                            <a:pt x="13" y="9"/>
                          </a:lnTo>
                          <a:lnTo>
                            <a:pt x="8" y="31"/>
                          </a:lnTo>
                          <a:lnTo>
                            <a:pt x="0" y="72"/>
                          </a:lnTo>
                          <a:lnTo>
                            <a:pt x="17" y="180"/>
                          </a:lnTo>
                          <a:lnTo>
                            <a:pt x="30" y="182"/>
                          </a:lnTo>
                          <a:lnTo>
                            <a:pt x="30" y="87"/>
                          </a:lnTo>
                          <a:lnTo>
                            <a:pt x="60" y="47"/>
                          </a:lnTo>
                          <a:lnTo>
                            <a:pt x="68" y="29"/>
                          </a:lnTo>
                          <a:lnTo>
                            <a:pt x="67" y="12"/>
                          </a:lnTo>
                          <a:lnTo>
                            <a:pt x="55" y="2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42" name="Freeform 1296"/>
                    <p:cNvSpPr>
                      <a:spLocks/>
                    </p:cNvSpPr>
                    <p:nvPr/>
                  </p:nvSpPr>
                  <p:spPr bwMode="auto">
                    <a:xfrm>
                      <a:off x="5365" y="2536"/>
                      <a:ext cx="9" cy="26"/>
                    </a:xfrm>
                    <a:custGeom>
                      <a:avLst/>
                      <a:gdLst>
                        <a:gd name="T0" fmla="*/ 7 w 70"/>
                        <a:gd name="T1" fmla="*/ 0 h 182"/>
                        <a:gd name="T2" fmla="*/ 4 w 70"/>
                        <a:gd name="T3" fmla="*/ 0 h 182"/>
                        <a:gd name="T4" fmla="*/ 2 w 70"/>
                        <a:gd name="T5" fmla="*/ 1 h 182"/>
                        <a:gd name="T6" fmla="*/ 1 w 70"/>
                        <a:gd name="T7" fmla="*/ 4 h 182"/>
                        <a:gd name="T8" fmla="*/ 0 w 70"/>
                        <a:gd name="T9" fmla="*/ 10 h 182"/>
                        <a:gd name="T10" fmla="*/ 2 w 70"/>
                        <a:gd name="T11" fmla="*/ 26 h 182"/>
                        <a:gd name="T12" fmla="*/ 4 w 70"/>
                        <a:gd name="T13" fmla="*/ 26 h 182"/>
                        <a:gd name="T14" fmla="*/ 4 w 70"/>
                        <a:gd name="T15" fmla="*/ 12 h 182"/>
                        <a:gd name="T16" fmla="*/ 8 w 70"/>
                        <a:gd name="T17" fmla="*/ 7 h 182"/>
                        <a:gd name="T18" fmla="*/ 9 w 70"/>
                        <a:gd name="T19" fmla="*/ 4 h 182"/>
                        <a:gd name="T20" fmla="*/ 9 w 70"/>
                        <a:gd name="T21" fmla="*/ 2 h 182"/>
                        <a:gd name="T22" fmla="*/ 7 w 70"/>
                        <a:gd name="T23" fmla="*/ 0 h 18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70"/>
                        <a:gd name="T37" fmla="*/ 0 h 182"/>
                        <a:gd name="T38" fmla="*/ 70 w 70"/>
                        <a:gd name="T39" fmla="*/ 182 h 182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70" h="182">
                          <a:moveTo>
                            <a:pt x="55" y="2"/>
                          </a:moveTo>
                          <a:lnTo>
                            <a:pt x="31" y="0"/>
                          </a:lnTo>
                          <a:lnTo>
                            <a:pt x="15" y="9"/>
                          </a:lnTo>
                          <a:lnTo>
                            <a:pt x="8" y="31"/>
                          </a:lnTo>
                          <a:lnTo>
                            <a:pt x="0" y="72"/>
                          </a:lnTo>
                          <a:lnTo>
                            <a:pt x="18" y="180"/>
                          </a:lnTo>
                          <a:lnTo>
                            <a:pt x="31" y="182"/>
                          </a:lnTo>
                          <a:lnTo>
                            <a:pt x="31" y="87"/>
                          </a:lnTo>
                          <a:lnTo>
                            <a:pt x="62" y="47"/>
                          </a:lnTo>
                          <a:lnTo>
                            <a:pt x="70" y="29"/>
                          </a:lnTo>
                          <a:lnTo>
                            <a:pt x="67" y="11"/>
                          </a:lnTo>
                          <a:lnTo>
                            <a:pt x="55" y="2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4321" name="Rectangle 1297"/>
              <p:cNvSpPr>
                <a:spLocks noChangeArrowheads="1"/>
              </p:cNvSpPr>
              <p:nvPr/>
            </p:nvSpPr>
            <p:spPr bwMode="auto">
              <a:xfrm>
                <a:off x="5323" y="2579"/>
                <a:ext cx="56" cy="4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22" name="Freeform 1298"/>
              <p:cNvSpPr>
                <a:spLocks/>
              </p:cNvSpPr>
              <p:nvPr/>
            </p:nvSpPr>
            <p:spPr bwMode="auto">
              <a:xfrm>
                <a:off x="5340" y="2586"/>
                <a:ext cx="24" cy="5"/>
              </a:xfrm>
              <a:custGeom>
                <a:avLst/>
                <a:gdLst>
                  <a:gd name="T0" fmla="*/ 0 w 196"/>
                  <a:gd name="T1" fmla="*/ 5 h 35"/>
                  <a:gd name="T2" fmla="*/ 0 w 196"/>
                  <a:gd name="T3" fmla="*/ 0 h 35"/>
                  <a:gd name="T4" fmla="*/ 23 w 196"/>
                  <a:gd name="T5" fmla="*/ 0 h 35"/>
                  <a:gd name="T6" fmla="*/ 24 w 196"/>
                  <a:gd name="T7" fmla="*/ 5 h 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6"/>
                  <a:gd name="T13" fmla="*/ 0 h 35"/>
                  <a:gd name="T14" fmla="*/ 196 w 196"/>
                  <a:gd name="T15" fmla="*/ 35 h 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6" h="35">
                    <a:moveTo>
                      <a:pt x="4" y="35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6" y="34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3" name="Freeform 1299"/>
              <p:cNvSpPr>
                <a:spLocks/>
              </p:cNvSpPr>
              <p:nvPr/>
            </p:nvSpPr>
            <p:spPr bwMode="auto">
              <a:xfrm>
                <a:off x="5273" y="2402"/>
                <a:ext cx="22" cy="26"/>
              </a:xfrm>
              <a:custGeom>
                <a:avLst/>
                <a:gdLst>
                  <a:gd name="T0" fmla="*/ 20 w 174"/>
                  <a:gd name="T1" fmla="*/ 0 h 180"/>
                  <a:gd name="T2" fmla="*/ 0 w 174"/>
                  <a:gd name="T3" fmla="*/ 0 h 180"/>
                  <a:gd name="T4" fmla="*/ 1 w 174"/>
                  <a:gd name="T5" fmla="*/ 26 h 180"/>
                  <a:gd name="T6" fmla="*/ 22 w 174"/>
                  <a:gd name="T7" fmla="*/ 26 h 180"/>
                  <a:gd name="T8" fmla="*/ 20 w 174"/>
                  <a:gd name="T9" fmla="*/ 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180"/>
                  <a:gd name="T17" fmla="*/ 174 w 174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180">
                    <a:moveTo>
                      <a:pt x="160" y="0"/>
                    </a:moveTo>
                    <a:lnTo>
                      <a:pt x="0" y="0"/>
                    </a:lnTo>
                    <a:lnTo>
                      <a:pt x="11" y="180"/>
                    </a:lnTo>
                    <a:lnTo>
                      <a:pt x="174" y="180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4" name="Freeform 1300"/>
              <p:cNvSpPr>
                <a:spLocks/>
              </p:cNvSpPr>
              <p:nvPr/>
            </p:nvSpPr>
            <p:spPr bwMode="auto">
              <a:xfrm>
                <a:off x="5276" y="2446"/>
                <a:ext cx="22" cy="26"/>
              </a:xfrm>
              <a:custGeom>
                <a:avLst/>
                <a:gdLst>
                  <a:gd name="T0" fmla="*/ 20 w 180"/>
                  <a:gd name="T1" fmla="*/ 0 h 182"/>
                  <a:gd name="T2" fmla="*/ 0 w 180"/>
                  <a:gd name="T3" fmla="*/ 0 h 182"/>
                  <a:gd name="T4" fmla="*/ 2 w 180"/>
                  <a:gd name="T5" fmla="*/ 26 h 182"/>
                  <a:gd name="T6" fmla="*/ 22 w 180"/>
                  <a:gd name="T7" fmla="*/ 26 h 182"/>
                  <a:gd name="T8" fmla="*/ 20 w 180"/>
                  <a:gd name="T9" fmla="*/ 0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82"/>
                  <a:gd name="T17" fmla="*/ 180 w 180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82">
                    <a:moveTo>
                      <a:pt x="167" y="0"/>
                    </a:moveTo>
                    <a:lnTo>
                      <a:pt x="0" y="0"/>
                    </a:lnTo>
                    <a:lnTo>
                      <a:pt x="13" y="182"/>
                    </a:lnTo>
                    <a:lnTo>
                      <a:pt x="180" y="181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25" name="Group 1301"/>
              <p:cNvGrpSpPr>
                <a:grpSpLocks/>
              </p:cNvGrpSpPr>
              <p:nvPr/>
            </p:nvGrpSpPr>
            <p:grpSpPr bwMode="auto">
              <a:xfrm>
                <a:off x="5309" y="2444"/>
                <a:ext cx="94" cy="27"/>
                <a:chOff x="5309" y="2444"/>
                <a:chExt cx="94" cy="27"/>
              </a:xfrm>
            </p:grpSpPr>
            <p:sp>
              <p:nvSpPr>
                <p:cNvPr id="4326" name="Rectangle 1302"/>
                <p:cNvSpPr>
                  <a:spLocks noChangeArrowheads="1"/>
                </p:cNvSpPr>
                <p:nvPr/>
              </p:nvSpPr>
              <p:spPr bwMode="auto">
                <a:xfrm>
                  <a:off x="5309" y="2444"/>
                  <a:ext cx="94" cy="27"/>
                </a:xfrm>
                <a:prstGeom prst="rect">
                  <a:avLst/>
                </a:prstGeom>
                <a:solidFill>
                  <a:srgbClr val="606060"/>
                </a:solidFill>
                <a:ln w="317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327" name="Rectangle 1303"/>
                <p:cNvSpPr>
                  <a:spLocks noChangeArrowheads="1"/>
                </p:cNvSpPr>
                <p:nvPr/>
              </p:nvSpPr>
              <p:spPr bwMode="auto">
                <a:xfrm>
                  <a:off x="5326" y="2448"/>
                  <a:ext cx="11" cy="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328" name="Rectangle 1304"/>
                <p:cNvSpPr>
                  <a:spLocks noChangeArrowheads="1"/>
                </p:cNvSpPr>
                <p:nvPr/>
              </p:nvSpPr>
              <p:spPr bwMode="auto">
                <a:xfrm>
                  <a:off x="5326" y="2459"/>
                  <a:ext cx="11" cy="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329" name="Rectangle 1305"/>
                <p:cNvSpPr>
                  <a:spLocks noChangeArrowheads="1"/>
                </p:cNvSpPr>
                <p:nvPr/>
              </p:nvSpPr>
              <p:spPr bwMode="auto">
                <a:xfrm>
                  <a:off x="5349" y="2453"/>
                  <a:ext cx="11" cy="9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330" name="Oval 1306"/>
                <p:cNvSpPr>
                  <a:spLocks noChangeArrowheads="1"/>
                </p:cNvSpPr>
                <p:nvPr/>
              </p:nvSpPr>
              <p:spPr bwMode="auto">
                <a:xfrm>
                  <a:off x="5314" y="2453"/>
                  <a:ext cx="8" cy="11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4145" name="Group 1307"/>
            <p:cNvGrpSpPr>
              <a:grpSpLocks/>
            </p:cNvGrpSpPr>
            <p:nvPr/>
          </p:nvGrpSpPr>
          <p:grpSpPr bwMode="auto">
            <a:xfrm flipH="1">
              <a:off x="3384" y="2235"/>
              <a:ext cx="305" cy="591"/>
              <a:chOff x="3416" y="2289"/>
              <a:chExt cx="305" cy="591"/>
            </a:xfrm>
          </p:grpSpPr>
          <p:grpSp>
            <p:nvGrpSpPr>
              <p:cNvPr id="4198" name="Group 1308"/>
              <p:cNvGrpSpPr>
                <a:grpSpLocks/>
              </p:cNvGrpSpPr>
              <p:nvPr/>
            </p:nvGrpSpPr>
            <p:grpSpPr bwMode="auto">
              <a:xfrm>
                <a:off x="3443" y="2332"/>
                <a:ext cx="251" cy="548"/>
                <a:chOff x="3443" y="2332"/>
                <a:chExt cx="251" cy="548"/>
              </a:xfrm>
            </p:grpSpPr>
            <p:sp>
              <p:nvSpPr>
                <p:cNvPr id="4203" name="Rectangle 1309"/>
                <p:cNvSpPr>
                  <a:spLocks noChangeArrowheads="1"/>
                </p:cNvSpPr>
                <p:nvPr/>
              </p:nvSpPr>
              <p:spPr bwMode="auto">
                <a:xfrm>
                  <a:off x="3597" y="2394"/>
                  <a:ext cx="93" cy="486"/>
                </a:xfrm>
                <a:prstGeom prst="rect">
                  <a:avLst/>
                </a:pr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04" name="Freeform 1310"/>
                <p:cNvSpPr>
                  <a:spLocks/>
                </p:cNvSpPr>
                <p:nvPr/>
              </p:nvSpPr>
              <p:spPr bwMode="auto">
                <a:xfrm>
                  <a:off x="3447" y="2332"/>
                  <a:ext cx="150" cy="547"/>
                </a:xfrm>
                <a:custGeom>
                  <a:avLst/>
                  <a:gdLst>
                    <a:gd name="T0" fmla="*/ 0 w 1055"/>
                    <a:gd name="T1" fmla="*/ 416 h 2735"/>
                    <a:gd name="T2" fmla="*/ 150 w 1055"/>
                    <a:gd name="T3" fmla="*/ 547 h 2735"/>
                    <a:gd name="T4" fmla="*/ 150 w 1055"/>
                    <a:gd name="T5" fmla="*/ 66 h 2735"/>
                    <a:gd name="T6" fmla="*/ 126 w 1055"/>
                    <a:gd name="T7" fmla="*/ 42 h 2735"/>
                    <a:gd name="T8" fmla="*/ 0 w 1055"/>
                    <a:gd name="T9" fmla="*/ 0 h 2735"/>
                    <a:gd name="T10" fmla="*/ 0 w 1055"/>
                    <a:gd name="T11" fmla="*/ 416 h 27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55"/>
                    <a:gd name="T19" fmla="*/ 0 h 2735"/>
                    <a:gd name="T20" fmla="*/ 1055 w 1055"/>
                    <a:gd name="T21" fmla="*/ 2735 h 27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55" h="2735">
                      <a:moveTo>
                        <a:pt x="0" y="2080"/>
                      </a:moveTo>
                      <a:lnTo>
                        <a:pt x="1055" y="2735"/>
                      </a:lnTo>
                      <a:lnTo>
                        <a:pt x="1055" y="328"/>
                      </a:lnTo>
                      <a:lnTo>
                        <a:pt x="887" y="211"/>
                      </a:lnTo>
                      <a:lnTo>
                        <a:pt x="0" y="0"/>
                      </a:lnTo>
                      <a:lnTo>
                        <a:pt x="0" y="208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5" name="Freeform 1311"/>
                <p:cNvSpPr>
                  <a:spLocks/>
                </p:cNvSpPr>
                <p:nvPr/>
              </p:nvSpPr>
              <p:spPr bwMode="auto">
                <a:xfrm>
                  <a:off x="3596" y="2394"/>
                  <a:ext cx="92" cy="55"/>
                </a:xfrm>
                <a:custGeom>
                  <a:avLst/>
                  <a:gdLst>
                    <a:gd name="T0" fmla="*/ 0 w 648"/>
                    <a:gd name="T1" fmla="*/ 0 h 276"/>
                    <a:gd name="T2" fmla="*/ 92 w 648"/>
                    <a:gd name="T3" fmla="*/ 0 h 276"/>
                    <a:gd name="T4" fmla="*/ 92 w 648"/>
                    <a:gd name="T5" fmla="*/ 55 h 276"/>
                    <a:gd name="T6" fmla="*/ 0 w 648"/>
                    <a:gd name="T7" fmla="*/ 26 h 276"/>
                    <a:gd name="T8" fmla="*/ 0 w 648"/>
                    <a:gd name="T9" fmla="*/ 0 h 2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8"/>
                    <a:gd name="T16" fmla="*/ 0 h 276"/>
                    <a:gd name="T17" fmla="*/ 648 w 648"/>
                    <a:gd name="T18" fmla="*/ 276 h 2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8" h="276">
                      <a:moveTo>
                        <a:pt x="0" y="0"/>
                      </a:moveTo>
                      <a:lnTo>
                        <a:pt x="648" y="0"/>
                      </a:lnTo>
                      <a:lnTo>
                        <a:pt x="648" y="276"/>
                      </a:lnTo>
                      <a:lnTo>
                        <a:pt x="0" y="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6" name="Rectangle 1312"/>
                <p:cNvSpPr>
                  <a:spLocks noChangeArrowheads="1"/>
                </p:cNvSpPr>
                <p:nvPr/>
              </p:nvSpPr>
              <p:spPr bwMode="auto">
                <a:xfrm>
                  <a:off x="3597" y="2465"/>
                  <a:ext cx="45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07" name="Rectangle 1313"/>
                <p:cNvSpPr>
                  <a:spLocks noChangeArrowheads="1"/>
                </p:cNvSpPr>
                <p:nvPr/>
              </p:nvSpPr>
              <p:spPr bwMode="auto">
                <a:xfrm>
                  <a:off x="3646" y="2464"/>
                  <a:ext cx="47" cy="29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08" name="Rectangle 1314"/>
                <p:cNvSpPr>
                  <a:spLocks noChangeArrowheads="1"/>
                </p:cNvSpPr>
                <p:nvPr/>
              </p:nvSpPr>
              <p:spPr bwMode="auto">
                <a:xfrm>
                  <a:off x="3621" y="2432"/>
                  <a:ext cx="47" cy="28"/>
                </a:xfrm>
                <a:prstGeom prst="rect">
                  <a:avLst/>
                </a:pr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09" name="Rectangle 1315"/>
                <p:cNvSpPr>
                  <a:spLocks noChangeArrowheads="1"/>
                </p:cNvSpPr>
                <p:nvPr/>
              </p:nvSpPr>
              <p:spPr bwMode="auto">
                <a:xfrm>
                  <a:off x="3669" y="2432"/>
                  <a:ext cx="24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10" name="Rectangle 1316"/>
                <p:cNvSpPr>
                  <a:spLocks noChangeArrowheads="1"/>
                </p:cNvSpPr>
                <p:nvPr/>
              </p:nvSpPr>
              <p:spPr bwMode="auto">
                <a:xfrm>
                  <a:off x="3595" y="2432"/>
                  <a:ext cx="23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11" name="Rectangle 1317"/>
                <p:cNvSpPr>
                  <a:spLocks noChangeArrowheads="1"/>
                </p:cNvSpPr>
                <p:nvPr/>
              </p:nvSpPr>
              <p:spPr bwMode="auto">
                <a:xfrm>
                  <a:off x="3597" y="2399"/>
                  <a:ext cx="47" cy="29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12" name="Rectangle 1318"/>
                <p:cNvSpPr>
                  <a:spLocks noChangeArrowheads="1"/>
                </p:cNvSpPr>
                <p:nvPr/>
              </p:nvSpPr>
              <p:spPr bwMode="auto">
                <a:xfrm>
                  <a:off x="3647" y="2400"/>
                  <a:ext cx="47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13" name="Rectangle 1319"/>
                <p:cNvSpPr>
                  <a:spLocks noChangeArrowheads="1"/>
                </p:cNvSpPr>
                <p:nvPr/>
              </p:nvSpPr>
              <p:spPr bwMode="auto">
                <a:xfrm>
                  <a:off x="3597" y="2530"/>
                  <a:ext cx="45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14" name="Rectangle 1320"/>
                <p:cNvSpPr>
                  <a:spLocks noChangeArrowheads="1"/>
                </p:cNvSpPr>
                <p:nvPr/>
              </p:nvSpPr>
              <p:spPr bwMode="auto">
                <a:xfrm>
                  <a:off x="3645" y="2529"/>
                  <a:ext cx="47" cy="29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15" name="Rectangle 1321"/>
                <p:cNvSpPr>
                  <a:spLocks noChangeArrowheads="1"/>
                </p:cNvSpPr>
                <p:nvPr/>
              </p:nvSpPr>
              <p:spPr bwMode="auto">
                <a:xfrm>
                  <a:off x="3621" y="2497"/>
                  <a:ext cx="46" cy="28"/>
                </a:xfrm>
                <a:prstGeom prst="rect">
                  <a:avLst/>
                </a:pr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16" name="Rectangle 1322"/>
                <p:cNvSpPr>
                  <a:spLocks noChangeArrowheads="1"/>
                </p:cNvSpPr>
                <p:nvPr/>
              </p:nvSpPr>
              <p:spPr bwMode="auto">
                <a:xfrm>
                  <a:off x="3669" y="2497"/>
                  <a:ext cx="24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17" name="Rectangle 1323"/>
                <p:cNvSpPr>
                  <a:spLocks noChangeArrowheads="1"/>
                </p:cNvSpPr>
                <p:nvPr/>
              </p:nvSpPr>
              <p:spPr bwMode="auto">
                <a:xfrm>
                  <a:off x="3597" y="2497"/>
                  <a:ext cx="21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18" name="Rectangle 1324"/>
                <p:cNvSpPr>
                  <a:spLocks noChangeArrowheads="1"/>
                </p:cNvSpPr>
                <p:nvPr/>
              </p:nvSpPr>
              <p:spPr bwMode="auto">
                <a:xfrm>
                  <a:off x="3597" y="2593"/>
                  <a:ext cx="45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19" name="Rectangle 1325"/>
                <p:cNvSpPr>
                  <a:spLocks noChangeArrowheads="1"/>
                </p:cNvSpPr>
                <p:nvPr/>
              </p:nvSpPr>
              <p:spPr bwMode="auto">
                <a:xfrm>
                  <a:off x="3645" y="2592"/>
                  <a:ext cx="47" cy="29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20" name="Rectangle 1326"/>
                <p:cNvSpPr>
                  <a:spLocks noChangeArrowheads="1"/>
                </p:cNvSpPr>
                <p:nvPr/>
              </p:nvSpPr>
              <p:spPr bwMode="auto">
                <a:xfrm>
                  <a:off x="3621" y="2560"/>
                  <a:ext cx="46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21" name="Rectangle 1327"/>
                <p:cNvSpPr>
                  <a:spLocks noChangeArrowheads="1"/>
                </p:cNvSpPr>
                <p:nvPr/>
              </p:nvSpPr>
              <p:spPr bwMode="auto">
                <a:xfrm>
                  <a:off x="3669" y="2560"/>
                  <a:ext cx="24" cy="28"/>
                </a:xfrm>
                <a:prstGeom prst="rect">
                  <a:avLst/>
                </a:pr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22" name="Rectangle 1328"/>
                <p:cNvSpPr>
                  <a:spLocks noChangeArrowheads="1"/>
                </p:cNvSpPr>
                <p:nvPr/>
              </p:nvSpPr>
              <p:spPr bwMode="auto">
                <a:xfrm>
                  <a:off x="3597" y="2560"/>
                  <a:ext cx="21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23" name="Rectangle 1329"/>
                <p:cNvSpPr>
                  <a:spLocks noChangeArrowheads="1"/>
                </p:cNvSpPr>
                <p:nvPr/>
              </p:nvSpPr>
              <p:spPr bwMode="auto">
                <a:xfrm>
                  <a:off x="3597" y="2658"/>
                  <a:ext cx="44" cy="27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24" name="Rectangle 1330"/>
                <p:cNvSpPr>
                  <a:spLocks noChangeArrowheads="1"/>
                </p:cNvSpPr>
                <p:nvPr/>
              </p:nvSpPr>
              <p:spPr bwMode="auto">
                <a:xfrm>
                  <a:off x="3645" y="2657"/>
                  <a:ext cx="46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25" name="Rectangle 1331"/>
                <p:cNvSpPr>
                  <a:spLocks noChangeArrowheads="1"/>
                </p:cNvSpPr>
                <p:nvPr/>
              </p:nvSpPr>
              <p:spPr bwMode="auto">
                <a:xfrm>
                  <a:off x="3620" y="2625"/>
                  <a:ext cx="47" cy="28"/>
                </a:xfrm>
                <a:prstGeom prst="rect">
                  <a:avLst/>
                </a:pr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26" name="Rectangle 1332"/>
                <p:cNvSpPr>
                  <a:spLocks noChangeArrowheads="1"/>
                </p:cNvSpPr>
                <p:nvPr/>
              </p:nvSpPr>
              <p:spPr bwMode="auto">
                <a:xfrm>
                  <a:off x="3668" y="2625"/>
                  <a:ext cx="24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27" name="Rectangle 1333"/>
                <p:cNvSpPr>
                  <a:spLocks noChangeArrowheads="1"/>
                </p:cNvSpPr>
                <p:nvPr/>
              </p:nvSpPr>
              <p:spPr bwMode="auto">
                <a:xfrm>
                  <a:off x="3597" y="2625"/>
                  <a:ext cx="20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28" name="Rectangle 1334"/>
                <p:cNvSpPr>
                  <a:spLocks noChangeArrowheads="1"/>
                </p:cNvSpPr>
                <p:nvPr/>
              </p:nvSpPr>
              <p:spPr bwMode="auto">
                <a:xfrm>
                  <a:off x="3597" y="2722"/>
                  <a:ext cx="45" cy="27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29" name="Rectangle 1335"/>
                <p:cNvSpPr>
                  <a:spLocks noChangeArrowheads="1"/>
                </p:cNvSpPr>
                <p:nvPr/>
              </p:nvSpPr>
              <p:spPr bwMode="auto">
                <a:xfrm>
                  <a:off x="3646" y="2721"/>
                  <a:ext cx="47" cy="29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30" name="Rectangle 1336"/>
                <p:cNvSpPr>
                  <a:spLocks noChangeArrowheads="1"/>
                </p:cNvSpPr>
                <p:nvPr/>
              </p:nvSpPr>
              <p:spPr bwMode="auto">
                <a:xfrm>
                  <a:off x="3621" y="2689"/>
                  <a:ext cx="47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31" name="Rectangle 1337"/>
                <p:cNvSpPr>
                  <a:spLocks noChangeArrowheads="1"/>
                </p:cNvSpPr>
                <p:nvPr/>
              </p:nvSpPr>
              <p:spPr bwMode="auto">
                <a:xfrm>
                  <a:off x="3669" y="2689"/>
                  <a:ext cx="24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32" name="Rectangle 1338"/>
                <p:cNvSpPr>
                  <a:spLocks noChangeArrowheads="1"/>
                </p:cNvSpPr>
                <p:nvPr/>
              </p:nvSpPr>
              <p:spPr bwMode="auto">
                <a:xfrm>
                  <a:off x="3597" y="2786"/>
                  <a:ext cx="45" cy="28"/>
                </a:xfrm>
                <a:prstGeom prst="rect">
                  <a:avLst/>
                </a:pr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33" name="Rectangle 1339"/>
                <p:cNvSpPr>
                  <a:spLocks noChangeArrowheads="1"/>
                </p:cNvSpPr>
                <p:nvPr/>
              </p:nvSpPr>
              <p:spPr bwMode="auto">
                <a:xfrm>
                  <a:off x="3645" y="2786"/>
                  <a:ext cx="47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34" name="Rectangle 1340"/>
                <p:cNvSpPr>
                  <a:spLocks noChangeArrowheads="1"/>
                </p:cNvSpPr>
                <p:nvPr/>
              </p:nvSpPr>
              <p:spPr bwMode="auto">
                <a:xfrm>
                  <a:off x="3621" y="2754"/>
                  <a:ext cx="46" cy="27"/>
                </a:xfrm>
                <a:prstGeom prst="rect">
                  <a:avLst/>
                </a:pr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35" name="Rectangle 1341"/>
                <p:cNvSpPr>
                  <a:spLocks noChangeArrowheads="1"/>
                </p:cNvSpPr>
                <p:nvPr/>
              </p:nvSpPr>
              <p:spPr bwMode="auto">
                <a:xfrm>
                  <a:off x="3669" y="2753"/>
                  <a:ext cx="24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36" name="Rectangle 1342"/>
                <p:cNvSpPr>
                  <a:spLocks noChangeArrowheads="1"/>
                </p:cNvSpPr>
                <p:nvPr/>
              </p:nvSpPr>
              <p:spPr bwMode="auto">
                <a:xfrm>
                  <a:off x="3597" y="2753"/>
                  <a:ext cx="21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37" name="Rectangle 1343"/>
                <p:cNvSpPr>
                  <a:spLocks noChangeArrowheads="1"/>
                </p:cNvSpPr>
                <p:nvPr/>
              </p:nvSpPr>
              <p:spPr bwMode="auto">
                <a:xfrm>
                  <a:off x="3597" y="2849"/>
                  <a:ext cx="45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38" name="Rectangle 1344"/>
                <p:cNvSpPr>
                  <a:spLocks noChangeArrowheads="1"/>
                </p:cNvSpPr>
                <p:nvPr/>
              </p:nvSpPr>
              <p:spPr bwMode="auto">
                <a:xfrm>
                  <a:off x="3645" y="2849"/>
                  <a:ext cx="47" cy="28"/>
                </a:xfrm>
                <a:prstGeom prst="rect">
                  <a:avLst/>
                </a:prstGeom>
                <a:solidFill>
                  <a:srgbClr val="4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39" name="Rectangle 1345"/>
                <p:cNvSpPr>
                  <a:spLocks noChangeArrowheads="1"/>
                </p:cNvSpPr>
                <p:nvPr/>
              </p:nvSpPr>
              <p:spPr bwMode="auto">
                <a:xfrm>
                  <a:off x="3621" y="2817"/>
                  <a:ext cx="46" cy="27"/>
                </a:xfrm>
                <a:prstGeom prst="rect">
                  <a:avLst/>
                </a:pr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40" name="Rectangle 1346"/>
                <p:cNvSpPr>
                  <a:spLocks noChangeArrowheads="1"/>
                </p:cNvSpPr>
                <p:nvPr/>
              </p:nvSpPr>
              <p:spPr bwMode="auto">
                <a:xfrm>
                  <a:off x="3669" y="2816"/>
                  <a:ext cx="24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41" name="Rectangle 1347"/>
                <p:cNvSpPr>
                  <a:spLocks noChangeArrowheads="1"/>
                </p:cNvSpPr>
                <p:nvPr/>
              </p:nvSpPr>
              <p:spPr bwMode="auto">
                <a:xfrm>
                  <a:off x="3597" y="2816"/>
                  <a:ext cx="21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42" name="Freeform 1348"/>
                <p:cNvSpPr>
                  <a:spLocks/>
                </p:cNvSpPr>
                <p:nvPr/>
              </p:nvSpPr>
              <p:spPr bwMode="auto">
                <a:xfrm>
                  <a:off x="3585" y="2840"/>
                  <a:ext cx="13" cy="35"/>
                </a:xfrm>
                <a:custGeom>
                  <a:avLst/>
                  <a:gdLst>
                    <a:gd name="T0" fmla="*/ 13 w 87"/>
                    <a:gd name="T1" fmla="*/ 9 h 175"/>
                    <a:gd name="T2" fmla="*/ 13 w 87"/>
                    <a:gd name="T3" fmla="*/ 35 h 175"/>
                    <a:gd name="T4" fmla="*/ 0 w 87"/>
                    <a:gd name="T5" fmla="*/ 25 h 175"/>
                    <a:gd name="T6" fmla="*/ 0 w 87"/>
                    <a:gd name="T7" fmla="*/ 0 h 175"/>
                    <a:gd name="T8" fmla="*/ 13 w 87"/>
                    <a:gd name="T9" fmla="*/ 9 h 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7"/>
                    <a:gd name="T16" fmla="*/ 0 h 175"/>
                    <a:gd name="T17" fmla="*/ 87 w 87"/>
                    <a:gd name="T18" fmla="*/ 175 h 1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7" h="175">
                      <a:moveTo>
                        <a:pt x="87" y="46"/>
                      </a:moveTo>
                      <a:lnTo>
                        <a:pt x="87" y="175"/>
                      </a:lnTo>
                      <a:lnTo>
                        <a:pt x="0" y="126"/>
                      </a:lnTo>
                      <a:lnTo>
                        <a:pt x="0" y="0"/>
                      </a:lnTo>
                      <a:lnTo>
                        <a:pt x="87" y="46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43" name="Freeform 1349"/>
                <p:cNvSpPr>
                  <a:spLocks/>
                </p:cNvSpPr>
                <p:nvPr/>
              </p:nvSpPr>
              <p:spPr bwMode="auto">
                <a:xfrm>
                  <a:off x="3544" y="2804"/>
                  <a:ext cx="39" cy="60"/>
                </a:xfrm>
                <a:custGeom>
                  <a:avLst/>
                  <a:gdLst>
                    <a:gd name="T0" fmla="*/ 39 w 268"/>
                    <a:gd name="T1" fmla="*/ 34 h 299"/>
                    <a:gd name="T2" fmla="*/ 39 w 268"/>
                    <a:gd name="T3" fmla="*/ 60 h 299"/>
                    <a:gd name="T4" fmla="*/ 0 w 268"/>
                    <a:gd name="T5" fmla="*/ 26 h 299"/>
                    <a:gd name="T6" fmla="*/ 0 w 268"/>
                    <a:gd name="T7" fmla="*/ 0 h 299"/>
                    <a:gd name="T8" fmla="*/ 39 w 268"/>
                    <a:gd name="T9" fmla="*/ 34 h 2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99"/>
                    <a:gd name="T17" fmla="*/ 268 w 268"/>
                    <a:gd name="T18" fmla="*/ 299 h 2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99">
                      <a:moveTo>
                        <a:pt x="268" y="169"/>
                      </a:moveTo>
                      <a:lnTo>
                        <a:pt x="268" y="299"/>
                      </a:lnTo>
                      <a:lnTo>
                        <a:pt x="0" y="129"/>
                      </a:lnTo>
                      <a:lnTo>
                        <a:pt x="0" y="0"/>
                      </a:lnTo>
                      <a:lnTo>
                        <a:pt x="268" y="169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44" name="Freeform 1350"/>
                <p:cNvSpPr>
                  <a:spLocks/>
                </p:cNvSpPr>
                <p:nvPr/>
              </p:nvSpPr>
              <p:spPr bwMode="auto">
                <a:xfrm>
                  <a:off x="3504" y="2771"/>
                  <a:ext cx="38" cy="57"/>
                </a:xfrm>
                <a:custGeom>
                  <a:avLst/>
                  <a:gdLst>
                    <a:gd name="T0" fmla="*/ 38 w 267"/>
                    <a:gd name="T1" fmla="*/ 33 h 286"/>
                    <a:gd name="T2" fmla="*/ 38 w 267"/>
                    <a:gd name="T3" fmla="*/ 57 h 286"/>
                    <a:gd name="T4" fmla="*/ 0 w 267"/>
                    <a:gd name="T5" fmla="*/ 24 h 286"/>
                    <a:gd name="T6" fmla="*/ 0 w 267"/>
                    <a:gd name="T7" fmla="*/ 0 h 286"/>
                    <a:gd name="T8" fmla="*/ 38 w 267"/>
                    <a:gd name="T9" fmla="*/ 33 h 2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286"/>
                    <a:gd name="T17" fmla="*/ 267 w 267"/>
                    <a:gd name="T18" fmla="*/ 286 h 2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286">
                      <a:moveTo>
                        <a:pt x="267" y="165"/>
                      </a:moveTo>
                      <a:lnTo>
                        <a:pt x="267" y="286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7" y="165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45" name="Freeform 1351"/>
                <p:cNvSpPr>
                  <a:spLocks/>
                </p:cNvSpPr>
                <p:nvPr/>
              </p:nvSpPr>
              <p:spPr bwMode="auto">
                <a:xfrm>
                  <a:off x="3464" y="2737"/>
                  <a:ext cx="38" cy="56"/>
                </a:xfrm>
                <a:custGeom>
                  <a:avLst/>
                  <a:gdLst>
                    <a:gd name="T0" fmla="*/ 38 w 268"/>
                    <a:gd name="T1" fmla="*/ 32 h 281"/>
                    <a:gd name="T2" fmla="*/ 38 w 268"/>
                    <a:gd name="T3" fmla="*/ 56 h 281"/>
                    <a:gd name="T4" fmla="*/ 0 w 268"/>
                    <a:gd name="T5" fmla="*/ 24 h 281"/>
                    <a:gd name="T6" fmla="*/ 0 w 268"/>
                    <a:gd name="T7" fmla="*/ 0 h 281"/>
                    <a:gd name="T8" fmla="*/ 38 w 268"/>
                    <a:gd name="T9" fmla="*/ 32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81"/>
                    <a:gd name="T17" fmla="*/ 268 w 26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81">
                      <a:moveTo>
                        <a:pt x="268" y="161"/>
                      </a:moveTo>
                      <a:lnTo>
                        <a:pt x="268" y="281"/>
                      </a:ln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268" y="161"/>
                      </a:lnTo>
                      <a:close/>
                    </a:path>
                  </a:pathLst>
                </a:cu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46" name="Freeform 1352"/>
                <p:cNvSpPr>
                  <a:spLocks/>
                </p:cNvSpPr>
                <p:nvPr/>
              </p:nvSpPr>
              <p:spPr bwMode="auto">
                <a:xfrm>
                  <a:off x="3443" y="2719"/>
                  <a:ext cx="19" cy="40"/>
                </a:xfrm>
                <a:custGeom>
                  <a:avLst/>
                  <a:gdLst>
                    <a:gd name="T0" fmla="*/ 19 w 132"/>
                    <a:gd name="T1" fmla="*/ 16 h 200"/>
                    <a:gd name="T2" fmla="*/ 19 w 132"/>
                    <a:gd name="T3" fmla="*/ 40 h 200"/>
                    <a:gd name="T4" fmla="*/ 0 w 132"/>
                    <a:gd name="T5" fmla="*/ 23 h 200"/>
                    <a:gd name="T6" fmla="*/ 0 w 132"/>
                    <a:gd name="T7" fmla="*/ 0 h 200"/>
                    <a:gd name="T8" fmla="*/ 19 w 132"/>
                    <a:gd name="T9" fmla="*/ 16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2"/>
                    <a:gd name="T16" fmla="*/ 0 h 200"/>
                    <a:gd name="T17" fmla="*/ 132 w 132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2" h="200">
                      <a:moveTo>
                        <a:pt x="132" y="81"/>
                      </a:moveTo>
                      <a:lnTo>
                        <a:pt x="132" y="200"/>
                      </a:lnTo>
                      <a:lnTo>
                        <a:pt x="0" y="114"/>
                      </a:lnTo>
                      <a:lnTo>
                        <a:pt x="0" y="0"/>
                      </a:lnTo>
                      <a:lnTo>
                        <a:pt x="132" y="8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47" name="Freeform 1353"/>
                <p:cNvSpPr>
                  <a:spLocks/>
                </p:cNvSpPr>
                <p:nvPr/>
              </p:nvSpPr>
              <p:spPr bwMode="auto">
                <a:xfrm>
                  <a:off x="3585" y="2396"/>
                  <a:ext cx="13" cy="30"/>
                </a:xfrm>
                <a:custGeom>
                  <a:avLst/>
                  <a:gdLst>
                    <a:gd name="T0" fmla="*/ 13 w 87"/>
                    <a:gd name="T1" fmla="*/ 4 h 154"/>
                    <a:gd name="T2" fmla="*/ 13 w 87"/>
                    <a:gd name="T3" fmla="*/ 30 h 154"/>
                    <a:gd name="T4" fmla="*/ 0 w 87"/>
                    <a:gd name="T5" fmla="*/ 25 h 154"/>
                    <a:gd name="T6" fmla="*/ 0 w 87"/>
                    <a:gd name="T7" fmla="*/ 0 h 154"/>
                    <a:gd name="T8" fmla="*/ 13 w 87"/>
                    <a:gd name="T9" fmla="*/ 4 h 1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7"/>
                    <a:gd name="T16" fmla="*/ 0 h 154"/>
                    <a:gd name="T17" fmla="*/ 87 w 87"/>
                    <a:gd name="T18" fmla="*/ 154 h 1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7" h="154">
                      <a:moveTo>
                        <a:pt x="87" y="18"/>
                      </a:moveTo>
                      <a:lnTo>
                        <a:pt x="87" y="154"/>
                      </a:lnTo>
                      <a:lnTo>
                        <a:pt x="0" y="126"/>
                      </a:lnTo>
                      <a:lnTo>
                        <a:pt x="0" y="0"/>
                      </a:lnTo>
                      <a:lnTo>
                        <a:pt x="87" y="1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48" name="Freeform 1354"/>
                <p:cNvSpPr>
                  <a:spLocks/>
                </p:cNvSpPr>
                <p:nvPr/>
              </p:nvSpPr>
              <p:spPr bwMode="auto">
                <a:xfrm>
                  <a:off x="3544" y="2378"/>
                  <a:ext cx="39" cy="42"/>
                </a:xfrm>
                <a:custGeom>
                  <a:avLst/>
                  <a:gdLst>
                    <a:gd name="T0" fmla="*/ 39 w 268"/>
                    <a:gd name="T1" fmla="*/ 16 h 209"/>
                    <a:gd name="T2" fmla="*/ 39 w 268"/>
                    <a:gd name="T3" fmla="*/ 42 h 209"/>
                    <a:gd name="T4" fmla="*/ 0 w 268"/>
                    <a:gd name="T5" fmla="*/ 25 h 209"/>
                    <a:gd name="T6" fmla="*/ 0 w 268"/>
                    <a:gd name="T7" fmla="*/ 0 h 209"/>
                    <a:gd name="T8" fmla="*/ 39 w 268"/>
                    <a:gd name="T9" fmla="*/ 16 h 20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09"/>
                    <a:gd name="T17" fmla="*/ 268 w 268"/>
                    <a:gd name="T18" fmla="*/ 209 h 20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09">
                      <a:moveTo>
                        <a:pt x="268" y="81"/>
                      </a:moveTo>
                      <a:lnTo>
                        <a:pt x="268" y="209"/>
                      </a:lnTo>
                      <a:lnTo>
                        <a:pt x="0" y="126"/>
                      </a:lnTo>
                      <a:lnTo>
                        <a:pt x="0" y="0"/>
                      </a:lnTo>
                      <a:lnTo>
                        <a:pt x="268" y="81"/>
                      </a:lnTo>
                      <a:close/>
                    </a:path>
                  </a:pathLst>
                </a:cu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49" name="Freeform 1355"/>
                <p:cNvSpPr>
                  <a:spLocks/>
                </p:cNvSpPr>
                <p:nvPr/>
              </p:nvSpPr>
              <p:spPr bwMode="auto">
                <a:xfrm>
                  <a:off x="3504" y="2361"/>
                  <a:ext cx="38" cy="41"/>
                </a:xfrm>
                <a:custGeom>
                  <a:avLst/>
                  <a:gdLst>
                    <a:gd name="T0" fmla="*/ 38 w 267"/>
                    <a:gd name="T1" fmla="*/ 16 h 204"/>
                    <a:gd name="T2" fmla="*/ 38 w 267"/>
                    <a:gd name="T3" fmla="*/ 41 h 204"/>
                    <a:gd name="T4" fmla="*/ 0 w 267"/>
                    <a:gd name="T5" fmla="*/ 24 h 204"/>
                    <a:gd name="T6" fmla="*/ 0 w 267"/>
                    <a:gd name="T7" fmla="*/ 0 h 204"/>
                    <a:gd name="T8" fmla="*/ 38 w 267"/>
                    <a:gd name="T9" fmla="*/ 16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204"/>
                    <a:gd name="T17" fmla="*/ 267 w 267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204">
                      <a:moveTo>
                        <a:pt x="267" y="81"/>
                      </a:moveTo>
                      <a:lnTo>
                        <a:pt x="267" y="204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7" y="8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50" name="Freeform 1356"/>
                <p:cNvSpPr>
                  <a:spLocks/>
                </p:cNvSpPr>
                <p:nvPr/>
              </p:nvSpPr>
              <p:spPr bwMode="auto">
                <a:xfrm>
                  <a:off x="3464" y="2344"/>
                  <a:ext cx="38" cy="40"/>
                </a:xfrm>
                <a:custGeom>
                  <a:avLst/>
                  <a:gdLst>
                    <a:gd name="T0" fmla="*/ 38 w 268"/>
                    <a:gd name="T1" fmla="*/ 16 h 201"/>
                    <a:gd name="T2" fmla="*/ 38 w 268"/>
                    <a:gd name="T3" fmla="*/ 40 h 201"/>
                    <a:gd name="T4" fmla="*/ 0 w 268"/>
                    <a:gd name="T5" fmla="*/ 24 h 201"/>
                    <a:gd name="T6" fmla="*/ 0 w 268"/>
                    <a:gd name="T7" fmla="*/ 0 h 201"/>
                    <a:gd name="T8" fmla="*/ 38 w 268"/>
                    <a:gd name="T9" fmla="*/ 16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01"/>
                    <a:gd name="T17" fmla="*/ 268 w 26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01">
                      <a:moveTo>
                        <a:pt x="268" y="81"/>
                      </a:moveTo>
                      <a:lnTo>
                        <a:pt x="266" y="201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8" y="8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51" name="Freeform 1357"/>
                <p:cNvSpPr>
                  <a:spLocks/>
                </p:cNvSpPr>
                <p:nvPr/>
              </p:nvSpPr>
              <p:spPr bwMode="auto">
                <a:xfrm>
                  <a:off x="3443" y="2336"/>
                  <a:ext cx="19" cy="31"/>
                </a:xfrm>
                <a:custGeom>
                  <a:avLst/>
                  <a:gdLst>
                    <a:gd name="T0" fmla="*/ 19 w 132"/>
                    <a:gd name="T1" fmla="*/ 7 h 155"/>
                    <a:gd name="T2" fmla="*/ 19 w 132"/>
                    <a:gd name="T3" fmla="*/ 31 h 155"/>
                    <a:gd name="T4" fmla="*/ 0 w 132"/>
                    <a:gd name="T5" fmla="*/ 23 h 155"/>
                    <a:gd name="T6" fmla="*/ 0 w 132"/>
                    <a:gd name="T7" fmla="*/ 0 h 155"/>
                    <a:gd name="T8" fmla="*/ 19 w 132"/>
                    <a:gd name="T9" fmla="*/ 7 h 1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2"/>
                    <a:gd name="T16" fmla="*/ 0 h 155"/>
                    <a:gd name="T17" fmla="*/ 132 w 132"/>
                    <a:gd name="T18" fmla="*/ 155 h 1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2" h="155">
                      <a:moveTo>
                        <a:pt x="132" y="35"/>
                      </a:moveTo>
                      <a:lnTo>
                        <a:pt x="132" y="155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132" y="35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52" name="Freeform 1358"/>
                <p:cNvSpPr>
                  <a:spLocks/>
                </p:cNvSpPr>
                <p:nvPr/>
              </p:nvSpPr>
              <p:spPr bwMode="auto">
                <a:xfrm>
                  <a:off x="3544" y="2438"/>
                  <a:ext cx="39" cy="45"/>
                </a:xfrm>
                <a:custGeom>
                  <a:avLst/>
                  <a:gdLst>
                    <a:gd name="T0" fmla="*/ 39 w 268"/>
                    <a:gd name="T1" fmla="*/ 19 h 225"/>
                    <a:gd name="T2" fmla="*/ 39 w 268"/>
                    <a:gd name="T3" fmla="*/ 45 h 225"/>
                    <a:gd name="T4" fmla="*/ 0 w 268"/>
                    <a:gd name="T5" fmla="*/ 25 h 225"/>
                    <a:gd name="T6" fmla="*/ 0 w 268"/>
                    <a:gd name="T7" fmla="*/ 0 h 225"/>
                    <a:gd name="T8" fmla="*/ 39 w 268"/>
                    <a:gd name="T9" fmla="*/ 19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25"/>
                    <a:gd name="T17" fmla="*/ 268 w 268"/>
                    <a:gd name="T18" fmla="*/ 225 h 2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25">
                      <a:moveTo>
                        <a:pt x="268" y="94"/>
                      </a:moveTo>
                      <a:lnTo>
                        <a:pt x="268" y="225"/>
                      </a:lnTo>
                      <a:lnTo>
                        <a:pt x="0" y="126"/>
                      </a:lnTo>
                      <a:lnTo>
                        <a:pt x="0" y="0"/>
                      </a:lnTo>
                      <a:lnTo>
                        <a:pt x="268" y="94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53" name="Freeform 1359"/>
                <p:cNvSpPr>
                  <a:spLocks/>
                </p:cNvSpPr>
                <p:nvPr/>
              </p:nvSpPr>
              <p:spPr bwMode="auto">
                <a:xfrm>
                  <a:off x="3504" y="2420"/>
                  <a:ext cx="38" cy="43"/>
                </a:xfrm>
                <a:custGeom>
                  <a:avLst/>
                  <a:gdLst>
                    <a:gd name="T0" fmla="*/ 38 w 267"/>
                    <a:gd name="T1" fmla="*/ 19 h 216"/>
                    <a:gd name="T2" fmla="*/ 38 w 267"/>
                    <a:gd name="T3" fmla="*/ 43 h 216"/>
                    <a:gd name="T4" fmla="*/ 0 w 267"/>
                    <a:gd name="T5" fmla="*/ 24 h 216"/>
                    <a:gd name="T6" fmla="*/ 0 w 267"/>
                    <a:gd name="T7" fmla="*/ 0 h 216"/>
                    <a:gd name="T8" fmla="*/ 38 w 267"/>
                    <a:gd name="T9" fmla="*/ 19 h 2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216"/>
                    <a:gd name="T17" fmla="*/ 267 w 267"/>
                    <a:gd name="T18" fmla="*/ 216 h 2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216">
                      <a:moveTo>
                        <a:pt x="267" y="94"/>
                      </a:moveTo>
                      <a:lnTo>
                        <a:pt x="267" y="216"/>
                      </a:lnTo>
                      <a:lnTo>
                        <a:pt x="0" y="122"/>
                      </a:lnTo>
                      <a:lnTo>
                        <a:pt x="0" y="0"/>
                      </a:lnTo>
                      <a:lnTo>
                        <a:pt x="267" y="94"/>
                      </a:lnTo>
                      <a:close/>
                    </a:path>
                  </a:pathLst>
                </a:cu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54" name="Freeform 1360"/>
                <p:cNvSpPr>
                  <a:spLocks/>
                </p:cNvSpPr>
                <p:nvPr/>
              </p:nvSpPr>
              <p:spPr bwMode="auto">
                <a:xfrm>
                  <a:off x="3464" y="2400"/>
                  <a:ext cx="38" cy="43"/>
                </a:xfrm>
                <a:custGeom>
                  <a:avLst/>
                  <a:gdLst>
                    <a:gd name="T0" fmla="*/ 38 w 268"/>
                    <a:gd name="T1" fmla="*/ 19 h 213"/>
                    <a:gd name="T2" fmla="*/ 38 w 268"/>
                    <a:gd name="T3" fmla="*/ 43 h 213"/>
                    <a:gd name="T4" fmla="*/ 0 w 268"/>
                    <a:gd name="T5" fmla="*/ 24 h 213"/>
                    <a:gd name="T6" fmla="*/ 0 w 268"/>
                    <a:gd name="T7" fmla="*/ 0 h 213"/>
                    <a:gd name="T8" fmla="*/ 38 w 268"/>
                    <a:gd name="T9" fmla="*/ 19 h 2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13"/>
                    <a:gd name="T17" fmla="*/ 268 w 268"/>
                    <a:gd name="T18" fmla="*/ 213 h 2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13">
                      <a:moveTo>
                        <a:pt x="268" y="93"/>
                      </a:moveTo>
                      <a:lnTo>
                        <a:pt x="268" y="213"/>
                      </a:ln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268" y="93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55" name="Freeform 1361"/>
                <p:cNvSpPr>
                  <a:spLocks/>
                </p:cNvSpPr>
                <p:nvPr/>
              </p:nvSpPr>
              <p:spPr bwMode="auto">
                <a:xfrm>
                  <a:off x="3443" y="2391"/>
                  <a:ext cx="19" cy="32"/>
                </a:xfrm>
                <a:custGeom>
                  <a:avLst/>
                  <a:gdLst>
                    <a:gd name="T0" fmla="*/ 19 w 132"/>
                    <a:gd name="T1" fmla="*/ 9 h 161"/>
                    <a:gd name="T2" fmla="*/ 19 w 132"/>
                    <a:gd name="T3" fmla="*/ 32 h 161"/>
                    <a:gd name="T4" fmla="*/ 0 w 132"/>
                    <a:gd name="T5" fmla="*/ 23 h 161"/>
                    <a:gd name="T6" fmla="*/ 0 w 132"/>
                    <a:gd name="T7" fmla="*/ 0 h 161"/>
                    <a:gd name="T8" fmla="*/ 19 w 132"/>
                    <a:gd name="T9" fmla="*/ 9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2"/>
                    <a:gd name="T16" fmla="*/ 0 h 161"/>
                    <a:gd name="T17" fmla="*/ 132 w 132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2" h="161">
                      <a:moveTo>
                        <a:pt x="132" y="43"/>
                      </a:moveTo>
                      <a:lnTo>
                        <a:pt x="132" y="161"/>
                      </a:lnTo>
                      <a:lnTo>
                        <a:pt x="0" y="115"/>
                      </a:lnTo>
                      <a:lnTo>
                        <a:pt x="0" y="0"/>
                      </a:lnTo>
                      <a:lnTo>
                        <a:pt x="132" y="43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56" name="Freeform 1362"/>
                <p:cNvSpPr>
                  <a:spLocks/>
                </p:cNvSpPr>
                <p:nvPr/>
              </p:nvSpPr>
              <p:spPr bwMode="auto">
                <a:xfrm>
                  <a:off x="3585" y="2523"/>
                  <a:ext cx="13" cy="33"/>
                </a:xfrm>
                <a:custGeom>
                  <a:avLst/>
                  <a:gdLst>
                    <a:gd name="T0" fmla="*/ 13 w 87"/>
                    <a:gd name="T1" fmla="*/ 6 h 165"/>
                    <a:gd name="T2" fmla="*/ 13 w 87"/>
                    <a:gd name="T3" fmla="*/ 33 h 165"/>
                    <a:gd name="T4" fmla="*/ 0 w 87"/>
                    <a:gd name="T5" fmla="*/ 26 h 165"/>
                    <a:gd name="T6" fmla="*/ 0 w 87"/>
                    <a:gd name="T7" fmla="*/ 0 h 165"/>
                    <a:gd name="T8" fmla="*/ 13 w 87"/>
                    <a:gd name="T9" fmla="*/ 6 h 1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7"/>
                    <a:gd name="T16" fmla="*/ 0 h 165"/>
                    <a:gd name="T17" fmla="*/ 87 w 87"/>
                    <a:gd name="T18" fmla="*/ 165 h 1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7" h="165">
                      <a:moveTo>
                        <a:pt x="87" y="31"/>
                      </a:moveTo>
                      <a:lnTo>
                        <a:pt x="87" y="165"/>
                      </a:lnTo>
                      <a:lnTo>
                        <a:pt x="0" y="128"/>
                      </a:lnTo>
                      <a:lnTo>
                        <a:pt x="0" y="0"/>
                      </a:lnTo>
                      <a:lnTo>
                        <a:pt x="87" y="3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57" name="Freeform 1363"/>
                <p:cNvSpPr>
                  <a:spLocks/>
                </p:cNvSpPr>
                <p:nvPr/>
              </p:nvSpPr>
              <p:spPr bwMode="auto">
                <a:xfrm>
                  <a:off x="3544" y="2500"/>
                  <a:ext cx="39" cy="47"/>
                </a:xfrm>
                <a:custGeom>
                  <a:avLst/>
                  <a:gdLst>
                    <a:gd name="T0" fmla="*/ 39 w 268"/>
                    <a:gd name="T1" fmla="*/ 21 h 235"/>
                    <a:gd name="T2" fmla="*/ 39 w 268"/>
                    <a:gd name="T3" fmla="*/ 47 h 235"/>
                    <a:gd name="T4" fmla="*/ 0 w 268"/>
                    <a:gd name="T5" fmla="*/ 25 h 235"/>
                    <a:gd name="T6" fmla="*/ 0 w 268"/>
                    <a:gd name="T7" fmla="*/ 0 h 235"/>
                    <a:gd name="T8" fmla="*/ 39 w 268"/>
                    <a:gd name="T9" fmla="*/ 21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35"/>
                    <a:gd name="T17" fmla="*/ 268 w 268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35">
                      <a:moveTo>
                        <a:pt x="268" y="105"/>
                      </a:moveTo>
                      <a:lnTo>
                        <a:pt x="268" y="235"/>
                      </a:lnTo>
                      <a:lnTo>
                        <a:pt x="0" y="127"/>
                      </a:lnTo>
                      <a:lnTo>
                        <a:pt x="0" y="0"/>
                      </a:lnTo>
                      <a:lnTo>
                        <a:pt x="268" y="105"/>
                      </a:lnTo>
                      <a:close/>
                    </a:path>
                  </a:pathLst>
                </a:cu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58" name="Freeform 1364"/>
                <p:cNvSpPr>
                  <a:spLocks/>
                </p:cNvSpPr>
                <p:nvPr/>
              </p:nvSpPr>
              <p:spPr bwMode="auto">
                <a:xfrm>
                  <a:off x="3504" y="2477"/>
                  <a:ext cx="38" cy="46"/>
                </a:xfrm>
                <a:custGeom>
                  <a:avLst/>
                  <a:gdLst>
                    <a:gd name="T0" fmla="*/ 38 w 267"/>
                    <a:gd name="T1" fmla="*/ 22 h 230"/>
                    <a:gd name="T2" fmla="*/ 38 w 267"/>
                    <a:gd name="T3" fmla="*/ 46 h 230"/>
                    <a:gd name="T4" fmla="*/ 0 w 267"/>
                    <a:gd name="T5" fmla="*/ 24 h 230"/>
                    <a:gd name="T6" fmla="*/ 0 w 267"/>
                    <a:gd name="T7" fmla="*/ 0 h 230"/>
                    <a:gd name="T8" fmla="*/ 38 w 267"/>
                    <a:gd name="T9" fmla="*/ 22 h 2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230"/>
                    <a:gd name="T17" fmla="*/ 267 w 267"/>
                    <a:gd name="T18" fmla="*/ 230 h 2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230">
                      <a:moveTo>
                        <a:pt x="267" y="109"/>
                      </a:moveTo>
                      <a:lnTo>
                        <a:pt x="267" y="230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7" y="10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59" name="Freeform 1365"/>
                <p:cNvSpPr>
                  <a:spLocks/>
                </p:cNvSpPr>
                <p:nvPr/>
              </p:nvSpPr>
              <p:spPr bwMode="auto">
                <a:xfrm>
                  <a:off x="3464" y="2456"/>
                  <a:ext cx="38" cy="45"/>
                </a:xfrm>
                <a:custGeom>
                  <a:avLst/>
                  <a:gdLst>
                    <a:gd name="T0" fmla="*/ 38 w 268"/>
                    <a:gd name="T1" fmla="*/ 21 h 227"/>
                    <a:gd name="T2" fmla="*/ 38 w 268"/>
                    <a:gd name="T3" fmla="*/ 45 h 227"/>
                    <a:gd name="T4" fmla="*/ 0 w 268"/>
                    <a:gd name="T5" fmla="*/ 24 h 227"/>
                    <a:gd name="T6" fmla="*/ 0 w 268"/>
                    <a:gd name="T7" fmla="*/ 0 h 227"/>
                    <a:gd name="T8" fmla="*/ 38 w 268"/>
                    <a:gd name="T9" fmla="*/ 2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27"/>
                    <a:gd name="T17" fmla="*/ 268 w 268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27">
                      <a:moveTo>
                        <a:pt x="268" y="108"/>
                      </a:moveTo>
                      <a:lnTo>
                        <a:pt x="268" y="227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8" y="108"/>
                      </a:lnTo>
                      <a:close/>
                    </a:path>
                  </a:pathLst>
                </a:cu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60" name="Freeform 1366"/>
                <p:cNvSpPr>
                  <a:spLocks/>
                </p:cNvSpPr>
                <p:nvPr/>
              </p:nvSpPr>
              <p:spPr bwMode="auto">
                <a:xfrm>
                  <a:off x="3443" y="2445"/>
                  <a:ext cx="19" cy="34"/>
                </a:xfrm>
                <a:custGeom>
                  <a:avLst/>
                  <a:gdLst>
                    <a:gd name="T0" fmla="*/ 19 w 132"/>
                    <a:gd name="T1" fmla="*/ 10 h 169"/>
                    <a:gd name="T2" fmla="*/ 19 w 132"/>
                    <a:gd name="T3" fmla="*/ 34 h 169"/>
                    <a:gd name="T4" fmla="*/ 0 w 132"/>
                    <a:gd name="T5" fmla="*/ 23 h 169"/>
                    <a:gd name="T6" fmla="*/ 0 w 132"/>
                    <a:gd name="T7" fmla="*/ 0 h 169"/>
                    <a:gd name="T8" fmla="*/ 19 w 132"/>
                    <a:gd name="T9" fmla="*/ 10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2"/>
                    <a:gd name="T16" fmla="*/ 0 h 169"/>
                    <a:gd name="T17" fmla="*/ 132 w 132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2" h="169">
                      <a:moveTo>
                        <a:pt x="132" y="49"/>
                      </a:moveTo>
                      <a:lnTo>
                        <a:pt x="132" y="169"/>
                      </a:lnTo>
                      <a:lnTo>
                        <a:pt x="0" y="115"/>
                      </a:lnTo>
                      <a:lnTo>
                        <a:pt x="0" y="0"/>
                      </a:lnTo>
                      <a:lnTo>
                        <a:pt x="132" y="4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61" name="Freeform 1367"/>
                <p:cNvSpPr>
                  <a:spLocks/>
                </p:cNvSpPr>
                <p:nvPr/>
              </p:nvSpPr>
              <p:spPr bwMode="auto">
                <a:xfrm>
                  <a:off x="3585" y="2585"/>
                  <a:ext cx="12" cy="34"/>
                </a:xfrm>
                <a:custGeom>
                  <a:avLst/>
                  <a:gdLst>
                    <a:gd name="T0" fmla="*/ 12 w 84"/>
                    <a:gd name="T1" fmla="*/ 8 h 169"/>
                    <a:gd name="T2" fmla="*/ 12 w 84"/>
                    <a:gd name="T3" fmla="*/ 34 h 169"/>
                    <a:gd name="T4" fmla="*/ 0 w 84"/>
                    <a:gd name="T5" fmla="*/ 27 h 169"/>
                    <a:gd name="T6" fmla="*/ 0 w 84"/>
                    <a:gd name="T7" fmla="*/ 0 h 169"/>
                    <a:gd name="T8" fmla="*/ 12 w 84"/>
                    <a:gd name="T9" fmla="*/ 8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169"/>
                    <a:gd name="T17" fmla="*/ 84 w 84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169">
                      <a:moveTo>
                        <a:pt x="84" y="40"/>
                      </a:moveTo>
                      <a:lnTo>
                        <a:pt x="84" y="169"/>
                      </a:lnTo>
                      <a:lnTo>
                        <a:pt x="0" y="133"/>
                      </a:lnTo>
                      <a:lnTo>
                        <a:pt x="0" y="0"/>
                      </a:lnTo>
                      <a:lnTo>
                        <a:pt x="84" y="4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62" name="Freeform 1368"/>
                <p:cNvSpPr>
                  <a:spLocks/>
                </p:cNvSpPr>
                <p:nvPr/>
              </p:nvSpPr>
              <p:spPr bwMode="auto">
                <a:xfrm>
                  <a:off x="3544" y="2561"/>
                  <a:ext cx="39" cy="49"/>
                </a:xfrm>
                <a:custGeom>
                  <a:avLst/>
                  <a:gdLst>
                    <a:gd name="T0" fmla="*/ 39 w 268"/>
                    <a:gd name="T1" fmla="*/ 23 h 244"/>
                    <a:gd name="T2" fmla="*/ 39 w 268"/>
                    <a:gd name="T3" fmla="*/ 49 h 244"/>
                    <a:gd name="T4" fmla="*/ 0 w 268"/>
                    <a:gd name="T5" fmla="*/ 25 h 244"/>
                    <a:gd name="T6" fmla="*/ 0 w 268"/>
                    <a:gd name="T7" fmla="*/ 0 h 244"/>
                    <a:gd name="T8" fmla="*/ 39 w 268"/>
                    <a:gd name="T9" fmla="*/ 23 h 2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44"/>
                    <a:gd name="T17" fmla="*/ 268 w 268"/>
                    <a:gd name="T18" fmla="*/ 244 h 2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44">
                      <a:moveTo>
                        <a:pt x="268" y="114"/>
                      </a:moveTo>
                      <a:lnTo>
                        <a:pt x="268" y="244"/>
                      </a:lnTo>
                      <a:lnTo>
                        <a:pt x="0" y="125"/>
                      </a:lnTo>
                      <a:lnTo>
                        <a:pt x="0" y="0"/>
                      </a:lnTo>
                      <a:lnTo>
                        <a:pt x="268" y="114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63" name="Freeform 1369"/>
                <p:cNvSpPr>
                  <a:spLocks/>
                </p:cNvSpPr>
                <p:nvPr/>
              </p:nvSpPr>
              <p:spPr bwMode="auto">
                <a:xfrm>
                  <a:off x="3504" y="2536"/>
                  <a:ext cx="38" cy="48"/>
                </a:xfrm>
                <a:custGeom>
                  <a:avLst/>
                  <a:gdLst>
                    <a:gd name="T0" fmla="*/ 38 w 267"/>
                    <a:gd name="T1" fmla="*/ 24 h 239"/>
                    <a:gd name="T2" fmla="*/ 38 w 267"/>
                    <a:gd name="T3" fmla="*/ 48 h 239"/>
                    <a:gd name="T4" fmla="*/ 0 w 267"/>
                    <a:gd name="T5" fmla="*/ 25 h 239"/>
                    <a:gd name="T6" fmla="*/ 0 w 267"/>
                    <a:gd name="T7" fmla="*/ 0 h 239"/>
                    <a:gd name="T8" fmla="*/ 38 w 267"/>
                    <a:gd name="T9" fmla="*/ 24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239"/>
                    <a:gd name="T17" fmla="*/ 267 w 267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239">
                      <a:moveTo>
                        <a:pt x="267" y="118"/>
                      </a:moveTo>
                      <a:lnTo>
                        <a:pt x="267" y="239"/>
                      </a:lnTo>
                      <a:lnTo>
                        <a:pt x="0" y="122"/>
                      </a:lnTo>
                      <a:lnTo>
                        <a:pt x="0" y="0"/>
                      </a:lnTo>
                      <a:lnTo>
                        <a:pt x="267" y="11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64" name="Freeform 1370"/>
                <p:cNvSpPr>
                  <a:spLocks/>
                </p:cNvSpPr>
                <p:nvPr/>
              </p:nvSpPr>
              <p:spPr bwMode="auto">
                <a:xfrm>
                  <a:off x="3464" y="2511"/>
                  <a:ext cx="38" cy="48"/>
                </a:xfrm>
                <a:custGeom>
                  <a:avLst/>
                  <a:gdLst>
                    <a:gd name="T0" fmla="*/ 38 w 268"/>
                    <a:gd name="T1" fmla="*/ 24 h 240"/>
                    <a:gd name="T2" fmla="*/ 38 w 268"/>
                    <a:gd name="T3" fmla="*/ 48 h 240"/>
                    <a:gd name="T4" fmla="*/ 0 w 268"/>
                    <a:gd name="T5" fmla="*/ 24 h 240"/>
                    <a:gd name="T6" fmla="*/ 0 w 268"/>
                    <a:gd name="T7" fmla="*/ 0 h 240"/>
                    <a:gd name="T8" fmla="*/ 38 w 268"/>
                    <a:gd name="T9" fmla="*/ 24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40"/>
                    <a:gd name="T17" fmla="*/ 268 w 268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40">
                      <a:moveTo>
                        <a:pt x="268" y="119"/>
                      </a:moveTo>
                      <a:lnTo>
                        <a:pt x="268" y="240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8" y="11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65" name="Freeform 1371"/>
                <p:cNvSpPr>
                  <a:spLocks/>
                </p:cNvSpPr>
                <p:nvPr/>
              </p:nvSpPr>
              <p:spPr bwMode="auto">
                <a:xfrm>
                  <a:off x="3443" y="2500"/>
                  <a:ext cx="19" cy="34"/>
                </a:xfrm>
                <a:custGeom>
                  <a:avLst/>
                  <a:gdLst>
                    <a:gd name="T0" fmla="*/ 19 w 132"/>
                    <a:gd name="T1" fmla="*/ 11 h 174"/>
                    <a:gd name="T2" fmla="*/ 19 w 132"/>
                    <a:gd name="T3" fmla="*/ 34 h 174"/>
                    <a:gd name="T4" fmla="*/ 0 w 132"/>
                    <a:gd name="T5" fmla="*/ 22 h 174"/>
                    <a:gd name="T6" fmla="*/ 0 w 132"/>
                    <a:gd name="T7" fmla="*/ 0 h 174"/>
                    <a:gd name="T8" fmla="*/ 19 w 132"/>
                    <a:gd name="T9" fmla="*/ 11 h 1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2"/>
                    <a:gd name="T16" fmla="*/ 0 h 174"/>
                    <a:gd name="T17" fmla="*/ 132 w 132"/>
                    <a:gd name="T18" fmla="*/ 174 h 1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2" h="174">
                      <a:moveTo>
                        <a:pt x="132" y="54"/>
                      </a:moveTo>
                      <a:lnTo>
                        <a:pt x="132" y="174"/>
                      </a:lnTo>
                      <a:lnTo>
                        <a:pt x="0" y="111"/>
                      </a:lnTo>
                      <a:lnTo>
                        <a:pt x="0" y="0"/>
                      </a:lnTo>
                      <a:lnTo>
                        <a:pt x="132" y="54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66" name="Freeform 1372"/>
                <p:cNvSpPr>
                  <a:spLocks/>
                </p:cNvSpPr>
                <p:nvPr/>
              </p:nvSpPr>
              <p:spPr bwMode="auto">
                <a:xfrm>
                  <a:off x="3585" y="2649"/>
                  <a:ext cx="13" cy="34"/>
                </a:xfrm>
                <a:custGeom>
                  <a:avLst/>
                  <a:gdLst>
                    <a:gd name="T0" fmla="*/ 13 w 87"/>
                    <a:gd name="T1" fmla="*/ 9 h 172"/>
                    <a:gd name="T2" fmla="*/ 13 w 87"/>
                    <a:gd name="T3" fmla="*/ 34 h 172"/>
                    <a:gd name="T4" fmla="*/ 0 w 87"/>
                    <a:gd name="T5" fmla="*/ 25 h 172"/>
                    <a:gd name="T6" fmla="*/ 0 w 87"/>
                    <a:gd name="T7" fmla="*/ 0 h 172"/>
                    <a:gd name="T8" fmla="*/ 13 w 87"/>
                    <a:gd name="T9" fmla="*/ 9 h 1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7"/>
                    <a:gd name="T16" fmla="*/ 0 h 172"/>
                    <a:gd name="T17" fmla="*/ 87 w 87"/>
                    <a:gd name="T18" fmla="*/ 172 h 1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7" h="172">
                      <a:moveTo>
                        <a:pt x="87" y="45"/>
                      </a:moveTo>
                      <a:lnTo>
                        <a:pt x="87" y="172"/>
                      </a:lnTo>
                      <a:lnTo>
                        <a:pt x="0" y="128"/>
                      </a:lnTo>
                      <a:lnTo>
                        <a:pt x="0" y="0"/>
                      </a:lnTo>
                      <a:lnTo>
                        <a:pt x="87" y="45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67" name="Freeform 1373"/>
                <p:cNvSpPr>
                  <a:spLocks/>
                </p:cNvSpPr>
                <p:nvPr/>
              </p:nvSpPr>
              <p:spPr bwMode="auto">
                <a:xfrm>
                  <a:off x="3544" y="2621"/>
                  <a:ext cx="39" cy="51"/>
                </a:xfrm>
                <a:custGeom>
                  <a:avLst/>
                  <a:gdLst>
                    <a:gd name="T0" fmla="*/ 39 w 268"/>
                    <a:gd name="T1" fmla="*/ 25 h 253"/>
                    <a:gd name="T2" fmla="*/ 39 w 268"/>
                    <a:gd name="T3" fmla="*/ 51 h 253"/>
                    <a:gd name="T4" fmla="*/ 0 w 268"/>
                    <a:gd name="T5" fmla="*/ 26 h 253"/>
                    <a:gd name="T6" fmla="*/ 0 w 268"/>
                    <a:gd name="T7" fmla="*/ 0 h 253"/>
                    <a:gd name="T8" fmla="*/ 39 w 268"/>
                    <a:gd name="T9" fmla="*/ 25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53"/>
                    <a:gd name="T17" fmla="*/ 268 w 268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53">
                      <a:moveTo>
                        <a:pt x="268" y="125"/>
                      </a:moveTo>
                      <a:lnTo>
                        <a:pt x="268" y="253"/>
                      </a:lnTo>
                      <a:lnTo>
                        <a:pt x="0" y="128"/>
                      </a:lnTo>
                      <a:lnTo>
                        <a:pt x="0" y="0"/>
                      </a:lnTo>
                      <a:lnTo>
                        <a:pt x="268" y="125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68" name="Freeform 1374"/>
                <p:cNvSpPr>
                  <a:spLocks/>
                </p:cNvSpPr>
                <p:nvPr/>
              </p:nvSpPr>
              <p:spPr bwMode="auto">
                <a:xfrm>
                  <a:off x="3504" y="2595"/>
                  <a:ext cx="38" cy="50"/>
                </a:xfrm>
                <a:custGeom>
                  <a:avLst/>
                  <a:gdLst>
                    <a:gd name="T0" fmla="*/ 38 w 267"/>
                    <a:gd name="T1" fmla="*/ 26 h 252"/>
                    <a:gd name="T2" fmla="*/ 38 w 267"/>
                    <a:gd name="T3" fmla="*/ 50 h 252"/>
                    <a:gd name="T4" fmla="*/ 0 w 267"/>
                    <a:gd name="T5" fmla="*/ 24 h 252"/>
                    <a:gd name="T6" fmla="*/ 0 w 267"/>
                    <a:gd name="T7" fmla="*/ 0 h 252"/>
                    <a:gd name="T8" fmla="*/ 38 w 267"/>
                    <a:gd name="T9" fmla="*/ 26 h 2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252"/>
                    <a:gd name="T17" fmla="*/ 267 w 267"/>
                    <a:gd name="T18" fmla="*/ 252 h 2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252">
                      <a:moveTo>
                        <a:pt x="267" y="131"/>
                      </a:moveTo>
                      <a:lnTo>
                        <a:pt x="267" y="252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7" y="13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69" name="Freeform 1375"/>
                <p:cNvSpPr>
                  <a:spLocks/>
                </p:cNvSpPr>
                <p:nvPr/>
              </p:nvSpPr>
              <p:spPr bwMode="auto">
                <a:xfrm>
                  <a:off x="3464" y="2568"/>
                  <a:ext cx="38" cy="50"/>
                </a:xfrm>
                <a:custGeom>
                  <a:avLst/>
                  <a:gdLst>
                    <a:gd name="T0" fmla="*/ 38 w 268"/>
                    <a:gd name="T1" fmla="*/ 26 h 249"/>
                    <a:gd name="T2" fmla="*/ 38 w 268"/>
                    <a:gd name="T3" fmla="*/ 50 h 249"/>
                    <a:gd name="T4" fmla="*/ 0 w 268"/>
                    <a:gd name="T5" fmla="*/ 24 h 249"/>
                    <a:gd name="T6" fmla="*/ 0 w 268"/>
                    <a:gd name="T7" fmla="*/ 0 h 249"/>
                    <a:gd name="T8" fmla="*/ 38 w 268"/>
                    <a:gd name="T9" fmla="*/ 26 h 2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49"/>
                    <a:gd name="T17" fmla="*/ 268 w 268"/>
                    <a:gd name="T18" fmla="*/ 249 h 2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49">
                      <a:moveTo>
                        <a:pt x="268" y="128"/>
                      </a:moveTo>
                      <a:lnTo>
                        <a:pt x="268" y="249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8" y="12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70" name="Freeform 1376"/>
                <p:cNvSpPr>
                  <a:spLocks/>
                </p:cNvSpPr>
                <p:nvPr/>
              </p:nvSpPr>
              <p:spPr bwMode="auto">
                <a:xfrm>
                  <a:off x="3443" y="2554"/>
                  <a:ext cx="19" cy="36"/>
                </a:xfrm>
                <a:custGeom>
                  <a:avLst/>
                  <a:gdLst>
                    <a:gd name="T0" fmla="*/ 19 w 132"/>
                    <a:gd name="T1" fmla="*/ 12 h 179"/>
                    <a:gd name="T2" fmla="*/ 19 w 132"/>
                    <a:gd name="T3" fmla="*/ 36 h 179"/>
                    <a:gd name="T4" fmla="*/ 0 w 132"/>
                    <a:gd name="T5" fmla="*/ 23 h 179"/>
                    <a:gd name="T6" fmla="*/ 0 w 132"/>
                    <a:gd name="T7" fmla="*/ 0 h 179"/>
                    <a:gd name="T8" fmla="*/ 19 w 132"/>
                    <a:gd name="T9" fmla="*/ 12 h 1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2"/>
                    <a:gd name="T16" fmla="*/ 0 h 179"/>
                    <a:gd name="T17" fmla="*/ 132 w 132"/>
                    <a:gd name="T18" fmla="*/ 179 h 1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2" h="179">
                      <a:moveTo>
                        <a:pt x="132" y="60"/>
                      </a:moveTo>
                      <a:lnTo>
                        <a:pt x="132" y="179"/>
                      </a:lnTo>
                      <a:lnTo>
                        <a:pt x="0" y="114"/>
                      </a:lnTo>
                      <a:lnTo>
                        <a:pt x="0" y="0"/>
                      </a:lnTo>
                      <a:lnTo>
                        <a:pt x="132" y="60"/>
                      </a:lnTo>
                      <a:close/>
                    </a:path>
                  </a:pathLst>
                </a:cu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71" name="Freeform 1377"/>
                <p:cNvSpPr>
                  <a:spLocks/>
                </p:cNvSpPr>
                <p:nvPr/>
              </p:nvSpPr>
              <p:spPr bwMode="auto">
                <a:xfrm>
                  <a:off x="3585" y="2714"/>
                  <a:ext cx="12" cy="33"/>
                </a:xfrm>
                <a:custGeom>
                  <a:avLst/>
                  <a:gdLst>
                    <a:gd name="T0" fmla="*/ 12 w 88"/>
                    <a:gd name="T1" fmla="*/ 7 h 165"/>
                    <a:gd name="T2" fmla="*/ 12 w 88"/>
                    <a:gd name="T3" fmla="*/ 33 h 165"/>
                    <a:gd name="T4" fmla="*/ 0 w 88"/>
                    <a:gd name="T5" fmla="*/ 23 h 165"/>
                    <a:gd name="T6" fmla="*/ 0 w 88"/>
                    <a:gd name="T7" fmla="*/ 0 h 165"/>
                    <a:gd name="T8" fmla="*/ 12 w 88"/>
                    <a:gd name="T9" fmla="*/ 7 h 1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8"/>
                    <a:gd name="T16" fmla="*/ 0 h 165"/>
                    <a:gd name="T17" fmla="*/ 88 w 88"/>
                    <a:gd name="T18" fmla="*/ 165 h 1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8" h="165">
                      <a:moveTo>
                        <a:pt x="88" y="35"/>
                      </a:moveTo>
                      <a:lnTo>
                        <a:pt x="88" y="165"/>
                      </a:lnTo>
                      <a:lnTo>
                        <a:pt x="0" y="114"/>
                      </a:lnTo>
                      <a:lnTo>
                        <a:pt x="0" y="0"/>
                      </a:lnTo>
                      <a:lnTo>
                        <a:pt x="88" y="35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72" name="Freeform 1378"/>
                <p:cNvSpPr>
                  <a:spLocks/>
                </p:cNvSpPr>
                <p:nvPr/>
              </p:nvSpPr>
              <p:spPr bwMode="auto">
                <a:xfrm>
                  <a:off x="3544" y="2682"/>
                  <a:ext cx="39" cy="55"/>
                </a:xfrm>
                <a:custGeom>
                  <a:avLst/>
                  <a:gdLst>
                    <a:gd name="T0" fmla="*/ 39 w 268"/>
                    <a:gd name="T1" fmla="*/ 29 h 271"/>
                    <a:gd name="T2" fmla="*/ 39 w 268"/>
                    <a:gd name="T3" fmla="*/ 55 h 271"/>
                    <a:gd name="T4" fmla="*/ 0 w 268"/>
                    <a:gd name="T5" fmla="*/ 26 h 271"/>
                    <a:gd name="T6" fmla="*/ 0 w 268"/>
                    <a:gd name="T7" fmla="*/ 0 h 271"/>
                    <a:gd name="T8" fmla="*/ 39 w 268"/>
                    <a:gd name="T9" fmla="*/ 29 h 2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71"/>
                    <a:gd name="T17" fmla="*/ 268 w 268"/>
                    <a:gd name="T18" fmla="*/ 271 h 2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71">
                      <a:moveTo>
                        <a:pt x="268" y="141"/>
                      </a:moveTo>
                      <a:lnTo>
                        <a:pt x="268" y="271"/>
                      </a:lnTo>
                      <a:lnTo>
                        <a:pt x="0" y="126"/>
                      </a:lnTo>
                      <a:lnTo>
                        <a:pt x="0" y="0"/>
                      </a:lnTo>
                      <a:lnTo>
                        <a:pt x="268" y="14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73" name="Freeform 1379"/>
                <p:cNvSpPr>
                  <a:spLocks/>
                </p:cNvSpPr>
                <p:nvPr/>
              </p:nvSpPr>
              <p:spPr bwMode="auto">
                <a:xfrm>
                  <a:off x="3504" y="2653"/>
                  <a:ext cx="38" cy="53"/>
                </a:xfrm>
                <a:custGeom>
                  <a:avLst/>
                  <a:gdLst>
                    <a:gd name="T0" fmla="*/ 38 w 267"/>
                    <a:gd name="T1" fmla="*/ 28 h 264"/>
                    <a:gd name="T2" fmla="*/ 38 w 267"/>
                    <a:gd name="T3" fmla="*/ 53 h 264"/>
                    <a:gd name="T4" fmla="*/ 0 w 267"/>
                    <a:gd name="T5" fmla="*/ 24 h 264"/>
                    <a:gd name="T6" fmla="*/ 0 w 267"/>
                    <a:gd name="T7" fmla="*/ 0 h 264"/>
                    <a:gd name="T8" fmla="*/ 38 w 267"/>
                    <a:gd name="T9" fmla="*/ 28 h 2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264"/>
                    <a:gd name="T17" fmla="*/ 267 w 267"/>
                    <a:gd name="T18" fmla="*/ 264 h 2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264">
                      <a:moveTo>
                        <a:pt x="267" y="141"/>
                      </a:moveTo>
                      <a:lnTo>
                        <a:pt x="267" y="264"/>
                      </a:lnTo>
                      <a:lnTo>
                        <a:pt x="0" y="120"/>
                      </a:lnTo>
                      <a:lnTo>
                        <a:pt x="0" y="0"/>
                      </a:lnTo>
                      <a:lnTo>
                        <a:pt x="267" y="14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74" name="Freeform 1380"/>
                <p:cNvSpPr>
                  <a:spLocks/>
                </p:cNvSpPr>
                <p:nvPr/>
              </p:nvSpPr>
              <p:spPr bwMode="auto">
                <a:xfrm>
                  <a:off x="3464" y="2623"/>
                  <a:ext cx="38" cy="53"/>
                </a:xfrm>
                <a:custGeom>
                  <a:avLst/>
                  <a:gdLst>
                    <a:gd name="T0" fmla="*/ 38 w 271"/>
                    <a:gd name="T1" fmla="*/ 29 h 265"/>
                    <a:gd name="T2" fmla="*/ 38 w 271"/>
                    <a:gd name="T3" fmla="*/ 53 h 265"/>
                    <a:gd name="T4" fmla="*/ 0 w 271"/>
                    <a:gd name="T5" fmla="*/ 24 h 265"/>
                    <a:gd name="T6" fmla="*/ 0 w 271"/>
                    <a:gd name="T7" fmla="*/ 0 h 265"/>
                    <a:gd name="T8" fmla="*/ 38 w 271"/>
                    <a:gd name="T9" fmla="*/ 29 h 2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1"/>
                    <a:gd name="T16" fmla="*/ 0 h 265"/>
                    <a:gd name="T17" fmla="*/ 271 w 271"/>
                    <a:gd name="T18" fmla="*/ 265 h 2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1" h="265">
                      <a:moveTo>
                        <a:pt x="271" y="146"/>
                      </a:moveTo>
                      <a:lnTo>
                        <a:pt x="271" y="265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71" y="146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75" name="Freeform 1381"/>
                <p:cNvSpPr>
                  <a:spLocks/>
                </p:cNvSpPr>
                <p:nvPr/>
              </p:nvSpPr>
              <p:spPr bwMode="auto">
                <a:xfrm>
                  <a:off x="3443" y="2609"/>
                  <a:ext cx="19" cy="37"/>
                </a:xfrm>
                <a:custGeom>
                  <a:avLst/>
                  <a:gdLst>
                    <a:gd name="T0" fmla="*/ 19 w 132"/>
                    <a:gd name="T1" fmla="*/ 13 h 183"/>
                    <a:gd name="T2" fmla="*/ 19 w 132"/>
                    <a:gd name="T3" fmla="*/ 37 h 183"/>
                    <a:gd name="T4" fmla="*/ 0 w 132"/>
                    <a:gd name="T5" fmla="*/ 22 h 183"/>
                    <a:gd name="T6" fmla="*/ 0 w 132"/>
                    <a:gd name="T7" fmla="*/ 0 h 183"/>
                    <a:gd name="T8" fmla="*/ 19 w 132"/>
                    <a:gd name="T9" fmla="*/ 13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2"/>
                    <a:gd name="T16" fmla="*/ 0 h 183"/>
                    <a:gd name="T17" fmla="*/ 132 w 132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2" h="183">
                      <a:moveTo>
                        <a:pt x="132" y="63"/>
                      </a:moveTo>
                      <a:lnTo>
                        <a:pt x="132" y="183"/>
                      </a:lnTo>
                      <a:lnTo>
                        <a:pt x="0" y="110"/>
                      </a:lnTo>
                      <a:lnTo>
                        <a:pt x="0" y="0"/>
                      </a:lnTo>
                      <a:lnTo>
                        <a:pt x="132" y="63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76" name="Freeform 1382"/>
                <p:cNvSpPr>
                  <a:spLocks/>
                </p:cNvSpPr>
                <p:nvPr/>
              </p:nvSpPr>
              <p:spPr bwMode="auto">
                <a:xfrm>
                  <a:off x="3585" y="2775"/>
                  <a:ext cx="12" cy="38"/>
                </a:xfrm>
                <a:custGeom>
                  <a:avLst/>
                  <a:gdLst>
                    <a:gd name="T0" fmla="*/ 12 w 84"/>
                    <a:gd name="T1" fmla="*/ 10 h 189"/>
                    <a:gd name="T2" fmla="*/ 12 w 84"/>
                    <a:gd name="T3" fmla="*/ 38 h 189"/>
                    <a:gd name="T4" fmla="*/ 0 w 84"/>
                    <a:gd name="T5" fmla="*/ 27 h 189"/>
                    <a:gd name="T6" fmla="*/ 0 w 84"/>
                    <a:gd name="T7" fmla="*/ 0 h 189"/>
                    <a:gd name="T8" fmla="*/ 12 w 84"/>
                    <a:gd name="T9" fmla="*/ 10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189"/>
                    <a:gd name="T17" fmla="*/ 84 w 84"/>
                    <a:gd name="T18" fmla="*/ 189 h 1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189">
                      <a:moveTo>
                        <a:pt x="84" y="51"/>
                      </a:moveTo>
                      <a:lnTo>
                        <a:pt x="84" y="189"/>
                      </a:lnTo>
                      <a:lnTo>
                        <a:pt x="0" y="133"/>
                      </a:lnTo>
                      <a:lnTo>
                        <a:pt x="0" y="0"/>
                      </a:lnTo>
                      <a:lnTo>
                        <a:pt x="84" y="5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77" name="Freeform 1383"/>
                <p:cNvSpPr>
                  <a:spLocks/>
                </p:cNvSpPr>
                <p:nvPr/>
              </p:nvSpPr>
              <p:spPr bwMode="auto">
                <a:xfrm>
                  <a:off x="3544" y="2743"/>
                  <a:ext cx="39" cy="57"/>
                </a:xfrm>
                <a:custGeom>
                  <a:avLst/>
                  <a:gdLst>
                    <a:gd name="T0" fmla="*/ 39 w 268"/>
                    <a:gd name="T1" fmla="*/ 31 h 282"/>
                    <a:gd name="T2" fmla="*/ 39 w 268"/>
                    <a:gd name="T3" fmla="*/ 57 h 282"/>
                    <a:gd name="T4" fmla="*/ 0 w 268"/>
                    <a:gd name="T5" fmla="*/ 25 h 282"/>
                    <a:gd name="T6" fmla="*/ 0 w 268"/>
                    <a:gd name="T7" fmla="*/ 0 h 282"/>
                    <a:gd name="T8" fmla="*/ 39 w 268"/>
                    <a:gd name="T9" fmla="*/ 31 h 2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82"/>
                    <a:gd name="T17" fmla="*/ 268 w 268"/>
                    <a:gd name="T18" fmla="*/ 282 h 2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82">
                      <a:moveTo>
                        <a:pt x="268" y="151"/>
                      </a:moveTo>
                      <a:lnTo>
                        <a:pt x="268" y="282"/>
                      </a:lnTo>
                      <a:lnTo>
                        <a:pt x="0" y="126"/>
                      </a:lnTo>
                      <a:lnTo>
                        <a:pt x="0" y="0"/>
                      </a:lnTo>
                      <a:lnTo>
                        <a:pt x="268" y="15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78" name="Freeform 1384"/>
                <p:cNvSpPr>
                  <a:spLocks/>
                </p:cNvSpPr>
                <p:nvPr/>
              </p:nvSpPr>
              <p:spPr bwMode="auto">
                <a:xfrm>
                  <a:off x="3504" y="2712"/>
                  <a:ext cx="38" cy="55"/>
                </a:xfrm>
                <a:custGeom>
                  <a:avLst/>
                  <a:gdLst>
                    <a:gd name="T0" fmla="*/ 38 w 267"/>
                    <a:gd name="T1" fmla="*/ 31 h 276"/>
                    <a:gd name="T2" fmla="*/ 38 w 267"/>
                    <a:gd name="T3" fmla="*/ 55 h 276"/>
                    <a:gd name="T4" fmla="*/ 0 w 267"/>
                    <a:gd name="T5" fmla="*/ 24 h 276"/>
                    <a:gd name="T6" fmla="*/ 0 w 267"/>
                    <a:gd name="T7" fmla="*/ 0 h 276"/>
                    <a:gd name="T8" fmla="*/ 38 w 267"/>
                    <a:gd name="T9" fmla="*/ 31 h 2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276"/>
                    <a:gd name="T17" fmla="*/ 267 w 267"/>
                    <a:gd name="T18" fmla="*/ 276 h 2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276">
                      <a:moveTo>
                        <a:pt x="267" y="154"/>
                      </a:moveTo>
                      <a:lnTo>
                        <a:pt x="267" y="276"/>
                      </a:lnTo>
                      <a:lnTo>
                        <a:pt x="0" y="122"/>
                      </a:lnTo>
                      <a:lnTo>
                        <a:pt x="0" y="0"/>
                      </a:lnTo>
                      <a:lnTo>
                        <a:pt x="267" y="154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79" name="Freeform 1385"/>
                <p:cNvSpPr>
                  <a:spLocks/>
                </p:cNvSpPr>
                <p:nvPr/>
              </p:nvSpPr>
              <p:spPr bwMode="auto">
                <a:xfrm>
                  <a:off x="3464" y="2681"/>
                  <a:ext cx="38" cy="54"/>
                </a:xfrm>
                <a:custGeom>
                  <a:avLst/>
                  <a:gdLst>
                    <a:gd name="T0" fmla="*/ 38 w 268"/>
                    <a:gd name="T1" fmla="*/ 30 h 269"/>
                    <a:gd name="T2" fmla="*/ 38 w 268"/>
                    <a:gd name="T3" fmla="*/ 54 h 269"/>
                    <a:gd name="T4" fmla="*/ 0 w 268"/>
                    <a:gd name="T5" fmla="*/ 24 h 269"/>
                    <a:gd name="T6" fmla="*/ 0 w 268"/>
                    <a:gd name="T7" fmla="*/ 0 h 269"/>
                    <a:gd name="T8" fmla="*/ 38 w 268"/>
                    <a:gd name="T9" fmla="*/ 30 h 2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69"/>
                    <a:gd name="T17" fmla="*/ 268 w 268"/>
                    <a:gd name="T18" fmla="*/ 269 h 2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69">
                      <a:moveTo>
                        <a:pt x="268" y="149"/>
                      </a:moveTo>
                      <a:lnTo>
                        <a:pt x="268" y="269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8" y="149"/>
                      </a:lnTo>
                      <a:close/>
                    </a:path>
                  </a:pathLst>
                </a:custGeom>
                <a:solidFill>
                  <a:srgbClr val="2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80" name="Freeform 1386"/>
                <p:cNvSpPr>
                  <a:spLocks/>
                </p:cNvSpPr>
                <p:nvPr/>
              </p:nvSpPr>
              <p:spPr bwMode="auto">
                <a:xfrm>
                  <a:off x="3443" y="2665"/>
                  <a:ext cx="19" cy="38"/>
                </a:xfrm>
                <a:custGeom>
                  <a:avLst/>
                  <a:gdLst>
                    <a:gd name="T0" fmla="*/ 19 w 132"/>
                    <a:gd name="T1" fmla="*/ 14 h 189"/>
                    <a:gd name="T2" fmla="*/ 19 w 132"/>
                    <a:gd name="T3" fmla="*/ 38 h 189"/>
                    <a:gd name="T4" fmla="*/ 0 w 132"/>
                    <a:gd name="T5" fmla="*/ 21 h 189"/>
                    <a:gd name="T6" fmla="*/ 0 w 132"/>
                    <a:gd name="T7" fmla="*/ 0 h 189"/>
                    <a:gd name="T8" fmla="*/ 19 w 132"/>
                    <a:gd name="T9" fmla="*/ 14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2"/>
                    <a:gd name="T16" fmla="*/ 0 h 189"/>
                    <a:gd name="T17" fmla="*/ 132 w 132"/>
                    <a:gd name="T18" fmla="*/ 189 h 1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2" h="189">
                      <a:moveTo>
                        <a:pt x="132" y="69"/>
                      </a:moveTo>
                      <a:lnTo>
                        <a:pt x="132" y="189"/>
                      </a:lnTo>
                      <a:lnTo>
                        <a:pt x="0" y="106"/>
                      </a:lnTo>
                      <a:lnTo>
                        <a:pt x="0" y="0"/>
                      </a:lnTo>
                      <a:lnTo>
                        <a:pt x="132" y="6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81" name="Freeform 1387"/>
                <p:cNvSpPr>
                  <a:spLocks/>
                </p:cNvSpPr>
                <p:nvPr/>
              </p:nvSpPr>
              <p:spPr bwMode="auto">
                <a:xfrm>
                  <a:off x="3443" y="2692"/>
                  <a:ext cx="32" cy="48"/>
                </a:xfrm>
                <a:custGeom>
                  <a:avLst/>
                  <a:gdLst>
                    <a:gd name="T0" fmla="*/ 32 w 220"/>
                    <a:gd name="T1" fmla="*/ 26 h 236"/>
                    <a:gd name="T2" fmla="*/ 32 w 220"/>
                    <a:gd name="T3" fmla="*/ 48 h 236"/>
                    <a:gd name="T4" fmla="*/ 0 w 220"/>
                    <a:gd name="T5" fmla="*/ 23 h 236"/>
                    <a:gd name="T6" fmla="*/ 0 w 220"/>
                    <a:gd name="T7" fmla="*/ 0 h 236"/>
                    <a:gd name="T8" fmla="*/ 32 w 220"/>
                    <a:gd name="T9" fmla="*/ 26 h 2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236"/>
                    <a:gd name="T17" fmla="*/ 220 w 220"/>
                    <a:gd name="T18" fmla="*/ 236 h 2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236">
                      <a:moveTo>
                        <a:pt x="220" y="129"/>
                      </a:moveTo>
                      <a:lnTo>
                        <a:pt x="220" y="236"/>
                      </a:lnTo>
                      <a:lnTo>
                        <a:pt x="0" y="115"/>
                      </a:lnTo>
                      <a:lnTo>
                        <a:pt x="0" y="0"/>
                      </a:lnTo>
                      <a:lnTo>
                        <a:pt x="220" y="12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82" name="Freeform 1388"/>
                <p:cNvSpPr>
                  <a:spLocks/>
                </p:cNvSpPr>
                <p:nvPr/>
              </p:nvSpPr>
              <p:spPr bwMode="auto">
                <a:xfrm>
                  <a:off x="3554" y="2781"/>
                  <a:ext cx="43" cy="61"/>
                </a:xfrm>
                <a:custGeom>
                  <a:avLst/>
                  <a:gdLst>
                    <a:gd name="T0" fmla="*/ 43 w 301"/>
                    <a:gd name="T1" fmla="*/ 36 h 306"/>
                    <a:gd name="T2" fmla="*/ 43 w 301"/>
                    <a:gd name="T3" fmla="*/ 61 h 306"/>
                    <a:gd name="T4" fmla="*/ 0 w 301"/>
                    <a:gd name="T5" fmla="*/ 26 h 306"/>
                    <a:gd name="T6" fmla="*/ 0 w 301"/>
                    <a:gd name="T7" fmla="*/ 0 h 306"/>
                    <a:gd name="T8" fmla="*/ 43 w 301"/>
                    <a:gd name="T9" fmla="*/ 36 h 3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1"/>
                    <a:gd name="T16" fmla="*/ 0 h 306"/>
                    <a:gd name="T17" fmla="*/ 301 w 301"/>
                    <a:gd name="T18" fmla="*/ 306 h 3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1" h="306">
                      <a:moveTo>
                        <a:pt x="301" y="182"/>
                      </a:moveTo>
                      <a:lnTo>
                        <a:pt x="301" y="306"/>
                      </a:lnTo>
                      <a:lnTo>
                        <a:pt x="0" y="130"/>
                      </a:lnTo>
                      <a:lnTo>
                        <a:pt x="0" y="0"/>
                      </a:lnTo>
                      <a:lnTo>
                        <a:pt x="301" y="182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83" name="Freeform 1389"/>
                <p:cNvSpPr>
                  <a:spLocks/>
                </p:cNvSpPr>
                <p:nvPr/>
              </p:nvSpPr>
              <p:spPr bwMode="auto">
                <a:xfrm>
                  <a:off x="3517" y="2751"/>
                  <a:ext cx="35" cy="55"/>
                </a:xfrm>
                <a:custGeom>
                  <a:avLst/>
                  <a:gdLst>
                    <a:gd name="T0" fmla="*/ 35 w 250"/>
                    <a:gd name="T1" fmla="*/ 29 h 274"/>
                    <a:gd name="T2" fmla="*/ 35 w 250"/>
                    <a:gd name="T3" fmla="*/ 55 h 274"/>
                    <a:gd name="T4" fmla="*/ 0 w 250"/>
                    <a:gd name="T5" fmla="*/ 25 h 274"/>
                    <a:gd name="T6" fmla="*/ 0 w 250"/>
                    <a:gd name="T7" fmla="*/ 0 h 274"/>
                    <a:gd name="T8" fmla="*/ 35 w 250"/>
                    <a:gd name="T9" fmla="*/ 29 h 2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"/>
                    <a:gd name="T16" fmla="*/ 0 h 274"/>
                    <a:gd name="T17" fmla="*/ 250 w 250"/>
                    <a:gd name="T18" fmla="*/ 274 h 2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" h="274">
                      <a:moveTo>
                        <a:pt x="250" y="145"/>
                      </a:moveTo>
                      <a:lnTo>
                        <a:pt x="250" y="274"/>
                      </a:lnTo>
                      <a:lnTo>
                        <a:pt x="0" y="126"/>
                      </a:lnTo>
                      <a:lnTo>
                        <a:pt x="0" y="0"/>
                      </a:lnTo>
                      <a:lnTo>
                        <a:pt x="250" y="145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84" name="Freeform 1390"/>
                <p:cNvSpPr>
                  <a:spLocks/>
                </p:cNvSpPr>
                <p:nvPr/>
              </p:nvSpPr>
              <p:spPr bwMode="auto">
                <a:xfrm>
                  <a:off x="3477" y="2720"/>
                  <a:ext cx="37" cy="53"/>
                </a:xfrm>
                <a:custGeom>
                  <a:avLst/>
                  <a:gdLst>
                    <a:gd name="T0" fmla="*/ 37 w 262"/>
                    <a:gd name="T1" fmla="*/ 29 h 268"/>
                    <a:gd name="T2" fmla="*/ 37 w 262"/>
                    <a:gd name="T3" fmla="*/ 53 h 268"/>
                    <a:gd name="T4" fmla="*/ 0 w 262"/>
                    <a:gd name="T5" fmla="*/ 22 h 268"/>
                    <a:gd name="T6" fmla="*/ 0 w 262"/>
                    <a:gd name="T7" fmla="*/ 0 h 268"/>
                    <a:gd name="T8" fmla="*/ 37 w 262"/>
                    <a:gd name="T9" fmla="*/ 29 h 2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68"/>
                    <a:gd name="T17" fmla="*/ 262 w 262"/>
                    <a:gd name="T18" fmla="*/ 268 h 2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68">
                      <a:moveTo>
                        <a:pt x="262" y="148"/>
                      </a:moveTo>
                      <a:lnTo>
                        <a:pt x="262" y="268"/>
                      </a:lnTo>
                      <a:lnTo>
                        <a:pt x="0" y="110"/>
                      </a:lnTo>
                      <a:lnTo>
                        <a:pt x="0" y="0"/>
                      </a:lnTo>
                      <a:lnTo>
                        <a:pt x="262" y="1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85" name="Freeform 1391"/>
                <p:cNvSpPr>
                  <a:spLocks/>
                </p:cNvSpPr>
                <p:nvPr/>
              </p:nvSpPr>
              <p:spPr bwMode="auto">
                <a:xfrm>
                  <a:off x="3443" y="2363"/>
                  <a:ext cx="33" cy="38"/>
                </a:xfrm>
                <a:custGeom>
                  <a:avLst/>
                  <a:gdLst>
                    <a:gd name="T0" fmla="*/ 33 w 232"/>
                    <a:gd name="T1" fmla="*/ 15 h 192"/>
                    <a:gd name="T2" fmla="*/ 33 w 232"/>
                    <a:gd name="T3" fmla="*/ 38 h 192"/>
                    <a:gd name="T4" fmla="*/ 0 w 232"/>
                    <a:gd name="T5" fmla="*/ 23 h 192"/>
                    <a:gd name="T6" fmla="*/ 0 w 232"/>
                    <a:gd name="T7" fmla="*/ 0 h 192"/>
                    <a:gd name="T8" fmla="*/ 33 w 232"/>
                    <a:gd name="T9" fmla="*/ 15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2"/>
                    <a:gd name="T16" fmla="*/ 0 h 192"/>
                    <a:gd name="T17" fmla="*/ 232 w 232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2" h="192">
                      <a:moveTo>
                        <a:pt x="232" y="76"/>
                      </a:moveTo>
                      <a:lnTo>
                        <a:pt x="232" y="192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32" y="76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86" name="Freeform 1392"/>
                <p:cNvSpPr>
                  <a:spLocks/>
                </p:cNvSpPr>
                <p:nvPr/>
              </p:nvSpPr>
              <p:spPr bwMode="auto">
                <a:xfrm>
                  <a:off x="3518" y="2396"/>
                  <a:ext cx="36" cy="43"/>
                </a:xfrm>
                <a:custGeom>
                  <a:avLst/>
                  <a:gdLst>
                    <a:gd name="T0" fmla="*/ 36 w 251"/>
                    <a:gd name="T1" fmla="*/ 17 h 213"/>
                    <a:gd name="T2" fmla="*/ 36 w 251"/>
                    <a:gd name="T3" fmla="*/ 43 h 213"/>
                    <a:gd name="T4" fmla="*/ 0 w 251"/>
                    <a:gd name="T5" fmla="*/ 26 h 213"/>
                    <a:gd name="T6" fmla="*/ 0 w 251"/>
                    <a:gd name="T7" fmla="*/ 0 h 213"/>
                    <a:gd name="T8" fmla="*/ 36 w 251"/>
                    <a:gd name="T9" fmla="*/ 17 h 2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"/>
                    <a:gd name="T16" fmla="*/ 0 h 213"/>
                    <a:gd name="T17" fmla="*/ 251 w 251"/>
                    <a:gd name="T18" fmla="*/ 213 h 2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" h="213">
                      <a:moveTo>
                        <a:pt x="251" y="83"/>
                      </a:moveTo>
                      <a:lnTo>
                        <a:pt x="251" y="213"/>
                      </a:lnTo>
                      <a:lnTo>
                        <a:pt x="0" y="127"/>
                      </a:lnTo>
                      <a:lnTo>
                        <a:pt x="0" y="0"/>
                      </a:lnTo>
                      <a:lnTo>
                        <a:pt x="251" y="83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87" name="Freeform 1393"/>
                <p:cNvSpPr>
                  <a:spLocks/>
                </p:cNvSpPr>
                <p:nvPr/>
              </p:nvSpPr>
              <p:spPr bwMode="auto">
                <a:xfrm>
                  <a:off x="3478" y="2378"/>
                  <a:ext cx="38" cy="42"/>
                </a:xfrm>
                <a:custGeom>
                  <a:avLst/>
                  <a:gdLst>
                    <a:gd name="T0" fmla="*/ 38 w 264"/>
                    <a:gd name="T1" fmla="*/ 18 h 207"/>
                    <a:gd name="T2" fmla="*/ 38 w 264"/>
                    <a:gd name="T3" fmla="*/ 42 h 207"/>
                    <a:gd name="T4" fmla="*/ 0 w 264"/>
                    <a:gd name="T5" fmla="*/ 25 h 207"/>
                    <a:gd name="T6" fmla="*/ 0 w 264"/>
                    <a:gd name="T7" fmla="*/ 0 h 207"/>
                    <a:gd name="T8" fmla="*/ 38 w 264"/>
                    <a:gd name="T9" fmla="*/ 18 h 2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4"/>
                    <a:gd name="T16" fmla="*/ 0 h 207"/>
                    <a:gd name="T17" fmla="*/ 264 w 264"/>
                    <a:gd name="T18" fmla="*/ 207 h 2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4" h="207">
                      <a:moveTo>
                        <a:pt x="264" y="87"/>
                      </a:moveTo>
                      <a:lnTo>
                        <a:pt x="264" y="207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4" y="87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88" name="Freeform 1394"/>
                <p:cNvSpPr>
                  <a:spLocks/>
                </p:cNvSpPr>
                <p:nvPr/>
              </p:nvSpPr>
              <p:spPr bwMode="auto">
                <a:xfrm>
                  <a:off x="3443" y="2417"/>
                  <a:ext cx="33" cy="41"/>
                </a:xfrm>
                <a:custGeom>
                  <a:avLst/>
                  <a:gdLst>
                    <a:gd name="T0" fmla="*/ 33 w 232"/>
                    <a:gd name="T1" fmla="*/ 18 h 204"/>
                    <a:gd name="T2" fmla="*/ 33 w 232"/>
                    <a:gd name="T3" fmla="*/ 41 h 204"/>
                    <a:gd name="T4" fmla="*/ 0 w 232"/>
                    <a:gd name="T5" fmla="*/ 23 h 204"/>
                    <a:gd name="T6" fmla="*/ 0 w 232"/>
                    <a:gd name="T7" fmla="*/ 0 h 204"/>
                    <a:gd name="T8" fmla="*/ 33 w 232"/>
                    <a:gd name="T9" fmla="*/ 18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2"/>
                    <a:gd name="T16" fmla="*/ 0 h 204"/>
                    <a:gd name="T17" fmla="*/ 232 w 232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2" h="204">
                      <a:moveTo>
                        <a:pt x="232" y="89"/>
                      </a:moveTo>
                      <a:lnTo>
                        <a:pt x="232" y="204"/>
                      </a:lnTo>
                      <a:lnTo>
                        <a:pt x="0" y="115"/>
                      </a:lnTo>
                      <a:lnTo>
                        <a:pt x="0" y="0"/>
                      </a:lnTo>
                      <a:lnTo>
                        <a:pt x="232" y="8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89" name="Freeform 1395"/>
                <p:cNvSpPr>
                  <a:spLocks/>
                </p:cNvSpPr>
                <p:nvPr/>
              </p:nvSpPr>
              <p:spPr bwMode="auto">
                <a:xfrm>
                  <a:off x="3556" y="2475"/>
                  <a:ext cx="42" cy="49"/>
                </a:xfrm>
                <a:custGeom>
                  <a:avLst/>
                  <a:gdLst>
                    <a:gd name="T0" fmla="*/ 42 w 294"/>
                    <a:gd name="T1" fmla="*/ 22 h 242"/>
                    <a:gd name="T2" fmla="*/ 42 w 294"/>
                    <a:gd name="T3" fmla="*/ 49 h 242"/>
                    <a:gd name="T4" fmla="*/ 0 w 294"/>
                    <a:gd name="T5" fmla="*/ 26 h 242"/>
                    <a:gd name="T6" fmla="*/ 0 w 294"/>
                    <a:gd name="T7" fmla="*/ 0 h 242"/>
                    <a:gd name="T8" fmla="*/ 42 w 294"/>
                    <a:gd name="T9" fmla="*/ 22 h 2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4"/>
                    <a:gd name="T16" fmla="*/ 0 h 242"/>
                    <a:gd name="T17" fmla="*/ 294 w 294"/>
                    <a:gd name="T18" fmla="*/ 242 h 2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4" h="242">
                      <a:moveTo>
                        <a:pt x="294" y="110"/>
                      </a:moveTo>
                      <a:lnTo>
                        <a:pt x="294" y="242"/>
                      </a:lnTo>
                      <a:lnTo>
                        <a:pt x="1" y="129"/>
                      </a:lnTo>
                      <a:lnTo>
                        <a:pt x="0" y="0"/>
                      </a:lnTo>
                      <a:lnTo>
                        <a:pt x="294" y="11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90" name="Freeform 1396"/>
                <p:cNvSpPr>
                  <a:spLocks/>
                </p:cNvSpPr>
                <p:nvPr/>
              </p:nvSpPr>
              <p:spPr bwMode="auto">
                <a:xfrm>
                  <a:off x="3518" y="2456"/>
                  <a:ext cx="36" cy="44"/>
                </a:xfrm>
                <a:custGeom>
                  <a:avLst/>
                  <a:gdLst>
                    <a:gd name="T0" fmla="*/ 36 w 251"/>
                    <a:gd name="T1" fmla="*/ 18 h 220"/>
                    <a:gd name="T2" fmla="*/ 36 w 251"/>
                    <a:gd name="T3" fmla="*/ 44 h 220"/>
                    <a:gd name="T4" fmla="*/ 0 w 251"/>
                    <a:gd name="T5" fmla="*/ 25 h 220"/>
                    <a:gd name="T6" fmla="*/ 0 w 251"/>
                    <a:gd name="T7" fmla="*/ 0 h 220"/>
                    <a:gd name="T8" fmla="*/ 36 w 251"/>
                    <a:gd name="T9" fmla="*/ 18 h 2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"/>
                    <a:gd name="T16" fmla="*/ 0 h 220"/>
                    <a:gd name="T17" fmla="*/ 251 w 251"/>
                    <a:gd name="T18" fmla="*/ 220 h 2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" h="220">
                      <a:moveTo>
                        <a:pt x="251" y="90"/>
                      </a:moveTo>
                      <a:lnTo>
                        <a:pt x="251" y="220"/>
                      </a:lnTo>
                      <a:lnTo>
                        <a:pt x="0" y="126"/>
                      </a:lnTo>
                      <a:lnTo>
                        <a:pt x="0" y="0"/>
                      </a:lnTo>
                      <a:lnTo>
                        <a:pt x="251" y="9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91" name="Freeform 1397"/>
                <p:cNvSpPr>
                  <a:spLocks/>
                </p:cNvSpPr>
                <p:nvPr/>
              </p:nvSpPr>
              <p:spPr bwMode="auto">
                <a:xfrm>
                  <a:off x="3478" y="2436"/>
                  <a:ext cx="38" cy="44"/>
                </a:xfrm>
                <a:custGeom>
                  <a:avLst/>
                  <a:gdLst>
                    <a:gd name="T0" fmla="*/ 38 w 264"/>
                    <a:gd name="T1" fmla="*/ 20 h 219"/>
                    <a:gd name="T2" fmla="*/ 38 w 264"/>
                    <a:gd name="T3" fmla="*/ 44 h 219"/>
                    <a:gd name="T4" fmla="*/ 0 w 264"/>
                    <a:gd name="T5" fmla="*/ 23 h 219"/>
                    <a:gd name="T6" fmla="*/ 0 w 264"/>
                    <a:gd name="T7" fmla="*/ 0 h 219"/>
                    <a:gd name="T8" fmla="*/ 38 w 264"/>
                    <a:gd name="T9" fmla="*/ 20 h 2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4"/>
                    <a:gd name="T16" fmla="*/ 0 h 219"/>
                    <a:gd name="T17" fmla="*/ 264 w 264"/>
                    <a:gd name="T18" fmla="*/ 219 h 2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4" h="219">
                      <a:moveTo>
                        <a:pt x="264" y="98"/>
                      </a:moveTo>
                      <a:lnTo>
                        <a:pt x="264" y="219"/>
                      </a:lnTo>
                      <a:lnTo>
                        <a:pt x="0" y="115"/>
                      </a:lnTo>
                      <a:lnTo>
                        <a:pt x="0" y="0"/>
                      </a:lnTo>
                      <a:lnTo>
                        <a:pt x="264" y="9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92" name="Freeform 1398"/>
                <p:cNvSpPr>
                  <a:spLocks/>
                </p:cNvSpPr>
                <p:nvPr/>
              </p:nvSpPr>
              <p:spPr bwMode="auto">
                <a:xfrm>
                  <a:off x="3443" y="2472"/>
                  <a:ext cx="33" cy="43"/>
                </a:xfrm>
                <a:custGeom>
                  <a:avLst/>
                  <a:gdLst>
                    <a:gd name="T0" fmla="*/ 33 w 232"/>
                    <a:gd name="T1" fmla="*/ 20 h 212"/>
                    <a:gd name="T2" fmla="*/ 33 w 232"/>
                    <a:gd name="T3" fmla="*/ 43 h 212"/>
                    <a:gd name="T4" fmla="*/ 0 w 232"/>
                    <a:gd name="T5" fmla="*/ 23 h 212"/>
                    <a:gd name="T6" fmla="*/ 0 w 232"/>
                    <a:gd name="T7" fmla="*/ 0 h 212"/>
                    <a:gd name="T8" fmla="*/ 33 w 232"/>
                    <a:gd name="T9" fmla="*/ 20 h 2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2"/>
                    <a:gd name="T16" fmla="*/ 0 h 212"/>
                    <a:gd name="T17" fmla="*/ 232 w 232"/>
                    <a:gd name="T18" fmla="*/ 212 h 2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2" h="212">
                      <a:moveTo>
                        <a:pt x="232" y="98"/>
                      </a:moveTo>
                      <a:lnTo>
                        <a:pt x="232" y="212"/>
                      </a:lnTo>
                      <a:lnTo>
                        <a:pt x="0" y="115"/>
                      </a:lnTo>
                      <a:lnTo>
                        <a:pt x="0" y="0"/>
                      </a:lnTo>
                      <a:lnTo>
                        <a:pt x="232" y="9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93" name="Freeform 1399"/>
                <p:cNvSpPr>
                  <a:spLocks/>
                </p:cNvSpPr>
                <p:nvPr/>
              </p:nvSpPr>
              <p:spPr bwMode="auto">
                <a:xfrm>
                  <a:off x="3518" y="2515"/>
                  <a:ext cx="36" cy="47"/>
                </a:xfrm>
                <a:custGeom>
                  <a:avLst/>
                  <a:gdLst>
                    <a:gd name="T0" fmla="*/ 36 w 251"/>
                    <a:gd name="T1" fmla="*/ 20 h 232"/>
                    <a:gd name="T2" fmla="*/ 36 w 251"/>
                    <a:gd name="T3" fmla="*/ 47 h 232"/>
                    <a:gd name="T4" fmla="*/ 0 w 251"/>
                    <a:gd name="T5" fmla="*/ 26 h 232"/>
                    <a:gd name="T6" fmla="*/ 0 w 251"/>
                    <a:gd name="T7" fmla="*/ 0 h 232"/>
                    <a:gd name="T8" fmla="*/ 36 w 251"/>
                    <a:gd name="T9" fmla="*/ 20 h 2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"/>
                    <a:gd name="T16" fmla="*/ 0 h 232"/>
                    <a:gd name="T17" fmla="*/ 251 w 251"/>
                    <a:gd name="T18" fmla="*/ 232 h 2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" h="232">
                      <a:moveTo>
                        <a:pt x="251" y="99"/>
                      </a:moveTo>
                      <a:lnTo>
                        <a:pt x="251" y="232"/>
                      </a:lnTo>
                      <a:lnTo>
                        <a:pt x="0" y="127"/>
                      </a:lnTo>
                      <a:lnTo>
                        <a:pt x="0" y="0"/>
                      </a:lnTo>
                      <a:lnTo>
                        <a:pt x="251" y="9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94" name="Freeform 1400"/>
                <p:cNvSpPr>
                  <a:spLocks/>
                </p:cNvSpPr>
                <p:nvPr/>
              </p:nvSpPr>
              <p:spPr bwMode="auto">
                <a:xfrm>
                  <a:off x="3478" y="2493"/>
                  <a:ext cx="38" cy="46"/>
                </a:xfrm>
                <a:custGeom>
                  <a:avLst/>
                  <a:gdLst>
                    <a:gd name="T0" fmla="*/ 38 w 264"/>
                    <a:gd name="T1" fmla="*/ 22 h 230"/>
                    <a:gd name="T2" fmla="*/ 38 w 264"/>
                    <a:gd name="T3" fmla="*/ 46 h 230"/>
                    <a:gd name="T4" fmla="*/ 0 w 264"/>
                    <a:gd name="T5" fmla="*/ 24 h 230"/>
                    <a:gd name="T6" fmla="*/ 0 w 264"/>
                    <a:gd name="T7" fmla="*/ 0 h 230"/>
                    <a:gd name="T8" fmla="*/ 38 w 264"/>
                    <a:gd name="T9" fmla="*/ 22 h 2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4"/>
                    <a:gd name="T16" fmla="*/ 0 h 230"/>
                    <a:gd name="T17" fmla="*/ 264 w 264"/>
                    <a:gd name="T18" fmla="*/ 230 h 2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4" h="230">
                      <a:moveTo>
                        <a:pt x="264" y="109"/>
                      </a:moveTo>
                      <a:lnTo>
                        <a:pt x="264" y="230"/>
                      </a:ln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264" y="10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95" name="Freeform 1401"/>
                <p:cNvSpPr>
                  <a:spLocks/>
                </p:cNvSpPr>
                <p:nvPr/>
              </p:nvSpPr>
              <p:spPr bwMode="auto">
                <a:xfrm>
                  <a:off x="3443" y="2527"/>
                  <a:ext cx="32" cy="43"/>
                </a:xfrm>
                <a:custGeom>
                  <a:avLst/>
                  <a:gdLst>
                    <a:gd name="T0" fmla="*/ 32 w 220"/>
                    <a:gd name="T1" fmla="*/ 20 h 216"/>
                    <a:gd name="T2" fmla="*/ 32 w 220"/>
                    <a:gd name="T3" fmla="*/ 43 h 216"/>
                    <a:gd name="T4" fmla="*/ 0 w 220"/>
                    <a:gd name="T5" fmla="*/ 23 h 216"/>
                    <a:gd name="T6" fmla="*/ 0 w 220"/>
                    <a:gd name="T7" fmla="*/ 0 h 216"/>
                    <a:gd name="T8" fmla="*/ 32 w 220"/>
                    <a:gd name="T9" fmla="*/ 20 h 2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216"/>
                    <a:gd name="T17" fmla="*/ 220 w 220"/>
                    <a:gd name="T18" fmla="*/ 216 h 2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216">
                      <a:moveTo>
                        <a:pt x="220" y="100"/>
                      </a:moveTo>
                      <a:lnTo>
                        <a:pt x="220" y="216"/>
                      </a:lnTo>
                      <a:lnTo>
                        <a:pt x="0" y="115"/>
                      </a:lnTo>
                      <a:lnTo>
                        <a:pt x="0" y="0"/>
                      </a:lnTo>
                      <a:lnTo>
                        <a:pt x="220" y="10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96" name="Freeform 1402"/>
                <p:cNvSpPr>
                  <a:spLocks/>
                </p:cNvSpPr>
                <p:nvPr/>
              </p:nvSpPr>
              <p:spPr bwMode="auto">
                <a:xfrm>
                  <a:off x="3554" y="2597"/>
                  <a:ext cx="44" cy="54"/>
                </a:xfrm>
                <a:custGeom>
                  <a:avLst/>
                  <a:gdLst>
                    <a:gd name="T0" fmla="*/ 44 w 304"/>
                    <a:gd name="T1" fmla="*/ 27 h 270"/>
                    <a:gd name="T2" fmla="*/ 44 w 304"/>
                    <a:gd name="T3" fmla="*/ 54 h 270"/>
                    <a:gd name="T4" fmla="*/ 0 w 304"/>
                    <a:gd name="T5" fmla="*/ 27 h 270"/>
                    <a:gd name="T6" fmla="*/ 0 w 304"/>
                    <a:gd name="T7" fmla="*/ 0 h 270"/>
                    <a:gd name="T8" fmla="*/ 44 w 304"/>
                    <a:gd name="T9" fmla="*/ 27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70"/>
                    <a:gd name="T17" fmla="*/ 304 w 304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70">
                      <a:moveTo>
                        <a:pt x="304" y="136"/>
                      </a:moveTo>
                      <a:lnTo>
                        <a:pt x="304" y="270"/>
                      </a:lnTo>
                      <a:lnTo>
                        <a:pt x="0" y="133"/>
                      </a:lnTo>
                      <a:lnTo>
                        <a:pt x="0" y="0"/>
                      </a:lnTo>
                      <a:lnTo>
                        <a:pt x="304" y="136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97" name="Freeform 1403"/>
                <p:cNvSpPr>
                  <a:spLocks/>
                </p:cNvSpPr>
                <p:nvPr/>
              </p:nvSpPr>
              <p:spPr bwMode="auto">
                <a:xfrm>
                  <a:off x="3517" y="2574"/>
                  <a:ext cx="35" cy="48"/>
                </a:xfrm>
                <a:custGeom>
                  <a:avLst/>
                  <a:gdLst>
                    <a:gd name="T0" fmla="*/ 35 w 250"/>
                    <a:gd name="T1" fmla="*/ 22 h 244"/>
                    <a:gd name="T2" fmla="*/ 35 w 250"/>
                    <a:gd name="T3" fmla="*/ 48 h 244"/>
                    <a:gd name="T4" fmla="*/ 0 w 250"/>
                    <a:gd name="T5" fmla="*/ 25 h 244"/>
                    <a:gd name="T6" fmla="*/ 0 w 250"/>
                    <a:gd name="T7" fmla="*/ 0 h 244"/>
                    <a:gd name="T8" fmla="*/ 35 w 250"/>
                    <a:gd name="T9" fmla="*/ 22 h 2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"/>
                    <a:gd name="T16" fmla="*/ 0 h 244"/>
                    <a:gd name="T17" fmla="*/ 250 w 250"/>
                    <a:gd name="T18" fmla="*/ 244 h 2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" h="244">
                      <a:moveTo>
                        <a:pt x="250" y="110"/>
                      </a:moveTo>
                      <a:lnTo>
                        <a:pt x="250" y="244"/>
                      </a:lnTo>
                      <a:lnTo>
                        <a:pt x="0" y="125"/>
                      </a:lnTo>
                      <a:lnTo>
                        <a:pt x="0" y="0"/>
                      </a:lnTo>
                      <a:lnTo>
                        <a:pt x="250" y="11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98" name="Freeform 1404"/>
                <p:cNvSpPr>
                  <a:spLocks/>
                </p:cNvSpPr>
                <p:nvPr/>
              </p:nvSpPr>
              <p:spPr bwMode="auto">
                <a:xfrm>
                  <a:off x="3477" y="2548"/>
                  <a:ext cx="37" cy="48"/>
                </a:xfrm>
                <a:custGeom>
                  <a:avLst/>
                  <a:gdLst>
                    <a:gd name="T0" fmla="*/ 37 w 262"/>
                    <a:gd name="T1" fmla="*/ 24 h 239"/>
                    <a:gd name="T2" fmla="*/ 37 w 262"/>
                    <a:gd name="T3" fmla="*/ 48 h 239"/>
                    <a:gd name="T4" fmla="*/ 0 w 262"/>
                    <a:gd name="T5" fmla="*/ 25 h 239"/>
                    <a:gd name="T6" fmla="*/ 0 w 262"/>
                    <a:gd name="T7" fmla="*/ 0 h 239"/>
                    <a:gd name="T8" fmla="*/ 37 w 262"/>
                    <a:gd name="T9" fmla="*/ 24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39"/>
                    <a:gd name="T17" fmla="*/ 262 w 26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39">
                      <a:moveTo>
                        <a:pt x="262" y="119"/>
                      </a:moveTo>
                      <a:lnTo>
                        <a:pt x="262" y="239"/>
                      </a:lnTo>
                      <a:lnTo>
                        <a:pt x="0" y="124"/>
                      </a:lnTo>
                      <a:lnTo>
                        <a:pt x="0" y="0"/>
                      </a:lnTo>
                      <a:lnTo>
                        <a:pt x="262" y="119"/>
                      </a:lnTo>
                      <a:close/>
                    </a:path>
                  </a:pathLst>
                </a:cu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99" name="Freeform 1405"/>
                <p:cNvSpPr>
                  <a:spLocks/>
                </p:cNvSpPr>
                <p:nvPr/>
              </p:nvSpPr>
              <p:spPr bwMode="auto">
                <a:xfrm>
                  <a:off x="3443" y="2582"/>
                  <a:ext cx="32" cy="45"/>
                </a:xfrm>
                <a:custGeom>
                  <a:avLst/>
                  <a:gdLst>
                    <a:gd name="T0" fmla="*/ 32 w 220"/>
                    <a:gd name="T1" fmla="*/ 21 h 223"/>
                    <a:gd name="T2" fmla="*/ 32 w 220"/>
                    <a:gd name="T3" fmla="*/ 45 h 223"/>
                    <a:gd name="T4" fmla="*/ 0 w 220"/>
                    <a:gd name="T5" fmla="*/ 23 h 223"/>
                    <a:gd name="T6" fmla="*/ 0 w 220"/>
                    <a:gd name="T7" fmla="*/ 0 h 223"/>
                    <a:gd name="T8" fmla="*/ 32 w 220"/>
                    <a:gd name="T9" fmla="*/ 21 h 2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223"/>
                    <a:gd name="T17" fmla="*/ 220 w 220"/>
                    <a:gd name="T18" fmla="*/ 223 h 2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223">
                      <a:moveTo>
                        <a:pt x="220" y="106"/>
                      </a:moveTo>
                      <a:lnTo>
                        <a:pt x="220" y="223"/>
                      </a:lnTo>
                      <a:lnTo>
                        <a:pt x="0" y="114"/>
                      </a:lnTo>
                      <a:lnTo>
                        <a:pt x="0" y="0"/>
                      </a:lnTo>
                      <a:lnTo>
                        <a:pt x="220" y="106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0" name="Freeform 1406"/>
                <p:cNvSpPr>
                  <a:spLocks/>
                </p:cNvSpPr>
                <p:nvPr/>
              </p:nvSpPr>
              <p:spPr bwMode="auto">
                <a:xfrm>
                  <a:off x="3554" y="2658"/>
                  <a:ext cx="44" cy="56"/>
                </a:xfrm>
                <a:custGeom>
                  <a:avLst/>
                  <a:gdLst>
                    <a:gd name="T0" fmla="*/ 44 w 304"/>
                    <a:gd name="T1" fmla="*/ 31 h 279"/>
                    <a:gd name="T2" fmla="*/ 44 w 304"/>
                    <a:gd name="T3" fmla="*/ 56 h 279"/>
                    <a:gd name="T4" fmla="*/ 0 w 304"/>
                    <a:gd name="T5" fmla="*/ 26 h 279"/>
                    <a:gd name="T6" fmla="*/ 0 w 304"/>
                    <a:gd name="T7" fmla="*/ 0 h 279"/>
                    <a:gd name="T8" fmla="*/ 44 w 304"/>
                    <a:gd name="T9" fmla="*/ 31 h 2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79"/>
                    <a:gd name="T17" fmla="*/ 304 w 304"/>
                    <a:gd name="T18" fmla="*/ 279 h 2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79">
                      <a:moveTo>
                        <a:pt x="304" y="154"/>
                      </a:moveTo>
                      <a:lnTo>
                        <a:pt x="304" y="279"/>
                      </a:ln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304" y="154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1" name="Freeform 1407"/>
                <p:cNvSpPr>
                  <a:spLocks/>
                </p:cNvSpPr>
                <p:nvPr/>
              </p:nvSpPr>
              <p:spPr bwMode="auto">
                <a:xfrm>
                  <a:off x="3517" y="2632"/>
                  <a:ext cx="35" cy="51"/>
                </a:xfrm>
                <a:custGeom>
                  <a:avLst/>
                  <a:gdLst>
                    <a:gd name="T0" fmla="*/ 35 w 250"/>
                    <a:gd name="T1" fmla="*/ 25 h 257"/>
                    <a:gd name="T2" fmla="*/ 35 w 250"/>
                    <a:gd name="T3" fmla="*/ 51 h 257"/>
                    <a:gd name="T4" fmla="*/ 0 w 250"/>
                    <a:gd name="T5" fmla="*/ 25 h 257"/>
                    <a:gd name="T6" fmla="*/ 0 w 250"/>
                    <a:gd name="T7" fmla="*/ 0 h 257"/>
                    <a:gd name="T8" fmla="*/ 35 w 250"/>
                    <a:gd name="T9" fmla="*/ 25 h 2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"/>
                    <a:gd name="T16" fmla="*/ 0 h 257"/>
                    <a:gd name="T17" fmla="*/ 250 w 250"/>
                    <a:gd name="T18" fmla="*/ 257 h 2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" h="257">
                      <a:moveTo>
                        <a:pt x="250" y="126"/>
                      </a:moveTo>
                      <a:lnTo>
                        <a:pt x="250" y="257"/>
                      </a:lnTo>
                      <a:lnTo>
                        <a:pt x="0" y="127"/>
                      </a:lnTo>
                      <a:lnTo>
                        <a:pt x="0" y="0"/>
                      </a:lnTo>
                      <a:lnTo>
                        <a:pt x="250" y="126"/>
                      </a:lnTo>
                      <a:close/>
                    </a:path>
                  </a:pathLst>
                </a:cu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2" name="Freeform 1408"/>
                <p:cNvSpPr>
                  <a:spLocks/>
                </p:cNvSpPr>
                <p:nvPr/>
              </p:nvSpPr>
              <p:spPr bwMode="auto">
                <a:xfrm>
                  <a:off x="3477" y="2605"/>
                  <a:ext cx="37" cy="51"/>
                </a:xfrm>
                <a:custGeom>
                  <a:avLst/>
                  <a:gdLst>
                    <a:gd name="T0" fmla="*/ 37 w 262"/>
                    <a:gd name="T1" fmla="*/ 26 h 254"/>
                    <a:gd name="T2" fmla="*/ 37 w 262"/>
                    <a:gd name="T3" fmla="*/ 51 h 254"/>
                    <a:gd name="T4" fmla="*/ 0 w 262"/>
                    <a:gd name="T5" fmla="*/ 24 h 254"/>
                    <a:gd name="T6" fmla="*/ 0 w 262"/>
                    <a:gd name="T7" fmla="*/ 0 h 254"/>
                    <a:gd name="T8" fmla="*/ 37 w 262"/>
                    <a:gd name="T9" fmla="*/ 26 h 2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54"/>
                    <a:gd name="T17" fmla="*/ 262 w 262"/>
                    <a:gd name="T18" fmla="*/ 254 h 2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54">
                      <a:moveTo>
                        <a:pt x="262" y="131"/>
                      </a:moveTo>
                      <a:lnTo>
                        <a:pt x="262" y="254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2" y="13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3" name="Freeform 1409"/>
                <p:cNvSpPr>
                  <a:spLocks/>
                </p:cNvSpPr>
                <p:nvPr/>
              </p:nvSpPr>
              <p:spPr bwMode="auto">
                <a:xfrm>
                  <a:off x="3443" y="2636"/>
                  <a:ext cx="32" cy="49"/>
                </a:xfrm>
                <a:custGeom>
                  <a:avLst/>
                  <a:gdLst>
                    <a:gd name="T0" fmla="*/ 32 w 220"/>
                    <a:gd name="T1" fmla="*/ 26 h 244"/>
                    <a:gd name="T2" fmla="*/ 32 w 220"/>
                    <a:gd name="T3" fmla="*/ 49 h 244"/>
                    <a:gd name="T4" fmla="*/ 0 w 220"/>
                    <a:gd name="T5" fmla="*/ 25 h 244"/>
                    <a:gd name="T6" fmla="*/ 0 w 220"/>
                    <a:gd name="T7" fmla="*/ 0 h 244"/>
                    <a:gd name="T8" fmla="*/ 32 w 220"/>
                    <a:gd name="T9" fmla="*/ 26 h 2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244"/>
                    <a:gd name="T17" fmla="*/ 220 w 220"/>
                    <a:gd name="T18" fmla="*/ 244 h 2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244">
                      <a:moveTo>
                        <a:pt x="220" y="129"/>
                      </a:moveTo>
                      <a:lnTo>
                        <a:pt x="220" y="244"/>
                      </a:lnTo>
                      <a:lnTo>
                        <a:pt x="0" y="123"/>
                      </a:lnTo>
                      <a:lnTo>
                        <a:pt x="0" y="0"/>
                      </a:lnTo>
                      <a:lnTo>
                        <a:pt x="220" y="12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" name="Freeform 1410"/>
                <p:cNvSpPr>
                  <a:spLocks/>
                </p:cNvSpPr>
                <p:nvPr/>
              </p:nvSpPr>
              <p:spPr bwMode="auto">
                <a:xfrm>
                  <a:off x="3554" y="2720"/>
                  <a:ext cx="44" cy="59"/>
                </a:xfrm>
                <a:custGeom>
                  <a:avLst/>
                  <a:gdLst>
                    <a:gd name="T0" fmla="*/ 44 w 304"/>
                    <a:gd name="T1" fmla="*/ 33 h 298"/>
                    <a:gd name="T2" fmla="*/ 44 w 304"/>
                    <a:gd name="T3" fmla="*/ 59 h 298"/>
                    <a:gd name="T4" fmla="*/ 0 w 304"/>
                    <a:gd name="T5" fmla="*/ 27 h 298"/>
                    <a:gd name="T6" fmla="*/ 0 w 304"/>
                    <a:gd name="T7" fmla="*/ 0 h 298"/>
                    <a:gd name="T8" fmla="*/ 44 w 304"/>
                    <a:gd name="T9" fmla="*/ 33 h 2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98"/>
                    <a:gd name="T17" fmla="*/ 304 w 304"/>
                    <a:gd name="T18" fmla="*/ 298 h 2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98">
                      <a:moveTo>
                        <a:pt x="304" y="166"/>
                      </a:moveTo>
                      <a:lnTo>
                        <a:pt x="304" y="298"/>
                      </a:lnTo>
                      <a:lnTo>
                        <a:pt x="0" y="134"/>
                      </a:lnTo>
                      <a:lnTo>
                        <a:pt x="0" y="0"/>
                      </a:lnTo>
                      <a:lnTo>
                        <a:pt x="304" y="166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5" name="Freeform 1411"/>
                <p:cNvSpPr>
                  <a:spLocks/>
                </p:cNvSpPr>
                <p:nvPr/>
              </p:nvSpPr>
              <p:spPr bwMode="auto">
                <a:xfrm>
                  <a:off x="3517" y="2692"/>
                  <a:ext cx="35" cy="53"/>
                </a:xfrm>
                <a:custGeom>
                  <a:avLst/>
                  <a:gdLst>
                    <a:gd name="T0" fmla="*/ 35 w 250"/>
                    <a:gd name="T1" fmla="*/ 27 h 264"/>
                    <a:gd name="T2" fmla="*/ 35 w 250"/>
                    <a:gd name="T3" fmla="*/ 53 h 264"/>
                    <a:gd name="T4" fmla="*/ 0 w 250"/>
                    <a:gd name="T5" fmla="*/ 25 h 264"/>
                    <a:gd name="T6" fmla="*/ 0 w 250"/>
                    <a:gd name="T7" fmla="*/ 0 h 264"/>
                    <a:gd name="T8" fmla="*/ 35 w 250"/>
                    <a:gd name="T9" fmla="*/ 27 h 2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"/>
                    <a:gd name="T16" fmla="*/ 0 h 264"/>
                    <a:gd name="T17" fmla="*/ 250 w 250"/>
                    <a:gd name="T18" fmla="*/ 264 h 2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" h="264">
                      <a:moveTo>
                        <a:pt x="250" y="133"/>
                      </a:moveTo>
                      <a:lnTo>
                        <a:pt x="250" y="264"/>
                      </a:lnTo>
                      <a:lnTo>
                        <a:pt x="0" y="126"/>
                      </a:lnTo>
                      <a:lnTo>
                        <a:pt x="0" y="0"/>
                      </a:lnTo>
                      <a:lnTo>
                        <a:pt x="250" y="133"/>
                      </a:lnTo>
                      <a:close/>
                    </a:path>
                  </a:pathLst>
                </a:cu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" name="Freeform 1412"/>
                <p:cNvSpPr>
                  <a:spLocks/>
                </p:cNvSpPr>
                <p:nvPr/>
              </p:nvSpPr>
              <p:spPr bwMode="auto">
                <a:xfrm>
                  <a:off x="3477" y="2663"/>
                  <a:ext cx="37" cy="53"/>
                </a:xfrm>
                <a:custGeom>
                  <a:avLst/>
                  <a:gdLst>
                    <a:gd name="T0" fmla="*/ 37 w 262"/>
                    <a:gd name="T1" fmla="*/ 29 h 265"/>
                    <a:gd name="T2" fmla="*/ 37 w 262"/>
                    <a:gd name="T3" fmla="*/ 53 h 265"/>
                    <a:gd name="T4" fmla="*/ 0 w 262"/>
                    <a:gd name="T5" fmla="*/ 24 h 265"/>
                    <a:gd name="T6" fmla="*/ 0 w 262"/>
                    <a:gd name="T7" fmla="*/ 0 h 265"/>
                    <a:gd name="T8" fmla="*/ 37 w 262"/>
                    <a:gd name="T9" fmla="*/ 29 h 2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65"/>
                    <a:gd name="T17" fmla="*/ 262 w 262"/>
                    <a:gd name="T18" fmla="*/ 265 h 2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65">
                      <a:moveTo>
                        <a:pt x="262" y="144"/>
                      </a:moveTo>
                      <a:lnTo>
                        <a:pt x="262" y="265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2" y="144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" name="Freeform 1413"/>
                <p:cNvSpPr>
                  <a:spLocks/>
                </p:cNvSpPr>
                <p:nvPr/>
              </p:nvSpPr>
              <p:spPr bwMode="auto">
                <a:xfrm>
                  <a:off x="3556" y="2413"/>
                  <a:ext cx="41" cy="46"/>
                </a:xfrm>
                <a:custGeom>
                  <a:avLst/>
                  <a:gdLst>
                    <a:gd name="T0" fmla="*/ 41 w 290"/>
                    <a:gd name="T1" fmla="*/ 19 h 229"/>
                    <a:gd name="T2" fmla="*/ 41 w 290"/>
                    <a:gd name="T3" fmla="*/ 46 h 229"/>
                    <a:gd name="T4" fmla="*/ 0 w 290"/>
                    <a:gd name="T5" fmla="*/ 26 h 229"/>
                    <a:gd name="T6" fmla="*/ 0 w 290"/>
                    <a:gd name="T7" fmla="*/ 0 h 229"/>
                    <a:gd name="T8" fmla="*/ 41 w 290"/>
                    <a:gd name="T9" fmla="*/ 19 h 2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0"/>
                    <a:gd name="T16" fmla="*/ 0 h 229"/>
                    <a:gd name="T17" fmla="*/ 290 w 290"/>
                    <a:gd name="T18" fmla="*/ 229 h 2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0" h="229">
                      <a:moveTo>
                        <a:pt x="290" y="93"/>
                      </a:moveTo>
                      <a:lnTo>
                        <a:pt x="290" y="229"/>
                      </a:ln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290" y="93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8" name="Freeform 1414"/>
                <p:cNvSpPr>
                  <a:spLocks/>
                </p:cNvSpPr>
                <p:nvPr/>
              </p:nvSpPr>
              <p:spPr bwMode="auto">
                <a:xfrm>
                  <a:off x="3585" y="2458"/>
                  <a:ext cx="13" cy="33"/>
                </a:xfrm>
                <a:custGeom>
                  <a:avLst/>
                  <a:gdLst>
                    <a:gd name="T0" fmla="*/ 13 w 91"/>
                    <a:gd name="T1" fmla="*/ 7 h 165"/>
                    <a:gd name="T2" fmla="*/ 13 w 91"/>
                    <a:gd name="T3" fmla="*/ 33 h 165"/>
                    <a:gd name="T4" fmla="*/ 0 w 91"/>
                    <a:gd name="T5" fmla="*/ 26 h 165"/>
                    <a:gd name="T6" fmla="*/ 0 w 91"/>
                    <a:gd name="T7" fmla="*/ 0 h 165"/>
                    <a:gd name="T8" fmla="*/ 13 w 91"/>
                    <a:gd name="T9" fmla="*/ 7 h 1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"/>
                    <a:gd name="T16" fmla="*/ 0 h 165"/>
                    <a:gd name="T17" fmla="*/ 91 w 91"/>
                    <a:gd name="T18" fmla="*/ 165 h 1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" h="165">
                      <a:moveTo>
                        <a:pt x="91" y="36"/>
                      </a:moveTo>
                      <a:lnTo>
                        <a:pt x="91" y="165"/>
                      </a:lnTo>
                      <a:lnTo>
                        <a:pt x="0" y="130"/>
                      </a:lnTo>
                      <a:lnTo>
                        <a:pt x="0" y="0"/>
                      </a:lnTo>
                      <a:lnTo>
                        <a:pt x="91" y="36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9" name="Freeform 1415"/>
                <p:cNvSpPr>
                  <a:spLocks/>
                </p:cNvSpPr>
                <p:nvPr/>
              </p:nvSpPr>
              <p:spPr bwMode="auto">
                <a:xfrm>
                  <a:off x="3556" y="2536"/>
                  <a:ext cx="41" cy="51"/>
                </a:xfrm>
                <a:custGeom>
                  <a:avLst/>
                  <a:gdLst>
                    <a:gd name="T0" fmla="*/ 41 w 290"/>
                    <a:gd name="T1" fmla="*/ 24 h 253"/>
                    <a:gd name="T2" fmla="*/ 41 w 290"/>
                    <a:gd name="T3" fmla="*/ 51 h 253"/>
                    <a:gd name="T4" fmla="*/ 0 w 290"/>
                    <a:gd name="T5" fmla="*/ 27 h 253"/>
                    <a:gd name="T6" fmla="*/ 0 w 290"/>
                    <a:gd name="T7" fmla="*/ 0 h 253"/>
                    <a:gd name="T8" fmla="*/ 41 w 290"/>
                    <a:gd name="T9" fmla="*/ 24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0"/>
                    <a:gd name="T16" fmla="*/ 0 h 253"/>
                    <a:gd name="T17" fmla="*/ 290 w 290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0" h="253">
                      <a:moveTo>
                        <a:pt x="290" y="117"/>
                      </a:moveTo>
                      <a:lnTo>
                        <a:pt x="290" y="253"/>
                      </a:lnTo>
                      <a:lnTo>
                        <a:pt x="0" y="133"/>
                      </a:lnTo>
                      <a:lnTo>
                        <a:pt x="0" y="0"/>
                      </a:lnTo>
                      <a:lnTo>
                        <a:pt x="290" y="117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0" name="Rectangle 1416"/>
                <p:cNvSpPr>
                  <a:spLocks noChangeArrowheads="1"/>
                </p:cNvSpPr>
                <p:nvPr/>
              </p:nvSpPr>
              <p:spPr bwMode="auto">
                <a:xfrm>
                  <a:off x="3597" y="2689"/>
                  <a:ext cx="21" cy="28"/>
                </a:xfrm>
                <a:prstGeom prst="rect">
                  <a:avLst/>
                </a:pr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199" name="Group 1417"/>
              <p:cNvGrpSpPr>
                <a:grpSpLocks/>
              </p:cNvGrpSpPr>
              <p:nvPr/>
            </p:nvGrpSpPr>
            <p:grpSpPr bwMode="auto">
              <a:xfrm>
                <a:off x="3416" y="2289"/>
                <a:ext cx="305" cy="113"/>
                <a:chOff x="3416" y="2289"/>
                <a:chExt cx="305" cy="113"/>
              </a:xfrm>
            </p:grpSpPr>
            <p:sp>
              <p:nvSpPr>
                <p:cNvPr id="4200" name="Freeform 1418"/>
                <p:cNvSpPr>
                  <a:spLocks/>
                </p:cNvSpPr>
                <p:nvPr/>
              </p:nvSpPr>
              <p:spPr bwMode="auto">
                <a:xfrm>
                  <a:off x="3416" y="2289"/>
                  <a:ext cx="305" cy="67"/>
                </a:xfrm>
                <a:custGeom>
                  <a:avLst/>
                  <a:gdLst>
                    <a:gd name="T0" fmla="*/ 0 w 2133"/>
                    <a:gd name="T1" fmla="*/ 0 h 332"/>
                    <a:gd name="T2" fmla="*/ 131 w 2133"/>
                    <a:gd name="T3" fmla="*/ 5 h 332"/>
                    <a:gd name="T4" fmla="*/ 305 w 2133"/>
                    <a:gd name="T5" fmla="*/ 64 h 332"/>
                    <a:gd name="T6" fmla="*/ 184 w 2133"/>
                    <a:gd name="T7" fmla="*/ 67 h 332"/>
                    <a:gd name="T8" fmla="*/ 0 w 2133"/>
                    <a:gd name="T9" fmla="*/ 0 h 3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3"/>
                    <a:gd name="T16" fmla="*/ 0 h 332"/>
                    <a:gd name="T17" fmla="*/ 2133 w 2133"/>
                    <a:gd name="T18" fmla="*/ 332 h 3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3" h="332">
                      <a:moveTo>
                        <a:pt x="0" y="0"/>
                      </a:moveTo>
                      <a:lnTo>
                        <a:pt x="918" y="25"/>
                      </a:lnTo>
                      <a:lnTo>
                        <a:pt x="2133" y="319"/>
                      </a:lnTo>
                      <a:lnTo>
                        <a:pt x="1288" y="3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1" name="Freeform 1419"/>
                <p:cNvSpPr>
                  <a:spLocks/>
                </p:cNvSpPr>
                <p:nvPr/>
              </p:nvSpPr>
              <p:spPr bwMode="auto">
                <a:xfrm>
                  <a:off x="3602" y="2351"/>
                  <a:ext cx="118" cy="51"/>
                </a:xfrm>
                <a:custGeom>
                  <a:avLst/>
                  <a:gdLst>
                    <a:gd name="T0" fmla="*/ 1 w 828"/>
                    <a:gd name="T1" fmla="*/ 0 h 252"/>
                    <a:gd name="T2" fmla="*/ 118 w 828"/>
                    <a:gd name="T3" fmla="*/ 0 h 252"/>
                    <a:gd name="T4" fmla="*/ 118 w 828"/>
                    <a:gd name="T5" fmla="*/ 51 h 252"/>
                    <a:gd name="T6" fmla="*/ 0 w 828"/>
                    <a:gd name="T7" fmla="*/ 51 h 252"/>
                    <a:gd name="T8" fmla="*/ 1 w 828"/>
                    <a:gd name="T9" fmla="*/ 0 h 2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8"/>
                    <a:gd name="T16" fmla="*/ 0 h 252"/>
                    <a:gd name="T17" fmla="*/ 828 w 828"/>
                    <a:gd name="T18" fmla="*/ 252 h 2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8" h="252">
                      <a:moveTo>
                        <a:pt x="8" y="2"/>
                      </a:moveTo>
                      <a:lnTo>
                        <a:pt x="828" y="0"/>
                      </a:lnTo>
                      <a:lnTo>
                        <a:pt x="828" y="252"/>
                      </a:lnTo>
                      <a:lnTo>
                        <a:pt x="0" y="252"/>
                      </a:lnTo>
                      <a:lnTo>
                        <a:pt x="8" y="2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2" name="Freeform 1420"/>
                <p:cNvSpPr>
                  <a:spLocks/>
                </p:cNvSpPr>
                <p:nvPr/>
              </p:nvSpPr>
              <p:spPr bwMode="auto">
                <a:xfrm>
                  <a:off x="3418" y="2289"/>
                  <a:ext cx="188" cy="113"/>
                </a:xfrm>
                <a:custGeom>
                  <a:avLst/>
                  <a:gdLst>
                    <a:gd name="T0" fmla="*/ 0 w 1317"/>
                    <a:gd name="T1" fmla="*/ 0 h 561"/>
                    <a:gd name="T2" fmla="*/ 0 w 1317"/>
                    <a:gd name="T3" fmla="*/ 38 h 561"/>
                    <a:gd name="T4" fmla="*/ 188 w 1317"/>
                    <a:gd name="T5" fmla="*/ 113 h 561"/>
                    <a:gd name="T6" fmla="*/ 188 w 1317"/>
                    <a:gd name="T7" fmla="*/ 62 h 561"/>
                    <a:gd name="T8" fmla="*/ 0 w 1317"/>
                    <a:gd name="T9" fmla="*/ 0 h 5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17"/>
                    <a:gd name="T16" fmla="*/ 0 h 561"/>
                    <a:gd name="T17" fmla="*/ 1317 w 1317"/>
                    <a:gd name="T18" fmla="*/ 561 h 5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17" h="561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317" y="561"/>
                      </a:lnTo>
                      <a:lnTo>
                        <a:pt x="1317" y="3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146" name="Group 1421"/>
            <p:cNvGrpSpPr>
              <a:grpSpLocks/>
            </p:cNvGrpSpPr>
            <p:nvPr/>
          </p:nvGrpSpPr>
          <p:grpSpPr bwMode="auto">
            <a:xfrm flipH="1">
              <a:off x="2937" y="2896"/>
              <a:ext cx="236" cy="365"/>
              <a:chOff x="5181" y="2356"/>
              <a:chExt cx="236" cy="365"/>
            </a:xfrm>
          </p:grpSpPr>
          <p:grpSp>
            <p:nvGrpSpPr>
              <p:cNvPr id="4151" name="Group 1422"/>
              <p:cNvGrpSpPr>
                <a:grpSpLocks/>
              </p:cNvGrpSpPr>
              <p:nvPr/>
            </p:nvGrpSpPr>
            <p:grpSpPr bwMode="auto">
              <a:xfrm>
                <a:off x="5181" y="2356"/>
                <a:ext cx="236" cy="365"/>
                <a:chOff x="5181" y="2356"/>
                <a:chExt cx="236" cy="365"/>
              </a:xfrm>
            </p:grpSpPr>
            <p:sp>
              <p:nvSpPr>
                <p:cNvPr id="4191" name="Freeform 1423"/>
                <p:cNvSpPr>
                  <a:spLocks/>
                </p:cNvSpPr>
                <p:nvPr/>
              </p:nvSpPr>
              <p:spPr bwMode="auto">
                <a:xfrm>
                  <a:off x="5250" y="2380"/>
                  <a:ext cx="159" cy="6"/>
                </a:xfrm>
                <a:custGeom>
                  <a:avLst/>
                  <a:gdLst>
                    <a:gd name="T0" fmla="*/ 0 w 1270"/>
                    <a:gd name="T1" fmla="*/ 0 h 46"/>
                    <a:gd name="T2" fmla="*/ 9 w 1270"/>
                    <a:gd name="T3" fmla="*/ 6 h 46"/>
                    <a:gd name="T4" fmla="*/ 159 w 1270"/>
                    <a:gd name="T5" fmla="*/ 6 h 46"/>
                    <a:gd name="T6" fmla="*/ 154 w 1270"/>
                    <a:gd name="T7" fmla="*/ 0 h 46"/>
                    <a:gd name="T8" fmla="*/ 0 w 1270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70"/>
                    <a:gd name="T16" fmla="*/ 0 h 46"/>
                    <a:gd name="T17" fmla="*/ 1270 w 1270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70" h="46">
                      <a:moveTo>
                        <a:pt x="0" y="0"/>
                      </a:moveTo>
                      <a:lnTo>
                        <a:pt x="75" y="46"/>
                      </a:lnTo>
                      <a:lnTo>
                        <a:pt x="1270" y="46"/>
                      </a:lnTo>
                      <a:lnTo>
                        <a:pt x="12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92" name="Freeform 1424"/>
                <p:cNvSpPr>
                  <a:spLocks/>
                </p:cNvSpPr>
                <p:nvPr/>
              </p:nvSpPr>
              <p:spPr bwMode="auto">
                <a:xfrm>
                  <a:off x="5250" y="2379"/>
                  <a:ext cx="40" cy="342"/>
                </a:xfrm>
                <a:custGeom>
                  <a:avLst/>
                  <a:gdLst>
                    <a:gd name="T0" fmla="*/ 0 w 321"/>
                    <a:gd name="T1" fmla="*/ 330 h 2391"/>
                    <a:gd name="T2" fmla="*/ 8 w 321"/>
                    <a:gd name="T3" fmla="*/ 342 h 2391"/>
                    <a:gd name="T4" fmla="*/ 40 w 321"/>
                    <a:gd name="T5" fmla="*/ 114 h 2391"/>
                    <a:gd name="T6" fmla="*/ 10 w 321"/>
                    <a:gd name="T7" fmla="*/ 7 h 2391"/>
                    <a:gd name="T8" fmla="*/ 0 w 321"/>
                    <a:gd name="T9" fmla="*/ 0 h 2391"/>
                    <a:gd name="T10" fmla="*/ 0 w 321"/>
                    <a:gd name="T11" fmla="*/ 125 h 2391"/>
                    <a:gd name="T12" fmla="*/ 0 w 321"/>
                    <a:gd name="T13" fmla="*/ 330 h 239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1"/>
                    <a:gd name="T22" fmla="*/ 0 h 2391"/>
                    <a:gd name="T23" fmla="*/ 321 w 321"/>
                    <a:gd name="T24" fmla="*/ 2391 h 239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1" h="2391">
                      <a:moveTo>
                        <a:pt x="0" y="2310"/>
                      </a:moveTo>
                      <a:lnTo>
                        <a:pt x="66" y="2391"/>
                      </a:lnTo>
                      <a:lnTo>
                        <a:pt x="321" y="794"/>
                      </a:lnTo>
                      <a:lnTo>
                        <a:pt x="82" y="47"/>
                      </a:lnTo>
                      <a:lnTo>
                        <a:pt x="3" y="0"/>
                      </a:lnTo>
                      <a:lnTo>
                        <a:pt x="0" y="873"/>
                      </a:lnTo>
                      <a:lnTo>
                        <a:pt x="0" y="231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93" name="Freeform 1425"/>
                <p:cNvSpPr>
                  <a:spLocks/>
                </p:cNvSpPr>
                <p:nvPr/>
              </p:nvSpPr>
              <p:spPr bwMode="auto">
                <a:xfrm>
                  <a:off x="5181" y="2356"/>
                  <a:ext cx="70" cy="353"/>
                </a:xfrm>
                <a:custGeom>
                  <a:avLst/>
                  <a:gdLst>
                    <a:gd name="T0" fmla="*/ 0 w 558"/>
                    <a:gd name="T1" fmla="*/ 0 h 2471"/>
                    <a:gd name="T2" fmla="*/ 70 w 558"/>
                    <a:gd name="T3" fmla="*/ 23 h 2471"/>
                    <a:gd name="T4" fmla="*/ 70 w 558"/>
                    <a:gd name="T5" fmla="*/ 353 h 2471"/>
                    <a:gd name="T6" fmla="*/ 0 w 558"/>
                    <a:gd name="T7" fmla="*/ 269 h 2471"/>
                    <a:gd name="T8" fmla="*/ 0 w 558"/>
                    <a:gd name="T9" fmla="*/ 0 h 24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8"/>
                    <a:gd name="T16" fmla="*/ 0 h 2471"/>
                    <a:gd name="T17" fmla="*/ 558 w 558"/>
                    <a:gd name="T18" fmla="*/ 2471 h 24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8" h="2471">
                      <a:moveTo>
                        <a:pt x="0" y="0"/>
                      </a:moveTo>
                      <a:lnTo>
                        <a:pt x="558" y="162"/>
                      </a:lnTo>
                      <a:lnTo>
                        <a:pt x="558" y="2471"/>
                      </a:lnTo>
                      <a:lnTo>
                        <a:pt x="0" y="18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94" name="Freeform 1426"/>
                <p:cNvSpPr>
                  <a:spLocks/>
                </p:cNvSpPr>
                <p:nvPr/>
              </p:nvSpPr>
              <p:spPr bwMode="auto">
                <a:xfrm>
                  <a:off x="5181" y="2356"/>
                  <a:ext cx="224" cy="24"/>
                </a:xfrm>
                <a:custGeom>
                  <a:avLst/>
                  <a:gdLst>
                    <a:gd name="T0" fmla="*/ 70 w 1790"/>
                    <a:gd name="T1" fmla="*/ 24 h 170"/>
                    <a:gd name="T2" fmla="*/ 224 w 1790"/>
                    <a:gd name="T3" fmla="*/ 24 h 170"/>
                    <a:gd name="T4" fmla="*/ 116 w 1790"/>
                    <a:gd name="T5" fmla="*/ 0 h 170"/>
                    <a:gd name="T6" fmla="*/ 0 w 1790"/>
                    <a:gd name="T7" fmla="*/ 0 h 170"/>
                    <a:gd name="T8" fmla="*/ 70 w 1790"/>
                    <a:gd name="T9" fmla="*/ 24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90"/>
                    <a:gd name="T16" fmla="*/ 0 h 170"/>
                    <a:gd name="T17" fmla="*/ 1790 w 1790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90" h="170">
                      <a:moveTo>
                        <a:pt x="559" y="170"/>
                      </a:moveTo>
                      <a:lnTo>
                        <a:pt x="1790" y="170"/>
                      </a:lnTo>
                      <a:lnTo>
                        <a:pt x="927" y="0"/>
                      </a:lnTo>
                      <a:lnTo>
                        <a:pt x="0" y="0"/>
                      </a:lnTo>
                      <a:lnTo>
                        <a:pt x="559" y="17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95" name="Rectangle 1427"/>
                <p:cNvSpPr>
                  <a:spLocks noChangeArrowheads="1"/>
                </p:cNvSpPr>
                <p:nvPr/>
              </p:nvSpPr>
              <p:spPr bwMode="auto">
                <a:xfrm>
                  <a:off x="5259" y="2507"/>
                  <a:ext cx="145" cy="213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96" name="Freeform 1428"/>
                <p:cNvSpPr>
                  <a:spLocks/>
                </p:cNvSpPr>
                <p:nvPr/>
              </p:nvSpPr>
              <p:spPr bwMode="auto">
                <a:xfrm>
                  <a:off x="5260" y="2386"/>
                  <a:ext cx="156" cy="107"/>
                </a:xfrm>
                <a:custGeom>
                  <a:avLst/>
                  <a:gdLst>
                    <a:gd name="T0" fmla="*/ 0 w 1250"/>
                    <a:gd name="T1" fmla="*/ 0 h 752"/>
                    <a:gd name="T2" fmla="*/ 149 w 1250"/>
                    <a:gd name="T3" fmla="*/ 0 h 752"/>
                    <a:gd name="T4" fmla="*/ 156 w 1250"/>
                    <a:gd name="T5" fmla="*/ 107 h 752"/>
                    <a:gd name="T6" fmla="*/ 6 w 1250"/>
                    <a:gd name="T7" fmla="*/ 107 h 752"/>
                    <a:gd name="T8" fmla="*/ 0 w 1250"/>
                    <a:gd name="T9" fmla="*/ 0 h 7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0"/>
                    <a:gd name="T16" fmla="*/ 0 h 752"/>
                    <a:gd name="T17" fmla="*/ 1250 w 1250"/>
                    <a:gd name="T18" fmla="*/ 752 h 7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0" h="752">
                      <a:moveTo>
                        <a:pt x="0" y="0"/>
                      </a:moveTo>
                      <a:lnTo>
                        <a:pt x="1193" y="0"/>
                      </a:lnTo>
                      <a:lnTo>
                        <a:pt x="1250" y="752"/>
                      </a:lnTo>
                      <a:lnTo>
                        <a:pt x="51" y="7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97" name="Freeform 1429"/>
                <p:cNvSpPr>
                  <a:spLocks/>
                </p:cNvSpPr>
                <p:nvPr/>
              </p:nvSpPr>
              <p:spPr bwMode="auto">
                <a:xfrm>
                  <a:off x="5259" y="2493"/>
                  <a:ext cx="158" cy="13"/>
                </a:xfrm>
                <a:custGeom>
                  <a:avLst/>
                  <a:gdLst>
                    <a:gd name="T0" fmla="*/ 0 w 1264"/>
                    <a:gd name="T1" fmla="*/ 13 h 90"/>
                    <a:gd name="T2" fmla="*/ 146 w 1264"/>
                    <a:gd name="T3" fmla="*/ 13 h 90"/>
                    <a:gd name="T4" fmla="*/ 158 w 1264"/>
                    <a:gd name="T5" fmla="*/ 0 h 90"/>
                    <a:gd name="T6" fmla="*/ 8 w 1264"/>
                    <a:gd name="T7" fmla="*/ 0 h 90"/>
                    <a:gd name="T8" fmla="*/ 0 w 1264"/>
                    <a:gd name="T9" fmla="*/ 13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64"/>
                    <a:gd name="T16" fmla="*/ 0 h 90"/>
                    <a:gd name="T17" fmla="*/ 1264 w 1264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64" h="90">
                      <a:moveTo>
                        <a:pt x="0" y="90"/>
                      </a:moveTo>
                      <a:lnTo>
                        <a:pt x="1167" y="90"/>
                      </a:lnTo>
                      <a:lnTo>
                        <a:pt x="1264" y="0"/>
                      </a:lnTo>
                      <a:lnTo>
                        <a:pt x="63" y="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52" name="Group 1430"/>
              <p:cNvGrpSpPr>
                <a:grpSpLocks/>
              </p:cNvGrpSpPr>
              <p:nvPr/>
            </p:nvGrpSpPr>
            <p:grpSpPr bwMode="auto">
              <a:xfrm>
                <a:off x="5260" y="2380"/>
                <a:ext cx="44" cy="341"/>
                <a:chOff x="5260" y="2380"/>
                <a:chExt cx="44" cy="341"/>
              </a:xfrm>
            </p:grpSpPr>
            <p:sp>
              <p:nvSpPr>
                <p:cNvPr id="4183" name="Freeform 1431"/>
                <p:cNvSpPr>
                  <a:spLocks/>
                </p:cNvSpPr>
                <p:nvPr/>
              </p:nvSpPr>
              <p:spPr bwMode="auto">
                <a:xfrm>
                  <a:off x="5260" y="2380"/>
                  <a:ext cx="13" cy="341"/>
                </a:xfrm>
                <a:custGeom>
                  <a:avLst/>
                  <a:gdLst>
                    <a:gd name="T0" fmla="*/ 0 w 105"/>
                    <a:gd name="T1" fmla="*/ 0 h 2386"/>
                    <a:gd name="T2" fmla="*/ 7 w 105"/>
                    <a:gd name="T3" fmla="*/ 6 h 2386"/>
                    <a:gd name="T4" fmla="*/ 13 w 105"/>
                    <a:gd name="T5" fmla="*/ 114 h 2386"/>
                    <a:gd name="T6" fmla="*/ 6 w 105"/>
                    <a:gd name="T7" fmla="*/ 127 h 2386"/>
                    <a:gd name="T8" fmla="*/ 6 w 105"/>
                    <a:gd name="T9" fmla="*/ 341 h 2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386"/>
                    <a:gd name="T17" fmla="*/ 105 w 105"/>
                    <a:gd name="T18" fmla="*/ 2386 h 23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386">
                      <a:moveTo>
                        <a:pt x="0" y="0"/>
                      </a:moveTo>
                      <a:lnTo>
                        <a:pt x="54" y="40"/>
                      </a:lnTo>
                      <a:lnTo>
                        <a:pt x="105" y="801"/>
                      </a:lnTo>
                      <a:lnTo>
                        <a:pt x="51" y="887"/>
                      </a:lnTo>
                      <a:lnTo>
                        <a:pt x="49" y="2386"/>
                      </a:lnTo>
                    </a:path>
                  </a:pathLst>
                </a:custGeom>
                <a:solidFill>
                  <a:srgbClr val="FF000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84" name="Freeform 1432"/>
                <p:cNvSpPr>
                  <a:spLocks/>
                </p:cNvSpPr>
                <p:nvPr/>
              </p:nvSpPr>
              <p:spPr bwMode="auto">
                <a:xfrm>
                  <a:off x="5265" y="2380"/>
                  <a:ext cx="13" cy="341"/>
                </a:xfrm>
                <a:custGeom>
                  <a:avLst/>
                  <a:gdLst>
                    <a:gd name="T0" fmla="*/ 0 w 99"/>
                    <a:gd name="T1" fmla="*/ 0 h 2386"/>
                    <a:gd name="T2" fmla="*/ 6 w 99"/>
                    <a:gd name="T3" fmla="*/ 6 h 2386"/>
                    <a:gd name="T4" fmla="*/ 13 w 99"/>
                    <a:gd name="T5" fmla="*/ 114 h 2386"/>
                    <a:gd name="T6" fmla="*/ 6 w 99"/>
                    <a:gd name="T7" fmla="*/ 127 h 2386"/>
                    <a:gd name="T8" fmla="*/ 6 w 99"/>
                    <a:gd name="T9" fmla="*/ 341 h 2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2386"/>
                    <a:gd name="T17" fmla="*/ 99 w 99"/>
                    <a:gd name="T18" fmla="*/ 2386 h 23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2386">
                      <a:moveTo>
                        <a:pt x="0" y="0"/>
                      </a:moveTo>
                      <a:lnTo>
                        <a:pt x="47" y="40"/>
                      </a:lnTo>
                      <a:lnTo>
                        <a:pt x="99" y="800"/>
                      </a:lnTo>
                      <a:lnTo>
                        <a:pt x="46" y="886"/>
                      </a:lnTo>
                      <a:lnTo>
                        <a:pt x="44" y="2386"/>
                      </a:lnTo>
                    </a:path>
                  </a:pathLst>
                </a:custGeom>
                <a:solidFill>
                  <a:srgbClr val="FF000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85" name="Freeform 1433"/>
                <p:cNvSpPr>
                  <a:spLocks/>
                </p:cNvSpPr>
                <p:nvPr/>
              </p:nvSpPr>
              <p:spPr bwMode="auto">
                <a:xfrm>
                  <a:off x="5269" y="2380"/>
                  <a:ext cx="13" cy="341"/>
                </a:xfrm>
                <a:custGeom>
                  <a:avLst/>
                  <a:gdLst>
                    <a:gd name="T0" fmla="*/ 0 w 105"/>
                    <a:gd name="T1" fmla="*/ 0 h 2386"/>
                    <a:gd name="T2" fmla="*/ 6 w 105"/>
                    <a:gd name="T3" fmla="*/ 6 h 2386"/>
                    <a:gd name="T4" fmla="*/ 13 w 105"/>
                    <a:gd name="T5" fmla="*/ 113 h 2386"/>
                    <a:gd name="T6" fmla="*/ 6 w 105"/>
                    <a:gd name="T7" fmla="*/ 126 h 2386"/>
                    <a:gd name="T8" fmla="*/ 6 w 105"/>
                    <a:gd name="T9" fmla="*/ 341 h 2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386"/>
                    <a:gd name="T17" fmla="*/ 105 w 105"/>
                    <a:gd name="T18" fmla="*/ 2386 h 23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386">
                      <a:moveTo>
                        <a:pt x="0" y="0"/>
                      </a:moveTo>
                      <a:lnTo>
                        <a:pt x="51" y="40"/>
                      </a:lnTo>
                      <a:lnTo>
                        <a:pt x="105" y="794"/>
                      </a:lnTo>
                      <a:lnTo>
                        <a:pt x="48" y="880"/>
                      </a:lnTo>
                      <a:lnTo>
                        <a:pt x="48" y="2386"/>
                      </a:lnTo>
                    </a:path>
                  </a:pathLst>
                </a:custGeom>
                <a:solidFill>
                  <a:srgbClr val="FF000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86" name="Freeform 1434"/>
                <p:cNvSpPr>
                  <a:spLocks/>
                </p:cNvSpPr>
                <p:nvPr/>
              </p:nvSpPr>
              <p:spPr bwMode="auto">
                <a:xfrm>
                  <a:off x="5274" y="2380"/>
                  <a:ext cx="13" cy="340"/>
                </a:xfrm>
                <a:custGeom>
                  <a:avLst/>
                  <a:gdLst>
                    <a:gd name="T0" fmla="*/ 0 w 100"/>
                    <a:gd name="T1" fmla="*/ 0 h 2380"/>
                    <a:gd name="T2" fmla="*/ 6 w 100"/>
                    <a:gd name="T3" fmla="*/ 5 h 2380"/>
                    <a:gd name="T4" fmla="*/ 13 w 100"/>
                    <a:gd name="T5" fmla="*/ 113 h 2380"/>
                    <a:gd name="T6" fmla="*/ 6 w 100"/>
                    <a:gd name="T7" fmla="*/ 126 h 2380"/>
                    <a:gd name="T8" fmla="*/ 6 w 100"/>
                    <a:gd name="T9" fmla="*/ 340 h 23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"/>
                    <a:gd name="T16" fmla="*/ 0 h 2380"/>
                    <a:gd name="T17" fmla="*/ 100 w 100"/>
                    <a:gd name="T18" fmla="*/ 2380 h 23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" h="2380">
                      <a:moveTo>
                        <a:pt x="0" y="0"/>
                      </a:moveTo>
                      <a:lnTo>
                        <a:pt x="49" y="35"/>
                      </a:lnTo>
                      <a:lnTo>
                        <a:pt x="100" y="794"/>
                      </a:lnTo>
                      <a:lnTo>
                        <a:pt x="47" y="881"/>
                      </a:lnTo>
                      <a:lnTo>
                        <a:pt x="45" y="2380"/>
                      </a:lnTo>
                    </a:path>
                  </a:pathLst>
                </a:custGeom>
                <a:solidFill>
                  <a:srgbClr val="FF000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87" name="Freeform 1435"/>
                <p:cNvSpPr>
                  <a:spLocks/>
                </p:cNvSpPr>
                <p:nvPr/>
              </p:nvSpPr>
              <p:spPr bwMode="auto">
                <a:xfrm>
                  <a:off x="5279" y="2380"/>
                  <a:ext cx="12" cy="340"/>
                </a:xfrm>
                <a:custGeom>
                  <a:avLst/>
                  <a:gdLst>
                    <a:gd name="T0" fmla="*/ 0 w 99"/>
                    <a:gd name="T1" fmla="*/ 0 h 2378"/>
                    <a:gd name="T2" fmla="*/ 6 w 99"/>
                    <a:gd name="T3" fmla="*/ 7 h 2378"/>
                    <a:gd name="T4" fmla="*/ 12 w 99"/>
                    <a:gd name="T5" fmla="*/ 113 h 2378"/>
                    <a:gd name="T6" fmla="*/ 6 w 99"/>
                    <a:gd name="T7" fmla="*/ 126 h 2378"/>
                    <a:gd name="T8" fmla="*/ 5 w 99"/>
                    <a:gd name="T9" fmla="*/ 340 h 23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2378"/>
                    <a:gd name="T17" fmla="*/ 99 w 99"/>
                    <a:gd name="T18" fmla="*/ 2378 h 23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2378">
                      <a:moveTo>
                        <a:pt x="0" y="0"/>
                      </a:moveTo>
                      <a:lnTo>
                        <a:pt x="48" y="46"/>
                      </a:lnTo>
                      <a:lnTo>
                        <a:pt x="99" y="793"/>
                      </a:lnTo>
                      <a:lnTo>
                        <a:pt x="46" y="880"/>
                      </a:lnTo>
                      <a:lnTo>
                        <a:pt x="43" y="2378"/>
                      </a:lnTo>
                    </a:path>
                  </a:pathLst>
                </a:custGeom>
                <a:solidFill>
                  <a:srgbClr val="FF000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88" name="Freeform 1436"/>
                <p:cNvSpPr>
                  <a:spLocks/>
                </p:cNvSpPr>
                <p:nvPr/>
              </p:nvSpPr>
              <p:spPr bwMode="auto">
                <a:xfrm>
                  <a:off x="5284" y="2380"/>
                  <a:ext cx="12" cy="340"/>
                </a:xfrm>
                <a:custGeom>
                  <a:avLst/>
                  <a:gdLst>
                    <a:gd name="T0" fmla="*/ 0 w 95"/>
                    <a:gd name="T1" fmla="*/ 0 h 2379"/>
                    <a:gd name="T2" fmla="*/ 6 w 95"/>
                    <a:gd name="T3" fmla="*/ 6 h 2379"/>
                    <a:gd name="T4" fmla="*/ 12 w 95"/>
                    <a:gd name="T5" fmla="*/ 113 h 2379"/>
                    <a:gd name="T6" fmla="*/ 5 w 95"/>
                    <a:gd name="T7" fmla="*/ 126 h 2379"/>
                    <a:gd name="T8" fmla="*/ 5 w 95"/>
                    <a:gd name="T9" fmla="*/ 340 h 23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2379"/>
                    <a:gd name="T17" fmla="*/ 95 w 95"/>
                    <a:gd name="T18" fmla="*/ 2379 h 23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2379">
                      <a:moveTo>
                        <a:pt x="0" y="0"/>
                      </a:moveTo>
                      <a:lnTo>
                        <a:pt x="44" y="40"/>
                      </a:lnTo>
                      <a:lnTo>
                        <a:pt x="95" y="792"/>
                      </a:lnTo>
                      <a:lnTo>
                        <a:pt x="41" y="879"/>
                      </a:lnTo>
                      <a:lnTo>
                        <a:pt x="39" y="2379"/>
                      </a:lnTo>
                    </a:path>
                  </a:pathLst>
                </a:custGeom>
                <a:solidFill>
                  <a:srgbClr val="FF000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89" name="Freeform 1437"/>
                <p:cNvSpPr>
                  <a:spLocks/>
                </p:cNvSpPr>
                <p:nvPr/>
              </p:nvSpPr>
              <p:spPr bwMode="auto">
                <a:xfrm>
                  <a:off x="5288" y="2380"/>
                  <a:ext cx="12" cy="341"/>
                </a:xfrm>
                <a:custGeom>
                  <a:avLst/>
                  <a:gdLst>
                    <a:gd name="T0" fmla="*/ 0 w 96"/>
                    <a:gd name="T1" fmla="*/ 0 h 2384"/>
                    <a:gd name="T2" fmla="*/ 5 w 96"/>
                    <a:gd name="T3" fmla="*/ 6 h 2384"/>
                    <a:gd name="T4" fmla="*/ 12 w 96"/>
                    <a:gd name="T5" fmla="*/ 112 h 2384"/>
                    <a:gd name="T6" fmla="*/ 5 w 96"/>
                    <a:gd name="T7" fmla="*/ 126 h 2384"/>
                    <a:gd name="T8" fmla="*/ 5 w 96"/>
                    <a:gd name="T9" fmla="*/ 341 h 2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2384"/>
                    <a:gd name="T17" fmla="*/ 96 w 96"/>
                    <a:gd name="T18" fmla="*/ 2384 h 2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2384">
                      <a:moveTo>
                        <a:pt x="0" y="0"/>
                      </a:moveTo>
                      <a:lnTo>
                        <a:pt x="42" y="42"/>
                      </a:lnTo>
                      <a:lnTo>
                        <a:pt x="96" y="785"/>
                      </a:lnTo>
                      <a:lnTo>
                        <a:pt x="39" y="878"/>
                      </a:lnTo>
                      <a:lnTo>
                        <a:pt x="39" y="2384"/>
                      </a:lnTo>
                    </a:path>
                  </a:pathLst>
                </a:custGeom>
                <a:solidFill>
                  <a:srgbClr val="FF000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90" name="Freeform 1438"/>
                <p:cNvSpPr>
                  <a:spLocks/>
                </p:cNvSpPr>
                <p:nvPr/>
              </p:nvSpPr>
              <p:spPr bwMode="auto">
                <a:xfrm>
                  <a:off x="5292" y="2380"/>
                  <a:ext cx="12" cy="339"/>
                </a:xfrm>
                <a:custGeom>
                  <a:avLst/>
                  <a:gdLst>
                    <a:gd name="T0" fmla="*/ 0 w 96"/>
                    <a:gd name="T1" fmla="*/ 0 h 2372"/>
                    <a:gd name="T2" fmla="*/ 6 w 96"/>
                    <a:gd name="T3" fmla="*/ 6 h 2372"/>
                    <a:gd name="T4" fmla="*/ 12 w 96"/>
                    <a:gd name="T5" fmla="*/ 112 h 2372"/>
                    <a:gd name="T6" fmla="*/ 5 w 96"/>
                    <a:gd name="T7" fmla="*/ 125 h 2372"/>
                    <a:gd name="T8" fmla="*/ 5 w 96"/>
                    <a:gd name="T9" fmla="*/ 339 h 23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2372"/>
                    <a:gd name="T17" fmla="*/ 96 w 96"/>
                    <a:gd name="T18" fmla="*/ 2372 h 23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2372">
                      <a:moveTo>
                        <a:pt x="0" y="0"/>
                      </a:moveTo>
                      <a:lnTo>
                        <a:pt x="44" y="40"/>
                      </a:lnTo>
                      <a:lnTo>
                        <a:pt x="96" y="787"/>
                      </a:lnTo>
                      <a:lnTo>
                        <a:pt x="43" y="873"/>
                      </a:lnTo>
                      <a:lnTo>
                        <a:pt x="41" y="2372"/>
                      </a:lnTo>
                    </a:path>
                  </a:pathLst>
                </a:custGeom>
                <a:solidFill>
                  <a:srgbClr val="FF000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53" name="Rectangle 1439"/>
              <p:cNvSpPr>
                <a:spLocks noChangeArrowheads="1"/>
              </p:cNvSpPr>
              <p:nvPr/>
            </p:nvSpPr>
            <p:spPr bwMode="auto">
              <a:xfrm>
                <a:off x="5303" y="2534"/>
                <a:ext cx="95" cy="169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54" name="Rectangle 1440"/>
              <p:cNvSpPr>
                <a:spLocks noChangeArrowheads="1"/>
              </p:cNvSpPr>
              <p:nvPr/>
            </p:nvSpPr>
            <p:spPr bwMode="auto">
              <a:xfrm>
                <a:off x="5303" y="2567"/>
                <a:ext cx="95" cy="3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55" name="Rectangle 1441"/>
              <p:cNvSpPr>
                <a:spLocks noChangeArrowheads="1"/>
              </p:cNvSpPr>
              <p:nvPr/>
            </p:nvSpPr>
            <p:spPr bwMode="auto">
              <a:xfrm>
                <a:off x="5303" y="2601"/>
                <a:ext cx="95" cy="3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56" name="Rectangle 1442"/>
              <p:cNvSpPr>
                <a:spLocks noChangeArrowheads="1"/>
              </p:cNvSpPr>
              <p:nvPr/>
            </p:nvSpPr>
            <p:spPr bwMode="auto">
              <a:xfrm>
                <a:off x="5303" y="2634"/>
                <a:ext cx="95" cy="3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57" name="Rectangle 1443"/>
              <p:cNvSpPr>
                <a:spLocks noChangeArrowheads="1"/>
              </p:cNvSpPr>
              <p:nvPr/>
            </p:nvSpPr>
            <p:spPr bwMode="auto">
              <a:xfrm>
                <a:off x="5320" y="2573"/>
                <a:ext cx="62" cy="21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58" name="Rectangle 1444"/>
              <p:cNvSpPr>
                <a:spLocks noChangeArrowheads="1"/>
              </p:cNvSpPr>
              <p:nvPr/>
            </p:nvSpPr>
            <p:spPr bwMode="auto">
              <a:xfrm>
                <a:off x="5320" y="2607"/>
                <a:ext cx="62" cy="21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59" name="Freeform 1445"/>
              <p:cNvSpPr>
                <a:spLocks/>
              </p:cNvSpPr>
              <p:nvPr/>
            </p:nvSpPr>
            <p:spPr bwMode="auto">
              <a:xfrm>
                <a:off x="5362" y="2538"/>
                <a:ext cx="4" cy="21"/>
              </a:xfrm>
              <a:custGeom>
                <a:avLst/>
                <a:gdLst>
                  <a:gd name="T0" fmla="*/ 4 w 33"/>
                  <a:gd name="T1" fmla="*/ 0 h 153"/>
                  <a:gd name="T2" fmla="*/ 4 w 33"/>
                  <a:gd name="T3" fmla="*/ 21 h 153"/>
                  <a:gd name="T4" fmla="*/ 0 w 33"/>
                  <a:gd name="T5" fmla="*/ 9 h 153"/>
                  <a:gd name="T6" fmla="*/ 4 w 33"/>
                  <a:gd name="T7" fmla="*/ 0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"/>
                  <a:gd name="T13" fmla="*/ 0 h 153"/>
                  <a:gd name="T14" fmla="*/ 33 w 33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" h="153">
                    <a:moveTo>
                      <a:pt x="33" y="0"/>
                    </a:moveTo>
                    <a:lnTo>
                      <a:pt x="33" y="153"/>
                    </a:lnTo>
                    <a:lnTo>
                      <a:pt x="0" y="6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60" name="Group 1446"/>
              <p:cNvGrpSpPr>
                <a:grpSpLocks/>
              </p:cNvGrpSpPr>
              <p:nvPr/>
            </p:nvGrpSpPr>
            <p:grpSpPr bwMode="auto">
              <a:xfrm>
                <a:off x="5303" y="2534"/>
                <a:ext cx="95" cy="34"/>
                <a:chOff x="5303" y="2534"/>
                <a:chExt cx="95" cy="34"/>
              </a:xfrm>
            </p:grpSpPr>
            <p:sp>
              <p:nvSpPr>
                <p:cNvPr id="4171" name="Rectangle 1447"/>
                <p:cNvSpPr>
                  <a:spLocks noChangeArrowheads="1"/>
                </p:cNvSpPr>
                <p:nvPr/>
              </p:nvSpPr>
              <p:spPr bwMode="auto">
                <a:xfrm>
                  <a:off x="5303" y="2534"/>
                  <a:ext cx="95" cy="34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72" name="Rectangle 1448"/>
                <p:cNvSpPr>
                  <a:spLocks noChangeArrowheads="1"/>
                </p:cNvSpPr>
                <p:nvPr/>
              </p:nvSpPr>
              <p:spPr bwMode="auto">
                <a:xfrm>
                  <a:off x="5312" y="2539"/>
                  <a:ext cx="8" cy="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4173" name="Group 1449"/>
                <p:cNvGrpSpPr>
                  <a:grpSpLocks/>
                </p:cNvGrpSpPr>
                <p:nvPr/>
              </p:nvGrpSpPr>
              <p:grpSpPr bwMode="auto">
                <a:xfrm>
                  <a:off x="5309" y="2536"/>
                  <a:ext cx="85" cy="27"/>
                  <a:chOff x="5309" y="2536"/>
                  <a:chExt cx="85" cy="27"/>
                </a:xfrm>
              </p:grpSpPr>
              <p:sp>
                <p:nvSpPr>
                  <p:cNvPr id="4174" name="Freeform 1450"/>
                  <p:cNvSpPr>
                    <a:spLocks/>
                  </p:cNvSpPr>
                  <p:nvPr/>
                </p:nvSpPr>
                <p:spPr bwMode="auto">
                  <a:xfrm>
                    <a:off x="5347" y="2538"/>
                    <a:ext cx="19" cy="9"/>
                  </a:xfrm>
                  <a:custGeom>
                    <a:avLst/>
                    <a:gdLst>
                      <a:gd name="T0" fmla="*/ 19 w 156"/>
                      <a:gd name="T1" fmla="*/ 0 h 69"/>
                      <a:gd name="T2" fmla="*/ 1 w 156"/>
                      <a:gd name="T3" fmla="*/ 0 h 69"/>
                      <a:gd name="T4" fmla="*/ 0 w 156"/>
                      <a:gd name="T5" fmla="*/ 9 h 69"/>
                      <a:gd name="T6" fmla="*/ 17 w 156"/>
                      <a:gd name="T7" fmla="*/ 9 h 69"/>
                      <a:gd name="T8" fmla="*/ 19 w 156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6"/>
                      <a:gd name="T16" fmla="*/ 0 h 69"/>
                      <a:gd name="T17" fmla="*/ 156 w 156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6" h="69">
                        <a:moveTo>
                          <a:pt x="156" y="0"/>
                        </a:moveTo>
                        <a:lnTo>
                          <a:pt x="10" y="0"/>
                        </a:lnTo>
                        <a:lnTo>
                          <a:pt x="0" y="69"/>
                        </a:lnTo>
                        <a:lnTo>
                          <a:pt x="139" y="67"/>
                        </a:lnTo>
                        <a:lnTo>
                          <a:pt x="156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5" name="Freeform 1451"/>
                  <p:cNvSpPr>
                    <a:spLocks/>
                  </p:cNvSpPr>
                  <p:nvPr/>
                </p:nvSpPr>
                <p:spPr bwMode="auto">
                  <a:xfrm>
                    <a:off x="5347" y="2550"/>
                    <a:ext cx="44" cy="10"/>
                  </a:xfrm>
                  <a:custGeom>
                    <a:avLst/>
                    <a:gdLst>
                      <a:gd name="T0" fmla="*/ 44 w 352"/>
                      <a:gd name="T1" fmla="*/ 10 h 67"/>
                      <a:gd name="T2" fmla="*/ 1 w 352"/>
                      <a:gd name="T3" fmla="*/ 10 h 67"/>
                      <a:gd name="T4" fmla="*/ 0 w 352"/>
                      <a:gd name="T5" fmla="*/ 0 h 67"/>
                      <a:gd name="T6" fmla="*/ 42 w 352"/>
                      <a:gd name="T7" fmla="*/ 0 h 67"/>
                      <a:gd name="T8" fmla="*/ 44 w 352"/>
                      <a:gd name="T9" fmla="*/ 1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2"/>
                      <a:gd name="T16" fmla="*/ 0 h 67"/>
                      <a:gd name="T17" fmla="*/ 352 w 352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2" h="67">
                        <a:moveTo>
                          <a:pt x="352" y="67"/>
                        </a:moveTo>
                        <a:lnTo>
                          <a:pt x="10" y="67"/>
                        </a:lnTo>
                        <a:lnTo>
                          <a:pt x="0" y="0"/>
                        </a:lnTo>
                        <a:lnTo>
                          <a:pt x="334" y="0"/>
                        </a:lnTo>
                        <a:lnTo>
                          <a:pt x="352" y="67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6" name="Freeform 1452"/>
                  <p:cNvSpPr>
                    <a:spLocks/>
                  </p:cNvSpPr>
                  <p:nvPr/>
                </p:nvSpPr>
                <p:spPr bwMode="auto">
                  <a:xfrm>
                    <a:off x="5365" y="2542"/>
                    <a:ext cx="26" cy="5"/>
                  </a:xfrm>
                  <a:custGeom>
                    <a:avLst/>
                    <a:gdLst>
                      <a:gd name="T0" fmla="*/ 26 w 206"/>
                      <a:gd name="T1" fmla="*/ 0 h 35"/>
                      <a:gd name="T2" fmla="*/ 1 w 206"/>
                      <a:gd name="T3" fmla="*/ 0 h 35"/>
                      <a:gd name="T4" fmla="*/ 0 w 206"/>
                      <a:gd name="T5" fmla="*/ 5 h 35"/>
                      <a:gd name="T6" fmla="*/ 24 w 206"/>
                      <a:gd name="T7" fmla="*/ 5 h 35"/>
                      <a:gd name="T8" fmla="*/ 26 w 206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6"/>
                      <a:gd name="T16" fmla="*/ 0 h 35"/>
                      <a:gd name="T17" fmla="*/ 206 w 206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6" h="35">
                        <a:moveTo>
                          <a:pt x="206" y="0"/>
                        </a:moveTo>
                        <a:lnTo>
                          <a:pt x="8" y="0"/>
                        </a:lnTo>
                        <a:lnTo>
                          <a:pt x="0" y="35"/>
                        </a:lnTo>
                        <a:lnTo>
                          <a:pt x="188" y="35"/>
                        </a:lnTo>
                        <a:lnTo>
                          <a:pt x="206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7" name="Freeform 1453"/>
                  <p:cNvSpPr>
                    <a:spLocks/>
                  </p:cNvSpPr>
                  <p:nvPr/>
                </p:nvSpPr>
                <p:spPr bwMode="auto">
                  <a:xfrm>
                    <a:off x="5388" y="2542"/>
                    <a:ext cx="3" cy="17"/>
                  </a:xfrm>
                  <a:custGeom>
                    <a:avLst/>
                    <a:gdLst>
                      <a:gd name="T0" fmla="*/ 3 w 21"/>
                      <a:gd name="T1" fmla="*/ 0 h 124"/>
                      <a:gd name="T2" fmla="*/ 3 w 21"/>
                      <a:gd name="T3" fmla="*/ 17 h 124"/>
                      <a:gd name="T4" fmla="*/ 0 w 21"/>
                      <a:gd name="T5" fmla="*/ 6 h 124"/>
                      <a:gd name="T6" fmla="*/ 3 w 21"/>
                      <a:gd name="T7" fmla="*/ 0 h 12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"/>
                      <a:gd name="T13" fmla="*/ 0 h 124"/>
                      <a:gd name="T14" fmla="*/ 21 w 21"/>
                      <a:gd name="T15" fmla="*/ 124 h 12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" h="124">
                        <a:moveTo>
                          <a:pt x="21" y="0"/>
                        </a:moveTo>
                        <a:lnTo>
                          <a:pt x="21" y="124"/>
                        </a:lnTo>
                        <a:lnTo>
                          <a:pt x="0" y="42"/>
                        </a:ln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8" name="Oval 1454"/>
                  <p:cNvSpPr>
                    <a:spLocks noChangeArrowheads="1"/>
                  </p:cNvSpPr>
                  <p:nvPr/>
                </p:nvSpPr>
                <p:spPr bwMode="auto">
                  <a:xfrm>
                    <a:off x="5366" y="2551"/>
                    <a:ext cx="9" cy="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4179" name="Rectangle 1455"/>
                  <p:cNvSpPr>
                    <a:spLocks noChangeArrowheads="1"/>
                  </p:cNvSpPr>
                  <p:nvPr/>
                </p:nvSpPr>
                <p:spPr bwMode="auto">
                  <a:xfrm>
                    <a:off x="5309" y="2547"/>
                    <a:ext cx="85" cy="3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grpSp>
                <p:nvGrpSpPr>
                  <p:cNvPr id="4180" name="Group 1456"/>
                  <p:cNvGrpSpPr>
                    <a:grpSpLocks/>
                  </p:cNvGrpSpPr>
                  <p:nvPr/>
                </p:nvGrpSpPr>
                <p:grpSpPr bwMode="auto">
                  <a:xfrm>
                    <a:off x="5364" y="2536"/>
                    <a:ext cx="10" cy="27"/>
                    <a:chOff x="5364" y="2536"/>
                    <a:chExt cx="10" cy="27"/>
                  </a:xfrm>
                </p:grpSpPr>
                <p:sp>
                  <p:nvSpPr>
                    <p:cNvPr id="4181" name="Freeform 1457"/>
                    <p:cNvSpPr>
                      <a:spLocks/>
                    </p:cNvSpPr>
                    <p:nvPr/>
                  </p:nvSpPr>
                  <p:spPr bwMode="auto">
                    <a:xfrm>
                      <a:off x="5364" y="2537"/>
                      <a:ext cx="9" cy="26"/>
                    </a:xfrm>
                    <a:custGeom>
                      <a:avLst/>
                      <a:gdLst>
                        <a:gd name="T0" fmla="*/ 7 w 68"/>
                        <a:gd name="T1" fmla="*/ 0 h 182"/>
                        <a:gd name="T2" fmla="*/ 4 w 68"/>
                        <a:gd name="T3" fmla="*/ 0 h 182"/>
                        <a:gd name="T4" fmla="*/ 2 w 68"/>
                        <a:gd name="T5" fmla="*/ 1 h 182"/>
                        <a:gd name="T6" fmla="*/ 1 w 68"/>
                        <a:gd name="T7" fmla="*/ 4 h 182"/>
                        <a:gd name="T8" fmla="*/ 0 w 68"/>
                        <a:gd name="T9" fmla="*/ 10 h 182"/>
                        <a:gd name="T10" fmla="*/ 2 w 68"/>
                        <a:gd name="T11" fmla="*/ 26 h 182"/>
                        <a:gd name="T12" fmla="*/ 4 w 68"/>
                        <a:gd name="T13" fmla="*/ 26 h 182"/>
                        <a:gd name="T14" fmla="*/ 4 w 68"/>
                        <a:gd name="T15" fmla="*/ 12 h 182"/>
                        <a:gd name="T16" fmla="*/ 8 w 68"/>
                        <a:gd name="T17" fmla="*/ 7 h 182"/>
                        <a:gd name="T18" fmla="*/ 9 w 68"/>
                        <a:gd name="T19" fmla="*/ 4 h 182"/>
                        <a:gd name="T20" fmla="*/ 9 w 68"/>
                        <a:gd name="T21" fmla="*/ 2 h 182"/>
                        <a:gd name="T22" fmla="*/ 7 w 68"/>
                        <a:gd name="T23" fmla="*/ 0 h 18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68"/>
                        <a:gd name="T37" fmla="*/ 0 h 182"/>
                        <a:gd name="T38" fmla="*/ 68 w 68"/>
                        <a:gd name="T39" fmla="*/ 182 h 182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68" h="182">
                          <a:moveTo>
                            <a:pt x="55" y="2"/>
                          </a:moveTo>
                          <a:lnTo>
                            <a:pt x="30" y="0"/>
                          </a:lnTo>
                          <a:lnTo>
                            <a:pt x="13" y="9"/>
                          </a:lnTo>
                          <a:lnTo>
                            <a:pt x="8" y="31"/>
                          </a:lnTo>
                          <a:lnTo>
                            <a:pt x="0" y="72"/>
                          </a:lnTo>
                          <a:lnTo>
                            <a:pt x="17" y="180"/>
                          </a:lnTo>
                          <a:lnTo>
                            <a:pt x="30" y="182"/>
                          </a:lnTo>
                          <a:lnTo>
                            <a:pt x="30" y="87"/>
                          </a:lnTo>
                          <a:lnTo>
                            <a:pt x="60" y="47"/>
                          </a:lnTo>
                          <a:lnTo>
                            <a:pt x="68" y="29"/>
                          </a:lnTo>
                          <a:lnTo>
                            <a:pt x="67" y="12"/>
                          </a:lnTo>
                          <a:lnTo>
                            <a:pt x="55" y="2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82" name="Freeform 1458"/>
                    <p:cNvSpPr>
                      <a:spLocks/>
                    </p:cNvSpPr>
                    <p:nvPr/>
                  </p:nvSpPr>
                  <p:spPr bwMode="auto">
                    <a:xfrm>
                      <a:off x="5365" y="2536"/>
                      <a:ext cx="9" cy="26"/>
                    </a:xfrm>
                    <a:custGeom>
                      <a:avLst/>
                      <a:gdLst>
                        <a:gd name="T0" fmla="*/ 7 w 70"/>
                        <a:gd name="T1" fmla="*/ 0 h 182"/>
                        <a:gd name="T2" fmla="*/ 4 w 70"/>
                        <a:gd name="T3" fmla="*/ 0 h 182"/>
                        <a:gd name="T4" fmla="*/ 2 w 70"/>
                        <a:gd name="T5" fmla="*/ 1 h 182"/>
                        <a:gd name="T6" fmla="*/ 1 w 70"/>
                        <a:gd name="T7" fmla="*/ 4 h 182"/>
                        <a:gd name="T8" fmla="*/ 0 w 70"/>
                        <a:gd name="T9" fmla="*/ 10 h 182"/>
                        <a:gd name="T10" fmla="*/ 2 w 70"/>
                        <a:gd name="T11" fmla="*/ 26 h 182"/>
                        <a:gd name="T12" fmla="*/ 4 w 70"/>
                        <a:gd name="T13" fmla="*/ 26 h 182"/>
                        <a:gd name="T14" fmla="*/ 4 w 70"/>
                        <a:gd name="T15" fmla="*/ 12 h 182"/>
                        <a:gd name="T16" fmla="*/ 8 w 70"/>
                        <a:gd name="T17" fmla="*/ 7 h 182"/>
                        <a:gd name="T18" fmla="*/ 9 w 70"/>
                        <a:gd name="T19" fmla="*/ 4 h 182"/>
                        <a:gd name="T20" fmla="*/ 9 w 70"/>
                        <a:gd name="T21" fmla="*/ 2 h 182"/>
                        <a:gd name="T22" fmla="*/ 7 w 70"/>
                        <a:gd name="T23" fmla="*/ 0 h 18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70"/>
                        <a:gd name="T37" fmla="*/ 0 h 182"/>
                        <a:gd name="T38" fmla="*/ 70 w 70"/>
                        <a:gd name="T39" fmla="*/ 182 h 182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70" h="182">
                          <a:moveTo>
                            <a:pt x="55" y="2"/>
                          </a:moveTo>
                          <a:lnTo>
                            <a:pt x="31" y="0"/>
                          </a:lnTo>
                          <a:lnTo>
                            <a:pt x="15" y="9"/>
                          </a:lnTo>
                          <a:lnTo>
                            <a:pt x="8" y="31"/>
                          </a:lnTo>
                          <a:lnTo>
                            <a:pt x="0" y="72"/>
                          </a:lnTo>
                          <a:lnTo>
                            <a:pt x="18" y="180"/>
                          </a:lnTo>
                          <a:lnTo>
                            <a:pt x="31" y="182"/>
                          </a:lnTo>
                          <a:lnTo>
                            <a:pt x="31" y="87"/>
                          </a:lnTo>
                          <a:lnTo>
                            <a:pt x="62" y="47"/>
                          </a:lnTo>
                          <a:lnTo>
                            <a:pt x="70" y="29"/>
                          </a:lnTo>
                          <a:lnTo>
                            <a:pt x="67" y="11"/>
                          </a:lnTo>
                          <a:lnTo>
                            <a:pt x="55" y="2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4161" name="Rectangle 1459"/>
              <p:cNvSpPr>
                <a:spLocks noChangeArrowheads="1"/>
              </p:cNvSpPr>
              <p:nvPr/>
            </p:nvSpPr>
            <p:spPr bwMode="auto">
              <a:xfrm>
                <a:off x="5323" y="2579"/>
                <a:ext cx="56" cy="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62" name="Freeform 1460"/>
              <p:cNvSpPr>
                <a:spLocks/>
              </p:cNvSpPr>
              <p:nvPr/>
            </p:nvSpPr>
            <p:spPr bwMode="auto">
              <a:xfrm>
                <a:off x="5340" y="2586"/>
                <a:ext cx="24" cy="5"/>
              </a:xfrm>
              <a:custGeom>
                <a:avLst/>
                <a:gdLst>
                  <a:gd name="T0" fmla="*/ 0 w 196"/>
                  <a:gd name="T1" fmla="*/ 5 h 35"/>
                  <a:gd name="T2" fmla="*/ 0 w 196"/>
                  <a:gd name="T3" fmla="*/ 0 h 35"/>
                  <a:gd name="T4" fmla="*/ 23 w 196"/>
                  <a:gd name="T5" fmla="*/ 0 h 35"/>
                  <a:gd name="T6" fmla="*/ 24 w 196"/>
                  <a:gd name="T7" fmla="*/ 5 h 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6"/>
                  <a:gd name="T13" fmla="*/ 0 h 35"/>
                  <a:gd name="T14" fmla="*/ 196 w 196"/>
                  <a:gd name="T15" fmla="*/ 35 h 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6" h="35">
                    <a:moveTo>
                      <a:pt x="4" y="35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6" y="34"/>
                    </a:lnTo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3" name="Freeform 1461"/>
              <p:cNvSpPr>
                <a:spLocks/>
              </p:cNvSpPr>
              <p:nvPr/>
            </p:nvSpPr>
            <p:spPr bwMode="auto">
              <a:xfrm>
                <a:off x="5273" y="2402"/>
                <a:ext cx="22" cy="26"/>
              </a:xfrm>
              <a:custGeom>
                <a:avLst/>
                <a:gdLst>
                  <a:gd name="T0" fmla="*/ 20 w 174"/>
                  <a:gd name="T1" fmla="*/ 0 h 180"/>
                  <a:gd name="T2" fmla="*/ 0 w 174"/>
                  <a:gd name="T3" fmla="*/ 0 h 180"/>
                  <a:gd name="T4" fmla="*/ 1 w 174"/>
                  <a:gd name="T5" fmla="*/ 26 h 180"/>
                  <a:gd name="T6" fmla="*/ 22 w 174"/>
                  <a:gd name="T7" fmla="*/ 26 h 180"/>
                  <a:gd name="T8" fmla="*/ 20 w 174"/>
                  <a:gd name="T9" fmla="*/ 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180"/>
                  <a:gd name="T17" fmla="*/ 174 w 174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180">
                    <a:moveTo>
                      <a:pt x="160" y="0"/>
                    </a:moveTo>
                    <a:lnTo>
                      <a:pt x="0" y="0"/>
                    </a:lnTo>
                    <a:lnTo>
                      <a:pt x="11" y="180"/>
                    </a:lnTo>
                    <a:lnTo>
                      <a:pt x="174" y="180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64" name="Freeform 1462"/>
              <p:cNvSpPr>
                <a:spLocks/>
              </p:cNvSpPr>
              <p:nvPr/>
            </p:nvSpPr>
            <p:spPr bwMode="auto">
              <a:xfrm>
                <a:off x="5276" y="2446"/>
                <a:ext cx="22" cy="26"/>
              </a:xfrm>
              <a:custGeom>
                <a:avLst/>
                <a:gdLst>
                  <a:gd name="T0" fmla="*/ 20 w 180"/>
                  <a:gd name="T1" fmla="*/ 0 h 182"/>
                  <a:gd name="T2" fmla="*/ 0 w 180"/>
                  <a:gd name="T3" fmla="*/ 0 h 182"/>
                  <a:gd name="T4" fmla="*/ 2 w 180"/>
                  <a:gd name="T5" fmla="*/ 26 h 182"/>
                  <a:gd name="T6" fmla="*/ 22 w 180"/>
                  <a:gd name="T7" fmla="*/ 26 h 182"/>
                  <a:gd name="T8" fmla="*/ 20 w 180"/>
                  <a:gd name="T9" fmla="*/ 0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82"/>
                  <a:gd name="T17" fmla="*/ 180 w 180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82">
                    <a:moveTo>
                      <a:pt x="167" y="0"/>
                    </a:moveTo>
                    <a:lnTo>
                      <a:pt x="0" y="0"/>
                    </a:lnTo>
                    <a:lnTo>
                      <a:pt x="13" y="182"/>
                    </a:lnTo>
                    <a:lnTo>
                      <a:pt x="180" y="181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FF000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165" name="Group 1463"/>
              <p:cNvGrpSpPr>
                <a:grpSpLocks/>
              </p:cNvGrpSpPr>
              <p:nvPr/>
            </p:nvGrpSpPr>
            <p:grpSpPr bwMode="auto">
              <a:xfrm>
                <a:off x="5309" y="2444"/>
                <a:ext cx="94" cy="27"/>
                <a:chOff x="5309" y="2444"/>
                <a:chExt cx="94" cy="27"/>
              </a:xfrm>
            </p:grpSpPr>
            <p:sp>
              <p:nvSpPr>
                <p:cNvPr id="4166" name="Rectangle 1464"/>
                <p:cNvSpPr>
                  <a:spLocks noChangeArrowheads="1"/>
                </p:cNvSpPr>
                <p:nvPr/>
              </p:nvSpPr>
              <p:spPr bwMode="auto">
                <a:xfrm>
                  <a:off x="5309" y="2444"/>
                  <a:ext cx="94" cy="27"/>
                </a:xfrm>
                <a:prstGeom prst="rect">
                  <a:avLst/>
                </a:prstGeom>
                <a:solidFill>
                  <a:srgbClr val="FF0000"/>
                </a:solidFill>
                <a:ln w="317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67" name="Rectangle 1465"/>
                <p:cNvSpPr>
                  <a:spLocks noChangeArrowheads="1"/>
                </p:cNvSpPr>
                <p:nvPr/>
              </p:nvSpPr>
              <p:spPr bwMode="auto">
                <a:xfrm>
                  <a:off x="5326" y="2448"/>
                  <a:ext cx="11" cy="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68" name="Rectangle 1466"/>
                <p:cNvSpPr>
                  <a:spLocks noChangeArrowheads="1"/>
                </p:cNvSpPr>
                <p:nvPr/>
              </p:nvSpPr>
              <p:spPr bwMode="auto">
                <a:xfrm>
                  <a:off x="5326" y="2459"/>
                  <a:ext cx="11" cy="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69" name="Rectangle 1467"/>
                <p:cNvSpPr>
                  <a:spLocks noChangeArrowheads="1"/>
                </p:cNvSpPr>
                <p:nvPr/>
              </p:nvSpPr>
              <p:spPr bwMode="auto">
                <a:xfrm>
                  <a:off x="5349" y="2453"/>
                  <a:ext cx="11" cy="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70" name="Oval 1468"/>
                <p:cNvSpPr>
                  <a:spLocks noChangeArrowheads="1"/>
                </p:cNvSpPr>
                <p:nvPr/>
              </p:nvSpPr>
              <p:spPr bwMode="auto">
                <a:xfrm>
                  <a:off x="5314" y="2453"/>
                  <a:ext cx="8" cy="1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pic>
          <p:nvPicPr>
            <p:cNvPr id="4147" name="Picture 1469" descr="scb1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0099FF"/>
                </a:clrFrom>
                <a:clrTo>
                  <a:srgbClr val="0099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3" y="2936"/>
              <a:ext cx="26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166" name="Text Box 1470"/>
            <p:cNvSpPr txBox="1">
              <a:spLocks noChangeArrowheads="1"/>
            </p:cNvSpPr>
            <p:nvPr/>
          </p:nvSpPr>
          <p:spPr bwMode="auto">
            <a:xfrm>
              <a:off x="2544" y="3408"/>
              <a:ext cx="10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TW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PMingLiU" pitchFamily="18" charset="-120"/>
                </a:rPr>
                <a:t>Host-based IDS</a:t>
              </a:r>
              <a:endParaRPr lang="en-US" altLang="zh-TW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4149" name="AutoShape 1471"/>
            <p:cNvSpPr>
              <a:spLocks noChangeArrowheads="1"/>
            </p:cNvSpPr>
            <p:nvPr/>
          </p:nvSpPr>
          <p:spPr bwMode="auto">
            <a:xfrm>
              <a:off x="3213" y="2756"/>
              <a:ext cx="191" cy="209"/>
            </a:xfrm>
            <a:custGeom>
              <a:avLst/>
              <a:gdLst>
                <a:gd name="T0" fmla="*/ 1 w 21600"/>
                <a:gd name="T1" fmla="*/ 0 h 21600"/>
                <a:gd name="T2" fmla="*/ 0 w 21600"/>
                <a:gd name="T3" fmla="*/ 0 h 21600"/>
                <a:gd name="T4" fmla="*/ 0 w 21600"/>
                <a:gd name="T5" fmla="*/ 1 h 21600"/>
                <a:gd name="T6" fmla="*/ 0 w 21600"/>
                <a:gd name="T7" fmla="*/ 2 h 21600"/>
                <a:gd name="T8" fmla="*/ 1 w 21600"/>
                <a:gd name="T9" fmla="*/ 2 h 21600"/>
                <a:gd name="T10" fmla="*/ 1 w 21600"/>
                <a:gd name="T11" fmla="*/ 2 h 21600"/>
                <a:gd name="T12" fmla="*/ 2 w 21600"/>
                <a:gd name="T13" fmla="*/ 1 h 21600"/>
                <a:gd name="T14" fmla="*/ 1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6 w 21600"/>
                <a:gd name="T25" fmla="*/ 3204 h 21600"/>
                <a:gd name="T26" fmla="*/ 18434 w 21600"/>
                <a:gd name="T27" fmla="*/ 1839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68" name="Text Box 1472"/>
            <p:cNvSpPr txBox="1">
              <a:spLocks noChangeArrowheads="1"/>
            </p:cNvSpPr>
            <p:nvPr/>
          </p:nvSpPr>
          <p:spPr bwMode="auto">
            <a:xfrm>
              <a:off x="4680" y="3360"/>
              <a:ext cx="10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TW">
                  <a:solidFill>
                    <a:schemeClr val="accent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PMingLiU" pitchFamily="18" charset="-120"/>
                </a:rPr>
                <a:t>Host-based IDS</a:t>
              </a:r>
              <a:endParaRPr lang="en-US" altLang="zh-TW" sz="24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PMingLiU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7764088"/>
      </p:ext>
    </p:extLst>
  </p:cSld>
  <p:clrMapOvr>
    <a:masterClrMapping/>
  </p:clrMapOvr>
  <p:transition>
    <p:checke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0" name="Rectangle 2"/>
          <p:cNvSpPr>
            <a:spLocks noChangeArrowheads="1"/>
          </p:cNvSpPr>
          <p:nvPr/>
        </p:nvSpPr>
        <p:spPr bwMode="auto">
          <a:xfrm>
            <a:off x="5791200" y="1752600"/>
            <a:ext cx="2819400" cy="4343400"/>
          </a:xfrm>
          <a:prstGeom prst="rect">
            <a:avLst/>
          </a:prstGeom>
          <a:solidFill>
            <a:srgbClr val="00BEB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endParaRPr lang="zh-CN" altLang="zh-CN" sz="2400" b="0">
              <a:solidFill>
                <a:schemeClr val="bg1"/>
              </a:solidFill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6400800" y="4495800"/>
          <a:ext cx="197485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6" name="Clip" r:id="rId3" imgW="3276720" imgH="2600280" progId="MS_ClipArt_Gallery.2">
                  <p:embed/>
                </p:oleObj>
              </mc:Choice>
              <mc:Fallback>
                <p:oleObj name="Clip" r:id="rId3" imgW="3276720" imgH="2600280" progId="MS_ClipArt_Gallery.2">
                  <p:embed/>
                  <p:pic>
                    <p:nvPicPr>
                      <p:cNvPr id="61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495800"/>
                        <a:ext cx="1974850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1" name="Freeform 4"/>
          <p:cNvSpPr>
            <a:spLocks/>
          </p:cNvSpPr>
          <p:nvPr/>
        </p:nvSpPr>
        <p:spPr bwMode="auto">
          <a:xfrm>
            <a:off x="2743200" y="3962400"/>
            <a:ext cx="2071688" cy="1395413"/>
          </a:xfrm>
          <a:custGeom>
            <a:avLst/>
            <a:gdLst>
              <a:gd name="T0" fmla="*/ 611511 w 1057"/>
              <a:gd name="T1" fmla="*/ 48655 h 717"/>
              <a:gd name="T2" fmla="*/ 793788 w 1057"/>
              <a:gd name="T3" fmla="*/ 0 h 717"/>
              <a:gd name="T4" fmla="*/ 954505 w 1057"/>
              <a:gd name="T5" fmla="*/ 25300 h 717"/>
              <a:gd name="T6" fmla="*/ 1089743 w 1057"/>
              <a:gd name="T7" fmla="*/ 25300 h 717"/>
              <a:gd name="T8" fmla="*/ 1226941 w 1057"/>
              <a:gd name="T9" fmla="*/ 0 h 717"/>
              <a:gd name="T10" fmla="*/ 1385698 w 1057"/>
              <a:gd name="T11" fmla="*/ 73955 h 717"/>
              <a:gd name="T12" fmla="*/ 1499377 w 1057"/>
              <a:gd name="T13" fmla="*/ 97309 h 717"/>
              <a:gd name="T14" fmla="*/ 1636574 w 1057"/>
              <a:gd name="T15" fmla="*/ 122609 h 717"/>
              <a:gd name="T16" fmla="*/ 1750253 w 1057"/>
              <a:gd name="T17" fmla="*/ 217972 h 717"/>
              <a:gd name="T18" fmla="*/ 1797292 w 1057"/>
              <a:gd name="T19" fmla="*/ 289981 h 717"/>
              <a:gd name="T20" fmla="*/ 1956049 w 1057"/>
              <a:gd name="T21" fmla="*/ 389237 h 717"/>
              <a:gd name="T22" fmla="*/ 2024649 w 1057"/>
              <a:gd name="T23" fmla="*/ 511846 h 717"/>
              <a:gd name="T24" fmla="*/ 2001129 w 1057"/>
              <a:gd name="T25" fmla="*/ 683110 h 717"/>
              <a:gd name="T26" fmla="*/ 2024649 w 1057"/>
              <a:gd name="T27" fmla="*/ 805720 h 717"/>
              <a:gd name="T28" fmla="*/ 2069728 w 1057"/>
              <a:gd name="T29" fmla="*/ 951683 h 717"/>
              <a:gd name="T30" fmla="*/ 1979569 w 1057"/>
              <a:gd name="T31" fmla="*/ 1074293 h 717"/>
              <a:gd name="T32" fmla="*/ 1842371 w 1057"/>
              <a:gd name="T33" fmla="*/ 1148248 h 717"/>
              <a:gd name="T34" fmla="*/ 1660094 w 1057"/>
              <a:gd name="T35" fmla="*/ 1173548 h 717"/>
              <a:gd name="T36" fmla="*/ 1546416 w 1057"/>
              <a:gd name="T37" fmla="*/ 1319512 h 717"/>
              <a:gd name="T38" fmla="*/ 1319059 w 1057"/>
              <a:gd name="T39" fmla="*/ 1368166 h 717"/>
              <a:gd name="T40" fmla="*/ 1136782 w 1057"/>
              <a:gd name="T41" fmla="*/ 1319512 h 717"/>
              <a:gd name="T42" fmla="*/ 999584 w 1057"/>
              <a:gd name="T43" fmla="*/ 1344812 h 717"/>
              <a:gd name="T44" fmla="*/ 748708 w 1057"/>
              <a:gd name="T45" fmla="*/ 1393467 h 717"/>
              <a:gd name="T46" fmla="*/ 521352 w 1057"/>
              <a:gd name="T47" fmla="*/ 1319512 h 717"/>
              <a:gd name="T48" fmla="*/ 384154 w 1057"/>
              <a:gd name="T49" fmla="*/ 1222203 h 717"/>
              <a:gd name="T50" fmla="*/ 339075 w 1057"/>
              <a:gd name="T51" fmla="*/ 1099593 h 717"/>
              <a:gd name="T52" fmla="*/ 156798 w 1057"/>
              <a:gd name="T53" fmla="*/ 1050939 h 717"/>
              <a:gd name="T54" fmla="*/ 45079 w 1057"/>
              <a:gd name="T55" fmla="*/ 903029 h 717"/>
              <a:gd name="T56" fmla="*/ 23520 w 1057"/>
              <a:gd name="T57" fmla="*/ 757065 h 717"/>
              <a:gd name="T58" fmla="*/ 0 w 1057"/>
              <a:gd name="T59" fmla="*/ 585801 h 717"/>
              <a:gd name="T60" fmla="*/ 23520 w 1057"/>
              <a:gd name="T61" fmla="*/ 412591 h 717"/>
              <a:gd name="T62" fmla="*/ 133278 w 1057"/>
              <a:gd name="T63" fmla="*/ 340582 h 717"/>
              <a:gd name="T64" fmla="*/ 225396 w 1057"/>
              <a:gd name="T65" fmla="*/ 241327 h 717"/>
              <a:gd name="T66" fmla="*/ 293995 w 1057"/>
              <a:gd name="T67" fmla="*/ 169318 h 717"/>
              <a:gd name="T68" fmla="*/ 407674 w 1057"/>
              <a:gd name="T69" fmla="*/ 122609 h 717"/>
              <a:gd name="T70" fmla="*/ 566431 w 1057"/>
              <a:gd name="T71" fmla="*/ 97309 h 71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057"/>
              <a:gd name="T109" fmla="*/ 0 h 717"/>
              <a:gd name="T110" fmla="*/ 1057 w 1057"/>
              <a:gd name="T111" fmla="*/ 717 h 717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057" h="717">
                <a:moveTo>
                  <a:pt x="289" y="50"/>
                </a:moveTo>
                <a:lnTo>
                  <a:pt x="312" y="25"/>
                </a:lnTo>
                <a:lnTo>
                  <a:pt x="359" y="0"/>
                </a:lnTo>
                <a:lnTo>
                  <a:pt x="405" y="0"/>
                </a:lnTo>
                <a:lnTo>
                  <a:pt x="440" y="0"/>
                </a:lnTo>
                <a:lnTo>
                  <a:pt x="487" y="13"/>
                </a:lnTo>
                <a:lnTo>
                  <a:pt x="510" y="25"/>
                </a:lnTo>
                <a:lnTo>
                  <a:pt x="556" y="13"/>
                </a:lnTo>
                <a:lnTo>
                  <a:pt x="591" y="0"/>
                </a:lnTo>
                <a:lnTo>
                  <a:pt x="626" y="0"/>
                </a:lnTo>
                <a:lnTo>
                  <a:pt x="684" y="13"/>
                </a:lnTo>
                <a:lnTo>
                  <a:pt x="707" y="38"/>
                </a:lnTo>
                <a:lnTo>
                  <a:pt x="731" y="63"/>
                </a:lnTo>
                <a:lnTo>
                  <a:pt x="765" y="50"/>
                </a:lnTo>
                <a:lnTo>
                  <a:pt x="789" y="50"/>
                </a:lnTo>
                <a:lnTo>
                  <a:pt x="835" y="63"/>
                </a:lnTo>
                <a:lnTo>
                  <a:pt x="870" y="76"/>
                </a:lnTo>
                <a:lnTo>
                  <a:pt x="893" y="112"/>
                </a:lnTo>
                <a:lnTo>
                  <a:pt x="893" y="149"/>
                </a:lnTo>
                <a:lnTo>
                  <a:pt x="917" y="149"/>
                </a:lnTo>
                <a:lnTo>
                  <a:pt x="963" y="175"/>
                </a:lnTo>
                <a:lnTo>
                  <a:pt x="998" y="200"/>
                </a:lnTo>
                <a:lnTo>
                  <a:pt x="1021" y="225"/>
                </a:lnTo>
                <a:lnTo>
                  <a:pt x="1033" y="263"/>
                </a:lnTo>
                <a:lnTo>
                  <a:pt x="1033" y="313"/>
                </a:lnTo>
                <a:lnTo>
                  <a:pt x="1021" y="351"/>
                </a:lnTo>
                <a:lnTo>
                  <a:pt x="998" y="376"/>
                </a:lnTo>
                <a:lnTo>
                  <a:pt x="1033" y="414"/>
                </a:lnTo>
                <a:lnTo>
                  <a:pt x="1044" y="452"/>
                </a:lnTo>
                <a:lnTo>
                  <a:pt x="1056" y="489"/>
                </a:lnTo>
                <a:lnTo>
                  <a:pt x="1033" y="527"/>
                </a:lnTo>
                <a:lnTo>
                  <a:pt x="1010" y="552"/>
                </a:lnTo>
                <a:lnTo>
                  <a:pt x="986" y="565"/>
                </a:lnTo>
                <a:lnTo>
                  <a:pt x="940" y="590"/>
                </a:lnTo>
                <a:lnTo>
                  <a:pt x="893" y="603"/>
                </a:lnTo>
                <a:lnTo>
                  <a:pt x="847" y="603"/>
                </a:lnTo>
                <a:lnTo>
                  <a:pt x="824" y="640"/>
                </a:lnTo>
                <a:lnTo>
                  <a:pt x="789" y="678"/>
                </a:lnTo>
                <a:lnTo>
                  <a:pt x="731" y="703"/>
                </a:lnTo>
                <a:lnTo>
                  <a:pt x="673" y="703"/>
                </a:lnTo>
                <a:lnTo>
                  <a:pt x="626" y="703"/>
                </a:lnTo>
                <a:lnTo>
                  <a:pt x="580" y="678"/>
                </a:lnTo>
                <a:lnTo>
                  <a:pt x="556" y="653"/>
                </a:lnTo>
                <a:lnTo>
                  <a:pt x="510" y="691"/>
                </a:lnTo>
                <a:lnTo>
                  <a:pt x="452" y="703"/>
                </a:lnTo>
                <a:lnTo>
                  <a:pt x="382" y="716"/>
                </a:lnTo>
                <a:lnTo>
                  <a:pt x="312" y="703"/>
                </a:lnTo>
                <a:lnTo>
                  <a:pt x="266" y="678"/>
                </a:lnTo>
                <a:lnTo>
                  <a:pt x="219" y="653"/>
                </a:lnTo>
                <a:lnTo>
                  <a:pt x="196" y="628"/>
                </a:lnTo>
                <a:lnTo>
                  <a:pt x="184" y="603"/>
                </a:lnTo>
                <a:lnTo>
                  <a:pt x="173" y="565"/>
                </a:lnTo>
                <a:lnTo>
                  <a:pt x="126" y="552"/>
                </a:lnTo>
                <a:lnTo>
                  <a:pt x="80" y="540"/>
                </a:lnTo>
                <a:lnTo>
                  <a:pt x="46" y="502"/>
                </a:lnTo>
                <a:lnTo>
                  <a:pt x="23" y="464"/>
                </a:lnTo>
                <a:lnTo>
                  <a:pt x="12" y="426"/>
                </a:lnTo>
                <a:lnTo>
                  <a:pt x="12" y="389"/>
                </a:lnTo>
                <a:lnTo>
                  <a:pt x="35" y="338"/>
                </a:lnTo>
                <a:lnTo>
                  <a:pt x="0" y="301"/>
                </a:lnTo>
                <a:lnTo>
                  <a:pt x="0" y="250"/>
                </a:lnTo>
                <a:lnTo>
                  <a:pt x="12" y="212"/>
                </a:lnTo>
                <a:lnTo>
                  <a:pt x="35" y="187"/>
                </a:lnTo>
                <a:lnTo>
                  <a:pt x="68" y="175"/>
                </a:lnTo>
                <a:lnTo>
                  <a:pt x="103" y="162"/>
                </a:lnTo>
                <a:lnTo>
                  <a:pt x="115" y="124"/>
                </a:lnTo>
                <a:lnTo>
                  <a:pt x="138" y="99"/>
                </a:lnTo>
                <a:lnTo>
                  <a:pt x="150" y="87"/>
                </a:lnTo>
                <a:lnTo>
                  <a:pt x="184" y="76"/>
                </a:lnTo>
                <a:lnTo>
                  <a:pt x="208" y="63"/>
                </a:lnTo>
                <a:lnTo>
                  <a:pt x="254" y="50"/>
                </a:lnTo>
                <a:lnTo>
                  <a:pt x="289" y="50"/>
                </a:lnTo>
              </a:path>
            </a:pathLst>
          </a:custGeom>
          <a:gradFill rotWithShape="0">
            <a:gsLst>
              <a:gs pos="0">
                <a:srgbClr val="5B6976"/>
              </a:gs>
              <a:gs pos="50000">
                <a:srgbClr val="C5E2FF"/>
              </a:gs>
              <a:gs pos="100000">
                <a:srgbClr val="5B69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lIns="99966" tIns="49983" rIns="99966" bIns="49983">
            <a:spAutoFit/>
          </a:bodyPr>
          <a:lstStyle/>
          <a:p>
            <a:endParaRPr lang="zh-CN" altLang="en-US"/>
          </a:p>
        </p:txBody>
      </p:sp>
      <p:sp>
        <p:nvSpPr>
          <p:cNvPr id="545797" name="Rectangle 5"/>
          <p:cNvSpPr>
            <a:spLocks noChangeArrowheads="1"/>
          </p:cNvSpPr>
          <p:nvPr/>
        </p:nvSpPr>
        <p:spPr bwMode="auto">
          <a:xfrm>
            <a:off x="3048000" y="4038600"/>
            <a:ext cx="13176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9966" tIns="49983" rIns="99966" bIns="49983">
            <a:spAutoFit/>
          </a:bodyPr>
          <a:lstStyle/>
          <a:p>
            <a:pPr defTabSz="992188" eaLnBrk="0" hangingPunct="0"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Internet</a:t>
            </a:r>
            <a:endParaRPr lang="en-US" altLang="zh-CN" sz="220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152400" y="4038600"/>
          <a:ext cx="197485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7" name="Clip" r:id="rId5" imgW="3276720" imgH="2600280" progId="MS_ClipArt_Gallery.2">
                  <p:embed/>
                </p:oleObj>
              </mc:Choice>
              <mc:Fallback>
                <p:oleObj name="Clip" r:id="rId5" imgW="3276720" imgH="2600280" progId="MS_ClipArt_Gallery.2">
                  <p:embed/>
                  <p:pic>
                    <p:nvPicPr>
                      <p:cNvPr id="61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038600"/>
                        <a:ext cx="1974850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6400800" y="2286000"/>
          <a:ext cx="197485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8" name="Clip" r:id="rId6" imgW="3276720" imgH="2600280" progId="MS_ClipArt_Gallery.2">
                  <p:embed/>
                </p:oleObj>
              </mc:Choice>
              <mc:Fallback>
                <p:oleObj name="Clip" r:id="rId6" imgW="3276720" imgH="2600280" progId="MS_ClipArt_Gallery.2">
                  <p:embed/>
                  <p:pic>
                    <p:nvPicPr>
                      <p:cNvPr id="61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86000"/>
                        <a:ext cx="1974850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3" name="Line 8"/>
          <p:cNvSpPr>
            <a:spLocks noChangeShapeType="1"/>
          </p:cNvSpPr>
          <p:nvPr/>
        </p:nvSpPr>
        <p:spPr bwMode="auto">
          <a:xfrm>
            <a:off x="3581400" y="4724400"/>
            <a:ext cx="27432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4" name="Line 9"/>
          <p:cNvSpPr>
            <a:spLocks noChangeShapeType="1"/>
          </p:cNvSpPr>
          <p:nvPr/>
        </p:nvSpPr>
        <p:spPr bwMode="auto">
          <a:xfrm>
            <a:off x="6324600" y="3200400"/>
            <a:ext cx="1588" cy="281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5" name="Line 10"/>
          <p:cNvSpPr>
            <a:spLocks noChangeShapeType="1"/>
          </p:cNvSpPr>
          <p:nvPr/>
        </p:nvSpPr>
        <p:spPr bwMode="auto">
          <a:xfrm>
            <a:off x="6324600" y="6019800"/>
            <a:ext cx="533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6" name="Line 11"/>
          <p:cNvSpPr>
            <a:spLocks noChangeShapeType="1"/>
          </p:cNvSpPr>
          <p:nvPr/>
        </p:nvSpPr>
        <p:spPr bwMode="auto">
          <a:xfrm>
            <a:off x="6324600" y="5334000"/>
            <a:ext cx="533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8" name="Line 13"/>
          <p:cNvSpPr>
            <a:spLocks noChangeShapeType="1"/>
          </p:cNvSpPr>
          <p:nvPr/>
        </p:nvSpPr>
        <p:spPr bwMode="auto">
          <a:xfrm>
            <a:off x="6324600" y="3200400"/>
            <a:ext cx="533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5806" name="Object 14"/>
          <p:cNvGraphicFramePr>
            <a:graphicFrameLocks noChangeAspect="1"/>
          </p:cNvGraphicFramePr>
          <p:nvPr/>
        </p:nvGraphicFramePr>
        <p:xfrm>
          <a:off x="1981200" y="4572000"/>
          <a:ext cx="384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9" name="Clip" r:id="rId7" imgW="1266840" imgH="971640" progId="MS_ClipArt_Gallery.2">
                  <p:embed/>
                </p:oleObj>
              </mc:Choice>
              <mc:Fallback>
                <p:oleObj name="Clip" r:id="rId7" imgW="1266840" imgH="971640" progId="MS_ClipArt_Gallery.2">
                  <p:embed/>
                  <p:pic>
                    <p:nvPicPr>
                      <p:cNvPr id="5458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0"/>
                        <a:ext cx="3841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07" name="Object 15"/>
          <p:cNvGraphicFramePr>
            <a:graphicFrameLocks noChangeAspect="1"/>
          </p:cNvGraphicFramePr>
          <p:nvPr/>
        </p:nvGraphicFramePr>
        <p:xfrm>
          <a:off x="790575" y="4191000"/>
          <a:ext cx="12668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0" name="Clip" r:id="rId9" imgW="1266840" imgH="971640" progId="MS_ClipArt_Gallery.2">
                  <p:embed/>
                </p:oleObj>
              </mc:Choice>
              <mc:Fallback>
                <p:oleObj name="Clip" r:id="rId9" imgW="1266840" imgH="971640" progId="MS_ClipArt_Gallery.2">
                  <p:embed/>
                  <p:pic>
                    <p:nvPicPr>
                      <p:cNvPr id="54580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4191000"/>
                        <a:ext cx="12668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08" name="Object 16"/>
          <p:cNvGraphicFramePr>
            <a:graphicFrameLocks noChangeAspect="1"/>
          </p:cNvGraphicFramePr>
          <p:nvPr/>
        </p:nvGraphicFramePr>
        <p:xfrm>
          <a:off x="2286000" y="4572000"/>
          <a:ext cx="384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1" name="Clip" r:id="rId10" imgW="1266840" imgH="971640" progId="MS_ClipArt_Gallery.2">
                  <p:embed/>
                </p:oleObj>
              </mc:Choice>
              <mc:Fallback>
                <p:oleObj name="Clip" r:id="rId10" imgW="1266840" imgH="971640" progId="MS_ClipArt_Gallery.2">
                  <p:embed/>
                  <p:pic>
                    <p:nvPicPr>
                      <p:cNvPr id="5458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72000"/>
                        <a:ext cx="3841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09" name="Object 17"/>
          <p:cNvGraphicFramePr>
            <a:graphicFrameLocks noChangeAspect="1"/>
          </p:cNvGraphicFramePr>
          <p:nvPr/>
        </p:nvGraphicFramePr>
        <p:xfrm>
          <a:off x="2590800" y="4572000"/>
          <a:ext cx="384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2" name="Clip" r:id="rId11" imgW="1266840" imgH="971640" progId="MS_ClipArt_Gallery.2">
                  <p:embed/>
                </p:oleObj>
              </mc:Choice>
              <mc:Fallback>
                <p:oleObj name="Clip" r:id="rId11" imgW="1266840" imgH="971640" progId="MS_ClipArt_Gallery.2">
                  <p:embed/>
                  <p:pic>
                    <p:nvPicPr>
                      <p:cNvPr id="5458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0"/>
                        <a:ext cx="3841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10" name="Object 18"/>
          <p:cNvGraphicFramePr>
            <a:graphicFrameLocks noChangeAspect="1"/>
          </p:cNvGraphicFramePr>
          <p:nvPr/>
        </p:nvGraphicFramePr>
        <p:xfrm>
          <a:off x="2895600" y="4572000"/>
          <a:ext cx="384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3" name="Clip" r:id="rId12" imgW="1266840" imgH="971640" progId="MS_ClipArt_Gallery.2">
                  <p:embed/>
                </p:oleObj>
              </mc:Choice>
              <mc:Fallback>
                <p:oleObj name="Clip" r:id="rId12" imgW="1266840" imgH="971640" progId="MS_ClipArt_Gallery.2">
                  <p:embed/>
                  <p:pic>
                    <p:nvPicPr>
                      <p:cNvPr id="54581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2000"/>
                        <a:ext cx="3841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11" name="Object 19"/>
          <p:cNvGraphicFramePr>
            <a:graphicFrameLocks noChangeAspect="1"/>
          </p:cNvGraphicFramePr>
          <p:nvPr/>
        </p:nvGraphicFramePr>
        <p:xfrm>
          <a:off x="6781800" y="4487863"/>
          <a:ext cx="109061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4" name="Clip" r:id="rId13" imgW="1266840" imgH="971640" progId="MS_ClipArt_Gallery.2">
                  <p:embed/>
                </p:oleObj>
              </mc:Choice>
              <mc:Fallback>
                <p:oleObj name="Clip" r:id="rId13" imgW="1266840" imgH="971640" progId="MS_ClipArt_Gallery.2">
                  <p:embed/>
                  <p:pic>
                    <p:nvPicPr>
                      <p:cNvPr id="54581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487863"/>
                        <a:ext cx="1090613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711950" y="4614863"/>
            <a:ext cx="1160463" cy="709612"/>
            <a:chOff x="2112" y="3372"/>
            <a:chExt cx="798" cy="612"/>
          </a:xfrm>
        </p:grpSpPr>
        <p:graphicFrame>
          <p:nvGraphicFramePr>
            <p:cNvPr id="6178" name="Object 21"/>
            <p:cNvGraphicFramePr>
              <a:graphicFrameLocks noChangeAspect="1"/>
            </p:cNvGraphicFramePr>
            <p:nvPr/>
          </p:nvGraphicFramePr>
          <p:xfrm>
            <a:off x="2256" y="3408"/>
            <a:ext cx="455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5" name="Clip" r:id="rId14" imgW="2419200" imgH="2543040" progId="MS_ClipArt_Gallery.2">
                    <p:embed/>
                  </p:oleObj>
                </mc:Choice>
                <mc:Fallback>
                  <p:oleObj name="Clip" r:id="rId14" imgW="2419200" imgH="2543040" progId="MS_ClipArt_Gallery.2">
                    <p:embed/>
                    <p:pic>
                      <p:nvPicPr>
                        <p:cNvPr id="6178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408"/>
                          <a:ext cx="455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9" name="Object 22"/>
            <p:cNvGraphicFramePr>
              <a:graphicFrameLocks noChangeAspect="1"/>
            </p:cNvGraphicFramePr>
            <p:nvPr/>
          </p:nvGraphicFramePr>
          <p:xfrm>
            <a:off x="2112" y="3372"/>
            <a:ext cx="798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6" name="Clip" r:id="rId16" imgW="1266840" imgH="971640" progId="MS_ClipArt_Gallery.2">
                    <p:embed/>
                  </p:oleObj>
                </mc:Choice>
                <mc:Fallback>
                  <p:oleObj name="Clip" r:id="rId16" imgW="1266840" imgH="971640" progId="MS_ClipArt_Gallery.2">
                    <p:embed/>
                    <p:pic>
                      <p:nvPicPr>
                        <p:cNvPr id="6179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372"/>
                          <a:ext cx="798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711950" y="4614863"/>
            <a:ext cx="1160463" cy="709612"/>
            <a:chOff x="3120" y="3408"/>
            <a:chExt cx="798" cy="612"/>
          </a:xfrm>
        </p:grpSpPr>
        <p:grpSp>
          <p:nvGrpSpPr>
            <p:cNvPr id="6223" name="Group 24"/>
            <p:cNvGrpSpPr>
              <a:grpSpLocks/>
            </p:cNvGrpSpPr>
            <p:nvPr/>
          </p:nvGrpSpPr>
          <p:grpSpPr bwMode="auto">
            <a:xfrm rot="-6352946">
              <a:off x="3227" y="3445"/>
              <a:ext cx="455" cy="477"/>
              <a:chOff x="2160" y="3312"/>
              <a:chExt cx="455" cy="477"/>
            </a:xfrm>
          </p:grpSpPr>
          <p:sp>
            <p:nvSpPr>
              <p:cNvPr id="6224" name="Freeform 25"/>
              <p:cNvSpPr>
                <a:spLocks/>
              </p:cNvSpPr>
              <p:nvPr/>
            </p:nvSpPr>
            <p:spPr bwMode="auto">
              <a:xfrm>
                <a:off x="2312" y="3312"/>
                <a:ext cx="293" cy="369"/>
              </a:xfrm>
              <a:custGeom>
                <a:avLst/>
                <a:gdLst>
                  <a:gd name="T0" fmla="*/ 116 w 1464"/>
                  <a:gd name="T1" fmla="*/ 49 h 1849"/>
                  <a:gd name="T2" fmla="*/ 126 w 1464"/>
                  <a:gd name="T3" fmla="*/ 51 h 1849"/>
                  <a:gd name="T4" fmla="*/ 134 w 1464"/>
                  <a:gd name="T5" fmla="*/ 53 h 1849"/>
                  <a:gd name="T6" fmla="*/ 143 w 1464"/>
                  <a:gd name="T7" fmla="*/ 56 h 1849"/>
                  <a:gd name="T8" fmla="*/ 152 w 1464"/>
                  <a:gd name="T9" fmla="*/ 59 h 1849"/>
                  <a:gd name="T10" fmla="*/ 162 w 1464"/>
                  <a:gd name="T11" fmla="*/ 63 h 1849"/>
                  <a:gd name="T12" fmla="*/ 172 w 1464"/>
                  <a:gd name="T13" fmla="*/ 67 h 1849"/>
                  <a:gd name="T14" fmla="*/ 181 w 1464"/>
                  <a:gd name="T15" fmla="*/ 72 h 1849"/>
                  <a:gd name="T16" fmla="*/ 189 w 1464"/>
                  <a:gd name="T17" fmla="*/ 77 h 1849"/>
                  <a:gd name="T18" fmla="*/ 197 w 1464"/>
                  <a:gd name="T19" fmla="*/ 82 h 1849"/>
                  <a:gd name="T20" fmla="*/ 206 w 1464"/>
                  <a:gd name="T21" fmla="*/ 88 h 1849"/>
                  <a:gd name="T22" fmla="*/ 214 w 1464"/>
                  <a:gd name="T23" fmla="*/ 94 h 1849"/>
                  <a:gd name="T24" fmla="*/ 226 w 1464"/>
                  <a:gd name="T25" fmla="*/ 105 h 1849"/>
                  <a:gd name="T26" fmla="*/ 237 w 1464"/>
                  <a:gd name="T27" fmla="*/ 116 h 1849"/>
                  <a:gd name="T28" fmla="*/ 245 w 1464"/>
                  <a:gd name="T29" fmla="*/ 126 h 1849"/>
                  <a:gd name="T30" fmla="*/ 254 w 1464"/>
                  <a:gd name="T31" fmla="*/ 138 h 1849"/>
                  <a:gd name="T32" fmla="*/ 262 w 1464"/>
                  <a:gd name="T33" fmla="*/ 151 h 1849"/>
                  <a:gd name="T34" fmla="*/ 269 w 1464"/>
                  <a:gd name="T35" fmla="*/ 163 h 1849"/>
                  <a:gd name="T36" fmla="*/ 276 w 1464"/>
                  <a:gd name="T37" fmla="*/ 177 h 1849"/>
                  <a:gd name="T38" fmla="*/ 281 w 1464"/>
                  <a:gd name="T39" fmla="*/ 192 h 1849"/>
                  <a:gd name="T40" fmla="*/ 287 w 1464"/>
                  <a:gd name="T41" fmla="*/ 211 h 1849"/>
                  <a:gd name="T42" fmla="*/ 290 w 1464"/>
                  <a:gd name="T43" fmla="*/ 229 h 1849"/>
                  <a:gd name="T44" fmla="*/ 293 w 1464"/>
                  <a:gd name="T45" fmla="*/ 252 h 1849"/>
                  <a:gd name="T46" fmla="*/ 293 w 1464"/>
                  <a:gd name="T47" fmla="*/ 273 h 1849"/>
                  <a:gd name="T48" fmla="*/ 291 w 1464"/>
                  <a:gd name="T49" fmla="*/ 291 h 1849"/>
                  <a:gd name="T50" fmla="*/ 288 w 1464"/>
                  <a:gd name="T51" fmla="*/ 310 h 1849"/>
                  <a:gd name="T52" fmla="*/ 282 w 1464"/>
                  <a:gd name="T53" fmla="*/ 331 h 1849"/>
                  <a:gd name="T54" fmla="*/ 274 w 1464"/>
                  <a:gd name="T55" fmla="*/ 350 h 1849"/>
                  <a:gd name="T56" fmla="*/ 263 w 1464"/>
                  <a:gd name="T57" fmla="*/ 369 h 1849"/>
                  <a:gd name="T58" fmla="*/ 182 w 1464"/>
                  <a:gd name="T59" fmla="*/ 310 h 1849"/>
                  <a:gd name="T60" fmla="*/ 187 w 1464"/>
                  <a:gd name="T61" fmla="*/ 295 h 1849"/>
                  <a:gd name="T62" fmla="*/ 191 w 1464"/>
                  <a:gd name="T63" fmla="*/ 280 h 1849"/>
                  <a:gd name="T64" fmla="*/ 192 w 1464"/>
                  <a:gd name="T65" fmla="*/ 267 h 1849"/>
                  <a:gd name="T66" fmla="*/ 191 w 1464"/>
                  <a:gd name="T67" fmla="*/ 251 h 1849"/>
                  <a:gd name="T68" fmla="*/ 189 w 1464"/>
                  <a:gd name="T69" fmla="*/ 234 h 1849"/>
                  <a:gd name="T70" fmla="*/ 183 w 1464"/>
                  <a:gd name="T71" fmla="*/ 219 h 1849"/>
                  <a:gd name="T72" fmla="*/ 177 w 1464"/>
                  <a:gd name="T73" fmla="*/ 205 h 1849"/>
                  <a:gd name="T74" fmla="*/ 171 w 1464"/>
                  <a:gd name="T75" fmla="*/ 196 h 1849"/>
                  <a:gd name="T76" fmla="*/ 164 w 1464"/>
                  <a:gd name="T77" fmla="*/ 188 h 1849"/>
                  <a:gd name="T78" fmla="*/ 157 w 1464"/>
                  <a:gd name="T79" fmla="*/ 180 h 1849"/>
                  <a:gd name="T80" fmla="*/ 149 w 1464"/>
                  <a:gd name="T81" fmla="*/ 173 h 1849"/>
                  <a:gd name="T82" fmla="*/ 139 w 1464"/>
                  <a:gd name="T83" fmla="*/ 166 h 1849"/>
                  <a:gd name="T84" fmla="*/ 131 w 1464"/>
                  <a:gd name="T85" fmla="*/ 161 h 1849"/>
                  <a:gd name="T86" fmla="*/ 120 w 1464"/>
                  <a:gd name="T87" fmla="*/ 156 h 1849"/>
                  <a:gd name="T88" fmla="*/ 112 w 1464"/>
                  <a:gd name="T89" fmla="*/ 153 h 1849"/>
                  <a:gd name="T90" fmla="*/ 99 w 1464"/>
                  <a:gd name="T91" fmla="*/ 150 h 1849"/>
                  <a:gd name="T92" fmla="*/ 86 w 1464"/>
                  <a:gd name="T93" fmla="*/ 149 h 1849"/>
                  <a:gd name="T94" fmla="*/ 82 w 1464"/>
                  <a:gd name="T95" fmla="*/ 203 h 1849"/>
                  <a:gd name="T96" fmla="*/ 82 w 1464"/>
                  <a:gd name="T97" fmla="*/ 0 h 1849"/>
                  <a:gd name="T98" fmla="*/ 87 w 1464"/>
                  <a:gd name="T99" fmla="*/ 46 h 1849"/>
                  <a:gd name="T100" fmla="*/ 100 w 1464"/>
                  <a:gd name="T101" fmla="*/ 47 h 1849"/>
                  <a:gd name="T102" fmla="*/ 112 w 1464"/>
                  <a:gd name="T103" fmla="*/ 48 h 184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464"/>
                  <a:gd name="T157" fmla="*/ 0 h 1849"/>
                  <a:gd name="T158" fmla="*/ 1464 w 1464"/>
                  <a:gd name="T159" fmla="*/ 1849 h 184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464" h="1849">
                    <a:moveTo>
                      <a:pt x="558" y="243"/>
                    </a:moveTo>
                    <a:lnTo>
                      <a:pt x="578" y="246"/>
                    </a:lnTo>
                    <a:lnTo>
                      <a:pt x="604" y="250"/>
                    </a:lnTo>
                    <a:lnTo>
                      <a:pt x="631" y="257"/>
                    </a:lnTo>
                    <a:lnTo>
                      <a:pt x="650" y="262"/>
                    </a:lnTo>
                    <a:lnTo>
                      <a:pt x="672" y="267"/>
                    </a:lnTo>
                    <a:lnTo>
                      <a:pt x="693" y="274"/>
                    </a:lnTo>
                    <a:lnTo>
                      <a:pt x="716" y="281"/>
                    </a:lnTo>
                    <a:lnTo>
                      <a:pt x="736" y="286"/>
                    </a:lnTo>
                    <a:lnTo>
                      <a:pt x="759" y="295"/>
                    </a:lnTo>
                    <a:lnTo>
                      <a:pt x="786" y="306"/>
                    </a:lnTo>
                    <a:lnTo>
                      <a:pt x="809" y="315"/>
                    </a:lnTo>
                    <a:lnTo>
                      <a:pt x="831" y="325"/>
                    </a:lnTo>
                    <a:lnTo>
                      <a:pt x="857" y="337"/>
                    </a:lnTo>
                    <a:lnTo>
                      <a:pt x="882" y="349"/>
                    </a:lnTo>
                    <a:lnTo>
                      <a:pt x="904" y="360"/>
                    </a:lnTo>
                    <a:lnTo>
                      <a:pt x="925" y="373"/>
                    </a:lnTo>
                    <a:lnTo>
                      <a:pt x="944" y="385"/>
                    </a:lnTo>
                    <a:lnTo>
                      <a:pt x="963" y="398"/>
                    </a:lnTo>
                    <a:lnTo>
                      <a:pt x="984" y="410"/>
                    </a:lnTo>
                    <a:lnTo>
                      <a:pt x="1007" y="427"/>
                    </a:lnTo>
                    <a:lnTo>
                      <a:pt x="1029" y="443"/>
                    </a:lnTo>
                    <a:lnTo>
                      <a:pt x="1049" y="459"/>
                    </a:lnTo>
                    <a:lnTo>
                      <a:pt x="1067" y="472"/>
                    </a:lnTo>
                    <a:lnTo>
                      <a:pt x="1098" y="498"/>
                    </a:lnTo>
                    <a:lnTo>
                      <a:pt x="1129" y="527"/>
                    </a:lnTo>
                    <a:lnTo>
                      <a:pt x="1153" y="549"/>
                    </a:lnTo>
                    <a:lnTo>
                      <a:pt x="1182" y="582"/>
                    </a:lnTo>
                    <a:lnTo>
                      <a:pt x="1202" y="605"/>
                    </a:lnTo>
                    <a:lnTo>
                      <a:pt x="1224" y="632"/>
                    </a:lnTo>
                    <a:lnTo>
                      <a:pt x="1249" y="662"/>
                    </a:lnTo>
                    <a:lnTo>
                      <a:pt x="1269" y="691"/>
                    </a:lnTo>
                    <a:lnTo>
                      <a:pt x="1289" y="724"/>
                    </a:lnTo>
                    <a:lnTo>
                      <a:pt x="1310" y="755"/>
                    </a:lnTo>
                    <a:lnTo>
                      <a:pt x="1328" y="789"/>
                    </a:lnTo>
                    <a:lnTo>
                      <a:pt x="1346" y="818"/>
                    </a:lnTo>
                    <a:lnTo>
                      <a:pt x="1362" y="853"/>
                    </a:lnTo>
                    <a:lnTo>
                      <a:pt x="1378" y="888"/>
                    </a:lnTo>
                    <a:lnTo>
                      <a:pt x="1391" y="924"/>
                    </a:lnTo>
                    <a:lnTo>
                      <a:pt x="1405" y="963"/>
                    </a:lnTo>
                    <a:lnTo>
                      <a:pt x="1421" y="1011"/>
                    </a:lnTo>
                    <a:lnTo>
                      <a:pt x="1433" y="1056"/>
                    </a:lnTo>
                    <a:lnTo>
                      <a:pt x="1444" y="1102"/>
                    </a:lnTo>
                    <a:lnTo>
                      <a:pt x="1449" y="1147"/>
                    </a:lnTo>
                    <a:lnTo>
                      <a:pt x="1457" y="1199"/>
                    </a:lnTo>
                    <a:lnTo>
                      <a:pt x="1463" y="1265"/>
                    </a:lnTo>
                    <a:lnTo>
                      <a:pt x="1464" y="1316"/>
                    </a:lnTo>
                    <a:lnTo>
                      <a:pt x="1463" y="1366"/>
                    </a:lnTo>
                    <a:lnTo>
                      <a:pt x="1458" y="1413"/>
                    </a:lnTo>
                    <a:lnTo>
                      <a:pt x="1453" y="1458"/>
                    </a:lnTo>
                    <a:lnTo>
                      <a:pt x="1447" y="1505"/>
                    </a:lnTo>
                    <a:lnTo>
                      <a:pt x="1437" y="1553"/>
                    </a:lnTo>
                    <a:lnTo>
                      <a:pt x="1424" y="1604"/>
                    </a:lnTo>
                    <a:lnTo>
                      <a:pt x="1407" y="1658"/>
                    </a:lnTo>
                    <a:lnTo>
                      <a:pt x="1390" y="1707"/>
                    </a:lnTo>
                    <a:lnTo>
                      <a:pt x="1371" y="1755"/>
                    </a:lnTo>
                    <a:lnTo>
                      <a:pt x="1343" y="1802"/>
                    </a:lnTo>
                    <a:lnTo>
                      <a:pt x="1316" y="1849"/>
                    </a:lnTo>
                    <a:lnTo>
                      <a:pt x="885" y="1599"/>
                    </a:lnTo>
                    <a:lnTo>
                      <a:pt x="908" y="1552"/>
                    </a:lnTo>
                    <a:lnTo>
                      <a:pt x="924" y="1516"/>
                    </a:lnTo>
                    <a:lnTo>
                      <a:pt x="935" y="1477"/>
                    </a:lnTo>
                    <a:lnTo>
                      <a:pt x="945" y="1439"/>
                    </a:lnTo>
                    <a:lnTo>
                      <a:pt x="952" y="1404"/>
                    </a:lnTo>
                    <a:lnTo>
                      <a:pt x="954" y="1369"/>
                    </a:lnTo>
                    <a:lnTo>
                      <a:pt x="957" y="1336"/>
                    </a:lnTo>
                    <a:lnTo>
                      <a:pt x="957" y="1300"/>
                    </a:lnTo>
                    <a:lnTo>
                      <a:pt x="955" y="1259"/>
                    </a:lnTo>
                    <a:lnTo>
                      <a:pt x="949" y="1218"/>
                    </a:lnTo>
                    <a:lnTo>
                      <a:pt x="942" y="1174"/>
                    </a:lnTo>
                    <a:lnTo>
                      <a:pt x="932" y="1138"/>
                    </a:lnTo>
                    <a:lnTo>
                      <a:pt x="916" y="1097"/>
                    </a:lnTo>
                    <a:lnTo>
                      <a:pt x="902" y="1063"/>
                    </a:lnTo>
                    <a:lnTo>
                      <a:pt x="884" y="1029"/>
                    </a:lnTo>
                    <a:lnTo>
                      <a:pt x="868" y="1003"/>
                    </a:lnTo>
                    <a:lnTo>
                      <a:pt x="853" y="982"/>
                    </a:lnTo>
                    <a:lnTo>
                      <a:pt x="837" y="961"/>
                    </a:lnTo>
                    <a:lnTo>
                      <a:pt x="819" y="940"/>
                    </a:lnTo>
                    <a:lnTo>
                      <a:pt x="799" y="917"/>
                    </a:lnTo>
                    <a:lnTo>
                      <a:pt x="783" y="902"/>
                    </a:lnTo>
                    <a:lnTo>
                      <a:pt x="764" y="883"/>
                    </a:lnTo>
                    <a:lnTo>
                      <a:pt x="745" y="866"/>
                    </a:lnTo>
                    <a:lnTo>
                      <a:pt x="722" y="849"/>
                    </a:lnTo>
                    <a:lnTo>
                      <a:pt x="696" y="832"/>
                    </a:lnTo>
                    <a:lnTo>
                      <a:pt x="673" y="817"/>
                    </a:lnTo>
                    <a:lnTo>
                      <a:pt x="655" y="806"/>
                    </a:lnTo>
                    <a:lnTo>
                      <a:pt x="627" y="790"/>
                    </a:lnTo>
                    <a:lnTo>
                      <a:pt x="602" y="781"/>
                    </a:lnTo>
                    <a:lnTo>
                      <a:pt x="581" y="773"/>
                    </a:lnTo>
                    <a:lnTo>
                      <a:pt x="559" y="765"/>
                    </a:lnTo>
                    <a:lnTo>
                      <a:pt x="525" y="757"/>
                    </a:lnTo>
                    <a:lnTo>
                      <a:pt x="494" y="752"/>
                    </a:lnTo>
                    <a:lnTo>
                      <a:pt x="462" y="748"/>
                    </a:lnTo>
                    <a:lnTo>
                      <a:pt x="430" y="746"/>
                    </a:lnTo>
                    <a:lnTo>
                      <a:pt x="412" y="745"/>
                    </a:lnTo>
                    <a:lnTo>
                      <a:pt x="412" y="1015"/>
                    </a:lnTo>
                    <a:lnTo>
                      <a:pt x="0" y="514"/>
                    </a:lnTo>
                    <a:lnTo>
                      <a:pt x="411" y="0"/>
                    </a:lnTo>
                    <a:lnTo>
                      <a:pt x="411" y="231"/>
                    </a:lnTo>
                    <a:lnTo>
                      <a:pt x="433" y="232"/>
                    </a:lnTo>
                    <a:lnTo>
                      <a:pt x="465" y="234"/>
                    </a:lnTo>
                    <a:lnTo>
                      <a:pt x="499" y="236"/>
                    </a:lnTo>
                    <a:lnTo>
                      <a:pt x="531" y="239"/>
                    </a:lnTo>
                    <a:lnTo>
                      <a:pt x="558" y="24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5" name="Freeform 26"/>
              <p:cNvSpPr>
                <a:spLocks/>
              </p:cNvSpPr>
              <p:nvPr/>
            </p:nvSpPr>
            <p:spPr bwMode="auto">
              <a:xfrm>
                <a:off x="2227" y="3584"/>
                <a:ext cx="388" cy="205"/>
              </a:xfrm>
              <a:custGeom>
                <a:avLst/>
                <a:gdLst>
                  <a:gd name="T0" fmla="*/ 199 w 1942"/>
                  <a:gd name="T1" fmla="*/ 202 h 1028"/>
                  <a:gd name="T2" fmla="*/ 210 w 1942"/>
                  <a:gd name="T3" fmla="*/ 200 h 1028"/>
                  <a:gd name="T4" fmla="*/ 218 w 1942"/>
                  <a:gd name="T5" fmla="*/ 198 h 1028"/>
                  <a:gd name="T6" fmla="*/ 227 w 1942"/>
                  <a:gd name="T7" fmla="*/ 195 h 1028"/>
                  <a:gd name="T8" fmla="*/ 235 w 1942"/>
                  <a:gd name="T9" fmla="*/ 192 h 1028"/>
                  <a:gd name="T10" fmla="*/ 246 w 1942"/>
                  <a:gd name="T11" fmla="*/ 188 h 1028"/>
                  <a:gd name="T12" fmla="*/ 255 w 1942"/>
                  <a:gd name="T13" fmla="*/ 184 h 1028"/>
                  <a:gd name="T14" fmla="*/ 264 w 1942"/>
                  <a:gd name="T15" fmla="*/ 179 h 1028"/>
                  <a:gd name="T16" fmla="*/ 272 w 1942"/>
                  <a:gd name="T17" fmla="*/ 174 h 1028"/>
                  <a:gd name="T18" fmla="*/ 280 w 1942"/>
                  <a:gd name="T19" fmla="*/ 169 h 1028"/>
                  <a:gd name="T20" fmla="*/ 289 w 1942"/>
                  <a:gd name="T21" fmla="*/ 163 h 1028"/>
                  <a:gd name="T22" fmla="*/ 297 w 1942"/>
                  <a:gd name="T23" fmla="*/ 157 h 1028"/>
                  <a:gd name="T24" fmla="*/ 308 w 1942"/>
                  <a:gd name="T25" fmla="*/ 147 h 1028"/>
                  <a:gd name="T26" fmla="*/ 320 w 1942"/>
                  <a:gd name="T27" fmla="*/ 135 h 1028"/>
                  <a:gd name="T28" fmla="*/ 328 w 1942"/>
                  <a:gd name="T29" fmla="*/ 125 h 1028"/>
                  <a:gd name="T30" fmla="*/ 337 w 1942"/>
                  <a:gd name="T31" fmla="*/ 114 h 1028"/>
                  <a:gd name="T32" fmla="*/ 346 w 1942"/>
                  <a:gd name="T33" fmla="*/ 100 h 1028"/>
                  <a:gd name="T34" fmla="*/ 347 w 1942"/>
                  <a:gd name="T35" fmla="*/ 0 h 1028"/>
                  <a:gd name="T36" fmla="*/ 259 w 1942"/>
                  <a:gd name="T37" fmla="*/ 49 h 1028"/>
                  <a:gd name="T38" fmla="*/ 251 w 1942"/>
                  <a:gd name="T39" fmla="*/ 59 h 1028"/>
                  <a:gd name="T40" fmla="*/ 243 w 1942"/>
                  <a:gd name="T41" fmla="*/ 68 h 1028"/>
                  <a:gd name="T42" fmla="*/ 236 w 1942"/>
                  <a:gd name="T43" fmla="*/ 76 h 1028"/>
                  <a:gd name="T44" fmla="*/ 228 w 1942"/>
                  <a:gd name="T45" fmla="*/ 82 h 1028"/>
                  <a:gd name="T46" fmla="*/ 218 w 1942"/>
                  <a:gd name="T47" fmla="*/ 88 h 1028"/>
                  <a:gd name="T48" fmla="*/ 209 w 1942"/>
                  <a:gd name="T49" fmla="*/ 94 h 1028"/>
                  <a:gd name="T50" fmla="*/ 200 w 1942"/>
                  <a:gd name="T51" fmla="*/ 97 h 1028"/>
                  <a:gd name="T52" fmla="*/ 189 w 1942"/>
                  <a:gd name="T53" fmla="*/ 101 h 1028"/>
                  <a:gd name="T54" fmla="*/ 176 w 1942"/>
                  <a:gd name="T55" fmla="*/ 102 h 1028"/>
                  <a:gd name="T56" fmla="*/ 154 w 1942"/>
                  <a:gd name="T57" fmla="*/ 103 h 1028"/>
                  <a:gd name="T58" fmla="*/ 136 w 1942"/>
                  <a:gd name="T59" fmla="*/ 99 h 1028"/>
                  <a:gd name="T60" fmla="*/ 117 w 1942"/>
                  <a:gd name="T61" fmla="*/ 93 h 1028"/>
                  <a:gd name="T62" fmla="*/ 100 w 1942"/>
                  <a:gd name="T63" fmla="*/ 83 h 1028"/>
                  <a:gd name="T64" fmla="*/ 0 w 1942"/>
                  <a:gd name="T65" fmla="*/ 129 h 1028"/>
                  <a:gd name="T66" fmla="*/ 9 w 1942"/>
                  <a:gd name="T67" fmla="*/ 139 h 1028"/>
                  <a:gd name="T68" fmla="*/ 18 w 1942"/>
                  <a:gd name="T69" fmla="*/ 148 h 1028"/>
                  <a:gd name="T70" fmla="*/ 28 w 1942"/>
                  <a:gd name="T71" fmla="*/ 157 h 1028"/>
                  <a:gd name="T72" fmla="*/ 38 w 1942"/>
                  <a:gd name="T73" fmla="*/ 164 h 1028"/>
                  <a:gd name="T74" fmla="*/ 49 w 1942"/>
                  <a:gd name="T75" fmla="*/ 171 h 1028"/>
                  <a:gd name="T76" fmla="*/ 59 w 1942"/>
                  <a:gd name="T77" fmla="*/ 178 h 1028"/>
                  <a:gd name="T78" fmla="*/ 69 w 1942"/>
                  <a:gd name="T79" fmla="*/ 183 h 1028"/>
                  <a:gd name="T80" fmla="*/ 82 w 1942"/>
                  <a:gd name="T81" fmla="*/ 189 h 1028"/>
                  <a:gd name="T82" fmla="*/ 95 w 1942"/>
                  <a:gd name="T83" fmla="*/ 193 h 1028"/>
                  <a:gd name="T84" fmla="*/ 106 w 1942"/>
                  <a:gd name="T85" fmla="*/ 197 h 1028"/>
                  <a:gd name="T86" fmla="*/ 117 w 1942"/>
                  <a:gd name="T87" fmla="*/ 200 h 1028"/>
                  <a:gd name="T88" fmla="*/ 130 w 1942"/>
                  <a:gd name="T89" fmla="*/ 203 h 1028"/>
                  <a:gd name="T90" fmla="*/ 144 w 1942"/>
                  <a:gd name="T91" fmla="*/ 204 h 1028"/>
                  <a:gd name="T92" fmla="*/ 157 w 1942"/>
                  <a:gd name="T93" fmla="*/ 205 h 1028"/>
                  <a:gd name="T94" fmla="*/ 170 w 1942"/>
                  <a:gd name="T95" fmla="*/ 205 h 1028"/>
                  <a:gd name="T96" fmla="*/ 183 w 1942"/>
                  <a:gd name="T97" fmla="*/ 204 h 1028"/>
                  <a:gd name="T98" fmla="*/ 195 w 1942"/>
                  <a:gd name="T99" fmla="*/ 202 h 102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942"/>
                  <a:gd name="T151" fmla="*/ 0 h 1028"/>
                  <a:gd name="T152" fmla="*/ 1942 w 1942"/>
                  <a:gd name="T153" fmla="*/ 1028 h 102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942" h="1028">
                    <a:moveTo>
                      <a:pt x="976" y="1015"/>
                    </a:moveTo>
                    <a:lnTo>
                      <a:pt x="996" y="1012"/>
                    </a:lnTo>
                    <a:lnTo>
                      <a:pt x="1023" y="1007"/>
                    </a:lnTo>
                    <a:lnTo>
                      <a:pt x="1049" y="1002"/>
                    </a:lnTo>
                    <a:lnTo>
                      <a:pt x="1068" y="997"/>
                    </a:lnTo>
                    <a:lnTo>
                      <a:pt x="1091" y="992"/>
                    </a:lnTo>
                    <a:lnTo>
                      <a:pt x="1113" y="985"/>
                    </a:lnTo>
                    <a:lnTo>
                      <a:pt x="1135" y="979"/>
                    </a:lnTo>
                    <a:lnTo>
                      <a:pt x="1155" y="973"/>
                    </a:lnTo>
                    <a:lnTo>
                      <a:pt x="1177" y="964"/>
                    </a:lnTo>
                    <a:lnTo>
                      <a:pt x="1205" y="954"/>
                    </a:lnTo>
                    <a:lnTo>
                      <a:pt x="1229" y="944"/>
                    </a:lnTo>
                    <a:lnTo>
                      <a:pt x="1251" y="934"/>
                    </a:lnTo>
                    <a:lnTo>
                      <a:pt x="1277" y="922"/>
                    </a:lnTo>
                    <a:lnTo>
                      <a:pt x="1301" y="910"/>
                    </a:lnTo>
                    <a:lnTo>
                      <a:pt x="1323" y="899"/>
                    </a:lnTo>
                    <a:lnTo>
                      <a:pt x="1343" y="885"/>
                    </a:lnTo>
                    <a:lnTo>
                      <a:pt x="1362" y="874"/>
                    </a:lnTo>
                    <a:lnTo>
                      <a:pt x="1381" y="861"/>
                    </a:lnTo>
                    <a:lnTo>
                      <a:pt x="1402" y="848"/>
                    </a:lnTo>
                    <a:lnTo>
                      <a:pt x="1426" y="833"/>
                    </a:lnTo>
                    <a:lnTo>
                      <a:pt x="1447" y="817"/>
                    </a:lnTo>
                    <a:lnTo>
                      <a:pt x="1467" y="802"/>
                    </a:lnTo>
                    <a:lnTo>
                      <a:pt x="1485" y="788"/>
                    </a:lnTo>
                    <a:lnTo>
                      <a:pt x="1516" y="763"/>
                    </a:lnTo>
                    <a:lnTo>
                      <a:pt x="1544" y="739"/>
                    </a:lnTo>
                    <a:lnTo>
                      <a:pt x="1571" y="711"/>
                    </a:lnTo>
                    <a:lnTo>
                      <a:pt x="1600" y="678"/>
                    </a:lnTo>
                    <a:lnTo>
                      <a:pt x="1620" y="655"/>
                    </a:lnTo>
                    <a:lnTo>
                      <a:pt x="1643" y="628"/>
                    </a:lnTo>
                    <a:lnTo>
                      <a:pt x="1667" y="599"/>
                    </a:lnTo>
                    <a:lnTo>
                      <a:pt x="1688" y="570"/>
                    </a:lnTo>
                    <a:lnTo>
                      <a:pt x="1708" y="539"/>
                    </a:lnTo>
                    <a:lnTo>
                      <a:pt x="1733" y="503"/>
                    </a:lnTo>
                    <a:lnTo>
                      <a:pt x="1942" y="626"/>
                    </a:lnTo>
                    <a:lnTo>
                      <a:pt x="1737" y="0"/>
                    </a:lnTo>
                    <a:lnTo>
                      <a:pt x="1073" y="119"/>
                    </a:lnTo>
                    <a:lnTo>
                      <a:pt x="1297" y="247"/>
                    </a:lnTo>
                    <a:lnTo>
                      <a:pt x="1278" y="273"/>
                    </a:lnTo>
                    <a:lnTo>
                      <a:pt x="1258" y="297"/>
                    </a:lnTo>
                    <a:lnTo>
                      <a:pt x="1238" y="320"/>
                    </a:lnTo>
                    <a:lnTo>
                      <a:pt x="1218" y="343"/>
                    </a:lnTo>
                    <a:lnTo>
                      <a:pt x="1201" y="360"/>
                    </a:lnTo>
                    <a:lnTo>
                      <a:pt x="1183" y="379"/>
                    </a:lnTo>
                    <a:lnTo>
                      <a:pt x="1163" y="394"/>
                    </a:lnTo>
                    <a:lnTo>
                      <a:pt x="1141" y="411"/>
                    </a:lnTo>
                    <a:lnTo>
                      <a:pt x="1114" y="429"/>
                    </a:lnTo>
                    <a:lnTo>
                      <a:pt x="1092" y="443"/>
                    </a:lnTo>
                    <a:lnTo>
                      <a:pt x="1073" y="455"/>
                    </a:lnTo>
                    <a:lnTo>
                      <a:pt x="1045" y="470"/>
                    </a:lnTo>
                    <a:lnTo>
                      <a:pt x="1021" y="480"/>
                    </a:lnTo>
                    <a:lnTo>
                      <a:pt x="999" y="487"/>
                    </a:lnTo>
                    <a:lnTo>
                      <a:pt x="977" y="495"/>
                    </a:lnTo>
                    <a:lnTo>
                      <a:pt x="945" y="504"/>
                    </a:lnTo>
                    <a:lnTo>
                      <a:pt x="913" y="508"/>
                    </a:lnTo>
                    <a:lnTo>
                      <a:pt x="880" y="512"/>
                    </a:lnTo>
                    <a:lnTo>
                      <a:pt x="832" y="514"/>
                    </a:lnTo>
                    <a:lnTo>
                      <a:pt x="770" y="515"/>
                    </a:lnTo>
                    <a:lnTo>
                      <a:pt x="722" y="508"/>
                    </a:lnTo>
                    <a:lnTo>
                      <a:pt x="679" y="498"/>
                    </a:lnTo>
                    <a:lnTo>
                      <a:pt x="629" y="484"/>
                    </a:lnTo>
                    <a:lnTo>
                      <a:pt x="584" y="465"/>
                    </a:lnTo>
                    <a:lnTo>
                      <a:pt x="540" y="442"/>
                    </a:lnTo>
                    <a:lnTo>
                      <a:pt x="500" y="417"/>
                    </a:lnTo>
                    <a:lnTo>
                      <a:pt x="461" y="382"/>
                    </a:lnTo>
                    <a:lnTo>
                      <a:pt x="0" y="649"/>
                    </a:lnTo>
                    <a:lnTo>
                      <a:pt x="19" y="672"/>
                    </a:lnTo>
                    <a:lnTo>
                      <a:pt x="46" y="697"/>
                    </a:lnTo>
                    <a:lnTo>
                      <a:pt x="68" y="720"/>
                    </a:lnTo>
                    <a:lnTo>
                      <a:pt x="90" y="741"/>
                    </a:lnTo>
                    <a:lnTo>
                      <a:pt x="112" y="762"/>
                    </a:lnTo>
                    <a:lnTo>
                      <a:pt x="139" y="785"/>
                    </a:lnTo>
                    <a:lnTo>
                      <a:pt x="164" y="804"/>
                    </a:lnTo>
                    <a:lnTo>
                      <a:pt x="188" y="822"/>
                    </a:lnTo>
                    <a:lnTo>
                      <a:pt x="216" y="840"/>
                    </a:lnTo>
                    <a:lnTo>
                      <a:pt x="243" y="859"/>
                    </a:lnTo>
                    <a:lnTo>
                      <a:pt x="270" y="876"/>
                    </a:lnTo>
                    <a:lnTo>
                      <a:pt x="296" y="891"/>
                    </a:lnTo>
                    <a:lnTo>
                      <a:pt x="322" y="906"/>
                    </a:lnTo>
                    <a:lnTo>
                      <a:pt x="346" y="918"/>
                    </a:lnTo>
                    <a:lnTo>
                      <a:pt x="379" y="934"/>
                    </a:lnTo>
                    <a:lnTo>
                      <a:pt x="411" y="947"/>
                    </a:lnTo>
                    <a:lnTo>
                      <a:pt x="446" y="960"/>
                    </a:lnTo>
                    <a:lnTo>
                      <a:pt x="473" y="970"/>
                    </a:lnTo>
                    <a:lnTo>
                      <a:pt x="499" y="981"/>
                    </a:lnTo>
                    <a:lnTo>
                      <a:pt x="529" y="989"/>
                    </a:lnTo>
                    <a:lnTo>
                      <a:pt x="558" y="997"/>
                    </a:lnTo>
                    <a:lnTo>
                      <a:pt x="586" y="1004"/>
                    </a:lnTo>
                    <a:lnTo>
                      <a:pt x="620" y="1011"/>
                    </a:lnTo>
                    <a:lnTo>
                      <a:pt x="653" y="1016"/>
                    </a:lnTo>
                    <a:lnTo>
                      <a:pt x="688" y="1021"/>
                    </a:lnTo>
                    <a:lnTo>
                      <a:pt x="723" y="1024"/>
                    </a:lnTo>
                    <a:lnTo>
                      <a:pt x="750" y="1025"/>
                    </a:lnTo>
                    <a:lnTo>
                      <a:pt x="787" y="1028"/>
                    </a:lnTo>
                    <a:lnTo>
                      <a:pt x="824" y="1028"/>
                    </a:lnTo>
                    <a:lnTo>
                      <a:pt x="852" y="1026"/>
                    </a:lnTo>
                    <a:lnTo>
                      <a:pt x="884" y="1025"/>
                    </a:lnTo>
                    <a:lnTo>
                      <a:pt x="918" y="1023"/>
                    </a:lnTo>
                    <a:lnTo>
                      <a:pt x="949" y="1019"/>
                    </a:lnTo>
                    <a:lnTo>
                      <a:pt x="976" y="101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6" name="Freeform 27"/>
              <p:cNvSpPr>
                <a:spLocks/>
              </p:cNvSpPr>
              <p:nvPr/>
            </p:nvSpPr>
            <p:spPr bwMode="auto">
              <a:xfrm>
                <a:off x="2160" y="3361"/>
                <a:ext cx="197" cy="367"/>
              </a:xfrm>
              <a:custGeom>
                <a:avLst/>
                <a:gdLst>
                  <a:gd name="T0" fmla="*/ 193 w 985"/>
                  <a:gd name="T1" fmla="*/ 1 h 1832"/>
                  <a:gd name="T2" fmla="*/ 183 w 985"/>
                  <a:gd name="T3" fmla="*/ 3 h 1832"/>
                  <a:gd name="T4" fmla="*/ 174 w 985"/>
                  <a:gd name="T5" fmla="*/ 5 h 1832"/>
                  <a:gd name="T6" fmla="*/ 165 w 985"/>
                  <a:gd name="T7" fmla="*/ 7 h 1832"/>
                  <a:gd name="T8" fmla="*/ 157 w 985"/>
                  <a:gd name="T9" fmla="*/ 11 h 1832"/>
                  <a:gd name="T10" fmla="*/ 147 w 985"/>
                  <a:gd name="T11" fmla="*/ 15 h 1832"/>
                  <a:gd name="T12" fmla="*/ 137 w 985"/>
                  <a:gd name="T13" fmla="*/ 19 h 1832"/>
                  <a:gd name="T14" fmla="*/ 128 w 985"/>
                  <a:gd name="T15" fmla="*/ 24 h 1832"/>
                  <a:gd name="T16" fmla="*/ 120 w 985"/>
                  <a:gd name="T17" fmla="*/ 28 h 1832"/>
                  <a:gd name="T18" fmla="*/ 112 w 985"/>
                  <a:gd name="T19" fmla="*/ 34 h 1832"/>
                  <a:gd name="T20" fmla="*/ 103 w 985"/>
                  <a:gd name="T21" fmla="*/ 40 h 1832"/>
                  <a:gd name="T22" fmla="*/ 95 w 985"/>
                  <a:gd name="T23" fmla="*/ 46 h 1832"/>
                  <a:gd name="T24" fmla="*/ 83 w 985"/>
                  <a:gd name="T25" fmla="*/ 57 h 1832"/>
                  <a:gd name="T26" fmla="*/ 72 w 985"/>
                  <a:gd name="T27" fmla="*/ 68 h 1832"/>
                  <a:gd name="T28" fmla="*/ 64 w 985"/>
                  <a:gd name="T29" fmla="*/ 78 h 1832"/>
                  <a:gd name="T30" fmla="*/ 55 w 985"/>
                  <a:gd name="T31" fmla="*/ 90 h 1832"/>
                  <a:gd name="T32" fmla="*/ 47 w 985"/>
                  <a:gd name="T33" fmla="*/ 103 h 1832"/>
                  <a:gd name="T34" fmla="*/ 39 w 985"/>
                  <a:gd name="T35" fmla="*/ 115 h 1832"/>
                  <a:gd name="T36" fmla="*/ 33 w 985"/>
                  <a:gd name="T37" fmla="*/ 129 h 1832"/>
                  <a:gd name="T38" fmla="*/ 28 w 985"/>
                  <a:gd name="T39" fmla="*/ 144 h 1832"/>
                  <a:gd name="T40" fmla="*/ 22 w 985"/>
                  <a:gd name="T41" fmla="*/ 163 h 1832"/>
                  <a:gd name="T42" fmla="*/ 19 w 985"/>
                  <a:gd name="T43" fmla="*/ 181 h 1832"/>
                  <a:gd name="T44" fmla="*/ 16 w 985"/>
                  <a:gd name="T45" fmla="*/ 205 h 1832"/>
                  <a:gd name="T46" fmla="*/ 16 w 985"/>
                  <a:gd name="T47" fmla="*/ 225 h 1832"/>
                  <a:gd name="T48" fmla="*/ 18 w 985"/>
                  <a:gd name="T49" fmla="*/ 244 h 1832"/>
                  <a:gd name="T50" fmla="*/ 21 w 985"/>
                  <a:gd name="T51" fmla="*/ 263 h 1832"/>
                  <a:gd name="T52" fmla="*/ 27 w 985"/>
                  <a:gd name="T53" fmla="*/ 284 h 1832"/>
                  <a:gd name="T54" fmla="*/ 34 w 985"/>
                  <a:gd name="T55" fmla="*/ 303 h 1832"/>
                  <a:gd name="T56" fmla="*/ 44 w 985"/>
                  <a:gd name="T57" fmla="*/ 322 h 1832"/>
                  <a:gd name="T58" fmla="*/ 135 w 985"/>
                  <a:gd name="T59" fmla="*/ 367 h 1832"/>
                  <a:gd name="T60" fmla="*/ 133 w 985"/>
                  <a:gd name="T61" fmla="*/ 270 h 1832"/>
                  <a:gd name="T62" fmla="*/ 125 w 985"/>
                  <a:gd name="T63" fmla="*/ 255 h 1832"/>
                  <a:gd name="T64" fmla="*/ 120 w 985"/>
                  <a:gd name="T65" fmla="*/ 240 h 1832"/>
                  <a:gd name="T66" fmla="*/ 118 w 985"/>
                  <a:gd name="T67" fmla="*/ 226 h 1832"/>
                  <a:gd name="T68" fmla="*/ 117 w 985"/>
                  <a:gd name="T69" fmla="*/ 212 h 1832"/>
                  <a:gd name="T70" fmla="*/ 119 w 985"/>
                  <a:gd name="T71" fmla="*/ 196 h 1832"/>
                  <a:gd name="T72" fmla="*/ 122 w 985"/>
                  <a:gd name="T73" fmla="*/ 179 h 1832"/>
                  <a:gd name="T74" fmla="*/ 128 w 985"/>
                  <a:gd name="T75" fmla="*/ 164 h 1832"/>
                  <a:gd name="T76" fmla="*/ 135 w 985"/>
                  <a:gd name="T77" fmla="*/ 152 h 1832"/>
                  <a:gd name="T78" fmla="*/ 141 w 985"/>
                  <a:gd name="T79" fmla="*/ 144 h 1832"/>
                  <a:gd name="T80" fmla="*/ 149 w 985"/>
                  <a:gd name="T81" fmla="*/ 135 h 1832"/>
                  <a:gd name="T82" fmla="*/ 156 w 985"/>
                  <a:gd name="T83" fmla="*/ 128 h 1832"/>
                  <a:gd name="T84" fmla="*/ 164 w 985"/>
                  <a:gd name="T85" fmla="*/ 122 h 1832"/>
                  <a:gd name="T86" fmla="*/ 174 w 985"/>
                  <a:gd name="T87" fmla="*/ 115 h 1832"/>
                  <a:gd name="T88" fmla="*/ 183 w 985"/>
                  <a:gd name="T89" fmla="*/ 110 h 1832"/>
                  <a:gd name="T90" fmla="*/ 197 w 985"/>
                  <a:gd name="T91" fmla="*/ 105 h 183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985"/>
                  <a:gd name="T139" fmla="*/ 0 h 1832"/>
                  <a:gd name="T140" fmla="*/ 985 w 985"/>
                  <a:gd name="T141" fmla="*/ 1832 h 1832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985" h="1832">
                    <a:moveTo>
                      <a:pt x="985" y="0"/>
                    </a:moveTo>
                    <a:lnTo>
                      <a:pt x="964" y="4"/>
                    </a:lnTo>
                    <a:lnTo>
                      <a:pt x="943" y="7"/>
                    </a:lnTo>
                    <a:lnTo>
                      <a:pt x="914" y="14"/>
                    </a:lnTo>
                    <a:lnTo>
                      <a:pt x="893" y="18"/>
                    </a:lnTo>
                    <a:lnTo>
                      <a:pt x="870" y="25"/>
                    </a:lnTo>
                    <a:lnTo>
                      <a:pt x="849" y="31"/>
                    </a:lnTo>
                    <a:lnTo>
                      <a:pt x="827" y="37"/>
                    </a:lnTo>
                    <a:lnTo>
                      <a:pt x="806" y="44"/>
                    </a:lnTo>
                    <a:lnTo>
                      <a:pt x="783" y="53"/>
                    </a:lnTo>
                    <a:lnTo>
                      <a:pt x="757" y="63"/>
                    </a:lnTo>
                    <a:lnTo>
                      <a:pt x="734" y="73"/>
                    </a:lnTo>
                    <a:lnTo>
                      <a:pt x="711" y="83"/>
                    </a:lnTo>
                    <a:lnTo>
                      <a:pt x="687" y="94"/>
                    </a:lnTo>
                    <a:lnTo>
                      <a:pt x="662" y="106"/>
                    </a:lnTo>
                    <a:lnTo>
                      <a:pt x="640" y="118"/>
                    </a:lnTo>
                    <a:lnTo>
                      <a:pt x="619" y="131"/>
                    </a:lnTo>
                    <a:lnTo>
                      <a:pt x="600" y="142"/>
                    </a:lnTo>
                    <a:lnTo>
                      <a:pt x="581" y="156"/>
                    </a:lnTo>
                    <a:lnTo>
                      <a:pt x="560" y="168"/>
                    </a:lnTo>
                    <a:lnTo>
                      <a:pt x="536" y="184"/>
                    </a:lnTo>
                    <a:lnTo>
                      <a:pt x="515" y="200"/>
                    </a:lnTo>
                    <a:lnTo>
                      <a:pt x="495" y="216"/>
                    </a:lnTo>
                    <a:lnTo>
                      <a:pt x="476" y="230"/>
                    </a:lnTo>
                    <a:lnTo>
                      <a:pt x="445" y="255"/>
                    </a:lnTo>
                    <a:lnTo>
                      <a:pt x="414" y="285"/>
                    </a:lnTo>
                    <a:lnTo>
                      <a:pt x="389" y="308"/>
                    </a:lnTo>
                    <a:lnTo>
                      <a:pt x="361" y="340"/>
                    </a:lnTo>
                    <a:lnTo>
                      <a:pt x="340" y="364"/>
                    </a:lnTo>
                    <a:lnTo>
                      <a:pt x="318" y="391"/>
                    </a:lnTo>
                    <a:lnTo>
                      <a:pt x="294" y="421"/>
                    </a:lnTo>
                    <a:lnTo>
                      <a:pt x="274" y="449"/>
                    </a:lnTo>
                    <a:lnTo>
                      <a:pt x="254" y="481"/>
                    </a:lnTo>
                    <a:lnTo>
                      <a:pt x="234" y="513"/>
                    </a:lnTo>
                    <a:lnTo>
                      <a:pt x="214" y="546"/>
                    </a:lnTo>
                    <a:lnTo>
                      <a:pt x="197" y="575"/>
                    </a:lnTo>
                    <a:lnTo>
                      <a:pt x="181" y="611"/>
                    </a:lnTo>
                    <a:lnTo>
                      <a:pt x="166" y="646"/>
                    </a:lnTo>
                    <a:lnTo>
                      <a:pt x="152" y="682"/>
                    </a:lnTo>
                    <a:lnTo>
                      <a:pt x="139" y="721"/>
                    </a:lnTo>
                    <a:lnTo>
                      <a:pt x="122" y="769"/>
                    </a:lnTo>
                    <a:lnTo>
                      <a:pt x="111" y="814"/>
                    </a:lnTo>
                    <a:lnTo>
                      <a:pt x="100" y="859"/>
                    </a:lnTo>
                    <a:lnTo>
                      <a:pt x="94" y="904"/>
                    </a:lnTo>
                    <a:lnTo>
                      <a:pt x="87" y="957"/>
                    </a:lnTo>
                    <a:lnTo>
                      <a:pt x="81" y="1022"/>
                    </a:lnTo>
                    <a:lnTo>
                      <a:pt x="80" y="1073"/>
                    </a:lnTo>
                    <a:lnTo>
                      <a:pt x="81" y="1124"/>
                    </a:lnTo>
                    <a:lnTo>
                      <a:pt x="86" y="1172"/>
                    </a:lnTo>
                    <a:lnTo>
                      <a:pt x="91" y="1216"/>
                    </a:lnTo>
                    <a:lnTo>
                      <a:pt x="97" y="1263"/>
                    </a:lnTo>
                    <a:lnTo>
                      <a:pt x="107" y="1312"/>
                    </a:lnTo>
                    <a:lnTo>
                      <a:pt x="120" y="1363"/>
                    </a:lnTo>
                    <a:lnTo>
                      <a:pt x="137" y="1416"/>
                    </a:lnTo>
                    <a:lnTo>
                      <a:pt x="153" y="1465"/>
                    </a:lnTo>
                    <a:lnTo>
                      <a:pt x="172" y="1513"/>
                    </a:lnTo>
                    <a:lnTo>
                      <a:pt x="195" y="1560"/>
                    </a:lnTo>
                    <a:lnTo>
                      <a:pt x="221" y="1605"/>
                    </a:lnTo>
                    <a:lnTo>
                      <a:pt x="0" y="1731"/>
                    </a:lnTo>
                    <a:lnTo>
                      <a:pt x="675" y="1832"/>
                    </a:lnTo>
                    <a:lnTo>
                      <a:pt x="924" y="1207"/>
                    </a:lnTo>
                    <a:lnTo>
                      <a:pt x="664" y="1347"/>
                    </a:lnTo>
                    <a:lnTo>
                      <a:pt x="639" y="1307"/>
                    </a:lnTo>
                    <a:lnTo>
                      <a:pt x="623" y="1271"/>
                    </a:lnTo>
                    <a:lnTo>
                      <a:pt x="609" y="1234"/>
                    </a:lnTo>
                    <a:lnTo>
                      <a:pt x="599" y="1197"/>
                    </a:lnTo>
                    <a:lnTo>
                      <a:pt x="592" y="1162"/>
                    </a:lnTo>
                    <a:lnTo>
                      <a:pt x="590" y="1127"/>
                    </a:lnTo>
                    <a:lnTo>
                      <a:pt x="586" y="1092"/>
                    </a:lnTo>
                    <a:lnTo>
                      <a:pt x="586" y="1058"/>
                    </a:lnTo>
                    <a:lnTo>
                      <a:pt x="589" y="1016"/>
                    </a:lnTo>
                    <a:lnTo>
                      <a:pt x="593" y="976"/>
                    </a:lnTo>
                    <a:lnTo>
                      <a:pt x="602" y="931"/>
                    </a:lnTo>
                    <a:lnTo>
                      <a:pt x="612" y="895"/>
                    </a:lnTo>
                    <a:lnTo>
                      <a:pt x="628" y="855"/>
                    </a:lnTo>
                    <a:lnTo>
                      <a:pt x="641" y="820"/>
                    </a:lnTo>
                    <a:lnTo>
                      <a:pt x="660" y="787"/>
                    </a:lnTo>
                    <a:lnTo>
                      <a:pt x="675" y="761"/>
                    </a:lnTo>
                    <a:lnTo>
                      <a:pt x="691" y="740"/>
                    </a:lnTo>
                    <a:lnTo>
                      <a:pt x="707" y="719"/>
                    </a:lnTo>
                    <a:lnTo>
                      <a:pt x="724" y="697"/>
                    </a:lnTo>
                    <a:lnTo>
                      <a:pt x="743" y="675"/>
                    </a:lnTo>
                    <a:lnTo>
                      <a:pt x="760" y="659"/>
                    </a:lnTo>
                    <a:lnTo>
                      <a:pt x="779" y="639"/>
                    </a:lnTo>
                    <a:lnTo>
                      <a:pt x="798" y="623"/>
                    </a:lnTo>
                    <a:lnTo>
                      <a:pt x="820" y="607"/>
                    </a:lnTo>
                    <a:lnTo>
                      <a:pt x="847" y="589"/>
                    </a:lnTo>
                    <a:lnTo>
                      <a:pt x="869" y="574"/>
                    </a:lnTo>
                    <a:lnTo>
                      <a:pt x="888" y="563"/>
                    </a:lnTo>
                    <a:lnTo>
                      <a:pt x="916" y="547"/>
                    </a:lnTo>
                    <a:lnTo>
                      <a:pt x="943" y="536"/>
                    </a:lnTo>
                    <a:lnTo>
                      <a:pt x="985" y="524"/>
                    </a:lnTo>
                    <a:lnTo>
                      <a:pt x="985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7" name="Freeform 28"/>
              <p:cNvSpPr>
                <a:spLocks/>
              </p:cNvSpPr>
              <p:nvPr/>
            </p:nvSpPr>
            <p:spPr bwMode="auto">
              <a:xfrm>
                <a:off x="2312" y="3312"/>
                <a:ext cx="293" cy="331"/>
              </a:xfrm>
              <a:custGeom>
                <a:avLst/>
                <a:gdLst>
                  <a:gd name="T0" fmla="*/ 116 w 1464"/>
                  <a:gd name="T1" fmla="*/ 49 h 1658"/>
                  <a:gd name="T2" fmla="*/ 126 w 1464"/>
                  <a:gd name="T3" fmla="*/ 51 h 1658"/>
                  <a:gd name="T4" fmla="*/ 134 w 1464"/>
                  <a:gd name="T5" fmla="*/ 53 h 1658"/>
                  <a:gd name="T6" fmla="*/ 143 w 1464"/>
                  <a:gd name="T7" fmla="*/ 56 h 1658"/>
                  <a:gd name="T8" fmla="*/ 152 w 1464"/>
                  <a:gd name="T9" fmla="*/ 59 h 1658"/>
                  <a:gd name="T10" fmla="*/ 162 w 1464"/>
                  <a:gd name="T11" fmla="*/ 63 h 1658"/>
                  <a:gd name="T12" fmla="*/ 172 w 1464"/>
                  <a:gd name="T13" fmla="*/ 67 h 1658"/>
                  <a:gd name="T14" fmla="*/ 181 w 1464"/>
                  <a:gd name="T15" fmla="*/ 72 h 1658"/>
                  <a:gd name="T16" fmla="*/ 189 w 1464"/>
                  <a:gd name="T17" fmla="*/ 77 h 1658"/>
                  <a:gd name="T18" fmla="*/ 197 w 1464"/>
                  <a:gd name="T19" fmla="*/ 82 h 1658"/>
                  <a:gd name="T20" fmla="*/ 206 w 1464"/>
                  <a:gd name="T21" fmla="*/ 88 h 1658"/>
                  <a:gd name="T22" fmla="*/ 214 w 1464"/>
                  <a:gd name="T23" fmla="*/ 94 h 1658"/>
                  <a:gd name="T24" fmla="*/ 226 w 1464"/>
                  <a:gd name="T25" fmla="*/ 105 h 1658"/>
                  <a:gd name="T26" fmla="*/ 237 w 1464"/>
                  <a:gd name="T27" fmla="*/ 116 h 1658"/>
                  <a:gd name="T28" fmla="*/ 245 w 1464"/>
                  <a:gd name="T29" fmla="*/ 126 h 1658"/>
                  <a:gd name="T30" fmla="*/ 254 w 1464"/>
                  <a:gd name="T31" fmla="*/ 138 h 1658"/>
                  <a:gd name="T32" fmla="*/ 262 w 1464"/>
                  <a:gd name="T33" fmla="*/ 151 h 1658"/>
                  <a:gd name="T34" fmla="*/ 269 w 1464"/>
                  <a:gd name="T35" fmla="*/ 163 h 1658"/>
                  <a:gd name="T36" fmla="*/ 276 w 1464"/>
                  <a:gd name="T37" fmla="*/ 177 h 1658"/>
                  <a:gd name="T38" fmla="*/ 281 w 1464"/>
                  <a:gd name="T39" fmla="*/ 192 h 1658"/>
                  <a:gd name="T40" fmla="*/ 287 w 1464"/>
                  <a:gd name="T41" fmla="*/ 211 h 1658"/>
                  <a:gd name="T42" fmla="*/ 290 w 1464"/>
                  <a:gd name="T43" fmla="*/ 229 h 1658"/>
                  <a:gd name="T44" fmla="*/ 293 w 1464"/>
                  <a:gd name="T45" fmla="*/ 252 h 1658"/>
                  <a:gd name="T46" fmla="*/ 293 w 1464"/>
                  <a:gd name="T47" fmla="*/ 273 h 1658"/>
                  <a:gd name="T48" fmla="*/ 291 w 1464"/>
                  <a:gd name="T49" fmla="*/ 291 h 1658"/>
                  <a:gd name="T50" fmla="*/ 288 w 1464"/>
                  <a:gd name="T51" fmla="*/ 310 h 1658"/>
                  <a:gd name="T52" fmla="*/ 282 w 1464"/>
                  <a:gd name="T53" fmla="*/ 331 h 1658"/>
                  <a:gd name="T54" fmla="*/ 189 w 1464"/>
                  <a:gd name="T55" fmla="*/ 284 h 1658"/>
                  <a:gd name="T56" fmla="*/ 192 w 1464"/>
                  <a:gd name="T57" fmla="*/ 267 h 1658"/>
                  <a:gd name="T58" fmla="*/ 191 w 1464"/>
                  <a:gd name="T59" fmla="*/ 251 h 1658"/>
                  <a:gd name="T60" fmla="*/ 189 w 1464"/>
                  <a:gd name="T61" fmla="*/ 234 h 1658"/>
                  <a:gd name="T62" fmla="*/ 183 w 1464"/>
                  <a:gd name="T63" fmla="*/ 219 h 1658"/>
                  <a:gd name="T64" fmla="*/ 177 w 1464"/>
                  <a:gd name="T65" fmla="*/ 205 h 1658"/>
                  <a:gd name="T66" fmla="*/ 171 w 1464"/>
                  <a:gd name="T67" fmla="*/ 196 h 1658"/>
                  <a:gd name="T68" fmla="*/ 164 w 1464"/>
                  <a:gd name="T69" fmla="*/ 188 h 1658"/>
                  <a:gd name="T70" fmla="*/ 157 w 1464"/>
                  <a:gd name="T71" fmla="*/ 180 h 1658"/>
                  <a:gd name="T72" fmla="*/ 149 w 1464"/>
                  <a:gd name="T73" fmla="*/ 173 h 1658"/>
                  <a:gd name="T74" fmla="*/ 139 w 1464"/>
                  <a:gd name="T75" fmla="*/ 166 h 1658"/>
                  <a:gd name="T76" fmla="*/ 131 w 1464"/>
                  <a:gd name="T77" fmla="*/ 161 h 1658"/>
                  <a:gd name="T78" fmla="*/ 120 w 1464"/>
                  <a:gd name="T79" fmla="*/ 156 h 1658"/>
                  <a:gd name="T80" fmla="*/ 112 w 1464"/>
                  <a:gd name="T81" fmla="*/ 153 h 1658"/>
                  <a:gd name="T82" fmla="*/ 99 w 1464"/>
                  <a:gd name="T83" fmla="*/ 150 h 1658"/>
                  <a:gd name="T84" fmla="*/ 86 w 1464"/>
                  <a:gd name="T85" fmla="*/ 149 h 1658"/>
                  <a:gd name="T86" fmla="*/ 82 w 1464"/>
                  <a:gd name="T87" fmla="*/ 203 h 1658"/>
                  <a:gd name="T88" fmla="*/ 82 w 1464"/>
                  <a:gd name="T89" fmla="*/ 0 h 1658"/>
                  <a:gd name="T90" fmla="*/ 87 w 1464"/>
                  <a:gd name="T91" fmla="*/ 46 h 1658"/>
                  <a:gd name="T92" fmla="*/ 100 w 1464"/>
                  <a:gd name="T93" fmla="*/ 47 h 1658"/>
                  <a:gd name="T94" fmla="*/ 112 w 1464"/>
                  <a:gd name="T95" fmla="*/ 49 h 165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464"/>
                  <a:gd name="T145" fmla="*/ 0 h 1658"/>
                  <a:gd name="T146" fmla="*/ 1464 w 1464"/>
                  <a:gd name="T147" fmla="*/ 1658 h 165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464" h="1658">
                    <a:moveTo>
                      <a:pt x="558" y="243"/>
                    </a:moveTo>
                    <a:lnTo>
                      <a:pt x="578" y="246"/>
                    </a:lnTo>
                    <a:lnTo>
                      <a:pt x="604" y="250"/>
                    </a:lnTo>
                    <a:lnTo>
                      <a:pt x="631" y="257"/>
                    </a:lnTo>
                    <a:lnTo>
                      <a:pt x="650" y="262"/>
                    </a:lnTo>
                    <a:lnTo>
                      <a:pt x="672" y="267"/>
                    </a:lnTo>
                    <a:lnTo>
                      <a:pt x="693" y="274"/>
                    </a:lnTo>
                    <a:lnTo>
                      <a:pt x="716" y="281"/>
                    </a:lnTo>
                    <a:lnTo>
                      <a:pt x="736" y="286"/>
                    </a:lnTo>
                    <a:lnTo>
                      <a:pt x="759" y="295"/>
                    </a:lnTo>
                    <a:lnTo>
                      <a:pt x="786" y="306"/>
                    </a:lnTo>
                    <a:lnTo>
                      <a:pt x="809" y="315"/>
                    </a:lnTo>
                    <a:lnTo>
                      <a:pt x="831" y="325"/>
                    </a:lnTo>
                    <a:lnTo>
                      <a:pt x="857" y="337"/>
                    </a:lnTo>
                    <a:lnTo>
                      <a:pt x="882" y="349"/>
                    </a:lnTo>
                    <a:lnTo>
                      <a:pt x="904" y="360"/>
                    </a:lnTo>
                    <a:lnTo>
                      <a:pt x="925" y="373"/>
                    </a:lnTo>
                    <a:lnTo>
                      <a:pt x="944" y="385"/>
                    </a:lnTo>
                    <a:lnTo>
                      <a:pt x="963" y="398"/>
                    </a:lnTo>
                    <a:lnTo>
                      <a:pt x="984" y="410"/>
                    </a:lnTo>
                    <a:lnTo>
                      <a:pt x="1007" y="426"/>
                    </a:lnTo>
                    <a:lnTo>
                      <a:pt x="1029" y="442"/>
                    </a:lnTo>
                    <a:lnTo>
                      <a:pt x="1049" y="457"/>
                    </a:lnTo>
                    <a:lnTo>
                      <a:pt x="1067" y="472"/>
                    </a:lnTo>
                    <a:lnTo>
                      <a:pt x="1098" y="498"/>
                    </a:lnTo>
                    <a:lnTo>
                      <a:pt x="1129" y="527"/>
                    </a:lnTo>
                    <a:lnTo>
                      <a:pt x="1153" y="549"/>
                    </a:lnTo>
                    <a:lnTo>
                      <a:pt x="1182" y="582"/>
                    </a:lnTo>
                    <a:lnTo>
                      <a:pt x="1202" y="605"/>
                    </a:lnTo>
                    <a:lnTo>
                      <a:pt x="1224" y="632"/>
                    </a:lnTo>
                    <a:lnTo>
                      <a:pt x="1249" y="662"/>
                    </a:lnTo>
                    <a:lnTo>
                      <a:pt x="1269" y="691"/>
                    </a:lnTo>
                    <a:lnTo>
                      <a:pt x="1289" y="724"/>
                    </a:lnTo>
                    <a:lnTo>
                      <a:pt x="1310" y="755"/>
                    </a:lnTo>
                    <a:lnTo>
                      <a:pt x="1328" y="789"/>
                    </a:lnTo>
                    <a:lnTo>
                      <a:pt x="1346" y="818"/>
                    </a:lnTo>
                    <a:lnTo>
                      <a:pt x="1362" y="853"/>
                    </a:lnTo>
                    <a:lnTo>
                      <a:pt x="1378" y="888"/>
                    </a:lnTo>
                    <a:lnTo>
                      <a:pt x="1391" y="924"/>
                    </a:lnTo>
                    <a:lnTo>
                      <a:pt x="1405" y="963"/>
                    </a:lnTo>
                    <a:lnTo>
                      <a:pt x="1421" y="1011"/>
                    </a:lnTo>
                    <a:lnTo>
                      <a:pt x="1433" y="1056"/>
                    </a:lnTo>
                    <a:lnTo>
                      <a:pt x="1444" y="1102"/>
                    </a:lnTo>
                    <a:lnTo>
                      <a:pt x="1449" y="1147"/>
                    </a:lnTo>
                    <a:lnTo>
                      <a:pt x="1457" y="1199"/>
                    </a:lnTo>
                    <a:lnTo>
                      <a:pt x="1463" y="1264"/>
                    </a:lnTo>
                    <a:lnTo>
                      <a:pt x="1464" y="1314"/>
                    </a:lnTo>
                    <a:lnTo>
                      <a:pt x="1463" y="1365"/>
                    </a:lnTo>
                    <a:lnTo>
                      <a:pt x="1458" y="1413"/>
                    </a:lnTo>
                    <a:lnTo>
                      <a:pt x="1453" y="1458"/>
                    </a:lnTo>
                    <a:lnTo>
                      <a:pt x="1447" y="1505"/>
                    </a:lnTo>
                    <a:lnTo>
                      <a:pt x="1437" y="1553"/>
                    </a:lnTo>
                    <a:lnTo>
                      <a:pt x="1424" y="1604"/>
                    </a:lnTo>
                    <a:lnTo>
                      <a:pt x="1407" y="1658"/>
                    </a:lnTo>
                    <a:lnTo>
                      <a:pt x="1311" y="1358"/>
                    </a:lnTo>
                    <a:lnTo>
                      <a:pt x="946" y="1421"/>
                    </a:lnTo>
                    <a:lnTo>
                      <a:pt x="954" y="1368"/>
                    </a:lnTo>
                    <a:lnTo>
                      <a:pt x="957" y="1335"/>
                    </a:lnTo>
                    <a:lnTo>
                      <a:pt x="957" y="1299"/>
                    </a:lnTo>
                    <a:lnTo>
                      <a:pt x="955" y="1257"/>
                    </a:lnTo>
                    <a:lnTo>
                      <a:pt x="949" y="1218"/>
                    </a:lnTo>
                    <a:lnTo>
                      <a:pt x="942" y="1174"/>
                    </a:lnTo>
                    <a:lnTo>
                      <a:pt x="932" y="1138"/>
                    </a:lnTo>
                    <a:lnTo>
                      <a:pt x="916" y="1097"/>
                    </a:lnTo>
                    <a:lnTo>
                      <a:pt x="902" y="1063"/>
                    </a:lnTo>
                    <a:lnTo>
                      <a:pt x="884" y="1029"/>
                    </a:lnTo>
                    <a:lnTo>
                      <a:pt x="868" y="1003"/>
                    </a:lnTo>
                    <a:lnTo>
                      <a:pt x="853" y="982"/>
                    </a:lnTo>
                    <a:lnTo>
                      <a:pt x="837" y="961"/>
                    </a:lnTo>
                    <a:lnTo>
                      <a:pt x="819" y="940"/>
                    </a:lnTo>
                    <a:lnTo>
                      <a:pt x="799" y="917"/>
                    </a:lnTo>
                    <a:lnTo>
                      <a:pt x="783" y="902"/>
                    </a:lnTo>
                    <a:lnTo>
                      <a:pt x="764" y="883"/>
                    </a:lnTo>
                    <a:lnTo>
                      <a:pt x="745" y="866"/>
                    </a:lnTo>
                    <a:lnTo>
                      <a:pt x="722" y="849"/>
                    </a:lnTo>
                    <a:lnTo>
                      <a:pt x="696" y="832"/>
                    </a:lnTo>
                    <a:lnTo>
                      <a:pt x="673" y="817"/>
                    </a:lnTo>
                    <a:lnTo>
                      <a:pt x="655" y="806"/>
                    </a:lnTo>
                    <a:lnTo>
                      <a:pt x="627" y="790"/>
                    </a:lnTo>
                    <a:lnTo>
                      <a:pt x="602" y="781"/>
                    </a:lnTo>
                    <a:lnTo>
                      <a:pt x="581" y="773"/>
                    </a:lnTo>
                    <a:lnTo>
                      <a:pt x="559" y="765"/>
                    </a:lnTo>
                    <a:lnTo>
                      <a:pt x="525" y="757"/>
                    </a:lnTo>
                    <a:lnTo>
                      <a:pt x="494" y="752"/>
                    </a:lnTo>
                    <a:lnTo>
                      <a:pt x="462" y="748"/>
                    </a:lnTo>
                    <a:lnTo>
                      <a:pt x="430" y="746"/>
                    </a:lnTo>
                    <a:lnTo>
                      <a:pt x="412" y="745"/>
                    </a:lnTo>
                    <a:lnTo>
                      <a:pt x="412" y="1015"/>
                    </a:lnTo>
                    <a:lnTo>
                      <a:pt x="0" y="514"/>
                    </a:lnTo>
                    <a:lnTo>
                      <a:pt x="411" y="0"/>
                    </a:lnTo>
                    <a:lnTo>
                      <a:pt x="411" y="231"/>
                    </a:lnTo>
                    <a:lnTo>
                      <a:pt x="433" y="232"/>
                    </a:lnTo>
                    <a:lnTo>
                      <a:pt x="465" y="234"/>
                    </a:lnTo>
                    <a:lnTo>
                      <a:pt x="499" y="236"/>
                    </a:lnTo>
                    <a:lnTo>
                      <a:pt x="531" y="239"/>
                    </a:lnTo>
                    <a:lnTo>
                      <a:pt x="558" y="24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6177" name="Object 29"/>
            <p:cNvGraphicFramePr>
              <a:graphicFrameLocks noChangeAspect="1"/>
            </p:cNvGraphicFramePr>
            <p:nvPr/>
          </p:nvGraphicFramePr>
          <p:xfrm>
            <a:off x="3120" y="3408"/>
            <a:ext cx="798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7" name="Clip" r:id="rId17" imgW="1266840" imgH="971640" progId="MS_ClipArt_Gallery.2">
                    <p:embed/>
                  </p:oleObj>
                </mc:Choice>
                <mc:Fallback>
                  <p:oleObj name="Clip" r:id="rId17" imgW="1266840" imgH="971640" progId="MS_ClipArt_Gallery.2">
                    <p:embed/>
                    <p:pic>
                      <p:nvPicPr>
                        <p:cNvPr id="6177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408"/>
                          <a:ext cx="798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6735763" y="4605338"/>
            <a:ext cx="1160462" cy="709612"/>
            <a:chOff x="4128" y="3444"/>
            <a:chExt cx="798" cy="612"/>
          </a:xfrm>
        </p:grpSpPr>
        <p:grpSp>
          <p:nvGrpSpPr>
            <p:cNvPr id="6218" name="Group 31"/>
            <p:cNvGrpSpPr>
              <a:grpSpLocks/>
            </p:cNvGrpSpPr>
            <p:nvPr/>
          </p:nvGrpSpPr>
          <p:grpSpPr bwMode="auto">
            <a:xfrm rot="7488645">
              <a:off x="4283" y="3493"/>
              <a:ext cx="455" cy="477"/>
              <a:chOff x="2160" y="3312"/>
              <a:chExt cx="455" cy="477"/>
            </a:xfrm>
          </p:grpSpPr>
          <p:sp>
            <p:nvSpPr>
              <p:cNvPr id="6219" name="Freeform 32"/>
              <p:cNvSpPr>
                <a:spLocks/>
              </p:cNvSpPr>
              <p:nvPr/>
            </p:nvSpPr>
            <p:spPr bwMode="auto">
              <a:xfrm>
                <a:off x="2312" y="3312"/>
                <a:ext cx="293" cy="369"/>
              </a:xfrm>
              <a:custGeom>
                <a:avLst/>
                <a:gdLst>
                  <a:gd name="T0" fmla="*/ 116 w 1464"/>
                  <a:gd name="T1" fmla="*/ 49 h 1849"/>
                  <a:gd name="T2" fmla="*/ 126 w 1464"/>
                  <a:gd name="T3" fmla="*/ 51 h 1849"/>
                  <a:gd name="T4" fmla="*/ 134 w 1464"/>
                  <a:gd name="T5" fmla="*/ 53 h 1849"/>
                  <a:gd name="T6" fmla="*/ 143 w 1464"/>
                  <a:gd name="T7" fmla="*/ 56 h 1849"/>
                  <a:gd name="T8" fmla="*/ 152 w 1464"/>
                  <a:gd name="T9" fmla="*/ 59 h 1849"/>
                  <a:gd name="T10" fmla="*/ 162 w 1464"/>
                  <a:gd name="T11" fmla="*/ 63 h 1849"/>
                  <a:gd name="T12" fmla="*/ 172 w 1464"/>
                  <a:gd name="T13" fmla="*/ 67 h 1849"/>
                  <a:gd name="T14" fmla="*/ 181 w 1464"/>
                  <a:gd name="T15" fmla="*/ 72 h 1849"/>
                  <a:gd name="T16" fmla="*/ 189 w 1464"/>
                  <a:gd name="T17" fmla="*/ 77 h 1849"/>
                  <a:gd name="T18" fmla="*/ 197 w 1464"/>
                  <a:gd name="T19" fmla="*/ 82 h 1849"/>
                  <a:gd name="T20" fmla="*/ 206 w 1464"/>
                  <a:gd name="T21" fmla="*/ 88 h 1849"/>
                  <a:gd name="T22" fmla="*/ 214 w 1464"/>
                  <a:gd name="T23" fmla="*/ 94 h 1849"/>
                  <a:gd name="T24" fmla="*/ 226 w 1464"/>
                  <a:gd name="T25" fmla="*/ 105 h 1849"/>
                  <a:gd name="T26" fmla="*/ 237 w 1464"/>
                  <a:gd name="T27" fmla="*/ 116 h 1849"/>
                  <a:gd name="T28" fmla="*/ 245 w 1464"/>
                  <a:gd name="T29" fmla="*/ 126 h 1849"/>
                  <a:gd name="T30" fmla="*/ 254 w 1464"/>
                  <a:gd name="T31" fmla="*/ 138 h 1849"/>
                  <a:gd name="T32" fmla="*/ 262 w 1464"/>
                  <a:gd name="T33" fmla="*/ 151 h 1849"/>
                  <a:gd name="T34" fmla="*/ 269 w 1464"/>
                  <a:gd name="T35" fmla="*/ 163 h 1849"/>
                  <a:gd name="T36" fmla="*/ 276 w 1464"/>
                  <a:gd name="T37" fmla="*/ 177 h 1849"/>
                  <a:gd name="T38" fmla="*/ 281 w 1464"/>
                  <a:gd name="T39" fmla="*/ 192 h 1849"/>
                  <a:gd name="T40" fmla="*/ 287 w 1464"/>
                  <a:gd name="T41" fmla="*/ 211 h 1849"/>
                  <a:gd name="T42" fmla="*/ 290 w 1464"/>
                  <a:gd name="T43" fmla="*/ 229 h 1849"/>
                  <a:gd name="T44" fmla="*/ 293 w 1464"/>
                  <a:gd name="T45" fmla="*/ 252 h 1849"/>
                  <a:gd name="T46" fmla="*/ 293 w 1464"/>
                  <a:gd name="T47" fmla="*/ 273 h 1849"/>
                  <a:gd name="T48" fmla="*/ 291 w 1464"/>
                  <a:gd name="T49" fmla="*/ 291 h 1849"/>
                  <a:gd name="T50" fmla="*/ 288 w 1464"/>
                  <a:gd name="T51" fmla="*/ 310 h 1849"/>
                  <a:gd name="T52" fmla="*/ 282 w 1464"/>
                  <a:gd name="T53" fmla="*/ 331 h 1849"/>
                  <a:gd name="T54" fmla="*/ 274 w 1464"/>
                  <a:gd name="T55" fmla="*/ 350 h 1849"/>
                  <a:gd name="T56" fmla="*/ 263 w 1464"/>
                  <a:gd name="T57" fmla="*/ 369 h 1849"/>
                  <a:gd name="T58" fmla="*/ 182 w 1464"/>
                  <a:gd name="T59" fmla="*/ 310 h 1849"/>
                  <a:gd name="T60" fmla="*/ 187 w 1464"/>
                  <a:gd name="T61" fmla="*/ 295 h 1849"/>
                  <a:gd name="T62" fmla="*/ 191 w 1464"/>
                  <a:gd name="T63" fmla="*/ 280 h 1849"/>
                  <a:gd name="T64" fmla="*/ 192 w 1464"/>
                  <a:gd name="T65" fmla="*/ 267 h 1849"/>
                  <a:gd name="T66" fmla="*/ 191 w 1464"/>
                  <a:gd name="T67" fmla="*/ 251 h 1849"/>
                  <a:gd name="T68" fmla="*/ 189 w 1464"/>
                  <a:gd name="T69" fmla="*/ 234 h 1849"/>
                  <a:gd name="T70" fmla="*/ 183 w 1464"/>
                  <a:gd name="T71" fmla="*/ 219 h 1849"/>
                  <a:gd name="T72" fmla="*/ 177 w 1464"/>
                  <a:gd name="T73" fmla="*/ 205 h 1849"/>
                  <a:gd name="T74" fmla="*/ 171 w 1464"/>
                  <a:gd name="T75" fmla="*/ 196 h 1849"/>
                  <a:gd name="T76" fmla="*/ 164 w 1464"/>
                  <a:gd name="T77" fmla="*/ 188 h 1849"/>
                  <a:gd name="T78" fmla="*/ 157 w 1464"/>
                  <a:gd name="T79" fmla="*/ 180 h 1849"/>
                  <a:gd name="T80" fmla="*/ 149 w 1464"/>
                  <a:gd name="T81" fmla="*/ 173 h 1849"/>
                  <a:gd name="T82" fmla="*/ 139 w 1464"/>
                  <a:gd name="T83" fmla="*/ 166 h 1849"/>
                  <a:gd name="T84" fmla="*/ 131 w 1464"/>
                  <a:gd name="T85" fmla="*/ 161 h 1849"/>
                  <a:gd name="T86" fmla="*/ 120 w 1464"/>
                  <a:gd name="T87" fmla="*/ 156 h 1849"/>
                  <a:gd name="T88" fmla="*/ 112 w 1464"/>
                  <a:gd name="T89" fmla="*/ 153 h 1849"/>
                  <a:gd name="T90" fmla="*/ 99 w 1464"/>
                  <a:gd name="T91" fmla="*/ 150 h 1849"/>
                  <a:gd name="T92" fmla="*/ 86 w 1464"/>
                  <a:gd name="T93" fmla="*/ 149 h 1849"/>
                  <a:gd name="T94" fmla="*/ 82 w 1464"/>
                  <a:gd name="T95" fmla="*/ 203 h 1849"/>
                  <a:gd name="T96" fmla="*/ 82 w 1464"/>
                  <a:gd name="T97" fmla="*/ 0 h 1849"/>
                  <a:gd name="T98" fmla="*/ 87 w 1464"/>
                  <a:gd name="T99" fmla="*/ 46 h 1849"/>
                  <a:gd name="T100" fmla="*/ 100 w 1464"/>
                  <a:gd name="T101" fmla="*/ 47 h 1849"/>
                  <a:gd name="T102" fmla="*/ 112 w 1464"/>
                  <a:gd name="T103" fmla="*/ 48 h 184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464"/>
                  <a:gd name="T157" fmla="*/ 0 h 1849"/>
                  <a:gd name="T158" fmla="*/ 1464 w 1464"/>
                  <a:gd name="T159" fmla="*/ 1849 h 184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464" h="1849">
                    <a:moveTo>
                      <a:pt x="558" y="243"/>
                    </a:moveTo>
                    <a:lnTo>
                      <a:pt x="578" y="246"/>
                    </a:lnTo>
                    <a:lnTo>
                      <a:pt x="604" y="250"/>
                    </a:lnTo>
                    <a:lnTo>
                      <a:pt x="631" y="257"/>
                    </a:lnTo>
                    <a:lnTo>
                      <a:pt x="650" y="262"/>
                    </a:lnTo>
                    <a:lnTo>
                      <a:pt x="672" y="267"/>
                    </a:lnTo>
                    <a:lnTo>
                      <a:pt x="693" y="274"/>
                    </a:lnTo>
                    <a:lnTo>
                      <a:pt x="716" y="281"/>
                    </a:lnTo>
                    <a:lnTo>
                      <a:pt x="736" y="286"/>
                    </a:lnTo>
                    <a:lnTo>
                      <a:pt x="759" y="295"/>
                    </a:lnTo>
                    <a:lnTo>
                      <a:pt x="786" y="306"/>
                    </a:lnTo>
                    <a:lnTo>
                      <a:pt x="809" y="315"/>
                    </a:lnTo>
                    <a:lnTo>
                      <a:pt x="831" y="325"/>
                    </a:lnTo>
                    <a:lnTo>
                      <a:pt x="857" y="337"/>
                    </a:lnTo>
                    <a:lnTo>
                      <a:pt x="882" y="349"/>
                    </a:lnTo>
                    <a:lnTo>
                      <a:pt x="904" y="360"/>
                    </a:lnTo>
                    <a:lnTo>
                      <a:pt x="925" y="373"/>
                    </a:lnTo>
                    <a:lnTo>
                      <a:pt x="944" y="385"/>
                    </a:lnTo>
                    <a:lnTo>
                      <a:pt x="963" y="398"/>
                    </a:lnTo>
                    <a:lnTo>
                      <a:pt x="984" y="410"/>
                    </a:lnTo>
                    <a:lnTo>
                      <a:pt x="1007" y="427"/>
                    </a:lnTo>
                    <a:lnTo>
                      <a:pt x="1029" y="443"/>
                    </a:lnTo>
                    <a:lnTo>
                      <a:pt x="1049" y="459"/>
                    </a:lnTo>
                    <a:lnTo>
                      <a:pt x="1067" y="472"/>
                    </a:lnTo>
                    <a:lnTo>
                      <a:pt x="1098" y="498"/>
                    </a:lnTo>
                    <a:lnTo>
                      <a:pt x="1129" y="527"/>
                    </a:lnTo>
                    <a:lnTo>
                      <a:pt x="1153" y="549"/>
                    </a:lnTo>
                    <a:lnTo>
                      <a:pt x="1182" y="582"/>
                    </a:lnTo>
                    <a:lnTo>
                      <a:pt x="1202" y="605"/>
                    </a:lnTo>
                    <a:lnTo>
                      <a:pt x="1224" y="632"/>
                    </a:lnTo>
                    <a:lnTo>
                      <a:pt x="1249" y="662"/>
                    </a:lnTo>
                    <a:lnTo>
                      <a:pt x="1269" y="691"/>
                    </a:lnTo>
                    <a:lnTo>
                      <a:pt x="1289" y="724"/>
                    </a:lnTo>
                    <a:lnTo>
                      <a:pt x="1310" y="755"/>
                    </a:lnTo>
                    <a:lnTo>
                      <a:pt x="1328" y="789"/>
                    </a:lnTo>
                    <a:lnTo>
                      <a:pt x="1346" y="818"/>
                    </a:lnTo>
                    <a:lnTo>
                      <a:pt x="1362" y="853"/>
                    </a:lnTo>
                    <a:lnTo>
                      <a:pt x="1378" y="888"/>
                    </a:lnTo>
                    <a:lnTo>
                      <a:pt x="1391" y="924"/>
                    </a:lnTo>
                    <a:lnTo>
                      <a:pt x="1405" y="963"/>
                    </a:lnTo>
                    <a:lnTo>
                      <a:pt x="1421" y="1011"/>
                    </a:lnTo>
                    <a:lnTo>
                      <a:pt x="1433" y="1056"/>
                    </a:lnTo>
                    <a:lnTo>
                      <a:pt x="1444" y="1102"/>
                    </a:lnTo>
                    <a:lnTo>
                      <a:pt x="1449" y="1147"/>
                    </a:lnTo>
                    <a:lnTo>
                      <a:pt x="1457" y="1199"/>
                    </a:lnTo>
                    <a:lnTo>
                      <a:pt x="1463" y="1265"/>
                    </a:lnTo>
                    <a:lnTo>
                      <a:pt x="1464" y="1316"/>
                    </a:lnTo>
                    <a:lnTo>
                      <a:pt x="1463" y="1366"/>
                    </a:lnTo>
                    <a:lnTo>
                      <a:pt x="1458" y="1413"/>
                    </a:lnTo>
                    <a:lnTo>
                      <a:pt x="1453" y="1458"/>
                    </a:lnTo>
                    <a:lnTo>
                      <a:pt x="1447" y="1505"/>
                    </a:lnTo>
                    <a:lnTo>
                      <a:pt x="1437" y="1553"/>
                    </a:lnTo>
                    <a:lnTo>
                      <a:pt x="1424" y="1604"/>
                    </a:lnTo>
                    <a:lnTo>
                      <a:pt x="1407" y="1658"/>
                    </a:lnTo>
                    <a:lnTo>
                      <a:pt x="1390" y="1707"/>
                    </a:lnTo>
                    <a:lnTo>
                      <a:pt x="1371" y="1755"/>
                    </a:lnTo>
                    <a:lnTo>
                      <a:pt x="1343" y="1802"/>
                    </a:lnTo>
                    <a:lnTo>
                      <a:pt x="1316" y="1849"/>
                    </a:lnTo>
                    <a:lnTo>
                      <a:pt x="885" y="1599"/>
                    </a:lnTo>
                    <a:lnTo>
                      <a:pt x="908" y="1552"/>
                    </a:lnTo>
                    <a:lnTo>
                      <a:pt x="924" y="1516"/>
                    </a:lnTo>
                    <a:lnTo>
                      <a:pt x="935" y="1477"/>
                    </a:lnTo>
                    <a:lnTo>
                      <a:pt x="945" y="1439"/>
                    </a:lnTo>
                    <a:lnTo>
                      <a:pt x="952" y="1404"/>
                    </a:lnTo>
                    <a:lnTo>
                      <a:pt x="954" y="1369"/>
                    </a:lnTo>
                    <a:lnTo>
                      <a:pt x="957" y="1336"/>
                    </a:lnTo>
                    <a:lnTo>
                      <a:pt x="957" y="1300"/>
                    </a:lnTo>
                    <a:lnTo>
                      <a:pt x="955" y="1259"/>
                    </a:lnTo>
                    <a:lnTo>
                      <a:pt x="949" y="1218"/>
                    </a:lnTo>
                    <a:lnTo>
                      <a:pt x="942" y="1174"/>
                    </a:lnTo>
                    <a:lnTo>
                      <a:pt x="932" y="1138"/>
                    </a:lnTo>
                    <a:lnTo>
                      <a:pt x="916" y="1097"/>
                    </a:lnTo>
                    <a:lnTo>
                      <a:pt x="902" y="1063"/>
                    </a:lnTo>
                    <a:lnTo>
                      <a:pt x="884" y="1029"/>
                    </a:lnTo>
                    <a:lnTo>
                      <a:pt x="868" y="1003"/>
                    </a:lnTo>
                    <a:lnTo>
                      <a:pt x="853" y="982"/>
                    </a:lnTo>
                    <a:lnTo>
                      <a:pt x="837" y="961"/>
                    </a:lnTo>
                    <a:lnTo>
                      <a:pt x="819" y="940"/>
                    </a:lnTo>
                    <a:lnTo>
                      <a:pt x="799" y="917"/>
                    </a:lnTo>
                    <a:lnTo>
                      <a:pt x="783" y="902"/>
                    </a:lnTo>
                    <a:lnTo>
                      <a:pt x="764" y="883"/>
                    </a:lnTo>
                    <a:lnTo>
                      <a:pt x="745" y="866"/>
                    </a:lnTo>
                    <a:lnTo>
                      <a:pt x="722" y="849"/>
                    </a:lnTo>
                    <a:lnTo>
                      <a:pt x="696" y="832"/>
                    </a:lnTo>
                    <a:lnTo>
                      <a:pt x="673" y="817"/>
                    </a:lnTo>
                    <a:lnTo>
                      <a:pt x="655" y="806"/>
                    </a:lnTo>
                    <a:lnTo>
                      <a:pt x="627" y="790"/>
                    </a:lnTo>
                    <a:lnTo>
                      <a:pt x="602" y="781"/>
                    </a:lnTo>
                    <a:lnTo>
                      <a:pt x="581" y="773"/>
                    </a:lnTo>
                    <a:lnTo>
                      <a:pt x="559" y="765"/>
                    </a:lnTo>
                    <a:lnTo>
                      <a:pt x="525" y="757"/>
                    </a:lnTo>
                    <a:lnTo>
                      <a:pt x="494" y="752"/>
                    </a:lnTo>
                    <a:lnTo>
                      <a:pt x="462" y="748"/>
                    </a:lnTo>
                    <a:lnTo>
                      <a:pt x="430" y="746"/>
                    </a:lnTo>
                    <a:lnTo>
                      <a:pt x="412" y="745"/>
                    </a:lnTo>
                    <a:lnTo>
                      <a:pt x="412" y="1015"/>
                    </a:lnTo>
                    <a:lnTo>
                      <a:pt x="0" y="514"/>
                    </a:lnTo>
                    <a:lnTo>
                      <a:pt x="411" y="0"/>
                    </a:lnTo>
                    <a:lnTo>
                      <a:pt x="411" y="231"/>
                    </a:lnTo>
                    <a:lnTo>
                      <a:pt x="433" y="232"/>
                    </a:lnTo>
                    <a:lnTo>
                      <a:pt x="465" y="234"/>
                    </a:lnTo>
                    <a:lnTo>
                      <a:pt x="499" y="236"/>
                    </a:lnTo>
                    <a:lnTo>
                      <a:pt x="531" y="239"/>
                    </a:lnTo>
                    <a:lnTo>
                      <a:pt x="558" y="24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0" name="Freeform 33"/>
              <p:cNvSpPr>
                <a:spLocks/>
              </p:cNvSpPr>
              <p:nvPr/>
            </p:nvSpPr>
            <p:spPr bwMode="auto">
              <a:xfrm>
                <a:off x="2227" y="3584"/>
                <a:ext cx="388" cy="205"/>
              </a:xfrm>
              <a:custGeom>
                <a:avLst/>
                <a:gdLst>
                  <a:gd name="T0" fmla="*/ 199 w 1942"/>
                  <a:gd name="T1" fmla="*/ 202 h 1028"/>
                  <a:gd name="T2" fmla="*/ 210 w 1942"/>
                  <a:gd name="T3" fmla="*/ 200 h 1028"/>
                  <a:gd name="T4" fmla="*/ 218 w 1942"/>
                  <a:gd name="T5" fmla="*/ 198 h 1028"/>
                  <a:gd name="T6" fmla="*/ 227 w 1942"/>
                  <a:gd name="T7" fmla="*/ 195 h 1028"/>
                  <a:gd name="T8" fmla="*/ 235 w 1942"/>
                  <a:gd name="T9" fmla="*/ 192 h 1028"/>
                  <a:gd name="T10" fmla="*/ 246 w 1942"/>
                  <a:gd name="T11" fmla="*/ 188 h 1028"/>
                  <a:gd name="T12" fmla="*/ 255 w 1942"/>
                  <a:gd name="T13" fmla="*/ 184 h 1028"/>
                  <a:gd name="T14" fmla="*/ 264 w 1942"/>
                  <a:gd name="T15" fmla="*/ 179 h 1028"/>
                  <a:gd name="T16" fmla="*/ 272 w 1942"/>
                  <a:gd name="T17" fmla="*/ 174 h 1028"/>
                  <a:gd name="T18" fmla="*/ 280 w 1942"/>
                  <a:gd name="T19" fmla="*/ 169 h 1028"/>
                  <a:gd name="T20" fmla="*/ 289 w 1942"/>
                  <a:gd name="T21" fmla="*/ 163 h 1028"/>
                  <a:gd name="T22" fmla="*/ 297 w 1942"/>
                  <a:gd name="T23" fmla="*/ 157 h 1028"/>
                  <a:gd name="T24" fmla="*/ 308 w 1942"/>
                  <a:gd name="T25" fmla="*/ 147 h 1028"/>
                  <a:gd name="T26" fmla="*/ 320 w 1942"/>
                  <a:gd name="T27" fmla="*/ 135 h 1028"/>
                  <a:gd name="T28" fmla="*/ 328 w 1942"/>
                  <a:gd name="T29" fmla="*/ 125 h 1028"/>
                  <a:gd name="T30" fmla="*/ 337 w 1942"/>
                  <a:gd name="T31" fmla="*/ 114 h 1028"/>
                  <a:gd name="T32" fmla="*/ 346 w 1942"/>
                  <a:gd name="T33" fmla="*/ 100 h 1028"/>
                  <a:gd name="T34" fmla="*/ 347 w 1942"/>
                  <a:gd name="T35" fmla="*/ 0 h 1028"/>
                  <a:gd name="T36" fmla="*/ 259 w 1942"/>
                  <a:gd name="T37" fmla="*/ 49 h 1028"/>
                  <a:gd name="T38" fmla="*/ 251 w 1942"/>
                  <a:gd name="T39" fmla="*/ 59 h 1028"/>
                  <a:gd name="T40" fmla="*/ 243 w 1942"/>
                  <a:gd name="T41" fmla="*/ 68 h 1028"/>
                  <a:gd name="T42" fmla="*/ 236 w 1942"/>
                  <a:gd name="T43" fmla="*/ 76 h 1028"/>
                  <a:gd name="T44" fmla="*/ 228 w 1942"/>
                  <a:gd name="T45" fmla="*/ 82 h 1028"/>
                  <a:gd name="T46" fmla="*/ 218 w 1942"/>
                  <a:gd name="T47" fmla="*/ 88 h 1028"/>
                  <a:gd name="T48" fmla="*/ 209 w 1942"/>
                  <a:gd name="T49" fmla="*/ 94 h 1028"/>
                  <a:gd name="T50" fmla="*/ 200 w 1942"/>
                  <a:gd name="T51" fmla="*/ 97 h 1028"/>
                  <a:gd name="T52" fmla="*/ 189 w 1942"/>
                  <a:gd name="T53" fmla="*/ 101 h 1028"/>
                  <a:gd name="T54" fmla="*/ 176 w 1942"/>
                  <a:gd name="T55" fmla="*/ 102 h 1028"/>
                  <a:gd name="T56" fmla="*/ 154 w 1942"/>
                  <a:gd name="T57" fmla="*/ 103 h 1028"/>
                  <a:gd name="T58" fmla="*/ 136 w 1942"/>
                  <a:gd name="T59" fmla="*/ 99 h 1028"/>
                  <a:gd name="T60" fmla="*/ 117 w 1942"/>
                  <a:gd name="T61" fmla="*/ 93 h 1028"/>
                  <a:gd name="T62" fmla="*/ 100 w 1942"/>
                  <a:gd name="T63" fmla="*/ 83 h 1028"/>
                  <a:gd name="T64" fmla="*/ 0 w 1942"/>
                  <a:gd name="T65" fmla="*/ 129 h 1028"/>
                  <a:gd name="T66" fmla="*/ 9 w 1942"/>
                  <a:gd name="T67" fmla="*/ 139 h 1028"/>
                  <a:gd name="T68" fmla="*/ 18 w 1942"/>
                  <a:gd name="T69" fmla="*/ 148 h 1028"/>
                  <a:gd name="T70" fmla="*/ 28 w 1942"/>
                  <a:gd name="T71" fmla="*/ 157 h 1028"/>
                  <a:gd name="T72" fmla="*/ 38 w 1942"/>
                  <a:gd name="T73" fmla="*/ 164 h 1028"/>
                  <a:gd name="T74" fmla="*/ 49 w 1942"/>
                  <a:gd name="T75" fmla="*/ 171 h 1028"/>
                  <a:gd name="T76" fmla="*/ 59 w 1942"/>
                  <a:gd name="T77" fmla="*/ 178 h 1028"/>
                  <a:gd name="T78" fmla="*/ 69 w 1942"/>
                  <a:gd name="T79" fmla="*/ 183 h 1028"/>
                  <a:gd name="T80" fmla="*/ 82 w 1942"/>
                  <a:gd name="T81" fmla="*/ 189 h 1028"/>
                  <a:gd name="T82" fmla="*/ 95 w 1942"/>
                  <a:gd name="T83" fmla="*/ 193 h 1028"/>
                  <a:gd name="T84" fmla="*/ 106 w 1942"/>
                  <a:gd name="T85" fmla="*/ 197 h 1028"/>
                  <a:gd name="T86" fmla="*/ 117 w 1942"/>
                  <a:gd name="T87" fmla="*/ 200 h 1028"/>
                  <a:gd name="T88" fmla="*/ 130 w 1942"/>
                  <a:gd name="T89" fmla="*/ 203 h 1028"/>
                  <a:gd name="T90" fmla="*/ 144 w 1942"/>
                  <a:gd name="T91" fmla="*/ 204 h 1028"/>
                  <a:gd name="T92" fmla="*/ 157 w 1942"/>
                  <a:gd name="T93" fmla="*/ 205 h 1028"/>
                  <a:gd name="T94" fmla="*/ 170 w 1942"/>
                  <a:gd name="T95" fmla="*/ 205 h 1028"/>
                  <a:gd name="T96" fmla="*/ 183 w 1942"/>
                  <a:gd name="T97" fmla="*/ 204 h 1028"/>
                  <a:gd name="T98" fmla="*/ 195 w 1942"/>
                  <a:gd name="T99" fmla="*/ 202 h 102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942"/>
                  <a:gd name="T151" fmla="*/ 0 h 1028"/>
                  <a:gd name="T152" fmla="*/ 1942 w 1942"/>
                  <a:gd name="T153" fmla="*/ 1028 h 102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942" h="1028">
                    <a:moveTo>
                      <a:pt x="976" y="1015"/>
                    </a:moveTo>
                    <a:lnTo>
                      <a:pt x="996" y="1012"/>
                    </a:lnTo>
                    <a:lnTo>
                      <a:pt x="1023" y="1007"/>
                    </a:lnTo>
                    <a:lnTo>
                      <a:pt x="1049" y="1002"/>
                    </a:lnTo>
                    <a:lnTo>
                      <a:pt x="1068" y="997"/>
                    </a:lnTo>
                    <a:lnTo>
                      <a:pt x="1091" y="992"/>
                    </a:lnTo>
                    <a:lnTo>
                      <a:pt x="1113" y="985"/>
                    </a:lnTo>
                    <a:lnTo>
                      <a:pt x="1135" y="979"/>
                    </a:lnTo>
                    <a:lnTo>
                      <a:pt x="1155" y="973"/>
                    </a:lnTo>
                    <a:lnTo>
                      <a:pt x="1177" y="964"/>
                    </a:lnTo>
                    <a:lnTo>
                      <a:pt x="1205" y="954"/>
                    </a:lnTo>
                    <a:lnTo>
                      <a:pt x="1229" y="944"/>
                    </a:lnTo>
                    <a:lnTo>
                      <a:pt x="1251" y="934"/>
                    </a:lnTo>
                    <a:lnTo>
                      <a:pt x="1277" y="922"/>
                    </a:lnTo>
                    <a:lnTo>
                      <a:pt x="1301" y="910"/>
                    </a:lnTo>
                    <a:lnTo>
                      <a:pt x="1323" y="899"/>
                    </a:lnTo>
                    <a:lnTo>
                      <a:pt x="1343" y="885"/>
                    </a:lnTo>
                    <a:lnTo>
                      <a:pt x="1362" y="874"/>
                    </a:lnTo>
                    <a:lnTo>
                      <a:pt x="1381" y="861"/>
                    </a:lnTo>
                    <a:lnTo>
                      <a:pt x="1402" y="848"/>
                    </a:lnTo>
                    <a:lnTo>
                      <a:pt x="1426" y="833"/>
                    </a:lnTo>
                    <a:lnTo>
                      <a:pt x="1447" y="817"/>
                    </a:lnTo>
                    <a:lnTo>
                      <a:pt x="1467" y="802"/>
                    </a:lnTo>
                    <a:lnTo>
                      <a:pt x="1485" y="788"/>
                    </a:lnTo>
                    <a:lnTo>
                      <a:pt x="1516" y="763"/>
                    </a:lnTo>
                    <a:lnTo>
                      <a:pt x="1544" y="739"/>
                    </a:lnTo>
                    <a:lnTo>
                      <a:pt x="1571" y="711"/>
                    </a:lnTo>
                    <a:lnTo>
                      <a:pt x="1600" y="678"/>
                    </a:lnTo>
                    <a:lnTo>
                      <a:pt x="1620" y="655"/>
                    </a:lnTo>
                    <a:lnTo>
                      <a:pt x="1643" y="628"/>
                    </a:lnTo>
                    <a:lnTo>
                      <a:pt x="1667" y="599"/>
                    </a:lnTo>
                    <a:lnTo>
                      <a:pt x="1688" y="570"/>
                    </a:lnTo>
                    <a:lnTo>
                      <a:pt x="1708" y="539"/>
                    </a:lnTo>
                    <a:lnTo>
                      <a:pt x="1733" y="503"/>
                    </a:lnTo>
                    <a:lnTo>
                      <a:pt x="1942" y="626"/>
                    </a:lnTo>
                    <a:lnTo>
                      <a:pt x="1737" y="0"/>
                    </a:lnTo>
                    <a:lnTo>
                      <a:pt x="1073" y="119"/>
                    </a:lnTo>
                    <a:lnTo>
                      <a:pt x="1297" y="247"/>
                    </a:lnTo>
                    <a:lnTo>
                      <a:pt x="1278" y="273"/>
                    </a:lnTo>
                    <a:lnTo>
                      <a:pt x="1258" y="297"/>
                    </a:lnTo>
                    <a:lnTo>
                      <a:pt x="1238" y="320"/>
                    </a:lnTo>
                    <a:lnTo>
                      <a:pt x="1218" y="343"/>
                    </a:lnTo>
                    <a:lnTo>
                      <a:pt x="1201" y="360"/>
                    </a:lnTo>
                    <a:lnTo>
                      <a:pt x="1183" y="379"/>
                    </a:lnTo>
                    <a:lnTo>
                      <a:pt x="1163" y="394"/>
                    </a:lnTo>
                    <a:lnTo>
                      <a:pt x="1141" y="411"/>
                    </a:lnTo>
                    <a:lnTo>
                      <a:pt x="1114" y="429"/>
                    </a:lnTo>
                    <a:lnTo>
                      <a:pt x="1092" y="443"/>
                    </a:lnTo>
                    <a:lnTo>
                      <a:pt x="1073" y="455"/>
                    </a:lnTo>
                    <a:lnTo>
                      <a:pt x="1045" y="470"/>
                    </a:lnTo>
                    <a:lnTo>
                      <a:pt x="1021" y="480"/>
                    </a:lnTo>
                    <a:lnTo>
                      <a:pt x="999" y="487"/>
                    </a:lnTo>
                    <a:lnTo>
                      <a:pt x="977" y="495"/>
                    </a:lnTo>
                    <a:lnTo>
                      <a:pt x="945" y="504"/>
                    </a:lnTo>
                    <a:lnTo>
                      <a:pt x="913" y="508"/>
                    </a:lnTo>
                    <a:lnTo>
                      <a:pt x="880" y="512"/>
                    </a:lnTo>
                    <a:lnTo>
                      <a:pt x="832" y="514"/>
                    </a:lnTo>
                    <a:lnTo>
                      <a:pt x="770" y="515"/>
                    </a:lnTo>
                    <a:lnTo>
                      <a:pt x="722" y="508"/>
                    </a:lnTo>
                    <a:lnTo>
                      <a:pt x="679" y="498"/>
                    </a:lnTo>
                    <a:lnTo>
                      <a:pt x="629" y="484"/>
                    </a:lnTo>
                    <a:lnTo>
                      <a:pt x="584" y="465"/>
                    </a:lnTo>
                    <a:lnTo>
                      <a:pt x="540" y="442"/>
                    </a:lnTo>
                    <a:lnTo>
                      <a:pt x="500" y="417"/>
                    </a:lnTo>
                    <a:lnTo>
                      <a:pt x="461" y="382"/>
                    </a:lnTo>
                    <a:lnTo>
                      <a:pt x="0" y="649"/>
                    </a:lnTo>
                    <a:lnTo>
                      <a:pt x="19" y="672"/>
                    </a:lnTo>
                    <a:lnTo>
                      <a:pt x="46" y="697"/>
                    </a:lnTo>
                    <a:lnTo>
                      <a:pt x="68" y="720"/>
                    </a:lnTo>
                    <a:lnTo>
                      <a:pt x="90" y="741"/>
                    </a:lnTo>
                    <a:lnTo>
                      <a:pt x="112" y="762"/>
                    </a:lnTo>
                    <a:lnTo>
                      <a:pt x="139" y="785"/>
                    </a:lnTo>
                    <a:lnTo>
                      <a:pt x="164" y="804"/>
                    </a:lnTo>
                    <a:lnTo>
                      <a:pt x="188" y="822"/>
                    </a:lnTo>
                    <a:lnTo>
                      <a:pt x="216" y="840"/>
                    </a:lnTo>
                    <a:lnTo>
                      <a:pt x="243" y="859"/>
                    </a:lnTo>
                    <a:lnTo>
                      <a:pt x="270" y="876"/>
                    </a:lnTo>
                    <a:lnTo>
                      <a:pt x="296" y="891"/>
                    </a:lnTo>
                    <a:lnTo>
                      <a:pt x="322" y="906"/>
                    </a:lnTo>
                    <a:lnTo>
                      <a:pt x="346" y="918"/>
                    </a:lnTo>
                    <a:lnTo>
                      <a:pt x="379" y="934"/>
                    </a:lnTo>
                    <a:lnTo>
                      <a:pt x="411" y="947"/>
                    </a:lnTo>
                    <a:lnTo>
                      <a:pt x="446" y="960"/>
                    </a:lnTo>
                    <a:lnTo>
                      <a:pt x="473" y="970"/>
                    </a:lnTo>
                    <a:lnTo>
                      <a:pt x="499" y="981"/>
                    </a:lnTo>
                    <a:lnTo>
                      <a:pt x="529" y="989"/>
                    </a:lnTo>
                    <a:lnTo>
                      <a:pt x="558" y="997"/>
                    </a:lnTo>
                    <a:lnTo>
                      <a:pt x="586" y="1004"/>
                    </a:lnTo>
                    <a:lnTo>
                      <a:pt x="620" y="1011"/>
                    </a:lnTo>
                    <a:lnTo>
                      <a:pt x="653" y="1016"/>
                    </a:lnTo>
                    <a:lnTo>
                      <a:pt x="688" y="1021"/>
                    </a:lnTo>
                    <a:lnTo>
                      <a:pt x="723" y="1024"/>
                    </a:lnTo>
                    <a:lnTo>
                      <a:pt x="750" y="1025"/>
                    </a:lnTo>
                    <a:lnTo>
                      <a:pt x="787" y="1028"/>
                    </a:lnTo>
                    <a:lnTo>
                      <a:pt x="824" y="1028"/>
                    </a:lnTo>
                    <a:lnTo>
                      <a:pt x="852" y="1026"/>
                    </a:lnTo>
                    <a:lnTo>
                      <a:pt x="884" y="1025"/>
                    </a:lnTo>
                    <a:lnTo>
                      <a:pt x="918" y="1023"/>
                    </a:lnTo>
                    <a:lnTo>
                      <a:pt x="949" y="1019"/>
                    </a:lnTo>
                    <a:lnTo>
                      <a:pt x="976" y="101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1" name="Freeform 34"/>
              <p:cNvSpPr>
                <a:spLocks/>
              </p:cNvSpPr>
              <p:nvPr/>
            </p:nvSpPr>
            <p:spPr bwMode="auto">
              <a:xfrm>
                <a:off x="2160" y="3361"/>
                <a:ext cx="197" cy="367"/>
              </a:xfrm>
              <a:custGeom>
                <a:avLst/>
                <a:gdLst>
                  <a:gd name="T0" fmla="*/ 193 w 985"/>
                  <a:gd name="T1" fmla="*/ 1 h 1832"/>
                  <a:gd name="T2" fmla="*/ 183 w 985"/>
                  <a:gd name="T3" fmla="*/ 3 h 1832"/>
                  <a:gd name="T4" fmla="*/ 174 w 985"/>
                  <a:gd name="T5" fmla="*/ 5 h 1832"/>
                  <a:gd name="T6" fmla="*/ 165 w 985"/>
                  <a:gd name="T7" fmla="*/ 7 h 1832"/>
                  <a:gd name="T8" fmla="*/ 157 w 985"/>
                  <a:gd name="T9" fmla="*/ 11 h 1832"/>
                  <a:gd name="T10" fmla="*/ 147 w 985"/>
                  <a:gd name="T11" fmla="*/ 15 h 1832"/>
                  <a:gd name="T12" fmla="*/ 137 w 985"/>
                  <a:gd name="T13" fmla="*/ 19 h 1832"/>
                  <a:gd name="T14" fmla="*/ 128 w 985"/>
                  <a:gd name="T15" fmla="*/ 24 h 1832"/>
                  <a:gd name="T16" fmla="*/ 120 w 985"/>
                  <a:gd name="T17" fmla="*/ 28 h 1832"/>
                  <a:gd name="T18" fmla="*/ 112 w 985"/>
                  <a:gd name="T19" fmla="*/ 34 h 1832"/>
                  <a:gd name="T20" fmla="*/ 103 w 985"/>
                  <a:gd name="T21" fmla="*/ 40 h 1832"/>
                  <a:gd name="T22" fmla="*/ 95 w 985"/>
                  <a:gd name="T23" fmla="*/ 46 h 1832"/>
                  <a:gd name="T24" fmla="*/ 83 w 985"/>
                  <a:gd name="T25" fmla="*/ 57 h 1832"/>
                  <a:gd name="T26" fmla="*/ 72 w 985"/>
                  <a:gd name="T27" fmla="*/ 68 h 1832"/>
                  <a:gd name="T28" fmla="*/ 64 w 985"/>
                  <a:gd name="T29" fmla="*/ 78 h 1832"/>
                  <a:gd name="T30" fmla="*/ 55 w 985"/>
                  <a:gd name="T31" fmla="*/ 90 h 1832"/>
                  <a:gd name="T32" fmla="*/ 47 w 985"/>
                  <a:gd name="T33" fmla="*/ 103 h 1832"/>
                  <a:gd name="T34" fmla="*/ 39 w 985"/>
                  <a:gd name="T35" fmla="*/ 115 h 1832"/>
                  <a:gd name="T36" fmla="*/ 33 w 985"/>
                  <a:gd name="T37" fmla="*/ 129 h 1832"/>
                  <a:gd name="T38" fmla="*/ 28 w 985"/>
                  <a:gd name="T39" fmla="*/ 144 h 1832"/>
                  <a:gd name="T40" fmla="*/ 22 w 985"/>
                  <a:gd name="T41" fmla="*/ 163 h 1832"/>
                  <a:gd name="T42" fmla="*/ 19 w 985"/>
                  <a:gd name="T43" fmla="*/ 181 h 1832"/>
                  <a:gd name="T44" fmla="*/ 16 w 985"/>
                  <a:gd name="T45" fmla="*/ 205 h 1832"/>
                  <a:gd name="T46" fmla="*/ 16 w 985"/>
                  <a:gd name="T47" fmla="*/ 225 h 1832"/>
                  <a:gd name="T48" fmla="*/ 18 w 985"/>
                  <a:gd name="T49" fmla="*/ 244 h 1832"/>
                  <a:gd name="T50" fmla="*/ 21 w 985"/>
                  <a:gd name="T51" fmla="*/ 263 h 1832"/>
                  <a:gd name="T52" fmla="*/ 27 w 985"/>
                  <a:gd name="T53" fmla="*/ 284 h 1832"/>
                  <a:gd name="T54" fmla="*/ 34 w 985"/>
                  <a:gd name="T55" fmla="*/ 303 h 1832"/>
                  <a:gd name="T56" fmla="*/ 44 w 985"/>
                  <a:gd name="T57" fmla="*/ 322 h 1832"/>
                  <a:gd name="T58" fmla="*/ 135 w 985"/>
                  <a:gd name="T59" fmla="*/ 367 h 1832"/>
                  <a:gd name="T60" fmla="*/ 133 w 985"/>
                  <a:gd name="T61" fmla="*/ 270 h 1832"/>
                  <a:gd name="T62" fmla="*/ 125 w 985"/>
                  <a:gd name="T63" fmla="*/ 255 h 1832"/>
                  <a:gd name="T64" fmla="*/ 120 w 985"/>
                  <a:gd name="T65" fmla="*/ 240 h 1832"/>
                  <a:gd name="T66" fmla="*/ 118 w 985"/>
                  <a:gd name="T67" fmla="*/ 226 h 1832"/>
                  <a:gd name="T68" fmla="*/ 117 w 985"/>
                  <a:gd name="T69" fmla="*/ 212 h 1832"/>
                  <a:gd name="T70" fmla="*/ 119 w 985"/>
                  <a:gd name="T71" fmla="*/ 196 h 1832"/>
                  <a:gd name="T72" fmla="*/ 122 w 985"/>
                  <a:gd name="T73" fmla="*/ 179 h 1832"/>
                  <a:gd name="T74" fmla="*/ 128 w 985"/>
                  <a:gd name="T75" fmla="*/ 164 h 1832"/>
                  <a:gd name="T76" fmla="*/ 135 w 985"/>
                  <a:gd name="T77" fmla="*/ 152 h 1832"/>
                  <a:gd name="T78" fmla="*/ 141 w 985"/>
                  <a:gd name="T79" fmla="*/ 144 h 1832"/>
                  <a:gd name="T80" fmla="*/ 149 w 985"/>
                  <a:gd name="T81" fmla="*/ 135 h 1832"/>
                  <a:gd name="T82" fmla="*/ 156 w 985"/>
                  <a:gd name="T83" fmla="*/ 128 h 1832"/>
                  <a:gd name="T84" fmla="*/ 164 w 985"/>
                  <a:gd name="T85" fmla="*/ 122 h 1832"/>
                  <a:gd name="T86" fmla="*/ 174 w 985"/>
                  <a:gd name="T87" fmla="*/ 115 h 1832"/>
                  <a:gd name="T88" fmla="*/ 183 w 985"/>
                  <a:gd name="T89" fmla="*/ 110 h 1832"/>
                  <a:gd name="T90" fmla="*/ 197 w 985"/>
                  <a:gd name="T91" fmla="*/ 105 h 183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985"/>
                  <a:gd name="T139" fmla="*/ 0 h 1832"/>
                  <a:gd name="T140" fmla="*/ 985 w 985"/>
                  <a:gd name="T141" fmla="*/ 1832 h 1832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985" h="1832">
                    <a:moveTo>
                      <a:pt x="985" y="0"/>
                    </a:moveTo>
                    <a:lnTo>
                      <a:pt x="964" y="4"/>
                    </a:lnTo>
                    <a:lnTo>
                      <a:pt x="943" y="7"/>
                    </a:lnTo>
                    <a:lnTo>
                      <a:pt x="914" y="14"/>
                    </a:lnTo>
                    <a:lnTo>
                      <a:pt x="893" y="18"/>
                    </a:lnTo>
                    <a:lnTo>
                      <a:pt x="870" y="25"/>
                    </a:lnTo>
                    <a:lnTo>
                      <a:pt x="849" y="31"/>
                    </a:lnTo>
                    <a:lnTo>
                      <a:pt x="827" y="37"/>
                    </a:lnTo>
                    <a:lnTo>
                      <a:pt x="806" y="44"/>
                    </a:lnTo>
                    <a:lnTo>
                      <a:pt x="783" y="53"/>
                    </a:lnTo>
                    <a:lnTo>
                      <a:pt x="757" y="63"/>
                    </a:lnTo>
                    <a:lnTo>
                      <a:pt x="734" y="73"/>
                    </a:lnTo>
                    <a:lnTo>
                      <a:pt x="711" y="83"/>
                    </a:lnTo>
                    <a:lnTo>
                      <a:pt x="687" y="94"/>
                    </a:lnTo>
                    <a:lnTo>
                      <a:pt x="662" y="106"/>
                    </a:lnTo>
                    <a:lnTo>
                      <a:pt x="640" y="118"/>
                    </a:lnTo>
                    <a:lnTo>
                      <a:pt x="619" y="131"/>
                    </a:lnTo>
                    <a:lnTo>
                      <a:pt x="600" y="142"/>
                    </a:lnTo>
                    <a:lnTo>
                      <a:pt x="581" y="156"/>
                    </a:lnTo>
                    <a:lnTo>
                      <a:pt x="560" y="168"/>
                    </a:lnTo>
                    <a:lnTo>
                      <a:pt x="536" y="184"/>
                    </a:lnTo>
                    <a:lnTo>
                      <a:pt x="515" y="200"/>
                    </a:lnTo>
                    <a:lnTo>
                      <a:pt x="495" y="216"/>
                    </a:lnTo>
                    <a:lnTo>
                      <a:pt x="476" y="230"/>
                    </a:lnTo>
                    <a:lnTo>
                      <a:pt x="445" y="255"/>
                    </a:lnTo>
                    <a:lnTo>
                      <a:pt x="414" y="285"/>
                    </a:lnTo>
                    <a:lnTo>
                      <a:pt x="389" y="308"/>
                    </a:lnTo>
                    <a:lnTo>
                      <a:pt x="361" y="340"/>
                    </a:lnTo>
                    <a:lnTo>
                      <a:pt x="340" y="364"/>
                    </a:lnTo>
                    <a:lnTo>
                      <a:pt x="318" y="391"/>
                    </a:lnTo>
                    <a:lnTo>
                      <a:pt x="294" y="421"/>
                    </a:lnTo>
                    <a:lnTo>
                      <a:pt x="274" y="449"/>
                    </a:lnTo>
                    <a:lnTo>
                      <a:pt x="254" y="481"/>
                    </a:lnTo>
                    <a:lnTo>
                      <a:pt x="234" y="513"/>
                    </a:lnTo>
                    <a:lnTo>
                      <a:pt x="214" y="546"/>
                    </a:lnTo>
                    <a:lnTo>
                      <a:pt x="197" y="575"/>
                    </a:lnTo>
                    <a:lnTo>
                      <a:pt x="181" y="611"/>
                    </a:lnTo>
                    <a:lnTo>
                      <a:pt x="166" y="646"/>
                    </a:lnTo>
                    <a:lnTo>
                      <a:pt x="152" y="682"/>
                    </a:lnTo>
                    <a:lnTo>
                      <a:pt x="139" y="721"/>
                    </a:lnTo>
                    <a:lnTo>
                      <a:pt x="122" y="769"/>
                    </a:lnTo>
                    <a:lnTo>
                      <a:pt x="111" y="814"/>
                    </a:lnTo>
                    <a:lnTo>
                      <a:pt x="100" y="859"/>
                    </a:lnTo>
                    <a:lnTo>
                      <a:pt x="94" y="904"/>
                    </a:lnTo>
                    <a:lnTo>
                      <a:pt x="87" y="957"/>
                    </a:lnTo>
                    <a:lnTo>
                      <a:pt x="81" y="1022"/>
                    </a:lnTo>
                    <a:lnTo>
                      <a:pt x="80" y="1073"/>
                    </a:lnTo>
                    <a:lnTo>
                      <a:pt x="81" y="1124"/>
                    </a:lnTo>
                    <a:lnTo>
                      <a:pt x="86" y="1172"/>
                    </a:lnTo>
                    <a:lnTo>
                      <a:pt x="91" y="1216"/>
                    </a:lnTo>
                    <a:lnTo>
                      <a:pt x="97" y="1263"/>
                    </a:lnTo>
                    <a:lnTo>
                      <a:pt x="107" y="1312"/>
                    </a:lnTo>
                    <a:lnTo>
                      <a:pt x="120" y="1363"/>
                    </a:lnTo>
                    <a:lnTo>
                      <a:pt x="137" y="1416"/>
                    </a:lnTo>
                    <a:lnTo>
                      <a:pt x="153" y="1465"/>
                    </a:lnTo>
                    <a:lnTo>
                      <a:pt x="172" y="1513"/>
                    </a:lnTo>
                    <a:lnTo>
                      <a:pt x="195" y="1560"/>
                    </a:lnTo>
                    <a:lnTo>
                      <a:pt x="221" y="1605"/>
                    </a:lnTo>
                    <a:lnTo>
                      <a:pt x="0" y="1731"/>
                    </a:lnTo>
                    <a:lnTo>
                      <a:pt x="675" y="1832"/>
                    </a:lnTo>
                    <a:lnTo>
                      <a:pt x="924" y="1207"/>
                    </a:lnTo>
                    <a:lnTo>
                      <a:pt x="664" y="1347"/>
                    </a:lnTo>
                    <a:lnTo>
                      <a:pt x="639" y="1307"/>
                    </a:lnTo>
                    <a:lnTo>
                      <a:pt x="623" y="1271"/>
                    </a:lnTo>
                    <a:lnTo>
                      <a:pt x="609" y="1234"/>
                    </a:lnTo>
                    <a:lnTo>
                      <a:pt x="599" y="1197"/>
                    </a:lnTo>
                    <a:lnTo>
                      <a:pt x="592" y="1162"/>
                    </a:lnTo>
                    <a:lnTo>
                      <a:pt x="590" y="1127"/>
                    </a:lnTo>
                    <a:lnTo>
                      <a:pt x="586" y="1092"/>
                    </a:lnTo>
                    <a:lnTo>
                      <a:pt x="586" y="1058"/>
                    </a:lnTo>
                    <a:lnTo>
                      <a:pt x="589" y="1016"/>
                    </a:lnTo>
                    <a:lnTo>
                      <a:pt x="593" y="976"/>
                    </a:lnTo>
                    <a:lnTo>
                      <a:pt x="602" y="931"/>
                    </a:lnTo>
                    <a:lnTo>
                      <a:pt x="612" y="895"/>
                    </a:lnTo>
                    <a:lnTo>
                      <a:pt x="628" y="855"/>
                    </a:lnTo>
                    <a:lnTo>
                      <a:pt x="641" y="820"/>
                    </a:lnTo>
                    <a:lnTo>
                      <a:pt x="660" y="787"/>
                    </a:lnTo>
                    <a:lnTo>
                      <a:pt x="675" y="761"/>
                    </a:lnTo>
                    <a:lnTo>
                      <a:pt x="691" y="740"/>
                    </a:lnTo>
                    <a:lnTo>
                      <a:pt x="707" y="719"/>
                    </a:lnTo>
                    <a:lnTo>
                      <a:pt x="724" y="697"/>
                    </a:lnTo>
                    <a:lnTo>
                      <a:pt x="743" y="675"/>
                    </a:lnTo>
                    <a:lnTo>
                      <a:pt x="760" y="659"/>
                    </a:lnTo>
                    <a:lnTo>
                      <a:pt x="779" y="639"/>
                    </a:lnTo>
                    <a:lnTo>
                      <a:pt x="798" y="623"/>
                    </a:lnTo>
                    <a:lnTo>
                      <a:pt x="820" y="607"/>
                    </a:lnTo>
                    <a:lnTo>
                      <a:pt x="847" y="589"/>
                    </a:lnTo>
                    <a:lnTo>
                      <a:pt x="869" y="574"/>
                    </a:lnTo>
                    <a:lnTo>
                      <a:pt x="888" y="563"/>
                    </a:lnTo>
                    <a:lnTo>
                      <a:pt x="916" y="547"/>
                    </a:lnTo>
                    <a:lnTo>
                      <a:pt x="943" y="536"/>
                    </a:lnTo>
                    <a:lnTo>
                      <a:pt x="985" y="524"/>
                    </a:lnTo>
                    <a:lnTo>
                      <a:pt x="985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22" name="Freeform 35"/>
              <p:cNvSpPr>
                <a:spLocks/>
              </p:cNvSpPr>
              <p:nvPr/>
            </p:nvSpPr>
            <p:spPr bwMode="auto">
              <a:xfrm>
                <a:off x="2312" y="3312"/>
                <a:ext cx="293" cy="331"/>
              </a:xfrm>
              <a:custGeom>
                <a:avLst/>
                <a:gdLst>
                  <a:gd name="T0" fmla="*/ 116 w 1464"/>
                  <a:gd name="T1" fmla="*/ 49 h 1658"/>
                  <a:gd name="T2" fmla="*/ 126 w 1464"/>
                  <a:gd name="T3" fmla="*/ 51 h 1658"/>
                  <a:gd name="T4" fmla="*/ 134 w 1464"/>
                  <a:gd name="T5" fmla="*/ 53 h 1658"/>
                  <a:gd name="T6" fmla="*/ 143 w 1464"/>
                  <a:gd name="T7" fmla="*/ 56 h 1658"/>
                  <a:gd name="T8" fmla="*/ 152 w 1464"/>
                  <a:gd name="T9" fmla="*/ 59 h 1658"/>
                  <a:gd name="T10" fmla="*/ 162 w 1464"/>
                  <a:gd name="T11" fmla="*/ 63 h 1658"/>
                  <a:gd name="T12" fmla="*/ 172 w 1464"/>
                  <a:gd name="T13" fmla="*/ 67 h 1658"/>
                  <a:gd name="T14" fmla="*/ 181 w 1464"/>
                  <a:gd name="T15" fmla="*/ 72 h 1658"/>
                  <a:gd name="T16" fmla="*/ 189 w 1464"/>
                  <a:gd name="T17" fmla="*/ 77 h 1658"/>
                  <a:gd name="T18" fmla="*/ 197 w 1464"/>
                  <a:gd name="T19" fmla="*/ 82 h 1658"/>
                  <a:gd name="T20" fmla="*/ 206 w 1464"/>
                  <a:gd name="T21" fmla="*/ 88 h 1658"/>
                  <a:gd name="T22" fmla="*/ 214 w 1464"/>
                  <a:gd name="T23" fmla="*/ 94 h 1658"/>
                  <a:gd name="T24" fmla="*/ 226 w 1464"/>
                  <a:gd name="T25" fmla="*/ 105 h 1658"/>
                  <a:gd name="T26" fmla="*/ 237 w 1464"/>
                  <a:gd name="T27" fmla="*/ 116 h 1658"/>
                  <a:gd name="T28" fmla="*/ 245 w 1464"/>
                  <a:gd name="T29" fmla="*/ 126 h 1658"/>
                  <a:gd name="T30" fmla="*/ 254 w 1464"/>
                  <a:gd name="T31" fmla="*/ 138 h 1658"/>
                  <a:gd name="T32" fmla="*/ 262 w 1464"/>
                  <a:gd name="T33" fmla="*/ 151 h 1658"/>
                  <a:gd name="T34" fmla="*/ 269 w 1464"/>
                  <a:gd name="T35" fmla="*/ 163 h 1658"/>
                  <a:gd name="T36" fmla="*/ 276 w 1464"/>
                  <a:gd name="T37" fmla="*/ 177 h 1658"/>
                  <a:gd name="T38" fmla="*/ 281 w 1464"/>
                  <a:gd name="T39" fmla="*/ 192 h 1658"/>
                  <a:gd name="T40" fmla="*/ 287 w 1464"/>
                  <a:gd name="T41" fmla="*/ 211 h 1658"/>
                  <a:gd name="T42" fmla="*/ 290 w 1464"/>
                  <a:gd name="T43" fmla="*/ 229 h 1658"/>
                  <a:gd name="T44" fmla="*/ 293 w 1464"/>
                  <a:gd name="T45" fmla="*/ 252 h 1658"/>
                  <a:gd name="T46" fmla="*/ 293 w 1464"/>
                  <a:gd name="T47" fmla="*/ 273 h 1658"/>
                  <a:gd name="T48" fmla="*/ 291 w 1464"/>
                  <a:gd name="T49" fmla="*/ 291 h 1658"/>
                  <a:gd name="T50" fmla="*/ 288 w 1464"/>
                  <a:gd name="T51" fmla="*/ 310 h 1658"/>
                  <a:gd name="T52" fmla="*/ 282 w 1464"/>
                  <a:gd name="T53" fmla="*/ 331 h 1658"/>
                  <a:gd name="T54" fmla="*/ 189 w 1464"/>
                  <a:gd name="T55" fmla="*/ 284 h 1658"/>
                  <a:gd name="T56" fmla="*/ 192 w 1464"/>
                  <a:gd name="T57" fmla="*/ 267 h 1658"/>
                  <a:gd name="T58" fmla="*/ 191 w 1464"/>
                  <a:gd name="T59" fmla="*/ 251 h 1658"/>
                  <a:gd name="T60" fmla="*/ 189 w 1464"/>
                  <a:gd name="T61" fmla="*/ 234 h 1658"/>
                  <a:gd name="T62" fmla="*/ 183 w 1464"/>
                  <a:gd name="T63" fmla="*/ 219 h 1658"/>
                  <a:gd name="T64" fmla="*/ 177 w 1464"/>
                  <a:gd name="T65" fmla="*/ 205 h 1658"/>
                  <a:gd name="T66" fmla="*/ 171 w 1464"/>
                  <a:gd name="T67" fmla="*/ 196 h 1658"/>
                  <a:gd name="T68" fmla="*/ 164 w 1464"/>
                  <a:gd name="T69" fmla="*/ 188 h 1658"/>
                  <a:gd name="T70" fmla="*/ 157 w 1464"/>
                  <a:gd name="T71" fmla="*/ 180 h 1658"/>
                  <a:gd name="T72" fmla="*/ 149 w 1464"/>
                  <a:gd name="T73" fmla="*/ 173 h 1658"/>
                  <a:gd name="T74" fmla="*/ 139 w 1464"/>
                  <a:gd name="T75" fmla="*/ 166 h 1658"/>
                  <a:gd name="T76" fmla="*/ 131 w 1464"/>
                  <a:gd name="T77" fmla="*/ 161 h 1658"/>
                  <a:gd name="T78" fmla="*/ 120 w 1464"/>
                  <a:gd name="T79" fmla="*/ 156 h 1658"/>
                  <a:gd name="T80" fmla="*/ 112 w 1464"/>
                  <a:gd name="T81" fmla="*/ 153 h 1658"/>
                  <a:gd name="T82" fmla="*/ 99 w 1464"/>
                  <a:gd name="T83" fmla="*/ 150 h 1658"/>
                  <a:gd name="T84" fmla="*/ 86 w 1464"/>
                  <a:gd name="T85" fmla="*/ 149 h 1658"/>
                  <a:gd name="T86" fmla="*/ 82 w 1464"/>
                  <a:gd name="T87" fmla="*/ 203 h 1658"/>
                  <a:gd name="T88" fmla="*/ 82 w 1464"/>
                  <a:gd name="T89" fmla="*/ 0 h 1658"/>
                  <a:gd name="T90" fmla="*/ 87 w 1464"/>
                  <a:gd name="T91" fmla="*/ 46 h 1658"/>
                  <a:gd name="T92" fmla="*/ 100 w 1464"/>
                  <a:gd name="T93" fmla="*/ 47 h 1658"/>
                  <a:gd name="T94" fmla="*/ 112 w 1464"/>
                  <a:gd name="T95" fmla="*/ 49 h 165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464"/>
                  <a:gd name="T145" fmla="*/ 0 h 1658"/>
                  <a:gd name="T146" fmla="*/ 1464 w 1464"/>
                  <a:gd name="T147" fmla="*/ 1658 h 165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464" h="1658">
                    <a:moveTo>
                      <a:pt x="558" y="243"/>
                    </a:moveTo>
                    <a:lnTo>
                      <a:pt x="578" y="246"/>
                    </a:lnTo>
                    <a:lnTo>
                      <a:pt x="604" y="250"/>
                    </a:lnTo>
                    <a:lnTo>
                      <a:pt x="631" y="257"/>
                    </a:lnTo>
                    <a:lnTo>
                      <a:pt x="650" y="262"/>
                    </a:lnTo>
                    <a:lnTo>
                      <a:pt x="672" y="267"/>
                    </a:lnTo>
                    <a:lnTo>
                      <a:pt x="693" y="274"/>
                    </a:lnTo>
                    <a:lnTo>
                      <a:pt x="716" y="281"/>
                    </a:lnTo>
                    <a:lnTo>
                      <a:pt x="736" y="286"/>
                    </a:lnTo>
                    <a:lnTo>
                      <a:pt x="759" y="295"/>
                    </a:lnTo>
                    <a:lnTo>
                      <a:pt x="786" y="306"/>
                    </a:lnTo>
                    <a:lnTo>
                      <a:pt x="809" y="315"/>
                    </a:lnTo>
                    <a:lnTo>
                      <a:pt x="831" y="325"/>
                    </a:lnTo>
                    <a:lnTo>
                      <a:pt x="857" y="337"/>
                    </a:lnTo>
                    <a:lnTo>
                      <a:pt x="882" y="349"/>
                    </a:lnTo>
                    <a:lnTo>
                      <a:pt x="904" y="360"/>
                    </a:lnTo>
                    <a:lnTo>
                      <a:pt x="925" y="373"/>
                    </a:lnTo>
                    <a:lnTo>
                      <a:pt x="944" y="385"/>
                    </a:lnTo>
                    <a:lnTo>
                      <a:pt x="963" y="398"/>
                    </a:lnTo>
                    <a:lnTo>
                      <a:pt x="984" y="410"/>
                    </a:lnTo>
                    <a:lnTo>
                      <a:pt x="1007" y="426"/>
                    </a:lnTo>
                    <a:lnTo>
                      <a:pt x="1029" y="442"/>
                    </a:lnTo>
                    <a:lnTo>
                      <a:pt x="1049" y="457"/>
                    </a:lnTo>
                    <a:lnTo>
                      <a:pt x="1067" y="472"/>
                    </a:lnTo>
                    <a:lnTo>
                      <a:pt x="1098" y="498"/>
                    </a:lnTo>
                    <a:lnTo>
                      <a:pt x="1129" y="527"/>
                    </a:lnTo>
                    <a:lnTo>
                      <a:pt x="1153" y="549"/>
                    </a:lnTo>
                    <a:lnTo>
                      <a:pt x="1182" y="582"/>
                    </a:lnTo>
                    <a:lnTo>
                      <a:pt x="1202" y="605"/>
                    </a:lnTo>
                    <a:lnTo>
                      <a:pt x="1224" y="632"/>
                    </a:lnTo>
                    <a:lnTo>
                      <a:pt x="1249" y="662"/>
                    </a:lnTo>
                    <a:lnTo>
                      <a:pt x="1269" y="691"/>
                    </a:lnTo>
                    <a:lnTo>
                      <a:pt x="1289" y="724"/>
                    </a:lnTo>
                    <a:lnTo>
                      <a:pt x="1310" y="755"/>
                    </a:lnTo>
                    <a:lnTo>
                      <a:pt x="1328" y="789"/>
                    </a:lnTo>
                    <a:lnTo>
                      <a:pt x="1346" y="818"/>
                    </a:lnTo>
                    <a:lnTo>
                      <a:pt x="1362" y="853"/>
                    </a:lnTo>
                    <a:lnTo>
                      <a:pt x="1378" y="888"/>
                    </a:lnTo>
                    <a:lnTo>
                      <a:pt x="1391" y="924"/>
                    </a:lnTo>
                    <a:lnTo>
                      <a:pt x="1405" y="963"/>
                    </a:lnTo>
                    <a:lnTo>
                      <a:pt x="1421" y="1011"/>
                    </a:lnTo>
                    <a:lnTo>
                      <a:pt x="1433" y="1056"/>
                    </a:lnTo>
                    <a:lnTo>
                      <a:pt x="1444" y="1102"/>
                    </a:lnTo>
                    <a:lnTo>
                      <a:pt x="1449" y="1147"/>
                    </a:lnTo>
                    <a:lnTo>
                      <a:pt x="1457" y="1199"/>
                    </a:lnTo>
                    <a:lnTo>
                      <a:pt x="1463" y="1264"/>
                    </a:lnTo>
                    <a:lnTo>
                      <a:pt x="1464" y="1314"/>
                    </a:lnTo>
                    <a:lnTo>
                      <a:pt x="1463" y="1365"/>
                    </a:lnTo>
                    <a:lnTo>
                      <a:pt x="1458" y="1413"/>
                    </a:lnTo>
                    <a:lnTo>
                      <a:pt x="1453" y="1458"/>
                    </a:lnTo>
                    <a:lnTo>
                      <a:pt x="1447" y="1505"/>
                    </a:lnTo>
                    <a:lnTo>
                      <a:pt x="1437" y="1553"/>
                    </a:lnTo>
                    <a:lnTo>
                      <a:pt x="1424" y="1604"/>
                    </a:lnTo>
                    <a:lnTo>
                      <a:pt x="1407" y="1658"/>
                    </a:lnTo>
                    <a:lnTo>
                      <a:pt x="1311" y="1358"/>
                    </a:lnTo>
                    <a:lnTo>
                      <a:pt x="946" y="1421"/>
                    </a:lnTo>
                    <a:lnTo>
                      <a:pt x="954" y="1368"/>
                    </a:lnTo>
                    <a:lnTo>
                      <a:pt x="957" y="1335"/>
                    </a:lnTo>
                    <a:lnTo>
                      <a:pt x="957" y="1299"/>
                    </a:lnTo>
                    <a:lnTo>
                      <a:pt x="955" y="1257"/>
                    </a:lnTo>
                    <a:lnTo>
                      <a:pt x="949" y="1218"/>
                    </a:lnTo>
                    <a:lnTo>
                      <a:pt x="942" y="1174"/>
                    </a:lnTo>
                    <a:lnTo>
                      <a:pt x="932" y="1138"/>
                    </a:lnTo>
                    <a:lnTo>
                      <a:pt x="916" y="1097"/>
                    </a:lnTo>
                    <a:lnTo>
                      <a:pt x="902" y="1063"/>
                    </a:lnTo>
                    <a:lnTo>
                      <a:pt x="884" y="1029"/>
                    </a:lnTo>
                    <a:lnTo>
                      <a:pt x="868" y="1003"/>
                    </a:lnTo>
                    <a:lnTo>
                      <a:pt x="853" y="982"/>
                    </a:lnTo>
                    <a:lnTo>
                      <a:pt x="837" y="961"/>
                    </a:lnTo>
                    <a:lnTo>
                      <a:pt x="819" y="940"/>
                    </a:lnTo>
                    <a:lnTo>
                      <a:pt x="799" y="917"/>
                    </a:lnTo>
                    <a:lnTo>
                      <a:pt x="783" y="902"/>
                    </a:lnTo>
                    <a:lnTo>
                      <a:pt x="764" y="883"/>
                    </a:lnTo>
                    <a:lnTo>
                      <a:pt x="745" y="866"/>
                    </a:lnTo>
                    <a:lnTo>
                      <a:pt x="722" y="849"/>
                    </a:lnTo>
                    <a:lnTo>
                      <a:pt x="696" y="832"/>
                    </a:lnTo>
                    <a:lnTo>
                      <a:pt x="673" y="817"/>
                    </a:lnTo>
                    <a:lnTo>
                      <a:pt x="655" y="806"/>
                    </a:lnTo>
                    <a:lnTo>
                      <a:pt x="627" y="790"/>
                    </a:lnTo>
                    <a:lnTo>
                      <a:pt x="602" y="781"/>
                    </a:lnTo>
                    <a:lnTo>
                      <a:pt x="581" y="773"/>
                    </a:lnTo>
                    <a:lnTo>
                      <a:pt x="559" y="765"/>
                    </a:lnTo>
                    <a:lnTo>
                      <a:pt x="525" y="757"/>
                    </a:lnTo>
                    <a:lnTo>
                      <a:pt x="494" y="752"/>
                    </a:lnTo>
                    <a:lnTo>
                      <a:pt x="462" y="748"/>
                    </a:lnTo>
                    <a:lnTo>
                      <a:pt x="430" y="746"/>
                    </a:lnTo>
                    <a:lnTo>
                      <a:pt x="412" y="745"/>
                    </a:lnTo>
                    <a:lnTo>
                      <a:pt x="412" y="1015"/>
                    </a:lnTo>
                    <a:lnTo>
                      <a:pt x="0" y="514"/>
                    </a:lnTo>
                    <a:lnTo>
                      <a:pt x="411" y="0"/>
                    </a:lnTo>
                    <a:lnTo>
                      <a:pt x="411" y="231"/>
                    </a:lnTo>
                    <a:lnTo>
                      <a:pt x="433" y="232"/>
                    </a:lnTo>
                    <a:lnTo>
                      <a:pt x="465" y="234"/>
                    </a:lnTo>
                    <a:lnTo>
                      <a:pt x="499" y="236"/>
                    </a:lnTo>
                    <a:lnTo>
                      <a:pt x="531" y="239"/>
                    </a:lnTo>
                    <a:lnTo>
                      <a:pt x="558" y="24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6176" name="Object 36"/>
            <p:cNvGraphicFramePr>
              <a:graphicFrameLocks noChangeAspect="1"/>
            </p:cNvGraphicFramePr>
            <p:nvPr/>
          </p:nvGraphicFramePr>
          <p:xfrm>
            <a:off x="4128" y="3444"/>
            <a:ext cx="798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18" name="Clip" r:id="rId18" imgW="1266840" imgH="971640" progId="MS_ClipArt_Gallery.2">
                    <p:embed/>
                  </p:oleObj>
                </mc:Choice>
                <mc:Fallback>
                  <p:oleObj name="Clip" r:id="rId18" imgW="1266840" imgH="971640" progId="MS_ClipArt_Gallery.2">
                    <p:embed/>
                    <p:pic>
                      <p:nvPicPr>
                        <p:cNvPr id="6176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444"/>
                          <a:ext cx="798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5829" name="Object 37"/>
          <p:cNvGraphicFramePr>
            <a:graphicFrameLocks noChangeAspect="1"/>
          </p:cNvGraphicFramePr>
          <p:nvPr/>
        </p:nvGraphicFramePr>
        <p:xfrm>
          <a:off x="1374775" y="4446588"/>
          <a:ext cx="7588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9" name="Clip" r:id="rId19" imgW="1266840" imgH="971640" progId="MS_ClipArt_Gallery.2">
                  <p:embed/>
                </p:oleObj>
              </mc:Choice>
              <mc:Fallback>
                <p:oleObj name="Clip" r:id="rId19" imgW="1266840" imgH="971640" progId="MS_ClipArt_Gallery.2">
                  <p:embed/>
                  <p:pic>
                    <p:nvPicPr>
                      <p:cNvPr id="54582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446588"/>
                        <a:ext cx="7588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30" name="Object 38"/>
          <p:cNvGraphicFramePr>
            <a:graphicFrameLocks noChangeAspect="1"/>
          </p:cNvGraphicFramePr>
          <p:nvPr/>
        </p:nvGraphicFramePr>
        <p:xfrm>
          <a:off x="3197225" y="4572000"/>
          <a:ext cx="384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0" name="Clip" r:id="rId20" imgW="1266840" imgH="971640" progId="MS_ClipArt_Gallery.2">
                  <p:embed/>
                </p:oleObj>
              </mc:Choice>
              <mc:Fallback>
                <p:oleObj name="Clip" r:id="rId20" imgW="1266840" imgH="971640" progId="MS_ClipArt_Gallery.2">
                  <p:embed/>
                  <p:pic>
                    <p:nvPicPr>
                      <p:cNvPr id="54583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4572000"/>
                        <a:ext cx="3841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2" name="Rectangle 39"/>
          <p:cNvSpPr>
            <a:spLocks noChangeArrowheads="1"/>
          </p:cNvSpPr>
          <p:nvPr/>
        </p:nvSpPr>
        <p:spPr bwMode="auto">
          <a:xfrm>
            <a:off x="666750" y="504031"/>
            <a:ext cx="7985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92075" bIns="46038"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HIDS</a:t>
            </a:r>
            <a:r>
              <a:rPr lang="zh-CN" altLang="en-US" sz="3200" b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工作原理</a:t>
            </a:r>
          </a:p>
        </p:txBody>
      </p:sp>
      <p:sp>
        <p:nvSpPr>
          <p:cNvPr id="6193" name="Text Box 40"/>
          <p:cNvSpPr txBox="1">
            <a:spLocks noChangeArrowheads="1"/>
          </p:cNvSpPr>
          <p:nvPr/>
        </p:nvSpPr>
        <p:spPr bwMode="auto">
          <a:xfrm>
            <a:off x="6705600" y="1828800"/>
            <a:ext cx="1604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 algn="l"/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网络服务器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6194" name="AutoShape 41"/>
          <p:cNvSpPr>
            <a:spLocks noChangeArrowheads="1"/>
          </p:cNvSpPr>
          <p:nvPr/>
        </p:nvSpPr>
        <p:spPr bwMode="auto">
          <a:xfrm rot="-5400000">
            <a:off x="3619500" y="2247900"/>
            <a:ext cx="457200" cy="4953000"/>
          </a:xfrm>
          <a:prstGeom prst="can">
            <a:avLst>
              <a:gd name="adj" fmla="val 77037"/>
            </a:avLst>
          </a:prstGeom>
          <a:solidFill>
            <a:schemeClr val="folHlink">
              <a:alpha val="50195"/>
            </a:schemeClr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95" name="Text Box 42"/>
          <p:cNvSpPr txBox="1">
            <a:spLocks noChangeArrowheads="1"/>
          </p:cNvSpPr>
          <p:nvPr/>
        </p:nvSpPr>
        <p:spPr bwMode="auto">
          <a:xfrm>
            <a:off x="342900" y="363220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r>
              <a:rPr lang="zh-CN" altLang="en-US" sz="2000" b="0">
                <a:latin typeface="Times" panose="02020603050405020304" pitchFamily="18" charset="0"/>
                <a:ea typeface="黑体" panose="02010609060101010101" pitchFamily="49" charset="-122"/>
              </a:rPr>
              <a:t>客户端</a:t>
            </a:r>
          </a:p>
        </p:txBody>
      </p:sp>
      <p:sp>
        <p:nvSpPr>
          <p:cNvPr id="6196" name="Text Box 43"/>
          <p:cNvSpPr txBox="1">
            <a:spLocks noChangeArrowheads="1"/>
          </p:cNvSpPr>
          <p:nvPr/>
        </p:nvSpPr>
        <p:spPr bwMode="auto">
          <a:xfrm>
            <a:off x="6781800" y="3944938"/>
            <a:ext cx="1604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 algn="l"/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网络服务器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graphicFrame>
        <p:nvGraphicFramePr>
          <p:cNvPr id="545836" name="Object 44"/>
          <p:cNvGraphicFramePr>
            <a:graphicFrameLocks noChangeAspect="1"/>
          </p:cNvGraphicFramePr>
          <p:nvPr/>
        </p:nvGraphicFramePr>
        <p:xfrm>
          <a:off x="3505200" y="4572000"/>
          <a:ext cx="384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1" name="Clip" r:id="rId21" imgW="1266840" imgH="971640" progId="MS_ClipArt_Gallery.2">
                  <p:embed/>
                </p:oleObj>
              </mc:Choice>
              <mc:Fallback>
                <p:oleObj name="Clip" r:id="rId21" imgW="1266840" imgH="971640" progId="MS_ClipArt_Gallery.2">
                  <p:embed/>
                  <p:pic>
                    <p:nvPicPr>
                      <p:cNvPr id="54583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72000"/>
                        <a:ext cx="3841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37" name="Object 45"/>
          <p:cNvGraphicFramePr>
            <a:graphicFrameLocks noChangeAspect="1"/>
          </p:cNvGraphicFramePr>
          <p:nvPr/>
        </p:nvGraphicFramePr>
        <p:xfrm>
          <a:off x="3810000" y="4572000"/>
          <a:ext cx="384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2" name="Clip" r:id="rId22" imgW="1266840" imgH="971640" progId="MS_ClipArt_Gallery.2">
                  <p:embed/>
                </p:oleObj>
              </mc:Choice>
              <mc:Fallback>
                <p:oleObj name="Clip" r:id="rId22" imgW="1266840" imgH="971640" progId="MS_ClipArt_Gallery.2">
                  <p:embed/>
                  <p:pic>
                    <p:nvPicPr>
                      <p:cNvPr id="54583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572000"/>
                        <a:ext cx="3841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38" name="Object 46"/>
          <p:cNvGraphicFramePr>
            <a:graphicFrameLocks noChangeAspect="1"/>
          </p:cNvGraphicFramePr>
          <p:nvPr/>
        </p:nvGraphicFramePr>
        <p:xfrm>
          <a:off x="4114800" y="4572000"/>
          <a:ext cx="384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3" name="Clip" r:id="rId23" imgW="1266840" imgH="971640" progId="MS_ClipArt_Gallery.2">
                  <p:embed/>
                </p:oleObj>
              </mc:Choice>
              <mc:Fallback>
                <p:oleObj name="Clip" r:id="rId23" imgW="1266840" imgH="971640" progId="MS_ClipArt_Gallery.2">
                  <p:embed/>
                  <p:pic>
                    <p:nvPicPr>
                      <p:cNvPr id="54583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572000"/>
                        <a:ext cx="3841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39" name="Object 47"/>
          <p:cNvGraphicFramePr>
            <a:graphicFrameLocks noChangeAspect="1"/>
          </p:cNvGraphicFramePr>
          <p:nvPr/>
        </p:nvGraphicFramePr>
        <p:xfrm>
          <a:off x="4343400" y="4572000"/>
          <a:ext cx="384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4" name="Clip" r:id="rId24" imgW="1266840" imgH="971640" progId="MS_ClipArt_Gallery.2">
                  <p:embed/>
                </p:oleObj>
              </mc:Choice>
              <mc:Fallback>
                <p:oleObj name="Clip" r:id="rId24" imgW="1266840" imgH="971640" progId="MS_ClipArt_Gallery.2">
                  <p:embed/>
                  <p:pic>
                    <p:nvPicPr>
                      <p:cNvPr id="54583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572000"/>
                        <a:ext cx="3841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40" name="Object 48"/>
          <p:cNvGraphicFramePr>
            <a:graphicFrameLocks noChangeAspect="1"/>
          </p:cNvGraphicFramePr>
          <p:nvPr/>
        </p:nvGraphicFramePr>
        <p:xfrm>
          <a:off x="4648200" y="4572000"/>
          <a:ext cx="384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5" name="Clip" r:id="rId25" imgW="1266840" imgH="971640" progId="MS_ClipArt_Gallery.2">
                  <p:embed/>
                </p:oleObj>
              </mc:Choice>
              <mc:Fallback>
                <p:oleObj name="Clip" r:id="rId25" imgW="1266840" imgH="971640" progId="MS_ClipArt_Gallery.2">
                  <p:embed/>
                  <p:pic>
                    <p:nvPicPr>
                      <p:cNvPr id="54584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572000"/>
                        <a:ext cx="3841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41" name="Object 49"/>
          <p:cNvGraphicFramePr>
            <a:graphicFrameLocks noChangeAspect="1"/>
          </p:cNvGraphicFramePr>
          <p:nvPr/>
        </p:nvGraphicFramePr>
        <p:xfrm>
          <a:off x="4953000" y="4572000"/>
          <a:ext cx="384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6" name="Clip" r:id="rId26" imgW="1266840" imgH="971640" progId="MS_ClipArt_Gallery.2">
                  <p:embed/>
                </p:oleObj>
              </mc:Choice>
              <mc:Fallback>
                <p:oleObj name="Clip" r:id="rId26" imgW="1266840" imgH="971640" progId="MS_ClipArt_Gallery.2">
                  <p:embed/>
                  <p:pic>
                    <p:nvPicPr>
                      <p:cNvPr id="54584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572000"/>
                        <a:ext cx="3841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42" name="Object 50"/>
          <p:cNvGraphicFramePr>
            <a:graphicFrameLocks noChangeAspect="1"/>
          </p:cNvGraphicFramePr>
          <p:nvPr/>
        </p:nvGraphicFramePr>
        <p:xfrm>
          <a:off x="5257800" y="4572000"/>
          <a:ext cx="384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7" name="Clip" r:id="rId27" imgW="1266840" imgH="971640" progId="MS_ClipArt_Gallery.2">
                  <p:embed/>
                </p:oleObj>
              </mc:Choice>
              <mc:Fallback>
                <p:oleObj name="Clip" r:id="rId27" imgW="1266840" imgH="971640" progId="MS_ClipArt_Gallery.2">
                  <p:embed/>
                  <p:pic>
                    <p:nvPicPr>
                      <p:cNvPr id="54584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572000"/>
                        <a:ext cx="3841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43" name="Object 51"/>
          <p:cNvGraphicFramePr>
            <a:graphicFrameLocks noChangeAspect="1"/>
          </p:cNvGraphicFramePr>
          <p:nvPr/>
        </p:nvGraphicFramePr>
        <p:xfrm>
          <a:off x="5562600" y="4572000"/>
          <a:ext cx="384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8" name="Clip" r:id="rId28" imgW="1266840" imgH="971640" progId="MS_ClipArt_Gallery.2">
                  <p:embed/>
                </p:oleObj>
              </mc:Choice>
              <mc:Fallback>
                <p:oleObj name="Clip" r:id="rId28" imgW="1266840" imgH="971640" progId="MS_ClipArt_Gallery.2">
                  <p:embed/>
                  <p:pic>
                    <p:nvPicPr>
                      <p:cNvPr id="54584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572000"/>
                        <a:ext cx="3841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44" name="Object 52"/>
          <p:cNvGraphicFramePr>
            <a:graphicFrameLocks noChangeAspect="1"/>
          </p:cNvGraphicFramePr>
          <p:nvPr/>
        </p:nvGraphicFramePr>
        <p:xfrm>
          <a:off x="5867400" y="4572000"/>
          <a:ext cx="384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9" name="Clip" r:id="rId29" imgW="1266840" imgH="971640" progId="MS_ClipArt_Gallery.2">
                  <p:embed/>
                </p:oleObj>
              </mc:Choice>
              <mc:Fallback>
                <p:oleObj name="Clip" r:id="rId29" imgW="1266840" imgH="971640" progId="MS_ClipArt_Gallery.2">
                  <p:embed/>
                  <p:pic>
                    <p:nvPicPr>
                      <p:cNvPr id="54584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572000"/>
                        <a:ext cx="3841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5105400" y="4800600"/>
            <a:ext cx="2105025" cy="1352550"/>
            <a:chOff x="1362" y="1200"/>
            <a:chExt cx="1326" cy="852"/>
          </a:xfrm>
        </p:grpSpPr>
        <p:sp>
          <p:nvSpPr>
            <p:cNvPr id="6215" name="AutoShape 54"/>
            <p:cNvSpPr>
              <a:spLocks noChangeArrowheads="1"/>
            </p:cNvSpPr>
            <p:nvPr/>
          </p:nvSpPr>
          <p:spPr bwMode="auto">
            <a:xfrm rot="10800000" flipV="1">
              <a:off x="1632" y="1200"/>
              <a:ext cx="1056" cy="480"/>
            </a:xfrm>
            <a:custGeom>
              <a:avLst/>
              <a:gdLst>
                <a:gd name="T0" fmla="*/ 24 w 21600"/>
                <a:gd name="T1" fmla="*/ 0 h 21600"/>
                <a:gd name="T2" fmla="*/ 5 w 21600"/>
                <a:gd name="T3" fmla="*/ 5 h 21600"/>
                <a:gd name="T4" fmla="*/ 25 w 21600"/>
                <a:gd name="T5" fmla="*/ 2 h 21600"/>
                <a:gd name="T6" fmla="*/ 58 w 21600"/>
                <a:gd name="T7" fmla="*/ 4 h 21600"/>
                <a:gd name="T8" fmla="*/ 48 w 21600"/>
                <a:gd name="T9" fmla="*/ 7 h 21600"/>
                <a:gd name="T10" fmla="*/ 35 w 21600"/>
                <a:gd name="T11" fmla="*/ 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50 h 21600"/>
                <a:gd name="T20" fmla="*/ 1843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160" y="9989"/>
                  </a:moveTo>
                  <a:cubicBezTo>
                    <a:pt x="16752" y="6787"/>
                    <a:pt x="14027" y="4388"/>
                    <a:pt x="10800" y="4388"/>
                  </a:cubicBezTo>
                  <a:cubicBezTo>
                    <a:pt x="7258" y="4388"/>
                    <a:pt x="4388" y="7258"/>
                    <a:pt x="4388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236" y="0"/>
                    <a:pt x="20825" y="4041"/>
                    <a:pt x="21513" y="9434"/>
                  </a:cubicBezTo>
                  <a:lnTo>
                    <a:pt x="24191" y="9092"/>
                  </a:lnTo>
                  <a:lnTo>
                    <a:pt x="19955" y="14565"/>
                  </a:lnTo>
                  <a:lnTo>
                    <a:pt x="14482" y="10330"/>
                  </a:lnTo>
                  <a:lnTo>
                    <a:pt x="17160" y="9989"/>
                  </a:lnTo>
                  <a:close/>
                </a:path>
              </a:pathLst>
            </a:cu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216" name="Group 55"/>
            <p:cNvGrpSpPr>
              <a:grpSpLocks/>
            </p:cNvGrpSpPr>
            <p:nvPr/>
          </p:nvGrpSpPr>
          <p:grpSpPr bwMode="auto">
            <a:xfrm>
              <a:off x="1362" y="1440"/>
              <a:ext cx="798" cy="612"/>
              <a:chOff x="528" y="1056"/>
              <a:chExt cx="798" cy="612"/>
            </a:xfrm>
          </p:grpSpPr>
          <p:graphicFrame>
            <p:nvGraphicFramePr>
              <p:cNvPr id="6175" name="Object 56"/>
              <p:cNvGraphicFramePr>
                <a:graphicFrameLocks noChangeAspect="1"/>
              </p:cNvGraphicFramePr>
              <p:nvPr/>
            </p:nvGraphicFramePr>
            <p:xfrm>
              <a:off x="528" y="1056"/>
              <a:ext cx="798" cy="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330" name="Clip" r:id="rId30" imgW="1266840" imgH="971640" progId="MS_ClipArt_Gallery.2">
                      <p:embed/>
                    </p:oleObj>
                  </mc:Choice>
                  <mc:Fallback>
                    <p:oleObj name="Clip" r:id="rId30" imgW="1266840" imgH="971640" progId="MS_ClipArt_Gallery.2">
                      <p:embed/>
                      <p:pic>
                        <p:nvPicPr>
                          <p:cNvPr id="6175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1056"/>
                            <a:ext cx="798" cy="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17" name="Text Box 57"/>
              <p:cNvSpPr txBox="1">
                <a:spLocks noChangeArrowheads="1"/>
              </p:cNvSpPr>
              <p:nvPr/>
            </p:nvSpPr>
            <p:spPr bwMode="auto">
              <a:xfrm>
                <a:off x="720" y="1104"/>
                <a:ext cx="34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sz="4000">
                    <a:solidFill>
                      <a:srgbClr val="FF0000"/>
                    </a:solidFill>
                    <a:latin typeface="Times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sz="2400" b="0"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6705600" y="4572000"/>
            <a:ext cx="1160463" cy="709613"/>
            <a:chOff x="4128" y="3444"/>
            <a:chExt cx="798" cy="612"/>
          </a:xfrm>
        </p:grpSpPr>
        <p:grpSp>
          <p:nvGrpSpPr>
            <p:cNvPr id="6210" name="Group 60"/>
            <p:cNvGrpSpPr>
              <a:grpSpLocks/>
            </p:cNvGrpSpPr>
            <p:nvPr/>
          </p:nvGrpSpPr>
          <p:grpSpPr bwMode="auto">
            <a:xfrm rot="7488645">
              <a:off x="4283" y="3493"/>
              <a:ext cx="455" cy="477"/>
              <a:chOff x="2160" y="3312"/>
              <a:chExt cx="455" cy="477"/>
            </a:xfrm>
          </p:grpSpPr>
          <p:sp>
            <p:nvSpPr>
              <p:cNvPr id="6211" name="Freeform 61"/>
              <p:cNvSpPr>
                <a:spLocks/>
              </p:cNvSpPr>
              <p:nvPr/>
            </p:nvSpPr>
            <p:spPr bwMode="auto">
              <a:xfrm>
                <a:off x="2312" y="3312"/>
                <a:ext cx="293" cy="369"/>
              </a:xfrm>
              <a:custGeom>
                <a:avLst/>
                <a:gdLst>
                  <a:gd name="T0" fmla="*/ 116 w 1464"/>
                  <a:gd name="T1" fmla="*/ 49 h 1849"/>
                  <a:gd name="T2" fmla="*/ 126 w 1464"/>
                  <a:gd name="T3" fmla="*/ 51 h 1849"/>
                  <a:gd name="T4" fmla="*/ 134 w 1464"/>
                  <a:gd name="T5" fmla="*/ 53 h 1849"/>
                  <a:gd name="T6" fmla="*/ 143 w 1464"/>
                  <a:gd name="T7" fmla="*/ 56 h 1849"/>
                  <a:gd name="T8" fmla="*/ 152 w 1464"/>
                  <a:gd name="T9" fmla="*/ 59 h 1849"/>
                  <a:gd name="T10" fmla="*/ 162 w 1464"/>
                  <a:gd name="T11" fmla="*/ 63 h 1849"/>
                  <a:gd name="T12" fmla="*/ 172 w 1464"/>
                  <a:gd name="T13" fmla="*/ 67 h 1849"/>
                  <a:gd name="T14" fmla="*/ 181 w 1464"/>
                  <a:gd name="T15" fmla="*/ 72 h 1849"/>
                  <a:gd name="T16" fmla="*/ 189 w 1464"/>
                  <a:gd name="T17" fmla="*/ 77 h 1849"/>
                  <a:gd name="T18" fmla="*/ 197 w 1464"/>
                  <a:gd name="T19" fmla="*/ 82 h 1849"/>
                  <a:gd name="T20" fmla="*/ 206 w 1464"/>
                  <a:gd name="T21" fmla="*/ 88 h 1849"/>
                  <a:gd name="T22" fmla="*/ 214 w 1464"/>
                  <a:gd name="T23" fmla="*/ 94 h 1849"/>
                  <a:gd name="T24" fmla="*/ 226 w 1464"/>
                  <a:gd name="T25" fmla="*/ 105 h 1849"/>
                  <a:gd name="T26" fmla="*/ 237 w 1464"/>
                  <a:gd name="T27" fmla="*/ 116 h 1849"/>
                  <a:gd name="T28" fmla="*/ 245 w 1464"/>
                  <a:gd name="T29" fmla="*/ 126 h 1849"/>
                  <a:gd name="T30" fmla="*/ 254 w 1464"/>
                  <a:gd name="T31" fmla="*/ 138 h 1849"/>
                  <a:gd name="T32" fmla="*/ 262 w 1464"/>
                  <a:gd name="T33" fmla="*/ 151 h 1849"/>
                  <a:gd name="T34" fmla="*/ 269 w 1464"/>
                  <a:gd name="T35" fmla="*/ 163 h 1849"/>
                  <a:gd name="T36" fmla="*/ 276 w 1464"/>
                  <a:gd name="T37" fmla="*/ 177 h 1849"/>
                  <a:gd name="T38" fmla="*/ 281 w 1464"/>
                  <a:gd name="T39" fmla="*/ 192 h 1849"/>
                  <a:gd name="T40" fmla="*/ 287 w 1464"/>
                  <a:gd name="T41" fmla="*/ 211 h 1849"/>
                  <a:gd name="T42" fmla="*/ 290 w 1464"/>
                  <a:gd name="T43" fmla="*/ 229 h 1849"/>
                  <a:gd name="T44" fmla="*/ 293 w 1464"/>
                  <a:gd name="T45" fmla="*/ 252 h 1849"/>
                  <a:gd name="T46" fmla="*/ 293 w 1464"/>
                  <a:gd name="T47" fmla="*/ 273 h 1849"/>
                  <a:gd name="T48" fmla="*/ 291 w 1464"/>
                  <a:gd name="T49" fmla="*/ 291 h 1849"/>
                  <a:gd name="T50" fmla="*/ 288 w 1464"/>
                  <a:gd name="T51" fmla="*/ 310 h 1849"/>
                  <a:gd name="T52" fmla="*/ 282 w 1464"/>
                  <a:gd name="T53" fmla="*/ 331 h 1849"/>
                  <a:gd name="T54" fmla="*/ 274 w 1464"/>
                  <a:gd name="T55" fmla="*/ 350 h 1849"/>
                  <a:gd name="T56" fmla="*/ 263 w 1464"/>
                  <a:gd name="T57" fmla="*/ 369 h 1849"/>
                  <a:gd name="T58" fmla="*/ 182 w 1464"/>
                  <a:gd name="T59" fmla="*/ 310 h 1849"/>
                  <a:gd name="T60" fmla="*/ 187 w 1464"/>
                  <a:gd name="T61" fmla="*/ 295 h 1849"/>
                  <a:gd name="T62" fmla="*/ 191 w 1464"/>
                  <a:gd name="T63" fmla="*/ 280 h 1849"/>
                  <a:gd name="T64" fmla="*/ 192 w 1464"/>
                  <a:gd name="T65" fmla="*/ 267 h 1849"/>
                  <a:gd name="T66" fmla="*/ 191 w 1464"/>
                  <a:gd name="T67" fmla="*/ 251 h 1849"/>
                  <a:gd name="T68" fmla="*/ 189 w 1464"/>
                  <a:gd name="T69" fmla="*/ 234 h 1849"/>
                  <a:gd name="T70" fmla="*/ 183 w 1464"/>
                  <a:gd name="T71" fmla="*/ 219 h 1849"/>
                  <a:gd name="T72" fmla="*/ 177 w 1464"/>
                  <a:gd name="T73" fmla="*/ 205 h 1849"/>
                  <a:gd name="T74" fmla="*/ 171 w 1464"/>
                  <a:gd name="T75" fmla="*/ 196 h 1849"/>
                  <a:gd name="T76" fmla="*/ 164 w 1464"/>
                  <a:gd name="T77" fmla="*/ 188 h 1849"/>
                  <a:gd name="T78" fmla="*/ 157 w 1464"/>
                  <a:gd name="T79" fmla="*/ 180 h 1849"/>
                  <a:gd name="T80" fmla="*/ 149 w 1464"/>
                  <a:gd name="T81" fmla="*/ 173 h 1849"/>
                  <a:gd name="T82" fmla="*/ 139 w 1464"/>
                  <a:gd name="T83" fmla="*/ 166 h 1849"/>
                  <a:gd name="T84" fmla="*/ 131 w 1464"/>
                  <a:gd name="T85" fmla="*/ 161 h 1849"/>
                  <a:gd name="T86" fmla="*/ 120 w 1464"/>
                  <a:gd name="T87" fmla="*/ 156 h 1849"/>
                  <a:gd name="T88" fmla="*/ 112 w 1464"/>
                  <a:gd name="T89" fmla="*/ 153 h 1849"/>
                  <a:gd name="T90" fmla="*/ 99 w 1464"/>
                  <a:gd name="T91" fmla="*/ 150 h 1849"/>
                  <a:gd name="T92" fmla="*/ 86 w 1464"/>
                  <a:gd name="T93" fmla="*/ 149 h 1849"/>
                  <a:gd name="T94" fmla="*/ 82 w 1464"/>
                  <a:gd name="T95" fmla="*/ 203 h 1849"/>
                  <a:gd name="T96" fmla="*/ 82 w 1464"/>
                  <a:gd name="T97" fmla="*/ 0 h 1849"/>
                  <a:gd name="T98" fmla="*/ 87 w 1464"/>
                  <a:gd name="T99" fmla="*/ 46 h 1849"/>
                  <a:gd name="T100" fmla="*/ 100 w 1464"/>
                  <a:gd name="T101" fmla="*/ 47 h 1849"/>
                  <a:gd name="T102" fmla="*/ 112 w 1464"/>
                  <a:gd name="T103" fmla="*/ 48 h 184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464"/>
                  <a:gd name="T157" fmla="*/ 0 h 1849"/>
                  <a:gd name="T158" fmla="*/ 1464 w 1464"/>
                  <a:gd name="T159" fmla="*/ 1849 h 184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464" h="1849">
                    <a:moveTo>
                      <a:pt x="558" y="243"/>
                    </a:moveTo>
                    <a:lnTo>
                      <a:pt x="578" y="246"/>
                    </a:lnTo>
                    <a:lnTo>
                      <a:pt x="604" y="250"/>
                    </a:lnTo>
                    <a:lnTo>
                      <a:pt x="631" y="257"/>
                    </a:lnTo>
                    <a:lnTo>
                      <a:pt x="650" y="262"/>
                    </a:lnTo>
                    <a:lnTo>
                      <a:pt x="672" y="267"/>
                    </a:lnTo>
                    <a:lnTo>
                      <a:pt x="693" y="274"/>
                    </a:lnTo>
                    <a:lnTo>
                      <a:pt x="716" y="281"/>
                    </a:lnTo>
                    <a:lnTo>
                      <a:pt x="736" y="286"/>
                    </a:lnTo>
                    <a:lnTo>
                      <a:pt x="759" y="295"/>
                    </a:lnTo>
                    <a:lnTo>
                      <a:pt x="786" y="306"/>
                    </a:lnTo>
                    <a:lnTo>
                      <a:pt x="809" y="315"/>
                    </a:lnTo>
                    <a:lnTo>
                      <a:pt x="831" y="325"/>
                    </a:lnTo>
                    <a:lnTo>
                      <a:pt x="857" y="337"/>
                    </a:lnTo>
                    <a:lnTo>
                      <a:pt x="882" y="349"/>
                    </a:lnTo>
                    <a:lnTo>
                      <a:pt x="904" y="360"/>
                    </a:lnTo>
                    <a:lnTo>
                      <a:pt x="925" y="373"/>
                    </a:lnTo>
                    <a:lnTo>
                      <a:pt x="944" y="385"/>
                    </a:lnTo>
                    <a:lnTo>
                      <a:pt x="963" y="398"/>
                    </a:lnTo>
                    <a:lnTo>
                      <a:pt x="984" y="410"/>
                    </a:lnTo>
                    <a:lnTo>
                      <a:pt x="1007" y="427"/>
                    </a:lnTo>
                    <a:lnTo>
                      <a:pt x="1029" y="443"/>
                    </a:lnTo>
                    <a:lnTo>
                      <a:pt x="1049" y="459"/>
                    </a:lnTo>
                    <a:lnTo>
                      <a:pt x="1067" y="472"/>
                    </a:lnTo>
                    <a:lnTo>
                      <a:pt x="1098" y="498"/>
                    </a:lnTo>
                    <a:lnTo>
                      <a:pt x="1129" y="527"/>
                    </a:lnTo>
                    <a:lnTo>
                      <a:pt x="1153" y="549"/>
                    </a:lnTo>
                    <a:lnTo>
                      <a:pt x="1182" y="582"/>
                    </a:lnTo>
                    <a:lnTo>
                      <a:pt x="1202" y="605"/>
                    </a:lnTo>
                    <a:lnTo>
                      <a:pt x="1224" y="632"/>
                    </a:lnTo>
                    <a:lnTo>
                      <a:pt x="1249" y="662"/>
                    </a:lnTo>
                    <a:lnTo>
                      <a:pt x="1269" y="691"/>
                    </a:lnTo>
                    <a:lnTo>
                      <a:pt x="1289" y="724"/>
                    </a:lnTo>
                    <a:lnTo>
                      <a:pt x="1310" y="755"/>
                    </a:lnTo>
                    <a:lnTo>
                      <a:pt x="1328" y="789"/>
                    </a:lnTo>
                    <a:lnTo>
                      <a:pt x="1346" y="818"/>
                    </a:lnTo>
                    <a:lnTo>
                      <a:pt x="1362" y="853"/>
                    </a:lnTo>
                    <a:lnTo>
                      <a:pt x="1378" y="888"/>
                    </a:lnTo>
                    <a:lnTo>
                      <a:pt x="1391" y="924"/>
                    </a:lnTo>
                    <a:lnTo>
                      <a:pt x="1405" y="963"/>
                    </a:lnTo>
                    <a:lnTo>
                      <a:pt x="1421" y="1011"/>
                    </a:lnTo>
                    <a:lnTo>
                      <a:pt x="1433" y="1056"/>
                    </a:lnTo>
                    <a:lnTo>
                      <a:pt x="1444" y="1102"/>
                    </a:lnTo>
                    <a:lnTo>
                      <a:pt x="1449" y="1147"/>
                    </a:lnTo>
                    <a:lnTo>
                      <a:pt x="1457" y="1199"/>
                    </a:lnTo>
                    <a:lnTo>
                      <a:pt x="1463" y="1265"/>
                    </a:lnTo>
                    <a:lnTo>
                      <a:pt x="1464" y="1316"/>
                    </a:lnTo>
                    <a:lnTo>
                      <a:pt x="1463" y="1366"/>
                    </a:lnTo>
                    <a:lnTo>
                      <a:pt x="1458" y="1413"/>
                    </a:lnTo>
                    <a:lnTo>
                      <a:pt x="1453" y="1458"/>
                    </a:lnTo>
                    <a:lnTo>
                      <a:pt x="1447" y="1505"/>
                    </a:lnTo>
                    <a:lnTo>
                      <a:pt x="1437" y="1553"/>
                    </a:lnTo>
                    <a:lnTo>
                      <a:pt x="1424" y="1604"/>
                    </a:lnTo>
                    <a:lnTo>
                      <a:pt x="1407" y="1658"/>
                    </a:lnTo>
                    <a:lnTo>
                      <a:pt x="1390" y="1707"/>
                    </a:lnTo>
                    <a:lnTo>
                      <a:pt x="1371" y="1755"/>
                    </a:lnTo>
                    <a:lnTo>
                      <a:pt x="1343" y="1802"/>
                    </a:lnTo>
                    <a:lnTo>
                      <a:pt x="1316" y="1849"/>
                    </a:lnTo>
                    <a:lnTo>
                      <a:pt x="885" y="1599"/>
                    </a:lnTo>
                    <a:lnTo>
                      <a:pt x="908" y="1552"/>
                    </a:lnTo>
                    <a:lnTo>
                      <a:pt x="924" y="1516"/>
                    </a:lnTo>
                    <a:lnTo>
                      <a:pt x="935" y="1477"/>
                    </a:lnTo>
                    <a:lnTo>
                      <a:pt x="945" y="1439"/>
                    </a:lnTo>
                    <a:lnTo>
                      <a:pt x="952" y="1404"/>
                    </a:lnTo>
                    <a:lnTo>
                      <a:pt x="954" y="1369"/>
                    </a:lnTo>
                    <a:lnTo>
                      <a:pt x="957" y="1336"/>
                    </a:lnTo>
                    <a:lnTo>
                      <a:pt x="957" y="1300"/>
                    </a:lnTo>
                    <a:lnTo>
                      <a:pt x="955" y="1259"/>
                    </a:lnTo>
                    <a:lnTo>
                      <a:pt x="949" y="1218"/>
                    </a:lnTo>
                    <a:lnTo>
                      <a:pt x="942" y="1174"/>
                    </a:lnTo>
                    <a:lnTo>
                      <a:pt x="932" y="1138"/>
                    </a:lnTo>
                    <a:lnTo>
                      <a:pt x="916" y="1097"/>
                    </a:lnTo>
                    <a:lnTo>
                      <a:pt x="902" y="1063"/>
                    </a:lnTo>
                    <a:lnTo>
                      <a:pt x="884" y="1029"/>
                    </a:lnTo>
                    <a:lnTo>
                      <a:pt x="868" y="1003"/>
                    </a:lnTo>
                    <a:lnTo>
                      <a:pt x="853" y="982"/>
                    </a:lnTo>
                    <a:lnTo>
                      <a:pt x="837" y="961"/>
                    </a:lnTo>
                    <a:lnTo>
                      <a:pt x="819" y="940"/>
                    </a:lnTo>
                    <a:lnTo>
                      <a:pt x="799" y="917"/>
                    </a:lnTo>
                    <a:lnTo>
                      <a:pt x="783" y="902"/>
                    </a:lnTo>
                    <a:lnTo>
                      <a:pt x="764" y="883"/>
                    </a:lnTo>
                    <a:lnTo>
                      <a:pt x="745" y="866"/>
                    </a:lnTo>
                    <a:lnTo>
                      <a:pt x="722" y="849"/>
                    </a:lnTo>
                    <a:lnTo>
                      <a:pt x="696" y="832"/>
                    </a:lnTo>
                    <a:lnTo>
                      <a:pt x="673" y="817"/>
                    </a:lnTo>
                    <a:lnTo>
                      <a:pt x="655" y="806"/>
                    </a:lnTo>
                    <a:lnTo>
                      <a:pt x="627" y="790"/>
                    </a:lnTo>
                    <a:lnTo>
                      <a:pt x="602" y="781"/>
                    </a:lnTo>
                    <a:lnTo>
                      <a:pt x="581" y="773"/>
                    </a:lnTo>
                    <a:lnTo>
                      <a:pt x="559" y="765"/>
                    </a:lnTo>
                    <a:lnTo>
                      <a:pt x="525" y="757"/>
                    </a:lnTo>
                    <a:lnTo>
                      <a:pt x="494" y="752"/>
                    </a:lnTo>
                    <a:lnTo>
                      <a:pt x="462" y="748"/>
                    </a:lnTo>
                    <a:lnTo>
                      <a:pt x="430" y="746"/>
                    </a:lnTo>
                    <a:lnTo>
                      <a:pt x="412" y="745"/>
                    </a:lnTo>
                    <a:lnTo>
                      <a:pt x="412" y="1015"/>
                    </a:lnTo>
                    <a:lnTo>
                      <a:pt x="0" y="514"/>
                    </a:lnTo>
                    <a:lnTo>
                      <a:pt x="411" y="0"/>
                    </a:lnTo>
                    <a:lnTo>
                      <a:pt x="411" y="231"/>
                    </a:lnTo>
                    <a:lnTo>
                      <a:pt x="433" y="232"/>
                    </a:lnTo>
                    <a:lnTo>
                      <a:pt x="465" y="234"/>
                    </a:lnTo>
                    <a:lnTo>
                      <a:pt x="499" y="236"/>
                    </a:lnTo>
                    <a:lnTo>
                      <a:pt x="531" y="239"/>
                    </a:lnTo>
                    <a:lnTo>
                      <a:pt x="558" y="24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2" name="Freeform 62"/>
              <p:cNvSpPr>
                <a:spLocks/>
              </p:cNvSpPr>
              <p:nvPr/>
            </p:nvSpPr>
            <p:spPr bwMode="auto">
              <a:xfrm>
                <a:off x="2227" y="3584"/>
                <a:ext cx="388" cy="205"/>
              </a:xfrm>
              <a:custGeom>
                <a:avLst/>
                <a:gdLst>
                  <a:gd name="T0" fmla="*/ 199 w 1942"/>
                  <a:gd name="T1" fmla="*/ 202 h 1028"/>
                  <a:gd name="T2" fmla="*/ 210 w 1942"/>
                  <a:gd name="T3" fmla="*/ 200 h 1028"/>
                  <a:gd name="T4" fmla="*/ 218 w 1942"/>
                  <a:gd name="T5" fmla="*/ 198 h 1028"/>
                  <a:gd name="T6" fmla="*/ 227 w 1942"/>
                  <a:gd name="T7" fmla="*/ 195 h 1028"/>
                  <a:gd name="T8" fmla="*/ 235 w 1942"/>
                  <a:gd name="T9" fmla="*/ 192 h 1028"/>
                  <a:gd name="T10" fmla="*/ 246 w 1942"/>
                  <a:gd name="T11" fmla="*/ 188 h 1028"/>
                  <a:gd name="T12" fmla="*/ 255 w 1942"/>
                  <a:gd name="T13" fmla="*/ 184 h 1028"/>
                  <a:gd name="T14" fmla="*/ 264 w 1942"/>
                  <a:gd name="T15" fmla="*/ 179 h 1028"/>
                  <a:gd name="T16" fmla="*/ 272 w 1942"/>
                  <a:gd name="T17" fmla="*/ 174 h 1028"/>
                  <a:gd name="T18" fmla="*/ 280 w 1942"/>
                  <a:gd name="T19" fmla="*/ 169 h 1028"/>
                  <a:gd name="T20" fmla="*/ 289 w 1942"/>
                  <a:gd name="T21" fmla="*/ 163 h 1028"/>
                  <a:gd name="T22" fmla="*/ 297 w 1942"/>
                  <a:gd name="T23" fmla="*/ 157 h 1028"/>
                  <a:gd name="T24" fmla="*/ 308 w 1942"/>
                  <a:gd name="T25" fmla="*/ 147 h 1028"/>
                  <a:gd name="T26" fmla="*/ 320 w 1942"/>
                  <a:gd name="T27" fmla="*/ 135 h 1028"/>
                  <a:gd name="T28" fmla="*/ 328 w 1942"/>
                  <a:gd name="T29" fmla="*/ 125 h 1028"/>
                  <a:gd name="T30" fmla="*/ 337 w 1942"/>
                  <a:gd name="T31" fmla="*/ 114 h 1028"/>
                  <a:gd name="T32" fmla="*/ 346 w 1942"/>
                  <a:gd name="T33" fmla="*/ 100 h 1028"/>
                  <a:gd name="T34" fmla="*/ 347 w 1942"/>
                  <a:gd name="T35" fmla="*/ 0 h 1028"/>
                  <a:gd name="T36" fmla="*/ 259 w 1942"/>
                  <a:gd name="T37" fmla="*/ 49 h 1028"/>
                  <a:gd name="T38" fmla="*/ 251 w 1942"/>
                  <a:gd name="T39" fmla="*/ 59 h 1028"/>
                  <a:gd name="T40" fmla="*/ 243 w 1942"/>
                  <a:gd name="T41" fmla="*/ 68 h 1028"/>
                  <a:gd name="T42" fmla="*/ 236 w 1942"/>
                  <a:gd name="T43" fmla="*/ 76 h 1028"/>
                  <a:gd name="T44" fmla="*/ 228 w 1942"/>
                  <a:gd name="T45" fmla="*/ 82 h 1028"/>
                  <a:gd name="T46" fmla="*/ 218 w 1942"/>
                  <a:gd name="T47" fmla="*/ 88 h 1028"/>
                  <a:gd name="T48" fmla="*/ 209 w 1942"/>
                  <a:gd name="T49" fmla="*/ 94 h 1028"/>
                  <a:gd name="T50" fmla="*/ 200 w 1942"/>
                  <a:gd name="T51" fmla="*/ 97 h 1028"/>
                  <a:gd name="T52" fmla="*/ 189 w 1942"/>
                  <a:gd name="T53" fmla="*/ 101 h 1028"/>
                  <a:gd name="T54" fmla="*/ 176 w 1942"/>
                  <a:gd name="T55" fmla="*/ 102 h 1028"/>
                  <a:gd name="T56" fmla="*/ 154 w 1942"/>
                  <a:gd name="T57" fmla="*/ 103 h 1028"/>
                  <a:gd name="T58" fmla="*/ 136 w 1942"/>
                  <a:gd name="T59" fmla="*/ 99 h 1028"/>
                  <a:gd name="T60" fmla="*/ 117 w 1942"/>
                  <a:gd name="T61" fmla="*/ 93 h 1028"/>
                  <a:gd name="T62" fmla="*/ 100 w 1942"/>
                  <a:gd name="T63" fmla="*/ 83 h 1028"/>
                  <a:gd name="T64" fmla="*/ 0 w 1942"/>
                  <a:gd name="T65" fmla="*/ 129 h 1028"/>
                  <a:gd name="T66" fmla="*/ 9 w 1942"/>
                  <a:gd name="T67" fmla="*/ 139 h 1028"/>
                  <a:gd name="T68" fmla="*/ 18 w 1942"/>
                  <a:gd name="T69" fmla="*/ 148 h 1028"/>
                  <a:gd name="T70" fmla="*/ 28 w 1942"/>
                  <a:gd name="T71" fmla="*/ 157 h 1028"/>
                  <a:gd name="T72" fmla="*/ 38 w 1942"/>
                  <a:gd name="T73" fmla="*/ 164 h 1028"/>
                  <a:gd name="T74" fmla="*/ 49 w 1942"/>
                  <a:gd name="T75" fmla="*/ 171 h 1028"/>
                  <a:gd name="T76" fmla="*/ 59 w 1942"/>
                  <a:gd name="T77" fmla="*/ 178 h 1028"/>
                  <a:gd name="T78" fmla="*/ 69 w 1942"/>
                  <a:gd name="T79" fmla="*/ 183 h 1028"/>
                  <a:gd name="T80" fmla="*/ 82 w 1942"/>
                  <a:gd name="T81" fmla="*/ 189 h 1028"/>
                  <a:gd name="T82" fmla="*/ 95 w 1942"/>
                  <a:gd name="T83" fmla="*/ 193 h 1028"/>
                  <a:gd name="T84" fmla="*/ 106 w 1942"/>
                  <a:gd name="T85" fmla="*/ 197 h 1028"/>
                  <a:gd name="T86" fmla="*/ 117 w 1942"/>
                  <a:gd name="T87" fmla="*/ 200 h 1028"/>
                  <a:gd name="T88" fmla="*/ 130 w 1942"/>
                  <a:gd name="T89" fmla="*/ 203 h 1028"/>
                  <a:gd name="T90" fmla="*/ 144 w 1942"/>
                  <a:gd name="T91" fmla="*/ 204 h 1028"/>
                  <a:gd name="T92" fmla="*/ 157 w 1942"/>
                  <a:gd name="T93" fmla="*/ 205 h 1028"/>
                  <a:gd name="T94" fmla="*/ 170 w 1942"/>
                  <a:gd name="T95" fmla="*/ 205 h 1028"/>
                  <a:gd name="T96" fmla="*/ 183 w 1942"/>
                  <a:gd name="T97" fmla="*/ 204 h 1028"/>
                  <a:gd name="T98" fmla="*/ 195 w 1942"/>
                  <a:gd name="T99" fmla="*/ 202 h 102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942"/>
                  <a:gd name="T151" fmla="*/ 0 h 1028"/>
                  <a:gd name="T152" fmla="*/ 1942 w 1942"/>
                  <a:gd name="T153" fmla="*/ 1028 h 102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942" h="1028">
                    <a:moveTo>
                      <a:pt x="976" y="1015"/>
                    </a:moveTo>
                    <a:lnTo>
                      <a:pt x="996" y="1012"/>
                    </a:lnTo>
                    <a:lnTo>
                      <a:pt x="1023" y="1007"/>
                    </a:lnTo>
                    <a:lnTo>
                      <a:pt x="1049" y="1002"/>
                    </a:lnTo>
                    <a:lnTo>
                      <a:pt x="1068" y="997"/>
                    </a:lnTo>
                    <a:lnTo>
                      <a:pt x="1091" y="992"/>
                    </a:lnTo>
                    <a:lnTo>
                      <a:pt x="1113" y="985"/>
                    </a:lnTo>
                    <a:lnTo>
                      <a:pt x="1135" y="979"/>
                    </a:lnTo>
                    <a:lnTo>
                      <a:pt x="1155" y="973"/>
                    </a:lnTo>
                    <a:lnTo>
                      <a:pt x="1177" y="964"/>
                    </a:lnTo>
                    <a:lnTo>
                      <a:pt x="1205" y="954"/>
                    </a:lnTo>
                    <a:lnTo>
                      <a:pt x="1229" y="944"/>
                    </a:lnTo>
                    <a:lnTo>
                      <a:pt x="1251" y="934"/>
                    </a:lnTo>
                    <a:lnTo>
                      <a:pt x="1277" y="922"/>
                    </a:lnTo>
                    <a:lnTo>
                      <a:pt x="1301" y="910"/>
                    </a:lnTo>
                    <a:lnTo>
                      <a:pt x="1323" y="899"/>
                    </a:lnTo>
                    <a:lnTo>
                      <a:pt x="1343" y="885"/>
                    </a:lnTo>
                    <a:lnTo>
                      <a:pt x="1362" y="874"/>
                    </a:lnTo>
                    <a:lnTo>
                      <a:pt x="1381" y="861"/>
                    </a:lnTo>
                    <a:lnTo>
                      <a:pt x="1402" y="848"/>
                    </a:lnTo>
                    <a:lnTo>
                      <a:pt x="1426" y="833"/>
                    </a:lnTo>
                    <a:lnTo>
                      <a:pt x="1447" y="817"/>
                    </a:lnTo>
                    <a:lnTo>
                      <a:pt x="1467" y="802"/>
                    </a:lnTo>
                    <a:lnTo>
                      <a:pt x="1485" y="788"/>
                    </a:lnTo>
                    <a:lnTo>
                      <a:pt x="1516" y="763"/>
                    </a:lnTo>
                    <a:lnTo>
                      <a:pt x="1544" y="739"/>
                    </a:lnTo>
                    <a:lnTo>
                      <a:pt x="1571" y="711"/>
                    </a:lnTo>
                    <a:lnTo>
                      <a:pt x="1600" y="678"/>
                    </a:lnTo>
                    <a:lnTo>
                      <a:pt x="1620" y="655"/>
                    </a:lnTo>
                    <a:lnTo>
                      <a:pt x="1643" y="628"/>
                    </a:lnTo>
                    <a:lnTo>
                      <a:pt x="1667" y="599"/>
                    </a:lnTo>
                    <a:lnTo>
                      <a:pt x="1688" y="570"/>
                    </a:lnTo>
                    <a:lnTo>
                      <a:pt x="1708" y="539"/>
                    </a:lnTo>
                    <a:lnTo>
                      <a:pt x="1733" y="503"/>
                    </a:lnTo>
                    <a:lnTo>
                      <a:pt x="1942" y="626"/>
                    </a:lnTo>
                    <a:lnTo>
                      <a:pt x="1737" y="0"/>
                    </a:lnTo>
                    <a:lnTo>
                      <a:pt x="1073" y="119"/>
                    </a:lnTo>
                    <a:lnTo>
                      <a:pt x="1297" y="247"/>
                    </a:lnTo>
                    <a:lnTo>
                      <a:pt x="1278" y="273"/>
                    </a:lnTo>
                    <a:lnTo>
                      <a:pt x="1258" y="297"/>
                    </a:lnTo>
                    <a:lnTo>
                      <a:pt x="1238" y="320"/>
                    </a:lnTo>
                    <a:lnTo>
                      <a:pt x="1218" y="343"/>
                    </a:lnTo>
                    <a:lnTo>
                      <a:pt x="1201" y="360"/>
                    </a:lnTo>
                    <a:lnTo>
                      <a:pt x="1183" y="379"/>
                    </a:lnTo>
                    <a:lnTo>
                      <a:pt x="1163" y="394"/>
                    </a:lnTo>
                    <a:lnTo>
                      <a:pt x="1141" y="411"/>
                    </a:lnTo>
                    <a:lnTo>
                      <a:pt x="1114" y="429"/>
                    </a:lnTo>
                    <a:lnTo>
                      <a:pt x="1092" y="443"/>
                    </a:lnTo>
                    <a:lnTo>
                      <a:pt x="1073" y="455"/>
                    </a:lnTo>
                    <a:lnTo>
                      <a:pt x="1045" y="470"/>
                    </a:lnTo>
                    <a:lnTo>
                      <a:pt x="1021" y="480"/>
                    </a:lnTo>
                    <a:lnTo>
                      <a:pt x="999" y="487"/>
                    </a:lnTo>
                    <a:lnTo>
                      <a:pt x="977" y="495"/>
                    </a:lnTo>
                    <a:lnTo>
                      <a:pt x="945" y="504"/>
                    </a:lnTo>
                    <a:lnTo>
                      <a:pt x="913" y="508"/>
                    </a:lnTo>
                    <a:lnTo>
                      <a:pt x="880" y="512"/>
                    </a:lnTo>
                    <a:lnTo>
                      <a:pt x="832" y="514"/>
                    </a:lnTo>
                    <a:lnTo>
                      <a:pt x="770" y="515"/>
                    </a:lnTo>
                    <a:lnTo>
                      <a:pt x="722" y="508"/>
                    </a:lnTo>
                    <a:lnTo>
                      <a:pt x="679" y="498"/>
                    </a:lnTo>
                    <a:lnTo>
                      <a:pt x="629" y="484"/>
                    </a:lnTo>
                    <a:lnTo>
                      <a:pt x="584" y="465"/>
                    </a:lnTo>
                    <a:lnTo>
                      <a:pt x="540" y="442"/>
                    </a:lnTo>
                    <a:lnTo>
                      <a:pt x="500" y="417"/>
                    </a:lnTo>
                    <a:lnTo>
                      <a:pt x="461" y="382"/>
                    </a:lnTo>
                    <a:lnTo>
                      <a:pt x="0" y="649"/>
                    </a:lnTo>
                    <a:lnTo>
                      <a:pt x="19" y="672"/>
                    </a:lnTo>
                    <a:lnTo>
                      <a:pt x="46" y="697"/>
                    </a:lnTo>
                    <a:lnTo>
                      <a:pt x="68" y="720"/>
                    </a:lnTo>
                    <a:lnTo>
                      <a:pt x="90" y="741"/>
                    </a:lnTo>
                    <a:lnTo>
                      <a:pt x="112" y="762"/>
                    </a:lnTo>
                    <a:lnTo>
                      <a:pt x="139" y="785"/>
                    </a:lnTo>
                    <a:lnTo>
                      <a:pt x="164" y="804"/>
                    </a:lnTo>
                    <a:lnTo>
                      <a:pt x="188" y="822"/>
                    </a:lnTo>
                    <a:lnTo>
                      <a:pt x="216" y="840"/>
                    </a:lnTo>
                    <a:lnTo>
                      <a:pt x="243" y="859"/>
                    </a:lnTo>
                    <a:lnTo>
                      <a:pt x="270" y="876"/>
                    </a:lnTo>
                    <a:lnTo>
                      <a:pt x="296" y="891"/>
                    </a:lnTo>
                    <a:lnTo>
                      <a:pt x="322" y="906"/>
                    </a:lnTo>
                    <a:lnTo>
                      <a:pt x="346" y="918"/>
                    </a:lnTo>
                    <a:lnTo>
                      <a:pt x="379" y="934"/>
                    </a:lnTo>
                    <a:lnTo>
                      <a:pt x="411" y="947"/>
                    </a:lnTo>
                    <a:lnTo>
                      <a:pt x="446" y="960"/>
                    </a:lnTo>
                    <a:lnTo>
                      <a:pt x="473" y="970"/>
                    </a:lnTo>
                    <a:lnTo>
                      <a:pt x="499" y="981"/>
                    </a:lnTo>
                    <a:lnTo>
                      <a:pt x="529" y="989"/>
                    </a:lnTo>
                    <a:lnTo>
                      <a:pt x="558" y="997"/>
                    </a:lnTo>
                    <a:lnTo>
                      <a:pt x="586" y="1004"/>
                    </a:lnTo>
                    <a:lnTo>
                      <a:pt x="620" y="1011"/>
                    </a:lnTo>
                    <a:lnTo>
                      <a:pt x="653" y="1016"/>
                    </a:lnTo>
                    <a:lnTo>
                      <a:pt x="688" y="1021"/>
                    </a:lnTo>
                    <a:lnTo>
                      <a:pt x="723" y="1024"/>
                    </a:lnTo>
                    <a:lnTo>
                      <a:pt x="750" y="1025"/>
                    </a:lnTo>
                    <a:lnTo>
                      <a:pt x="787" y="1028"/>
                    </a:lnTo>
                    <a:lnTo>
                      <a:pt x="824" y="1028"/>
                    </a:lnTo>
                    <a:lnTo>
                      <a:pt x="852" y="1026"/>
                    </a:lnTo>
                    <a:lnTo>
                      <a:pt x="884" y="1025"/>
                    </a:lnTo>
                    <a:lnTo>
                      <a:pt x="918" y="1023"/>
                    </a:lnTo>
                    <a:lnTo>
                      <a:pt x="949" y="1019"/>
                    </a:lnTo>
                    <a:lnTo>
                      <a:pt x="976" y="101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3" name="Freeform 63"/>
              <p:cNvSpPr>
                <a:spLocks/>
              </p:cNvSpPr>
              <p:nvPr/>
            </p:nvSpPr>
            <p:spPr bwMode="auto">
              <a:xfrm>
                <a:off x="2160" y="3361"/>
                <a:ext cx="197" cy="367"/>
              </a:xfrm>
              <a:custGeom>
                <a:avLst/>
                <a:gdLst>
                  <a:gd name="T0" fmla="*/ 193 w 985"/>
                  <a:gd name="T1" fmla="*/ 1 h 1832"/>
                  <a:gd name="T2" fmla="*/ 183 w 985"/>
                  <a:gd name="T3" fmla="*/ 3 h 1832"/>
                  <a:gd name="T4" fmla="*/ 174 w 985"/>
                  <a:gd name="T5" fmla="*/ 5 h 1832"/>
                  <a:gd name="T6" fmla="*/ 165 w 985"/>
                  <a:gd name="T7" fmla="*/ 7 h 1832"/>
                  <a:gd name="T8" fmla="*/ 157 w 985"/>
                  <a:gd name="T9" fmla="*/ 11 h 1832"/>
                  <a:gd name="T10" fmla="*/ 147 w 985"/>
                  <a:gd name="T11" fmla="*/ 15 h 1832"/>
                  <a:gd name="T12" fmla="*/ 137 w 985"/>
                  <a:gd name="T13" fmla="*/ 19 h 1832"/>
                  <a:gd name="T14" fmla="*/ 128 w 985"/>
                  <a:gd name="T15" fmla="*/ 24 h 1832"/>
                  <a:gd name="T16" fmla="*/ 120 w 985"/>
                  <a:gd name="T17" fmla="*/ 28 h 1832"/>
                  <a:gd name="T18" fmla="*/ 112 w 985"/>
                  <a:gd name="T19" fmla="*/ 34 h 1832"/>
                  <a:gd name="T20" fmla="*/ 103 w 985"/>
                  <a:gd name="T21" fmla="*/ 40 h 1832"/>
                  <a:gd name="T22" fmla="*/ 95 w 985"/>
                  <a:gd name="T23" fmla="*/ 46 h 1832"/>
                  <a:gd name="T24" fmla="*/ 83 w 985"/>
                  <a:gd name="T25" fmla="*/ 57 h 1832"/>
                  <a:gd name="T26" fmla="*/ 72 w 985"/>
                  <a:gd name="T27" fmla="*/ 68 h 1832"/>
                  <a:gd name="T28" fmla="*/ 64 w 985"/>
                  <a:gd name="T29" fmla="*/ 78 h 1832"/>
                  <a:gd name="T30" fmla="*/ 55 w 985"/>
                  <a:gd name="T31" fmla="*/ 90 h 1832"/>
                  <a:gd name="T32" fmla="*/ 47 w 985"/>
                  <a:gd name="T33" fmla="*/ 103 h 1832"/>
                  <a:gd name="T34" fmla="*/ 39 w 985"/>
                  <a:gd name="T35" fmla="*/ 115 h 1832"/>
                  <a:gd name="T36" fmla="*/ 33 w 985"/>
                  <a:gd name="T37" fmla="*/ 129 h 1832"/>
                  <a:gd name="T38" fmla="*/ 28 w 985"/>
                  <a:gd name="T39" fmla="*/ 144 h 1832"/>
                  <a:gd name="T40" fmla="*/ 22 w 985"/>
                  <a:gd name="T41" fmla="*/ 163 h 1832"/>
                  <a:gd name="T42" fmla="*/ 19 w 985"/>
                  <a:gd name="T43" fmla="*/ 181 h 1832"/>
                  <a:gd name="T44" fmla="*/ 16 w 985"/>
                  <a:gd name="T45" fmla="*/ 205 h 1832"/>
                  <a:gd name="T46" fmla="*/ 16 w 985"/>
                  <a:gd name="T47" fmla="*/ 225 h 1832"/>
                  <a:gd name="T48" fmla="*/ 18 w 985"/>
                  <a:gd name="T49" fmla="*/ 244 h 1832"/>
                  <a:gd name="T50" fmla="*/ 21 w 985"/>
                  <a:gd name="T51" fmla="*/ 263 h 1832"/>
                  <a:gd name="T52" fmla="*/ 27 w 985"/>
                  <a:gd name="T53" fmla="*/ 284 h 1832"/>
                  <a:gd name="T54" fmla="*/ 34 w 985"/>
                  <a:gd name="T55" fmla="*/ 303 h 1832"/>
                  <a:gd name="T56" fmla="*/ 44 w 985"/>
                  <a:gd name="T57" fmla="*/ 322 h 1832"/>
                  <a:gd name="T58" fmla="*/ 135 w 985"/>
                  <a:gd name="T59" fmla="*/ 367 h 1832"/>
                  <a:gd name="T60" fmla="*/ 133 w 985"/>
                  <a:gd name="T61" fmla="*/ 270 h 1832"/>
                  <a:gd name="T62" fmla="*/ 125 w 985"/>
                  <a:gd name="T63" fmla="*/ 255 h 1832"/>
                  <a:gd name="T64" fmla="*/ 120 w 985"/>
                  <a:gd name="T65" fmla="*/ 240 h 1832"/>
                  <a:gd name="T66" fmla="*/ 118 w 985"/>
                  <a:gd name="T67" fmla="*/ 226 h 1832"/>
                  <a:gd name="T68" fmla="*/ 117 w 985"/>
                  <a:gd name="T69" fmla="*/ 212 h 1832"/>
                  <a:gd name="T70" fmla="*/ 119 w 985"/>
                  <a:gd name="T71" fmla="*/ 196 h 1832"/>
                  <a:gd name="T72" fmla="*/ 122 w 985"/>
                  <a:gd name="T73" fmla="*/ 179 h 1832"/>
                  <a:gd name="T74" fmla="*/ 128 w 985"/>
                  <a:gd name="T75" fmla="*/ 164 h 1832"/>
                  <a:gd name="T76" fmla="*/ 135 w 985"/>
                  <a:gd name="T77" fmla="*/ 152 h 1832"/>
                  <a:gd name="T78" fmla="*/ 141 w 985"/>
                  <a:gd name="T79" fmla="*/ 144 h 1832"/>
                  <a:gd name="T80" fmla="*/ 149 w 985"/>
                  <a:gd name="T81" fmla="*/ 135 h 1832"/>
                  <a:gd name="T82" fmla="*/ 156 w 985"/>
                  <a:gd name="T83" fmla="*/ 128 h 1832"/>
                  <a:gd name="T84" fmla="*/ 164 w 985"/>
                  <a:gd name="T85" fmla="*/ 122 h 1832"/>
                  <a:gd name="T86" fmla="*/ 174 w 985"/>
                  <a:gd name="T87" fmla="*/ 115 h 1832"/>
                  <a:gd name="T88" fmla="*/ 183 w 985"/>
                  <a:gd name="T89" fmla="*/ 110 h 1832"/>
                  <a:gd name="T90" fmla="*/ 197 w 985"/>
                  <a:gd name="T91" fmla="*/ 105 h 1832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985"/>
                  <a:gd name="T139" fmla="*/ 0 h 1832"/>
                  <a:gd name="T140" fmla="*/ 985 w 985"/>
                  <a:gd name="T141" fmla="*/ 1832 h 1832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985" h="1832">
                    <a:moveTo>
                      <a:pt x="985" y="0"/>
                    </a:moveTo>
                    <a:lnTo>
                      <a:pt x="964" y="4"/>
                    </a:lnTo>
                    <a:lnTo>
                      <a:pt x="943" y="7"/>
                    </a:lnTo>
                    <a:lnTo>
                      <a:pt x="914" y="14"/>
                    </a:lnTo>
                    <a:lnTo>
                      <a:pt x="893" y="18"/>
                    </a:lnTo>
                    <a:lnTo>
                      <a:pt x="870" y="25"/>
                    </a:lnTo>
                    <a:lnTo>
                      <a:pt x="849" y="31"/>
                    </a:lnTo>
                    <a:lnTo>
                      <a:pt x="827" y="37"/>
                    </a:lnTo>
                    <a:lnTo>
                      <a:pt x="806" y="44"/>
                    </a:lnTo>
                    <a:lnTo>
                      <a:pt x="783" y="53"/>
                    </a:lnTo>
                    <a:lnTo>
                      <a:pt x="757" y="63"/>
                    </a:lnTo>
                    <a:lnTo>
                      <a:pt x="734" y="73"/>
                    </a:lnTo>
                    <a:lnTo>
                      <a:pt x="711" y="83"/>
                    </a:lnTo>
                    <a:lnTo>
                      <a:pt x="687" y="94"/>
                    </a:lnTo>
                    <a:lnTo>
                      <a:pt x="662" y="106"/>
                    </a:lnTo>
                    <a:lnTo>
                      <a:pt x="640" y="118"/>
                    </a:lnTo>
                    <a:lnTo>
                      <a:pt x="619" y="131"/>
                    </a:lnTo>
                    <a:lnTo>
                      <a:pt x="600" y="142"/>
                    </a:lnTo>
                    <a:lnTo>
                      <a:pt x="581" y="156"/>
                    </a:lnTo>
                    <a:lnTo>
                      <a:pt x="560" y="168"/>
                    </a:lnTo>
                    <a:lnTo>
                      <a:pt x="536" y="184"/>
                    </a:lnTo>
                    <a:lnTo>
                      <a:pt x="515" y="200"/>
                    </a:lnTo>
                    <a:lnTo>
                      <a:pt x="495" y="216"/>
                    </a:lnTo>
                    <a:lnTo>
                      <a:pt x="476" y="230"/>
                    </a:lnTo>
                    <a:lnTo>
                      <a:pt x="445" y="255"/>
                    </a:lnTo>
                    <a:lnTo>
                      <a:pt x="414" y="285"/>
                    </a:lnTo>
                    <a:lnTo>
                      <a:pt x="389" y="308"/>
                    </a:lnTo>
                    <a:lnTo>
                      <a:pt x="361" y="340"/>
                    </a:lnTo>
                    <a:lnTo>
                      <a:pt x="340" y="364"/>
                    </a:lnTo>
                    <a:lnTo>
                      <a:pt x="318" y="391"/>
                    </a:lnTo>
                    <a:lnTo>
                      <a:pt x="294" y="421"/>
                    </a:lnTo>
                    <a:lnTo>
                      <a:pt x="274" y="449"/>
                    </a:lnTo>
                    <a:lnTo>
                      <a:pt x="254" y="481"/>
                    </a:lnTo>
                    <a:lnTo>
                      <a:pt x="234" y="513"/>
                    </a:lnTo>
                    <a:lnTo>
                      <a:pt x="214" y="546"/>
                    </a:lnTo>
                    <a:lnTo>
                      <a:pt x="197" y="575"/>
                    </a:lnTo>
                    <a:lnTo>
                      <a:pt x="181" y="611"/>
                    </a:lnTo>
                    <a:lnTo>
                      <a:pt x="166" y="646"/>
                    </a:lnTo>
                    <a:lnTo>
                      <a:pt x="152" y="682"/>
                    </a:lnTo>
                    <a:lnTo>
                      <a:pt x="139" y="721"/>
                    </a:lnTo>
                    <a:lnTo>
                      <a:pt x="122" y="769"/>
                    </a:lnTo>
                    <a:lnTo>
                      <a:pt x="111" y="814"/>
                    </a:lnTo>
                    <a:lnTo>
                      <a:pt x="100" y="859"/>
                    </a:lnTo>
                    <a:lnTo>
                      <a:pt x="94" y="904"/>
                    </a:lnTo>
                    <a:lnTo>
                      <a:pt x="87" y="957"/>
                    </a:lnTo>
                    <a:lnTo>
                      <a:pt x="81" y="1022"/>
                    </a:lnTo>
                    <a:lnTo>
                      <a:pt x="80" y="1073"/>
                    </a:lnTo>
                    <a:lnTo>
                      <a:pt x="81" y="1124"/>
                    </a:lnTo>
                    <a:lnTo>
                      <a:pt x="86" y="1172"/>
                    </a:lnTo>
                    <a:lnTo>
                      <a:pt x="91" y="1216"/>
                    </a:lnTo>
                    <a:lnTo>
                      <a:pt x="97" y="1263"/>
                    </a:lnTo>
                    <a:lnTo>
                      <a:pt x="107" y="1312"/>
                    </a:lnTo>
                    <a:lnTo>
                      <a:pt x="120" y="1363"/>
                    </a:lnTo>
                    <a:lnTo>
                      <a:pt x="137" y="1416"/>
                    </a:lnTo>
                    <a:lnTo>
                      <a:pt x="153" y="1465"/>
                    </a:lnTo>
                    <a:lnTo>
                      <a:pt x="172" y="1513"/>
                    </a:lnTo>
                    <a:lnTo>
                      <a:pt x="195" y="1560"/>
                    </a:lnTo>
                    <a:lnTo>
                      <a:pt x="221" y="1605"/>
                    </a:lnTo>
                    <a:lnTo>
                      <a:pt x="0" y="1731"/>
                    </a:lnTo>
                    <a:lnTo>
                      <a:pt x="675" y="1832"/>
                    </a:lnTo>
                    <a:lnTo>
                      <a:pt x="924" y="1207"/>
                    </a:lnTo>
                    <a:lnTo>
                      <a:pt x="664" y="1347"/>
                    </a:lnTo>
                    <a:lnTo>
                      <a:pt x="639" y="1307"/>
                    </a:lnTo>
                    <a:lnTo>
                      <a:pt x="623" y="1271"/>
                    </a:lnTo>
                    <a:lnTo>
                      <a:pt x="609" y="1234"/>
                    </a:lnTo>
                    <a:lnTo>
                      <a:pt x="599" y="1197"/>
                    </a:lnTo>
                    <a:lnTo>
                      <a:pt x="592" y="1162"/>
                    </a:lnTo>
                    <a:lnTo>
                      <a:pt x="590" y="1127"/>
                    </a:lnTo>
                    <a:lnTo>
                      <a:pt x="586" y="1092"/>
                    </a:lnTo>
                    <a:lnTo>
                      <a:pt x="586" y="1058"/>
                    </a:lnTo>
                    <a:lnTo>
                      <a:pt x="589" y="1016"/>
                    </a:lnTo>
                    <a:lnTo>
                      <a:pt x="593" y="976"/>
                    </a:lnTo>
                    <a:lnTo>
                      <a:pt x="602" y="931"/>
                    </a:lnTo>
                    <a:lnTo>
                      <a:pt x="612" y="895"/>
                    </a:lnTo>
                    <a:lnTo>
                      <a:pt x="628" y="855"/>
                    </a:lnTo>
                    <a:lnTo>
                      <a:pt x="641" y="820"/>
                    </a:lnTo>
                    <a:lnTo>
                      <a:pt x="660" y="787"/>
                    </a:lnTo>
                    <a:lnTo>
                      <a:pt x="675" y="761"/>
                    </a:lnTo>
                    <a:lnTo>
                      <a:pt x="691" y="740"/>
                    </a:lnTo>
                    <a:lnTo>
                      <a:pt x="707" y="719"/>
                    </a:lnTo>
                    <a:lnTo>
                      <a:pt x="724" y="697"/>
                    </a:lnTo>
                    <a:lnTo>
                      <a:pt x="743" y="675"/>
                    </a:lnTo>
                    <a:lnTo>
                      <a:pt x="760" y="659"/>
                    </a:lnTo>
                    <a:lnTo>
                      <a:pt x="779" y="639"/>
                    </a:lnTo>
                    <a:lnTo>
                      <a:pt x="798" y="623"/>
                    </a:lnTo>
                    <a:lnTo>
                      <a:pt x="820" y="607"/>
                    </a:lnTo>
                    <a:lnTo>
                      <a:pt x="847" y="589"/>
                    </a:lnTo>
                    <a:lnTo>
                      <a:pt x="869" y="574"/>
                    </a:lnTo>
                    <a:lnTo>
                      <a:pt x="888" y="563"/>
                    </a:lnTo>
                    <a:lnTo>
                      <a:pt x="916" y="547"/>
                    </a:lnTo>
                    <a:lnTo>
                      <a:pt x="943" y="536"/>
                    </a:lnTo>
                    <a:lnTo>
                      <a:pt x="985" y="524"/>
                    </a:lnTo>
                    <a:lnTo>
                      <a:pt x="985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14" name="Freeform 64"/>
              <p:cNvSpPr>
                <a:spLocks/>
              </p:cNvSpPr>
              <p:nvPr/>
            </p:nvSpPr>
            <p:spPr bwMode="auto">
              <a:xfrm>
                <a:off x="2312" y="3312"/>
                <a:ext cx="293" cy="331"/>
              </a:xfrm>
              <a:custGeom>
                <a:avLst/>
                <a:gdLst>
                  <a:gd name="T0" fmla="*/ 116 w 1464"/>
                  <a:gd name="T1" fmla="*/ 49 h 1658"/>
                  <a:gd name="T2" fmla="*/ 126 w 1464"/>
                  <a:gd name="T3" fmla="*/ 51 h 1658"/>
                  <a:gd name="T4" fmla="*/ 134 w 1464"/>
                  <a:gd name="T5" fmla="*/ 53 h 1658"/>
                  <a:gd name="T6" fmla="*/ 143 w 1464"/>
                  <a:gd name="T7" fmla="*/ 56 h 1658"/>
                  <a:gd name="T8" fmla="*/ 152 w 1464"/>
                  <a:gd name="T9" fmla="*/ 59 h 1658"/>
                  <a:gd name="T10" fmla="*/ 162 w 1464"/>
                  <a:gd name="T11" fmla="*/ 63 h 1658"/>
                  <a:gd name="T12" fmla="*/ 172 w 1464"/>
                  <a:gd name="T13" fmla="*/ 67 h 1658"/>
                  <a:gd name="T14" fmla="*/ 181 w 1464"/>
                  <a:gd name="T15" fmla="*/ 72 h 1658"/>
                  <a:gd name="T16" fmla="*/ 189 w 1464"/>
                  <a:gd name="T17" fmla="*/ 77 h 1658"/>
                  <a:gd name="T18" fmla="*/ 197 w 1464"/>
                  <a:gd name="T19" fmla="*/ 82 h 1658"/>
                  <a:gd name="T20" fmla="*/ 206 w 1464"/>
                  <a:gd name="T21" fmla="*/ 88 h 1658"/>
                  <a:gd name="T22" fmla="*/ 214 w 1464"/>
                  <a:gd name="T23" fmla="*/ 94 h 1658"/>
                  <a:gd name="T24" fmla="*/ 226 w 1464"/>
                  <a:gd name="T25" fmla="*/ 105 h 1658"/>
                  <a:gd name="T26" fmla="*/ 237 w 1464"/>
                  <a:gd name="T27" fmla="*/ 116 h 1658"/>
                  <a:gd name="T28" fmla="*/ 245 w 1464"/>
                  <a:gd name="T29" fmla="*/ 126 h 1658"/>
                  <a:gd name="T30" fmla="*/ 254 w 1464"/>
                  <a:gd name="T31" fmla="*/ 138 h 1658"/>
                  <a:gd name="T32" fmla="*/ 262 w 1464"/>
                  <a:gd name="T33" fmla="*/ 151 h 1658"/>
                  <a:gd name="T34" fmla="*/ 269 w 1464"/>
                  <a:gd name="T35" fmla="*/ 163 h 1658"/>
                  <a:gd name="T36" fmla="*/ 276 w 1464"/>
                  <a:gd name="T37" fmla="*/ 177 h 1658"/>
                  <a:gd name="T38" fmla="*/ 281 w 1464"/>
                  <a:gd name="T39" fmla="*/ 192 h 1658"/>
                  <a:gd name="T40" fmla="*/ 287 w 1464"/>
                  <a:gd name="T41" fmla="*/ 211 h 1658"/>
                  <a:gd name="T42" fmla="*/ 290 w 1464"/>
                  <a:gd name="T43" fmla="*/ 229 h 1658"/>
                  <a:gd name="T44" fmla="*/ 293 w 1464"/>
                  <a:gd name="T45" fmla="*/ 252 h 1658"/>
                  <a:gd name="T46" fmla="*/ 293 w 1464"/>
                  <a:gd name="T47" fmla="*/ 273 h 1658"/>
                  <a:gd name="T48" fmla="*/ 291 w 1464"/>
                  <a:gd name="T49" fmla="*/ 291 h 1658"/>
                  <a:gd name="T50" fmla="*/ 288 w 1464"/>
                  <a:gd name="T51" fmla="*/ 310 h 1658"/>
                  <a:gd name="T52" fmla="*/ 282 w 1464"/>
                  <a:gd name="T53" fmla="*/ 331 h 1658"/>
                  <a:gd name="T54" fmla="*/ 189 w 1464"/>
                  <a:gd name="T55" fmla="*/ 284 h 1658"/>
                  <a:gd name="T56" fmla="*/ 192 w 1464"/>
                  <a:gd name="T57" fmla="*/ 267 h 1658"/>
                  <a:gd name="T58" fmla="*/ 191 w 1464"/>
                  <a:gd name="T59" fmla="*/ 251 h 1658"/>
                  <a:gd name="T60" fmla="*/ 189 w 1464"/>
                  <a:gd name="T61" fmla="*/ 234 h 1658"/>
                  <a:gd name="T62" fmla="*/ 183 w 1464"/>
                  <a:gd name="T63" fmla="*/ 219 h 1658"/>
                  <a:gd name="T64" fmla="*/ 177 w 1464"/>
                  <a:gd name="T65" fmla="*/ 205 h 1658"/>
                  <a:gd name="T66" fmla="*/ 171 w 1464"/>
                  <a:gd name="T67" fmla="*/ 196 h 1658"/>
                  <a:gd name="T68" fmla="*/ 164 w 1464"/>
                  <a:gd name="T69" fmla="*/ 188 h 1658"/>
                  <a:gd name="T70" fmla="*/ 157 w 1464"/>
                  <a:gd name="T71" fmla="*/ 180 h 1658"/>
                  <a:gd name="T72" fmla="*/ 149 w 1464"/>
                  <a:gd name="T73" fmla="*/ 173 h 1658"/>
                  <a:gd name="T74" fmla="*/ 139 w 1464"/>
                  <a:gd name="T75" fmla="*/ 166 h 1658"/>
                  <a:gd name="T76" fmla="*/ 131 w 1464"/>
                  <a:gd name="T77" fmla="*/ 161 h 1658"/>
                  <a:gd name="T78" fmla="*/ 120 w 1464"/>
                  <a:gd name="T79" fmla="*/ 156 h 1658"/>
                  <a:gd name="T80" fmla="*/ 112 w 1464"/>
                  <a:gd name="T81" fmla="*/ 153 h 1658"/>
                  <a:gd name="T82" fmla="*/ 99 w 1464"/>
                  <a:gd name="T83" fmla="*/ 150 h 1658"/>
                  <a:gd name="T84" fmla="*/ 86 w 1464"/>
                  <a:gd name="T85" fmla="*/ 149 h 1658"/>
                  <a:gd name="T86" fmla="*/ 82 w 1464"/>
                  <a:gd name="T87" fmla="*/ 203 h 1658"/>
                  <a:gd name="T88" fmla="*/ 82 w 1464"/>
                  <a:gd name="T89" fmla="*/ 0 h 1658"/>
                  <a:gd name="T90" fmla="*/ 87 w 1464"/>
                  <a:gd name="T91" fmla="*/ 46 h 1658"/>
                  <a:gd name="T92" fmla="*/ 100 w 1464"/>
                  <a:gd name="T93" fmla="*/ 47 h 1658"/>
                  <a:gd name="T94" fmla="*/ 112 w 1464"/>
                  <a:gd name="T95" fmla="*/ 49 h 165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464"/>
                  <a:gd name="T145" fmla="*/ 0 h 1658"/>
                  <a:gd name="T146" fmla="*/ 1464 w 1464"/>
                  <a:gd name="T147" fmla="*/ 1658 h 165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464" h="1658">
                    <a:moveTo>
                      <a:pt x="558" y="243"/>
                    </a:moveTo>
                    <a:lnTo>
                      <a:pt x="578" y="246"/>
                    </a:lnTo>
                    <a:lnTo>
                      <a:pt x="604" y="250"/>
                    </a:lnTo>
                    <a:lnTo>
                      <a:pt x="631" y="257"/>
                    </a:lnTo>
                    <a:lnTo>
                      <a:pt x="650" y="262"/>
                    </a:lnTo>
                    <a:lnTo>
                      <a:pt x="672" y="267"/>
                    </a:lnTo>
                    <a:lnTo>
                      <a:pt x="693" y="274"/>
                    </a:lnTo>
                    <a:lnTo>
                      <a:pt x="716" y="281"/>
                    </a:lnTo>
                    <a:lnTo>
                      <a:pt x="736" y="286"/>
                    </a:lnTo>
                    <a:lnTo>
                      <a:pt x="759" y="295"/>
                    </a:lnTo>
                    <a:lnTo>
                      <a:pt x="786" y="306"/>
                    </a:lnTo>
                    <a:lnTo>
                      <a:pt x="809" y="315"/>
                    </a:lnTo>
                    <a:lnTo>
                      <a:pt x="831" y="325"/>
                    </a:lnTo>
                    <a:lnTo>
                      <a:pt x="857" y="337"/>
                    </a:lnTo>
                    <a:lnTo>
                      <a:pt x="882" y="349"/>
                    </a:lnTo>
                    <a:lnTo>
                      <a:pt x="904" y="360"/>
                    </a:lnTo>
                    <a:lnTo>
                      <a:pt x="925" y="373"/>
                    </a:lnTo>
                    <a:lnTo>
                      <a:pt x="944" y="385"/>
                    </a:lnTo>
                    <a:lnTo>
                      <a:pt x="963" y="398"/>
                    </a:lnTo>
                    <a:lnTo>
                      <a:pt x="984" y="410"/>
                    </a:lnTo>
                    <a:lnTo>
                      <a:pt x="1007" y="426"/>
                    </a:lnTo>
                    <a:lnTo>
                      <a:pt x="1029" y="442"/>
                    </a:lnTo>
                    <a:lnTo>
                      <a:pt x="1049" y="457"/>
                    </a:lnTo>
                    <a:lnTo>
                      <a:pt x="1067" y="472"/>
                    </a:lnTo>
                    <a:lnTo>
                      <a:pt x="1098" y="498"/>
                    </a:lnTo>
                    <a:lnTo>
                      <a:pt x="1129" y="527"/>
                    </a:lnTo>
                    <a:lnTo>
                      <a:pt x="1153" y="549"/>
                    </a:lnTo>
                    <a:lnTo>
                      <a:pt x="1182" y="582"/>
                    </a:lnTo>
                    <a:lnTo>
                      <a:pt x="1202" y="605"/>
                    </a:lnTo>
                    <a:lnTo>
                      <a:pt x="1224" y="632"/>
                    </a:lnTo>
                    <a:lnTo>
                      <a:pt x="1249" y="662"/>
                    </a:lnTo>
                    <a:lnTo>
                      <a:pt x="1269" y="691"/>
                    </a:lnTo>
                    <a:lnTo>
                      <a:pt x="1289" y="724"/>
                    </a:lnTo>
                    <a:lnTo>
                      <a:pt x="1310" y="755"/>
                    </a:lnTo>
                    <a:lnTo>
                      <a:pt x="1328" y="789"/>
                    </a:lnTo>
                    <a:lnTo>
                      <a:pt x="1346" y="818"/>
                    </a:lnTo>
                    <a:lnTo>
                      <a:pt x="1362" y="853"/>
                    </a:lnTo>
                    <a:lnTo>
                      <a:pt x="1378" y="888"/>
                    </a:lnTo>
                    <a:lnTo>
                      <a:pt x="1391" y="924"/>
                    </a:lnTo>
                    <a:lnTo>
                      <a:pt x="1405" y="963"/>
                    </a:lnTo>
                    <a:lnTo>
                      <a:pt x="1421" y="1011"/>
                    </a:lnTo>
                    <a:lnTo>
                      <a:pt x="1433" y="1056"/>
                    </a:lnTo>
                    <a:lnTo>
                      <a:pt x="1444" y="1102"/>
                    </a:lnTo>
                    <a:lnTo>
                      <a:pt x="1449" y="1147"/>
                    </a:lnTo>
                    <a:lnTo>
                      <a:pt x="1457" y="1199"/>
                    </a:lnTo>
                    <a:lnTo>
                      <a:pt x="1463" y="1264"/>
                    </a:lnTo>
                    <a:lnTo>
                      <a:pt x="1464" y="1314"/>
                    </a:lnTo>
                    <a:lnTo>
                      <a:pt x="1463" y="1365"/>
                    </a:lnTo>
                    <a:lnTo>
                      <a:pt x="1458" y="1413"/>
                    </a:lnTo>
                    <a:lnTo>
                      <a:pt x="1453" y="1458"/>
                    </a:lnTo>
                    <a:lnTo>
                      <a:pt x="1447" y="1505"/>
                    </a:lnTo>
                    <a:lnTo>
                      <a:pt x="1437" y="1553"/>
                    </a:lnTo>
                    <a:lnTo>
                      <a:pt x="1424" y="1604"/>
                    </a:lnTo>
                    <a:lnTo>
                      <a:pt x="1407" y="1658"/>
                    </a:lnTo>
                    <a:lnTo>
                      <a:pt x="1311" y="1358"/>
                    </a:lnTo>
                    <a:lnTo>
                      <a:pt x="946" y="1421"/>
                    </a:lnTo>
                    <a:lnTo>
                      <a:pt x="954" y="1368"/>
                    </a:lnTo>
                    <a:lnTo>
                      <a:pt x="957" y="1335"/>
                    </a:lnTo>
                    <a:lnTo>
                      <a:pt x="957" y="1299"/>
                    </a:lnTo>
                    <a:lnTo>
                      <a:pt x="955" y="1257"/>
                    </a:lnTo>
                    <a:lnTo>
                      <a:pt x="949" y="1218"/>
                    </a:lnTo>
                    <a:lnTo>
                      <a:pt x="942" y="1174"/>
                    </a:lnTo>
                    <a:lnTo>
                      <a:pt x="932" y="1138"/>
                    </a:lnTo>
                    <a:lnTo>
                      <a:pt x="916" y="1097"/>
                    </a:lnTo>
                    <a:lnTo>
                      <a:pt x="902" y="1063"/>
                    </a:lnTo>
                    <a:lnTo>
                      <a:pt x="884" y="1029"/>
                    </a:lnTo>
                    <a:lnTo>
                      <a:pt x="868" y="1003"/>
                    </a:lnTo>
                    <a:lnTo>
                      <a:pt x="853" y="982"/>
                    </a:lnTo>
                    <a:lnTo>
                      <a:pt x="837" y="961"/>
                    </a:lnTo>
                    <a:lnTo>
                      <a:pt x="819" y="940"/>
                    </a:lnTo>
                    <a:lnTo>
                      <a:pt x="799" y="917"/>
                    </a:lnTo>
                    <a:lnTo>
                      <a:pt x="783" y="902"/>
                    </a:lnTo>
                    <a:lnTo>
                      <a:pt x="764" y="883"/>
                    </a:lnTo>
                    <a:lnTo>
                      <a:pt x="745" y="866"/>
                    </a:lnTo>
                    <a:lnTo>
                      <a:pt x="722" y="849"/>
                    </a:lnTo>
                    <a:lnTo>
                      <a:pt x="696" y="832"/>
                    </a:lnTo>
                    <a:lnTo>
                      <a:pt x="673" y="817"/>
                    </a:lnTo>
                    <a:lnTo>
                      <a:pt x="655" y="806"/>
                    </a:lnTo>
                    <a:lnTo>
                      <a:pt x="627" y="790"/>
                    </a:lnTo>
                    <a:lnTo>
                      <a:pt x="602" y="781"/>
                    </a:lnTo>
                    <a:lnTo>
                      <a:pt x="581" y="773"/>
                    </a:lnTo>
                    <a:lnTo>
                      <a:pt x="559" y="765"/>
                    </a:lnTo>
                    <a:lnTo>
                      <a:pt x="525" y="757"/>
                    </a:lnTo>
                    <a:lnTo>
                      <a:pt x="494" y="752"/>
                    </a:lnTo>
                    <a:lnTo>
                      <a:pt x="462" y="748"/>
                    </a:lnTo>
                    <a:lnTo>
                      <a:pt x="430" y="746"/>
                    </a:lnTo>
                    <a:lnTo>
                      <a:pt x="412" y="745"/>
                    </a:lnTo>
                    <a:lnTo>
                      <a:pt x="412" y="1015"/>
                    </a:lnTo>
                    <a:lnTo>
                      <a:pt x="0" y="514"/>
                    </a:lnTo>
                    <a:lnTo>
                      <a:pt x="411" y="0"/>
                    </a:lnTo>
                    <a:lnTo>
                      <a:pt x="411" y="231"/>
                    </a:lnTo>
                    <a:lnTo>
                      <a:pt x="433" y="232"/>
                    </a:lnTo>
                    <a:lnTo>
                      <a:pt x="465" y="234"/>
                    </a:lnTo>
                    <a:lnTo>
                      <a:pt x="499" y="236"/>
                    </a:lnTo>
                    <a:lnTo>
                      <a:pt x="531" y="239"/>
                    </a:lnTo>
                    <a:lnTo>
                      <a:pt x="558" y="243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6174" name="Object 65"/>
            <p:cNvGraphicFramePr>
              <a:graphicFrameLocks noChangeAspect="1"/>
            </p:cNvGraphicFramePr>
            <p:nvPr/>
          </p:nvGraphicFramePr>
          <p:xfrm>
            <a:off x="4128" y="3444"/>
            <a:ext cx="798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31" name="Clip" r:id="rId31" imgW="1266840" imgH="971640" progId="MS_ClipArt_Gallery.2">
                    <p:embed/>
                  </p:oleObj>
                </mc:Choice>
                <mc:Fallback>
                  <p:oleObj name="Clip" r:id="rId31" imgW="1266840" imgH="971640" progId="MS_ClipArt_Gallery.2">
                    <p:embed/>
                    <p:pic>
                      <p:nvPicPr>
                        <p:cNvPr id="6174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444"/>
                          <a:ext cx="798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5858" name="Object 66"/>
          <p:cNvGraphicFramePr>
            <a:graphicFrameLocks noChangeAspect="1"/>
          </p:cNvGraphicFramePr>
          <p:nvPr/>
        </p:nvGraphicFramePr>
        <p:xfrm>
          <a:off x="6172200" y="4572000"/>
          <a:ext cx="384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2" name="Clip" r:id="rId32" imgW="1266840" imgH="971640" progId="MS_ClipArt_Gallery.2">
                  <p:embed/>
                </p:oleObj>
              </mc:Choice>
              <mc:Fallback>
                <p:oleObj name="Clip" r:id="rId32" imgW="1266840" imgH="971640" progId="MS_ClipArt_Gallery.2">
                  <p:embed/>
                  <p:pic>
                    <p:nvPicPr>
                      <p:cNvPr id="545858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72000"/>
                        <a:ext cx="3841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59" name="Object 67"/>
          <p:cNvGraphicFramePr>
            <a:graphicFrameLocks noChangeAspect="1"/>
          </p:cNvGraphicFramePr>
          <p:nvPr/>
        </p:nvGraphicFramePr>
        <p:xfrm>
          <a:off x="6172200" y="4876800"/>
          <a:ext cx="384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3" name="Clip" r:id="rId33" imgW="1266840" imgH="971640" progId="MS_ClipArt_Gallery.2">
                  <p:embed/>
                </p:oleObj>
              </mc:Choice>
              <mc:Fallback>
                <p:oleObj name="Clip" r:id="rId33" imgW="1266840" imgH="971640" progId="MS_ClipArt_Gallery.2">
                  <p:embed/>
                  <p:pic>
                    <p:nvPicPr>
                      <p:cNvPr id="545859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876800"/>
                        <a:ext cx="3841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60" name="Object 68"/>
          <p:cNvGraphicFramePr>
            <a:graphicFrameLocks noChangeAspect="1"/>
          </p:cNvGraphicFramePr>
          <p:nvPr/>
        </p:nvGraphicFramePr>
        <p:xfrm>
          <a:off x="6172200" y="5105400"/>
          <a:ext cx="384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4" name="Clip" r:id="rId34" imgW="1266840" imgH="971640" progId="MS_ClipArt_Gallery.2">
                  <p:embed/>
                </p:oleObj>
              </mc:Choice>
              <mc:Fallback>
                <p:oleObj name="Clip" r:id="rId34" imgW="1266840" imgH="971640" progId="MS_ClipArt_Gallery.2">
                  <p:embed/>
                  <p:pic>
                    <p:nvPicPr>
                      <p:cNvPr id="54586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05400"/>
                        <a:ext cx="3841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61" name="Object 69"/>
          <p:cNvGraphicFramePr>
            <a:graphicFrameLocks noChangeAspect="1"/>
          </p:cNvGraphicFramePr>
          <p:nvPr/>
        </p:nvGraphicFramePr>
        <p:xfrm>
          <a:off x="6172200" y="5257800"/>
          <a:ext cx="384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5" name="Clip" r:id="rId35" imgW="1266840" imgH="971640" progId="MS_ClipArt_Gallery.2">
                  <p:embed/>
                </p:oleObj>
              </mc:Choice>
              <mc:Fallback>
                <p:oleObj name="Clip" r:id="rId35" imgW="1266840" imgH="971640" progId="MS_ClipArt_Gallery.2">
                  <p:embed/>
                  <p:pic>
                    <p:nvPicPr>
                      <p:cNvPr id="545861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257800"/>
                        <a:ext cx="3841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62" name="Object 70"/>
          <p:cNvGraphicFramePr>
            <a:graphicFrameLocks noChangeAspect="1"/>
          </p:cNvGraphicFramePr>
          <p:nvPr/>
        </p:nvGraphicFramePr>
        <p:xfrm>
          <a:off x="6324600" y="5257800"/>
          <a:ext cx="384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6" name="Clip" r:id="rId36" imgW="1266840" imgH="971640" progId="MS_ClipArt_Gallery.2">
                  <p:embed/>
                </p:oleObj>
              </mc:Choice>
              <mc:Fallback>
                <p:oleObj name="Clip" r:id="rId36" imgW="1266840" imgH="971640" progId="MS_ClipArt_Gallery.2">
                  <p:embed/>
                  <p:pic>
                    <p:nvPicPr>
                      <p:cNvPr id="545862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257800"/>
                        <a:ext cx="3841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63" name="Object 71"/>
          <p:cNvGraphicFramePr>
            <a:graphicFrameLocks noChangeAspect="1"/>
          </p:cNvGraphicFramePr>
          <p:nvPr/>
        </p:nvGraphicFramePr>
        <p:xfrm>
          <a:off x="6629400" y="5257800"/>
          <a:ext cx="384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7" name="Clip" r:id="rId37" imgW="1266840" imgH="971640" progId="MS_ClipArt_Gallery.2">
                  <p:embed/>
                </p:oleObj>
              </mc:Choice>
              <mc:Fallback>
                <p:oleObj name="Clip" r:id="rId37" imgW="1266840" imgH="971640" progId="MS_ClipArt_Gallery.2">
                  <p:embed/>
                  <p:pic>
                    <p:nvPicPr>
                      <p:cNvPr id="545863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257800"/>
                        <a:ext cx="3841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5864" name="Object 72"/>
          <p:cNvGraphicFramePr>
            <a:graphicFrameLocks noChangeAspect="1"/>
          </p:cNvGraphicFramePr>
          <p:nvPr/>
        </p:nvGraphicFramePr>
        <p:xfrm>
          <a:off x="6934200" y="5181600"/>
          <a:ext cx="384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8" name="Clip" r:id="rId38" imgW="1266840" imgH="971640" progId="MS_ClipArt_Gallery.2">
                  <p:embed/>
                </p:oleObj>
              </mc:Choice>
              <mc:Fallback>
                <p:oleObj name="Clip" r:id="rId38" imgW="1266840" imgH="971640" progId="MS_ClipArt_Gallery.2">
                  <p:embed/>
                  <p:pic>
                    <p:nvPicPr>
                      <p:cNvPr id="545864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181600"/>
                        <a:ext cx="38417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5865" name="Text Box 73"/>
          <p:cNvSpPr txBox="1">
            <a:spLocks noChangeArrowheads="1"/>
          </p:cNvSpPr>
          <p:nvPr/>
        </p:nvSpPr>
        <p:spPr bwMode="auto">
          <a:xfrm>
            <a:off x="6934200" y="2514600"/>
            <a:ext cx="533400" cy="254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1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HIDS</a:t>
            </a:r>
          </a:p>
        </p:txBody>
      </p:sp>
      <p:sp>
        <p:nvSpPr>
          <p:cNvPr id="545866" name="AutoShape 74"/>
          <p:cNvSpPr>
            <a:spLocks noChangeArrowheads="1"/>
          </p:cNvSpPr>
          <p:nvPr/>
        </p:nvSpPr>
        <p:spPr bwMode="auto">
          <a:xfrm>
            <a:off x="6629400" y="5486400"/>
            <a:ext cx="1295400" cy="304800"/>
          </a:xfrm>
          <a:prstGeom prst="flowChartInputOutput">
            <a:avLst/>
          </a:prstGeom>
          <a:solidFill>
            <a:srgbClr val="FF33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5867" name="AutoShape 75"/>
          <p:cNvSpPr>
            <a:spLocks noChangeArrowheads="1"/>
          </p:cNvSpPr>
          <p:nvPr/>
        </p:nvSpPr>
        <p:spPr bwMode="auto">
          <a:xfrm>
            <a:off x="6629400" y="5486400"/>
            <a:ext cx="1295400" cy="304800"/>
          </a:xfrm>
          <a:prstGeom prst="flowChartInputOutput">
            <a:avLst/>
          </a:prstGeom>
          <a:solidFill>
            <a:srgbClr val="0000FF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5868" name="AutoShape 76"/>
          <p:cNvSpPr>
            <a:spLocks noChangeArrowheads="1"/>
          </p:cNvSpPr>
          <p:nvPr/>
        </p:nvSpPr>
        <p:spPr bwMode="auto">
          <a:xfrm>
            <a:off x="6629400" y="5486400"/>
            <a:ext cx="1295400" cy="304800"/>
          </a:xfrm>
          <a:prstGeom prst="flowChartInputOutput">
            <a:avLst/>
          </a:prstGeom>
          <a:solidFill>
            <a:srgbClr val="FFFF00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5869" name="AutoShape 77"/>
          <p:cNvSpPr>
            <a:spLocks noChangeArrowheads="1"/>
          </p:cNvSpPr>
          <p:nvPr/>
        </p:nvSpPr>
        <p:spPr bwMode="auto">
          <a:xfrm>
            <a:off x="6629400" y="5486400"/>
            <a:ext cx="1295400" cy="304800"/>
          </a:xfrm>
          <a:prstGeom prst="flowChartInputOutput">
            <a:avLst/>
          </a:prstGeom>
          <a:solidFill>
            <a:srgbClr val="FF3300"/>
          </a:soli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1" name="Group 78"/>
          <p:cNvGrpSpPr>
            <a:grpSpLocks/>
          </p:cNvGrpSpPr>
          <p:nvPr/>
        </p:nvGrpSpPr>
        <p:grpSpPr bwMode="auto">
          <a:xfrm>
            <a:off x="5105400" y="4800600"/>
            <a:ext cx="2105025" cy="1352550"/>
            <a:chOff x="1362" y="1200"/>
            <a:chExt cx="1326" cy="852"/>
          </a:xfrm>
        </p:grpSpPr>
        <p:sp>
          <p:nvSpPr>
            <p:cNvPr id="6207" name="AutoShape 79"/>
            <p:cNvSpPr>
              <a:spLocks noChangeArrowheads="1"/>
            </p:cNvSpPr>
            <p:nvPr/>
          </p:nvSpPr>
          <p:spPr bwMode="auto">
            <a:xfrm rot="10800000" flipV="1">
              <a:off x="1632" y="1200"/>
              <a:ext cx="1056" cy="480"/>
            </a:xfrm>
            <a:custGeom>
              <a:avLst/>
              <a:gdLst>
                <a:gd name="T0" fmla="*/ 24 w 21600"/>
                <a:gd name="T1" fmla="*/ 0 h 21600"/>
                <a:gd name="T2" fmla="*/ 5 w 21600"/>
                <a:gd name="T3" fmla="*/ 5 h 21600"/>
                <a:gd name="T4" fmla="*/ 25 w 21600"/>
                <a:gd name="T5" fmla="*/ 2 h 21600"/>
                <a:gd name="T6" fmla="*/ 58 w 21600"/>
                <a:gd name="T7" fmla="*/ 4 h 21600"/>
                <a:gd name="T8" fmla="*/ 48 w 21600"/>
                <a:gd name="T9" fmla="*/ 7 h 21600"/>
                <a:gd name="T10" fmla="*/ 35 w 21600"/>
                <a:gd name="T11" fmla="*/ 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50 h 21600"/>
                <a:gd name="T20" fmla="*/ 1843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160" y="9989"/>
                  </a:moveTo>
                  <a:cubicBezTo>
                    <a:pt x="16752" y="6787"/>
                    <a:pt x="14027" y="4388"/>
                    <a:pt x="10800" y="4388"/>
                  </a:cubicBezTo>
                  <a:cubicBezTo>
                    <a:pt x="7258" y="4388"/>
                    <a:pt x="4388" y="7258"/>
                    <a:pt x="4388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236" y="0"/>
                    <a:pt x="20825" y="4041"/>
                    <a:pt x="21513" y="9434"/>
                  </a:cubicBezTo>
                  <a:lnTo>
                    <a:pt x="24191" y="9092"/>
                  </a:lnTo>
                  <a:lnTo>
                    <a:pt x="19955" y="14565"/>
                  </a:lnTo>
                  <a:lnTo>
                    <a:pt x="14482" y="10330"/>
                  </a:lnTo>
                  <a:lnTo>
                    <a:pt x="17160" y="9989"/>
                  </a:lnTo>
                  <a:close/>
                </a:path>
              </a:pathLst>
            </a:cu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208" name="Group 80"/>
            <p:cNvGrpSpPr>
              <a:grpSpLocks/>
            </p:cNvGrpSpPr>
            <p:nvPr/>
          </p:nvGrpSpPr>
          <p:grpSpPr bwMode="auto">
            <a:xfrm>
              <a:off x="1362" y="1440"/>
              <a:ext cx="798" cy="612"/>
              <a:chOff x="528" y="1056"/>
              <a:chExt cx="798" cy="612"/>
            </a:xfrm>
          </p:grpSpPr>
          <p:graphicFrame>
            <p:nvGraphicFramePr>
              <p:cNvPr id="6173" name="Object 81"/>
              <p:cNvGraphicFramePr>
                <a:graphicFrameLocks noChangeAspect="1"/>
              </p:cNvGraphicFramePr>
              <p:nvPr/>
            </p:nvGraphicFramePr>
            <p:xfrm>
              <a:off x="528" y="1056"/>
              <a:ext cx="798" cy="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339" name="Clip" r:id="rId39" imgW="1266840" imgH="971640" progId="MS_ClipArt_Gallery.2">
                      <p:embed/>
                    </p:oleObj>
                  </mc:Choice>
                  <mc:Fallback>
                    <p:oleObj name="Clip" r:id="rId39" imgW="1266840" imgH="971640" progId="MS_ClipArt_Gallery.2">
                      <p:embed/>
                      <p:pic>
                        <p:nvPicPr>
                          <p:cNvPr id="6173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1056"/>
                            <a:ext cx="798" cy="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09" name="Text Box 82"/>
              <p:cNvSpPr txBox="1">
                <a:spLocks noChangeArrowheads="1"/>
              </p:cNvSpPr>
              <p:nvPr/>
            </p:nvSpPr>
            <p:spPr bwMode="auto">
              <a:xfrm>
                <a:off x="720" y="1104"/>
                <a:ext cx="34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l"/>
                <a:r>
                  <a:rPr lang="en-US" altLang="zh-CN" sz="4000">
                    <a:solidFill>
                      <a:srgbClr val="FF0000"/>
                    </a:solidFill>
                    <a:latin typeface="Times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lang="en-US" altLang="zh-CN" sz="2400" b="0"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545875" name="Text Box 83"/>
          <p:cNvSpPr txBox="1">
            <a:spLocks noChangeArrowheads="1"/>
          </p:cNvSpPr>
          <p:nvPr/>
        </p:nvSpPr>
        <p:spPr bwMode="auto">
          <a:xfrm>
            <a:off x="6934200" y="4724400"/>
            <a:ext cx="533400" cy="254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10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HIDS</a:t>
            </a:r>
          </a:p>
        </p:txBody>
      </p:sp>
      <p:sp>
        <p:nvSpPr>
          <p:cNvPr id="4" name="矩形 3"/>
          <p:cNvSpPr/>
          <p:nvPr/>
        </p:nvSpPr>
        <p:spPr>
          <a:xfrm>
            <a:off x="663575" y="1803400"/>
            <a:ext cx="4368800" cy="12192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检测内容：                                             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系统调用、端口调用、系统日志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安全审记、应用日志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349280"/>
      </p:ext>
    </p:extLst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5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5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5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5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8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8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88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91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9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9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0"/>
                                            </p:cond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103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0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0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12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865" grpId="0" animBg="1" autoUpdateAnimBg="0"/>
      <p:bldP spid="545866" grpId="0" animBg="1"/>
      <p:bldP spid="545867" grpId="0" animBg="1"/>
      <p:bldP spid="545868" grpId="0" animBg="1"/>
      <p:bldP spid="545869" grpId="0" animBg="1"/>
      <p:bldP spid="54587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roup 36"/>
          <p:cNvGrpSpPr>
            <a:grpSpLocks/>
          </p:cNvGrpSpPr>
          <p:nvPr/>
        </p:nvGrpSpPr>
        <p:grpSpPr bwMode="auto">
          <a:xfrm>
            <a:off x="533400" y="1905000"/>
            <a:ext cx="7696200" cy="4633913"/>
            <a:chOff x="336" y="1200"/>
            <a:chExt cx="4848" cy="2919"/>
          </a:xfrm>
        </p:grpSpPr>
        <p:sp>
          <p:nvSpPr>
            <p:cNvPr id="1037" name="Oval 6"/>
            <p:cNvSpPr>
              <a:spLocks noChangeArrowheads="1"/>
            </p:cNvSpPr>
            <p:nvPr/>
          </p:nvSpPr>
          <p:spPr bwMode="auto">
            <a:xfrm>
              <a:off x="1104" y="2064"/>
              <a:ext cx="2880" cy="9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>
                  <a:solidFill>
                    <a:srgbClr val="0F027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网络</a:t>
              </a:r>
              <a:endParaRPr kumimoji="1" lang="zh-CN" altLang="en-US" sz="2400" b="0">
                <a:solidFill>
                  <a:srgbClr val="0F027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8" name="Line 7"/>
            <p:cNvSpPr>
              <a:spLocks noChangeShapeType="1"/>
            </p:cNvSpPr>
            <p:nvPr/>
          </p:nvSpPr>
          <p:spPr bwMode="auto">
            <a:xfrm>
              <a:off x="2208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" name="Object 8"/>
            <p:cNvGraphicFramePr>
              <a:graphicFrameLocks noChangeAspect="1"/>
            </p:cNvGraphicFramePr>
            <p:nvPr/>
          </p:nvGraphicFramePr>
          <p:xfrm>
            <a:off x="1920" y="1440"/>
            <a:ext cx="57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6" name="剪辑" r:id="rId3" imgW="2286720" imgH="2155680" progId="MS_ClipArt_Gallery.2">
                    <p:embed/>
                  </p:oleObj>
                </mc:Choice>
                <mc:Fallback>
                  <p:oleObj name="剪辑" r:id="rId3" imgW="2286720" imgH="2155680" progId="MS_ClipArt_Gallery.2">
                    <p:embed/>
                    <p:pic>
                      <p:nvPicPr>
                        <p:cNvPr id="102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440"/>
                          <a:ext cx="57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9"/>
            <p:cNvGraphicFramePr>
              <a:graphicFrameLocks noChangeAspect="1"/>
            </p:cNvGraphicFramePr>
            <p:nvPr/>
          </p:nvGraphicFramePr>
          <p:xfrm>
            <a:off x="3792" y="1536"/>
            <a:ext cx="672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7" name="剪辑" r:id="rId5" imgW="4046400" imgH="3352320" progId="MS_ClipArt_Gallery.2">
                    <p:embed/>
                  </p:oleObj>
                </mc:Choice>
                <mc:Fallback>
                  <p:oleObj name="剪辑" r:id="rId5" imgW="4046400" imgH="3352320" progId="MS_ClipArt_Gallery.2">
                    <p:embed/>
                    <p:pic>
                      <p:nvPicPr>
                        <p:cNvPr id="102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536"/>
                          <a:ext cx="672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9" name="Line 10"/>
            <p:cNvSpPr>
              <a:spLocks noChangeShapeType="1"/>
            </p:cNvSpPr>
            <p:nvPr/>
          </p:nvSpPr>
          <p:spPr bwMode="auto">
            <a:xfrm flipH="1">
              <a:off x="3552" y="182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8" name="Object 11"/>
            <p:cNvGraphicFramePr>
              <a:graphicFrameLocks noChangeAspect="1"/>
            </p:cNvGraphicFramePr>
            <p:nvPr/>
          </p:nvGraphicFramePr>
          <p:xfrm>
            <a:off x="4224" y="2352"/>
            <a:ext cx="913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8" name="剪辑" r:id="rId7" imgW="2287080" imgH="1325880" progId="MS_ClipArt_Gallery.2">
                    <p:embed/>
                  </p:oleObj>
                </mc:Choice>
                <mc:Fallback>
                  <p:oleObj name="剪辑" r:id="rId7" imgW="2287080" imgH="1325880" progId="MS_ClipArt_Gallery.2">
                    <p:embed/>
                    <p:pic>
                      <p:nvPicPr>
                        <p:cNvPr id="102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352"/>
                          <a:ext cx="913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0" name="Line 12"/>
            <p:cNvSpPr>
              <a:spLocks noChangeShapeType="1"/>
            </p:cNvSpPr>
            <p:nvPr/>
          </p:nvSpPr>
          <p:spPr bwMode="auto">
            <a:xfrm flipH="1">
              <a:off x="403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9" name="Object 13"/>
            <p:cNvGraphicFramePr>
              <a:graphicFrameLocks noChangeAspect="1"/>
            </p:cNvGraphicFramePr>
            <p:nvPr/>
          </p:nvGraphicFramePr>
          <p:xfrm>
            <a:off x="3456" y="3264"/>
            <a:ext cx="81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59" name="剪辑" r:id="rId9" imgW="1517400" imgH="2286720" progId="MS_ClipArt_Gallery.2">
                    <p:embed/>
                  </p:oleObj>
                </mc:Choice>
                <mc:Fallback>
                  <p:oleObj name="剪辑" r:id="rId9" imgW="1517400" imgH="2286720" progId="MS_ClipArt_Gallery.2">
                    <p:embed/>
                    <p:pic>
                      <p:nvPicPr>
                        <p:cNvPr id="102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264"/>
                          <a:ext cx="816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1" name="Line 14"/>
            <p:cNvSpPr>
              <a:spLocks noChangeShapeType="1"/>
            </p:cNvSpPr>
            <p:nvPr/>
          </p:nvSpPr>
          <p:spPr bwMode="auto">
            <a:xfrm flipH="1" flipV="1">
              <a:off x="3504" y="302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0" name="Object 15"/>
            <p:cNvGraphicFramePr>
              <a:graphicFrameLocks noChangeAspect="1"/>
            </p:cNvGraphicFramePr>
            <p:nvPr/>
          </p:nvGraphicFramePr>
          <p:xfrm>
            <a:off x="624" y="1488"/>
            <a:ext cx="912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60" name="剪辑" r:id="rId11" imgW="2286000" imgH="2034360" progId="MS_ClipArt_Gallery.2">
                    <p:embed/>
                  </p:oleObj>
                </mc:Choice>
                <mc:Fallback>
                  <p:oleObj name="剪辑" r:id="rId11" imgW="2286000" imgH="2034360" progId="MS_ClipArt_Gallery.2">
                    <p:embed/>
                    <p:pic>
                      <p:nvPicPr>
                        <p:cNvPr id="103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488"/>
                          <a:ext cx="912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2" name="Line 16"/>
            <p:cNvSpPr>
              <a:spLocks noChangeShapeType="1"/>
            </p:cNvSpPr>
            <p:nvPr/>
          </p:nvSpPr>
          <p:spPr bwMode="auto">
            <a:xfrm>
              <a:off x="1248" y="201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1" name="Object 17"/>
            <p:cNvGraphicFramePr>
              <a:graphicFrameLocks noChangeAspect="1"/>
            </p:cNvGraphicFramePr>
            <p:nvPr/>
          </p:nvGraphicFramePr>
          <p:xfrm>
            <a:off x="816" y="3120"/>
            <a:ext cx="638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61" name="剪辑" r:id="rId13" imgW="2440080" imgH="4413240" progId="MS_ClipArt_Gallery.2">
                    <p:embed/>
                  </p:oleObj>
                </mc:Choice>
                <mc:Fallback>
                  <p:oleObj name="剪辑" r:id="rId13" imgW="2440080" imgH="4413240" progId="MS_ClipArt_Gallery.2">
                    <p:embed/>
                    <p:pic>
                      <p:nvPicPr>
                        <p:cNvPr id="1031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120"/>
                          <a:ext cx="638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AEF65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3" name="Line 18"/>
            <p:cNvSpPr>
              <a:spLocks noChangeShapeType="1"/>
            </p:cNvSpPr>
            <p:nvPr/>
          </p:nvSpPr>
          <p:spPr bwMode="auto">
            <a:xfrm flipV="1">
              <a:off x="1152" y="292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Text Box 19"/>
            <p:cNvSpPr txBox="1">
              <a:spLocks noChangeArrowheads="1"/>
            </p:cNvSpPr>
            <p:nvPr/>
          </p:nvSpPr>
          <p:spPr bwMode="auto">
            <a:xfrm>
              <a:off x="3696" y="3888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F027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内部、外部泄密</a:t>
              </a:r>
              <a:endParaRPr kumimoji="1" lang="zh-CN" altLang="en-US" sz="2400" b="0">
                <a:solidFill>
                  <a:srgbClr val="0F027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" name="Text Box 20"/>
            <p:cNvSpPr txBox="1">
              <a:spLocks noChangeArrowheads="1"/>
            </p:cNvSpPr>
            <p:nvPr/>
          </p:nvSpPr>
          <p:spPr bwMode="auto">
            <a:xfrm>
              <a:off x="4032" y="2832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F027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拒绝服务攻击</a:t>
              </a:r>
              <a:endParaRPr kumimoji="1" lang="zh-CN" altLang="en-US" b="0">
                <a:solidFill>
                  <a:srgbClr val="0F027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6" name="Text Box 21"/>
            <p:cNvSpPr txBox="1">
              <a:spLocks noChangeArrowheads="1"/>
            </p:cNvSpPr>
            <p:nvPr/>
          </p:nvSpPr>
          <p:spPr bwMode="auto">
            <a:xfrm>
              <a:off x="816" y="3792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F027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逻辑炸弹</a:t>
              </a:r>
              <a:endParaRPr kumimoji="1" lang="zh-CN" altLang="en-US" sz="2400">
                <a:solidFill>
                  <a:srgbClr val="0F027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47" name="Text Box 22"/>
            <p:cNvSpPr txBox="1">
              <a:spLocks noChangeArrowheads="1"/>
            </p:cNvSpPr>
            <p:nvPr/>
          </p:nvSpPr>
          <p:spPr bwMode="auto">
            <a:xfrm>
              <a:off x="672" y="1296"/>
              <a:ext cx="1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F027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特洛伊木马</a:t>
              </a:r>
              <a:endParaRPr kumimoji="1" lang="zh-CN" altLang="en-US" b="0">
                <a:solidFill>
                  <a:srgbClr val="0F027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8" name="Text Box 23"/>
            <p:cNvSpPr txBox="1">
              <a:spLocks noChangeArrowheads="1"/>
            </p:cNvSpPr>
            <p:nvPr/>
          </p:nvSpPr>
          <p:spPr bwMode="auto">
            <a:xfrm>
              <a:off x="1824" y="1200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F027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黑客攻击</a:t>
              </a:r>
              <a:endParaRPr kumimoji="1" lang="zh-CN" altLang="en-US" b="0">
                <a:solidFill>
                  <a:srgbClr val="0F027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9" name="Line 24"/>
            <p:cNvSpPr>
              <a:spLocks noChangeShapeType="1"/>
            </p:cNvSpPr>
            <p:nvPr/>
          </p:nvSpPr>
          <p:spPr bwMode="auto">
            <a:xfrm>
              <a:off x="3600" y="297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Text Box 25"/>
            <p:cNvSpPr txBox="1">
              <a:spLocks noChangeArrowheads="1"/>
            </p:cNvSpPr>
            <p:nvPr/>
          </p:nvSpPr>
          <p:spPr bwMode="auto">
            <a:xfrm>
              <a:off x="3936" y="1296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F027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计算机病毒</a:t>
              </a:r>
              <a:endParaRPr kumimoji="1" lang="zh-CN" altLang="en-US" sz="2400" b="0">
                <a:solidFill>
                  <a:srgbClr val="0F027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32" name="Object 26"/>
            <p:cNvGraphicFramePr>
              <a:graphicFrameLocks/>
            </p:cNvGraphicFramePr>
            <p:nvPr/>
          </p:nvGraphicFramePr>
          <p:xfrm>
            <a:off x="336" y="2256"/>
            <a:ext cx="496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62" name="剪辑" r:id="rId15" imgW="6146640" imgH="5127480" progId="MS_ClipArt_Gallery.2">
                    <p:embed/>
                  </p:oleObj>
                </mc:Choice>
                <mc:Fallback>
                  <p:oleObj name="剪辑" r:id="rId15" imgW="6146640" imgH="5127480" progId="MS_ClipArt_Gallery.2">
                    <p:embed/>
                    <p:pic>
                      <p:nvPicPr>
                        <p:cNvPr id="1032" name="Object 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256"/>
                          <a:ext cx="496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1" name="Line 27"/>
            <p:cNvSpPr>
              <a:spLocks noChangeShapeType="1"/>
            </p:cNvSpPr>
            <p:nvPr/>
          </p:nvSpPr>
          <p:spPr bwMode="auto">
            <a:xfrm>
              <a:off x="864" y="24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3" name="Object 28"/>
            <p:cNvGraphicFramePr>
              <a:graphicFrameLocks noChangeAspect="1"/>
            </p:cNvGraphicFramePr>
            <p:nvPr/>
          </p:nvGraphicFramePr>
          <p:xfrm>
            <a:off x="2880" y="1440"/>
            <a:ext cx="43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63" name="剪辑" r:id="rId17" imgW="2283120" imgH="2287440" progId="MS_ClipArt_Gallery.2">
                    <p:embed/>
                  </p:oleObj>
                </mc:Choice>
                <mc:Fallback>
                  <p:oleObj name="剪辑" r:id="rId17" imgW="2283120" imgH="2287440" progId="MS_ClipArt_Gallery.2">
                    <p:embed/>
                    <p:pic>
                      <p:nvPicPr>
                        <p:cNvPr id="1033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440"/>
                          <a:ext cx="431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2" name="Line 29"/>
            <p:cNvSpPr>
              <a:spLocks noChangeShapeType="1"/>
            </p:cNvSpPr>
            <p:nvPr/>
          </p:nvSpPr>
          <p:spPr bwMode="auto">
            <a:xfrm flipH="1">
              <a:off x="2976" y="182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Text Box 30"/>
            <p:cNvSpPr txBox="1">
              <a:spLocks noChangeArrowheads="1"/>
            </p:cNvSpPr>
            <p:nvPr/>
          </p:nvSpPr>
          <p:spPr bwMode="auto">
            <a:xfrm>
              <a:off x="2688" y="1200"/>
              <a:ext cx="13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F027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后门、隐蔽通道</a:t>
              </a:r>
              <a:endParaRPr kumimoji="1" lang="zh-CN" altLang="en-US" sz="2400" b="0">
                <a:solidFill>
                  <a:srgbClr val="0F027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34" name="Object 31"/>
            <p:cNvGraphicFramePr>
              <a:graphicFrameLocks noChangeAspect="1"/>
            </p:cNvGraphicFramePr>
            <p:nvPr/>
          </p:nvGraphicFramePr>
          <p:xfrm>
            <a:off x="1915" y="3295"/>
            <a:ext cx="840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64" name="Clip" r:id="rId19" imgW="3212280" imgH="3935520" progId="MS_ClipArt_Gallery.5">
                    <p:embed/>
                  </p:oleObj>
                </mc:Choice>
                <mc:Fallback>
                  <p:oleObj name="Clip" r:id="rId19" imgW="3212280" imgH="3935520" progId="MS_ClipArt_Gallery.5">
                    <p:embed/>
                    <p:pic>
                      <p:nvPicPr>
                        <p:cNvPr id="1034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5" y="3295"/>
                          <a:ext cx="840" cy="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AEF65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" name="Text Box 32"/>
            <p:cNvSpPr txBox="1">
              <a:spLocks noChangeArrowheads="1"/>
            </p:cNvSpPr>
            <p:nvPr/>
          </p:nvSpPr>
          <p:spPr bwMode="auto">
            <a:xfrm>
              <a:off x="2064" y="3888"/>
              <a:ext cx="8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F027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蠕虫</a:t>
              </a:r>
              <a:endParaRPr kumimoji="1" lang="zh-CN" altLang="en-US" sz="2400">
                <a:solidFill>
                  <a:srgbClr val="0F0272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055" name="Line 33"/>
            <p:cNvSpPr>
              <a:spLocks noChangeShapeType="1"/>
            </p:cNvSpPr>
            <p:nvPr/>
          </p:nvSpPr>
          <p:spPr bwMode="auto">
            <a:xfrm flipV="1">
              <a:off x="2400" y="3024"/>
              <a:ext cx="33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" name="Rectangle 6"/>
          <p:cNvSpPr txBox="1">
            <a:spLocks noChangeArrowheads="1"/>
          </p:cNvSpPr>
          <p:nvPr/>
        </p:nvSpPr>
        <p:spPr bwMode="auto">
          <a:xfrm>
            <a:off x="355600" y="304800"/>
            <a:ext cx="8275638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kern="0" dirty="0"/>
              <a:t>入侵检测概述：</a:t>
            </a:r>
            <a:r>
              <a:rPr lang="zh-CN" altLang="en-US" sz="3600" b="1" dirty="0"/>
              <a:t>黑客攻击猖獗</a:t>
            </a:r>
            <a:endParaRPr lang="zh-CN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8691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46075" y="1790700"/>
            <a:ext cx="3886200" cy="388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chemeClr val="hlink"/>
                </a:solidFill>
                <a:latin typeface="华文细黑" panose="02010600040101010101" pitchFamily="2" charset="-122"/>
              </a:rPr>
              <a:t> HIDS</a:t>
            </a:r>
            <a:r>
              <a:rPr lang="zh-CN" altLang="en-US" sz="2400">
                <a:solidFill>
                  <a:schemeClr val="hlink"/>
                </a:solidFill>
                <a:latin typeface="华文细黑" panose="02010600040101010101" pitchFamily="2" charset="-122"/>
              </a:rPr>
              <a:t>优点</a:t>
            </a:r>
          </a:p>
          <a:p>
            <a:pPr lvl="1" algn="l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0">
                <a:latin typeface="华文细黑" panose="02010600040101010101" pitchFamily="2" charset="-122"/>
              </a:rPr>
              <a:t>性能价格比高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000" b="0">
              <a:latin typeface="华文细黑" panose="02010600040101010101" pitchFamily="2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>
                <a:latin typeface="华文细黑" panose="02010600040101010101" pitchFamily="2" charset="-122"/>
              </a:rPr>
              <a:t>细腻性，审计内容全面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000" b="0">
              <a:latin typeface="华文细黑" panose="02010600040101010101" pitchFamily="2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>
                <a:latin typeface="华文细黑" panose="02010600040101010101" pitchFamily="2" charset="-122"/>
              </a:rPr>
              <a:t>视野集中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000" b="0">
              <a:latin typeface="华文细黑" panose="02010600040101010101" pitchFamily="2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>
                <a:latin typeface="华文细黑" panose="02010600040101010101" pitchFamily="2" charset="-122"/>
              </a:rPr>
              <a:t>适用于加密及交换环境</a:t>
            </a: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4699000" y="1790700"/>
            <a:ext cx="4114800" cy="388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hlink"/>
                </a:solidFill>
                <a:latin typeface="华文细黑" panose="02010600040101010101" pitchFamily="2" charset="-122"/>
              </a:rPr>
              <a:t>HIDS</a:t>
            </a:r>
            <a:r>
              <a:rPr lang="zh-CN" altLang="en-US" sz="2400" dirty="0">
                <a:solidFill>
                  <a:schemeClr val="hlink"/>
                </a:solidFill>
                <a:latin typeface="华文细黑" panose="02010600040101010101" pitchFamily="2" charset="-122"/>
              </a:rPr>
              <a:t>缺点</a:t>
            </a:r>
          </a:p>
          <a:p>
            <a:pPr lvl="1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额外产生的安全问题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000" b="0" dirty="0">
              <a:latin typeface="华文细黑" panose="02010600040101010101" pitchFamily="2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华文细黑" panose="02010600040101010101" pitchFamily="2" charset="-122"/>
              </a:rPr>
              <a:t>HIDS</a:t>
            </a:r>
            <a:r>
              <a:rPr lang="zh-CN" altLang="en-US" sz="2000" b="0" dirty="0">
                <a:latin typeface="华文细黑" panose="02010600040101010101" pitchFamily="2" charset="-122"/>
              </a:rPr>
              <a:t>依赖性强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000" b="0" dirty="0">
              <a:latin typeface="华文细黑" panose="02010600040101010101" pitchFamily="2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如果主机数目多，代价过大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000" b="0" dirty="0">
              <a:latin typeface="华文细黑" panose="02010600040101010101" pitchFamily="2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不能监控网络上的情况</a:t>
            </a:r>
          </a:p>
        </p:txBody>
      </p:sp>
      <p:sp>
        <p:nvSpPr>
          <p:cNvPr id="4" name="Rectangle 39"/>
          <p:cNvSpPr>
            <a:spLocks noChangeArrowheads="1"/>
          </p:cNvSpPr>
          <p:nvPr/>
        </p:nvSpPr>
        <p:spPr bwMode="auto">
          <a:xfrm>
            <a:off x="346075" y="492125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92075" bIns="46038"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HIDS</a:t>
            </a:r>
            <a:r>
              <a:rPr lang="zh-CN" altLang="en-US" sz="3200" b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的优缺点</a:t>
            </a:r>
          </a:p>
        </p:txBody>
      </p:sp>
    </p:spTree>
    <p:extLst>
      <p:ext uri="{BB962C8B-B14F-4D97-AF65-F5344CB8AC3E}">
        <p14:creationId xmlns:p14="http://schemas.microsoft.com/office/powerpoint/2010/main" val="758473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043" name="Text Box 227"/>
          <p:cNvSpPr txBox="1">
            <a:spLocks noChangeArrowheads="1"/>
          </p:cNvSpPr>
          <p:nvPr/>
        </p:nvSpPr>
        <p:spPr bwMode="auto">
          <a:xfrm>
            <a:off x="1371600" y="457200"/>
            <a:ext cx="662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黑体" pitchFamily="49" charset="-122"/>
              </a:rPr>
              <a:t>基于网络的</a:t>
            </a:r>
            <a:r>
              <a:rPr kumimoji="1" lang="zh-TW" altLang="en-US" sz="3600" b="0" dirty="0">
                <a:solidFill>
                  <a:schemeClr val="tx2"/>
                </a:solidFill>
                <a:latin typeface="华文新魏" pitchFamily="2" charset="-122"/>
                <a:ea typeface="黑体" pitchFamily="49" charset="-122"/>
              </a:rPr>
              <a:t>入侵</a:t>
            </a:r>
            <a:r>
              <a:rPr kumimoji="1" lang="zh-CN" altLang="en-US" sz="3600" b="0" dirty="0">
                <a:solidFill>
                  <a:schemeClr val="tx2"/>
                </a:solidFill>
                <a:latin typeface="华文新魏" pitchFamily="2" charset="-122"/>
                <a:ea typeface="黑体" pitchFamily="49" charset="-122"/>
              </a:rPr>
              <a:t>检测</a:t>
            </a:r>
            <a:r>
              <a:rPr kumimoji="1" lang="en-US" altLang="zh-CN" sz="3600" b="0" dirty="0">
                <a:solidFill>
                  <a:schemeClr val="tx2"/>
                </a:solidFill>
                <a:latin typeface="华文新魏" pitchFamily="2" charset="-122"/>
                <a:ea typeface="黑体" pitchFamily="49" charset="-122"/>
              </a:rPr>
              <a:t>NIDS</a:t>
            </a:r>
            <a:endParaRPr kumimoji="1" lang="zh-TW" altLang="en-US" sz="3600" b="0" dirty="0">
              <a:solidFill>
                <a:schemeClr val="tx2"/>
              </a:solidFill>
              <a:latin typeface="华文新魏" pitchFamily="2" charset="-122"/>
              <a:ea typeface="黑体" pitchFamily="49" charset="-122"/>
            </a:endParaRPr>
          </a:p>
        </p:txBody>
      </p:sp>
      <p:grpSp>
        <p:nvGrpSpPr>
          <p:cNvPr id="7173" name="Group 397"/>
          <p:cNvGrpSpPr>
            <a:grpSpLocks/>
          </p:cNvGrpSpPr>
          <p:nvPr/>
        </p:nvGrpSpPr>
        <p:grpSpPr bwMode="auto">
          <a:xfrm>
            <a:off x="214313" y="1446213"/>
            <a:ext cx="8628063" cy="5214938"/>
            <a:chOff x="135" y="911"/>
            <a:chExt cx="5435" cy="3285"/>
          </a:xfrm>
        </p:grpSpPr>
        <p:sp>
          <p:nvSpPr>
            <p:cNvPr id="7174" name="Oval 2"/>
            <p:cNvSpPr>
              <a:spLocks noChangeArrowheads="1"/>
            </p:cNvSpPr>
            <p:nvPr/>
          </p:nvSpPr>
          <p:spPr bwMode="auto">
            <a:xfrm>
              <a:off x="3551" y="1118"/>
              <a:ext cx="2019" cy="261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5" name="Line 3"/>
            <p:cNvSpPr>
              <a:spLocks noChangeShapeType="1"/>
            </p:cNvSpPr>
            <p:nvPr/>
          </p:nvSpPr>
          <p:spPr bwMode="auto">
            <a:xfrm flipH="1">
              <a:off x="3151" y="2686"/>
              <a:ext cx="264" cy="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6" name="Line 4"/>
            <p:cNvSpPr>
              <a:spLocks noChangeShapeType="1"/>
            </p:cNvSpPr>
            <p:nvPr/>
          </p:nvSpPr>
          <p:spPr bwMode="auto">
            <a:xfrm flipV="1">
              <a:off x="3186" y="2528"/>
              <a:ext cx="4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7" name="Line 5"/>
            <p:cNvSpPr>
              <a:spLocks noChangeShapeType="1"/>
            </p:cNvSpPr>
            <p:nvPr/>
          </p:nvSpPr>
          <p:spPr bwMode="auto">
            <a:xfrm flipV="1">
              <a:off x="884" y="2714"/>
              <a:ext cx="805" cy="3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Line 6"/>
            <p:cNvSpPr>
              <a:spLocks noChangeShapeType="1"/>
            </p:cNvSpPr>
            <p:nvPr/>
          </p:nvSpPr>
          <p:spPr bwMode="auto">
            <a:xfrm>
              <a:off x="894" y="1477"/>
              <a:ext cx="1160" cy="6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Line 7"/>
            <p:cNvSpPr>
              <a:spLocks noChangeShapeType="1"/>
            </p:cNvSpPr>
            <p:nvPr/>
          </p:nvSpPr>
          <p:spPr bwMode="auto">
            <a:xfrm>
              <a:off x="870" y="2191"/>
              <a:ext cx="714" cy="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0" name="Group 8"/>
            <p:cNvGrpSpPr>
              <a:grpSpLocks/>
            </p:cNvGrpSpPr>
            <p:nvPr/>
          </p:nvGrpSpPr>
          <p:grpSpPr bwMode="auto">
            <a:xfrm rot="-3547183">
              <a:off x="1532" y="3159"/>
              <a:ext cx="943" cy="58"/>
              <a:chOff x="1951" y="3721"/>
              <a:chExt cx="1930" cy="119"/>
            </a:xfrm>
          </p:grpSpPr>
          <p:sp>
            <p:nvSpPr>
              <p:cNvPr id="7563" name="Line 9"/>
              <p:cNvSpPr>
                <a:spLocks noChangeShapeType="1"/>
              </p:cNvSpPr>
              <p:nvPr/>
            </p:nvSpPr>
            <p:spPr bwMode="auto">
              <a:xfrm>
                <a:off x="1951" y="3728"/>
                <a:ext cx="11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64" name="Line 10"/>
              <p:cNvSpPr>
                <a:spLocks noChangeShapeType="1"/>
              </p:cNvSpPr>
              <p:nvPr/>
            </p:nvSpPr>
            <p:spPr bwMode="auto">
              <a:xfrm flipH="1">
                <a:off x="2950" y="3721"/>
                <a:ext cx="120" cy="1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65" name="Line 11"/>
              <p:cNvSpPr>
                <a:spLocks noChangeShapeType="1"/>
              </p:cNvSpPr>
              <p:nvPr/>
            </p:nvSpPr>
            <p:spPr bwMode="auto">
              <a:xfrm>
                <a:off x="2955" y="3837"/>
                <a:ext cx="9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81" name="Line 12"/>
            <p:cNvSpPr>
              <a:spLocks noChangeShapeType="1"/>
            </p:cNvSpPr>
            <p:nvPr/>
          </p:nvSpPr>
          <p:spPr bwMode="auto">
            <a:xfrm flipV="1">
              <a:off x="2645" y="2527"/>
              <a:ext cx="4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Line 13"/>
            <p:cNvSpPr>
              <a:spLocks noChangeShapeType="1"/>
            </p:cNvSpPr>
            <p:nvPr/>
          </p:nvSpPr>
          <p:spPr bwMode="auto">
            <a:xfrm>
              <a:off x="3571" y="2527"/>
              <a:ext cx="11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Line 14"/>
            <p:cNvSpPr>
              <a:spLocks noChangeShapeType="1"/>
            </p:cNvSpPr>
            <p:nvPr/>
          </p:nvSpPr>
          <p:spPr bwMode="auto">
            <a:xfrm flipV="1">
              <a:off x="4322" y="1778"/>
              <a:ext cx="4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84" name="Group 15"/>
            <p:cNvGrpSpPr>
              <a:grpSpLocks/>
            </p:cNvGrpSpPr>
            <p:nvPr/>
          </p:nvGrpSpPr>
          <p:grpSpPr bwMode="auto">
            <a:xfrm>
              <a:off x="1567" y="2075"/>
              <a:ext cx="1209" cy="879"/>
              <a:chOff x="1056" y="2496"/>
              <a:chExt cx="760" cy="507"/>
            </a:xfrm>
          </p:grpSpPr>
          <p:sp>
            <p:nvSpPr>
              <p:cNvPr id="7561" name="Freeform 16"/>
              <p:cNvSpPr>
                <a:spLocks/>
              </p:cNvSpPr>
              <p:nvPr/>
            </p:nvSpPr>
            <p:spPr bwMode="auto">
              <a:xfrm>
                <a:off x="1056" y="2496"/>
                <a:ext cx="760" cy="507"/>
              </a:xfrm>
              <a:custGeom>
                <a:avLst/>
                <a:gdLst>
                  <a:gd name="T0" fmla="*/ 224 w 1057"/>
                  <a:gd name="T1" fmla="*/ 18 h 717"/>
                  <a:gd name="T2" fmla="*/ 291 w 1057"/>
                  <a:gd name="T3" fmla="*/ 0 h 717"/>
                  <a:gd name="T4" fmla="*/ 350 w 1057"/>
                  <a:gd name="T5" fmla="*/ 9 h 717"/>
                  <a:gd name="T6" fmla="*/ 400 w 1057"/>
                  <a:gd name="T7" fmla="*/ 9 h 717"/>
                  <a:gd name="T8" fmla="*/ 450 w 1057"/>
                  <a:gd name="T9" fmla="*/ 0 h 717"/>
                  <a:gd name="T10" fmla="*/ 508 w 1057"/>
                  <a:gd name="T11" fmla="*/ 27 h 717"/>
                  <a:gd name="T12" fmla="*/ 550 w 1057"/>
                  <a:gd name="T13" fmla="*/ 35 h 717"/>
                  <a:gd name="T14" fmla="*/ 600 w 1057"/>
                  <a:gd name="T15" fmla="*/ 45 h 717"/>
                  <a:gd name="T16" fmla="*/ 642 w 1057"/>
                  <a:gd name="T17" fmla="*/ 79 h 717"/>
                  <a:gd name="T18" fmla="*/ 659 w 1057"/>
                  <a:gd name="T19" fmla="*/ 105 h 717"/>
                  <a:gd name="T20" fmla="*/ 718 w 1057"/>
                  <a:gd name="T21" fmla="*/ 141 h 717"/>
                  <a:gd name="T22" fmla="*/ 743 w 1057"/>
                  <a:gd name="T23" fmla="*/ 186 h 717"/>
                  <a:gd name="T24" fmla="*/ 734 w 1057"/>
                  <a:gd name="T25" fmla="*/ 248 h 717"/>
                  <a:gd name="T26" fmla="*/ 743 w 1057"/>
                  <a:gd name="T27" fmla="*/ 293 h 717"/>
                  <a:gd name="T28" fmla="*/ 759 w 1057"/>
                  <a:gd name="T29" fmla="*/ 346 h 717"/>
                  <a:gd name="T30" fmla="*/ 726 w 1057"/>
                  <a:gd name="T31" fmla="*/ 390 h 717"/>
                  <a:gd name="T32" fmla="*/ 676 w 1057"/>
                  <a:gd name="T33" fmla="*/ 417 h 717"/>
                  <a:gd name="T34" fmla="*/ 609 w 1057"/>
                  <a:gd name="T35" fmla="*/ 426 h 717"/>
                  <a:gd name="T36" fmla="*/ 567 w 1057"/>
                  <a:gd name="T37" fmla="*/ 479 h 717"/>
                  <a:gd name="T38" fmla="*/ 484 w 1057"/>
                  <a:gd name="T39" fmla="*/ 497 h 717"/>
                  <a:gd name="T40" fmla="*/ 417 w 1057"/>
                  <a:gd name="T41" fmla="*/ 479 h 717"/>
                  <a:gd name="T42" fmla="*/ 367 w 1057"/>
                  <a:gd name="T43" fmla="*/ 489 h 717"/>
                  <a:gd name="T44" fmla="*/ 275 w 1057"/>
                  <a:gd name="T45" fmla="*/ 506 h 717"/>
                  <a:gd name="T46" fmla="*/ 191 w 1057"/>
                  <a:gd name="T47" fmla="*/ 479 h 717"/>
                  <a:gd name="T48" fmla="*/ 141 w 1057"/>
                  <a:gd name="T49" fmla="*/ 444 h 717"/>
                  <a:gd name="T50" fmla="*/ 124 w 1057"/>
                  <a:gd name="T51" fmla="*/ 400 h 717"/>
                  <a:gd name="T52" fmla="*/ 58 w 1057"/>
                  <a:gd name="T53" fmla="*/ 382 h 717"/>
                  <a:gd name="T54" fmla="*/ 17 w 1057"/>
                  <a:gd name="T55" fmla="*/ 328 h 717"/>
                  <a:gd name="T56" fmla="*/ 9 w 1057"/>
                  <a:gd name="T57" fmla="*/ 275 h 717"/>
                  <a:gd name="T58" fmla="*/ 0 w 1057"/>
                  <a:gd name="T59" fmla="*/ 213 h 717"/>
                  <a:gd name="T60" fmla="*/ 9 w 1057"/>
                  <a:gd name="T61" fmla="*/ 150 h 717"/>
                  <a:gd name="T62" fmla="*/ 49 w 1057"/>
                  <a:gd name="T63" fmla="*/ 124 h 717"/>
                  <a:gd name="T64" fmla="*/ 83 w 1057"/>
                  <a:gd name="T65" fmla="*/ 88 h 717"/>
                  <a:gd name="T66" fmla="*/ 108 w 1057"/>
                  <a:gd name="T67" fmla="*/ 62 h 717"/>
                  <a:gd name="T68" fmla="*/ 150 w 1057"/>
                  <a:gd name="T69" fmla="*/ 45 h 717"/>
                  <a:gd name="T70" fmla="*/ 208 w 1057"/>
                  <a:gd name="T71" fmla="*/ 35 h 71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057"/>
                  <a:gd name="T109" fmla="*/ 0 h 717"/>
                  <a:gd name="T110" fmla="*/ 1057 w 1057"/>
                  <a:gd name="T111" fmla="*/ 717 h 71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057" h="717">
                    <a:moveTo>
                      <a:pt x="289" y="50"/>
                    </a:moveTo>
                    <a:lnTo>
                      <a:pt x="312" y="25"/>
                    </a:lnTo>
                    <a:lnTo>
                      <a:pt x="359" y="0"/>
                    </a:lnTo>
                    <a:lnTo>
                      <a:pt x="405" y="0"/>
                    </a:lnTo>
                    <a:lnTo>
                      <a:pt x="440" y="0"/>
                    </a:lnTo>
                    <a:lnTo>
                      <a:pt x="487" y="13"/>
                    </a:lnTo>
                    <a:lnTo>
                      <a:pt x="510" y="25"/>
                    </a:lnTo>
                    <a:lnTo>
                      <a:pt x="556" y="13"/>
                    </a:lnTo>
                    <a:lnTo>
                      <a:pt x="591" y="0"/>
                    </a:lnTo>
                    <a:lnTo>
                      <a:pt x="626" y="0"/>
                    </a:lnTo>
                    <a:lnTo>
                      <a:pt x="684" y="13"/>
                    </a:lnTo>
                    <a:lnTo>
                      <a:pt x="707" y="38"/>
                    </a:lnTo>
                    <a:lnTo>
                      <a:pt x="731" y="63"/>
                    </a:lnTo>
                    <a:lnTo>
                      <a:pt x="765" y="50"/>
                    </a:lnTo>
                    <a:lnTo>
                      <a:pt x="789" y="50"/>
                    </a:lnTo>
                    <a:lnTo>
                      <a:pt x="835" y="63"/>
                    </a:lnTo>
                    <a:lnTo>
                      <a:pt x="870" y="76"/>
                    </a:lnTo>
                    <a:lnTo>
                      <a:pt x="893" y="112"/>
                    </a:lnTo>
                    <a:lnTo>
                      <a:pt x="893" y="149"/>
                    </a:lnTo>
                    <a:lnTo>
                      <a:pt x="917" y="149"/>
                    </a:lnTo>
                    <a:lnTo>
                      <a:pt x="963" y="175"/>
                    </a:lnTo>
                    <a:lnTo>
                      <a:pt x="998" y="200"/>
                    </a:lnTo>
                    <a:lnTo>
                      <a:pt x="1021" y="225"/>
                    </a:lnTo>
                    <a:lnTo>
                      <a:pt x="1033" y="263"/>
                    </a:lnTo>
                    <a:lnTo>
                      <a:pt x="1033" y="313"/>
                    </a:lnTo>
                    <a:lnTo>
                      <a:pt x="1021" y="351"/>
                    </a:lnTo>
                    <a:lnTo>
                      <a:pt x="998" y="376"/>
                    </a:lnTo>
                    <a:lnTo>
                      <a:pt x="1033" y="414"/>
                    </a:lnTo>
                    <a:lnTo>
                      <a:pt x="1044" y="452"/>
                    </a:lnTo>
                    <a:lnTo>
                      <a:pt x="1056" y="489"/>
                    </a:lnTo>
                    <a:lnTo>
                      <a:pt x="1033" y="527"/>
                    </a:lnTo>
                    <a:lnTo>
                      <a:pt x="1010" y="552"/>
                    </a:lnTo>
                    <a:lnTo>
                      <a:pt x="986" y="565"/>
                    </a:lnTo>
                    <a:lnTo>
                      <a:pt x="940" y="590"/>
                    </a:lnTo>
                    <a:lnTo>
                      <a:pt x="893" y="603"/>
                    </a:lnTo>
                    <a:lnTo>
                      <a:pt x="847" y="603"/>
                    </a:lnTo>
                    <a:lnTo>
                      <a:pt x="824" y="640"/>
                    </a:lnTo>
                    <a:lnTo>
                      <a:pt x="789" y="678"/>
                    </a:lnTo>
                    <a:lnTo>
                      <a:pt x="731" y="703"/>
                    </a:lnTo>
                    <a:lnTo>
                      <a:pt x="673" y="703"/>
                    </a:lnTo>
                    <a:lnTo>
                      <a:pt x="626" y="703"/>
                    </a:lnTo>
                    <a:lnTo>
                      <a:pt x="580" y="678"/>
                    </a:lnTo>
                    <a:lnTo>
                      <a:pt x="556" y="653"/>
                    </a:lnTo>
                    <a:lnTo>
                      <a:pt x="510" y="691"/>
                    </a:lnTo>
                    <a:lnTo>
                      <a:pt x="452" y="703"/>
                    </a:lnTo>
                    <a:lnTo>
                      <a:pt x="382" y="716"/>
                    </a:lnTo>
                    <a:lnTo>
                      <a:pt x="312" y="703"/>
                    </a:lnTo>
                    <a:lnTo>
                      <a:pt x="266" y="678"/>
                    </a:lnTo>
                    <a:lnTo>
                      <a:pt x="219" y="653"/>
                    </a:lnTo>
                    <a:lnTo>
                      <a:pt x="196" y="628"/>
                    </a:lnTo>
                    <a:lnTo>
                      <a:pt x="184" y="603"/>
                    </a:lnTo>
                    <a:lnTo>
                      <a:pt x="173" y="565"/>
                    </a:lnTo>
                    <a:lnTo>
                      <a:pt x="126" y="552"/>
                    </a:lnTo>
                    <a:lnTo>
                      <a:pt x="80" y="540"/>
                    </a:lnTo>
                    <a:lnTo>
                      <a:pt x="46" y="502"/>
                    </a:lnTo>
                    <a:lnTo>
                      <a:pt x="23" y="464"/>
                    </a:lnTo>
                    <a:lnTo>
                      <a:pt x="12" y="426"/>
                    </a:lnTo>
                    <a:lnTo>
                      <a:pt x="12" y="389"/>
                    </a:lnTo>
                    <a:lnTo>
                      <a:pt x="35" y="338"/>
                    </a:lnTo>
                    <a:lnTo>
                      <a:pt x="0" y="301"/>
                    </a:lnTo>
                    <a:lnTo>
                      <a:pt x="0" y="250"/>
                    </a:lnTo>
                    <a:lnTo>
                      <a:pt x="12" y="212"/>
                    </a:lnTo>
                    <a:lnTo>
                      <a:pt x="35" y="187"/>
                    </a:lnTo>
                    <a:lnTo>
                      <a:pt x="68" y="175"/>
                    </a:lnTo>
                    <a:lnTo>
                      <a:pt x="103" y="162"/>
                    </a:lnTo>
                    <a:lnTo>
                      <a:pt x="115" y="124"/>
                    </a:lnTo>
                    <a:lnTo>
                      <a:pt x="138" y="99"/>
                    </a:lnTo>
                    <a:lnTo>
                      <a:pt x="150" y="87"/>
                    </a:lnTo>
                    <a:lnTo>
                      <a:pt x="184" y="76"/>
                    </a:lnTo>
                    <a:lnTo>
                      <a:pt x="208" y="63"/>
                    </a:lnTo>
                    <a:lnTo>
                      <a:pt x="254" y="50"/>
                    </a:lnTo>
                    <a:lnTo>
                      <a:pt x="289" y="50"/>
                    </a:lnTo>
                  </a:path>
                </a:pathLst>
              </a:custGeom>
              <a:gradFill rotWithShape="0">
                <a:gsLst>
                  <a:gs pos="0">
                    <a:srgbClr val="475E76"/>
                  </a:gs>
                  <a:gs pos="50000">
                    <a:srgbClr val="99CCFF"/>
                  </a:gs>
                  <a:gs pos="100000">
                    <a:srgbClr val="475E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rnd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lIns="99966" tIns="49983" rIns="99966" bIns="49983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6833" name="Rectangle 17"/>
              <p:cNvSpPr>
                <a:spLocks noChangeArrowheads="1"/>
              </p:cNvSpPr>
              <p:nvPr/>
            </p:nvSpPr>
            <p:spPr bwMode="auto">
              <a:xfrm>
                <a:off x="1102" y="2625"/>
                <a:ext cx="66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9966" tIns="49983" rIns="99966" bIns="49983">
                <a:spAutoFit/>
              </a:bodyPr>
              <a:lstStyle/>
              <a:p>
                <a:pPr defTabSz="992188">
                  <a:defRPr/>
                </a:pPr>
                <a:r>
                  <a:rPr kumimoji="1" lang="en-US" altLang="zh-TW" sz="3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PMingLiU" pitchFamily="18" charset="-120"/>
                  </a:rPr>
                  <a:t>Internet</a:t>
                </a:r>
                <a:endParaRPr kumimoji="1" lang="en-US" altLang="zh-TW" sz="3000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PMingLiU" pitchFamily="18" charset="-120"/>
                </a:endParaRPr>
              </a:p>
            </p:txBody>
          </p:sp>
        </p:grpSp>
        <p:sp>
          <p:nvSpPr>
            <p:cNvPr id="546834" name="Text Box 18"/>
            <p:cNvSpPr txBox="1">
              <a:spLocks noChangeArrowheads="1"/>
            </p:cNvSpPr>
            <p:nvPr/>
          </p:nvSpPr>
          <p:spPr bwMode="auto">
            <a:xfrm>
              <a:off x="3849" y="2112"/>
              <a:ext cx="787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9276" tIns="49638" rIns="99276" bIns="49638">
              <a:spAutoFit/>
            </a:bodyPr>
            <a:lstStyle/>
            <a:p>
              <a:pPr algn="l" defTabSz="992188">
                <a:defRPr/>
              </a:pPr>
              <a:r>
                <a:rPr kumimoji="1" lang="en-US" altLang="zh-TW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PMingLiU" pitchFamily="18" charset="-120"/>
                </a:rPr>
                <a:t>Desktops</a:t>
              </a:r>
              <a:endParaRPr kumimoji="1" lang="en-US" altLang="zh-TW" sz="2600" b="0">
                <a:latin typeface="Times" pitchFamily="18" charset="0"/>
                <a:ea typeface="PMingLiU" pitchFamily="18" charset="-120"/>
              </a:endParaRPr>
            </a:p>
          </p:txBody>
        </p:sp>
        <p:sp>
          <p:nvSpPr>
            <p:cNvPr id="546835" name="Text Box 19"/>
            <p:cNvSpPr txBox="1">
              <a:spLocks noChangeArrowheads="1"/>
            </p:cNvSpPr>
            <p:nvPr/>
          </p:nvSpPr>
          <p:spPr bwMode="auto">
            <a:xfrm>
              <a:off x="2542" y="3214"/>
              <a:ext cx="119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9276" tIns="49638" rIns="99276" bIns="49638">
              <a:spAutoFit/>
            </a:bodyPr>
            <a:lstStyle/>
            <a:p>
              <a:pPr defTabSz="992188">
                <a:defRPr/>
              </a:pPr>
              <a:r>
                <a:rPr kumimoji="1" lang="en-US" altLang="zh-TW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PMingLiU" pitchFamily="18" charset="-120"/>
                </a:rPr>
                <a:t>Web Servers</a:t>
              </a:r>
              <a:endParaRPr kumimoji="1" lang="en-US" altLang="zh-TW" sz="130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PMingLiU" pitchFamily="18" charset="-120"/>
              </a:endParaRPr>
            </a:p>
          </p:txBody>
        </p:sp>
        <p:sp>
          <p:nvSpPr>
            <p:cNvPr id="546836" name="Text Box 20"/>
            <p:cNvSpPr txBox="1">
              <a:spLocks noChangeArrowheads="1"/>
            </p:cNvSpPr>
            <p:nvPr/>
          </p:nvSpPr>
          <p:spPr bwMode="auto">
            <a:xfrm>
              <a:off x="956" y="3781"/>
              <a:ext cx="1488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9276" tIns="49638" rIns="99276" bIns="49638">
              <a:spAutoFit/>
            </a:bodyPr>
            <a:lstStyle/>
            <a:p>
              <a:pPr defTabSz="992188">
                <a:defRPr/>
              </a:pPr>
              <a:r>
                <a:rPr kumimoji="1" lang="en-US" altLang="zh-TW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PMingLiU" pitchFamily="18" charset="-120"/>
                </a:rPr>
                <a:t>Telecommuters</a:t>
              </a:r>
            </a:p>
          </p:txBody>
        </p:sp>
        <p:sp>
          <p:nvSpPr>
            <p:cNvPr id="546837" name="Text Box 21"/>
            <p:cNvSpPr txBox="1">
              <a:spLocks noChangeArrowheads="1"/>
            </p:cNvSpPr>
            <p:nvPr/>
          </p:nvSpPr>
          <p:spPr bwMode="auto">
            <a:xfrm>
              <a:off x="253" y="1604"/>
              <a:ext cx="1046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9276" tIns="49638" rIns="99276" bIns="49638">
              <a:spAutoFit/>
            </a:bodyPr>
            <a:lstStyle/>
            <a:p>
              <a:pPr algn="l" defTabSz="992188">
                <a:defRPr/>
              </a:pPr>
              <a:r>
                <a:rPr kumimoji="1" lang="en-US" altLang="zh-TW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PMingLiU" pitchFamily="18" charset="-120"/>
                </a:rPr>
                <a:t>Customers</a:t>
              </a:r>
            </a:p>
          </p:txBody>
        </p:sp>
        <p:sp>
          <p:nvSpPr>
            <p:cNvPr id="7189" name="Line 22"/>
            <p:cNvSpPr>
              <a:spLocks noChangeShapeType="1"/>
            </p:cNvSpPr>
            <p:nvPr/>
          </p:nvSpPr>
          <p:spPr bwMode="auto">
            <a:xfrm>
              <a:off x="4757" y="1664"/>
              <a:ext cx="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Line 23"/>
            <p:cNvSpPr>
              <a:spLocks noChangeShapeType="1"/>
            </p:cNvSpPr>
            <p:nvPr/>
          </p:nvSpPr>
          <p:spPr bwMode="auto">
            <a:xfrm>
              <a:off x="4757" y="1952"/>
              <a:ext cx="0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Line 24"/>
            <p:cNvSpPr>
              <a:spLocks noChangeShapeType="1"/>
            </p:cNvSpPr>
            <p:nvPr/>
          </p:nvSpPr>
          <p:spPr bwMode="auto">
            <a:xfrm>
              <a:off x="4757" y="2432"/>
              <a:ext cx="0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Line 25"/>
            <p:cNvSpPr>
              <a:spLocks noChangeShapeType="1"/>
            </p:cNvSpPr>
            <p:nvPr/>
          </p:nvSpPr>
          <p:spPr bwMode="auto">
            <a:xfrm>
              <a:off x="4757" y="3152"/>
              <a:ext cx="0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Line 26"/>
            <p:cNvSpPr>
              <a:spLocks noChangeShapeType="1"/>
            </p:cNvSpPr>
            <p:nvPr/>
          </p:nvSpPr>
          <p:spPr bwMode="auto">
            <a:xfrm>
              <a:off x="4757" y="1664"/>
              <a:ext cx="0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Line 27"/>
            <p:cNvSpPr>
              <a:spLocks noChangeShapeType="1"/>
            </p:cNvSpPr>
            <p:nvPr/>
          </p:nvSpPr>
          <p:spPr bwMode="auto">
            <a:xfrm>
              <a:off x="4757" y="2816"/>
              <a:ext cx="0" cy="1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5" name="Line 28"/>
            <p:cNvSpPr>
              <a:spLocks noChangeShapeType="1"/>
            </p:cNvSpPr>
            <p:nvPr/>
          </p:nvSpPr>
          <p:spPr bwMode="auto">
            <a:xfrm flipV="1">
              <a:off x="4757" y="2048"/>
              <a:ext cx="4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0" name="Object 29"/>
            <p:cNvGraphicFramePr>
              <a:graphicFrameLocks noChangeAspect="1"/>
            </p:cNvGraphicFramePr>
            <p:nvPr/>
          </p:nvGraphicFramePr>
          <p:xfrm>
            <a:off x="5140" y="1777"/>
            <a:ext cx="251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4" name="Clip" r:id="rId4" imgW="1927080" imgH="3382560" progId="MS_ClipArt_Gallery.5">
                    <p:embed/>
                  </p:oleObj>
                </mc:Choice>
                <mc:Fallback>
                  <p:oleObj name="Clip" r:id="rId4" imgW="1927080" imgH="3382560" progId="MS_ClipArt_Gallery.5">
                    <p:embed/>
                    <p:pic>
                      <p:nvPicPr>
                        <p:cNvPr id="717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0" y="1777"/>
                          <a:ext cx="251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6" name="Line 30"/>
            <p:cNvSpPr>
              <a:spLocks noChangeShapeType="1"/>
            </p:cNvSpPr>
            <p:nvPr/>
          </p:nvSpPr>
          <p:spPr bwMode="auto">
            <a:xfrm>
              <a:off x="4757" y="2528"/>
              <a:ext cx="4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Line 31"/>
            <p:cNvSpPr>
              <a:spLocks noChangeShapeType="1"/>
            </p:cNvSpPr>
            <p:nvPr/>
          </p:nvSpPr>
          <p:spPr bwMode="auto">
            <a:xfrm>
              <a:off x="4757" y="2912"/>
              <a:ext cx="4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6848" name="Text Box 32"/>
            <p:cNvSpPr txBox="1">
              <a:spLocks noChangeArrowheads="1"/>
            </p:cNvSpPr>
            <p:nvPr/>
          </p:nvSpPr>
          <p:spPr bwMode="auto">
            <a:xfrm>
              <a:off x="4808" y="3144"/>
              <a:ext cx="659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9276" tIns="49638" rIns="99276" bIns="49638">
              <a:spAutoFit/>
            </a:bodyPr>
            <a:lstStyle/>
            <a:p>
              <a:pPr algn="l" defTabSz="992188">
                <a:defRPr/>
              </a:pPr>
              <a:r>
                <a:rPr kumimoji="1" lang="en-US" altLang="zh-TW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PMingLiU" pitchFamily="18" charset="-120"/>
                </a:rPr>
                <a:t>Servers</a:t>
              </a:r>
              <a:endParaRPr kumimoji="1" lang="en-US" altLang="zh-TW" sz="26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PMingLiU" pitchFamily="18" charset="-120"/>
              </a:endParaRPr>
            </a:p>
          </p:txBody>
        </p:sp>
        <p:grpSp>
          <p:nvGrpSpPr>
            <p:cNvPr id="7199" name="Group 33"/>
            <p:cNvGrpSpPr>
              <a:grpSpLocks/>
            </p:cNvGrpSpPr>
            <p:nvPr/>
          </p:nvGrpSpPr>
          <p:grpSpPr bwMode="auto">
            <a:xfrm flipH="1">
              <a:off x="5133" y="2292"/>
              <a:ext cx="236" cy="365"/>
              <a:chOff x="5181" y="2356"/>
              <a:chExt cx="236" cy="365"/>
            </a:xfrm>
          </p:grpSpPr>
          <p:grpSp>
            <p:nvGrpSpPr>
              <p:cNvPr id="7514" name="Group 34"/>
              <p:cNvGrpSpPr>
                <a:grpSpLocks/>
              </p:cNvGrpSpPr>
              <p:nvPr/>
            </p:nvGrpSpPr>
            <p:grpSpPr bwMode="auto">
              <a:xfrm>
                <a:off x="5181" y="2356"/>
                <a:ext cx="236" cy="365"/>
                <a:chOff x="5181" y="2356"/>
                <a:chExt cx="236" cy="365"/>
              </a:xfrm>
            </p:grpSpPr>
            <p:sp>
              <p:nvSpPr>
                <p:cNvPr id="7554" name="Freeform 35"/>
                <p:cNvSpPr>
                  <a:spLocks/>
                </p:cNvSpPr>
                <p:nvPr/>
              </p:nvSpPr>
              <p:spPr bwMode="auto">
                <a:xfrm>
                  <a:off x="5250" y="2380"/>
                  <a:ext cx="159" cy="6"/>
                </a:xfrm>
                <a:custGeom>
                  <a:avLst/>
                  <a:gdLst>
                    <a:gd name="T0" fmla="*/ 0 w 1270"/>
                    <a:gd name="T1" fmla="*/ 0 h 46"/>
                    <a:gd name="T2" fmla="*/ 9 w 1270"/>
                    <a:gd name="T3" fmla="*/ 6 h 46"/>
                    <a:gd name="T4" fmla="*/ 159 w 1270"/>
                    <a:gd name="T5" fmla="*/ 6 h 46"/>
                    <a:gd name="T6" fmla="*/ 154 w 1270"/>
                    <a:gd name="T7" fmla="*/ 0 h 46"/>
                    <a:gd name="T8" fmla="*/ 0 w 1270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70"/>
                    <a:gd name="T16" fmla="*/ 0 h 46"/>
                    <a:gd name="T17" fmla="*/ 1270 w 1270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70" h="46">
                      <a:moveTo>
                        <a:pt x="0" y="0"/>
                      </a:moveTo>
                      <a:lnTo>
                        <a:pt x="75" y="46"/>
                      </a:lnTo>
                      <a:lnTo>
                        <a:pt x="1270" y="46"/>
                      </a:lnTo>
                      <a:lnTo>
                        <a:pt x="12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55" name="Freeform 36"/>
                <p:cNvSpPr>
                  <a:spLocks/>
                </p:cNvSpPr>
                <p:nvPr/>
              </p:nvSpPr>
              <p:spPr bwMode="auto">
                <a:xfrm>
                  <a:off x="5250" y="2379"/>
                  <a:ext cx="40" cy="342"/>
                </a:xfrm>
                <a:custGeom>
                  <a:avLst/>
                  <a:gdLst>
                    <a:gd name="T0" fmla="*/ 0 w 321"/>
                    <a:gd name="T1" fmla="*/ 330 h 2391"/>
                    <a:gd name="T2" fmla="*/ 8 w 321"/>
                    <a:gd name="T3" fmla="*/ 342 h 2391"/>
                    <a:gd name="T4" fmla="*/ 40 w 321"/>
                    <a:gd name="T5" fmla="*/ 114 h 2391"/>
                    <a:gd name="T6" fmla="*/ 10 w 321"/>
                    <a:gd name="T7" fmla="*/ 7 h 2391"/>
                    <a:gd name="T8" fmla="*/ 0 w 321"/>
                    <a:gd name="T9" fmla="*/ 0 h 2391"/>
                    <a:gd name="T10" fmla="*/ 0 w 321"/>
                    <a:gd name="T11" fmla="*/ 125 h 2391"/>
                    <a:gd name="T12" fmla="*/ 0 w 321"/>
                    <a:gd name="T13" fmla="*/ 330 h 239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1"/>
                    <a:gd name="T22" fmla="*/ 0 h 2391"/>
                    <a:gd name="T23" fmla="*/ 321 w 321"/>
                    <a:gd name="T24" fmla="*/ 2391 h 239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1" h="2391">
                      <a:moveTo>
                        <a:pt x="0" y="2310"/>
                      </a:moveTo>
                      <a:lnTo>
                        <a:pt x="66" y="2391"/>
                      </a:lnTo>
                      <a:lnTo>
                        <a:pt x="321" y="794"/>
                      </a:lnTo>
                      <a:lnTo>
                        <a:pt x="82" y="47"/>
                      </a:lnTo>
                      <a:lnTo>
                        <a:pt x="3" y="0"/>
                      </a:lnTo>
                      <a:lnTo>
                        <a:pt x="0" y="873"/>
                      </a:lnTo>
                      <a:lnTo>
                        <a:pt x="0" y="231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56" name="Freeform 37"/>
                <p:cNvSpPr>
                  <a:spLocks/>
                </p:cNvSpPr>
                <p:nvPr/>
              </p:nvSpPr>
              <p:spPr bwMode="auto">
                <a:xfrm>
                  <a:off x="5181" y="2356"/>
                  <a:ext cx="70" cy="353"/>
                </a:xfrm>
                <a:custGeom>
                  <a:avLst/>
                  <a:gdLst>
                    <a:gd name="T0" fmla="*/ 0 w 558"/>
                    <a:gd name="T1" fmla="*/ 0 h 2471"/>
                    <a:gd name="T2" fmla="*/ 70 w 558"/>
                    <a:gd name="T3" fmla="*/ 23 h 2471"/>
                    <a:gd name="T4" fmla="*/ 70 w 558"/>
                    <a:gd name="T5" fmla="*/ 353 h 2471"/>
                    <a:gd name="T6" fmla="*/ 0 w 558"/>
                    <a:gd name="T7" fmla="*/ 269 h 2471"/>
                    <a:gd name="T8" fmla="*/ 0 w 558"/>
                    <a:gd name="T9" fmla="*/ 0 h 24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8"/>
                    <a:gd name="T16" fmla="*/ 0 h 2471"/>
                    <a:gd name="T17" fmla="*/ 558 w 558"/>
                    <a:gd name="T18" fmla="*/ 2471 h 24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8" h="2471">
                      <a:moveTo>
                        <a:pt x="0" y="0"/>
                      </a:moveTo>
                      <a:lnTo>
                        <a:pt x="558" y="162"/>
                      </a:lnTo>
                      <a:lnTo>
                        <a:pt x="558" y="2471"/>
                      </a:lnTo>
                      <a:lnTo>
                        <a:pt x="0" y="18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57" name="Freeform 38"/>
                <p:cNvSpPr>
                  <a:spLocks/>
                </p:cNvSpPr>
                <p:nvPr/>
              </p:nvSpPr>
              <p:spPr bwMode="auto">
                <a:xfrm>
                  <a:off x="5181" y="2356"/>
                  <a:ext cx="224" cy="24"/>
                </a:xfrm>
                <a:custGeom>
                  <a:avLst/>
                  <a:gdLst>
                    <a:gd name="T0" fmla="*/ 70 w 1790"/>
                    <a:gd name="T1" fmla="*/ 24 h 170"/>
                    <a:gd name="T2" fmla="*/ 224 w 1790"/>
                    <a:gd name="T3" fmla="*/ 24 h 170"/>
                    <a:gd name="T4" fmla="*/ 116 w 1790"/>
                    <a:gd name="T5" fmla="*/ 0 h 170"/>
                    <a:gd name="T6" fmla="*/ 0 w 1790"/>
                    <a:gd name="T7" fmla="*/ 0 h 170"/>
                    <a:gd name="T8" fmla="*/ 70 w 1790"/>
                    <a:gd name="T9" fmla="*/ 24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90"/>
                    <a:gd name="T16" fmla="*/ 0 h 170"/>
                    <a:gd name="T17" fmla="*/ 1790 w 1790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90" h="170">
                      <a:moveTo>
                        <a:pt x="559" y="170"/>
                      </a:moveTo>
                      <a:lnTo>
                        <a:pt x="1790" y="170"/>
                      </a:lnTo>
                      <a:lnTo>
                        <a:pt x="927" y="0"/>
                      </a:lnTo>
                      <a:lnTo>
                        <a:pt x="0" y="0"/>
                      </a:lnTo>
                      <a:lnTo>
                        <a:pt x="559" y="17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58" name="Rectangle 39"/>
                <p:cNvSpPr>
                  <a:spLocks noChangeArrowheads="1"/>
                </p:cNvSpPr>
                <p:nvPr/>
              </p:nvSpPr>
              <p:spPr bwMode="auto">
                <a:xfrm>
                  <a:off x="5259" y="2507"/>
                  <a:ext cx="145" cy="21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559" name="Freeform 40"/>
                <p:cNvSpPr>
                  <a:spLocks/>
                </p:cNvSpPr>
                <p:nvPr/>
              </p:nvSpPr>
              <p:spPr bwMode="auto">
                <a:xfrm>
                  <a:off x="5260" y="2386"/>
                  <a:ext cx="156" cy="107"/>
                </a:xfrm>
                <a:custGeom>
                  <a:avLst/>
                  <a:gdLst>
                    <a:gd name="T0" fmla="*/ 0 w 1250"/>
                    <a:gd name="T1" fmla="*/ 0 h 752"/>
                    <a:gd name="T2" fmla="*/ 149 w 1250"/>
                    <a:gd name="T3" fmla="*/ 0 h 752"/>
                    <a:gd name="T4" fmla="*/ 156 w 1250"/>
                    <a:gd name="T5" fmla="*/ 107 h 752"/>
                    <a:gd name="T6" fmla="*/ 6 w 1250"/>
                    <a:gd name="T7" fmla="*/ 107 h 752"/>
                    <a:gd name="T8" fmla="*/ 0 w 1250"/>
                    <a:gd name="T9" fmla="*/ 0 h 7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0"/>
                    <a:gd name="T16" fmla="*/ 0 h 752"/>
                    <a:gd name="T17" fmla="*/ 1250 w 1250"/>
                    <a:gd name="T18" fmla="*/ 752 h 7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0" h="752">
                      <a:moveTo>
                        <a:pt x="0" y="0"/>
                      </a:moveTo>
                      <a:lnTo>
                        <a:pt x="1193" y="0"/>
                      </a:lnTo>
                      <a:lnTo>
                        <a:pt x="1250" y="752"/>
                      </a:lnTo>
                      <a:lnTo>
                        <a:pt x="51" y="7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60" name="Freeform 41"/>
                <p:cNvSpPr>
                  <a:spLocks/>
                </p:cNvSpPr>
                <p:nvPr/>
              </p:nvSpPr>
              <p:spPr bwMode="auto">
                <a:xfrm>
                  <a:off x="5259" y="2493"/>
                  <a:ext cx="158" cy="13"/>
                </a:xfrm>
                <a:custGeom>
                  <a:avLst/>
                  <a:gdLst>
                    <a:gd name="T0" fmla="*/ 0 w 1264"/>
                    <a:gd name="T1" fmla="*/ 13 h 90"/>
                    <a:gd name="T2" fmla="*/ 146 w 1264"/>
                    <a:gd name="T3" fmla="*/ 13 h 90"/>
                    <a:gd name="T4" fmla="*/ 158 w 1264"/>
                    <a:gd name="T5" fmla="*/ 0 h 90"/>
                    <a:gd name="T6" fmla="*/ 8 w 1264"/>
                    <a:gd name="T7" fmla="*/ 0 h 90"/>
                    <a:gd name="T8" fmla="*/ 0 w 1264"/>
                    <a:gd name="T9" fmla="*/ 13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64"/>
                    <a:gd name="T16" fmla="*/ 0 h 90"/>
                    <a:gd name="T17" fmla="*/ 1264 w 1264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64" h="90">
                      <a:moveTo>
                        <a:pt x="0" y="90"/>
                      </a:moveTo>
                      <a:lnTo>
                        <a:pt x="1167" y="90"/>
                      </a:lnTo>
                      <a:lnTo>
                        <a:pt x="1264" y="0"/>
                      </a:lnTo>
                      <a:lnTo>
                        <a:pt x="63" y="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15" name="Group 42"/>
              <p:cNvGrpSpPr>
                <a:grpSpLocks/>
              </p:cNvGrpSpPr>
              <p:nvPr/>
            </p:nvGrpSpPr>
            <p:grpSpPr bwMode="auto">
              <a:xfrm>
                <a:off x="5260" y="2380"/>
                <a:ext cx="44" cy="341"/>
                <a:chOff x="5260" y="2380"/>
                <a:chExt cx="44" cy="341"/>
              </a:xfrm>
            </p:grpSpPr>
            <p:sp>
              <p:nvSpPr>
                <p:cNvPr id="7546" name="Freeform 43"/>
                <p:cNvSpPr>
                  <a:spLocks/>
                </p:cNvSpPr>
                <p:nvPr/>
              </p:nvSpPr>
              <p:spPr bwMode="auto">
                <a:xfrm>
                  <a:off x="5260" y="2380"/>
                  <a:ext cx="13" cy="341"/>
                </a:xfrm>
                <a:custGeom>
                  <a:avLst/>
                  <a:gdLst>
                    <a:gd name="T0" fmla="*/ 0 w 105"/>
                    <a:gd name="T1" fmla="*/ 0 h 2386"/>
                    <a:gd name="T2" fmla="*/ 7 w 105"/>
                    <a:gd name="T3" fmla="*/ 6 h 2386"/>
                    <a:gd name="T4" fmla="*/ 13 w 105"/>
                    <a:gd name="T5" fmla="*/ 114 h 2386"/>
                    <a:gd name="T6" fmla="*/ 6 w 105"/>
                    <a:gd name="T7" fmla="*/ 127 h 2386"/>
                    <a:gd name="T8" fmla="*/ 6 w 105"/>
                    <a:gd name="T9" fmla="*/ 341 h 2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386"/>
                    <a:gd name="T17" fmla="*/ 105 w 105"/>
                    <a:gd name="T18" fmla="*/ 2386 h 23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386">
                      <a:moveTo>
                        <a:pt x="0" y="0"/>
                      </a:moveTo>
                      <a:lnTo>
                        <a:pt x="54" y="40"/>
                      </a:lnTo>
                      <a:lnTo>
                        <a:pt x="105" y="801"/>
                      </a:lnTo>
                      <a:lnTo>
                        <a:pt x="51" y="887"/>
                      </a:lnTo>
                      <a:lnTo>
                        <a:pt x="49" y="2386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47" name="Freeform 44"/>
                <p:cNvSpPr>
                  <a:spLocks/>
                </p:cNvSpPr>
                <p:nvPr/>
              </p:nvSpPr>
              <p:spPr bwMode="auto">
                <a:xfrm>
                  <a:off x="5265" y="2380"/>
                  <a:ext cx="13" cy="341"/>
                </a:xfrm>
                <a:custGeom>
                  <a:avLst/>
                  <a:gdLst>
                    <a:gd name="T0" fmla="*/ 0 w 99"/>
                    <a:gd name="T1" fmla="*/ 0 h 2386"/>
                    <a:gd name="T2" fmla="*/ 6 w 99"/>
                    <a:gd name="T3" fmla="*/ 6 h 2386"/>
                    <a:gd name="T4" fmla="*/ 13 w 99"/>
                    <a:gd name="T5" fmla="*/ 114 h 2386"/>
                    <a:gd name="T6" fmla="*/ 6 w 99"/>
                    <a:gd name="T7" fmla="*/ 127 h 2386"/>
                    <a:gd name="T8" fmla="*/ 6 w 99"/>
                    <a:gd name="T9" fmla="*/ 341 h 2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2386"/>
                    <a:gd name="T17" fmla="*/ 99 w 99"/>
                    <a:gd name="T18" fmla="*/ 2386 h 23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2386">
                      <a:moveTo>
                        <a:pt x="0" y="0"/>
                      </a:moveTo>
                      <a:lnTo>
                        <a:pt x="47" y="40"/>
                      </a:lnTo>
                      <a:lnTo>
                        <a:pt x="99" y="800"/>
                      </a:lnTo>
                      <a:lnTo>
                        <a:pt x="46" y="886"/>
                      </a:lnTo>
                      <a:lnTo>
                        <a:pt x="44" y="2386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48" name="Freeform 45"/>
                <p:cNvSpPr>
                  <a:spLocks/>
                </p:cNvSpPr>
                <p:nvPr/>
              </p:nvSpPr>
              <p:spPr bwMode="auto">
                <a:xfrm>
                  <a:off x="5269" y="2380"/>
                  <a:ext cx="13" cy="341"/>
                </a:xfrm>
                <a:custGeom>
                  <a:avLst/>
                  <a:gdLst>
                    <a:gd name="T0" fmla="*/ 0 w 105"/>
                    <a:gd name="T1" fmla="*/ 0 h 2386"/>
                    <a:gd name="T2" fmla="*/ 6 w 105"/>
                    <a:gd name="T3" fmla="*/ 6 h 2386"/>
                    <a:gd name="T4" fmla="*/ 13 w 105"/>
                    <a:gd name="T5" fmla="*/ 113 h 2386"/>
                    <a:gd name="T6" fmla="*/ 6 w 105"/>
                    <a:gd name="T7" fmla="*/ 126 h 2386"/>
                    <a:gd name="T8" fmla="*/ 6 w 105"/>
                    <a:gd name="T9" fmla="*/ 341 h 2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386"/>
                    <a:gd name="T17" fmla="*/ 105 w 105"/>
                    <a:gd name="T18" fmla="*/ 2386 h 23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386">
                      <a:moveTo>
                        <a:pt x="0" y="0"/>
                      </a:moveTo>
                      <a:lnTo>
                        <a:pt x="51" y="40"/>
                      </a:lnTo>
                      <a:lnTo>
                        <a:pt x="105" y="794"/>
                      </a:lnTo>
                      <a:lnTo>
                        <a:pt x="48" y="880"/>
                      </a:lnTo>
                      <a:lnTo>
                        <a:pt x="48" y="2386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49" name="Freeform 46"/>
                <p:cNvSpPr>
                  <a:spLocks/>
                </p:cNvSpPr>
                <p:nvPr/>
              </p:nvSpPr>
              <p:spPr bwMode="auto">
                <a:xfrm>
                  <a:off x="5274" y="2380"/>
                  <a:ext cx="13" cy="340"/>
                </a:xfrm>
                <a:custGeom>
                  <a:avLst/>
                  <a:gdLst>
                    <a:gd name="T0" fmla="*/ 0 w 100"/>
                    <a:gd name="T1" fmla="*/ 0 h 2380"/>
                    <a:gd name="T2" fmla="*/ 6 w 100"/>
                    <a:gd name="T3" fmla="*/ 5 h 2380"/>
                    <a:gd name="T4" fmla="*/ 13 w 100"/>
                    <a:gd name="T5" fmla="*/ 113 h 2380"/>
                    <a:gd name="T6" fmla="*/ 6 w 100"/>
                    <a:gd name="T7" fmla="*/ 126 h 2380"/>
                    <a:gd name="T8" fmla="*/ 6 w 100"/>
                    <a:gd name="T9" fmla="*/ 340 h 23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"/>
                    <a:gd name="T16" fmla="*/ 0 h 2380"/>
                    <a:gd name="T17" fmla="*/ 100 w 100"/>
                    <a:gd name="T18" fmla="*/ 2380 h 23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" h="2380">
                      <a:moveTo>
                        <a:pt x="0" y="0"/>
                      </a:moveTo>
                      <a:lnTo>
                        <a:pt x="49" y="35"/>
                      </a:lnTo>
                      <a:lnTo>
                        <a:pt x="100" y="794"/>
                      </a:lnTo>
                      <a:lnTo>
                        <a:pt x="47" y="881"/>
                      </a:lnTo>
                      <a:lnTo>
                        <a:pt x="45" y="2380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50" name="Freeform 47"/>
                <p:cNvSpPr>
                  <a:spLocks/>
                </p:cNvSpPr>
                <p:nvPr/>
              </p:nvSpPr>
              <p:spPr bwMode="auto">
                <a:xfrm>
                  <a:off x="5279" y="2380"/>
                  <a:ext cx="12" cy="340"/>
                </a:xfrm>
                <a:custGeom>
                  <a:avLst/>
                  <a:gdLst>
                    <a:gd name="T0" fmla="*/ 0 w 99"/>
                    <a:gd name="T1" fmla="*/ 0 h 2378"/>
                    <a:gd name="T2" fmla="*/ 6 w 99"/>
                    <a:gd name="T3" fmla="*/ 7 h 2378"/>
                    <a:gd name="T4" fmla="*/ 12 w 99"/>
                    <a:gd name="T5" fmla="*/ 113 h 2378"/>
                    <a:gd name="T6" fmla="*/ 6 w 99"/>
                    <a:gd name="T7" fmla="*/ 126 h 2378"/>
                    <a:gd name="T8" fmla="*/ 5 w 99"/>
                    <a:gd name="T9" fmla="*/ 340 h 23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2378"/>
                    <a:gd name="T17" fmla="*/ 99 w 99"/>
                    <a:gd name="T18" fmla="*/ 2378 h 23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2378">
                      <a:moveTo>
                        <a:pt x="0" y="0"/>
                      </a:moveTo>
                      <a:lnTo>
                        <a:pt x="48" y="46"/>
                      </a:lnTo>
                      <a:lnTo>
                        <a:pt x="99" y="793"/>
                      </a:lnTo>
                      <a:lnTo>
                        <a:pt x="46" y="880"/>
                      </a:lnTo>
                      <a:lnTo>
                        <a:pt x="43" y="2378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51" name="Freeform 48"/>
                <p:cNvSpPr>
                  <a:spLocks/>
                </p:cNvSpPr>
                <p:nvPr/>
              </p:nvSpPr>
              <p:spPr bwMode="auto">
                <a:xfrm>
                  <a:off x="5284" y="2380"/>
                  <a:ext cx="12" cy="340"/>
                </a:xfrm>
                <a:custGeom>
                  <a:avLst/>
                  <a:gdLst>
                    <a:gd name="T0" fmla="*/ 0 w 95"/>
                    <a:gd name="T1" fmla="*/ 0 h 2379"/>
                    <a:gd name="T2" fmla="*/ 6 w 95"/>
                    <a:gd name="T3" fmla="*/ 6 h 2379"/>
                    <a:gd name="T4" fmla="*/ 12 w 95"/>
                    <a:gd name="T5" fmla="*/ 113 h 2379"/>
                    <a:gd name="T6" fmla="*/ 5 w 95"/>
                    <a:gd name="T7" fmla="*/ 126 h 2379"/>
                    <a:gd name="T8" fmla="*/ 5 w 95"/>
                    <a:gd name="T9" fmla="*/ 340 h 23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2379"/>
                    <a:gd name="T17" fmla="*/ 95 w 95"/>
                    <a:gd name="T18" fmla="*/ 2379 h 23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2379">
                      <a:moveTo>
                        <a:pt x="0" y="0"/>
                      </a:moveTo>
                      <a:lnTo>
                        <a:pt x="44" y="40"/>
                      </a:lnTo>
                      <a:lnTo>
                        <a:pt x="95" y="792"/>
                      </a:lnTo>
                      <a:lnTo>
                        <a:pt x="41" y="879"/>
                      </a:lnTo>
                      <a:lnTo>
                        <a:pt x="39" y="2379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52" name="Freeform 49"/>
                <p:cNvSpPr>
                  <a:spLocks/>
                </p:cNvSpPr>
                <p:nvPr/>
              </p:nvSpPr>
              <p:spPr bwMode="auto">
                <a:xfrm>
                  <a:off x="5288" y="2380"/>
                  <a:ext cx="12" cy="341"/>
                </a:xfrm>
                <a:custGeom>
                  <a:avLst/>
                  <a:gdLst>
                    <a:gd name="T0" fmla="*/ 0 w 96"/>
                    <a:gd name="T1" fmla="*/ 0 h 2384"/>
                    <a:gd name="T2" fmla="*/ 5 w 96"/>
                    <a:gd name="T3" fmla="*/ 6 h 2384"/>
                    <a:gd name="T4" fmla="*/ 12 w 96"/>
                    <a:gd name="T5" fmla="*/ 112 h 2384"/>
                    <a:gd name="T6" fmla="*/ 5 w 96"/>
                    <a:gd name="T7" fmla="*/ 126 h 2384"/>
                    <a:gd name="T8" fmla="*/ 5 w 96"/>
                    <a:gd name="T9" fmla="*/ 341 h 2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2384"/>
                    <a:gd name="T17" fmla="*/ 96 w 96"/>
                    <a:gd name="T18" fmla="*/ 2384 h 2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2384">
                      <a:moveTo>
                        <a:pt x="0" y="0"/>
                      </a:moveTo>
                      <a:lnTo>
                        <a:pt x="42" y="42"/>
                      </a:lnTo>
                      <a:lnTo>
                        <a:pt x="96" y="785"/>
                      </a:lnTo>
                      <a:lnTo>
                        <a:pt x="39" y="878"/>
                      </a:lnTo>
                      <a:lnTo>
                        <a:pt x="39" y="2384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53" name="Freeform 50"/>
                <p:cNvSpPr>
                  <a:spLocks/>
                </p:cNvSpPr>
                <p:nvPr/>
              </p:nvSpPr>
              <p:spPr bwMode="auto">
                <a:xfrm>
                  <a:off x="5292" y="2380"/>
                  <a:ext cx="12" cy="339"/>
                </a:xfrm>
                <a:custGeom>
                  <a:avLst/>
                  <a:gdLst>
                    <a:gd name="T0" fmla="*/ 0 w 96"/>
                    <a:gd name="T1" fmla="*/ 0 h 2372"/>
                    <a:gd name="T2" fmla="*/ 6 w 96"/>
                    <a:gd name="T3" fmla="*/ 6 h 2372"/>
                    <a:gd name="T4" fmla="*/ 12 w 96"/>
                    <a:gd name="T5" fmla="*/ 112 h 2372"/>
                    <a:gd name="T6" fmla="*/ 5 w 96"/>
                    <a:gd name="T7" fmla="*/ 125 h 2372"/>
                    <a:gd name="T8" fmla="*/ 5 w 96"/>
                    <a:gd name="T9" fmla="*/ 339 h 23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2372"/>
                    <a:gd name="T17" fmla="*/ 96 w 96"/>
                    <a:gd name="T18" fmla="*/ 2372 h 23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2372">
                      <a:moveTo>
                        <a:pt x="0" y="0"/>
                      </a:moveTo>
                      <a:lnTo>
                        <a:pt x="44" y="40"/>
                      </a:lnTo>
                      <a:lnTo>
                        <a:pt x="96" y="787"/>
                      </a:lnTo>
                      <a:lnTo>
                        <a:pt x="43" y="873"/>
                      </a:lnTo>
                      <a:lnTo>
                        <a:pt x="41" y="2372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516" name="Rectangle 51"/>
              <p:cNvSpPr>
                <a:spLocks noChangeArrowheads="1"/>
              </p:cNvSpPr>
              <p:nvPr/>
            </p:nvSpPr>
            <p:spPr bwMode="auto">
              <a:xfrm>
                <a:off x="5303" y="2534"/>
                <a:ext cx="95" cy="169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517" name="Rectangle 52"/>
              <p:cNvSpPr>
                <a:spLocks noChangeArrowheads="1"/>
              </p:cNvSpPr>
              <p:nvPr/>
            </p:nvSpPr>
            <p:spPr bwMode="auto">
              <a:xfrm>
                <a:off x="5303" y="2567"/>
                <a:ext cx="95" cy="3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518" name="Rectangle 53"/>
              <p:cNvSpPr>
                <a:spLocks noChangeArrowheads="1"/>
              </p:cNvSpPr>
              <p:nvPr/>
            </p:nvSpPr>
            <p:spPr bwMode="auto">
              <a:xfrm>
                <a:off x="5303" y="2601"/>
                <a:ext cx="95" cy="3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519" name="Rectangle 54"/>
              <p:cNvSpPr>
                <a:spLocks noChangeArrowheads="1"/>
              </p:cNvSpPr>
              <p:nvPr/>
            </p:nvSpPr>
            <p:spPr bwMode="auto">
              <a:xfrm>
                <a:off x="5303" y="2634"/>
                <a:ext cx="95" cy="3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520" name="Rectangle 55"/>
              <p:cNvSpPr>
                <a:spLocks noChangeArrowheads="1"/>
              </p:cNvSpPr>
              <p:nvPr/>
            </p:nvSpPr>
            <p:spPr bwMode="auto">
              <a:xfrm>
                <a:off x="5320" y="2573"/>
                <a:ext cx="62" cy="21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521" name="Rectangle 56"/>
              <p:cNvSpPr>
                <a:spLocks noChangeArrowheads="1"/>
              </p:cNvSpPr>
              <p:nvPr/>
            </p:nvSpPr>
            <p:spPr bwMode="auto">
              <a:xfrm>
                <a:off x="5320" y="2607"/>
                <a:ext cx="62" cy="21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522" name="Freeform 57"/>
              <p:cNvSpPr>
                <a:spLocks/>
              </p:cNvSpPr>
              <p:nvPr/>
            </p:nvSpPr>
            <p:spPr bwMode="auto">
              <a:xfrm>
                <a:off x="5362" y="2538"/>
                <a:ext cx="4" cy="21"/>
              </a:xfrm>
              <a:custGeom>
                <a:avLst/>
                <a:gdLst>
                  <a:gd name="T0" fmla="*/ 4 w 33"/>
                  <a:gd name="T1" fmla="*/ 0 h 153"/>
                  <a:gd name="T2" fmla="*/ 4 w 33"/>
                  <a:gd name="T3" fmla="*/ 21 h 153"/>
                  <a:gd name="T4" fmla="*/ 0 w 33"/>
                  <a:gd name="T5" fmla="*/ 9 h 153"/>
                  <a:gd name="T6" fmla="*/ 4 w 33"/>
                  <a:gd name="T7" fmla="*/ 0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"/>
                  <a:gd name="T13" fmla="*/ 0 h 153"/>
                  <a:gd name="T14" fmla="*/ 33 w 33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" h="153">
                    <a:moveTo>
                      <a:pt x="33" y="0"/>
                    </a:moveTo>
                    <a:lnTo>
                      <a:pt x="33" y="153"/>
                    </a:lnTo>
                    <a:lnTo>
                      <a:pt x="0" y="6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523" name="Group 58"/>
              <p:cNvGrpSpPr>
                <a:grpSpLocks/>
              </p:cNvGrpSpPr>
              <p:nvPr/>
            </p:nvGrpSpPr>
            <p:grpSpPr bwMode="auto">
              <a:xfrm>
                <a:off x="5303" y="2534"/>
                <a:ext cx="95" cy="34"/>
                <a:chOff x="5303" y="2534"/>
                <a:chExt cx="95" cy="34"/>
              </a:xfrm>
            </p:grpSpPr>
            <p:sp>
              <p:nvSpPr>
                <p:cNvPr id="7534" name="Rectangle 59"/>
                <p:cNvSpPr>
                  <a:spLocks noChangeArrowheads="1"/>
                </p:cNvSpPr>
                <p:nvPr/>
              </p:nvSpPr>
              <p:spPr bwMode="auto">
                <a:xfrm>
                  <a:off x="5303" y="2534"/>
                  <a:ext cx="95" cy="34"/>
                </a:xfrm>
                <a:prstGeom prst="rect">
                  <a:avLst/>
                </a:prstGeom>
                <a:solidFill>
                  <a:srgbClr val="A0A0A0"/>
                </a:solidFill>
                <a:ln w="317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535" name="Rectangle 60"/>
                <p:cNvSpPr>
                  <a:spLocks noChangeArrowheads="1"/>
                </p:cNvSpPr>
                <p:nvPr/>
              </p:nvSpPr>
              <p:spPr bwMode="auto">
                <a:xfrm>
                  <a:off x="5312" y="2539"/>
                  <a:ext cx="8" cy="4"/>
                </a:xfrm>
                <a:prstGeom prst="rect">
                  <a:avLst/>
                </a:pr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7536" name="Group 61"/>
                <p:cNvGrpSpPr>
                  <a:grpSpLocks/>
                </p:cNvGrpSpPr>
                <p:nvPr/>
              </p:nvGrpSpPr>
              <p:grpSpPr bwMode="auto">
                <a:xfrm>
                  <a:off x="5309" y="2536"/>
                  <a:ext cx="85" cy="27"/>
                  <a:chOff x="5309" y="2536"/>
                  <a:chExt cx="85" cy="27"/>
                </a:xfrm>
              </p:grpSpPr>
              <p:sp>
                <p:nvSpPr>
                  <p:cNvPr id="7537" name="Freeform 62"/>
                  <p:cNvSpPr>
                    <a:spLocks/>
                  </p:cNvSpPr>
                  <p:nvPr/>
                </p:nvSpPr>
                <p:spPr bwMode="auto">
                  <a:xfrm>
                    <a:off x="5347" y="2538"/>
                    <a:ext cx="19" cy="9"/>
                  </a:xfrm>
                  <a:custGeom>
                    <a:avLst/>
                    <a:gdLst>
                      <a:gd name="T0" fmla="*/ 19 w 156"/>
                      <a:gd name="T1" fmla="*/ 0 h 69"/>
                      <a:gd name="T2" fmla="*/ 1 w 156"/>
                      <a:gd name="T3" fmla="*/ 0 h 69"/>
                      <a:gd name="T4" fmla="*/ 0 w 156"/>
                      <a:gd name="T5" fmla="*/ 9 h 69"/>
                      <a:gd name="T6" fmla="*/ 17 w 156"/>
                      <a:gd name="T7" fmla="*/ 9 h 69"/>
                      <a:gd name="T8" fmla="*/ 19 w 156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6"/>
                      <a:gd name="T16" fmla="*/ 0 h 69"/>
                      <a:gd name="T17" fmla="*/ 156 w 156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6" h="69">
                        <a:moveTo>
                          <a:pt x="156" y="0"/>
                        </a:moveTo>
                        <a:lnTo>
                          <a:pt x="10" y="0"/>
                        </a:lnTo>
                        <a:lnTo>
                          <a:pt x="0" y="69"/>
                        </a:lnTo>
                        <a:lnTo>
                          <a:pt x="139" y="67"/>
                        </a:lnTo>
                        <a:lnTo>
                          <a:pt x="156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38" name="Freeform 63"/>
                  <p:cNvSpPr>
                    <a:spLocks/>
                  </p:cNvSpPr>
                  <p:nvPr/>
                </p:nvSpPr>
                <p:spPr bwMode="auto">
                  <a:xfrm>
                    <a:off x="5347" y="2550"/>
                    <a:ext cx="44" cy="10"/>
                  </a:xfrm>
                  <a:custGeom>
                    <a:avLst/>
                    <a:gdLst>
                      <a:gd name="T0" fmla="*/ 44 w 352"/>
                      <a:gd name="T1" fmla="*/ 10 h 67"/>
                      <a:gd name="T2" fmla="*/ 1 w 352"/>
                      <a:gd name="T3" fmla="*/ 10 h 67"/>
                      <a:gd name="T4" fmla="*/ 0 w 352"/>
                      <a:gd name="T5" fmla="*/ 0 h 67"/>
                      <a:gd name="T6" fmla="*/ 42 w 352"/>
                      <a:gd name="T7" fmla="*/ 0 h 67"/>
                      <a:gd name="T8" fmla="*/ 44 w 352"/>
                      <a:gd name="T9" fmla="*/ 1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2"/>
                      <a:gd name="T16" fmla="*/ 0 h 67"/>
                      <a:gd name="T17" fmla="*/ 352 w 352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2" h="67">
                        <a:moveTo>
                          <a:pt x="352" y="67"/>
                        </a:moveTo>
                        <a:lnTo>
                          <a:pt x="10" y="67"/>
                        </a:lnTo>
                        <a:lnTo>
                          <a:pt x="0" y="0"/>
                        </a:lnTo>
                        <a:lnTo>
                          <a:pt x="334" y="0"/>
                        </a:lnTo>
                        <a:lnTo>
                          <a:pt x="352" y="6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39" name="Freeform 64"/>
                  <p:cNvSpPr>
                    <a:spLocks/>
                  </p:cNvSpPr>
                  <p:nvPr/>
                </p:nvSpPr>
                <p:spPr bwMode="auto">
                  <a:xfrm>
                    <a:off x="5365" y="2542"/>
                    <a:ext cx="26" cy="5"/>
                  </a:xfrm>
                  <a:custGeom>
                    <a:avLst/>
                    <a:gdLst>
                      <a:gd name="T0" fmla="*/ 26 w 206"/>
                      <a:gd name="T1" fmla="*/ 0 h 35"/>
                      <a:gd name="T2" fmla="*/ 1 w 206"/>
                      <a:gd name="T3" fmla="*/ 0 h 35"/>
                      <a:gd name="T4" fmla="*/ 0 w 206"/>
                      <a:gd name="T5" fmla="*/ 5 h 35"/>
                      <a:gd name="T6" fmla="*/ 24 w 206"/>
                      <a:gd name="T7" fmla="*/ 5 h 35"/>
                      <a:gd name="T8" fmla="*/ 26 w 206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6"/>
                      <a:gd name="T16" fmla="*/ 0 h 35"/>
                      <a:gd name="T17" fmla="*/ 206 w 206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6" h="35">
                        <a:moveTo>
                          <a:pt x="206" y="0"/>
                        </a:moveTo>
                        <a:lnTo>
                          <a:pt x="8" y="0"/>
                        </a:lnTo>
                        <a:lnTo>
                          <a:pt x="0" y="35"/>
                        </a:lnTo>
                        <a:lnTo>
                          <a:pt x="188" y="35"/>
                        </a:lnTo>
                        <a:lnTo>
                          <a:pt x="206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40" name="Freeform 65"/>
                  <p:cNvSpPr>
                    <a:spLocks/>
                  </p:cNvSpPr>
                  <p:nvPr/>
                </p:nvSpPr>
                <p:spPr bwMode="auto">
                  <a:xfrm>
                    <a:off x="5388" y="2542"/>
                    <a:ext cx="3" cy="17"/>
                  </a:xfrm>
                  <a:custGeom>
                    <a:avLst/>
                    <a:gdLst>
                      <a:gd name="T0" fmla="*/ 3 w 21"/>
                      <a:gd name="T1" fmla="*/ 0 h 124"/>
                      <a:gd name="T2" fmla="*/ 3 w 21"/>
                      <a:gd name="T3" fmla="*/ 17 h 124"/>
                      <a:gd name="T4" fmla="*/ 0 w 21"/>
                      <a:gd name="T5" fmla="*/ 6 h 124"/>
                      <a:gd name="T6" fmla="*/ 3 w 21"/>
                      <a:gd name="T7" fmla="*/ 0 h 12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"/>
                      <a:gd name="T13" fmla="*/ 0 h 124"/>
                      <a:gd name="T14" fmla="*/ 21 w 21"/>
                      <a:gd name="T15" fmla="*/ 124 h 12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" h="124">
                        <a:moveTo>
                          <a:pt x="21" y="0"/>
                        </a:moveTo>
                        <a:lnTo>
                          <a:pt x="21" y="124"/>
                        </a:lnTo>
                        <a:lnTo>
                          <a:pt x="0" y="42"/>
                        </a:ln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41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5366" y="2551"/>
                    <a:ext cx="9" cy="8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7542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5309" y="2547"/>
                    <a:ext cx="85" cy="3"/>
                  </a:xfrm>
                  <a:prstGeom prst="rect">
                    <a:avLst/>
                  </a:pr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grpSp>
                <p:nvGrpSpPr>
                  <p:cNvPr id="7543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5364" y="2536"/>
                    <a:ext cx="10" cy="27"/>
                    <a:chOff x="5364" y="2536"/>
                    <a:chExt cx="10" cy="27"/>
                  </a:xfrm>
                </p:grpSpPr>
                <p:sp>
                  <p:nvSpPr>
                    <p:cNvPr id="7544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5364" y="2537"/>
                      <a:ext cx="9" cy="26"/>
                    </a:xfrm>
                    <a:custGeom>
                      <a:avLst/>
                      <a:gdLst>
                        <a:gd name="T0" fmla="*/ 7 w 68"/>
                        <a:gd name="T1" fmla="*/ 0 h 182"/>
                        <a:gd name="T2" fmla="*/ 4 w 68"/>
                        <a:gd name="T3" fmla="*/ 0 h 182"/>
                        <a:gd name="T4" fmla="*/ 2 w 68"/>
                        <a:gd name="T5" fmla="*/ 1 h 182"/>
                        <a:gd name="T6" fmla="*/ 1 w 68"/>
                        <a:gd name="T7" fmla="*/ 4 h 182"/>
                        <a:gd name="T8" fmla="*/ 0 w 68"/>
                        <a:gd name="T9" fmla="*/ 10 h 182"/>
                        <a:gd name="T10" fmla="*/ 2 w 68"/>
                        <a:gd name="T11" fmla="*/ 26 h 182"/>
                        <a:gd name="T12" fmla="*/ 4 w 68"/>
                        <a:gd name="T13" fmla="*/ 26 h 182"/>
                        <a:gd name="T14" fmla="*/ 4 w 68"/>
                        <a:gd name="T15" fmla="*/ 12 h 182"/>
                        <a:gd name="T16" fmla="*/ 8 w 68"/>
                        <a:gd name="T17" fmla="*/ 7 h 182"/>
                        <a:gd name="T18" fmla="*/ 9 w 68"/>
                        <a:gd name="T19" fmla="*/ 4 h 182"/>
                        <a:gd name="T20" fmla="*/ 9 w 68"/>
                        <a:gd name="T21" fmla="*/ 2 h 182"/>
                        <a:gd name="T22" fmla="*/ 7 w 68"/>
                        <a:gd name="T23" fmla="*/ 0 h 18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68"/>
                        <a:gd name="T37" fmla="*/ 0 h 182"/>
                        <a:gd name="T38" fmla="*/ 68 w 68"/>
                        <a:gd name="T39" fmla="*/ 182 h 182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68" h="182">
                          <a:moveTo>
                            <a:pt x="55" y="2"/>
                          </a:moveTo>
                          <a:lnTo>
                            <a:pt x="30" y="0"/>
                          </a:lnTo>
                          <a:lnTo>
                            <a:pt x="13" y="9"/>
                          </a:lnTo>
                          <a:lnTo>
                            <a:pt x="8" y="31"/>
                          </a:lnTo>
                          <a:lnTo>
                            <a:pt x="0" y="72"/>
                          </a:lnTo>
                          <a:lnTo>
                            <a:pt x="17" y="180"/>
                          </a:lnTo>
                          <a:lnTo>
                            <a:pt x="30" y="182"/>
                          </a:lnTo>
                          <a:lnTo>
                            <a:pt x="30" y="87"/>
                          </a:lnTo>
                          <a:lnTo>
                            <a:pt x="60" y="47"/>
                          </a:lnTo>
                          <a:lnTo>
                            <a:pt x="68" y="29"/>
                          </a:lnTo>
                          <a:lnTo>
                            <a:pt x="67" y="12"/>
                          </a:lnTo>
                          <a:lnTo>
                            <a:pt x="55" y="2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545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5365" y="2536"/>
                      <a:ext cx="9" cy="26"/>
                    </a:xfrm>
                    <a:custGeom>
                      <a:avLst/>
                      <a:gdLst>
                        <a:gd name="T0" fmla="*/ 7 w 70"/>
                        <a:gd name="T1" fmla="*/ 0 h 182"/>
                        <a:gd name="T2" fmla="*/ 4 w 70"/>
                        <a:gd name="T3" fmla="*/ 0 h 182"/>
                        <a:gd name="T4" fmla="*/ 2 w 70"/>
                        <a:gd name="T5" fmla="*/ 1 h 182"/>
                        <a:gd name="T6" fmla="*/ 1 w 70"/>
                        <a:gd name="T7" fmla="*/ 4 h 182"/>
                        <a:gd name="T8" fmla="*/ 0 w 70"/>
                        <a:gd name="T9" fmla="*/ 10 h 182"/>
                        <a:gd name="T10" fmla="*/ 2 w 70"/>
                        <a:gd name="T11" fmla="*/ 26 h 182"/>
                        <a:gd name="T12" fmla="*/ 4 w 70"/>
                        <a:gd name="T13" fmla="*/ 26 h 182"/>
                        <a:gd name="T14" fmla="*/ 4 w 70"/>
                        <a:gd name="T15" fmla="*/ 12 h 182"/>
                        <a:gd name="T16" fmla="*/ 8 w 70"/>
                        <a:gd name="T17" fmla="*/ 7 h 182"/>
                        <a:gd name="T18" fmla="*/ 9 w 70"/>
                        <a:gd name="T19" fmla="*/ 4 h 182"/>
                        <a:gd name="T20" fmla="*/ 9 w 70"/>
                        <a:gd name="T21" fmla="*/ 2 h 182"/>
                        <a:gd name="T22" fmla="*/ 7 w 70"/>
                        <a:gd name="T23" fmla="*/ 0 h 18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70"/>
                        <a:gd name="T37" fmla="*/ 0 h 182"/>
                        <a:gd name="T38" fmla="*/ 70 w 70"/>
                        <a:gd name="T39" fmla="*/ 182 h 182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70" h="182">
                          <a:moveTo>
                            <a:pt x="55" y="2"/>
                          </a:moveTo>
                          <a:lnTo>
                            <a:pt x="31" y="0"/>
                          </a:lnTo>
                          <a:lnTo>
                            <a:pt x="15" y="9"/>
                          </a:lnTo>
                          <a:lnTo>
                            <a:pt x="8" y="31"/>
                          </a:lnTo>
                          <a:lnTo>
                            <a:pt x="0" y="72"/>
                          </a:lnTo>
                          <a:lnTo>
                            <a:pt x="18" y="180"/>
                          </a:lnTo>
                          <a:lnTo>
                            <a:pt x="31" y="182"/>
                          </a:lnTo>
                          <a:lnTo>
                            <a:pt x="31" y="87"/>
                          </a:lnTo>
                          <a:lnTo>
                            <a:pt x="62" y="47"/>
                          </a:lnTo>
                          <a:lnTo>
                            <a:pt x="70" y="29"/>
                          </a:lnTo>
                          <a:lnTo>
                            <a:pt x="67" y="11"/>
                          </a:lnTo>
                          <a:lnTo>
                            <a:pt x="55" y="2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7524" name="Rectangle 71"/>
              <p:cNvSpPr>
                <a:spLocks noChangeArrowheads="1"/>
              </p:cNvSpPr>
              <p:nvPr/>
            </p:nvSpPr>
            <p:spPr bwMode="auto">
              <a:xfrm>
                <a:off x="5323" y="2579"/>
                <a:ext cx="56" cy="4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525" name="Freeform 72"/>
              <p:cNvSpPr>
                <a:spLocks/>
              </p:cNvSpPr>
              <p:nvPr/>
            </p:nvSpPr>
            <p:spPr bwMode="auto">
              <a:xfrm>
                <a:off x="5340" y="2586"/>
                <a:ext cx="24" cy="5"/>
              </a:xfrm>
              <a:custGeom>
                <a:avLst/>
                <a:gdLst>
                  <a:gd name="T0" fmla="*/ 0 w 196"/>
                  <a:gd name="T1" fmla="*/ 5 h 35"/>
                  <a:gd name="T2" fmla="*/ 0 w 196"/>
                  <a:gd name="T3" fmla="*/ 0 h 35"/>
                  <a:gd name="T4" fmla="*/ 23 w 196"/>
                  <a:gd name="T5" fmla="*/ 0 h 35"/>
                  <a:gd name="T6" fmla="*/ 24 w 196"/>
                  <a:gd name="T7" fmla="*/ 5 h 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6"/>
                  <a:gd name="T13" fmla="*/ 0 h 35"/>
                  <a:gd name="T14" fmla="*/ 196 w 196"/>
                  <a:gd name="T15" fmla="*/ 35 h 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6" h="35">
                    <a:moveTo>
                      <a:pt x="4" y="35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6" y="34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26" name="Freeform 73"/>
              <p:cNvSpPr>
                <a:spLocks/>
              </p:cNvSpPr>
              <p:nvPr/>
            </p:nvSpPr>
            <p:spPr bwMode="auto">
              <a:xfrm>
                <a:off x="5273" y="2402"/>
                <a:ext cx="22" cy="26"/>
              </a:xfrm>
              <a:custGeom>
                <a:avLst/>
                <a:gdLst>
                  <a:gd name="T0" fmla="*/ 20 w 174"/>
                  <a:gd name="T1" fmla="*/ 0 h 180"/>
                  <a:gd name="T2" fmla="*/ 0 w 174"/>
                  <a:gd name="T3" fmla="*/ 0 h 180"/>
                  <a:gd name="T4" fmla="*/ 1 w 174"/>
                  <a:gd name="T5" fmla="*/ 26 h 180"/>
                  <a:gd name="T6" fmla="*/ 22 w 174"/>
                  <a:gd name="T7" fmla="*/ 26 h 180"/>
                  <a:gd name="T8" fmla="*/ 20 w 174"/>
                  <a:gd name="T9" fmla="*/ 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180"/>
                  <a:gd name="T17" fmla="*/ 174 w 174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180">
                    <a:moveTo>
                      <a:pt x="160" y="0"/>
                    </a:moveTo>
                    <a:lnTo>
                      <a:pt x="0" y="0"/>
                    </a:lnTo>
                    <a:lnTo>
                      <a:pt x="11" y="180"/>
                    </a:lnTo>
                    <a:lnTo>
                      <a:pt x="174" y="180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27" name="Freeform 74"/>
              <p:cNvSpPr>
                <a:spLocks/>
              </p:cNvSpPr>
              <p:nvPr/>
            </p:nvSpPr>
            <p:spPr bwMode="auto">
              <a:xfrm>
                <a:off x="5276" y="2446"/>
                <a:ext cx="22" cy="26"/>
              </a:xfrm>
              <a:custGeom>
                <a:avLst/>
                <a:gdLst>
                  <a:gd name="T0" fmla="*/ 20 w 180"/>
                  <a:gd name="T1" fmla="*/ 0 h 182"/>
                  <a:gd name="T2" fmla="*/ 0 w 180"/>
                  <a:gd name="T3" fmla="*/ 0 h 182"/>
                  <a:gd name="T4" fmla="*/ 2 w 180"/>
                  <a:gd name="T5" fmla="*/ 26 h 182"/>
                  <a:gd name="T6" fmla="*/ 22 w 180"/>
                  <a:gd name="T7" fmla="*/ 26 h 182"/>
                  <a:gd name="T8" fmla="*/ 20 w 180"/>
                  <a:gd name="T9" fmla="*/ 0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82"/>
                  <a:gd name="T17" fmla="*/ 180 w 180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82">
                    <a:moveTo>
                      <a:pt x="167" y="0"/>
                    </a:moveTo>
                    <a:lnTo>
                      <a:pt x="0" y="0"/>
                    </a:lnTo>
                    <a:lnTo>
                      <a:pt x="13" y="182"/>
                    </a:lnTo>
                    <a:lnTo>
                      <a:pt x="180" y="181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528" name="Group 75"/>
              <p:cNvGrpSpPr>
                <a:grpSpLocks/>
              </p:cNvGrpSpPr>
              <p:nvPr/>
            </p:nvGrpSpPr>
            <p:grpSpPr bwMode="auto">
              <a:xfrm>
                <a:off x="5309" y="2444"/>
                <a:ext cx="94" cy="27"/>
                <a:chOff x="5309" y="2444"/>
                <a:chExt cx="94" cy="27"/>
              </a:xfrm>
            </p:grpSpPr>
            <p:sp>
              <p:nvSpPr>
                <p:cNvPr id="7529" name="Rectangle 76"/>
                <p:cNvSpPr>
                  <a:spLocks noChangeArrowheads="1"/>
                </p:cNvSpPr>
                <p:nvPr/>
              </p:nvSpPr>
              <p:spPr bwMode="auto">
                <a:xfrm>
                  <a:off x="5309" y="2444"/>
                  <a:ext cx="94" cy="27"/>
                </a:xfrm>
                <a:prstGeom prst="rect">
                  <a:avLst/>
                </a:prstGeom>
                <a:solidFill>
                  <a:srgbClr val="606060"/>
                </a:solidFill>
                <a:ln w="317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530" name="Rectangle 77"/>
                <p:cNvSpPr>
                  <a:spLocks noChangeArrowheads="1"/>
                </p:cNvSpPr>
                <p:nvPr/>
              </p:nvSpPr>
              <p:spPr bwMode="auto">
                <a:xfrm>
                  <a:off x="5326" y="2448"/>
                  <a:ext cx="11" cy="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531" name="Rectangle 78"/>
                <p:cNvSpPr>
                  <a:spLocks noChangeArrowheads="1"/>
                </p:cNvSpPr>
                <p:nvPr/>
              </p:nvSpPr>
              <p:spPr bwMode="auto">
                <a:xfrm>
                  <a:off x="5326" y="2459"/>
                  <a:ext cx="11" cy="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532" name="Rectangle 79"/>
                <p:cNvSpPr>
                  <a:spLocks noChangeArrowheads="1"/>
                </p:cNvSpPr>
                <p:nvPr/>
              </p:nvSpPr>
              <p:spPr bwMode="auto">
                <a:xfrm>
                  <a:off x="5349" y="2453"/>
                  <a:ext cx="11" cy="9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533" name="Oval 80"/>
                <p:cNvSpPr>
                  <a:spLocks noChangeArrowheads="1"/>
                </p:cNvSpPr>
                <p:nvPr/>
              </p:nvSpPr>
              <p:spPr bwMode="auto">
                <a:xfrm>
                  <a:off x="5314" y="2453"/>
                  <a:ext cx="8" cy="11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pic>
          <p:nvPicPr>
            <p:cNvPr id="7200" name="Picture 81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" y="1644"/>
              <a:ext cx="44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201" name="Group 82"/>
            <p:cNvGrpSpPr>
              <a:grpSpLocks/>
            </p:cNvGrpSpPr>
            <p:nvPr/>
          </p:nvGrpSpPr>
          <p:grpSpPr bwMode="auto">
            <a:xfrm flipH="1">
              <a:off x="5083" y="2710"/>
              <a:ext cx="309" cy="465"/>
              <a:chOff x="4192" y="2817"/>
              <a:chExt cx="523" cy="797"/>
            </a:xfrm>
          </p:grpSpPr>
          <p:sp>
            <p:nvSpPr>
              <p:cNvPr id="7467" name="Freeform 83"/>
              <p:cNvSpPr>
                <a:spLocks/>
              </p:cNvSpPr>
              <p:nvPr/>
            </p:nvSpPr>
            <p:spPr bwMode="auto">
              <a:xfrm>
                <a:off x="4375" y="2838"/>
                <a:ext cx="222" cy="776"/>
              </a:xfrm>
              <a:custGeom>
                <a:avLst/>
                <a:gdLst>
                  <a:gd name="T0" fmla="*/ 221 w 222"/>
                  <a:gd name="T1" fmla="*/ 0 h 776"/>
                  <a:gd name="T2" fmla="*/ 0 w 222"/>
                  <a:gd name="T3" fmla="*/ 8 h 776"/>
                  <a:gd name="T4" fmla="*/ 0 w 222"/>
                  <a:gd name="T5" fmla="*/ 775 h 776"/>
                  <a:gd name="T6" fmla="*/ 221 w 222"/>
                  <a:gd name="T7" fmla="*/ 740 h 776"/>
                  <a:gd name="T8" fmla="*/ 221 w 222"/>
                  <a:gd name="T9" fmla="*/ 0 h 7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2"/>
                  <a:gd name="T16" fmla="*/ 0 h 776"/>
                  <a:gd name="T17" fmla="*/ 222 w 222"/>
                  <a:gd name="T18" fmla="*/ 776 h 7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2" h="776">
                    <a:moveTo>
                      <a:pt x="221" y="0"/>
                    </a:moveTo>
                    <a:lnTo>
                      <a:pt x="0" y="8"/>
                    </a:lnTo>
                    <a:lnTo>
                      <a:pt x="0" y="775"/>
                    </a:lnTo>
                    <a:lnTo>
                      <a:pt x="221" y="740"/>
                    </a:lnTo>
                    <a:lnTo>
                      <a:pt x="221" y="0"/>
                    </a:lnTo>
                  </a:path>
                </a:pathLst>
              </a:custGeom>
              <a:solidFill>
                <a:srgbClr val="B5B5B5"/>
              </a:solidFill>
              <a:ln w="12700" cap="rnd" cmpd="sng">
                <a:solidFill>
                  <a:srgbClr val="B5B5B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68" name="Freeform 84"/>
              <p:cNvSpPr>
                <a:spLocks/>
              </p:cNvSpPr>
              <p:nvPr/>
            </p:nvSpPr>
            <p:spPr bwMode="auto">
              <a:xfrm>
                <a:off x="4393" y="3249"/>
                <a:ext cx="199" cy="322"/>
              </a:xfrm>
              <a:custGeom>
                <a:avLst/>
                <a:gdLst>
                  <a:gd name="T0" fmla="*/ 0 w 199"/>
                  <a:gd name="T1" fmla="*/ 19 h 322"/>
                  <a:gd name="T2" fmla="*/ 198 w 199"/>
                  <a:gd name="T3" fmla="*/ 0 h 322"/>
                  <a:gd name="T4" fmla="*/ 198 w 199"/>
                  <a:gd name="T5" fmla="*/ 294 h 322"/>
                  <a:gd name="T6" fmla="*/ 0 w 199"/>
                  <a:gd name="T7" fmla="*/ 321 h 322"/>
                  <a:gd name="T8" fmla="*/ 0 w 199"/>
                  <a:gd name="T9" fmla="*/ 19 h 3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322"/>
                  <a:gd name="T17" fmla="*/ 199 w 199"/>
                  <a:gd name="T18" fmla="*/ 322 h 3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322">
                    <a:moveTo>
                      <a:pt x="0" y="19"/>
                    </a:moveTo>
                    <a:lnTo>
                      <a:pt x="198" y="0"/>
                    </a:lnTo>
                    <a:lnTo>
                      <a:pt x="198" y="294"/>
                    </a:lnTo>
                    <a:lnTo>
                      <a:pt x="0" y="321"/>
                    </a:lnTo>
                    <a:lnTo>
                      <a:pt x="0" y="19"/>
                    </a:lnTo>
                  </a:path>
                </a:pathLst>
              </a:custGeom>
              <a:solidFill>
                <a:srgbClr val="00B7A5"/>
              </a:solidFill>
              <a:ln w="12700" cap="rnd" cmpd="sng">
                <a:solidFill>
                  <a:srgbClr val="5151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69" name="Freeform 85"/>
              <p:cNvSpPr>
                <a:spLocks/>
              </p:cNvSpPr>
              <p:nvPr/>
            </p:nvSpPr>
            <p:spPr bwMode="auto">
              <a:xfrm>
                <a:off x="4393" y="2980"/>
                <a:ext cx="185" cy="218"/>
              </a:xfrm>
              <a:custGeom>
                <a:avLst/>
                <a:gdLst>
                  <a:gd name="T0" fmla="*/ 0 w 185"/>
                  <a:gd name="T1" fmla="*/ 10 h 218"/>
                  <a:gd name="T2" fmla="*/ 184 w 185"/>
                  <a:gd name="T3" fmla="*/ 0 h 218"/>
                  <a:gd name="T4" fmla="*/ 184 w 185"/>
                  <a:gd name="T5" fmla="*/ 201 h 218"/>
                  <a:gd name="T6" fmla="*/ 0 w 185"/>
                  <a:gd name="T7" fmla="*/ 217 h 218"/>
                  <a:gd name="T8" fmla="*/ 0 w 185"/>
                  <a:gd name="T9" fmla="*/ 10 h 2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218"/>
                  <a:gd name="T17" fmla="*/ 185 w 185"/>
                  <a:gd name="T18" fmla="*/ 218 h 2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218">
                    <a:moveTo>
                      <a:pt x="0" y="10"/>
                    </a:moveTo>
                    <a:lnTo>
                      <a:pt x="184" y="0"/>
                    </a:lnTo>
                    <a:lnTo>
                      <a:pt x="184" y="201"/>
                    </a:lnTo>
                    <a:lnTo>
                      <a:pt x="0" y="217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00B7A5"/>
              </a:solidFill>
              <a:ln w="12700" cap="rnd" cmpd="sng">
                <a:solidFill>
                  <a:srgbClr val="5151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0" name="Freeform 86"/>
              <p:cNvSpPr>
                <a:spLocks/>
              </p:cNvSpPr>
              <p:nvPr/>
            </p:nvSpPr>
            <p:spPr bwMode="auto">
              <a:xfrm>
                <a:off x="4192" y="2817"/>
                <a:ext cx="183" cy="797"/>
              </a:xfrm>
              <a:custGeom>
                <a:avLst/>
                <a:gdLst>
                  <a:gd name="T0" fmla="*/ 182 w 183"/>
                  <a:gd name="T1" fmla="*/ 796 h 797"/>
                  <a:gd name="T2" fmla="*/ 0 w 183"/>
                  <a:gd name="T3" fmla="*/ 603 h 797"/>
                  <a:gd name="T4" fmla="*/ 0 w 183"/>
                  <a:gd name="T5" fmla="*/ 0 h 797"/>
                  <a:gd name="T6" fmla="*/ 182 w 183"/>
                  <a:gd name="T7" fmla="*/ 29 h 797"/>
                  <a:gd name="T8" fmla="*/ 182 w 183"/>
                  <a:gd name="T9" fmla="*/ 796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3"/>
                  <a:gd name="T16" fmla="*/ 0 h 797"/>
                  <a:gd name="T17" fmla="*/ 183 w 183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3" h="797">
                    <a:moveTo>
                      <a:pt x="182" y="796"/>
                    </a:moveTo>
                    <a:lnTo>
                      <a:pt x="0" y="603"/>
                    </a:lnTo>
                    <a:lnTo>
                      <a:pt x="0" y="0"/>
                    </a:lnTo>
                    <a:lnTo>
                      <a:pt x="182" y="29"/>
                    </a:lnTo>
                    <a:lnTo>
                      <a:pt x="182" y="796"/>
                    </a:lnTo>
                  </a:path>
                </a:pathLst>
              </a:custGeom>
              <a:solidFill>
                <a:srgbClr val="B5B5B5"/>
              </a:solidFill>
              <a:ln w="12700" cap="rnd" cmpd="sng">
                <a:solidFill>
                  <a:srgbClr val="B5B5B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1" name="Freeform 87"/>
              <p:cNvSpPr>
                <a:spLocks/>
              </p:cNvSpPr>
              <p:nvPr/>
            </p:nvSpPr>
            <p:spPr bwMode="auto">
              <a:xfrm>
                <a:off x="4355" y="2845"/>
                <a:ext cx="20" cy="769"/>
              </a:xfrm>
              <a:custGeom>
                <a:avLst/>
                <a:gdLst>
                  <a:gd name="T0" fmla="*/ 19 w 20"/>
                  <a:gd name="T1" fmla="*/ 1 h 769"/>
                  <a:gd name="T2" fmla="*/ 0 w 20"/>
                  <a:gd name="T3" fmla="*/ 0 h 769"/>
                  <a:gd name="T4" fmla="*/ 0 w 20"/>
                  <a:gd name="T5" fmla="*/ 748 h 769"/>
                  <a:gd name="T6" fmla="*/ 19 w 20"/>
                  <a:gd name="T7" fmla="*/ 768 h 769"/>
                  <a:gd name="T8" fmla="*/ 19 w 20"/>
                  <a:gd name="T9" fmla="*/ 1 h 7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"/>
                  <a:gd name="T16" fmla="*/ 0 h 769"/>
                  <a:gd name="T17" fmla="*/ 20 w 20"/>
                  <a:gd name="T18" fmla="*/ 769 h 76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" h="769">
                    <a:moveTo>
                      <a:pt x="19" y="1"/>
                    </a:moveTo>
                    <a:lnTo>
                      <a:pt x="0" y="0"/>
                    </a:lnTo>
                    <a:lnTo>
                      <a:pt x="0" y="748"/>
                    </a:lnTo>
                    <a:lnTo>
                      <a:pt x="19" y="768"/>
                    </a:lnTo>
                    <a:lnTo>
                      <a:pt x="19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2" name="Freeform 88"/>
              <p:cNvSpPr>
                <a:spLocks/>
              </p:cNvSpPr>
              <p:nvPr/>
            </p:nvSpPr>
            <p:spPr bwMode="auto">
              <a:xfrm>
                <a:off x="4393" y="2980"/>
                <a:ext cx="199" cy="228"/>
              </a:xfrm>
              <a:custGeom>
                <a:avLst/>
                <a:gdLst>
                  <a:gd name="T0" fmla="*/ 198 w 199"/>
                  <a:gd name="T1" fmla="*/ 0 h 228"/>
                  <a:gd name="T2" fmla="*/ 198 w 199"/>
                  <a:gd name="T3" fmla="*/ 209 h 228"/>
                  <a:gd name="T4" fmla="*/ 0 w 199"/>
                  <a:gd name="T5" fmla="*/ 227 h 228"/>
                  <a:gd name="T6" fmla="*/ 0 w 199"/>
                  <a:gd name="T7" fmla="*/ 218 h 228"/>
                  <a:gd name="T8" fmla="*/ 187 w 199"/>
                  <a:gd name="T9" fmla="*/ 205 h 228"/>
                  <a:gd name="T10" fmla="*/ 187 w 199"/>
                  <a:gd name="T11" fmla="*/ 0 h 228"/>
                  <a:gd name="T12" fmla="*/ 198 w 199"/>
                  <a:gd name="T13" fmla="*/ 0 h 2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9"/>
                  <a:gd name="T22" fmla="*/ 0 h 228"/>
                  <a:gd name="T23" fmla="*/ 199 w 199"/>
                  <a:gd name="T24" fmla="*/ 228 h 2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9" h="228">
                    <a:moveTo>
                      <a:pt x="198" y="0"/>
                    </a:moveTo>
                    <a:lnTo>
                      <a:pt x="198" y="209"/>
                    </a:lnTo>
                    <a:lnTo>
                      <a:pt x="0" y="227"/>
                    </a:lnTo>
                    <a:lnTo>
                      <a:pt x="0" y="218"/>
                    </a:lnTo>
                    <a:lnTo>
                      <a:pt x="187" y="205"/>
                    </a:lnTo>
                    <a:lnTo>
                      <a:pt x="187" y="0"/>
                    </a:lnTo>
                    <a:lnTo>
                      <a:pt x="198" y="0"/>
                    </a:lnTo>
                  </a:path>
                </a:pathLst>
              </a:custGeom>
              <a:solidFill>
                <a:srgbClr val="00B7A5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3" name="Freeform 89"/>
              <p:cNvSpPr>
                <a:spLocks/>
              </p:cNvSpPr>
              <p:nvPr/>
            </p:nvSpPr>
            <p:spPr bwMode="auto">
              <a:xfrm>
                <a:off x="4393" y="2937"/>
                <a:ext cx="199" cy="43"/>
              </a:xfrm>
              <a:custGeom>
                <a:avLst/>
                <a:gdLst>
                  <a:gd name="T0" fmla="*/ 0 w 199"/>
                  <a:gd name="T1" fmla="*/ 23 h 43"/>
                  <a:gd name="T2" fmla="*/ 0 w 199"/>
                  <a:gd name="T3" fmla="*/ 31 h 43"/>
                  <a:gd name="T4" fmla="*/ 44 w 199"/>
                  <a:gd name="T5" fmla="*/ 29 h 43"/>
                  <a:gd name="T6" fmla="*/ 44 w 199"/>
                  <a:gd name="T7" fmla="*/ 42 h 43"/>
                  <a:gd name="T8" fmla="*/ 149 w 199"/>
                  <a:gd name="T9" fmla="*/ 35 h 43"/>
                  <a:gd name="T10" fmla="*/ 149 w 199"/>
                  <a:gd name="T11" fmla="*/ 23 h 43"/>
                  <a:gd name="T12" fmla="*/ 198 w 199"/>
                  <a:gd name="T13" fmla="*/ 23 h 43"/>
                  <a:gd name="T14" fmla="*/ 198 w 199"/>
                  <a:gd name="T15" fmla="*/ 12 h 43"/>
                  <a:gd name="T16" fmla="*/ 149 w 199"/>
                  <a:gd name="T17" fmla="*/ 14 h 43"/>
                  <a:gd name="T18" fmla="*/ 149 w 199"/>
                  <a:gd name="T19" fmla="*/ 0 h 43"/>
                  <a:gd name="T20" fmla="*/ 131 w 199"/>
                  <a:gd name="T21" fmla="*/ 1 h 43"/>
                  <a:gd name="T22" fmla="*/ 35 w 199"/>
                  <a:gd name="T23" fmla="*/ 20 h 43"/>
                  <a:gd name="T24" fmla="*/ 0 w 199"/>
                  <a:gd name="T25" fmla="*/ 23 h 4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9"/>
                  <a:gd name="T40" fmla="*/ 0 h 43"/>
                  <a:gd name="T41" fmla="*/ 199 w 199"/>
                  <a:gd name="T42" fmla="*/ 43 h 4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9" h="43">
                    <a:moveTo>
                      <a:pt x="0" y="23"/>
                    </a:moveTo>
                    <a:lnTo>
                      <a:pt x="0" y="31"/>
                    </a:lnTo>
                    <a:lnTo>
                      <a:pt x="44" y="29"/>
                    </a:lnTo>
                    <a:lnTo>
                      <a:pt x="44" y="42"/>
                    </a:lnTo>
                    <a:lnTo>
                      <a:pt x="149" y="35"/>
                    </a:lnTo>
                    <a:lnTo>
                      <a:pt x="149" y="23"/>
                    </a:lnTo>
                    <a:lnTo>
                      <a:pt x="198" y="23"/>
                    </a:lnTo>
                    <a:lnTo>
                      <a:pt x="198" y="12"/>
                    </a:lnTo>
                    <a:lnTo>
                      <a:pt x="149" y="14"/>
                    </a:lnTo>
                    <a:lnTo>
                      <a:pt x="149" y="0"/>
                    </a:lnTo>
                    <a:lnTo>
                      <a:pt x="131" y="1"/>
                    </a:lnTo>
                    <a:lnTo>
                      <a:pt x="35" y="20"/>
                    </a:lnTo>
                    <a:lnTo>
                      <a:pt x="0" y="23"/>
                    </a:lnTo>
                  </a:path>
                </a:pathLst>
              </a:custGeom>
              <a:solidFill>
                <a:srgbClr val="00B7A5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4" name="Freeform 90"/>
              <p:cNvSpPr>
                <a:spLocks/>
              </p:cNvSpPr>
              <p:nvPr/>
            </p:nvSpPr>
            <p:spPr bwMode="auto">
              <a:xfrm>
                <a:off x="4393" y="2865"/>
                <a:ext cx="199" cy="41"/>
              </a:xfrm>
              <a:custGeom>
                <a:avLst/>
                <a:gdLst>
                  <a:gd name="T0" fmla="*/ 198 w 199"/>
                  <a:gd name="T1" fmla="*/ 0 h 41"/>
                  <a:gd name="T2" fmla="*/ 198 w 199"/>
                  <a:gd name="T3" fmla="*/ 31 h 41"/>
                  <a:gd name="T4" fmla="*/ 0 w 199"/>
                  <a:gd name="T5" fmla="*/ 40 h 41"/>
                  <a:gd name="T6" fmla="*/ 0 w 199"/>
                  <a:gd name="T7" fmla="*/ 33 h 41"/>
                  <a:gd name="T8" fmla="*/ 184 w 199"/>
                  <a:gd name="T9" fmla="*/ 0 h 41"/>
                  <a:gd name="T10" fmla="*/ 198 w 199"/>
                  <a:gd name="T11" fmla="*/ 0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9"/>
                  <a:gd name="T19" fmla="*/ 0 h 41"/>
                  <a:gd name="T20" fmla="*/ 199 w 199"/>
                  <a:gd name="T21" fmla="*/ 41 h 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9" h="41">
                    <a:moveTo>
                      <a:pt x="198" y="0"/>
                    </a:moveTo>
                    <a:lnTo>
                      <a:pt x="198" y="31"/>
                    </a:lnTo>
                    <a:lnTo>
                      <a:pt x="0" y="40"/>
                    </a:lnTo>
                    <a:lnTo>
                      <a:pt x="0" y="33"/>
                    </a:lnTo>
                    <a:lnTo>
                      <a:pt x="184" y="0"/>
                    </a:lnTo>
                    <a:lnTo>
                      <a:pt x="198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5" name="Freeform 91"/>
              <p:cNvSpPr>
                <a:spLocks/>
              </p:cNvSpPr>
              <p:nvPr/>
            </p:nvSpPr>
            <p:spPr bwMode="auto">
              <a:xfrm>
                <a:off x="4375" y="2838"/>
                <a:ext cx="225" cy="776"/>
              </a:xfrm>
              <a:custGeom>
                <a:avLst/>
                <a:gdLst>
                  <a:gd name="T0" fmla="*/ 0 w 225"/>
                  <a:gd name="T1" fmla="*/ 8 h 776"/>
                  <a:gd name="T2" fmla="*/ 0 w 225"/>
                  <a:gd name="T3" fmla="*/ 775 h 776"/>
                  <a:gd name="T4" fmla="*/ 224 w 225"/>
                  <a:gd name="T5" fmla="*/ 740 h 776"/>
                  <a:gd name="T6" fmla="*/ 224 w 225"/>
                  <a:gd name="T7" fmla="*/ 0 h 776"/>
                  <a:gd name="T8" fmla="*/ 0 w 225"/>
                  <a:gd name="T9" fmla="*/ 8 h 7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776"/>
                  <a:gd name="T17" fmla="*/ 225 w 225"/>
                  <a:gd name="T18" fmla="*/ 776 h 7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776">
                    <a:moveTo>
                      <a:pt x="0" y="8"/>
                    </a:moveTo>
                    <a:lnTo>
                      <a:pt x="0" y="775"/>
                    </a:lnTo>
                    <a:lnTo>
                      <a:pt x="224" y="740"/>
                    </a:lnTo>
                    <a:lnTo>
                      <a:pt x="224" y="0"/>
                    </a:lnTo>
                    <a:lnTo>
                      <a:pt x="0" y="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" name="Line 92"/>
              <p:cNvSpPr>
                <a:spLocks noChangeShapeType="1"/>
              </p:cNvSpPr>
              <p:nvPr/>
            </p:nvSpPr>
            <p:spPr bwMode="auto">
              <a:xfrm>
                <a:off x="4355" y="2848"/>
                <a:ext cx="0" cy="7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7" name="Freeform 93"/>
              <p:cNvSpPr>
                <a:spLocks/>
              </p:cNvSpPr>
              <p:nvPr/>
            </p:nvSpPr>
            <p:spPr bwMode="auto">
              <a:xfrm>
                <a:off x="4355" y="2855"/>
                <a:ext cx="245" cy="18"/>
              </a:xfrm>
              <a:custGeom>
                <a:avLst/>
                <a:gdLst>
                  <a:gd name="T0" fmla="*/ 0 w 245"/>
                  <a:gd name="T1" fmla="*/ 11 h 18"/>
                  <a:gd name="T2" fmla="*/ 18 w 245"/>
                  <a:gd name="T3" fmla="*/ 17 h 18"/>
                  <a:gd name="T4" fmla="*/ 244 w 245"/>
                  <a:gd name="T5" fmla="*/ 0 h 18"/>
                  <a:gd name="T6" fmla="*/ 0 60000 65536"/>
                  <a:gd name="T7" fmla="*/ 0 60000 65536"/>
                  <a:gd name="T8" fmla="*/ 0 60000 65536"/>
                  <a:gd name="T9" fmla="*/ 0 w 245"/>
                  <a:gd name="T10" fmla="*/ 0 h 18"/>
                  <a:gd name="T11" fmla="*/ 245 w 245"/>
                  <a:gd name="T12" fmla="*/ 18 h 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5" h="18">
                    <a:moveTo>
                      <a:pt x="0" y="11"/>
                    </a:moveTo>
                    <a:lnTo>
                      <a:pt x="18" y="17"/>
                    </a:lnTo>
                    <a:lnTo>
                      <a:pt x="244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" name="Freeform 94"/>
              <p:cNvSpPr>
                <a:spLocks/>
              </p:cNvSpPr>
              <p:nvPr/>
            </p:nvSpPr>
            <p:spPr bwMode="auto">
              <a:xfrm>
                <a:off x="4355" y="2907"/>
                <a:ext cx="245" cy="17"/>
              </a:xfrm>
              <a:custGeom>
                <a:avLst/>
                <a:gdLst>
                  <a:gd name="T0" fmla="*/ 244 w 245"/>
                  <a:gd name="T1" fmla="*/ 0 h 17"/>
                  <a:gd name="T2" fmla="*/ 18 w 245"/>
                  <a:gd name="T3" fmla="*/ 16 h 17"/>
                  <a:gd name="T4" fmla="*/ 0 w 245"/>
                  <a:gd name="T5" fmla="*/ 9 h 17"/>
                  <a:gd name="T6" fmla="*/ 0 60000 65536"/>
                  <a:gd name="T7" fmla="*/ 0 60000 65536"/>
                  <a:gd name="T8" fmla="*/ 0 60000 65536"/>
                  <a:gd name="T9" fmla="*/ 0 w 245"/>
                  <a:gd name="T10" fmla="*/ 0 h 17"/>
                  <a:gd name="T11" fmla="*/ 245 w 245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5" h="17">
                    <a:moveTo>
                      <a:pt x="244" y="0"/>
                    </a:moveTo>
                    <a:lnTo>
                      <a:pt x="18" y="16"/>
                    </a:lnTo>
                    <a:lnTo>
                      <a:pt x="0" y="9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" name="Freeform 95"/>
              <p:cNvSpPr>
                <a:spLocks/>
              </p:cNvSpPr>
              <p:nvPr/>
            </p:nvSpPr>
            <p:spPr bwMode="auto">
              <a:xfrm>
                <a:off x="4393" y="2865"/>
                <a:ext cx="199" cy="41"/>
              </a:xfrm>
              <a:custGeom>
                <a:avLst/>
                <a:gdLst>
                  <a:gd name="T0" fmla="*/ 0 w 199"/>
                  <a:gd name="T1" fmla="*/ 8 h 41"/>
                  <a:gd name="T2" fmla="*/ 0 w 199"/>
                  <a:gd name="T3" fmla="*/ 40 h 41"/>
                  <a:gd name="T4" fmla="*/ 198 w 199"/>
                  <a:gd name="T5" fmla="*/ 31 h 41"/>
                  <a:gd name="T6" fmla="*/ 198 w 199"/>
                  <a:gd name="T7" fmla="*/ 0 h 41"/>
                  <a:gd name="T8" fmla="*/ 0 w 199"/>
                  <a:gd name="T9" fmla="*/ 8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41"/>
                  <a:gd name="T17" fmla="*/ 199 w 199"/>
                  <a:gd name="T18" fmla="*/ 41 h 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41">
                    <a:moveTo>
                      <a:pt x="0" y="8"/>
                    </a:moveTo>
                    <a:lnTo>
                      <a:pt x="0" y="40"/>
                    </a:lnTo>
                    <a:lnTo>
                      <a:pt x="198" y="31"/>
                    </a:lnTo>
                    <a:lnTo>
                      <a:pt x="198" y="0"/>
                    </a:lnTo>
                    <a:lnTo>
                      <a:pt x="0" y="8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0" name="Freeform 96"/>
              <p:cNvSpPr>
                <a:spLocks/>
              </p:cNvSpPr>
              <p:nvPr/>
            </p:nvSpPr>
            <p:spPr bwMode="auto">
              <a:xfrm>
                <a:off x="4355" y="2922"/>
                <a:ext cx="245" cy="18"/>
              </a:xfrm>
              <a:custGeom>
                <a:avLst/>
                <a:gdLst>
                  <a:gd name="T0" fmla="*/ 244 w 245"/>
                  <a:gd name="T1" fmla="*/ 0 h 18"/>
                  <a:gd name="T2" fmla="*/ 18 w 245"/>
                  <a:gd name="T3" fmla="*/ 17 h 18"/>
                  <a:gd name="T4" fmla="*/ 0 w 245"/>
                  <a:gd name="T5" fmla="*/ 6 h 18"/>
                  <a:gd name="T6" fmla="*/ 0 60000 65536"/>
                  <a:gd name="T7" fmla="*/ 0 60000 65536"/>
                  <a:gd name="T8" fmla="*/ 0 60000 65536"/>
                  <a:gd name="T9" fmla="*/ 0 w 245"/>
                  <a:gd name="T10" fmla="*/ 0 h 18"/>
                  <a:gd name="T11" fmla="*/ 245 w 245"/>
                  <a:gd name="T12" fmla="*/ 18 h 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5" h="18">
                    <a:moveTo>
                      <a:pt x="244" y="0"/>
                    </a:moveTo>
                    <a:lnTo>
                      <a:pt x="18" y="17"/>
                    </a:lnTo>
                    <a:lnTo>
                      <a:pt x="0" y="6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1" name="Freeform 97"/>
              <p:cNvSpPr>
                <a:spLocks/>
              </p:cNvSpPr>
              <p:nvPr/>
            </p:nvSpPr>
            <p:spPr bwMode="auto">
              <a:xfrm>
                <a:off x="4355" y="2980"/>
                <a:ext cx="245" cy="17"/>
              </a:xfrm>
              <a:custGeom>
                <a:avLst/>
                <a:gdLst>
                  <a:gd name="T0" fmla="*/ 244 w 245"/>
                  <a:gd name="T1" fmla="*/ 0 h 17"/>
                  <a:gd name="T2" fmla="*/ 18 w 245"/>
                  <a:gd name="T3" fmla="*/ 16 h 17"/>
                  <a:gd name="T4" fmla="*/ 0 w 245"/>
                  <a:gd name="T5" fmla="*/ 6 h 17"/>
                  <a:gd name="T6" fmla="*/ 0 60000 65536"/>
                  <a:gd name="T7" fmla="*/ 0 60000 65536"/>
                  <a:gd name="T8" fmla="*/ 0 60000 65536"/>
                  <a:gd name="T9" fmla="*/ 0 w 245"/>
                  <a:gd name="T10" fmla="*/ 0 h 17"/>
                  <a:gd name="T11" fmla="*/ 245 w 245"/>
                  <a:gd name="T12" fmla="*/ 17 h 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5" h="17">
                    <a:moveTo>
                      <a:pt x="244" y="0"/>
                    </a:moveTo>
                    <a:lnTo>
                      <a:pt x="18" y="16"/>
                    </a:lnTo>
                    <a:lnTo>
                      <a:pt x="0" y="6"/>
                    </a:lnTo>
                  </a:path>
                </a:pathLst>
              </a:custGeom>
              <a:solidFill>
                <a:srgbClr val="00B7A5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2" name="Freeform 98"/>
              <p:cNvSpPr>
                <a:spLocks/>
              </p:cNvSpPr>
              <p:nvPr/>
            </p:nvSpPr>
            <p:spPr bwMode="auto">
              <a:xfrm>
                <a:off x="4355" y="3188"/>
                <a:ext cx="245" cy="20"/>
              </a:xfrm>
              <a:custGeom>
                <a:avLst/>
                <a:gdLst>
                  <a:gd name="T0" fmla="*/ 244 w 245"/>
                  <a:gd name="T1" fmla="*/ 0 h 20"/>
                  <a:gd name="T2" fmla="*/ 18 w 245"/>
                  <a:gd name="T3" fmla="*/ 19 h 20"/>
                  <a:gd name="T4" fmla="*/ 0 w 245"/>
                  <a:gd name="T5" fmla="*/ 7 h 20"/>
                  <a:gd name="T6" fmla="*/ 0 60000 65536"/>
                  <a:gd name="T7" fmla="*/ 0 60000 65536"/>
                  <a:gd name="T8" fmla="*/ 0 60000 65536"/>
                  <a:gd name="T9" fmla="*/ 0 w 245"/>
                  <a:gd name="T10" fmla="*/ 0 h 20"/>
                  <a:gd name="T11" fmla="*/ 245 w 245"/>
                  <a:gd name="T12" fmla="*/ 20 h 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5" h="20">
                    <a:moveTo>
                      <a:pt x="244" y="0"/>
                    </a:moveTo>
                    <a:lnTo>
                      <a:pt x="18" y="19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00B7A5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3" name="Line 99"/>
              <p:cNvSpPr>
                <a:spLocks noChangeShapeType="1"/>
              </p:cNvSpPr>
              <p:nvPr/>
            </p:nvSpPr>
            <p:spPr bwMode="auto">
              <a:xfrm>
                <a:off x="4393" y="2994"/>
                <a:ext cx="0" cy="2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4" name="Line 100"/>
              <p:cNvSpPr>
                <a:spLocks noChangeShapeType="1"/>
              </p:cNvSpPr>
              <p:nvPr/>
            </p:nvSpPr>
            <p:spPr bwMode="auto">
              <a:xfrm>
                <a:off x="4591" y="2983"/>
                <a:ext cx="0" cy="2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5" name="Freeform 101"/>
              <p:cNvSpPr>
                <a:spLocks/>
              </p:cNvSpPr>
              <p:nvPr/>
            </p:nvSpPr>
            <p:spPr bwMode="auto">
              <a:xfrm>
                <a:off x="4393" y="2980"/>
                <a:ext cx="191" cy="218"/>
              </a:xfrm>
              <a:custGeom>
                <a:avLst/>
                <a:gdLst>
                  <a:gd name="T0" fmla="*/ 190 w 191"/>
                  <a:gd name="T1" fmla="*/ 0 h 218"/>
                  <a:gd name="T2" fmla="*/ 190 w 191"/>
                  <a:gd name="T3" fmla="*/ 205 h 218"/>
                  <a:gd name="T4" fmla="*/ 0 w 191"/>
                  <a:gd name="T5" fmla="*/ 217 h 218"/>
                  <a:gd name="T6" fmla="*/ 0 60000 65536"/>
                  <a:gd name="T7" fmla="*/ 0 60000 65536"/>
                  <a:gd name="T8" fmla="*/ 0 60000 65536"/>
                  <a:gd name="T9" fmla="*/ 0 w 191"/>
                  <a:gd name="T10" fmla="*/ 0 h 218"/>
                  <a:gd name="T11" fmla="*/ 191 w 191"/>
                  <a:gd name="T12" fmla="*/ 218 h 2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1" h="218">
                    <a:moveTo>
                      <a:pt x="190" y="0"/>
                    </a:moveTo>
                    <a:lnTo>
                      <a:pt x="190" y="205"/>
                    </a:lnTo>
                    <a:lnTo>
                      <a:pt x="0" y="217"/>
                    </a:lnTo>
                  </a:path>
                </a:pathLst>
              </a:custGeom>
              <a:solidFill>
                <a:srgbClr val="00B7A5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6" name="Line 102"/>
              <p:cNvSpPr>
                <a:spLocks noChangeShapeType="1"/>
              </p:cNvSpPr>
              <p:nvPr/>
            </p:nvSpPr>
            <p:spPr bwMode="auto">
              <a:xfrm>
                <a:off x="4587" y="3186"/>
                <a:ext cx="4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7" name="Line 103"/>
              <p:cNvSpPr>
                <a:spLocks noChangeShapeType="1"/>
              </p:cNvSpPr>
              <p:nvPr/>
            </p:nvSpPr>
            <p:spPr bwMode="auto">
              <a:xfrm flipH="1">
                <a:off x="4397" y="3053"/>
                <a:ext cx="187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8" name="Line 104"/>
              <p:cNvSpPr>
                <a:spLocks noChangeShapeType="1"/>
              </p:cNvSpPr>
              <p:nvPr/>
            </p:nvSpPr>
            <p:spPr bwMode="auto">
              <a:xfrm flipH="1">
                <a:off x="4397" y="3124"/>
                <a:ext cx="187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89" name="Freeform 105"/>
              <p:cNvSpPr>
                <a:spLocks/>
              </p:cNvSpPr>
              <p:nvPr/>
            </p:nvSpPr>
            <p:spPr bwMode="auto">
              <a:xfrm>
                <a:off x="4355" y="3246"/>
                <a:ext cx="245" cy="22"/>
              </a:xfrm>
              <a:custGeom>
                <a:avLst/>
                <a:gdLst>
                  <a:gd name="T0" fmla="*/ 0 w 245"/>
                  <a:gd name="T1" fmla="*/ 4 h 22"/>
                  <a:gd name="T2" fmla="*/ 18 w 245"/>
                  <a:gd name="T3" fmla="*/ 21 h 22"/>
                  <a:gd name="T4" fmla="*/ 244 w 245"/>
                  <a:gd name="T5" fmla="*/ 0 h 22"/>
                  <a:gd name="T6" fmla="*/ 0 60000 65536"/>
                  <a:gd name="T7" fmla="*/ 0 60000 65536"/>
                  <a:gd name="T8" fmla="*/ 0 60000 65536"/>
                  <a:gd name="T9" fmla="*/ 0 w 245"/>
                  <a:gd name="T10" fmla="*/ 0 h 22"/>
                  <a:gd name="T11" fmla="*/ 245 w 245"/>
                  <a:gd name="T12" fmla="*/ 22 h 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5" h="22">
                    <a:moveTo>
                      <a:pt x="0" y="4"/>
                    </a:moveTo>
                    <a:lnTo>
                      <a:pt x="18" y="21"/>
                    </a:lnTo>
                    <a:lnTo>
                      <a:pt x="244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90" name="Freeform 106"/>
              <p:cNvSpPr>
                <a:spLocks/>
              </p:cNvSpPr>
              <p:nvPr/>
            </p:nvSpPr>
            <p:spPr bwMode="auto">
              <a:xfrm>
                <a:off x="4355" y="3541"/>
                <a:ext cx="245" cy="39"/>
              </a:xfrm>
              <a:custGeom>
                <a:avLst/>
                <a:gdLst>
                  <a:gd name="T0" fmla="*/ 0 w 245"/>
                  <a:gd name="T1" fmla="*/ 12 h 39"/>
                  <a:gd name="T2" fmla="*/ 18 w 245"/>
                  <a:gd name="T3" fmla="*/ 38 h 39"/>
                  <a:gd name="T4" fmla="*/ 244 w 245"/>
                  <a:gd name="T5" fmla="*/ 0 h 39"/>
                  <a:gd name="T6" fmla="*/ 0 60000 65536"/>
                  <a:gd name="T7" fmla="*/ 0 60000 65536"/>
                  <a:gd name="T8" fmla="*/ 0 60000 65536"/>
                  <a:gd name="T9" fmla="*/ 0 w 245"/>
                  <a:gd name="T10" fmla="*/ 0 h 39"/>
                  <a:gd name="T11" fmla="*/ 245 w 245"/>
                  <a:gd name="T12" fmla="*/ 39 h 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5" h="39">
                    <a:moveTo>
                      <a:pt x="0" y="12"/>
                    </a:moveTo>
                    <a:lnTo>
                      <a:pt x="18" y="38"/>
                    </a:lnTo>
                    <a:lnTo>
                      <a:pt x="244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91" name="Line 107"/>
              <p:cNvSpPr>
                <a:spLocks noChangeShapeType="1"/>
              </p:cNvSpPr>
              <p:nvPr/>
            </p:nvSpPr>
            <p:spPr bwMode="auto">
              <a:xfrm>
                <a:off x="4393" y="3265"/>
                <a:ext cx="0" cy="3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92" name="Line 108"/>
              <p:cNvSpPr>
                <a:spLocks noChangeShapeType="1"/>
              </p:cNvSpPr>
              <p:nvPr/>
            </p:nvSpPr>
            <p:spPr bwMode="auto">
              <a:xfrm>
                <a:off x="4591" y="3249"/>
                <a:ext cx="0" cy="2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93" name="Freeform 109"/>
              <p:cNvSpPr>
                <a:spLocks/>
              </p:cNvSpPr>
              <p:nvPr/>
            </p:nvSpPr>
            <p:spPr bwMode="auto">
              <a:xfrm>
                <a:off x="4393" y="3522"/>
                <a:ext cx="199" cy="32"/>
              </a:xfrm>
              <a:custGeom>
                <a:avLst/>
                <a:gdLst>
                  <a:gd name="T0" fmla="*/ 0 w 199"/>
                  <a:gd name="T1" fmla="*/ 31 h 32"/>
                  <a:gd name="T2" fmla="*/ 198 w 199"/>
                  <a:gd name="T3" fmla="*/ 5 h 32"/>
                  <a:gd name="T4" fmla="*/ 198 w 199"/>
                  <a:gd name="T5" fmla="*/ 0 h 32"/>
                  <a:gd name="T6" fmla="*/ 0 w 199"/>
                  <a:gd name="T7" fmla="*/ 27 h 32"/>
                  <a:gd name="T8" fmla="*/ 0 w 199"/>
                  <a:gd name="T9" fmla="*/ 31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32"/>
                  <a:gd name="T17" fmla="*/ 199 w 199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32">
                    <a:moveTo>
                      <a:pt x="0" y="31"/>
                    </a:moveTo>
                    <a:lnTo>
                      <a:pt x="198" y="5"/>
                    </a:lnTo>
                    <a:lnTo>
                      <a:pt x="198" y="0"/>
                    </a:lnTo>
                    <a:lnTo>
                      <a:pt x="0" y="27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94" name="Freeform 110"/>
              <p:cNvSpPr>
                <a:spLocks/>
              </p:cNvSpPr>
              <p:nvPr/>
            </p:nvSpPr>
            <p:spPr bwMode="auto">
              <a:xfrm>
                <a:off x="4393" y="3510"/>
                <a:ext cx="199" cy="31"/>
              </a:xfrm>
              <a:custGeom>
                <a:avLst/>
                <a:gdLst>
                  <a:gd name="T0" fmla="*/ 0 w 199"/>
                  <a:gd name="T1" fmla="*/ 30 h 31"/>
                  <a:gd name="T2" fmla="*/ 198 w 199"/>
                  <a:gd name="T3" fmla="*/ 3 h 31"/>
                  <a:gd name="T4" fmla="*/ 198 w 199"/>
                  <a:gd name="T5" fmla="*/ 0 h 31"/>
                  <a:gd name="T6" fmla="*/ 0 w 199"/>
                  <a:gd name="T7" fmla="*/ 24 h 31"/>
                  <a:gd name="T8" fmla="*/ 0 w 199"/>
                  <a:gd name="T9" fmla="*/ 3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31"/>
                  <a:gd name="T17" fmla="*/ 199 w 199"/>
                  <a:gd name="T18" fmla="*/ 31 h 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31">
                    <a:moveTo>
                      <a:pt x="0" y="30"/>
                    </a:moveTo>
                    <a:lnTo>
                      <a:pt x="198" y="3"/>
                    </a:lnTo>
                    <a:lnTo>
                      <a:pt x="198" y="0"/>
                    </a:lnTo>
                    <a:lnTo>
                      <a:pt x="0" y="24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95" name="Freeform 111"/>
              <p:cNvSpPr>
                <a:spLocks/>
              </p:cNvSpPr>
              <p:nvPr/>
            </p:nvSpPr>
            <p:spPr bwMode="auto">
              <a:xfrm>
                <a:off x="4393" y="3495"/>
                <a:ext cx="199" cy="33"/>
              </a:xfrm>
              <a:custGeom>
                <a:avLst/>
                <a:gdLst>
                  <a:gd name="T0" fmla="*/ 198 w 199"/>
                  <a:gd name="T1" fmla="*/ 5 h 33"/>
                  <a:gd name="T2" fmla="*/ 0 w 199"/>
                  <a:gd name="T3" fmla="*/ 32 h 33"/>
                  <a:gd name="T4" fmla="*/ 0 w 199"/>
                  <a:gd name="T5" fmla="*/ 26 h 33"/>
                  <a:gd name="T6" fmla="*/ 198 w 199"/>
                  <a:gd name="T7" fmla="*/ 0 h 33"/>
                  <a:gd name="T8" fmla="*/ 198 w 199"/>
                  <a:gd name="T9" fmla="*/ 5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33"/>
                  <a:gd name="T17" fmla="*/ 199 w 199"/>
                  <a:gd name="T18" fmla="*/ 33 h 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33">
                    <a:moveTo>
                      <a:pt x="198" y="5"/>
                    </a:moveTo>
                    <a:lnTo>
                      <a:pt x="0" y="32"/>
                    </a:lnTo>
                    <a:lnTo>
                      <a:pt x="0" y="26"/>
                    </a:lnTo>
                    <a:lnTo>
                      <a:pt x="198" y="0"/>
                    </a:lnTo>
                    <a:lnTo>
                      <a:pt x="198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96" name="Freeform 112"/>
              <p:cNvSpPr>
                <a:spLocks/>
              </p:cNvSpPr>
              <p:nvPr/>
            </p:nvSpPr>
            <p:spPr bwMode="auto">
              <a:xfrm>
                <a:off x="4393" y="3479"/>
                <a:ext cx="199" cy="34"/>
              </a:xfrm>
              <a:custGeom>
                <a:avLst/>
                <a:gdLst>
                  <a:gd name="T0" fmla="*/ 198 w 199"/>
                  <a:gd name="T1" fmla="*/ 6 h 34"/>
                  <a:gd name="T2" fmla="*/ 0 w 199"/>
                  <a:gd name="T3" fmla="*/ 33 h 34"/>
                  <a:gd name="T4" fmla="*/ 0 w 199"/>
                  <a:gd name="T5" fmla="*/ 26 h 34"/>
                  <a:gd name="T6" fmla="*/ 198 w 199"/>
                  <a:gd name="T7" fmla="*/ 0 h 34"/>
                  <a:gd name="T8" fmla="*/ 198 w 199"/>
                  <a:gd name="T9" fmla="*/ 6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34"/>
                  <a:gd name="T17" fmla="*/ 199 w 199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34">
                    <a:moveTo>
                      <a:pt x="198" y="6"/>
                    </a:moveTo>
                    <a:lnTo>
                      <a:pt x="0" y="33"/>
                    </a:lnTo>
                    <a:lnTo>
                      <a:pt x="0" y="26"/>
                    </a:lnTo>
                    <a:lnTo>
                      <a:pt x="198" y="0"/>
                    </a:lnTo>
                    <a:lnTo>
                      <a:pt x="198" y="6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97" name="Freeform 113"/>
              <p:cNvSpPr>
                <a:spLocks/>
              </p:cNvSpPr>
              <p:nvPr/>
            </p:nvSpPr>
            <p:spPr bwMode="auto">
              <a:xfrm>
                <a:off x="4393" y="3472"/>
                <a:ext cx="199" cy="28"/>
              </a:xfrm>
              <a:custGeom>
                <a:avLst/>
                <a:gdLst>
                  <a:gd name="T0" fmla="*/ 198 w 199"/>
                  <a:gd name="T1" fmla="*/ 3 h 28"/>
                  <a:gd name="T2" fmla="*/ 0 w 199"/>
                  <a:gd name="T3" fmla="*/ 27 h 28"/>
                  <a:gd name="T4" fmla="*/ 0 w 199"/>
                  <a:gd name="T5" fmla="*/ 21 h 28"/>
                  <a:gd name="T6" fmla="*/ 198 w 199"/>
                  <a:gd name="T7" fmla="*/ 0 h 28"/>
                  <a:gd name="T8" fmla="*/ 198 w 199"/>
                  <a:gd name="T9" fmla="*/ 3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28"/>
                  <a:gd name="T17" fmla="*/ 199 w 199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28">
                    <a:moveTo>
                      <a:pt x="198" y="3"/>
                    </a:moveTo>
                    <a:lnTo>
                      <a:pt x="0" y="27"/>
                    </a:lnTo>
                    <a:lnTo>
                      <a:pt x="0" y="21"/>
                    </a:lnTo>
                    <a:lnTo>
                      <a:pt x="198" y="0"/>
                    </a:lnTo>
                    <a:lnTo>
                      <a:pt x="198" y="3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98" name="Freeform 114"/>
              <p:cNvSpPr>
                <a:spLocks/>
              </p:cNvSpPr>
              <p:nvPr/>
            </p:nvSpPr>
            <p:spPr bwMode="auto">
              <a:xfrm>
                <a:off x="4393" y="2865"/>
                <a:ext cx="191" cy="35"/>
              </a:xfrm>
              <a:custGeom>
                <a:avLst/>
                <a:gdLst>
                  <a:gd name="T0" fmla="*/ 190 w 191"/>
                  <a:gd name="T1" fmla="*/ 0 h 35"/>
                  <a:gd name="T2" fmla="*/ 190 w 191"/>
                  <a:gd name="T3" fmla="*/ 25 h 35"/>
                  <a:gd name="T4" fmla="*/ 0 w 191"/>
                  <a:gd name="T5" fmla="*/ 34 h 35"/>
                  <a:gd name="T6" fmla="*/ 0 w 191"/>
                  <a:gd name="T7" fmla="*/ 8 h 35"/>
                  <a:gd name="T8" fmla="*/ 190 w 191"/>
                  <a:gd name="T9" fmla="*/ 0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35"/>
                  <a:gd name="T17" fmla="*/ 191 w 191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35">
                    <a:moveTo>
                      <a:pt x="190" y="0"/>
                    </a:moveTo>
                    <a:lnTo>
                      <a:pt x="190" y="25"/>
                    </a:lnTo>
                    <a:lnTo>
                      <a:pt x="0" y="34"/>
                    </a:lnTo>
                    <a:lnTo>
                      <a:pt x="0" y="8"/>
                    </a:lnTo>
                    <a:lnTo>
                      <a:pt x="190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99" name="Line 115"/>
              <p:cNvSpPr>
                <a:spLocks noChangeShapeType="1"/>
              </p:cNvSpPr>
              <p:nvPr/>
            </p:nvSpPr>
            <p:spPr bwMode="auto">
              <a:xfrm>
                <a:off x="4587" y="2895"/>
                <a:ext cx="4" cy="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00" name="Freeform 116"/>
              <p:cNvSpPr>
                <a:spLocks/>
              </p:cNvSpPr>
              <p:nvPr/>
            </p:nvSpPr>
            <p:spPr bwMode="auto">
              <a:xfrm>
                <a:off x="4434" y="2937"/>
                <a:ext cx="110" cy="43"/>
              </a:xfrm>
              <a:custGeom>
                <a:avLst/>
                <a:gdLst>
                  <a:gd name="T0" fmla="*/ 0 w 110"/>
                  <a:gd name="T1" fmla="*/ 42 h 43"/>
                  <a:gd name="T2" fmla="*/ 0 w 110"/>
                  <a:gd name="T3" fmla="*/ 3 h 43"/>
                  <a:gd name="T4" fmla="*/ 109 w 110"/>
                  <a:gd name="T5" fmla="*/ 0 h 43"/>
                  <a:gd name="T6" fmla="*/ 109 w 110"/>
                  <a:gd name="T7" fmla="*/ 35 h 43"/>
                  <a:gd name="T8" fmla="*/ 0 w 110"/>
                  <a:gd name="T9" fmla="*/ 42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0"/>
                  <a:gd name="T16" fmla="*/ 0 h 43"/>
                  <a:gd name="T17" fmla="*/ 110 w 110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0" h="43">
                    <a:moveTo>
                      <a:pt x="0" y="42"/>
                    </a:moveTo>
                    <a:lnTo>
                      <a:pt x="0" y="3"/>
                    </a:lnTo>
                    <a:lnTo>
                      <a:pt x="109" y="0"/>
                    </a:lnTo>
                    <a:lnTo>
                      <a:pt x="109" y="35"/>
                    </a:lnTo>
                    <a:lnTo>
                      <a:pt x="0" y="42"/>
                    </a:lnTo>
                  </a:path>
                </a:pathLst>
              </a:custGeom>
              <a:solidFill>
                <a:srgbClr val="00B7A5"/>
              </a:solidFill>
              <a:ln w="12700" cap="rnd" cmpd="sng">
                <a:solidFill>
                  <a:srgbClr val="51515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01" name="Freeform 117"/>
              <p:cNvSpPr>
                <a:spLocks/>
              </p:cNvSpPr>
              <p:nvPr/>
            </p:nvSpPr>
            <p:spPr bwMode="auto">
              <a:xfrm>
                <a:off x="4393" y="2937"/>
                <a:ext cx="199" cy="35"/>
              </a:xfrm>
              <a:custGeom>
                <a:avLst/>
                <a:gdLst>
                  <a:gd name="T0" fmla="*/ 131 w 199"/>
                  <a:gd name="T1" fmla="*/ 11 h 35"/>
                  <a:gd name="T2" fmla="*/ 198 w 199"/>
                  <a:gd name="T3" fmla="*/ 9 h 35"/>
                  <a:gd name="T4" fmla="*/ 198 w 199"/>
                  <a:gd name="T5" fmla="*/ 22 h 35"/>
                  <a:gd name="T6" fmla="*/ 187 w 199"/>
                  <a:gd name="T7" fmla="*/ 20 h 35"/>
                  <a:gd name="T8" fmla="*/ 131 w 199"/>
                  <a:gd name="T9" fmla="*/ 22 h 35"/>
                  <a:gd name="T10" fmla="*/ 131 w 199"/>
                  <a:gd name="T11" fmla="*/ 32 h 35"/>
                  <a:gd name="T12" fmla="*/ 44 w 199"/>
                  <a:gd name="T13" fmla="*/ 34 h 35"/>
                  <a:gd name="T14" fmla="*/ 44 w 199"/>
                  <a:gd name="T15" fmla="*/ 28 h 35"/>
                  <a:gd name="T16" fmla="*/ 35 w 199"/>
                  <a:gd name="T17" fmla="*/ 24 h 35"/>
                  <a:gd name="T18" fmla="*/ 0 w 199"/>
                  <a:gd name="T19" fmla="*/ 28 h 35"/>
                  <a:gd name="T20" fmla="*/ 0 w 199"/>
                  <a:gd name="T21" fmla="*/ 18 h 35"/>
                  <a:gd name="T22" fmla="*/ 44 w 199"/>
                  <a:gd name="T23" fmla="*/ 13 h 35"/>
                  <a:gd name="T24" fmla="*/ 44 w 199"/>
                  <a:gd name="T25" fmla="*/ 3 h 35"/>
                  <a:gd name="T26" fmla="*/ 149 w 199"/>
                  <a:gd name="T27" fmla="*/ 0 h 35"/>
                  <a:gd name="T28" fmla="*/ 131 w 199"/>
                  <a:gd name="T29" fmla="*/ 11 h 3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9"/>
                  <a:gd name="T46" fmla="*/ 0 h 35"/>
                  <a:gd name="T47" fmla="*/ 199 w 199"/>
                  <a:gd name="T48" fmla="*/ 35 h 3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9" h="35">
                    <a:moveTo>
                      <a:pt x="131" y="11"/>
                    </a:moveTo>
                    <a:lnTo>
                      <a:pt x="198" y="9"/>
                    </a:lnTo>
                    <a:lnTo>
                      <a:pt x="198" y="22"/>
                    </a:lnTo>
                    <a:lnTo>
                      <a:pt x="187" y="20"/>
                    </a:lnTo>
                    <a:lnTo>
                      <a:pt x="131" y="22"/>
                    </a:lnTo>
                    <a:lnTo>
                      <a:pt x="131" y="32"/>
                    </a:lnTo>
                    <a:lnTo>
                      <a:pt x="44" y="34"/>
                    </a:lnTo>
                    <a:lnTo>
                      <a:pt x="44" y="28"/>
                    </a:lnTo>
                    <a:lnTo>
                      <a:pt x="35" y="24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44" y="13"/>
                    </a:lnTo>
                    <a:lnTo>
                      <a:pt x="44" y="3"/>
                    </a:lnTo>
                    <a:lnTo>
                      <a:pt x="149" y="0"/>
                    </a:lnTo>
                    <a:lnTo>
                      <a:pt x="131" y="11"/>
                    </a:lnTo>
                  </a:path>
                </a:pathLst>
              </a:custGeom>
              <a:solidFill>
                <a:srgbClr val="00B7A5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02" name="Freeform 118"/>
              <p:cNvSpPr>
                <a:spLocks/>
              </p:cNvSpPr>
              <p:nvPr/>
            </p:nvSpPr>
            <p:spPr bwMode="auto">
              <a:xfrm>
                <a:off x="4393" y="2958"/>
                <a:ext cx="151" cy="22"/>
              </a:xfrm>
              <a:custGeom>
                <a:avLst/>
                <a:gdLst>
                  <a:gd name="T0" fmla="*/ 0 w 151"/>
                  <a:gd name="T1" fmla="*/ 0 h 22"/>
                  <a:gd name="T2" fmla="*/ 0 w 151"/>
                  <a:gd name="T3" fmla="*/ 11 h 22"/>
                  <a:gd name="T4" fmla="*/ 45 w 151"/>
                  <a:gd name="T5" fmla="*/ 9 h 22"/>
                  <a:gd name="T6" fmla="*/ 45 w 151"/>
                  <a:gd name="T7" fmla="*/ 21 h 22"/>
                  <a:gd name="T8" fmla="*/ 150 w 151"/>
                  <a:gd name="T9" fmla="*/ 15 h 22"/>
                  <a:gd name="T10" fmla="*/ 150 w 151"/>
                  <a:gd name="T11" fmla="*/ 3 h 22"/>
                  <a:gd name="T12" fmla="*/ 131 w 151"/>
                  <a:gd name="T13" fmla="*/ 1 h 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1"/>
                  <a:gd name="T22" fmla="*/ 0 h 22"/>
                  <a:gd name="T23" fmla="*/ 151 w 151"/>
                  <a:gd name="T24" fmla="*/ 22 h 2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1" h="22">
                    <a:moveTo>
                      <a:pt x="0" y="0"/>
                    </a:moveTo>
                    <a:lnTo>
                      <a:pt x="0" y="11"/>
                    </a:lnTo>
                    <a:lnTo>
                      <a:pt x="45" y="9"/>
                    </a:lnTo>
                    <a:lnTo>
                      <a:pt x="45" y="21"/>
                    </a:lnTo>
                    <a:lnTo>
                      <a:pt x="150" y="15"/>
                    </a:lnTo>
                    <a:lnTo>
                      <a:pt x="150" y="3"/>
                    </a:lnTo>
                    <a:lnTo>
                      <a:pt x="131" y="1"/>
                    </a:lnTo>
                  </a:path>
                </a:pathLst>
              </a:custGeom>
              <a:solidFill>
                <a:srgbClr val="00B7A5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03" name="Line 119"/>
              <p:cNvSpPr>
                <a:spLocks noChangeShapeType="1"/>
              </p:cNvSpPr>
              <p:nvPr/>
            </p:nvSpPr>
            <p:spPr bwMode="auto">
              <a:xfrm flipH="1">
                <a:off x="4547" y="2959"/>
                <a:ext cx="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04" name="Line 120"/>
              <p:cNvSpPr>
                <a:spLocks noChangeShapeType="1"/>
              </p:cNvSpPr>
              <p:nvPr/>
            </p:nvSpPr>
            <p:spPr bwMode="auto">
              <a:xfrm>
                <a:off x="4544" y="2939"/>
                <a:ext cx="0" cy="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05" name="Freeform 121"/>
              <p:cNvSpPr>
                <a:spLocks/>
              </p:cNvSpPr>
              <p:nvPr/>
            </p:nvSpPr>
            <p:spPr bwMode="auto">
              <a:xfrm>
                <a:off x="4400" y="2887"/>
                <a:ext cx="17" cy="19"/>
              </a:xfrm>
              <a:custGeom>
                <a:avLst/>
                <a:gdLst>
                  <a:gd name="T0" fmla="*/ 16 w 17"/>
                  <a:gd name="T1" fmla="*/ 10 h 19"/>
                  <a:gd name="T2" fmla="*/ 16 w 17"/>
                  <a:gd name="T3" fmla="*/ 0 h 19"/>
                  <a:gd name="T4" fmla="*/ 3 w 17"/>
                  <a:gd name="T5" fmla="*/ 0 h 19"/>
                  <a:gd name="T6" fmla="*/ 0 w 17"/>
                  <a:gd name="T7" fmla="*/ 10 h 19"/>
                  <a:gd name="T8" fmla="*/ 0 w 17"/>
                  <a:gd name="T9" fmla="*/ 18 h 19"/>
                  <a:gd name="T10" fmla="*/ 16 w 17"/>
                  <a:gd name="T11" fmla="*/ 18 h 19"/>
                  <a:gd name="T12" fmla="*/ 16 w 17"/>
                  <a:gd name="T13" fmla="*/ 10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9"/>
                  <a:gd name="T23" fmla="*/ 17 w 17"/>
                  <a:gd name="T24" fmla="*/ 19 h 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9">
                    <a:moveTo>
                      <a:pt x="16" y="10"/>
                    </a:moveTo>
                    <a:lnTo>
                      <a:pt x="16" y="0"/>
                    </a:lnTo>
                    <a:lnTo>
                      <a:pt x="3" y="0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16" y="18"/>
                    </a:lnTo>
                    <a:lnTo>
                      <a:pt x="16" y="10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06" name="Freeform 122"/>
              <p:cNvSpPr>
                <a:spLocks/>
              </p:cNvSpPr>
              <p:nvPr/>
            </p:nvSpPr>
            <p:spPr bwMode="auto">
              <a:xfrm>
                <a:off x="4428" y="2885"/>
                <a:ext cx="16" cy="19"/>
              </a:xfrm>
              <a:custGeom>
                <a:avLst/>
                <a:gdLst>
                  <a:gd name="T0" fmla="*/ 15 w 16"/>
                  <a:gd name="T1" fmla="*/ 5 h 19"/>
                  <a:gd name="T2" fmla="*/ 15 w 16"/>
                  <a:gd name="T3" fmla="*/ 0 h 19"/>
                  <a:gd name="T4" fmla="*/ 4 w 16"/>
                  <a:gd name="T5" fmla="*/ 0 h 19"/>
                  <a:gd name="T6" fmla="*/ 0 w 16"/>
                  <a:gd name="T7" fmla="*/ 5 h 19"/>
                  <a:gd name="T8" fmla="*/ 0 w 16"/>
                  <a:gd name="T9" fmla="*/ 11 h 19"/>
                  <a:gd name="T10" fmla="*/ 4 w 16"/>
                  <a:gd name="T11" fmla="*/ 18 h 19"/>
                  <a:gd name="T12" fmla="*/ 11 w 16"/>
                  <a:gd name="T13" fmla="*/ 18 h 19"/>
                  <a:gd name="T14" fmla="*/ 11 w 16"/>
                  <a:gd name="T15" fmla="*/ 11 h 19"/>
                  <a:gd name="T16" fmla="*/ 15 w 16"/>
                  <a:gd name="T17" fmla="*/ 11 h 19"/>
                  <a:gd name="T18" fmla="*/ 15 w 16"/>
                  <a:gd name="T19" fmla="*/ 5 h 1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"/>
                  <a:gd name="T31" fmla="*/ 0 h 19"/>
                  <a:gd name="T32" fmla="*/ 16 w 16"/>
                  <a:gd name="T33" fmla="*/ 19 h 1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" h="19">
                    <a:moveTo>
                      <a:pt x="15" y="5"/>
                    </a:moveTo>
                    <a:lnTo>
                      <a:pt x="15" y="0"/>
                    </a:lnTo>
                    <a:lnTo>
                      <a:pt x="4" y="0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4" y="18"/>
                    </a:lnTo>
                    <a:lnTo>
                      <a:pt x="11" y="18"/>
                    </a:lnTo>
                    <a:lnTo>
                      <a:pt x="11" y="11"/>
                    </a:lnTo>
                    <a:lnTo>
                      <a:pt x="15" y="11"/>
                    </a:lnTo>
                    <a:lnTo>
                      <a:pt x="15" y="5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07" name="Freeform 123"/>
              <p:cNvSpPr>
                <a:spLocks/>
              </p:cNvSpPr>
              <p:nvPr/>
            </p:nvSpPr>
            <p:spPr bwMode="auto">
              <a:xfrm>
                <a:off x="4455" y="2885"/>
                <a:ext cx="17" cy="19"/>
              </a:xfrm>
              <a:custGeom>
                <a:avLst/>
                <a:gdLst>
                  <a:gd name="T0" fmla="*/ 16 w 17"/>
                  <a:gd name="T1" fmla="*/ 8 h 19"/>
                  <a:gd name="T2" fmla="*/ 16 w 17"/>
                  <a:gd name="T3" fmla="*/ 0 h 19"/>
                  <a:gd name="T4" fmla="*/ 7 w 17"/>
                  <a:gd name="T5" fmla="*/ 0 h 19"/>
                  <a:gd name="T6" fmla="*/ 0 w 17"/>
                  <a:gd name="T7" fmla="*/ 8 h 19"/>
                  <a:gd name="T8" fmla="*/ 7 w 17"/>
                  <a:gd name="T9" fmla="*/ 18 h 19"/>
                  <a:gd name="T10" fmla="*/ 16 w 17"/>
                  <a:gd name="T11" fmla="*/ 18 h 19"/>
                  <a:gd name="T12" fmla="*/ 16 w 17"/>
                  <a:gd name="T13" fmla="*/ 8 h 1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9"/>
                  <a:gd name="T23" fmla="*/ 17 w 17"/>
                  <a:gd name="T24" fmla="*/ 19 h 1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9">
                    <a:moveTo>
                      <a:pt x="16" y="8"/>
                    </a:moveTo>
                    <a:lnTo>
                      <a:pt x="16" y="0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18"/>
                    </a:lnTo>
                    <a:lnTo>
                      <a:pt x="16" y="18"/>
                    </a:lnTo>
                    <a:lnTo>
                      <a:pt x="16" y="8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08" name="Freeform 124"/>
              <p:cNvSpPr>
                <a:spLocks/>
              </p:cNvSpPr>
              <p:nvPr/>
            </p:nvSpPr>
            <p:spPr bwMode="auto">
              <a:xfrm>
                <a:off x="4485" y="2880"/>
                <a:ext cx="16" cy="17"/>
              </a:xfrm>
              <a:custGeom>
                <a:avLst/>
                <a:gdLst>
                  <a:gd name="T0" fmla="*/ 15 w 16"/>
                  <a:gd name="T1" fmla="*/ 8 h 17"/>
                  <a:gd name="T2" fmla="*/ 15 w 16"/>
                  <a:gd name="T3" fmla="*/ 0 h 17"/>
                  <a:gd name="T4" fmla="*/ 3 w 16"/>
                  <a:gd name="T5" fmla="*/ 0 h 17"/>
                  <a:gd name="T6" fmla="*/ 0 w 16"/>
                  <a:gd name="T7" fmla="*/ 8 h 17"/>
                  <a:gd name="T8" fmla="*/ 0 w 16"/>
                  <a:gd name="T9" fmla="*/ 12 h 17"/>
                  <a:gd name="T10" fmla="*/ 3 w 16"/>
                  <a:gd name="T11" fmla="*/ 16 h 17"/>
                  <a:gd name="T12" fmla="*/ 15 w 16"/>
                  <a:gd name="T13" fmla="*/ 16 h 17"/>
                  <a:gd name="T14" fmla="*/ 15 w 16"/>
                  <a:gd name="T15" fmla="*/ 8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"/>
                  <a:gd name="T25" fmla="*/ 0 h 17"/>
                  <a:gd name="T26" fmla="*/ 16 w 16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" h="17">
                    <a:moveTo>
                      <a:pt x="15" y="8"/>
                    </a:moveTo>
                    <a:lnTo>
                      <a:pt x="15" y="0"/>
                    </a:lnTo>
                    <a:lnTo>
                      <a:pt x="3" y="0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3" y="16"/>
                    </a:lnTo>
                    <a:lnTo>
                      <a:pt x="15" y="16"/>
                    </a:lnTo>
                    <a:lnTo>
                      <a:pt x="15" y="8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09" name="Freeform 125"/>
              <p:cNvSpPr>
                <a:spLocks/>
              </p:cNvSpPr>
              <p:nvPr/>
            </p:nvSpPr>
            <p:spPr bwMode="auto">
              <a:xfrm>
                <a:off x="4509" y="2880"/>
                <a:ext cx="17" cy="17"/>
              </a:xfrm>
              <a:custGeom>
                <a:avLst/>
                <a:gdLst>
                  <a:gd name="T0" fmla="*/ 16 w 17"/>
                  <a:gd name="T1" fmla="*/ 8 h 17"/>
                  <a:gd name="T2" fmla="*/ 11 w 17"/>
                  <a:gd name="T3" fmla="*/ 0 h 17"/>
                  <a:gd name="T4" fmla="*/ 4 w 17"/>
                  <a:gd name="T5" fmla="*/ 0 h 17"/>
                  <a:gd name="T6" fmla="*/ 0 w 17"/>
                  <a:gd name="T7" fmla="*/ 8 h 17"/>
                  <a:gd name="T8" fmla="*/ 0 w 17"/>
                  <a:gd name="T9" fmla="*/ 12 h 17"/>
                  <a:gd name="T10" fmla="*/ 4 w 17"/>
                  <a:gd name="T11" fmla="*/ 16 h 17"/>
                  <a:gd name="T12" fmla="*/ 11 w 17"/>
                  <a:gd name="T13" fmla="*/ 16 h 17"/>
                  <a:gd name="T14" fmla="*/ 16 w 17"/>
                  <a:gd name="T15" fmla="*/ 12 h 17"/>
                  <a:gd name="T16" fmla="*/ 16 w 17"/>
                  <a:gd name="T17" fmla="*/ 8 h 1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17"/>
                  <a:gd name="T29" fmla="*/ 17 w 17"/>
                  <a:gd name="T30" fmla="*/ 17 h 1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17">
                    <a:moveTo>
                      <a:pt x="16" y="8"/>
                    </a:moveTo>
                    <a:lnTo>
                      <a:pt x="11" y="0"/>
                    </a:lnTo>
                    <a:lnTo>
                      <a:pt x="4" y="0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4" y="16"/>
                    </a:lnTo>
                    <a:lnTo>
                      <a:pt x="11" y="16"/>
                    </a:lnTo>
                    <a:lnTo>
                      <a:pt x="16" y="12"/>
                    </a:lnTo>
                    <a:lnTo>
                      <a:pt x="16" y="8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10" name="Freeform 126"/>
              <p:cNvSpPr>
                <a:spLocks/>
              </p:cNvSpPr>
              <p:nvPr/>
            </p:nvSpPr>
            <p:spPr bwMode="auto">
              <a:xfrm>
                <a:off x="4539" y="2880"/>
                <a:ext cx="16" cy="17"/>
              </a:xfrm>
              <a:custGeom>
                <a:avLst/>
                <a:gdLst>
                  <a:gd name="T0" fmla="*/ 15 w 16"/>
                  <a:gd name="T1" fmla="*/ 4 h 17"/>
                  <a:gd name="T2" fmla="*/ 4 w 16"/>
                  <a:gd name="T3" fmla="*/ 0 h 17"/>
                  <a:gd name="T4" fmla="*/ 0 w 16"/>
                  <a:gd name="T5" fmla="*/ 0 h 17"/>
                  <a:gd name="T6" fmla="*/ 0 w 16"/>
                  <a:gd name="T7" fmla="*/ 16 h 17"/>
                  <a:gd name="T8" fmla="*/ 15 w 16"/>
                  <a:gd name="T9" fmla="*/ 16 h 17"/>
                  <a:gd name="T10" fmla="*/ 15 w 16"/>
                  <a:gd name="T11" fmla="*/ 4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"/>
                  <a:gd name="T19" fmla="*/ 0 h 17"/>
                  <a:gd name="T20" fmla="*/ 16 w 16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" h="17">
                    <a:moveTo>
                      <a:pt x="15" y="4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5" y="16"/>
                    </a:lnTo>
                    <a:lnTo>
                      <a:pt x="15" y="4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11" name="Freeform 127"/>
              <p:cNvSpPr>
                <a:spLocks/>
              </p:cNvSpPr>
              <p:nvPr/>
            </p:nvSpPr>
            <p:spPr bwMode="auto">
              <a:xfrm>
                <a:off x="4564" y="2880"/>
                <a:ext cx="17" cy="17"/>
              </a:xfrm>
              <a:custGeom>
                <a:avLst/>
                <a:gdLst>
                  <a:gd name="T0" fmla="*/ 16 w 17"/>
                  <a:gd name="T1" fmla="*/ 4 h 17"/>
                  <a:gd name="T2" fmla="*/ 7 w 17"/>
                  <a:gd name="T3" fmla="*/ 0 h 17"/>
                  <a:gd name="T4" fmla="*/ 3 w 17"/>
                  <a:gd name="T5" fmla="*/ 0 h 17"/>
                  <a:gd name="T6" fmla="*/ 0 w 17"/>
                  <a:gd name="T7" fmla="*/ 4 h 17"/>
                  <a:gd name="T8" fmla="*/ 0 w 17"/>
                  <a:gd name="T9" fmla="*/ 12 h 17"/>
                  <a:gd name="T10" fmla="*/ 3 w 17"/>
                  <a:gd name="T11" fmla="*/ 16 h 17"/>
                  <a:gd name="T12" fmla="*/ 16 w 17"/>
                  <a:gd name="T13" fmla="*/ 16 h 17"/>
                  <a:gd name="T14" fmla="*/ 16 w 17"/>
                  <a:gd name="T15" fmla="*/ 4 h 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7"/>
                  <a:gd name="T25" fmla="*/ 0 h 17"/>
                  <a:gd name="T26" fmla="*/ 17 w 17"/>
                  <a:gd name="T27" fmla="*/ 17 h 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7" h="17">
                    <a:moveTo>
                      <a:pt x="16" y="4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12"/>
                    </a:lnTo>
                    <a:lnTo>
                      <a:pt x="3" y="16"/>
                    </a:lnTo>
                    <a:lnTo>
                      <a:pt x="16" y="16"/>
                    </a:lnTo>
                    <a:lnTo>
                      <a:pt x="16" y="4"/>
                    </a:lnTo>
                  </a:path>
                </a:pathLst>
              </a:custGeom>
              <a:solidFill>
                <a:srgbClr val="FF0000"/>
              </a:solidFill>
              <a:ln w="12700" cap="rnd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12" name="Freeform 128"/>
              <p:cNvSpPr>
                <a:spLocks/>
              </p:cNvSpPr>
              <p:nvPr/>
            </p:nvSpPr>
            <p:spPr bwMode="auto">
              <a:xfrm>
                <a:off x="4565" y="2980"/>
                <a:ext cx="17" cy="203"/>
              </a:xfrm>
              <a:custGeom>
                <a:avLst/>
                <a:gdLst>
                  <a:gd name="T0" fmla="*/ 0 w 17"/>
                  <a:gd name="T1" fmla="*/ 0 h 203"/>
                  <a:gd name="T2" fmla="*/ 0 w 17"/>
                  <a:gd name="T3" fmla="*/ 69 h 203"/>
                  <a:gd name="T4" fmla="*/ 12 w 17"/>
                  <a:gd name="T5" fmla="*/ 69 h 203"/>
                  <a:gd name="T6" fmla="*/ 0 w 17"/>
                  <a:gd name="T7" fmla="*/ 77 h 203"/>
                  <a:gd name="T8" fmla="*/ 0 w 17"/>
                  <a:gd name="T9" fmla="*/ 140 h 203"/>
                  <a:gd name="T10" fmla="*/ 12 w 17"/>
                  <a:gd name="T11" fmla="*/ 140 h 203"/>
                  <a:gd name="T12" fmla="*/ 0 w 17"/>
                  <a:gd name="T13" fmla="*/ 148 h 203"/>
                  <a:gd name="T14" fmla="*/ 0 w 17"/>
                  <a:gd name="T15" fmla="*/ 202 h 203"/>
                  <a:gd name="T16" fmla="*/ 16 w 17"/>
                  <a:gd name="T17" fmla="*/ 202 h 203"/>
                  <a:gd name="T18" fmla="*/ 16 w 17"/>
                  <a:gd name="T19" fmla="*/ 0 h 203"/>
                  <a:gd name="T20" fmla="*/ 0 w 17"/>
                  <a:gd name="T21" fmla="*/ 0 h 20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"/>
                  <a:gd name="T34" fmla="*/ 0 h 203"/>
                  <a:gd name="T35" fmla="*/ 17 w 17"/>
                  <a:gd name="T36" fmla="*/ 203 h 20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" h="203">
                    <a:moveTo>
                      <a:pt x="0" y="0"/>
                    </a:moveTo>
                    <a:lnTo>
                      <a:pt x="0" y="69"/>
                    </a:lnTo>
                    <a:lnTo>
                      <a:pt x="12" y="69"/>
                    </a:lnTo>
                    <a:lnTo>
                      <a:pt x="0" y="77"/>
                    </a:lnTo>
                    <a:lnTo>
                      <a:pt x="0" y="140"/>
                    </a:lnTo>
                    <a:lnTo>
                      <a:pt x="12" y="140"/>
                    </a:lnTo>
                    <a:lnTo>
                      <a:pt x="0" y="148"/>
                    </a:lnTo>
                    <a:lnTo>
                      <a:pt x="0" y="202"/>
                    </a:lnTo>
                    <a:lnTo>
                      <a:pt x="16" y="202"/>
                    </a:lnTo>
                    <a:lnTo>
                      <a:pt x="1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B7A5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13" name="Freeform 129"/>
              <p:cNvSpPr>
                <a:spLocks/>
              </p:cNvSpPr>
              <p:nvPr/>
            </p:nvSpPr>
            <p:spPr bwMode="auto">
              <a:xfrm>
                <a:off x="4600" y="3500"/>
                <a:ext cx="115" cy="80"/>
              </a:xfrm>
              <a:custGeom>
                <a:avLst/>
                <a:gdLst>
                  <a:gd name="T0" fmla="*/ 0 w 115"/>
                  <a:gd name="T1" fmla="*/ 79 h 80"/>
                  <a:gd name="T2" fmla="*/ 114 w 115"/>
                  <a:gd name="T3" fmla="*/ 62 h 80"/>
                  <a:gd name="T4" fmla="*/ 0 w 115"/>
                  <a:gd name="T5" fmla="*/ 0 h 80"/>
                  <a:gd name="T6" fmla="*/ 0 w 115"/>
                  <a:gd name="T7" fmla="*/ 79 h 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5"/>
                  <a:gd name="T13" fmla="*/ 0 h 80"/>
                  <a:gd name="T14" fmla="*/ 115 w 115"/>
                  <a:gd name="T15" fmla="*/ 80 h 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5" h="80">
                    <a:moveTo>
                      <a:pt x="0" y="79"/>
                    </a:moveTo>
                    <a:lnTo>
                      <a:pt x="114" y="62"/>
                    </a:lnTo>
                    <a:lnTo>
                      <a:pt x="0" y="0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CECECE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7171" name="Object 130"/>
            <p:cNvGraphicFramePr>
              <a:graphicFrameLocks noChangeAspect="1"/>
            </p:cNvGraphicFramePr>
            <p:nvPr/>
          </p:nvGraphicFramePr>
          <p:xfrm>
            <a:off x="1411" y="3341"/>
            <a:ext cx="633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5" name="Clip" r:id="rId7" imgW="3833640" imgH="3619080" progId="MS_ClipArt_Gallery.5">
                    <p:embed/>
                  </p:oleObj>
                </mc:Choice>
                <mc:Fallback>
                  <p:oleObj name="Clip" r:id="rId7" imgW="3833640" imgH="3619080" progId="MS_ClipArt_Gallery.5">
                    <p:embed/>
                    <p:pic>
                      <p:nvPicPr>
                        <p:cNvPr id="7171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1" y="3341"/>
                          <a:ext cx="633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6947" name="Text Box 131"/>
            <p:cNvSpPr txBox="1">
              <a:spLocks noChangeArrowheads="1"/>
            </p:cNvSpPr>
            <p:nvPr/>
          </p:nvSpPr>
          <p:spPr bwMode="auto">
            <a:xfrm>
              <a:off x="4357" y="1380"/>
              <a:ext cx="748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9276" tIns="49638" rIns="99276" bIns="49638" anchor="ctr">
              <a:spAutoFit/>
            </a:bodyPr>
            <a:lstStyle/>
            <a:p>
              <a:pPr defTabSz="992188">
                <a:defRPr/>
              </a:pPr>
              <a:r>
                <a:rPr kumimoji="1" lang="en-US" altLang="zh-TW" sz="2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PMingLiU" pitchFamily="18" charset="-120"/>
                </a:rPr>
                <a:t>Network</a:t>
              </a:r>
            </a:p>
          </p:txBody>
        </p:sp>
        <p:sp>
          <p:nvSpPr>
            <p:cNvPr id="546948" name="Text Box 132"/>
            <p:cNvSpPr txBox="1">
              <a:spLocks noChangeArrowheads="1"/>
            </p:cNvSpPr>
            <p:nvPr/>
          </p:nvSpPr>
          <p:spPr bwMode="auto">
            <a:xfrm>
              <a:off x="135" y="3212"/>
              <a:ext cx="1282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9276" tIns="49638" rIns="99276" bIns="49638">
              <a:spAutoFit/>
            </a:bodyPr>
            <a:lstStyle/>
            <a:p>
              <a:pPr algn="l" defTabSz="992188">
                <a:defRPr/>
              </a:pPr>
              <a:r>
                <a:rPr kumimoji="1" lang="en-US" altLang="zh-TW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PMingLiU" pitchFamily="18" charset="-120"/>
                </a:rPr>
                <a:t>Branch Office</a:t>
              </a:r>
            </a:p>
          </p:txBody>
        </p:sp>
        <p:grpSp>
          <p:nvGrpSpPr>
            <p:cNvPr id="7204" name="Group 133"/>
            <p:cNvGrpSpPr>
              <a:grpSpLocks/>
            </p:cNvGrpSpPr>
            <p:nvPr/>
          </p:nvGrpSpPr>
          <p:grpSpPr bwMode="auto">
            <a:xfrm flipH="1">
              <a:off x="2829" y="2803"/>
              <a:ext cx="236" cy="365"/>
              <a:chOff x="5181" y="2356"/>
              <a:chExt cx="236" cy="365"/>
            </a:xfrm>
          </p:grpSpPr>
          <p:grpSp>
            <p:nvGrpSpPr>
              <p:cNvPr id="7420" name="Group 134"/>
              <p:cNvGrpSpPr>
                <a:grpSpLocks/>
              </p:cNvGrpSpPr>
              <p:nvPr/>
            </p:nvGrpSpPr>
            <p:grpSpPr bwMode="auto">
              <a:xfrm>
                <a:off x="5181" y="2356"/>
                <a:ext cx="236" cy="365"/>
                <a:chOff x="5181" y="2356"/>
                <a:chExt cx="236" cy="365"/>
              </a:xfrm>
            </p:grpSpPr>
            <p:sp>
              <p:nvSpPr>
                <p:cNvPr id="7460" name="Freeform 135"/>
                <p:cNvSpPr>
                  <a:spLocks/>
                </p:cNvSpPr>
                <p:nvPr/>
              </p:nvSpPr>
              <p:spPr bwMode="auto">
                <a:xfrm>
                  <a:off x="5250" y="2380"/>
                  <a:ext cx="159" cy="6"/>
                </a:xfrm>
                <a:custGeom>
                  <a:avLst/>
                  <a:gdLst>
                    <a:gd name="T0" fmla="*/ 0 w 1270"/>
                    <a:gd name="T1" fmla="*/ 0 h 46"/>
                    <a:gd name="T2" fmla="*/ 9 w 1270"/>
                    <a:gd name="T3" fmla="*/ 6 h 46"/>
                    <a:gd name="T4" fmla="*/ 159 w 1270"/>
                    <a:gd name="T5" fmla="*/ 6 h 46"/>
                    <a:gd name="T6" fmla="*/ 154 w 1270"/>
                    <a:gd name="T7" fmla="*/ 0 h 46"/>
                    <a:gd name="T8" fmla="*/ 0 w 1270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70"/>
                    <a:gd name="T16" fmla="*/ 0 h 46"/>
                    <a:gd name="T17" fmla="*/ 1270 w 1270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70" h="46">
                      <a:moveTo>
                        <a:pt x="0" y="0"/>
                      </a:moveTo>
                      <a:lnTo>
                        <a:pt x="75" y="46"/>
                      </a:lnTo>
                      <a:lnTo>
                        <a:pt x="1270" y="46"/>
                      </a:lnTo>
                      <a:lnTo>
                        <a:pt x="12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1" name="Freeform 136"/>
                <p:cNvSpPr>
                  <a:spLocks/>
                </p:cNvSpPr>
                <p:nvPr/>
              </p:nvSpPr>
              <p:spPr bwMode="auto">
                <a:xfrm>
                  <a:off x="5250" y="2379"/>
                  <a:ext cx="40" cy="342"/>
                </a:xfrm>
                <a:custGeom>
                  <a:avLst/>
                  <a:gdLst>
                    <a:gd name="T0" fmla="*/ 0 w 321"/>
                    <a:gd name="T1" fmla="*/ 330 h 2391"/>
                    <a:gd name="T2" fmla="*/ 8 w 321"/>
                    <a:gd name="T3" fmla="*/ 342 h 2391"/>
                    <a:gd name="T4" fmla="*/ 40 w 321"/>
                    <a:gd name="T5" fmla="*/ 114 h 2391"/>
                    <a:gd name="T6" fmla="*/ 10 w 321"/>
                    <a:gd name="T7" fmla="*/ 7 h 2391"/>
                    <a:gd name="T8" fmla="*/ 0 w 321"/>
                    <a:gd name="T9" fmla="*/ 0 h 2391"/>
                    <a:gd name="T10" fmla="*/ 0 w 321"/>
                    <a:gd name="T11" fmla="*/ 125 h 2391"/>
                    <a:gd name="T12" fmla="*/ 0 w 321"/>
                    <a:gd name="T13" fmla="*/ 330 h 239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1"/>
                    <a:gd name="T22" fmla="*/ 0 h 2391"/>
                    <a:gd name="T23" fmla="*/ 321 w 321"/>
                    <a:gd name="T24" fmla="*/ 2391 h 239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1" h="2391">
                      <a:moveTo>
                        <a:pt x="0" y="2310"/>
                      </a:moveTo>
                      <a:lnTo>
                        <a:pt x="66" y="2391"/>
                      </a:lnTo>
                      <a:lnTo>
                        <a:pt x="321" y="794"/>
                      </a:lnTo>
                      <a:lnTo>
                        <a:pt x="82" y="47"/>
                      </a:lnTo>
                      <a:lnTo>
                        <a:pt x="3" y="0"/>
                      </a:lnTo>
                      <a:lnTo>
                        <a:pt x="0" y="873"/>
                      </a:lnTo>
                      <a:lnTo>
                        <a:pt x="0" y="231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2" name="Freeform 137"/>
                <p:cNvSpPr>
                  <a:spLocks/>
                </p:cNvSpPr>
                <p:nvPr/>
              </p:nvSpPr>
              <p:spPr bwMode="auto">
                <a:xfrm>
                  <a:off x="5181" y="2356"/>
                  <a:ext cx="70" cy="353"/>
                </a:xfrm>
                <a:custGeom>
                  <a:avLst/>
                  <a:gdLst>
                    <a:gd name="T0" fmla="*/ 0 w 558"/>
                    <a:gd name="T1" fmla="*/ 0 h 2471"/>
                    <a:gd name="T2" fmla="*/ 70 w 558"/>
                    <a:gd name="T3" fmla="*/ 23 h 2471"/>
                    <a:gd name="T4" fmla="*/ 70 w 558"/>
                    <a:gd name="T5" fmla="*/ 353 h 2471"/>
                    <a:gd name="T6" fmla="*/ 0 w 558"/>
                    <a:gd name="T7" fmla="*/ 269 h 2471"/>
                    <a:gd name="T8" fmla="*/ 0 w 558"/>
                    <a:gd name="T9" fmla="*/ 0 h 24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8"/>
                    <a:gd name="T16" fmla="*/ 0 h 2471"/>
                    <a:gd name="T17" fmla="*/ 558 w 558"/>
                    <a:gd name="T18" fmla="*/ 2471 h 24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8" h="2471">
                      <a:moveTo>
                        <a:pt x="0" y="0"/>
                      </a:moveTo>
                      <a:lnTo>
                        <a:pt x="558" y="162"/>
                      </a:lnTo>
                      <a:lnTo>
                        <a:pt x="558" y="2471"/>
                      </a:lnTo>
                      <a:lnTo>
                        <a:pt x="0" y="18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3" name="Freeform 138"/>
                <p:cNvSpPr>
                  <a:spLocks/>
                </p:cNvSpPr>
                <p:nvPr/>
              </p:nvSpPr>
              <p:spPr bwMode="auto">
                <a:xfrm>
                  <a:off x="5181" y="2356"/>
                  <a:ext cx="224" cy="24"/>
                </a:xfrm>
                <a:custGeom>
                  <a:avLst/>
                  <a:gdLst>
                    <a:gd name="T0" fmla="*/ 70 w 1790"/>
                    <a:gd name="T1" fmla="*/ 24 h 170"/>
                    <a:gd name="T2" fmla="*/ 224 w 1790"/>
                    <a:gd name="T3" fmla="*/ 24 h 170"/>
                    <a:gd name="T4" fmla="*/ 116 w 1790"/>
                    <a:gd name="T5" fmla="*/ 0 h 170"/>
                    <a:gd name="T6" fmla="*/ 0 w 1790"/>
                    <a:gd name="T7" fmla="*/ 0 h 170"/>
                    <a:gd name="T8" fmla="*/ 70 w 1790"/>
                    <a:gd name="T9" fmla="*/ 24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90"/>
                    <a:gd name="T16" fmla="*/ 0 h 170"/>
                    <a:gd name="T17" fmla="*/ 1790 w 1790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90" h="170">
                      <a:moveTo>
                        <a:pt x="559" y="170"/>
                      </a:moveTo>
                      <a:lnTo>
                        <a:pt x="1790" y="170"/>
                      </a:lnTo>
                      <a:lnTo>
                        <a:pt x="927" y="0"/>
                      </a:lnTo>
                      <a:lnTo>
                        <a:pt x="0" y="0"/>
                      </a:lnTo>
                      <a:lnTo>
                        <a:pt x="559" y="17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4" name="Rectangle 139"/>
                <p:cNvSpPr>
                  <a:spLocks noChangeArrowheads="1"/>
                </p:cNvSpPr>
                <p:nvPr/>
              </p:nvSpPr>
              <p:spPr bwMode="auto">
                <a:xfrm>
                  <a:off x="5259" y="2507"/>
                  <a:ext cx="145" cy="21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465" name="Freeform 140"/>
                <p:cNvSpPr>
                  <a:spLocks/>
                </p:cNvSpPr>
                <p:nvPr/>
              </p:nvSpPr>
              <p:spPr bwMode="auto">
                <a:xfrm>
                  <a:off x="5260" y="2386"/>
                  <a:ext cx="156" cy="107"/>
                </a:xfrm>
                <a:custGeom>
                  <a:avLst/>
                  <a:gdLst>
                    <a:gd name="T0" fmla="*/ 0 w 1250"/>
                    <a:gd name="T1" fmla="*/ 0 h 752"/>
                    <a:gd name="T2" fmla="*/ 149 w 1250"/>
                    <a:gd name="T3" fmla="*/ 0 h 752"/>
                    <a:gd name="T4" fmla="*/ 156 w 1250"/>
                    <a:gd name="T5" fmla="*/ 107 h 752"/>
                    <a:gd name="T6" fmla="*/ 6 w 1250"/>
                    <a:gd name="T7" fmla="*/ 107 h 752"/>
                    <a:gd name="T8" fmla="*/ 0 w 1250"/>
                    <a:gd name="T9" fmla="*/ 0 h 7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0"/>
                    <a:gd name="T16" fmla="*/ 0 h 752"/>
                    <a:gd name="T17" fmla="*/ 1250 w 1250"/>
                    <a:gd name="T18" fmla="*/ 752 h 7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0" h="752">
                      <a:moveTo>
                        <a:pt x="0" y="0"/>
                      </a:moveTo>
                      <a:lnTo>
                        <a:pt x="1193" y="0"/>
                      </a:lnTo>
                      <a:lnTo>
                        <a:pt x="1250" y="752"/>
                      </a:lnTo>
                      <a:lnTo>
                        <a:pt x="51" y="7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66" name="Freeform 141"/>
                <p:cNvSpPr>
                  <a:spLocks/>
                </p:cNvSpPr>
                <p:nvPr/>
              </p:nvSpPr>
              <p:spPr bwMode="auto">
                <a:xfrm>
                  <a:off x="5259" y="2493"/>
                  <a:ext cx="158" cy="13"/>
                </a:xfrm>
                <a:custGeom>
                  <a:avLst/>
                  <a:gdLst>
                    <a:gd name="T0" fmla="*/ 0 w 1264"/>
                    <a:gd name="T1" fmla="*/ 13 h 90"/>
                    <a:gd name="T2" fmla="*/ 146 w 1264"/>
                    <a:gd name="T3" fmla="*/ 13 h 90"/>
                    <a:gd name="T4" fmla="*/ 158 w 1264"/>
                    <a:gd name="T5" fmla="*/ 0 h 90"/>
                    <a:gd name="T6" fmla="*/ 8 w 1264"/>
                    <a:gd name="T7" fmla="*/ 0 h 90"/>
                    <a:gd name="T8" fmla="*/ 0 w 1264"/>
                    <a:gd name="T9" fmla="*/ 13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64"/>
                    <a:gd name="T16" fmla="*/ 0 h 90"/>
                    <a:gd name="T17" fmla="*/ 1264 w 1264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64" h="90">
                      <a:moveTo>
                        <a:pt x="0" y="90"/>
                      </a:moveTo>
                      <a:lnTo>
                        <a:pt x="1167" y="90"/>
                      </a:lnTo>
                      <a:lnTo>
                        <a:pt x="1264" y="0"/>
                      </a:lnTo>
                      <a:lnTo>
                        <a:pt x="63" y="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421" name="Group 142"/>
              <p:cNvGrpSpPr>
                <a:grpSpLocks/>
              </p:cNvGrpSpPr>
              <p:nvPr/>
            </p:nvGrpSpPr>
            <p:grpSpPr bwMode="auto">
              <a:xfrm>
                <a:off x="5260" y="2380"/>
                <a:ext cx="44" cy="341"/>
                <a:chOff x="5260" y="2380"/>
                <a:chExt cx="44" cy="341"/>
              </a:xfrm>
            </p:grpSpPr>
            <p:sp>
              <p:nvSpPr>
                <p:cNvPr id="7452" name="Freeform 143"/>
                <p:cNvSpPr>
                  <a:spLocks/>
                </p:cNvSpPr>
                <p:nvPr/>
              </p:nvSpPr>
              <p:spPr bwMode="auto">
                <a:xfrm>
                  <a:off x="5260" y="2380"/>
                  <a:ext cx="13" cy="341"/>
                </a:xfrm>
                <a:custGeom>
                  <a:avLst/>
                  <a:gdLst>
                    <a:gd name="T0" fmla="*/ 0 w 105"/>
                    <a:gd name="T1" fmla="*/ 0 h 2386"/>
                    <a:gd name="T2" fmla="*/ 7 w 105"/>
                    <a:gd name="T3" fmla="*/ 6 h 2386"/>
                    <a:gd name="T4" fmla="*/ 13 w 105"/>
                    <a:gd name="T5" fmla="*/ 114 h 2386"/>
                    <a:gd name="T6" fmla="*/ 6 w 105"/>
                    <a:gd name="T7" fmla="*/ 127 h 2386"/>
                    <a:gd name="T8" fmla="*/ 6 w 105"/>
                    <a:gd name="T9" fmla="*/ 341 h 2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386"/>
                    <a:gd name="T17" fmla="*/ 105 w 105"/>
                    <a:gd name="T18" fmla="*/ 2386 h 23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386">
                      <a:moveTo>
                        <a:pt x="0" y="0"/>
                      </a:moveTo>
                      <a:lnTo>
                        <a:pt x="54" y="40"/>
                      </a:lnTo>
                      <a:lnTo>
                        <a:pt x="105" y="801"/>
                      </a:lnTo>
                      <a:lnTo>
                        <a:pt x="51" y="887"/>
                      </a:lnTo>
                      <a:lnTo>
                        <a:pt x="49" y="2386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53" name="Freeform 144"/>
                <p:cNvSpPr>
                  <a:spLocks/>
                </p:cNvSpPr>
                <p:nvPr/>
              </p:nvSpPr>
              <p:spPr bwMode="auto">
                <a:xfrm>
                  <a:off x="5265" y="2380"/>
                  <a:ext cx="13" cy="341"/>
                </a:xfrm>
                <a:custGeom>
                  <a:avLst/>
                  <a:gdLst>
                    <a:gd name="T0" fmla="*/ 0 w 99"/>
                    <a:gd name="T1" fmla="*/ 0 h 2386"/>
                    <a:gd name="T2" fmla="*/ 6 w 99"/>
                    <a:gd name="T3" fmla="*/ 6 h 2386"/>
                    <a:gd name="T4" fmla="*/ 13 w 99"/>
                    <a:gd name="T5" fmla="*/ 114 h 2386"/>
                    <a:gd name="T6" fmla="*/ 6 w 99"/>
                    <a:gd name="T7" fmla="*/ 127 h 2386"/>
                    <a:gd name="T8" fmla="*/ 6 w 99"/>
                    <a:gd name="T9" fmla="*/ 341 h 2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2386"/>
                    <a:gd name="T17" fmla="*/ 99 w 99"/>
                    <a:gd name="T18" fmla="*/ 2386 h 23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2386">
                      <a:moveTo>
                        <a:pt x="0" y="0"/>
                      </a:moveTo>
                      <a:lnTo>
                        <a:pt x="47" y="40"/>
                      </a:lnTo>
                      <a:lnTo>
                        <a:pt x="99" y="800"/>
                      </a:lnTo>
                      <a:lnTo>
                        <a:pt x="46" y="886"/>
                      </a:lnTo>
                      <a:lnTo>
                        <a:pt x="44" y="2386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54" name="Freeform 145"/>
                <p:cNvSpPr>
                  <a:spLocks/>
                </p:cNvSpPr>
                <p:nvPr/>
              </p:nvSpPr>
              <p:spPr bwMode="auto">
                <a:xfrm>
                  <a:off x="5269" y="2380"/>
                  <a:ext cx="13" cy="341"/>
                </a:xfrm>
                <a:custGeom>
                  <a:avLst/>
                  <a:gdLst>
                    <a:gd name="T0" fmla="*/ 0 w 105"/>
                    <a:gd name="T1" fmla="*/ 0 h 2386"/>
                    <a:gd name="T2" fmla="*/ 6 w 105"/>
                    <a:gd name="T3" fmla="*/ 6 h 2386"/>
                    <a:gd name="T4" fmla="*/ 13 w 105"/>
                    <a:gd name="T5" fmla="*/ 113 h 2386"/>
                    <a:gd name="T6" fmla="*/ 6 w 105"/>
                    <a:gd name="T7" fmla="*/ 126 h 2386"/>
                    <a:gd name="T8" fmla="*/ 6 w 105"/>
                    <a:gd name="T9" fmla="*/ 341 h 2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386"/>
                    <a:gd name="T17" fmla="*/ 105 w 105"/>
                    <a:gd name="T18" fmla="*/ 2386 h 23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386">
                      <a:moveTo>
                        <a:pt x="0" y="0"/>
                      </a:moveTo>
                      <a:lnTo>
                        <a:pt x="51" y="40"/>
                      </a:lnTo>
                      <a:lnTo>
                        <a:pt x="105" y="794"/>
                      </a:lnTo>
                      <a:lnTo>
                        <a:pt x="48" y="880"/>
                      </a:lnTo>
                      <a:lnTo>
                        <a:pt x="48" y="2386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55" name="Freeform 146"/>
                <p:cNvSpPr>
                  <a:spLocks/>
                </p:cNvSpPr>
                <p:nvPr/>
              </p:nvSpPr>
              <p:spPr bwMode="auto">
                <a:xfrm>
                  <a:off x="5274" y="2380"/>
                  <a:ext cx="13" cy="340"/>
                </a:xfrm>
                <a:custGeom>
                  <a:avLst/>
                  <a:gdLst>
                    <a:gd name="T0" fmla="*/ 0 w 100"/>
                    <a:gd name="T1" fmla="*/ 0 h 2380"/>
                    <a:gd name="T2" fmla="*/ 6 w 100"/>
                    <a:gd name="T3" fmla="*/ 5 h 2380"/>
                    <a:gd name="T4" fmla="*/ 13 w 100"/>
                    <a:gd name="T5" fmla="*/ 113 h 2380"/>
                    <a:gd name="T6" fmla="*/ 6 w 100"/>
                    <a:gd name="T7" fmla="*/ 126 h 2380"/>
                    <a:gd name="T8" fmla="*/ 6 w 100"/>
                    <a:gd name="T9" fmla="*/ 340 h 23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"/>
                    <a:gd name="T16" fmla="*/ 0 h 2380"/>
                    <a:gd name="T17" fmla="*/ 100 w 100"/>
                    <a:gd name="T18" fmla="*/ 2380 h 23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" h="2380">
                      <a:moveTo>
                        <a:pt x="0" y="0"/>
                      </a:moveTo>
                      <a:lnTo>
                        <a:pt x="49" y="35"/>
                      </a:lnTo>
                      <a:lnTo>
                        <a:pt x="100" y="794"/>
                      </a:lnTo>
                      <a:lnTo>
                        <a:pt x="47" y="881"/>
                      </a:lnTo>
                      <a:lnTo>
                        <a:pt x="45" y="2380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56" name="Freeform 147"/>
                <p:cNvSpPr>
                  <a:spLocks/>
                </p:cNvSpPr>
                <p:nvPr/>
              </p:nvSpPr>
              <p:spPr bwMode="auto">
                <a:xfrm>
                  <a:off x="5279" y="2380"/>
                  <a:ext cx="12" cy="340"/>
                </a:xfrm>
                <a:custGeom>
                  <a:avLst/>
                  <a:gdLst>
                    <a:gd name="T0" fmla="*/ 0 w 99"/>
                    <a:gd name="T1" fmla="*/ 0 h 2378"/>
                    <a:gd name="T2" fmla="*/ 6 w 99"/>
                    <a:gd name="T3" fmla="*/ 7 h 2378"/>
                    <a:gd name="T4" fmla="*/ 12 w 99"/>
                    <a:gd name="T5" fmla="*/ 113 h 2378"/>
                    <a:gd name="T6" fmla="*/ 6 w 99"/>
                    <a:gd name="T7" fmla="*/ 126 h 2378"/>
                    <a:gd name="T8" fmla="*/ 5 w 99"/>
                    <a:gd name="T9" fmla="*/ 340 h 23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2378"/>
                    <a:gd name="T17" fmla="*/ 99 w 99"/>
                    <a:gd name="T18" fmla="*/ 2378 h 23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2378">
                      <a:moveTo>
                        <a:pt x="0" y="0"/>
                      </a:moveTo>
                      <a:lnTo>
                        <a:pt x="48" y="46"/>
                      </a:lnTo>
                      <a:lnTo>
                        <a:pt x="99" y="793"/>
                      </a:lnTo>
                      <a:lnTo>
                        <a:pt x="46" y="880"/>
                      </a:lnTo>
                      <a:lnTo>
                        <a:pt x="43" y="2378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57" name="Freeform 148"/>
                <p:cNvSpPr>
                  <a:spLocks/>
                </p:cNvSpPr>
                <p:nvPr/>
              </p:nvSpPr>
              <p:spPr bwMode="auto">
                <a:xfrm>
                  <a:off x="5284" y="2380"/>
                  <a:ext cx="12" cy="340"/>
                </a:xfrm>
                <a:custGeom>
                  <a:avLst/>
                  <a:gdLst>
                    <a:gd name="T0" fmla="*/ 0 w 95"/>
                    <a:gd name="T1" fmla="*/ 0 h 2379"/>
                    <a:gd name="T2" fmla="*/ 6 w 95"/>
                    <a:gd name="T3" fmla="*/ 6 h 2379"/>
                    <a:gd name="T4" fmla="*/ 12 w 95"/>
                    <a:gd name="T5" fmla="*/ 113 h 2379"/>
                    <a:gd name="T6" fmla="*/ 5 w 95"/>
                    <a:gd name="T7" fmla="*/ 126 h 2379"/>
                    <a:gd name="T8" fmla="*/ 5 w 95"/>
                    <a:gd name="T9" fmla="*/ 340 h 23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2379"/>
                    <a:gd name="T17" fmla="*/ 95 w 95"/>
                    <a:gd name="T18" fmla="*/ 2379 h 23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2379">
                      <a:moveTo>
                        <a:pt x="0" y="0"/>
                      </a:moveTo>
                      <a:lnTo>
                        <a:pt x="44" y="40"/>
                      </a:lnTo>
                      <a:lnTo>
                        <a:pt x="95" y="792"/>
                      </a:lnTo>
                      <a:lnTo>
                        <a:pt x="41" y="879"/>
                      </a:lnTo>
                      <a:lnTo>
                        <a:pt x="39" y="2379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58" name="Freeform 149"/>
                <p:cNvSpPr>
                  <a:spLocks/>
                </p:cNvSpPr>
                <p:nvPr/>
              </p:nvSpPr>
              <p:spPr bwMode="auto">
                <a:xfrm>
                  <a:off x="5288" y="2380"/>
                  <a:ext cx="12" cy="341"/>
                </a:xfrm>
                <a:custGeom>
                  <a:avLst/>
                  <a:gdLst>
                    <a:gd name="T0" fmla="*/ 0 w 96"/>
                    <a:gd name="T1" fmla="*/ 0 h 2384"/>
                    <a:gd name="T2" fmla="*/ 5 w 96"/>
                    <a:gd name="T3" fmla="*/ 6 h 2384"/>
                    <a:gd name="T4" fmla="*/ 12 w 96"/>
                    <a:gd name="T5" fmla="*/ 112 h 2384"/>
                    <a:gd name="T6" fmla="*/ 5 w 96"/>
                    <a:gd name="T7" fmla="*/ 126 h 2384"/>
                    <a:gd name="T8" fmla="*/ 5 w 96"/>
                    <a:gd name="T9" fmla="*/ 341 h 2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2384"/>
                    <a:gd name="T17" fmla="*/ 96 w 96"/>
                    <a:gd name="T18" fmla="*/ 2384 h 2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2384">
                      <a:moveTo>
                        <a:pt x="0" y="0"/>
                      </a:moveTo>
                      <a:lnTo>
                        <a:pt x="42" y="42"/>
                      </a:lnTo>
                      <a:lnTo>
                        <a:pt x="96" y="785"/>
                      </a:lnTo>
                      <a:lnTo>
                        <a:pt x="39" y="878"/>
                      </a:lnTo>
                      <a:lnTo>
                        <a:pt x="39" y="2384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59" name="Freeform 150"/>
                <p:cNvSpPr>
                  <a:spLocks/>
                </p:cNvSpPr>
                <p:nvPr/>
              </p:nvSpPr>
              <p:spPr bwMode="auto">
                <a:xfrm>
                  <a:off x="5292" y="2380"/>
                  <a:ext cx="12" cy="339"/>
                </a:xfrm>
                <a:custGeom>
                  <a:avLst/>
                  <a:gdLst>
                    <a:gd name="T0" fmla="*/ 0 w 96"/>
                    <a:gd name="T1" fmla="*/ 0 h 2372"/>
                    <a:gd name="T2" fmla="*/ 6 w 96"/>
                    <a:gd name="T3" fmla="*/ 6 h 2372"/>
                    <a:gd name="T4" fmla="*/ 12 w 96"/>
                    <a:gd name="T5" fmla="*/ 112 h 2372"/>
                    <a:gd name="T6" fmla="*/ 5 w 96"/>
                    <a:gd name="T7" fmla="*/ 125 h 2372"/>
                    <a:gd name="T8" fmla="*/ 5 w 96"/>
                    <a:gd name="T9" fmla="*/ 339 h 23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2372"/>
                    <a:gd name="T17" fmla="*/ 96 w 96"/>
                    <a:gd name="T18" fmla="*/ 2372 h 23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2372">
                      <a:moveTo>
                        <a:pt x="0" y="0"/>
                      </a:moveTo>
                      <a:lnTo>
                        <a:pt x="44" y="40"/>
                      </a:lnTo>
                      <a:lnTo>
                        <a:pt x="96" y="787"/>
                      </a:lnTo>
                      <a:lnTo>
                        <a:pt x="43" y="873"/>
                      </a:lnTo>
                      <a:lnTo>
                        <a:pt x="41" y="2372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422" name="Rectangle 151"/>
              <p:cNvSpPr>
                <a:spLocks noChangeArrowheads="1"/>
              </p:cNvSpPr>
              <p:nvPr/>
            </p:nvSpPr>
            <p:spPr bwMode="auto">
              <a:xfrm>
                <a:off x="5303" y="2534"/>
                <a:ext cx="95" cy="169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423" name="Rectangle 152"/>
              <p:cNvSpPr>
                <a:spLocks noChangeArrowheads="1"/>
              </p:cNvSpPr>
              <p:nvPr/>
            </p:nvSpPr>
            <p:spPr bwMode="auto">
              <a:xfrm>
                <a:off x="5303" y="2567"/>
                <a:ext cx="95" cy="3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424" name="Rectangle 153"/>
              <p:cNvSpPr>
                <a:spLocks noChangeArrowheads="1"/>
              </p:cNvSpPr>
              <p:nvPr/>
            </p:nvSpPr>
            <p:spPr bwMode="auto">
              <a:xfrm>
                <a:off x="5303" y="2601"/>
                <a:ext cx="95" cy="3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425" name="Rectangle 154"/>
              <p:cNvSpPr>
                <a:spLocks noChangeArrowheads="1"/>
              </p:cNvSpPr>
              <p:nvPr/>
            </p:nvSpPr>
            <p:spPr bwMode="auto">
              <a:xfrm>
                <a:off x="5303" y="2634"/>
                <a:ext cx="95" cy="3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426" name="Rectangle 155"/>
              <p:cNvSpPr>
                <a:spLocks noChangeArrowheads="1"/>
              </p:cNvSpPr>
              <p:nvPr/>
            </p:nvSpPr>
            <p:spPr bwMode="auto">
              <a:xfrm>
                <a:off x="5320" y="2573"/>
                <a:ext cx="62" cy="21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427" name="Rectangle 156"/>
              <p:cNvSpPr>
                <a:spLocks noChangeArrowheads="1"/>
              </p:cNvSpPr>
              <p:nvPr/>
            </p:nvSpPr>
            <p:spPr bwMode="auto">
              <a:xfrm>
                <a:off x="5320" y="2607"/>
                <a:ext cx="62" cy="21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428" name="Freeform 157"/>
              <p:cNvSpPr>
                <a:spLocks/>
              </p:cNvSpPr>
              <p:nvPr/>
            </p:nvSpPr>
            <p:spPr bwMode="auto">
              <a:xfrm>
                <a:off x="5362" y="2538"/>
                <a:ext cx="4" cy="21"/>
              </a:xfrm>
              <a:custGeom>
                <a:avLst/>
                <a:gdLst>
                  <a:gd name="T0" fmla="*/ 4 w 33"/>
                  <a:gd name="T1" fmla="*/ 0 h 153"/>
                  <a:gd name="T2" fmla="*/ 4 w 33"/>
                  <a:gd name="T3" fmla="*/ 21 h 153"/>
                  <a:gd name="T4" fmla="*/ 0 w 33"/>
                  <a:gd name="T5" fmla="*/ 9 h 153"/>
                  <a:gd name="T6" fmla="*/ 4 w 33"/>
                  <a:gd name="T7" fmla="*/ 0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"/>
                  <a:gd name="T13" fmla="*/ 0 h 153"/>
                  <a:gd name="T14" fmla="*/ 33 w 33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" h="153">
                    <a:moveTo>
                      <a:pt x="33" y="0"/>
                    </a:moveTo>
                    <a:lnTo>
                      <a:pt x="33" y="153"/>
                    </a:lnTo>
                    <a:lnTo>
                      <a:pt x="0" y="6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429" name="Group 158"/>
              <p:cNvGrpSpPr>
                <a:grpSpLocks/>
              </p:cNvGrpSpPr>
              <p:nvPr/>
            </p:nvGrpSpPr>
            <p:grpSpPr bwMode="auto">
              <a:xfrm>
                <a:off x="5303" y="2534"/>
                <a:ext cx="95" cy="34"/>
                <a:chOff x="5303" y="2534"/>
                <a:chExt cx="95" cy="34"/>
              </a:xfrm>
            </p:grpSpPr>
            <p:sp>
              <p:nvSpPr>
                <p:cNvPr id="7440" name="Rectangle 159"/>
                <p:cNvSpPr>
                  <a:spLocks noChangeArrowheads="1"/>
                </p:cNvSpPr>
                <p:nvPr/>
              </p:nvSpPr>
              <p:spPr bwMode="auto">
                <a:xfrm>
                  <a:off x="5303" y="2534"/>
                  <a:ext cx="95" cy="34"/>
                </a:xfrm>
                <a:prstGeom prst="rect">
                  <a:avLst/>
                </a:prstGeom>
                <a:solidFill>
                  <a:srgbClr val="A0A0A0"/>
                </a:solidFill>
                <a:ln w="317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441" name="Rectangle 160"/>
                <p:cNvSpPr>
                  <a:spLocks noChangeArrowheads="1"/>
                </p:cNvSpPr>
                <p:nvPr/>
              </p:nvSpPr>
              <p:spPr bwMode="auto">
                <a:xfrm>
                  <a:off x="5312" y="2539"/>
                  <a:ext cx="8" cy="4"/>
                </a:xfrm>
                <a:prstGeom prst="rect">
                  <a:avLst/>
                </a:pr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7442" name="Group 161"/>
                <p:cNvGrpSpPr>
                  <a:grpSpLocks/>
                </p:cNvGrpSpPr>
                <p:nvPr/>
              </p:nvGrpSpPr>
              <p:grpSpPr bwMode="auto">
                <a:xfrm>
                  <a:off x="5309" y="2536"/>
                  <a:ext cx="85" cy="27"/>
                  <a:chOff x="5309" y="2536"/>
                  <a:chExt cx="85" cy="27"/>
                </a:xfrm>
              </p:grpSpPr>
              <p:sp>
                <p:nvSpPr>
                  <p:cNvPr id="7443" name="Freeform 162"/>
                  <p:cNvSpPr>
                    <a:spLocks/>
                  </p:cNvSpPr>
                  <p:nvPr/>
                </p:nvSpPr>
                <p:spPr bwMode="auto">
                  <a:xfrm>
                    <a:off x="5347" y="2538"/>
                    <a:ext cx="19" cy="9"/>
                  </a:xfrm>
                  <a:custGeom>
                    <a:avLst/>
                    <a:gdLst>
                      <a:gd name="T0" fmla="*/ 19 w 156"/>
                      <a:gd name="T1" fmla="*/ 0 h 69"/>
                      <a:gd name="T2" fmla="*/ 1 w 156"/>
                      <a:gd name="T3" fmla="*/ 0 h 69"/>
                      <a:gd name="T4" fmla="*/ 0 w 156"/>
                      <a:gd name="T5" fmla="*/ 9 h 69"/>
                      <a:gd name="T6" fmla="*/ 17 w 156"/>
                      <a:gd name="T7" fmla="*/ 9 h 69"/>
                      <a:gd name="T8" fmla="*/ 19 w 156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6"/>
                      <a:gd name="T16" fmla="*/ 0 h 69"/>
                      <a:gd name="T17" fmla="*/ 156 w 156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6" h="69">
                        <a:moveTo>
                          <a:pt x="156" y="0"/>
                        </a:moveTo>
                        <a:lnTo>
                          <a:pt x="10" y="0"/>
                        </a:lnTo>
                        <a:lnTo>
                          <a:pt x="0" y="69"/>
                        </a:lnTo>
                        <a:lnTo>
                          <a:pt x="139" y="67"/>
                        </a:lnTo>
                        <a:lnTo>
                          <a:pt x="156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44" name="Freeform 163"/>
                  <p:cNvSpPr>
                    <a:spLocks/>
                  </p:cNvSpPr>
                  <p:nvPr/>
                </p:nvSpPr>
                <p:spPr bwMode="auto">
                  <a:xfrm>
                    <a:off x="5347" y="2550"/>
                    <a:ext cx="44" cy="10"/>
                  </a:xfrm>
                  <a:custGeom>
                    <a:avLst/>
                    <a:gdLst>
                      <a:gd name="T0" fmla="*/ 44 w 352"/>
                      <a:gd name="T1" fmla="*/ 10 h 67"/>
                      <a:gd name="T2" fmla="*/ 1 w 352"/>
                      <a:gd name="T3" fmla="*/ 10 h 67"/>
                      <a:gd name="T4" fmla="*/ 0 w 352"/>
                      <a:gd name="T5" fmla="*/ 0 h 67"/>
                      <a:gd name="T6" fmla="*/ 42 w 352"/>
                      <a:gd name="T7" fmla="*/ 0 h 67"/>
                      <a:gd name="T8" fmla="*/ 44 w 352"/>
                      <a:gd name="T9" fmla="*/ 1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2"/>
                      <a:gd name="T16" fmla="*/ 0 h 67"/>
                      <a:gd name="T17" fmla="*/ 352 w 352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2" h="67">
                        <a:moveTo>
                          <a:pt x="352" y="67"/>
                        </a:moveTo>
                        <a:lnTo>
                          <a:pt x="10" y="67"/>
                        </a:lnTo>
                        <a:lnTo>
                          <a:pt x="0" y="0"/>
                        </a:lnTo>
                        <a:lnTo>
                          <a:pt x="334" y="0"/>
                        </a:lnTo>
                        <a:lnTo>
                          <a:pt x="352" y="6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45" name="Freeform 164"/>
                  <p:cNvSpPr>
                    <a:spLocks/>
                  </p:cNvSpPr>
                  <p:nvPr/>
                </p:nvSpPr>
                <p:spPr bwMode="auto">
                  <a:xfrm>
                    <a:off x="5365" y="2542"/>
                    <a:ext cx="26" cy="5"/>
                  </a:xfrm>
                  <a:custGeom>
                    <a:avLst/>
                    <a:gdLst>
                      <a:gd name="T0" fmla="*/ 26 w 206"/>
                      <a:gd name="T1" fmla="*/ 0 h 35"/>
                      <a:gd name="T2" fmla="*/ 1 w 206"/>
                      <a:gd name="T3" fmla="*/ 0 h 35"/>
                      <a:gd name="T4" fmla="*/ 0 w 206"/>
                      <a:gd name="T5" fmla="*/ 5 h 35"/>
                      <a:gd name="T6" fmla="*/ 24 w 206"/>
                      <a:gd name="T7" fmla="*/ 5 h 35"/>
                      <a:gd name="T8" fmla="*/ 26 w 206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6"/>
                      <a:gd name="T16" fmla="*/ 0 h 35"/>
                      <a:gd name="T17" fmla="*/ 206 w 206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6" h="35">
                        <a:moveTo>
                          <a:pt x="206" y="0"/>
                        </a:moveTo>
                        <a:lnTo>
                          <a:pt x="8" y="0"/>
                        </a:lnTo>
                        <a:lnTo>
                          <a:pt x="0" y="35"/>
                        </a:lnTo>
                        <a:lnTo>
                          <a:pt x="188" y="35"/>
                        </a:lnTo>
                        <a:lnTo>
                          <a:pt x="206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46" name="Freeform 165"/>
                  <p:cNvSpPr>
                    <a:spLocks/>
                  </p:cNvSpPr>
                  <p:nvPr/>
                </p:nvSpPr>
                <p:spPr bwMode="auto">
                  <a:xfrm>
                    <a:off x="5388" y="2542"/>
                    <a:ext cx="3" cy="17"/>
                  </a:xfrm>
                  <a:custGeom>
                    <a:avLst/>
                    <a:gdLst>
                      <a:gd name="T0" fmla="*/ 3 w 21"/>
                      <a:gd name="T1" fmla="*/ 0 h 124"/>
                      <a:gd name="T2" fmla="*/ 3 w 21"/>
                      <a:gd name="T3" fmla="*/ 17 h 124"/>
                      <a:gd name="T4" fmla="*/ 0 w 21"/>
                      <a:gd name="T5" fmla="*/ 6 h 124"/>
                      <a:gd name="T6" fmla="*/ 3 w 21"/>
                      <a:gd name="T7" fmla="*/ 0 h 12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"/>
                      <a:gd name="T13" fmla="*/ 0 h 124"/>
                      <a:gd name="T14" fmla="*/ 21 w 21"/>
                      <a:gd name="T15" fmla="*/ 124 h 12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" h="124">
                        <a:moveTo>
                          <a:pt x="21" y="0"/>
                        </a:moveTo>
                        <a:lnTo>
                          <a:pt x="21" y="124"/>
                        </a:lnTo>
                        <a:lnTo>
                          <a:pt x="0" y="42"/>
                        </a:ln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47" name="Oval 166"/>
                  <p:cNvSpPr>
                    <a:spLocks noChangeArrowheads="1"/>
                  </p:cNvSpPr>
                  <p:nvPr/>
                </p:nvSpPr>
                <p:spPr bwMode="auto">
                  <a:xfrm>
                    <a:off x="5366" y="2551"/>
                    <a:ext cx="9" cy="8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7448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5309" y="2547"/>
                    <a:ext cx="85" cy="3"/>
                  </a:xfrm>
                  <a:prstGeom prst="rect">
                    <a:avLst/>
                  </a:pr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grpSp>
                <p:nvGrpSpPr>
                  <p:cNvPr id="7449" name="Group 168"/>
                  <p:cNvGrpSpPr>
                    <a:grpSpLocks/>
                  </p:cNvGrpSpPr>
                  <p:nvPr/>
                </p:nvGrpSpPr>
                <p:grpSpPr bwMode="auto">
                  <a:xfrm>
                    <a:off x="5364" y="2536"/>
                    <a:ext cx="10" cy="27"/>
                    <a:chOff x="5364" y="2536"/>
                    <a:chExt cx="10" cy="27"/>
                  </a:xfrm>
                </p:grpSpPr>
                <p:sp>
                  <p:nvSpPr>
                    <p:cNvPr id="7450" name="Freeform 169"/>
                    <p:cNvSpPr>
                      <a:spLocks/>
                    </p:cNvSpPr>
                    <p:nvPr/>
                  </p:nvSpPr>
                  <p:spPr bwMode="auto">
                    <a:xfrm>
                      <a:off x="5364" y="2537"/>
                      <a:ext cx="9" cy="26"/>
                    </a:xfrm>
                    <a:custGeom>
                      <a:avLst/>
                      <a:gdLst>
                        <a:gd name="T0" fmla="*/ 7 w 68"/>
                        <a:gd name="T1" fmla="*/ 0 h 182"/>
                        <a:gd name="T2" fmla="*/ 4 w 68"/>
                        <a:gd name="T3" fmla="*/ 0 h 182"/>
                        <a:gd name="T4" fmla="*/ 2 w 68"/>
                        <a:gd name="T5" fmla="*/ 1 h 182"/>
                        <a:gd name="T6" fmla="*/ 1 w 68"/>
                        <a:gd name="T7" fmla="*/ 4 h 182"/>
                        <a:gd name="T8" fmla="*/ 0 w 68"/>
                        <a:gd name="T9" fmla="*/ 10 h 182"/>
                        <a:gd name="T10" fmla="*/ 2 w 68"/>
                        <a:gd name="T11" fmla="*/ 26 h 182"/>
                        <a:gd name="T12" fmla="*/ 4 w 68"/>
                        <a:gd name="T13" fmla="*/ 26 h 182"/>
                        <a:gd name="T14" fmla="*/ 4 w 68"/>
                        <a:gd name="T15" fmla="*/ 12 h 182"/>
                        <a:gd name="T16" fmla="*/ 8 w 68"/>
                        <a:gd name="T17" fmla="*/ 7 h 182"/>
                        <a:gd name="T18" fmla="*/ 9 w 68"/>
                        <a:gd name="T19" fmla="*/ 4 h 182"/>
                        <a:gd name="T20" fmla="*/ 9 w 68"/>
                        <a:gd name="T21" fmla="*/ 2 h 182"/>
                        <a:gd name="T22" fmla="*/ 7 w 68"/>
                        <a:gd name="T23" fmla="*/ 0 h 18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68"/>
                        <a:gd name="T37" fmla="*/ 0 h 182"/>
                        <a:gd name="T38" fmla="*/ 68 w 68"/>
                        <a:gd name="T39" fmla="*/ 182 h 182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68" h="182">
                          <a:moveTo>
                            <a:pt x="55" y="2"/>
                          </a:moveTo>
                          <a:lnTo>
                            <a:pt x="30" y="0"/>
                          </a:lnTo>
                          <a:lnTo>
                            <a:pt x="13" y="9"/>
                          </a:lnTo>
                          <a:lnTo>
                            <a:pt x="8" y="31"/>
                          </a:lnTo>
                          <a:lnTo>
                            <a:pt x="0" y="72"/>
                          </a:lnTo>
                          <a:lnTo>
                            <a:pt x="17" y="180"/>
                          </a:lnTo>
                          <a:lnTo>
                            <a:pt x="30" y="182"/>
                          </a:lnTo>
                          <a:lnTo>
                            <a:pt x="30" y="87"/>
                          </a:lnTo>
                          <a:lnTo>
                            <a:pt x="60" y="47"/>
                          </a:lnTo>
                          <a:lnTo>
                            <a:pt x="68" y="29"/>
                          </a:lnTo>
                          <a:lnTo>
                            <a:pt x="67" y="12"/>
                          </a:lnTo>
                          <a:lnTo>
                            <a:pt x="55" y="2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451" name="Freeform 170"/>
                    <p:cNvSpPr>
                      <a:spLocks/>
                    </p:cNvSpPr>
                    <p:nvPr/>
                  </p:nvSpPr>
                  <p:spPr bwMode="auto">
                    <a:xfrm>
                      <a:off x="5365" y="2536"/>
                      <a:ext cx="9" cy="26"/>
                    </a:xfrm>
                    <a:custGeom>
                      <a:avLst/>
                      <a:gdLst>
                        <a:gd name="T0" fmla="*/ 7 w 70"/>
                        <a:gd name="T1" fmla="*/ 0 h 182"/>
                        <a:gd name="T2" fmla="*/ 4 w 70"/>
                        <a:gd name="T3" fmla="*/ 0 h 182"/>
                        <a:gd name="T4" fmla="*/ 2 w 70"/>
                        <a:gd name="T5" fmla="*/ 1 h 182"/>
                        <a:gd name="T6" fmla="*/ 1 w 70"/>
                        <a:gd name="T7" fmla="*/ 4 h 182"/>
                        <a:gd name="T8" fmla="*/ 0 w 70"/>
                        <a:gd name="T9" fmla="*/ 10 h 182"/>
                        <a:gd name="T10" fmla="*/ 2 w 70"/>
                        <a:gd name="T11" fmla="*/ 26 h 182"/>
                        <a:gd name="T12" fmla="*/ 4 w 70"/>
                        <a:gd name="T13" fmla="*/ 26 h 182"/>
                        <a:gd name="T14" fmla="*/ 4 w 70"/>
                        <a:gd name="T15" fmla="*/ 12 h 182"/>
                        <a:gd name="T16" fmla="*/ 8 w 70"/>
                        <a:gd name="T17" fmla="*/ 7 h 182"/>
                        <a:gd name="T18" fmla="*/ 9 w 70"/>
                        <a:gd name="T19" fmla="*/ 4 h 182"/>
                        <a:gd name="T20" fmla="*/ 9 w 70"/>
                        <a:gd name="T21" fmla="*/ 2 h 182"/>
                        <a:gd name="T22" fmla="*/ 7 w 70"/>
                        <a:gd name="T23" fmla="*/ 0 h 18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70"/>
                        <a:gd name="T37" fmla="*/ 0 h 182"/>
                        <a:gd name="T38" fmla="*/ 70 w 70"/>
                        <a:gd name="T39" fmla="*/ 182 h 182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70" h="182">
                          <a:moveTo>
                            <a:pt x="55" y="2"/>
                          </a:moveTo>
                          <a:lnTo>
                            <a:pt x="31" y="0"/>
                          </a:lnTo>
                          <a:lnTo>
                            <a:pt x="15" y="9"/>
                          </a:lnTo>
                          <a:lnTo>
                            <a:pt x="8" y="31"/>
                          </a:lnTo>
                          <a:lnTo>
                            <a:pt x="0" y="72"/>
                          </a:lnTo>
                          <a:lnTo>
                            <a:pt x="18" y="180"/>
                          </a:lnTo>
                          <a:lnTo>
                            <a:pt x="31" y="182"/>
                          </a:lnTo>
                          <a:lnTo>
                            <a:pt x="31" y="87"/>
                          </a:lnTo>
                          <a:lnTo>
                            <a:pt x="62" y="47"/>
                          </a:lnTo>
                          <a:lnTo>
                            <a:pt x="70" y="29"/>
                          </a:lnTo>
                          <a:lnTo>
                            <a:pt x="67" y="11"/>
                          </a:lnTo>
                          <a:lnTo>
                            <a:pt x="55" y="2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7430" name="Rectangle 171"/>
              <p:cNvSpPr>
                <a:spLocks noChangeArrowheads="1"/>
              </p:cNvSpPr>
              <p:nvPr/>
            </p:nvSpPr>
            <p:spPr bwMode="auto">
              <a:xfrm>
                <a:off x="5323" y="2579"/>
                <a:ext cx="56" cy="4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431" name="Freeform 172"/>
              <p:cNvSpPr>
                <a:spLocks/>
              </p:cNvSpPr>
              <p:nvPr/>
            </p:nvSpPr>
            <p:spPr bwMode="auto">
              <a:xfrm>
                <a:off x="5340" y="2586"/>
                <a:ext cx="24" cy="5"/>
              </a:xfrm>
              <a:custGeom>
                <a:avLst/>
                <a:gdLst>
                  <a:gd name="T0" fmla="*/ 0 w 196"/>
                  <a:gd name="T1" fmla="*/ 5 h 35"/>
                  <a:gd name="T2" fmla="*/ 0 w 196"/>
                  <a:gd name="T3" fmla="*/ 0 h 35"/>
                  <a:gd name="T4" fmla="*/ 23 w 196"/>
                  <a:gd name="T5" fmla="*/ 0 h 35"/>
                  <a:gd name="T6" fmla="*/ 24 w 196"/>
                  <a:gd name="T7" fmla="*/ 5 h 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6"/>
                  <a:gd name="T13" fmla="*/ 0 h 35"/>
                  <a:gd name="T14" fmla="*/ 196 w 196"/>
                  <a:gd name="T15" fmla="*/ 35 h 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6" h="35">
                    <a:moveTo>
                      <a:pt x="4" y="35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6" y="34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32" name="Freeform 173"/>
              <p:cNvSpPr>
                <a:spLocks/>
              </p:cNvSpPr>
              <p:nvPr/>
            </p:nvSpPr>
            <p:spPr bwMode="auto">
              <a:xfrm>
                <a:off x="5273" y="2402"/>
                <a:ext cx="22" cy="26"/>
              </a:xfrm>
              <a:custGeom>
                <a:avLst/>
                <a:gdLst>
                  <a:gd name="T0" fmla="*/ 20 w 174"/>
                  <a:gd name="T1" fmla="*/ 0 h 180"/>
                  <a:gd name="T2" fmla="*/ 0 w 174"/>
                  <a:gd name="T3" fmla="*/ 0 h 180"/>
                  <a:gd name="T4" fmla="*/ 1 w 174"/>
                  <a:gd name="T5" fmla="*/ 26 h 180"/>
                  <a:gd name="T6" fmla="*/ 22 w 174"/>
                  <a:gd name="T7" fmla="*/ 26 h 180"/>
                  <a:gd name="T8" fmla="*/ 20 w 174"/>
                  <a:gd name="T9" fmla="*/ 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180"/>
                  <a:gd name="T17" fmla="*/ 174 w 174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180">
                    <a:moveTo>
                      <a:pt x="160" y="0"/>
                    </a:moveTo>
                    <a:lnTo>
                      <a:pt x="0" y="0"/>
                    </a:lnTo>
                    <a:lnTo>
                      <a:pt x="11" y="180"/>
                    </a:lnTo>
                    <a:lnTo>
                      <a:pt x="174" y="180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33" name="Freeform 174"/>
              <p:cNvSpPr>
                <a:spLocks/>
              </p:cNvSpPr>
              <p:nvPr/>
            </p:nvSpPr>
            <p:spPr bwMode="auto">
              <a:xfrm>
                <a:off x="5276" y="2446"/>
                <a:ext cx="22" cy="26"/>
              </a:xfrm>
              <a:custGeom>
                <a:avLst/>
                <a:gdLst>
                  <a:gd name="T0" fmla="*/ 20 w 180"/>
                  <a:gd name="T1" fmla="*/ 0 h 182"/>
                  <a:gd name="T2" fmla="*/ 0 w 180"/>
                  <a:gd name="T3" fmla="*/ 0 h 182"/>
                  <a:gd name="T4" fmla="*/ 2 w 180"/>
                  <a:gd name="T5" fmla="*/ 26 h 182"/>
                  <a:gd name="T6" fmla="*/ 22 w 180"/>
                  <a:gd name="T7" fmla="*/ 26 h 182"/>
                  <a:gd name="T8" fmla="*/ 20 w 180"/>
                  <a:gd name="T9" fmla="*/ 0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82"/>
                  <a:gd name="T17" fmla="*/ 180 w 180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82">
                    <a:moveTo>
                      <a:pt x="167" y="0"/>
                    </a:moveTo>
                    <a:lnTo>
                      <a:pt x="0" y="0"/>
                    </a:lnTo>
                    <a:lnTo>
                      <a:pt x="13" y="182"/>
                    </a:lnTo>
                    <a:lnTo>
                      <a:pt x="180" y="181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434" name="Group 175"/>
              <p:cNvGrpSpPr>
                <a:grpSpLocks/>
              </p:cNvGrpSpPr>
              <p:nvPr/>
            </p:nvGrpSpPr>
            <p:grpSpPr bwMode="auto">
              <a:xfrm>
                <a:off x="5309" y="2444"/>
                <a:ext cx="94" cy="27"/>
                <a:chOff x="5309" y="2444"/>
                <a:chExt cx="94" cy="27"/>
              </a:xfrm>
            </p:grpSpPr>
            <p:sp>
              <p:nvSpPr>
                <p:cNvPr id="7435" name="Rectangle 176"/>
                <p:cNvSpPr>
                  <a:spLocks noChangeArrowheads="1"/>
                </p:cNvSpPr>
                <p:nvPr/>
              </p:nvSpPr>
              <p:spPr bwMode="auto">
                <a:xfrm>
                  <a:off x="5309" y="2444"/>
                  <a:ext cx="94" cy="27"/>
                </a:xfrm>
                <a:prstGeom prst="rect">
                  <a:avLst/>
                </a:prstGeom>
                <a:solidFill>
                  <a:srgbClr val="606060"/>
                </a:solidFill>
                <a:ln w="317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436" name="Rectangle 177"/>
                <p:cNvSpPr>
                  <a:spLocks noChangeArrowheads="1"/>
                </p:cNvSpPr>
                <p:nvPr/>
              </p:nvSpPr>
              <p:spPr bwMode="auto">
                <a:xfrm>
                  <a:off x="5326" y="2448"/>
                  <a:ext cx="11" cy="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437" name="Rectangle 178"/>
                <p:cNvSpPr>
                  <a:spLocks noChangeArrowheads="1"/>
                </p:cNvSpPr>
                <p:nvPr/>
              </p:nvSpPr>
              <p:spPr bwMode="auto">
                <a:xfrm>
                  <a:off x="5326" y="2459"/>
                  <a:ext cx="11" cy="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438" name="Rectangle 179"/>
                <p:cNvSpPr>
                  <a:spLocks noChangeArrowheads="1"/>
                </p:cNvSpPr>
                <p:nvPr/>
              </p:nvSpPr>
              <p:spPr bwMode="auto">
                <a:xfrm>
                  <a:off x="5349" y="2453"/>
                  <a:ext cx="11" cy="9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439" name="Oval 180"/>
                <p:cNvSpPr>
                  <a:spLocks noChangeArrowheads="1"/>
                </p:cNvSpPr>
                <p:nvPr/>
              </p:nvSpPr>
              <p:spPr bwMode="auto">
                <a:xfrm>
                  <a:off x="5314" y="2453"/>
                  <a:ext cx="8" cy="11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7205" name="Group 181"/>
            <p:cNvGrpSpPr>
              <a:grpSpLocks/>
            </p:cNvGrpSpPr>
            <p:nvPr/>
          </p:nvGrpSpPr>
          <p:grpSpPr bwMode="auto">
            <a:xfrm>
              <a:off x="2959" y="2448"/>
              <a:ext cx="285" cy="134"/>
              <a:chOff x="3162" y="2675"/>
              <a:chExt cx="385" cy="162"/>
            </a:xfrm>
          </p:grpSpPr>
          <p:sp>
            <p:nvSpPr>
              <p:cNvPr id="7387" name="Freeform 182"/>
              <p:cNvSpPr>
                <a:spLocks/>
              </p:cNvSpPr>
              <p:nvPr/>
            </p:nvSpPr>
            <p:spPr bwMode="auto">
              <a:xfrm>
                <a:off x="3165" y="2726"/>
                <a:ext cx="378" cy="87"/>
              </a:xfrm>
              <a:custGeom>
                <a:avLst/>
                <a:gdLst>
                  <a:gd name="T0" fmla="*/ 378 w 1890"/>
                  <a:gd name="T1" fmla="*/ 87 h 437"/>
                  <a:gd name="T2" fmla="*/ 0 w 1890"/>
                  <a:gd name="T3" fmla="*/ 87 h 437"/>
                  <a:gd name="T4" fmla="*/ 0 w 1890"/>
                  <a:gd name="T5" fmla="*/ 0 h 437"/>
                  <a:gd name="T6" fmla="*/ 378 w 1890"/>
                  <a:gd name="T7" fmla="*/ 0 h 437"/>
                  <a:gd name="T8" fmla="*/ 378 w 1890"/>
                  <a:gd name="T9" fmla="*/ 87 h 437"/>
                  <a:gd name="T10" fmla="*/ 378 w 1890"/>
                  <a:gd name="T11" fmla="*/ 87 h 43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90"/>
                  <a:gd name="T19" fmla="*/ 0 h 437"/>
                  <a:gd name="T20" fmla="*/ 1890 w 1890"/>
                  <a:gd name="T21" fmla="*/ 437 h 43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90" h="437">
                    <a:moveTo>
                      <a:pt x="1890" y="437"/>
                    </a:moveTo>
                    <a:lnTo>
                      <a:pt x="0" y="437"/>
                    </a:lnTo>
                    <a:lnTo>
                      <a:pt x="0" y="0"/>
                    </a:lnTo>
                    <a:lnTo>
                      <a:pt x="1890" y="0"/>
                    </a:lnTo>
                    <a:lnTo>
                      <a:pt x="1890" y="437"/>
                    </a:lnTo>
                    <a:close/>
                  </a:path>
                </a:pathLst>
              </a:custGeom>
              <a:solidFill>
                <a:srgbClr val="79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88" name="Freeform 183"/>
              <p:cNvSpPr>
                <a:spLocks/>
              </p:cNvSpPr>
              <p:nvPr/>
            </p:nvSpPr>
            <p:spPr bwMode="auto">
              <a:xfrm>
                <a:off x="3165" y="2675"/>
                <a:ext cx="378" cy="49"/>
              </a:xfrm>
              <a:custGeom>
                <a:avLst/>
                <a:gdLst>
                  <a:gd name="T0" fmla="*/ 0 w 1891"/>
                  <a:gd name="T1" fmla="*/ 49 h 244"/>
                  <a:gd name="T2" fmla="*/ 378 w 1891"/>
                  <a:gd name="T3" fmla="*/ 49 h 244"/>
                  <a:gd name="T4" fmla="*/ 337 w 1891"/>
                  <a:gd name="T5" fmla="*/ 0 h 244"/>
                  <a:gd name="T6" fmla="*/ 41 w 1891"/>
                  <a:gd name="T7" fmla="*/ 0 h 244"/>
                  <a:gd name="T8" fmla="*/ 0 w 1891"/>
                  <a:gd name="T9" fmla="*/ 49 h 244"/>
                  <a:gd name="T10" fmla="*/ 0 w 1891"/>
                  <a:gd name="T11" fmla="*/ 49 h 244"/>
                  <a:gd name="T12" fmla="*/ 0 w 1891"/>
                  <a:gd name="T13" fmla="*/ 49 h 2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91"/>
                  <a:gd name="T22" fmla="*/ 0 h 244"/>
                  <a:gd name="T23" fmla="*/ 1891 w 1891"/>
                  <a:gd name="T24" fmla="*/ 244 h 2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91" h="244">
                    <a:moveTo>
                      <a:pt x="0" y="244"/>
                    </a:moveTo>
                    <a:lnTo>
                      <a:pt x="1891" y="244"/>
                    </a:lnTo>
                    <a:lnTo>
                      <a:pt x="1686" y="1"/>
                    </a:lnTo>
                    <a:lnTo>
                      <a:pt x="206" y="0"/>
                    </a:lnTo>
                    <a:lnTo>
                      <a:pt x="1" y="244"/>
                    </a:lnTo>
                    <a:lnTo>
                      <a:pt x="0" y="244"/>
                    </a:lnTo>
                    <a:close/>
                  </a:path>
                </a:pathLst>
              </a:custGeom>
              <a:solidFill>
                <a:srgbClr val="DF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89" name="Freeform 184"/>
              <p:cNvSpPr>
                <a:spLocks/>
              </p:cNvSpPr>
              <p:nvPr/>
            </p:nvSpPr>
            <p:spPr bwMode="auto">
              <a:xfrm>
                <a:off x="3171" y="2676"/>
                <a:ext cx="367" cy="41"/>
              </a:xfrm>
              <a:custGeom>
                <a:avLst/>
                <a:gdLst>
                  <a:gd name="T0" fmla="*/ 0 w 1832"/>
                  <a:gd name="T1" fmla="*/ 41 h 205"/>
                  <a:gd name="T2" fmla="*/ 367 w 1832"/>
                  <a:gd name="T3" fmla="*/ 41 h 205"/>
                  <a:gd name="T4" fmla="*/ 302 w 1832"/>
                  <a:gd name="T5" fmla="*/ 0 h 205"/>
                  <a:gd name="T6" fmla="*/ 60 w 1832"/>
                  <a:gd name="T7" fmla="*/ 0 h 205"/>
                  <a:gd name="T8" fmla="*/ 0 w 1832"/>
                  <a:gd name="T9" fmla="*/ 41 h 205"/>
                  <a:gd name="T10" fmla="*/ 0 w 1832"/>
                  <a:gd name="T11" fmla="*/ 41 h 2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32"/>
                  <a:gd name="T19" fmla="*/ 0 h 205"/>
                  <a:gd name="T20" fmla="*/ 1832 w 1832"/>
                  <a:gd name="T21" fmla="*/ 205 h 20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32" h="205">
                    <a:moveTo>
                      <a:pt x="0" y="205"/>
                    </a:moveTo>
                    <a:lnTo>
                      <a:pt x="1832" y="205"/>
                    </a:lnTo>
                    <a:lnTo>
                      <a:pt x="1508" y="0"/>
                    </a:lnTo>
                    <a:lnTo>
                      <a:pt x="298" y="0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rgbClr val="DF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0" name="Freeform 185"/>
              <p:cNvSpPr>
                <a:spLocks/>
              </p:cNvSpPr>
              <p:nvPr/>
            </p:nvSpPr>
            <p:spPr bwMode="auto">
              <a:xfrm>
                <a:off x="3176" y="2676"/>
                <a:ext cx="357" cy="41"/>
              </a:xfrm>
              <a:custGeom>
                <a:avLst/>
                <a:gdLst>
                  <a:gd name="T0" fmla="*/ 21 w 1786"/>
                  <a:gd name="T1" fmla="*/ 41 h 205"/>
                  <a:gd name="T2" fmla="*/ 46 w 1786"/>
                  <a:gd name="T3" fmla="*/ 41 h 205"/>
                  <a:gd name="T4" fmla="*/ 67 w 1786"/>
                  <a:gd name="T5" fmla="*/ 41 h 205"/>
                  <a:gd name="T6" fmla="*/ 86 w 1786"/>
                  <a:gd name="T7" fmla="*/ 41 h 205"/>
                  <a:gd name="T8" fmla="*/ 105 w 1786"/>
                  <a:gd name="T9" fmla="*/ 41 h 205"/>
                  <a:gd name="T10" fmla="*/ 127 w 1786"/>
                  <a:gd name="T11" fmla="*/ 41 h 205"/>
                  <a:gd name="T12" fmla="*/ 154 w 1786"/>
                  <a:gd name="T13" fmla="*/ 41 h 205"/>
                  <a:gd name="T14" fmla="*/ 187 w 1786"/>
                  <a:gd name="T15" fmla="*/ 41 h 205"/>
                  <a:gd name="T16" fmla="*/ 231 w 1786"/>
                  <a:gd name="T17" fmla="*/ 41 h 205"/>
                  <a:gd name="T18" fmla="*/ 287 w 1786"/>
                  <a:gd name="T19" fmla="*/ 41 h 205"/>
                  <a:gd name="T20" fmla="*/ 357 w 1786"/>
                  <a:gd name="T21" fmla="*/ 41 h 205"/>
                  <a:gd name="T22" fmla="*/ 351 w 1786"/>
                  <a:gd name="T23" fmla="*/ 38 h 205"/>
                  <a:gd name="T24" fmla="*/ 347 w 1786"/>
                  <a:gd name="T25" fmla="*/ 35 h 205"/>
                  <a:gd name="T26" fmla="*/ 344 w 1786"/>
                  <a:gd name="T27" fmla="*/ 32 h 205"/>
                  <a:gd name="T28" fmla="*/ 340 w 1786"/>
                  <a:gd name="T29" fmla="*/ 30 h 205"/>
                  <a:gd name="T30" fmla="*/ 336 w 1786"/>
                  <a:gd name="T31" fmla="*/ 28 h 205"/>
                  <a:gd name="T32" fmla="*/ 332 w 1786"/>
                  <a:gd name="T33" fmla="*/ 26 h 205"/>
                  <a:gd name="T34" fmla="*/ 327 w 1786"/>
                  <a:gd name="T35" fmla="*/ 22 h 205"/>
                  <a:gd name="T36" fmla="*/ 320 w 1786"/>
                  <a:gd name="T37" fmla="*/ 18 h 205"/>
                  <a:gd name="T38" fmla="*/ 311 w 1786"/>
                  <a:gd name="T39" fmla="*/ 12 h 205"/>
                  <a:gd name="T40" fmla="*/ 300 w 1786"/>
                  <a:gd name="T41" fmla="*/ 6 h 205"/>
                  <a:gd name="T42" fmla="*/ 285 w 1786"/>
                  <a:gd name="T43" fmla="*/ 0 h 205"/>
                  <a:gd name="T44" fmla="*/ 267 w 1786"/>
                  <a:gd name="T45" fmla="*/ 0 h 205"/>
                  <a:gd name="T46" fmla="*/ 253 w 1786"/>
                  <a:gd name="T47" fmla="*/ 0 h 205"/>
                  <a:gd name="T48" fmla="*/ 240 w 1786"/>
                  <a:gd name="T49" fmla="*/ 0 h 205"/>
                  <a:gd name="T50" fmla="*/ 228 w 1786"/>
                  <a:gd name="T51" fmla="*/ 0 h 205"/>
                  <a:gd name="T52" fmla="*/ 215 w 1786"/>
                  <a:gd name="T53" fmla="*/ 0 h 205"/>
                  <a:gd name="T54" fmla="*/ 199 w 1786"/>
                  <a:gd name="T55" fmla="*/ 0 h 205"/>
                  <a:gd name="T56" fmla="*/ 178 w 1786"/>
                  <a:gd name="T57" fmla="*/ 0 h 205"/>
                  <a:gd name="T58" fmla="*/ 152 w 1786"/>
                  <a:gd name="T59" fmla="*/ 0 h 205"/>
                  <a:gd name="T60" fmla="*/ 119 w 1786"/>
                  <a:gd name="T61" fmla="*/ 0 h 205"/>
                  <a:gd name="T62" fmla="*/ 77 w 1786"/>
                  <a:gd name="T63" fmla="*/ 0 h 205"/>
                  <a:gd name="T64" fmla="*/ 57 w 1786"/>
                  <a:gd name="T65" fmla="*/ 3 h 205"/>
                  <a:gd name="T66" fmla="*/ 53 w 1786"/>
                  <a:gd name="T67" fmla="*/ 5 h 205"/>
                  <a:gd name="T68" fmla="*/ 50 w 1786"/>
                  <a:gd name="T69" fmla="*/ 8 h 205"/>
                  <a:gd name="T70" fmla="*/ 46 w 1786"/>
                  <a:gd name="T71" fmla="*/ 10 h 205"/>
                  <a:gd name="T72" fmla="*/ 43 w 1786"/>
                  <a:gd name="T73" fmla="*/ 12 h 205"/>
                  <a:gd name="T74" fmla="*/ 39 w 1786"/>
                  <a:gd name="T75" fmla="*/ 15 h 205"/>
                  <a:gd name="T76" fmla="*/ 35 w 1786"/>
                  <a:gd name="T77" fmla="*/ 18 h 205"/>
                  <a:gd name="T78" fmla="*/ 29 w 1786"/>
                  <a:gd name="T79" fmla="*/ 21 h 205"/>
                  <a:gd name="T80" fmla="*/ 21 w 1786"/>
                  <a:gd name="T81" fmla="*/ 27 h 205"/>
                  <a:gd name="T82" fmla="*/ 12 w 1786"/>
                  <a:gd name="T83" fmla="*/ 33 h 205"/>
                  <a:gd name="T84" fmla="*/ 0 w 1786"/>
                  <a:gd name="T85" fmla="*/ 41 h 20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86"/>
                  <a:gd name="T130" fmla="*/ 0 h 205"/>
                  <a:gd name="T131" fmla="*/ 1786 w 1786"/>
                  <a:gd name="T132" fmla="*/ 205 h 20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86" h="205">
                    <a:moveTo>
                      <a:pt x="0" y="205"/>
                    </a:moveTo>
                    <a:lnTo>
                      <a:pt x="54" y="205"/>
                    </a:lnTo>
                    <a:lnTo>
                      <a:pt x="103" y="205"/>
                    </a:lnTo>
                    <a:lnTo>
                      <a:pt x="150" y="205"/>
                    </a:lnTo>
                    <a:lnTo>
                      <a:pt x="191" y="205"/>
                    </a:lnTo>
                    <a:lnTo>
                      <a:pt x="231" y="205"/>
                    </a:lnTo>
                    <a:lnTo>
                      <a:pt x="268" y="204"/>
                    </a:lnTo>
                    <a:lnTo>
                      <a:pt x="302" y="204"/>
                    </a:lnTo>
                    <a:lnTo>
                      <a:pt x="334" y="204"/>
                    </a:lnTo>
                    <a:lnTo>
                      <a:pt x="367" y="204"/>
                    </a:lnTo>
                    <a:lnTo>
                      <a:pt x="398" y="204"/>
                    </a:lnTo>
                    <a:lnTo>
                      <a:pt x="429" y="204"/>
                    </a:lnTo>
                    <a:lnTo>
                      <a:pt x="460" y="204"/>
                    </a:lnTo>
                    <a:lnTo>
                      <a:pt x="493" y="204"/>
                    </a:lnTo>
                    <a:lnTo>
                      <a:pt x="525" y="204"/>
                    </a:lnTo>
                    <a:lnTo>
                      <a:pt x="559" y="204"/>
                    </a:lnTo>
                    <a:lnTo>
                      <a:pt x="595" y="204"/>
                    </a:lnTo>
                    <a:lnTo>
                      <a:pt x="634" y="204"/>
                    </a:lnTo>
                    <a:lnTo>
                      <a:pt x="675" y="204"/>
                    </a:lnTo>
                    <a:lnTo>
                      <a:pt x="720" y="204"/>
                    </a:lnTo>
                    <a:lnTo>
                      <a:pt x="768" y="204"/>
                    </a:lnTo>
                    <a:lnTo>
                      <a:pt x="820" y="204"/>
                    </a:lnTo>
                    <a:lnTo>
                      <a:pt x="877" y="204"/>
                    </a:lnTo>
                    <a:lnTo>
                      <a:pt x="937" y="204"/>
                    </a:lnTo>
                    <a:lnTo>
                      <a:pt x="1005" y="204"/>
                    </a:lnTo>
                    <a:lnTo>
                      <a:pt x="1077" y="204"/>
                    </a:lnTo>
                    <a:lnTo>
                      <a:pt x="1156" y="204"/>
                    </a:lnTo>
                    <a:lnTo>
                      <a:pt x="1242" y="204"/>
                    </a:lnTo>
                    <a:lnTo>
                      <a:pt x="1335" y="204"/>
                    </a:lnTo>
                    <a:lnTo>
                      <a:pt x="1435" y="205"/>
                    </a:lnTo>
                    <a:lnTo>
                      <a:pt x="1543" y="205"/>
                    </a:lnTo>
                    <a:lnTo>
                      <a:pt x="1660" y="205"/>
                    </a:lnTo>
                    <a:lnTo>
                      <a:pt x="1786" y="205"/>
                    </a:lnTo>
                    <a:lnTo>
                      <a:pt x="1776" y="198"/>
                    </a:lnTo>
                    <a:lnTo>
                      <a:pt x="1767" y="193"/>
                    </a:lnTo>
                    <a:lnTo>
                      <a:pt x="1758" y="188"/>
                    </a:lnTo>
                    <a:lnTo>
                      <a:pt x="1751" y="182"/>
                    </a:lnTo>
                    <a:lnTo>
                      <a:pt x="1743" y="178"/>
                    </a:lnTo>
                    <a:lnTo>
                      <a:pt x="1737" y="175"/>
                    </a:lnTo>
                    <a:lnTo>
                      <a:pt x="1731" y="170"/>
                    </a:lnTo>
                    <a:lnTo>
                      <a:pt x="1724" y="166"/>
                    </a:lnTo>
                    <a:lnTo>
                      <a:pt x="1719" y="162"/>
                    </a:lnTo>
                    <a:lnTo>
                      <a:pt x="1713" y="159"/>
                    </a:lnTo>
                    <a:lnTo>
                      <a:pt x="1708" y="156"/>
                    </a:lnTo>
                    <a:lnTo>
                      <a:pt x="1701" y="152"/>
                    </a:lnTo>
                    <a:lnTo>
                      <a:pt x="1695" y="148"/>
                    </a:lnTo>
                    <a:lnTo>
                      <a:pt x="1690" y="144"/>
                    </a:lnTo>
                    <a:lnTo>
                      <a:pt x="1683" y="140"/>
                    </a:lnTo>
                    <a:lnTo>
                      <a:pt x="1676" y="137"/>
                    </a:lnTo>
                    <a:lnTo>
                      <a:pt x="1670" y="132"/>
                    </a:lnTo>
                    <a:lnTo>
                      <a:pt x="1662" y="128"/>
                    </a:lnTo>
                    <a:lnTo>
                      <a:pt x="1653" y="122"/>
                    </a:lnTo>
                    <a:lnTo>
                      <a:pt x="1645" y="116"/>
                    </a:lnTo>
                    <a:lnTo>
                      <a:pt x="1635" y="111"/>
                    </a:lnTo>
                    <a:lnTo>
                      <a:pt x="1625" y="104"/>
                    </a:lnTo>
                    <a:lnTo>
                      <a:pt x="1614" y="97"/>
                    </a:lnTo>
                    <a:lnTo>
                      <a:pt x="1602" y="89"/>
                    </a:lnTo>
                    <a:lnTo>
                      <a:pt x="1588" y="82"/>
                    </a:lnTo>
                    <a:lnTo>
                      <a:pt x="1574" y="73"/>
                    </a:lnTo>
                    <a:lnTo>
                      <a:pt x="1558" y="62"/>
                    </a:lnTo>
                    <a:lnTo>
                      <a:pt x="1542" y="52"/>
                    </a:lnTo>
                    <a:lnTo>
                      <a:pt x="1524" y="41"/>
                    </a:lnTo>
                    <a:lnTo>
                      <a:pt x="1503" y="29"/>
                    </a:lnTo>
                    <a:lnTo>
                      <a:pt x="1482" y="15"/>
                    </a:lnTo>
                    <a:lnTo>
                      <a:pt x="1459" y="1"/>
                    </a:lnTo>
                    <a:lnTo>
                      <a:pt x="1425" y="1"/>
                    </a:lnTo>
                    <a:lnTo>
                      <a:pt x="1392" y="1"/>
                    </a:lnTo>
                    <a:lnTo>
                      <a:pt x="1362" y="1"/>
                    </a:lnTo>
                    <a:lnTo>
                      <a:pt x="1336" y="1"/>
                    </a:lnTo>
                    <a:lnTo>
                      <a:pt x="1310" y="1"/>
                    </a:lnTo>
                    <a:lnTo>
                      <a:pt x="1287" y="0"/>
                    </a:lnTo>
                    <a:lnTo>
                      <a:pt x="1264" y="0"/>
                    </a:lnTo>
                    <a:lnTo>
                      <a:pt x="1242" y="0"/>
                    </a:lnTo>
                    <a:lnTo>
                      <a:pt x="1222" y="0"/>
                    </a:lnTo>
                    <a:lnTo>
                      <a:pt x="1202" y="0"/>
                    </a:lnTo>
                    <a:lnTo>
                      <a:pt x="1182" y="0"/>
                    </a:lnTo>
                    <a:lnTo>
                      <a:pt x="1161" y="0"/>
                    </a:lnTo>
                    <a:lnTo>
                      <a:pt x="1141" y="0"/>
                    </a:lnTo>
                    <a:lnTo>
                      <a:pt x="1120" y="0"/>
                    </a:lnTo>
                    <a:lnTo>
                      <a:pt x="1097" y="0"/>
                    </a:lnTo>
                    <a:lnTo>
                      <a:pt x="1074" y="0"/>
                    </a:lnTo>
                    <a:lnTo>
                      <a:pt x="1049" y="0"/>
                    </a:lnTo>
                    <a:lnTo>
                      <a:pt x="1023" y="0"/>
                    </a:lnTo>
                    <a:lnTo>
                      <a:pt x="994" y="0"/>
                    </a:lnTo>
                    <a:lnTo>
                      <a:pt x="963" y="0"/>
                    </a:lnTo>
                    <a:lnTo>
                      <a:pt x="929" y="0"/>
                    </a:lnTo>
                    <a:lnTo>
                      <a:pt x="892" y="0"/>
                    </a:lnTo>
                    <a:lnTo>
                      <a:pt x="852" y="0"/>
                    </a:lnTo>
                    <a:lnTo>
                      <a:pt x="810" y="0"/>
                    </a:lnTo>
                    <a:lnTo>
                      <a:pt x="762" y="0"/>
                    </a:lnTo>
                    <a:lnTo>
                      <a:pt x="712" y="0"/>
                    </a:lnTo>
                    <a:lnTo>
                      <a:pt x="656" y="0"/>
                    </a:lnTo>
                    <a:lnTo>
                      <a:pt x="596" y="0"/>
                    </a:lnTo>
                    <a:lnTo>
                      <a:pt x="532" y="1"/>
                    </a:lnTo>
                    <a:lnTo>
                      <a:pt x="460" y="1"/>
                    </a:lnTo>
                    <a:lnTo>
                      <a:pt x="386" y="1"/>
                    </a:lnTo>
                    <a:lnTo>
                      <a:pt x="304" y="1"/>
                    </a:lnTo>
                    <a:lnTo>
                      <a:pt x="295" y="6"/>
                    </a:lnTo>
                    <a:lnTo>
                      <a:pt x="287" y="13"/>
                    </a:lnTo>
                    <a:lnTo>
                      <a:pt x="279" y="18"/>
                    </a:lnTo>
                    <a:lnTo>
                      <a:pt x="272" y="22"/>
                    </a:lnTo>
                    <a:lnTo>
                      <a:pt x="265" y="27"/>
                    </a:lnTo>
                    <a:lnTo>
                      <a:pt x="259" y="31"/>
                    </a:lnTo>
                    <a:lnTo>
                      <a:pt x="253" y="36"/>
                    </a:lnTo>
                    <a:lnTo>
                      <a:pt x="248" y="39"/>
                    </a:lnTo>
                    <a:lnTo>
                      <a:pt x="242" y="42"/>
                    </a:lnTo>
                    <a:lnTo>
                      <a:pt x="238" y="46"/>
                    </a:lnTo>
                    <a:lnTo>
                      <a:pt x="231" y="49"/>
                    </a:lnTo>
                    <a:lnTo>
                      <a:pt x="226" y="52"/>
                    </a:lnTo>
                    <a:lnTo>
                      <a:pt x="221" y="57"/>
                    </a:lnTo>
                    <a:lnTo>
                      <a:pt x="215" y="60"/>
                    </a:lnTo>
                    <a:lnTo>
                      <a:pt x="210" y="65"/>
                    </a:lnTo>
                    <a:lnTo>
                      <a:pt x="203" y="68"/>
                    </a:lnTo>
                    <a:lnTo>
                      <a:pt x="197" y="74"/>
                    </a:lnTo>
                    <a:lnTo>
                      <a:pt x="191" y="77"/>
                    </a:lnTo>
                    <a:lnTo>
                      <a:pt x="182" y="83"/>
                    </a:lnTo>
                    <a:lnTo>
                      <a:pt x="174" y="88"/>
                    </a:lnTo>
                    <a:lnTo>
                      <a:pt x="165" y="94"/>
                    </a:lnTo>
                    <a:lnTo>
                      <a:pt x="156" y="101"/>
                    </a:lnTo>
                    <a:lnTo>
                      <a:pt x="145" y="107"/>
                    </a:lnTo>
                    <a:lnTo>
                      <a:pt x="134" y="115"/>
                    </a:lnTo>
                    <a:lnTo>
                      <a:pt x="122" y="123"/>
                    </a:lnTo>
                    <a:lnTo>
                      <a:pt x="107" y="133"/>
                    </a:lnTo>
                    <a:lnTo>
                      <a:pt x="93" y="142"/>
                    </a:lnTo>
                    <a:lnTo>
                      <a:pt x="77" y="153"/>
                    </a:lnTo>
                    <a:lnTo>
                      <a:pt x="59" y="165"/>
                    </a:lnTo>
                    <a:lnTo>
                      <a:pt x="42" y="177"/>
                    </a:lnTo>
                    <a:lnTo>
                      <a:pt x="22" y="190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rgbClr val="D5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1" name="Freeform 186"/>
              <p:cNvSpPr>
                <a:spLocks/>
              </p:cNvSpPr>
              <p:nvPr/>
            </p:nvSpPr>
            <p:spPr bwMode="auto">
              <a:xfrm>
                <a:off x="3181" y="2676"/>
                <a:ext cx="347" cy="41"/>
              </a:xfrm>
              <a:custGeom>
                <a:avLst/>
                <a:gdLst>
                  <a:gd name="T0" fmla="*/ 20 w 1738"/>
                  <a:gd name="T1" fmla="*/ 41 h 205"/>
                  <a:gd name="T2" fmla="*/ 45 w 1738"/>
                  <a:gd name="T3" fmla="*/ 41 h 205"/>
                  <a:gd name="T4" fmla="*/ 65 w 1738"/>
                  <a:gd name="T5" fmla="*/ 41 h 205"/>
                  <a:gd name="T6" fmla="*/ 83 w 1738"/>
                  <a:gd name="T7" fmla="*/ 41 h 205"/>
                  <a:gd name="T8" fmla="*/ 102 w 1738"/>
                  <a:gd name="T9" fmla="*/ 41 h 205"/>
                  <a:gd name="T10" fmla="*/ 123 w 1738"/>
                  <a:gd name="T11" fmla="*/ 41 h 205"/>
                  <a:gd name="T12" fmla="*/ 149 w 1738"/>
                  <a:gd name="T13" fmla="*/ 41 h 205"/>
                  <a:gd name="T14" fmla="*/ 182 w 1738"/>
                  <a:gd name="T15" fmla="*/ 41 h 205"/>
                  <a:gd name="T16" fmla="*/ 225 w 1738"/>
                  <a:gd name="T17" fmla="*/ 41 h 205"/>
                  <a:gd name="T18" fmla="*/ 279 w 1738"/>
                  <a:gd name="T19" fmla="*/ 41 h 205"/>
                  <a:gd name="T20" fmla="*/ 347 w 1738"/>
                  <a:gd name="T21" fmla="*/ 41 h 205"/>
                  <a:gd name="T22" fmla="*/ 341 w 1738"/>
                  <a:gd name="T23" fmla="*/ 38 h 205"/>
                  <a:gd name="T24" fmla="*/ 337 w 1738"/>
                  <a:gd name="T25" fmla="*/ 35 h 205"/>
                  <a:gd name="T26" fmla="*/ 333 w 1738"/>
                  <a:gd name="T27" fmla="*/ 32 h 205"/>
                  <a:gd name="T28" fmla="*/ 330 w 1738"/>
                  <a:gd name="T29" fmla="*/ 30 h 205"/>
                  <a:gd name="T30" fmla="*/ 327 w 1738"/>
                  <a:gd name="T31" fmla="*/ 28 h 205"/>
                  <a:gd name="T32" fmla="*/ 322 w 1738"/>
                  <a:gd name="T33" fmla="*/ 26 h 205"/>
                  <a:gd name="T34" fmla="*/ 317 w 1738"/>
                  <a:gd name="T35" fmla="*/ 22 h 205"/>
                  <a:gd name="T36" fmla="*/ 310 w 1738"/>
                  <a:gd name="T37" fmla="*/ 18 h 205"/>
                  <a:gd name="T38" fmla="*/ 301 w 1738"/>
                  <a:gd name="T39" fmla="*/ 12 h 205"/>
                  <a:gd name="T40" fmla="*/ 290 w 1738"/>
                  <a:gd name="T41" fmla="*/ 6 h 205"/>
                  <a:gd name="T42" fmla="*/ 275 w 1738"/>
                  <a:gd name="T43" fmla="*/ 0 h 205"/>
                  <a:gd name="T44" fmla="*/ 258 w 1738"/>
                  <a:gd name="T45" fmla="*/ 0 h 205"/>
                  <a:gd name="T46" fmla="*/ 244 w 1738"/>
                  <a:gd name="T47" fmla="*/ 0 h 205"/>
                  <a:gd name="T48" fmla="*/ 233 w 1738"/>
                  <a:gd name="T49" fmla="*/ 0 h 205"/>
                  <a:gd name="T50" fmla="*/ 221 w 1738"/>
                  <a:gd name="T51" fmla="*/ 0 h 205"/>
                  <a:gd name="T52" fmla="*/ 208 w 1738"/>
                  <a:gd name="T53" fmla="*/ 0 h 205"/>
                  <a:gd name="T54" fmla="*/ 193 w 1738"/>
                  <a:gd name="T55" fmla="*/ 0 h 205"/>
                  <a:gd name="T56" fmla="*/ 174 w 1738"/>
                  <a:gd name="T57" fmla="*/ 0 h 205"/>
                  <a:gd name="T58" fmla="*/ 149 w 1738"/>
                  <a:gd name="T59" fmla="*/ 0 h 205"/>
                  <a:gd name="T60" fmla="*/ 117 w 1738"/>
                  <a:gd name="T61" fmla="*/ 0 h 205"/>
                  <a:gd name="T62" fmla="*/ 77 w 1738"/>
                  <a:gd name="T63" fmla="*/ 0 h 205"/>
                  <a:gd name="T64" fmla="*/ 58 w 1738"/>
                  <a:gd name="T65" fmla="*/ 3 h 205"/>
                  <a:gd name="T66" fmla="*/ 54 w 1738"/>
                  <a:gd name="T67" fmla="*/ 5 h 205"/>
                  <a:gd name="T68" fmla="*/ 50 w 1738"/>
                  <a:gd name="T69" fmla="*/ 8 h 205"/>
                  <a:gd name="T70" fmla="*/ 47 w 1738"/>
                  <a:gd name="T71" fmla="*/ 10 h 205"/>
                  <a:gd name="T72" fmla="*/ 44 w 1738"/>
                  <a:gd name="T73" fmla="*/ 12 h 205"/>
                  <a:gd name="T74" fmla="*/ 40 w 1738"/>
                  <a:gd name="T75" fmla="*/ 15 h 205"/>
                  <a:gd name="T76" fmla="*/ 35 w 1738"/>
                  <a:gd name="T77" fmla="*/ 18 h 205"/>
                  <a:gd name="T78" fmla="*/ 29 w 1738"/>
                  <a:gd name="T79" fmla="*/ 21 h 205"/>
                  <a:gd name="T80" fmla="*/ 22 w 1738"/>
                  <a:gd name="T81" fmla="*/ 27 h 205"/>
                  <a:gd name="T82" fmla="*/ 12 w 1738"/>
                  <a:gd name="T83" fmla="*/ 33 h 205"/>
                  <a:gd name="T84" fmla="*/ 0 w 1738"/>
                  <a:gd name="T85" fmla="*/ 41 h 20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738"/>
                  <a:gd name="T130" fmla="*/ 0 h 205"/>
                  <a:gd name="T131" fmla="*/ 1738 w 1738"/>
                  <a:gd name="T132" fmla="*/ 205 h 20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738" h="205">
                    <a:moveTo>
                      <a:pt x="0" y="205"/>
                    </a:moveTo>
                    <a:lnTo>
                      <a:pt x="51" y="205"/>
                    </a:lnTo>
                    <a:lnTo>
                      <a:pt x="100" y="205"/>
                    </a:lnTo>
                    <a:lnTo>
                      <a:pt x="143" y="205"/>
                    </a:lnTo>
                    <a:lnTo>
                      <a:pt x="185" y="205"/>
                    </a:lnTo>
                    <a:lnTo>
                      <a:pt x="224" y="205"/>
                    </a:lnTo>
                    <a:lnTo>
                      <a:pt x="259" y="204"/>
                    </a:lnTo>
                    <a:lnTo>
                      <a:pt x="294" y="204"/>
                    </a:lnTo>
                    <a:lnTo>
                      <a:pt x="325" y="204"/>
                    </a:lnTo>
                    <a:lnTo>
                      <a:pt x="356" y="204"/>
                    </a:lnTo>
                    <a:lnTo>
                      <a:pt x="387" y="204"/>
                    </a:lnTo>
                    <a:lnTo>
                      <a:pt x="417" y="204"/>
                    </a:lnTo>
                    <a:lnTo>
                      <a:pt x="447" y="204"/>
                    </a:lnTo>
                    <a:lnTo>
                      <a:pt x="479" y="204"/>
                    </a:lnTo>
                    <a:lnTo>
                      <a:pt x="511" y="204"/>
                    </a:lnTo>
                    <a:lnTo>
                      <a:pt x="544" y="204"/>
                    </a:lnTo>
                    <a:lnTo>
                      <a:pt x="579" y="204"/>
                    </a:lnTo>
                    <a:lnTo>
                      <a:pt x="617" y="204"/>
                    </a:lnTo>
                    <a:lnTo>
                      <a:pt x="657" y="204"/>
                    </a:lnTo>
                    <a:lnTo>
                      <a:pt x="700" y="204"/>
                    </a:lnTo>
                    <a:lnTo>
                      <a:pt x="747" y="204"/>
                    </a:lnTo>
                    <a:lnTo>
                      <a:pt x="797" y="204"/>
                    </a:lnTo>
                    <a:lnTo>
                      <a:pt x="853" y="204"/>
                    </a:lnTo>
                    <a:lnTo>
                      <a:pt x="913" y="204"/>
                    </a:lnTo>
                    <a:lnTo>
                      <a:pt x="979" y="204"/>
                    </a:lnTo>
                    <a:lnTo>
                      <a:pt x="1049" y="204"/>
                    </a:lnTo>
                    <a:lnTo>
                      <a:pt x="1126" y="204"/>
                    </a:lnTo>
                    <a:lnTo>
                      <a:pt x="1209" y="204"/>
                    </a:lnTo>
                    <a:lnTo>
                      <a:pt x="1299" y="204"/>
                    </a:lnTo>
                    <a:lnTo>
                      <a:pt x="1397" y="205"/>
                    </a:lnTo>
                    <a:lnTo>
                      <a:pt x="1503" y="205"/>
                    </a:lnTo>
                    <a:lnTo>
                      <a:pt x="1616" y="205"/>
                    </a:lnTo>
                    <a:lnTo>
                      <a:pt x="1738" y="205"/>
                    </a:lnTo>
                    <a:lnTo>
                      <a:pt x="1728" y="198"/>
                    </a:lnTo>
                    <a:lnTo>
                      <a:pt x="1719" y="193"/>
                    </a:lnTo>
                    <a:lnTo>
                      <a:pt x="1710" y="188"/>
                    </a:lnTo>
                    <a:lnTo>
                      <a:pt x="1704" y="182"/>
                    </a:lnTo>
                    <a:lnTo>
                      <a:pt x="1696" y="178"/>
                    </a:lnTo>
                    <a:lnTo>
                      <a:pt x="1689" y="175"/>
                    </a:lnTo>
                    <a:lnTo>
                      <a:pt x="1684" y="170"/>
                    </a:lnTo>
                    <a:lnTo>
                      <a:pt x="1677" y="166"/>
                    </a:lnTo>
                    <a:lnTo>
                      <a:pt x="1670" y="162"/>
                    </a:lnTo>
                    <a:lnTo>
                      <a:pt x="1666" y="159"/>
                    </a:lnTo>
                    <a:lnTo>
                      <a:pt x="1659" y="156"/>
                    </a:lnTo>
                    <a:lnTo>
                      <a:pt x="1654" y="152"/>
                    </a:lnTo>
                    <a:lnTo>
                      <a:pt x="1648" y="148"/>
                    </a:lnTo>
                    <a:lnTo>
                      <a:pt x="1642" y="144"/>
                    </a:lnTo>
                    <a:lnTo>
                      <a:pt x="1636" y="140"/>
                    </a:lnTo>
                    <a:lnTo>
                      <a:pt x="1629" y="137"/>
                    </a:lnTo>
                    <a:lnTo>
                      <a:pt x="1622" y="132"/>
                    </a:lnTo>
                    <a:lnTo>
                      <a:pt x="1615" y="128"/>
                    </a:lnTo>
                    <a:lnTo>
                      <a:pt x="1607" y="122"/>
                    </a:lnTo>
                    <a:lnTo>
                      <a:pt x="1597" y="116"/>
                    </a:lnTo>
                    <a:lnTo>
                      <a:pt x="1588" y="111"/>
                    </a:lnTo>
                    <a:lnTo>
                      <a:pt x="1577" y="104"/>
                    </a:lnTo>
                    <a:lnTo>
                      <a:pt x="1566" y="97"/>
                    </a:lnTo>
                    <a:lnTo>
                      <a:pt x="1553" y="89"/>
                    </a:lnTo>
                    <a:lnTo>
                      <a:pt x="1541" y="82"/>
                    </a:lnTo>
                    <a:lnTo>
                      <a:pt x="1527" y="73"/>
                    </a:lnTo>
                    <a:lnTo>
                      <a:pt x="1510" y="62"/>
                    </a:lnTo>
                    <a:lnTo>
                      <a:pt x="1493" y="52"/>
                    </a:lnTo>
                    <a:lnTo>
                      <a:pt x="1474" y="41"/>
                    </a:lnTo>
                    <a:lnTo>
                      <a:pt x="1454" y="29"/>
                    </a:lnTo>
                    <a:lnTo>
                      <a:pt x="1433" y="15"/>
                    </a:lnTo>
                    <a:lnTo>
                      <a:pt x="1411" y="1"/>
                    </a:lnTo>
                    <a:lnTo>
                      <a:pt x="1377" y="1"/>
                    </a:lnTo>
                    <a:lnTo>
                      <a:pt x="1347" y="1"/>
                    </a:lnTo>
                    <a:lnTo>
                      <a:pt x="1318" y="1"/>
                    </a:lnTo>
                    <a:lnTo>
                      <a:pt x="1293" y="1"/>
                    </a:lnTo>
                    <a:lnTo>
                      <a:pt x="1268" y="1"/>
                    </a:lnTo>
                    <a:lnTo>
                      <a:pt x="1246" y="0"/>
                    </a:lnTo>
                    <a:lnTo>
                      <a:pt x="1224" y="0"/>
                    </a:lnTo>
                    <a:lnTo>
                      <a:pt x="1204" y="0"/>
                    </a:lnTo>
                    <a:lnTo>
                      <a:pt x="1185" y="0"/>
                    </a:lnTo>
                    <a:lnTo>
                      <a:pt x="1165" y="0"/>
                    </a:lnTo>
                    <a:lnTo>
                      <a:pt x="1146" y="0"/>
                    </a:lnTo>
                    <a:lnTo>
                      <a:pt x="1126" y="0"/>
                    </a:lnTo>
                    <a:lnTo>
                      <a:pt x="1107" y="0"/>
                    </a:lnTo>
                    <a:lnTo>
                      <a:pt x="1087" y="0"/>
                    </a:lnTo>
                    <a:lnTo>
                      <a:pt x="1066" y="0"/>
                    </a:lnTo>
                    <a:lnTo>
                      <a:pt x="1043" y="0"/>
                    </a:lnTo>
                    <a:lnTo>
                      <a:pt x="1019" y="0"/>
                    </a:lnTo>
                    <a:lnTo>
                      <a:pt x="994" y="0"/>
                    </a:lnTo>
                    <a:lnTo>
                      <a:pt x="968" y="0"/>
                    </a:lnTo>
                    <a:lnTo>
                      <a:pt x="936" y="0"/>
                    </a:lnTo>
                    <a:lnTo>
                      <a:pt x="905" y="0"/>
                    </a:lnTo>
                    <a:lnTo>
                      <a:pt x="871" y="0"/>
                    </a:lnTo>
                    <a:lnTo>
                      <a:pt x="832" y="0"/>
                    </a:lnTo>
                    <a:lnTo>
                      <a:pt x="790" y="0"/>
                    </a:lnTo>
                    <a:lnTo>
                      <a:pt x="746" y="0"/>
                    </a:lnTo>
                    <a:lnTo>
                      <a:pt x="697" y="0"/>
                    </a:lnTo>
                    <a:lnTo>
                      <a:pt x="645" y="0"/>
                    </a:lnTo>
                    <a:lnTo>
                      <a:pt x="587" y="0"/>
                    </a:lnTo>
                    <a:lnTo>
                      <a:pt x="525" y="1"/>
                    </a:lnTo>
                    <a:lnTo>
                      <a:pt x="459" y="1"/>
                    </a:lnTo>
                    <a:lnTo>
                      <a:pt x="387" y="1"/>
                    </a:lnTo>
                    <a:lnTo>
                      <a:pt x="309" y="1"/>
                    </a:lnTo>
                    <a:lnTo>
                      <a:pt x="299" y="6"/>
                    </a:lnTo>
                    <a:lnTo>
                      <a:pt x="292" y="13"/>
                    </a:lnTo>
                    <a:lnTo>
                      <a:pt x="284" y="18"/>
                    </a:lnTo>
                    <a:lnTo>
                      <a:pt x="276" y="22"/>
                    </a:lnTo>
                    <a:lnTo>
                      <a:pt x="269" y="27"/>
                    </a:lnTo>
                    <a:lnTo>
                      <a:pt x="263" y="31"/>
                    </a:lnTo>
                    <a:lnTo>
                      <a:pt x="257" y="36"/>
                    </a:lnTo>
                    <a:lnTo>
                      <a:pt x="251" y="39"/>
                    </a:lnTo>
                    <a:lnTo>
                      <a:pt x="246" y="42"/>
                    </a:lnTo>
                    <a:lnTo>
                      <a:pt x="240" y="46"/>
                    </a:lnTo>
                    <a:lnTo>
                      <a:pt x="235" y="49"/>
                    </a:lnTo>
                    <a:lnTo>
                      <a:pt x="230" y="52"/>
                    </a:lnTo>
                    <a:lnTo>
                      <a:pt x="224" y="57"/>
                    </a:lnTo>
                    <a:lnTo>
                      <a:pt x="218" y="60"/>
                    </a:lnTo>
                    <a:lnTo>
                      <a:pt x="212" y="65"/>
                    </a:lnTo>
                    <a:lnTo>
                      <a:pt x="207" y="68"/>
                    </a:lnTo>
                    <a:lnTo>
                      <a:pt x="199" y="74"/>
                    </a:lnTo>
                    <a:lnTo>
                      <a:pt x="192" y="77"/>
                    </a:lnTo>
                    <a:lnTo>
                      <a:pt x="185" y="83"/>
                    </a:lnTo>
                    <a:lnTo>
                      <a:pt x="177" y="88"/>
                    </a:lnTo>
                    <a:lnTo>
                      <a:pt x="168" y="94"/>
                    </a:lnTo>
                    <a:lnTo>
                      <a:pt x="158" y="101"/>
                    </a:lnTo>
                    <a:lnTo>
                      <a:pt x="147" y="107"/>
                    </a:lnTo>
                    <a:lnTo>
                      <a:pt x="136" y="115"/>
                    </a:lnTo>
                    <a:lnTo>
                      <a:pt x="122" y="123"/>
                    </a:lnTo>
                    <a:lnTo>
                      <a:pt x="109" y="133"/>
                    </a:lnTo>
                    <a:lnTo>
                      <a:pt x="94" y="142"/>
                    </a:lnTo>
                    <a:lnTo>
                      <a:pt x="78" y="153"/>
                    </a:lnTo>
                    <a:lnTo>
                      <a:pt x="60" y="165"/>
                    </a:lnTo>
                    <a:lnTo>
                      <a:pt x="42" y="177"/>
                    </a:lnTo>
                    <a:lnTo>
                      <a:pt x="21" y="190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rgbClr val="C8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2" name="Freeform 187"/>
              <p:cNvSpPr>
                <a:spLocks/>
              </p:cNvSpPr>
              <p:nvPr/>
            </p:nvSpPr>
            <p:spPr bwMode="auto">
              <a:xfrm>
                <a:off x="3185" y="2676"/>
                <a:ext cx="339" cy="41"/>
              </a:xfrm>
              <a:custGeom>
                <a:avLst/>
                <a:gdLst>
                  <a:gd name="T0" fmla="*/ 20 w 1693"/>
                  <a:gd name="T1" fmla="*/ 41 h 205"/>
                  <a:gd name="T2" fmla="*/ 44 w 1693"/>
                  <a:gd name="T3" fmla="*/ 41 h 205"/>
                  <a:gd name="T4" fmla="*/ 63 w 1693"/>
                  <a:gd name="T5" fmla="*/ 41 h 205"/>
                  <a:gd name="T6" fmla="*/ 82 w 1693"/>
                  <a:gd name="T7" fmla="*/ 41 h 205"/>
                  <a:gd name="T8" fmla="*/ 100 w 1693"/>
                  <a:gd name="T9" fmla="*/ 41 h 205"/>
                  <a:gd name="T10" fmla="*/ 120 w 1693"/>
                  <a:gd name="T11" fmla="*/ 41 h 205"/>
                  <a:gd name="T12" fmla="*/ 146 w 1693"/>
                  <a:gd name="T13" fmla="*/ 41 h 205"/>
                  <a:gd name="T14" fmla="*/ 178 w 1693"/>
                  <a:gd name="T15" fmla="*/ 41 h 205"/>
                  <a:gd name="T16" fmla="*/ 219 w 1693"/>
                  <a:gd name="T17" fmla="*/ 41 h 205"/>
                  <a:gd name="T18" fmla="*/ 273 w 1693"/>
                  <a:gd name="T19" fmla="*/ 41 h 205"/>
                  <a:gd name="T20" fmla="*/ 339 w 1693"/>
                  <a:gd name="T21" fmla="*/ 41 h 205"/>
                  <a:gd name="T22" fmla="*/ 334 w 1693"/>
                  <a:gd name="T23" fmla="*/ 38 h 205"/>
                  <a:gd name="T24" fmla="*/ 329 w 1693"/>
                  <a:gd name="T25" fmla="*/ 35 h 205"/>
                  <a:gd name="T26" fmla="*/ 326 w 1693"/>
                  <a:gd name="T27" fmla="*/ 32 h 205"/>
                  <a:gd name="T28" fmla="*/ 322 w 1693"/>
                  <a:gd name="T29" fmla="*/ 30 h 205"/>
                  <a:gd name="T30" fmla="*/ 318 w 1693"/>
                  <a:gd name="T31" fmla="*/ 28 h 205"/>
                  <a:gd name="T32" fmla="*/ 314 w 1693"/>
                  <a:gd name="T33" fmla="*/ 26 h 205"/>
                  <a:gd name="T34" fmla="*/ 309 w 1693"/>
                  <a:gd name="T35" fmla="*/ 22 h 205"/>
                  <a:gd name="T36" fmla="*/ 302 w 1693"/>
                  <a:gd name="T37" fmla="*/ 18 h 205"/>
                  <a:gd name="T38" fmla="*/ 293 w 1693"/>
                  <a:gd name="T39" fmla="*/ 12 h 205"/>
                  <a:gd name="T40" fmla="*/ 282 w 1693"/>
                  <a:gd name="T41" fmla="*/ 6 h 205"/>
                  <a:gd name="T42" fmla="*/ 267 w 1693"/>
                  <a:gd name="T43" fmla="*/ 0 h 205"/>
                  <a:gd name="T44" fmla="*/ 251 w 1693"/>
                  <a:gd name="T45" fmla="*/ 0 h 205"/>
                  <a:gd name="T46" fmla="*/ 238 w 1693"/>
                  <a:gd name="T47" fmla="*/ 0 h 205"/>
                  <a:gd name="T48" fmla="*/ 226 w 1693"/>
                  <a:gd name="T49" fmla="*/ 0 h 205"/>
                  <a:gd name="T50" fmla="*/ 215 w 1693"/>
                  <a:gd name="T51" fmla="*/ 0 h 205"/>
                  <a:gd name="T52" fmla="*/ 203 w 1693"/>
                  <a:gd name="T53" fmla="*/ 0 h 205"/>
                  <a:gd name="T54" fmla="*/ 189 w 1693"/>
                  <a:gd name="T55" fmla="*/ 0 h 205"/>
                  <a:gd name="T56" fmla="*/ 170 w 1693"/>
                  <a:gd name="T57" fmla="*/ 0 h 205"/>
                  <a:gd name="T58" fmla="*/ 147 w 1693"/>
                  <a:gd name="T59" fmla="*/ 0 h 205"/>
                  <a:gd name="T60" fmla="*/ 116 w 1693"/>
                  <a:gd name="T61" fmla="*/ 0 h 205"/>
                  <a:gd name="T62" fmla="*/ 78 w 1693"/>
                  <a:gd name="T63" fmla="*/ 0 h 205"/>
                  <a:gd name="T64" fmla="*/ 59 w 1693"/>
                  <a:gd name="T65" fmla="*/ 3 h 205"/>
                  <a:gd name="T66" fmla="*/ 55 w 1693"/>
                  <a:gd name="T67" fmla="*/ 5 h 205"/>
                  <a:gd name="T68" fmla="*/ 51 w 1693"/>
                  <a:gd name="T69" fmla="*/ 8 h 205"/>
                  <a:gd name="T70" fmla="*/ 48 w 1693"/>
                  <a:gd name="T71" fmla="*/ 10 h 205"/>
                  <a:gd name="T72" fmla="*/ 45 w 1693"/>
                  <a:gd name="T73" fmla="*/ 12 h 205"/>
                  <a:gd name="T74" fmla="*/ 41 w 1693"/>
                  <a:gd name="T75" fmla="*/ 15 h 205"/>
                  <a:gd name="T76" fmla="*/ 36 w 1693"/>
                  <a:gd name="T77" fmla="*/ 18 h 205"/>
                  <a:gd name="T78" fmla="*/ 30 w 1693"/>
                  <a:gd name="T79" fmla="*/ 21 h 205"/>
                  <a:gd name="T80" fmla="*/ 22 w 1693"/>
                  <a:gd name="T81" fmla="*/ 27 h 205"/>
                  <a:gd name="T82" fmla="*/ 12 w 1693"/>
                  <a:gd name="T83" fmla="*/ 33 h 205"/>
                  <a:gd name="T84" fmla="*/ 0 w 1693"/>
                  <a:gd name="T85" fmla="*/ 41 h 20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693"/>
                  <a:gd name="T130" fmla="*/ 0 h 205"/>
                  <a:gd name="T131" fmla="*/ 1693 w 1693"/>
                  <a:gd name="T132" fmla="*/ 205 h 20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693" h="205">
                    <a:moveTo>
                      <a:pt x="0" y="205"/>
                    </a:moveTo>
                    <a:lnTo>
                      <a:pt x="51" y="205"/>
                    </a:lnTo>
                    <a:lnTo>
                      <a:pt x="98" y="205"/>
                    </a:lnTo>
                    <a:lnTo>
                      <a:pt x="141" y="205"/>
                    </a:lnTo>
                    <a:lnTo>
                      <a:pt x="182" y="205"/>
                    </a:lnTo>
                    <a:lnTo>
                      <a:pt x="218" y="205"/>
                    </a:lnTo>
                    <a:lnTo>
                      <a:pt x="254" y="204"/>
                    </a:lnTo>
                    <a:lnTo>
                      <a:pt x="286" y="204"/>
                    </a:lnTo>
                    <a:lnTo>
                      <a:pt x="317" y="204"/>
                    </a:lnTo>
                    <a:lnTo>
                      <a:pt x="349" y="204"/>
                    </a:lnTo>
                    <a:lnTo>
                      <a:pt x="379" y="204"/>
                    </a:lnTo>
                    <a:lnTo>
                      <a:pt x="408" y="204"/>
                    </a:lnTo>
                    <a:lnTo>
                      <a:pt x="438" y="204"/>
                    </a:lnTo>
                    <a:lnTo>
                      <a:pt x="467" y="204"/>
                    </a:lnTo>
                    <a:lnTo>
                      <a:pt x="498" y="204"/>
                    </a:lnTo>
                    <a:lnTo>
                      <a:pt x="530" y="204"/>
                    </a:lnTo>
                    <a:lnTo>
                      <a:pt x="565" y="204"/>
                    </a:lnTo>
                    <a:lnTo>
                      <a:pt x="601" y="204"/>
                    </a:lnTo>
                    <a:lnTo>
                      <a:pt x="640" y="204"/>
                    </a:lnTo>
                    <a:lnTo>
                      <a:pt x="683" y="204"/>
                    </a:lnTo>
                    <a:lnTo>
                      <a:pt x="728" y="204"/>
                    </a:lnTo>
                    <a:lnTo>
                      <a:pt x="777" y="204"/>
                    </a:lnTo>
                    <a:lnTo>
                      <a:pt x="831" y="204"/>
                    </a:lnTo>
                    <a:lnTo>
                      <a:pt x="890" y="204"/>
                    </a:lnTo>
                    <a:lnTo>
                      <a:pt x="953" y="204"/>
                    </a:lnTo>
                    <a:lnTo>
                      <a:pt x="1021" y="204"/>
                    </a:lnTo>
                    <a:lnTo>
                      <a:pt x="1096" y="204"/>
                    </a:lnTo>
                    <a:lnTo>
                      <a:pt x="1177" y="204"/>
                    </a:lnTo>
                    <a:lnTo>
                      <a:pt x="1265" y="204"/>
                    </a:lnTo>
                    <a:lnTo>
                      <a:pt x="1361" y="205"/>
                    </a:lnTo>
                    <a:lnTo>
                      <a:pt x="1463" y="205"/>
                    </a:lnTo>
                    <a:lnTo>
                      <a:pt x="1574" y="205"/>
                    </a:lnTo>
                    <a:lnTo>
                      <a:pt x="1693" y="205"/>
                    </a:lnTo>
                    <a:lnTo>
                      <a:pt x="1684" y="198"/>
                    </a:lnTo>
                    <a:lnTo>
                      <a:pt x="1674" y="193"/>
                    </a:lnTo>
                    <a:lnTo>
                      <a:pt x="1666" y="188"/>
                    </a:lnTo>
                    <a:lnTo>
                      <a:pt x="1658" y="182"/>
                    </a:lnTo>
                    <a:lnTo>
                      <a:pt x="1650" y="178"/>
                    </a:lnTo>
                    <a:lnTo>
                      <a:pt x="1644" y="175"/>
                    </a:lnTo>
                    <a:lnTo>
                      <a:pt x="1637" y="170"/>
                    </a:lnTo>
                    <a:lnTo>
                      <a:pt x="1632" y="166"/>
                    </a:lnTo>
                    <a:lnTo>
                      <a:pt x="1626" y="162"/>
                    </a:lnTo>
                    <a:lnTo>
                      <a:pt x="1620" y="159"/>
                    </a:lnTo>
                    <a:lnTo>
                      <a:pt x="1614" y="156"/>
                    </a:lnTo>
                    <a:lnTo>
                      <a:pt x="1608" y="152"/>
                    </a:lnTo>
                    <a:lnTo>
                      <a:pt x="1603" y="148"/>
                    </a:lnTo>
                    <a:lnTo>
                      <a:pt x="1596" y="144"/>
                    </a:lnTo>
                    <a:lnTo>
                      <a:pt x="1589" y="140"/>
                    </a:lnTo>
                    <a:lnTo>
                      <a:pt x="1584" y="137"/>
                    </a:lnTo>
                    <a:lnTo>
                      <a:pt x="1576" y="132"/>
                    </a:lnTo>
                    <a:lnTo>
                      <a:pt x="1568" y="128"/>
                    </a:lnTo>
                    <a:lnTo>
                      <a:pt x="1560" y="122"/>
                    </a:lnTo>
                    <a:lnTo>
                      <a:pt x="1551" y="116"/>
                    </a:lnTo>
                    <a:lnTo>
                      <a:pt x="1542" y="111"/>
                    </a:lnTo>
                    <a:lnTo>
                      <a:pt x="1531" y="104"/>
                    </a:lnTo>
                    <a:lnTo>
                      <a:pt x="1520" y="97"/>
                    </a:lnTo>
                    <a:lnTo>
                      <a:pt x="1508" y="89"/>
                    </a:lnTo>
                    <a:lnTo>
                      <a:pt x="1495" y="82"/>
                    </a:lnTo>
                    <a:lnTo>
                      <a:pt x="1480" y="73"/>
                    </a:lnTo>
                    <a:lnTo>
                      <a:pt x="1464" y="62"/>
                    </a:lnTo>
                    <a:lnTo>
                      <a:pt x="1448" y="52"/>
                    </a:lnTo>
                    <a:lnTo>
                      <a:pt x="1429" y="41"/>
                    </a:lnTo>
                    <a:lnTo>
                      <a:pt x="1409" y="29"/>
                    </a:lnTo>
                    <a:lnTo>
                      <a:pt x="1387" y="15"/>
                    </a:lnTo>
                    <a:lnTo>
                      <a:pt x="1364" y="1"/>
                    </a:lnTo>
                    <a:lnTo>
                      <a:pt x="1333" y="1"/>
                    </a:lnTo>
                    <a:lnTo>
                      <a:pt x="1303" y="1"/>
                    </a:lnTo>
                    <a:lnTo>
                      <a:pt x="1276" y="1"/>
                    </a:lnTo>
                    <a:lnTo>
                      <a:pt x="1252" y="1"/>
                    </a:lnTo>
                    <a:lnTo>
                      <a:pt x="1228" y="1"/>
                    </a:lnTo>
                    <a:lnTo>
                      <a:pt x="1207" y="0"/>
                    </a:lnTo>
                    <a:lnTo>
                      <a:pt x="1187" y="0"/>
                    </a:lnTo>
                    <a:lnTo>
                      <a:pt x="1167" y="0"/>
                    </a:lnTo>
                    <a:lnTo>
                      <a:pt x="1148" y="0"/>
                    </a:lnTo>
                    <a:lnTo>
                      <a:pt x="1130" y="0"/>
                    </a:lnTo>
                    <a:lnTo>
                      <a:pt x="1111" y="0"/>
                    </a:lnTo>
                    <a:lnTo>
                      <a:pt x="1094" y="0"/>
                    </a:lnTo>
                    <a:lnTo>
                      <a:pt x="1075" y="0"/>
                    </a:lnTo>
                    <a:lnTo>
                      <a:pt x="1056" y="0"/>
                    </a:lnTo>
                    <a:lnTo>
                      <a:pt x="1036" y="0"/>
                    </a:lnTo>
                    <a:lnTo>
                      <a:pt x="1015" y="0"/>
                    </a:lnTo>
                    <a:lnTo>
                      <a:pt x="992" y="0"/>
                    </a:lnTo>
                    <a:lnTo>
                      <a:pt x="968" y="0"/>
                    </a:lnTo>
                    <a:lnTo>
                      <a:pt x="942" y="0"/>
                    </a:lnTo>
                    <a:lnTo>
                      <a:pt x="913" y="0"/>
                    </a:lnTo>
                    <a:lnTo>
                      <a:pt x="883" y="0"/>
                    </a:lnTo>
                    <a:lnTo>
                      <a:pt x="850" y="0"/>
                    </a:lnTo>
                    <a:lnTo>
                      <a:pt x="813" y="0"/>
                    </a:lnTo>
                    <a:lnTo>
                      <a:pt x="775" y="0"/>
                    </a:lnTo>
                    <a:lnTo>
                      <a:pt x="732" y="0"/>
                    </a:lnTo>
                    <a:lnTo>
                      <a:pt x="685" y="0"/>
                    </a:lnTo>
                    <a:lnTo>
                      <a:pt x="635" y="0"/>
                    </a:lnTo>
                    <a:lnTo>
                      <a:pt x="580" y="0"/>
                    </a:lnTo>
                    <a:lnTo>
                      <a:pt x="521" y="1"/>
                    </a:lnTo>
                    <a:lnTo>
                      <a:pt x="458" y="1"/>
                    </a:lnTo>
                    <a:lnTo>
                      <a:pt x="390" y="1"/>
                    </a:lnTo>
                    <a:lnTo>
                      <a:pt x="316" y="1"/>
                    </a:lnTo>
                    <a:lnTo>
                      <a:pt x="306" y="6"/>
                    </a:lnTo>
                    <a:lnTo>
                      <a:pt x="297" y="13"/>
                    </a:lnTo>
                    <a:lnTo>
                      <a:pt x="290" y="18"/>
                    </a:lnTo>
                    <a:lnTo>
                      <a:pt x="282" y="22"/>
                    </a:lnTo>
                    <a:lnTo>
                      <a:pt x="275" y="27"/>
                    </a:lnTo>
                    <a:lnTo>
                      <a:pt x="268" y="31"/>
                    </a:lnTo>
                    <a:lnTo>
                      <a:pt x="263" y="36"/>
                    </a:lnTo>
                    <a:lnTo>
                      <a:pt x="257" y="39"/>
                    </a:lnTo>
                    <a:lnTo>
                      <a:pt x="251" y="42"/>
                    </a:lnTo>
                    <a:lnTo>
                      <a:pt x="246" y="46"/>
                    </a:lnTo>
                    <a:lnTo>
                      <a:pt x="241" y="49"/>
                    </a:lnTo>
                    <a:lnTo>
                      <a:pt x="235" y="52"/>
                    </a:lnTo>
                    <a:lnTo>
                      <a:pt x="229" y="57"/>
                    </a:lnTo>
                    <a:lnTo>
                      <a:pt x="224" y="60"/>
                    </a:lnTo>
                    <a:lnTo>
                      <a:pt x="217" y="65"/>
                    </a:lnTo>
                    <a:lnTo>
                      <a:pt x="211" y="68"/>
                    </a:lnTo>
                    <a:lnTo>
                      <a:pt x="204" y="74"/>
                    </a:lnTo>
                    <a:lnTo>
                      <a:pt x="197" y="77"/>
                    </a:lnTo>
                    <a:lnTo>
                      <a:pt x="189" y="83"/>
                    </a:lnTo>
                    <a:lnTo>
                      <a:pt x="180" y="88"/>
                    </a:lnTo>
                    <a:lnTo>
                      <a:pt x="172" y="94"/>
                    </a:lnTo>
                    <a:lnTo>
                      <a:pt x="161" y="101"/>
                    </a:lnTo>
                    <a:lnTo>
                      <a:pt x="150" y="107"/>
                    </a:lnTo>
                    <a:lnTo>
                      <a:pt x="138" y="115"/>
                    </a:lnTo>
                    <a:lnTo>
                      <a:pt x="126" y="123"/>
                    </a:lnTo>
                    <a:lnTo>
                      <a:pt x="111" y="133"/>
                    </a:lnTo>
                    <a:lnTo>
                      <a:pt x="97" y="142"/>
                    </a:lnTo>
                    <a:lnTo>
                      <a:pt x="80" y="153"/>
                    </a:lnTo>
                    <a:lnTo>
                      <a:pt x="62" y="165"/>
                    </a:lnTo>
                    <a:lnTo>
                      <a:pt x="43" y="177"/>
                    </a:lnTo>
                    <a:lnTo>
                      <a:pt x="23" y="190"/>
                    </a:lnTo>
                    <a:lnTo>
                      <a:pt x="1" y="205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rgbClr val="BE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3" name="Freeform 188"/>
              <p:cNvSpPr>
                <a:spLocks/>
              </p:cNvSpPr>
              <p:nvPr/>
            </p:nvSpPr>
            <p:spPr bwMode="auto">
              <a:xfrm>
                <a:off x="3190" y="2676"/>
                <a:ext cx="329" cy="41"/>
              </a:xfrm>
              <a:custGeom>
                <a:avLst/>
                <a:gdLst>
                  <a:gd name="T0" fmla="*/ 19 w 1646"/>
                  <a:gd name="T1" fmla="*/ 41 h 205"/>
                  <a:gd name="T2" fmla="*/ 43 w 1646"/>
                  <a:gd name="T3" fmla="*/ 41 h 205"/>
                  <a:gd name="T4" fmla="*/ 62 w 1646"/>
                  <a:gd name="T5" fmla="*/ 41 h 205"/>
                  <a:gd name="T6" fmla="*/ 79 w 1646"/>
                  <a:gd name="T7" fmla="*/ 41 h 205"/>
                  <a:gd name="T8" fmla="*/ 97 w 1646"/>
                  <a:gd name="T9" fmla="*/ 41 h 205"/>
                  <a:gd name="T10" fmla="*/ 117 w 1646"/>
                  <a:gd name="T11" fmla="*/ 41 h 205"/>
                  <a:gd name="T12" fmla="*/ 142 w 1646"/>
                  <a:gd name="T13" fmla="*/ 41 h 205"/>
                  <a:gd name="T14" fmla="*/ 173 w 1646"/>
                  <a:gd name="T15" fmla="*/ 41 h 205"/>
                  <a:gd name="T16" fmla="*/ 213 w 1646"/>
                  <a:gd name="T17" fmla="*/ 41 h 205"/>
                  <a:gd name="T18" fmla="*/ 264 w 1646"/>
                  <a:gd name="T19" fmla="*/ 41 h 205"/>
                  <a:gd name="T20" fmla="*/ 329 w 1646"/>
                  <a:gd name="T21" fmla="*/ 41 h 205"/>
                  <a:gd name="T22" fmla="*/ 324 w 1646"/>
                  <a:gd name="T23" fmla="*/ 38 h 205"/>
                  <a:gd name="T24" fmla="*/ 319 w 1646"/>
                  <a:gd name="T25" fmla="*/ 35 h 205"/>
                  <a:gd name="T26" fmla="*/ 316 w 1646"/>
                  <a:gd name="T27" fmla="*/ 32 h 205"/>
                  <a:gd name="T28" fmla="*/ 312 w 1646"/>
                  <a:gd name="T29" fmla="*/ 30 h 205"/>
                  <a:gd name="T30" fmla="*/ 309 w 1646"/>
                  <a:gd name="T31" fmla="*/ 28 h 205"/>
                  <a:gd name="T32" fmla="*/ 304 w 1646"/>
                  <a:gd name="T33" fmla="*/ 26 h 205"/>
                  <a:gd name="T34" fmla="*/ 299 w 1646"/>
                  <a:gd name="T35" fmla="*/ 22 h 205"/>
                  <a:gd name="T36" fmla="*/ 292 w 1646"/>
                  <a:gd name="T37" fmla="*/ 18 h 205"/>
                  <a:gd name="T38" fmla="*/ 283 w 1646"/>
                  <a:gd name="T39" fmla="*/ 12 h 205"/>
                  <a:gd name="T40" fmla="*/ 272 w 1646"/>
                  <a:gd name="T41" fmla="*/ 6 h 205"/>
                  <a:gd name="T42" fmla="*/ 257 w 1646"/>
                  <a:gd name="T43" fmla="*/ 0 h 205"/>
                  <a:gd name="T44" fmla="*/ 242 w 1646"/>
                  <a:gd name="T45" fmla="*/ 0 h 205"/>
                  <a:gd name="T46" fmla="*/ 230 w 1646"/>
                  <a:gd name="T47" fmla="*/ 0 h 205"/>
                  <a:gd name="T48" fmla="*/ 219 w 1646"/>
                  <a:gd name="T49" fmla="*/ 0 h 205"/>
                  <a:gd name="T50" fmla="*/ 208 w 1646"/>
                  <a:gd name="T51" fmla="*/ 0 h 205"/>
                  <a:gd name="T52" fmla="*/ 197 w 1646"/>
                  <a:gd name="T53" fmla="*/ 0 h 205"/>
                  <a:gd name="T54" fmla="*/ 183 w 1646"/>
                  <a:gd name="T55" fmla="*/ 0 h 205"/>
                  <a:gd name="T56" fmla="*/ 165 w 1646"/>
                  <a:gd name="T57" fmla="*/ 0 h 205"/>
                  <a:gd name="T58" fmla="*/ 143 w 1646"/>
                  <a:gd name="T59" fmla="*/ 0 h 205"/>
                  <a:gd name="T60" fmla="*/ 115 w 1646"/>
                  <a:gd name="T61" fmla="*/ 0 h 205"/>
                  <a:gd name="T62" fmla="*/ 78 w 1646"/>
                  <a:gd name="T63" fmla="*/ 0 h 205"/>
                  <a:gd name="T64" fmla="*/ 60 w 1646"/>
                  <a:gd name="T65" fmla="*/ 3 h 205"/>
                  <a:gd name="T66" fmla="*/ 56 w 1646"/>
                  <a:gd name="T67" fmla="*/ 5 h 205"/>
                  <a:gd name="T68" fmla="*/ 52 w 1646"/>
                  <a:gd name="T69" fmla="*/ 8 h 205"/>
                  <a:gd name="T70" fmla="*/ 49 w 1646"/>
                  <a:gd name="T71" fmla="*/ 10 h 205"/>
                  <a:gd name="T72" fmla="*/ 46 w 1646"/>
                  <a:gd name="T73" fmla="*/ 12 h 205"/>
                  <a:gd name="T74" fmla="*/ 42 w 1646"/>
                  <a:gd name="T75" fmla="*/ 15 h 205"/>
                  <a:gd name="T76" fmla="*/ 37 w 1646"/>
                  <a:gd name="T77" fmla="*/ 18 h 205"/>
                  <a:gd name="T78" fmla="*/ 31 w 1646"/>
                  <a:gd name="T79" fmla="*/ 21 h 205"/>
                  <a:gd name="T80" fmla="*/ 23 w 1646"/>
                  <a:gd name="T81" fmla="*/ 27 h 205"/>
                  <a:gd name="T82" fmla="*/ 13 w 1646"/>
                  <a:gd name="T83" fmla="*/ 33 h 205"/>
                  <a:gd name="T84" fmla="*/ 0 w 1646"/>
                  <a:gd name="T85" fmla="*/ 41 h 20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646"/>
                  <a:gd name="T130" fmla="*/ 0 h 205"/>
                  <a:gd name="T131" fmla="*/ 1646 w 1646"/>
                  <a:gd name="T132" fmla="*/ 205 h 20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646" h="205">
                    <a:moveTo>
                      <a:pt x="0" y="205"/>
                    </a:moveTo>
                    <a:lnTo>
                      <a:pt x="49" y="205"/>
                    </a:lnTo>
                    <a:lnTo>
                      <a:pt x="96" y="205"/>
                    </a:lnTo>
                    <a:lnTo>
                      <a:pt x="137" y="205"/>
                    </a:lnTo>
                    <a:lnTo>
                      <a:pt x="176" y="205"/>
                    </a:lnTo>
                    <a:lnTo>
                      <a:pt x="213" y="205"/>
                    </a:lnTo>
                    <a:lnTo>
                      <a:pt x="247" y="204"/>
                    </a:lnTo>
                    <a:lnTo>
                      <a:pt x="279" y="204"/>
                    </a:lnTo>
                    <a:lnTo>
                      <a:pt x="310" y="204"/>
                    </a:lnTo>
                    <a:lnTo>
                      <a:pt x="339" y="204"/>
                    </a:lnTo>
                    <a:lnTo>
                      <a:pt x="368" y="204"/>
                    </a:lnTo>
                    <a:lnTo>
                      <a:pt x="397" y="204"/>
                    </a:lnTo>
                    <a:lnTo>
                      <a:pt x="425" y="204"/>
                    </a:lnTo>
                    <a:lnTo>
                      <a:pt x="455" y="204"/>
                    </a:lnTo>
                    <a:lnTo>
                      <a:pt x="485" y="204"/>
                    </a:lnTo>
                    <a:lnTo>
                      <a:pt x="516" y="204"/>
                    </a:lnTo>
                    <a:lnTo>
                      <a:pt x="549" y="204"/>
                    </a:lnTo>
                    <a:lnTo>
                      <a:pt x="585" y="204"/>
                    </a:lnTo>
                    <a:lnTo>
                      <a:pt x="623" y="204"/>
                    </a:lnTo>
                    <a:lnTo>
                      <a:pt x="664" y="204"/>
                    </a:lnTo>
                    <a:lnTo>
                      <a:pt x="709" y="204"/>
                    </a:lnTo>
                    <a:lnTo>
                      <a:pt x="757" y="204"/>
                    </a:lnTo>
                    <a:lnTo>
                      <a:pt x="809" y="204"/>
                    </a:lnTo>
                    <a:lnTo>
                      <a:pt x="866" y="204"/>
                    </a:lnTo>
                    <a:lnTo>
                      <a:pt x="927" y="204"/>
                    </a:lnTo>
                    <a:lnTo>
                      <a:pt x="994" y="204"/>
                    </a:lnTo>
                    <a:lnTo>
                      <a:pt x="1067" y="204"/>
                    </a:lnTo>
                    <a:lnTo>
                      <a:pt x="1146" y="204"/>
                    </a:lnTo>
                    <a:lnTo>
                      <a:pt x="1231" y="204"/>
                    </a:lnTo>
                    <a:lnTo>
                      <a:pt x="1323" y="205"/>
                    </a:lnTo>
                    <a:lnTo>
                      <a:pt x="1424" y="205"/>
                    </a:lnTo>
                    <a:lnTo>
                      <a:pt x="1532" y="205"/>
                    </a:lnTo>
                    <a:lnTo>
                      <a:pt x="1646" y="205"/>
                    </a:lnTo>
                    <a:lnTo>
                      <a:pt x="1636" y="198"/>
                    </a:lnTo>
                    <a:lnTo>
                      <a:pt x="1629" y="193"/>
                    </a:lnTo>
                    <a:lnTo>
                      <a:pt x="1620" y="188"/>
                    </a:lnTo>
                    <a:lnTo>
                      <a:pt x="1612" y="182"/>
                    </a:lnTo>
                    <a:lnTo>
                      <a:pt x="1604" y="178"/>
                    </a:lnTo>
                    <a:lnTo>
                      <a:pt x="1597" y="175"/>
                    </a:lnTo>
                    <a:lnTo>
                      <a:pt x="1591" y="170"/>
                    </a:lnTo>
                    <a:lnTo>
                      <a:pt x="1584" y="166"/>
                    </a:lnTo>
                    <a:lnTo>
                      <a:pt x="1580" y="162"/>
                    </a:lnTo>
                    <a:lnTo>
                      <a:pt x="1573" y="159"/>
                    </a:lnTo>
                    <a:lnTo>
                      <a:pt x="1567" y="156"/>
                    </a:lnTo>
                    <a:lnTo>
                      <a:pt x="1562" y="152"/>
                    </a:lnTo>
                    <a:lnTo>
                      <a:pt x="1556" y="148"/>
                    </a:lnTo>
                    <a:lnTo>
                      <a:pt x="1550" y="144"/>
                    </a:lnTo>
                    <a:lnTo>
                      <a:pt x="1544" y="140"/>
                    </a:lnTo>
                    <a:lnTo>
                      <a:pt x="1537" y="137"/>
                    </a:lnTo>
                    <a:lnTo>
                      <a:pt x="1529" y="132"/>
                    </a:lnTo>
                    <a:lnTo>
                      <a:pt x="1523" y="128"/>
                    </a:lnTo>
                    <a:lnTo>
                      <a:pt x="1514" y="122"/>
                    </a:lnTo>
                    <a:lnTo>
                      <a:pt x="1505" y="116"/>
                    </a:lnTo>
                    <a:lnTo>
                      <a:pt x="1495" y="111"/>
                    </a:lnTo>
                    <a:lnTo>
                      <a:pt x="1485" y="104"/>
                    </a:lnTo>
                    <a:lnTo>
                      <a:pt x="1474" y="97"/>
                    </a:lnTo>
                    <a:lnTo>
                      <a:pt x="1462" y="89"/>
                    </a:lnTo>
                    <a:lnTo>
                      <a:pt x="1447" y="82"/>
                    </a:lnTo>
                    <a:lnTo>
                      <a:pt x="1434" y="73"/>
                    </a:lnTo>
                    <a:lnTo>
                      <a:pt x="1417" y="62"/>
                    </a:lnTo>
                    <a:lnTo>
                      <a:pt x="1400" y="52"/>
                    </a:lnTo>
                    <a:lnTo>
                      <a:pt x="1381" y="41"/>
                    </a:lnTo>
                    <a:lnTo>
                      <a:pt x="1361" y="29"/>
                    </a:lnTo>
                    <a:lnTo>
                      <a:pt x="1340" y="15"/>
                    </a:lnTo>
                    <a:lnTo>
                      <a:pt x="1317" y="1"/>
                    </a:lnTo>
                    <a:lnTo>
                      <a:pt x="1287" y="1"/>
                    </a:lnTo>
                    <a:lnTo>
                      <a:pt x="1259" y="1"/>
                    </a:lnTo>
                    <a:lnTo>
                      <a:pt x="1234" y="1"/>
                    </a:lnTo>
                    <a:lnTo>
                      <a:pt x="1210" y="1"/>
                    </a:lnTo>
                    <a:lnTo>
                      <a:pt x="1188" y="1"/>
                    </a:lnTo>
                    <a:lnTo>
                      <a:pt x="1168" y="0"/>
                    </a:lnTo>
                    <a:lnTo>
                      <a:pt x="1149" y="0"/>
                    </a:lnTo>
                    <a:lnTo>
                      <a:pt x="1130" y="0"/>
                    </a:lnTo>
                    <a:lnTo>
                      <a:pt x="1112" y="0"/>
                    </a:lnTo>
                    <a:lnTo>
                      <a:pt x="1094" y="0"/>
                    </a:lnTo>
                    <a:lnTo>
                      <a:pt x="1077" y="0"/>
                    </a:lnTo>
                    <a:lnTo>
                      <a:pt x="1060" y="0"/>
                    </a:lnTo>
                    <a:lnTo>
                      <a:pt x="1042" y="0"/>
                    </a:lnTo>
                    <a:lnTo>
                      <a:pt x="1024" y="0"/>
                    </a:lnTo>
                    <a:lnTo>
                      <a:pt x="1005" y="0"/>
                    </a:lnTo>
                    <a:lnTo>
                      <a:pt x="985" y="0"/>
                    </a:lnTo>
                    <a:lnTo>
                      <a:pt x="964" y="0"/>
                    </a:lnTo>
                    <a:lnTo>
                      <a:pt x="940" y="0"/>
                    </a:lnTo>
                    <a:lnTo>
                      <a:pt x="916" y="0"/>
                    </a:lnTo>
                    <a:lnTo>
                      <a:pt x="889" y="0"/>
                    </a:lnTo>
                    <a:lnTo>
                      <a:pt x="860" y="0"/>
                    </a:lnTo>
                    <a:lnTo>
                      <a:pt x="828" y="0"/>
                    </a:lnTo>
                    <a:lnTo>
                      <a:pt x="793" y="0"/>
                    </a:lnTo>
                    <a:lnTo>
                      <a:pt x="757" y="0"/>
                    </a:lnTo>
                    <a:lnTo>
                      <a:pt x="716" y="0"/>
                    </a:lnTo>
                    <a:lnTo>
                      <a:pt x="672" y="0"/>
                    </a:lnTo>
                    <a:lnTo>
                      <a:pt x="624" y="0"/>
                    </a:lnTo>
                    <a:lnTo>
                      <a:pt x="573" y="0"/>
                    </a:lnTo>
                    <a:lnTo>
                      <a:pt x="517" y="1"/>
                    </a:lnTo>
                    <a:lnTo>
                      <a:pt x="456" y="1"/>
                    </a:lnTo>
                    <a:lnTo>
                      <a:pt x="391" y="1"/>
                    </a:lnTo>
                    <a:lnTo>
                      <a:pt x="321" y="1"/>
                    </a:lnTo>
                    <a:lnTo>
                      <a:pt x="311" y="6"/>
                    </a:lnTo>
                    <a:lnTo>
                      <a:pt x="302" y="13"/>
                    </a:lnTo>
                    <a:lnTo>
                      <a:pt x="294" y="18"/>
                    </a:lnTo>
                    <a:lnTo>
                      <a:pt x="287" y="22"/>
                    </a:lnTo>
                    <a:lnTo>
                      <a:pt x="280" y="27"/>
                    </a:lnTo>
                    <a:lnTo>
                      <a:pt x="273" y="31"/>
                    </a:lnTo>
                    <a:lnTo>
                      <a:pt x="268" y="36"/>
                    </a:lnTo>
                    <a:lnTo>
                      <a:pt x="261" y="39"/>
                    </a:lnTo>
                    <a:lnTo>
                      <a:pt x="255" y="42"/>
                    </a:lnTo>
                    <a:lnTo>
                      <a:pt x="250" y="46"/>
                    </a:lnTo>
                    <a:lnTo>
                      <a:pt x="244" y="49"/>
                    </a:lnTo>
                    <a:lnTo>
                      <a:pt x="239" y="52"/>
                    </a:lnTo>
                    <a:lnTo>
                      <a:pt x="233" y="57"/>
                    </a:lnTo>
                    <a:lnTo>
                      <a:pt x="228" y="60"/>
                    </a:lnTo>
                    <a:lnTo>
                      <a:pt x="221" y="65"/>
                    </a:lnTo>
                    <a:lnTo>
                      <a:pt x="214" y="68"/>
                    </a:lnTo>
                    <a:lnTo>
                      <a:pt x="208" y="74"/>
                    </a:lnTo>
                    <a:lnTo>
                      <a:pt x="201" y="77"/>
                    </a:lnTo>
                    <a:lnTo>
                      <a:pt x="192" y="83"/>
                    </a:lnTo>
                    <a:lnTo>
                      <a:pt x="184" y="88"/>
                    </a:lnTo>
                    <a:lnTo>
                      <a:pt x="174" y="94"/>
                    </a:lnTo>
                    <a:lnTo>
                      <a:pt x="164" y="101"/>
                    </a:lnTo>
                    <a:lnTo>
                      <a:pt x="154" y="107"/>
                    </a:lnTo>
                    <a:lnTo>
                      <a:pt x="141" y="115"/>
                    </a:lnTo>
                    <a:lnTo>
                      <a:pt x="128" y="123"/>
                    </a:lnTo>
                    <a:lnTo>
                      <a:pt x="114" y="133"/>
                    </a:lnTo>
                    <a:lnTo>
                      <a:pt x="98" y="142"/>
                    </a:lnTo>
                    <a:lnTo>
                      <a:pt x="82" y="153"/>
                    </a:lnTo>
                    <a:lnTo>
                      <a:pt x="64" y="165"/>
                    </a:lnTo>
                    <a:lnTo>
                      <a:pt x="44" y="177"/>
                    </a:lnTo>
                    <a:lnTo>
                      <a:pt x="23" y="190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rgbClr val="B1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4" name="Freeform 189"/>
              <p:cNvSpPr>
                <a:spLocks/>
              </p:cNvSpPr>
              <p:nvPr/>
            </p:nvSpPr>
            <p:spPr bwMode="auto">
              <a:xfrm>
                <a:off x="3194" y="2676"/>
                <a:ext cx="320" cy="40"/>
              </a:xfrm>
              <a:custGeom>
                <a:avLst/>
                <a:gdLst>
                  <a:gd name="T0" fmla="*/ 18 w 1600"/>
                  <a:gd name="T1" fmla="*/ 40 h 204"/>
                  <a:gd name="T2" fmla="*/ 41 w 1600"/>
                  <a:gd name="T3" fmla="*/ 40 h 204"/>
                  <a:gd name="T4" fmla="*/ 60 w 1600"/>
                  <a:gd name="T5" fmla="*/ 40 h 204"/>
                  <a:gd name="T6" fmla="*/ 77 w 1600"/>
                  <a:gd name="T7" fmla="*/ 40 h 204"/>
                  <a:gd name="T8" fmla="*/ 94 w 1600"/>
                  <a:gd name="T9" fmla="*/ 40 h 204"/>
                  <a:gd name="T10" fmla="*/ 114 w 1600"/>
                  <a:gd name="T11" fmla="*/ 40 h 204"/>
                  <a:gd name="T12" fmla="*/ 137 w 1600"/>
                  <a:gd name="T13" fmla="*/ 40 h 204"/>
                  <a:gd name="T14" fmla="*/ 168 w 1600"/>
                  <a:gd name="T15" fmla="*/ 40 h 204"/>
                  <a:gd name="T16" fmla="*/ 207 w 1600"/>
                  <a:gd name="T17" fmla="*/ 40 h 204"/>
                  <a:gd name="T18" fmla="*/ 257 w 1600"/>
                  <a:gd name="T19" fmla="*/ 40 h 204"/>
                  <a:gd name="T20" fmla="*/ 320 w 1600"/>
                  <a:gd name="T21" fmla="*/ 40 h 204"/>
                  <a:gd name="T22" fmla="*/ 314 w 1600"/>
                  <a:gd name="T23" fmla="*/ 37 h 204"/>
                  <a:gd name="T24" fmla="*/ 310 w 1600"/>
                  <a:gd name="T25" fmla="*/ 34 h 204"/>
                  <a:gd name="T26" fmla="*/ 306 w 1600"/>
                  <a:gd name="T27" fmla="*/ 32 h 204"/>
                  <a:gd name="T28" fmla="*/ 303 w 1600"/>
                  <a:gd name="T29" fmla="*/ 30 h 204"/>
                  <a:gd name="T30" fmla="*/ 299 w 1600"/>
                  <a:gd name="T31" fmla="*/ 27 h 204"/>
                  <a:gd name="T32" fmla="*/ 295 w 1600"/>
                  <a:gd name="T33" fmla="*/ 25 h 204"/>
                  <a:gd name="T34" fmla="*/ 290 w 1600"/>
                  <a:gd name="T35" fmla="*/ 22 h 204"/>
                  <a:gd name="T36" fmla="*/ 283 w 1600"/>
                  <a:gd name="T37" fmla="*/ 17 h 204"/>
                  <a:gd name="T38" fmla="*/ 274 w 1600"/>
                  <a:gd name="T39" fmla="*/ 12 h 204"/>
                  <a:gd name="T40" fmla="*/ 263 w 1600"/>
                  <a:gd name="T41" fmla="*/ 5 h 204"/>
                  <a:gd name="T42" fmla="*/ 248 w 1600"/>
                  <a:gd name="T43" fmla="*/ 0 h 204"/>
                  <a:gd name="T44" fmla="*/ 233 w 1600"/>
                  <a:gd name="T45" fmla="*/ 0 h 204"/>
                  <a:gd name="T46" fmla="*/ 222 w 1600"/>
                  <a:gd name="T47" fmla="*/ 0 h 204"/>
                  <a:gd name="T48" fmla="*/ 212 w 1600"/>
                  <a:gd name="T49" fmla="*/ 0 h 204"/>
                  <a:gd name="T50" fmla="*/ 202 w 1600"/>
                  <a:gd name="T51" fmla="*/ 0 h 204"/>
                  <a:gd name="T52" fmla="*/ 191 w 1600"/>
                  <a:gd name="T53" fmla="*/ 0 h 204"/>
                  <a:gd name="T54" fmla="*/ 178 w 1600"/>
                  <a:gd name="T55" fmla="*/ 0 h 204"/>
                  <a:gd name="T56" fmla="*/ 161 w 1600"/>
                  <a:gd name="T57" fmla="*/ 0 h 204"/>
                  <a:gd name="T58" fmla="*/ 140 w 1600"/>
                  <a:gd name="T59" fmla="*/ 0 h 204"/>
                  <a:gd name="T60" fmla="*/ 113 w 1600"/>
                  <a:gd name="T61" fmla="*/ 0 h 204"/>
                  <a:gd name="T62" fmla="*/ 78 w 1600"/>
                  <a:gd name="T63" fmla="*/ 0 h 204"/>
                  <a:gd name="T64" fmla="*/ 61 w 1600"/>
                  <a:gd name="T65" fmla="*/ 2 h 204"/>
                  <a:gd name="T66" fmla="*/ 57 w 1600"/>
                  <a:gd name="T67" fmla="*/ 5 h 204"/>
                  <a:gd name="T68" fmla="*/ 53 w 1600"/>
                  <a:gd name="T69" fmla="*/ 8 h 204"/>
                  <a:gd name="T70" fmla="*/ 50 w 1600"/>
                  <a:gd name="T71" fmla="*/ 10 h 204"/>
                  <a:gd name="T72" fmla="*/ 46 w 1600"/>
                  <a:gd name="T73" fmla="*/ 12 h 204"/>
                  <a:gd name="T74" fmla="*/ 42 w 1600"/>
                  <a:gd name="T75" fmla="*/ 14 h 204"/>
                  <a:gd name="T76" fmla="*/ 37 w 1600"/>
                  <a:gd name="T77" fmla="*/ 17 h 204"/>
                  <a:gd name="T78" fmla="*/ 31 w 1600"/>
                  <a:gd name="T79" fmla="*/ 21 h 204"/>
                  <a:gd name="T80" fmla="*/ 23 w 1600"/>
                  <a:gd name="T81" fmla="*/ 26 h 204"/>
                  <a:gd name="T82" fmla="*/ 13 w 1600"/>
                  <a:gd name="T83" fmla="*/ 32 h 204"/>
                  <a:gd name="T84" fmla="*/ 0 w 1600"/>
                  <a:gd name="T85" fmla="*/ 40 h 2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600"/>
                  <a:gd name="T130" fmla="*/ 0 h 204"/>
                  <a:gd name="T131" fmla="*/ 1600 w 1600"/>
                  <a:gd name="T132" fmla="*/ 204 h 2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600" h="204">
                    <a:moveTo>
                      <a:pt x="0" y="204"/>
                    </a:moveTo>
                    <a:lnTo>
                      <a:pt x="48" y="204"/>
                    </a:lnTo>
                    <a:lnTo>
                      <a:pt x="92" y="204"/>
                    </a:lnTo>
                    <a:lnTo>
                      <a:pt x="133" y="204"/>
                    </a:lnTo>
                    <a:lnTo>
                      <a:pt x="170" y="204"/>
                    </a:lnTo>
                    <a:lnTo>
                      <a:pt x="206" y="204"/>
                    </a:lnTo>
                    <a:lnTo>
                      <a:pt x="239" y="204"/>
                    </a:lnTo>
                    <a:lnTo>
                      <a:pt x="270" y="204"/>
                    </a:lnTo>
                    <a:lnTo>
                      <a:pt x="300" y="204"/>
                    </a:lnTo>
                    <a:lnTo>
                      <a:pt x="328" y="204"/>
                    </a:lnTo>
                    <a:lnTo>
                      <a:pt x="357" y="204"/>
                    </a:lnTo>
                    <a:lnTo>
                      <a:pt x="384" y="204"/>
                    </a:lnTo>
                    <a:lnTo>
                      <a:pt x="413" y="204"/>
                    </a:lnTo>
                    <a:lnTo>
                      <a:pt x="441" y="204"/>
                    </a:lnTo>
                    <a:lnTo>
                      <a:pt x="471" y="204"/>
                    </a:lnTo>
                    <a:lnTo>
                      <a:pt x="501" y="204"/>
                    </a:lnTo>
                    <a:lnTo>
                      <a:pt x="533" y="204"/>
                    </a:lnTo>
                    <a:lnTo>
                      <a:pt x="568" y="204"/>
                    </a:lnTo>
                    <a:lnTo>
                      <a:pt x="605" y="204"/>
                    </a:lnTo>
                    <a:lnTo>
                      <a:pt x="645" y="204"/>
                    </a:lnTo>
                    <a:lnTo>
                      <a:pt x="687" y="204"/>
                    </a:lnTo>
                    <a:lnTo>
                      <a:pt x="735" y="204"/>
                    </a:lnTo>
                    <a:lnTo>
                      <a:pt x="785" y="204"/>
                    </a:lnTo>
                    <a:lnTo>
                      <a:pt x="841" y="204"/>
                    </a:lnTo>
                    <a:lnTo>
                      <a:pt x="900" y="204"/>
                    </a:lnTo>
                    <a:lnTo>
                      <a:pt x="965" y="204"/>
                    </a:lnTo>
                    <a:lnTo>
                      <a:pt x="1036" y="204"/>
                    </a:lnTo>
                    <a:lnTo>
                      <a:pt x="1112" y="204"/>
                    </a:lnTo>
                    <a:lnTo>
                      <a:pt x="1196" y="204"/>
                    </a:lnTo>
                    <a:lnTo>
                      <a:pt x="1286" y="204"/>
                    </a:lnTo>
                    <a:lnTo>
                      <a:pt x="1383" y="204"/>
                    </a:lnTo>
                    <a:lnTo>
                      <a:pt x="1488" y="204"/>
                    </a:lnTo>
                    <a:lnTo>
                      <a:pt x="1600" y="204"/>
                    </a:lnTo>
                    <a:lnTo>
                      <a:pt x="1590" y="198"/>
                    </a:lnTo>
                    <a:lnTo>
                      <a:pt x="1581" y="193"/>
                    </a:lnTo>
                    <a:lnTo>
                      <a:pt x="1572" y="187"/>
                    </a:lnTo>
                    <a:lnTo>
                      <a:pt x="1565" y="182"/>
                    </a:lnTo>
                    <a:lnTo>
                      <a:pt x="1557" y="178"/>
                    </a:lnTo>
                    <a:lnTo>
                      <a:pt x="1550" y="174"/>
                    </a:lnTo>
                    <a:lnTo>
                      <a:pt x="1543" y="170"/>
                    </a:lnTo>
                    <a:lnTo>
                      <a:pt x="1538" y="166"/>
                    </a:lnTo>
                    <a:lnTo>
                      <a:pt x="1532" y="162"/>
                    </a:lnTo>
                    <a:lnTo>
                      <a:pt x="1526" y="159"/>
                    </a:lnTo>
                    <a:lnTo>
                      <a:pt x="1520" y="156"/>
                    </a:lnTo>
                    <a:lnTo>
                      <a:pt x="1514" y="151"/>
                    </a:lnTo>
                    <a:lnTo>
                      <a:pt x="1508" y="148"/>
                    </a:lnTo>
                    <a:lnTo>
                      <a:pt x="1502" y="144"/>
                    </a:lnTo>
                    <a:lnTo>
                      <a:pt x="1497" y="140"/>
                    </a:lnTo>
                    <a:lnTo>
                      <a:pt x="1490" y="137"/>
                    </a:lnTo>
                    <a:lnTo>
                      <a:pt x="1482" y="131"/>
                    </a:lnTo>
                    <a:lnTo>
                      <a:pt x="1474" y="126"/>
                    </a:lnTo>
                    <a:lnTo>
                      <a:pt x="1466" y="122"/>
                    </a:lnTo>
                    <a:lnTo>
                      <a:pt x="1458" y="116"/>
                    </a:lnTo>
                    <a:lnTo>
                      <a:pt x="1448" y="111"/>
                    </a:lnTo>
                    <a:lnTo>
                      <a:pt x="1438" y="104"/>
                    </a:lnTo>
                    <a:lnTo>
                      <a:pt x="1425" y="97"/>
                    </a:lnTo>
                    <a:lnTo>
                      <a:pt x="1413" y="89"/>
                    </a:lnTo>
                    <a:lnTo>
                      <a:pt x="1400" y="82"/>
                    </a:lnTo>
                    <a:lnTo>
                      <a:pt x="1385" y="73"/>
                    </a:lnTo>
                    <a:lnTo>
                      <a:pt x="1368" y="62"/>
                    </a:lnTo>
                    <a:lnTo>
                      <a:pt x="1352" y="52"/>
                    </a:lnTo>
                    <a:lnTo>
                      <a:pt x="1333" y="40"/>
                    </a:lnTo>
                    <a:lnTo>
                      <a:pt x="1313" y="28"/>
                    </a:lnTo>
                    <a:lnTo>
                      <a:pt x="1292" y="15"/>
                    </a:lnTo>
                    <a:lnTo>
                      <a:pt x="1268" y="0"/>
                    </a:lnTo>
                    <a:lnTo>
                      <a:pt x="1239" y="0"/>
                    </a:lnTo>
                    <a:lnTo>
                      <a:pt x="1214" y="0"/>
                    </a:lnTo>
                    <a:lnTo>
                      <a:pt x="1189" y="0"/>
                    </a:lnTo>
                    <a:lnTo>
                      <a:pt x="1167" y="0"/>
                    </a:lnTo>
                    <a:lnTo>
                      <a:pt x="1147" y="0"/>
                    </a:lnTo>
                    <a:lnTo>
                      <a:pt x="1127" y="0"/>
                    </a:lnTo>
                    <a:lnTo>
                      <a:pt x="1109" y="0"/>
                    </a:lnTo>
                    <a:lnTo>
                      <a:pt x="1091" y="0"/>
                    </a:lnTo>
                    <a:lnTo>
                      <a:pt x="1074" y="0"/>
                    </a:lnTo>
                    <a:lnTo>
                      <a:pt x="1058" y="0"/>
                    </a:lnTo>
                    <a:lnTo>
                      <a:pt x="1042" y="0"/>
                    </a:lnTo>
                    <a:lnTo>
                      <a:pt x="1024" y="0"/>
                    </a:lnTo>
                    <a:lnTo>
                      <a:pt x="1008" y="0"/>
                    </a:lnTo>
                    <a:lnTo>
                      <a:pt x="991" y="0"/>
                    </a:lnTo>
                    <a:lnTo>
                      <a:pt x="973" y="0"/>
                    </a:lnTo>
                    <a:lnTo>
                      <a:pt x="954" y="0"/>
                    </a:lnTo>
                    <a:lnTo>
                      <a:pt x="934" y="0"/>
                    </a:lnTo>
                    <a:lnTo>
                      <a:pt x="912" y="0"/>
                    </a:lnTo>
                    <a:lnTo>
                      <a:pt x="889" y="0"/>
                    </a:lnTo>
                    <a:lnTo>
                      <a:pt x="863" y="0"/>
                    </a:lnTo>
                    <a:lnTo>
                      <a:pt x="836" y="0"/>
                    </a:lnTo>
                    <a:lnTo>
                      <a:pt x="806" y="0"/>
                    </a:lnTo>
                    <a:lnTo>
                      <a:pt x="773" y="0"/>
                    </a:lnTo>
                    <a:lnTo>
                      <a:pt x="738" y="0"/>
                    </a:lnTo>
                    <a:lnTo>
                      <a:pt x="700" y="0"/>
                    </a:lnTo>
                    <a:lnTo>
                      <a:pt x="658" y="0"/>
                    </a:lnTo>
                    <a:lnTo>
                      <a:pt x="612" y="0"/>
                    </a:lnTo>
                    <a:lnTo>
                      <a:pt x="563" y="0"/>
                    </a:lnTo>
                    <a:lnTo>
                      <a:pt x="511" y="0"/>
                    </a:lnTo>
                    <a:lnTo>
                      <a:pt x="454" y="0"/>
                    </a:lnTo>
                    <a:lnTo>
                      <a:pt x="392" y="0"/>
                    </a:lnTo>
                    <a:lnTo>
                      <a:pt x="326" y="0"/>
                    </a:lnTo>
                    <a:lnTo>
                      <a:pt x="316" y="6"/>
                    </a:lnTo>
                    <a:lnTo>
                      <a:pt x="307" y="12"/>
                    </a:lnTo>
                    <a:lnTo>
                      <a:pt x="298" y="18"/>
                    </a:lnTo>
                    <a:lnTo>
                      <a:pt x="292" y="22"/>
                    </a:lnTo>
                    <a:lnTo>
                      <a:pt x="284" y="27"/>
                    </a:lnTo>
                    <a:lnTo>
                      <a:pt x="277" y="31"/>
                    </a:lnTo>
                    <a:lnTo>
                      <a:pt x="270" y="34"/>
                    </a:lnTo>
                    <a:lnTo>
                      <a:pt x="265" y="39"/>
                    </a:lnTo>
                    <a:lnTo>
                      <a:pt x="259" y="42"/>
                    </a:lnTo>
                    <a:lnTo>
                      <a:pt x="253" y="46"/>
                    </a:lnTo>
                    <a:lnTo>
                      <a:pt x="248" y="49"/>
                    </a:lnTo>
                    <a:lnTo>
                      <a:pt x="241" y="52"/>
                    </a:lnTo>
                    <a:lnTo>
                      <a:pt x="237" y="57"/>
                    </a:lnTo>
                    <a:lnTo>
                      <a:pt x="230" y="60"/>
                    </a:lnTo>
                    <a:lnTo>
                      <a:pt x="225" y="64"/>
                    </a:lnTo>
                    <a:lnTo>
                      <a:pt x="218" y="68"/>
                    </a:lnTo>
                    <a:lnTo>
                      <a:pt x="210" y="73"/>
                    </a:lnTo>
                    <a:lnTo>
                      <a:pt x="204" y="77"/>
                    </a:lnTo>
                    <a:lnTo>
                      <a:pt x="196" y="82"/>
                    </a:lnTo>
                    <a:lnTo>
                      <a:pt x="186" y="88"/>
                    </a:lnTo>
                    <a:lnTo>
                      <a:pt x="177" y="94"/>
                    </a:lnTo>
                    <a:lnTo>
                      <a:pt x="167" y="100"/>
                    </a:lnTo>
                    <a:lnTo>
                      <a:pt x="155" y="107"/>
                    </a:lnTo>
                    <a:lnTo>
                      <a:pt x="142" y="114"/>
                    </a:lnTo>
                    <a:lnTo>
                      <a:pt x="130" y="123"/>
                    </a:lnTo>
                    <a:lnTo>
                      <a:pt x="116" y="132"/>
                    </a:lnTo>
                    <a:lnTo>
                      <a:pt x="99" y="142"/>
                    </a:lnTo>
                    <a:lnTo>
                      <a:pt x="82" y="152"/>
                    </a:lnTo>
                    <a:lnTo>
                      <a:pt x="64" y="163"/>
                    </a:lnTo>
                    <a:lnTo>
                      <a:pt x="44" y="177"/>
                    </a:lnTo>
                    <a:lnTo>
                      <a:pt x="23" y="190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A7AE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5" name="Freeform 190"/>
              <p:cNvSpPr>
                <a:spLocks/>
              </p:cNvSpPr>
              <p:nvPr/>
            </p:nvSpPr>
            <p:spPr bwMode="auto">
              <a:xfrm>
                <a:off x="3199" y="2676"/>
                <a:ext cx="311" cy="40"/>
              </a:xfrm>
              <a:custGeom>
                <a:avLst/>
                <a:gdLst>
                  <a:gd name="T0" fmla="*/ 18 w 1554"/>
                  <a:gd name="T1" fmla="*/ 40 h 204"/>
                  <a:gd name="T2" fmla="*/ 40 w 1554"/>
                  <a:gd name="T3" fmla="*/ 40 h 204"/>
                  <a:gd name="T4" fmla="*/ 58 w 1554"/>
                  <a:gd name="T5" fmla="*/ 40 h 204"/>
                  <a:gd name="T6" fmla="*/ 75 w 1554"/>
                  <a:gd name="T7" fmla="*/ 40 h 204"/>
                  <a:gd name="T8" fmla="*/ 91 w 1554"/>
                  <a:gd name="T9" fmla="*/ 40 h 204"/>
                  <a:gd name="T10" fmla="*/ 110 w 1554"/>
                  <a:gd name="T11" fmla="*/ 40 h 204"/>
                  <a:gd name="T12" fmla="*/ 134 w 1554"/>
                  <a:gd name="T13" fmla="*/ 40 h 204"/>
                  <a:gd name="T14" fmla="*/ 164 w 1554"/>
                  <a:gd name="T15" fmla="*/ 40 h 204"/>
                  <a:gd name="T16" fmla="*/ 201 w 1554"/>
                  <a:gd name="T17" fmla="*/ 40 h 204"/>
                  <a:gd name="T18" fmla="*/ 250 w 1554"/>
                  <a:gd name="T19" fmla="*/ 40 h 204"/>
                  <a:gd name="T20" fmla="*/ 311 w 1554"/>
                  <a:gd name="T21" fmla="*/ 40 h 204"/>
                  <a:gd name="T22" fmla="*/ 305 w 1554"/>
                  <a:gd name="T23" fmla="*/ 37 h 204"/>
                  <a:gd name="T24" fmla="*/ 301 w 1554"/>
                  <a:gd name="T25" fmla="*/ 34 h 204"/>
                  <a:gd name="T26" fmla="*/ 297 w 1554"/>
                  <a:gd name="T27" fmla="*/ 32 h 204"/>
                  <a:gd name="T28" fmla="*/ 294 w 1554"/>
                  <a:gd name="T29" fmla="*/ 30 h 204"/>
                  <a:gd name="T30" fmla="*/ 290 w 1554"/>
                  <a:gd name="T31" fmla="*/ 27 h 204"/>
                  <a:gd name="T32" fmla="*/ 286 w 1554"/>
                  <a:gd name="T33" fmla="*/ 25 h 204"/>
                  <a:gd name="T34" fmla="*/ 280 w 1554"/>
                  <a:gd name="T35" fmla="*/ 22 h 204"/>
                  <a:gd name="T36" fmla="*/ 273 w 1554"/>
                  <a:gd name="T37" fmla="*/ 17 h 204"/>
                  <a:gd name="T38" fmla="*/ 264 w 1554"/>
                  <a:gd name="T39" fmla="*/ 12 h 204"/>
                  <a:gd name="T40" fmla="*/ 253 w 1554"/>
                  <a:gd name="T41" fmla="*/ 5 h 204"/>
                  <a:gd name="T42" fmla="*/ 239 w 1554"/>
                  <a:gd name="T43" fmla="*/ 0 h 204"/>
                  <a:gd name="T44" fmla="*/ 225 w 1554"/>
                  <a:gd name="T45" fmla="*/ 0 h 204"/>
                  <a:gd name="T46" fmla="*/ 214 w 1554"/>
                  <a:gd name="T47" fmla="*/ 0 h 204"/>
                  <a:gd name="T48" fmla="*/ 205 w 1554"/>
                  <a:gd name="T49" fmla="*/ 0 h 204"/>
                  <a:gd name="T50" fmla="*/ 195 w 1554"/>
                  <a:gd name="T51" fmla="*/ 0 h 204"/>
                  <a:gd name="T52" fmla="*/ 185 w 1554"/>
                  <a:gd name="T53" fmla="*/ 0 h 204"/>
                  <a:gd name="T54" fmla="*/ 173 w 1554"/>
                  <a:gd name="T55" fmla="*/ 0 h 204"/>
                  <a:gd name="T56" fmla="*/ 157 w 1554"/>
                  <a:gd name="T57" fmla="*/ 0 h 204"/>
                  <a:gd name="T58" fmla="*/ 137 w 1554"/>
                  <a:gd name="T59" fmla="*/ 0 h 204"/>
                  <a:gd name="T60" fmla="*/ 111 w 1554"/>
                  <a:gd name="T61" fmla="*/ 0 h 204"/>
                  <a:gd name="T62" fmla="*/ 79 w 1554"/>
                  <a:gd name="T63" fmla="*/ 0 h 204"/>
                  <a:gd name="T64" fmla="*/ 62 w 1554"/>
                  <a:gd name="T65" fmla="*/ 2 h 204"/>
                  <a:gd name="T66" fmla="*/ 58 w 1554"/>
                  <a:gd name="T67" fmla="*/ 5 h 204"/>
                  <a:gd name="T68" fmla="*/ 54 w 1554"/>
                  <a:gd name="T69" fmla="*/ 8 h 204"/>
                  <a:gd name="T70" fmla="*/ 50 w 1554"/>
                  <a:gd name="T71" fmla="*/ 10 h 204"/>
                  <a:gd name="T72" fmla="*/ 47 w 1554"/>
                  <a:gd name="T73" fmla="*/ 12 h 204"/>
                  <a:gd name="T74" fmla="*/ 43 w 1554"/>
                  <a:gd name="T75" fmla="*/ 14 h 204"/>
                  <a:gd name="T76" fmla="*/ 38 w 1554"/>
                  <a:gd name="T77" fmla="*/ 17 h 204"/>
                  <a:gd name="T78" fmla="*/ 31 w 1554"/>
                  <a:gd name="T79" fmla="*/ 21 h 204"/>
                  <a:gd name="T80" fmla="*/ 23 w 1554"/>
                  <a:gd name="T81" fmla="*/ 26 h 204"/>
                  <a:gd name="T82" fmla="*/ 13 w 1554"/>
                  <a:gd name="T83" fmla="*/ 32 h 204"/>
                  <a:gd name="T84" fmla="*/ 0 w 1554"/>
                  <a:gd name="T85" fmla="*/ 40 h 2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554"/>
                  <a:gd name="T130" fmla="*/ 0 h 204"/>
                  <a:gd name="T131" fmla="*/ 1554 w 1554"/>
                  <a:gd name="T132" fmla="*/ 204 h 2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554" h="204">
                    <a:moveTo>
                      <a:pt x="0" y="204"/>
                    </a:moveTo>
                    <a:lnTo>
                      <a:pt x="47" y="204"/>
                    </a:lnTo>
                    <a:lnTo>
                      <a:pt x="89" y="204"/>
                    </a:lnTo>
                    <a:lnTo>
                      <a:pt x="129" y="204"/>
                    </a:lnTo>
                    <a:lnTo>
                      <a:pt x="166" y="204"/>
                    </a:lnTo>
                    <a:lnTo>
                      <a:pt x="200" y="204"/>
                    </a:lnTo>
                    <a:lnTo>
                      <a:pt x="232" y="204"/>
                    </a:lnTo>
                    <a:lnTo>
                      <a:pt x="263" y="204"/>
                    </a:lnTo>
                    <a:lnTo>
                      <a:pt x="291" y="204"/>
                    </a:lnTo>
                    <a:lnTo>
                      <a:pt x="320" y="204"/>
                    </a:lnTo>
                    <a:lnTo>
                      <a:pt x="347" y="204"/>
                    </a:lnTo>
                    <a:lnTo>
                      <a:pt x="373" y="204"/>
                    </a:lnTo>
                    <a:lnTo>
                      <a:pt x="401" y="204"/>
                    </a:lnTo>
                    <a:lnTo>
                      <a:pt x="429" y="204"/>
                    </a:lnTo>
                    <a:lnTo>
                      <a:pt x="457" y="204"/>
                    </a:lnTo>
                    <a:lnTo>
                      <a:pt x="487" y="204"/>
                    </a:lnTo>
                    <a:lnTo>
                      <a:pt x="518" y="204"/>
                    </a:lnTo>
                    <a:lnTo>
                      <a:pt x="551" y="204"/>
                    </a:lnTo>
                    <a:lnTo>
                      <a:pt x="587" y="204"/>
                    </a:lnTo>
                    <a:lnTo>
                      <a:pt x="626" y="204"/>
                    </a:lnTo>
                    <a:lnTo>
                      <a:pt x="668" y="204"/>
                    </a:lnTo>
                    <a:lnTo>
                      <a:pt x="714" y="204"/>
                    </a:lnTo>
                    <a:lnTo>
                      <a:pt x="763" y="204"/>
                    </a:lnTo>
                    <a:lnTo>
                      <a:pt x="817" y="204"/>
                    </a:lnTo>
                    <a:lnTo>
                      <a:pt x="874" y="204"/>
                    </a:lnTo>
                    <a:lnTo>
                      <a:pt x="938" y="204"/>
                    </a:lnTo>
                    <a:lnTo>
                      <a:pt x="1006" y="204"/>
                    </a:lnTo>
                    <a:lnTo>
                      <a:pt x="1082" y="204"/>
                    </a:lnTo>
                    <a:lnTo>
                      <a:pt x="1162" y="204"/>
                    </a:lnTo>
                    <a:lnTo>
                      <a:pt x="1249" y="204"/>
                    </a:lnTo>
                    <a:lnTo>
                      <a:pt x="1343" y="204"/>
                    </a:lnTo>
                    <a:lnTo>
                      <a:pt x="1445" y="204"/>
                    </a:lnTo>
                    <a:lnTo>
                      <a:pt x="1554" y="204"/>
                    </a:lnTo>
                    <a:lnTo>
                      <a:pt x="1544" y="198"/>
                    </a:lnTo>
                    <a:lnTo>
                      <a:pt x="1534" y="193"/>
                    </a:lnTo>
                    <a:lnTo>
                      <a:pt x="1526" y="187"/>
                    </a:lnTo>
                    <a:lnTo>
                      <a:pt x="1518" y="182"/>
                    </a:lnTo>
                    <a:lnTo>
                      <a:pt x="1510" y="178"/>
                    </a:lnTo>
                    <a:lnTo>
                      <a:pt x="1504" y="174"/>
                    </a:lnTo>
                    <a:lnTo>
                      <a:pt x="1497" y="170"/>
                    </a:lnTo>
                    <a:lnTo>
                      <a:pt x="1491" y="166"/>
                    </a:lnTo>
                    <a:lnTo>
                      <a:pt x="1485" y="162"/>
                    </a:lnTo>
                    <a:lnTo>
                      <a:pt x="1479" y="159"/>
                    </a:lnTo>
                    <a:lnTo>
                      <a:pt x="1474" y="156"/>
                    </a:lnTo>
                    <a:lnTo>
                      <a:pt x="1468" y="151"/>
                    </a:lnTo>
                    <a:lnTo>
                      <a:pt x="1461" y="148"/>
                    </a:lnTo>
                    <a:lnTo>
                      <a:pt x="1456" y="144"/>
                    </a:lnTo>
                    <a:lnTo>
                      <a:pt x="1449" y="140"/>
                    </a:lnTo>
                    <a:lnTo>
                      <a:pt x="1442" y="137"/>
                    </a:lnTo>
                    <a:lnTo>
                      <a:pt x="1436" y="131"/>
                    </a:lnTo>
                    <a:lnTo>
                      <a:pt x="1427" y="126"/>
                    </a:lnTo>
                    <a:lnTo>
                      <a:pt x="1419" y="122"/>
                    </a:lnTo>
                    <a:lnTo>
                      <a:pt x="1411" y="116"/>
                    </a:lnTo>
                    <a:lnTo>
                      <a:pt x="1401" y="111"/>
                    </a:lnTo>
                    <a:lnTo>
                      <a:pt x="1390" y="104"/>
                    </a:lnTo>
                    <a:lnTo>
                      <a:pt x="1379" y="97"/>
                    </a:lnTo>
                    <a:lnTo>
                      <a:pt x="1366" y="89"/>
                    </a:lnTo>
                    <a:lnTo>
                      <a:pt x="1352" y="82"/>
                    </a:lnTo>
                    <a:lnTo>
                      <a:pt x="1338" y="73"/>
                    </a:lnTo>
                    <a:lnTo>
                      <a:pt x="1321" y="62"/>
                    </a:lnTo>
                    <a:lnTo>
                      <a:pt x="1304" y="52"/>
                    </a:lnTo>
                    <a:lnTo>
                      <a:pt x="1285" y="40"/>
                    </a:lnTo>
                    <a:lnTo>
                      <a:pt x="1265" y="28"/>
                    </a:lnTo>
                    <a:lnTo>
                      <a:pt x="1244" y="15"/>
                    </a:lnTo>
                    <a:lnTo>
                      <a:pt x="1221" y="0"/>
                    </a:lnTo>
                    <a:lnTo>
                      <a:pt x="1194" y="0"/>
                    </a:lnTo>
                    <a:lnTo>
                      <a:pt x="1170" y="0"/>
                    </a:lnTo>
                    <a:lnTo>
                      <a:pt x="1146" y="0"/>
                    </a:lnTo>
                    <a:lnTo>
                      <a:pt x="1125" y="0"/>
                    </a:lnTo>
                    <a:lnTo>
                      <a:pt x="1106" y="0"/>
                    </a:lnTo>
                    <a:lnTo>
                      <a:pt x="1087" y="0"/>
                    </a:lnTo>
                    <a:lnTo>
                      <a:pt x="1070" y="0"/>
                    </a:lnTo>
                    <a:lnTo>
                      <a:pt x="1054" y="0"/>
                    </a:lnTo>
                    <a:lnTo>
                      <a:pt x="1038" y="0"/>
                    </a:lnTo>
                    <a:lnTo>
                      <a:pt x="1023" y="0"/>
                    </a:lnTo>
                    <a:lnTo>
                      <a:pt x="1007" y="0"/>
                    </a:lnTo>
                    <a:lnTo>
                      <a:pt x="991" y="0"/>
                    </a:lnTo>
                    <a:lnTo>
                      <a:pt x="976" y="0"/>
                    </a:lnTo>
                    <a:lnTo>
                      <a:pt x="959" y="0"/>
                    </a:lnTo>
                    <a:lnTo>
                      <a:pt x="942" y="0"/>
                    </a:lnTo>
                    <a:lnTo>
                      <a:pt x="925" y="0"/>
                    </a:lnTo>
                    <a:lnTo>
                      <a:pt x="904" y="0"/>
                    </a:lnTo>
                    <a:lnTo>
                      <a:pt x="884" y="0"/>
                    </a:lnTo>
                    <a:lnTo>
                      <a:pt x="862" y="0"/>
                    </a:lnTo>
                    <a:lnTo>
                      <a:pt x="838" y="0"/>
                    </a:lnTo>
                    <a:lnTo>
                      <a:pt x="812" y="0"/>
                    </a:lnTo>
                    <a:lnTo>
                      <a:pt x="784" y="0"/>
                    </a:lnTo>
                    <a:lnTo>
                      <a:pt x="754" y="0"/>
                    </a:lnTo>
                    <a:lnTo>
                      <a:pt x="721" y="0"/>
                    </a:lnTo>
                    <a:lnTo>
                      <a:pt x="684" y="0"/>
                    </a:lnTo>
                    <a:lnTo>
                      <a:pt x="645" y="0"/>
                    </a:lnTo>
                    <a:lnTo>
                      <a:pt x="602" y="0"/>
                    </a:lnTo>
                    <a:lnTo>
                      <a:pt x="556" y="0"/>
                    </a:lnTo>
                    <a:lnTo>
                      <a:pt x="506" y="0"/>
                    </a:lnTo>
                    <a:lnTo>
                      <a:pt x="452" y="0"/>
                    </a:lnTo>
                    <a:lnTo>
                      <a:pt x="393" y="0"/>
                    </a:lnTo>
                    <a:lnTo>
                      <a:pt x="331" y="0"/>
                    </a:lnTo>
                    <a:lnTo>
                      <a:pt x="321" y="6"/>
                    </a:lnTo>
                    <a:lnTo>
                      <a:pt x="312" y="12"/>
                    </a:lnTo>
                    <a:lnTo>
                      <a:pt x="303" y="18"/>
                    </a:lnTo>
                    <a:lnTo>
                      <a:pt x="295" y="22"/>
                    </a:lnTo>
                    <a:lnTo>
                      <a:pt x="289" y="27"/>
                    </a:lnTo>
                    <a:lnTo>
                      <a:pt x="282" y="31"/>
                    </a:lnTo>
                    <a:lnTo>
                      <a:pt x="275" y="34"/>
                    </a:lnTo>
                    <a:lnTo>
                      <a:pt x="270" y="39"/>
                    </a:lnTo>
                    <a:lnTo>
                      <a:pt x="263" y="42"/>
                    </a:lnTo>
                    <a:lnTo>
                      <a:pt x="257" y="46"/>
                    </a:lnTo>
                    <a:lnTo>
                      <a:pt x="252" y="49"/>
                    </a:lnTo>
                    <a:lnTo>
                      <a:pt x="246" y="52"/>
                    </a:lnTo>
                    <a:lnTo>
                      <a:pt x="240" y="57"/>
                    </a:lnTo>
                    <a:lnTo>
                      <a:pt x="234" y="60"/>
                    </a:lnTo>
                    <a:lnTo>
                      <a:pt x="228" y="64"/>
                    </a:lnTo>
                    <a:lnTo>
                      <a:pt x="222" y="68"/>
                    </a:lnTo>
                    <a:lnTo>
                      <a:pt x="214" y="73"/>
                    </a:lnTo>
                    <a:lnTo>
                      <a:pt x="206" y="77"/>
                    </a:lnTo>
                    <a:lnTo>
                      <a:pt x="198" y="82"/>
                    </a:lnTo>
                    <a:lnTo>
                      <a:pt x="190" y="88"/>
                    </a:lnTo>
                    <a:lnTo>
                      <a:pt x="181" y="94"/>
                    </a:lnTo>
                    <a:lnTo>
                      <a:pt x="169" y="100"/>
                    </a:lnTo>
                    <a:lnTo>
                      <a:pt x="157" y="107"/>
                    </a:lnTo>
                    <a:lnTo>
                      <a:pt x="145" y="114"/>
                    </a:lnTo>
                    <a:lnTo>
                      <a:pt x="132" y="123"/>
                    </a:lnTo>
                    <a:lnTo>
                      <a:pt x="117" y="132"/>
                    </a:lnTo>
                    <a:lnTo>
                      <a:pt x="100" y="142"/>
                    </a:lnTo>
                    <a:lnTo>
                      <a:pt x="84" y="152"/>
                    </a:lnTo>
                    <a:lnTo>
                      <a:pt x="65" y="163"/>
                    </a:lnTo>
                    <a:lnTo>
                      <a:pt x="45" y="177"/>
                    </a:lnTo>
                    <a:lnTo>
                      <a:pt x="24" y="190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9AA1A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6" name="Freeform 191"/>
              <p:cNvSpPr>
                <a:spLocks/>
              </p:cNvSpPr>
              <p:nvPr/>
            </p:nvSpPr>
            <p:spPr bwMode="auto">
              <a:xfrm>
                <a:off x="3204" y="2676"/>
                <a:ext cx="301" cy="40"/>
              </a:xfrm>
              <a:custGeom>
                <a:avLst/>
                <a:gdLst>
                  <a:gd name="T0" fmla="*/ 17 w 1506"/>
                  <a:gd name="T1" fmla="*/ 40 h 204"/>
                  <a:gd name="T2" fmla="*/ 39 w 1506"/>
                  <a:gd name="T3" fmla="*/ 40 h 204"/>
                  <a:gd name="T4" fmla="*/ 56 w 1506"/>
                  <a:gd name="T5" fmla="*/ 40 h 204"/>
                  <a:gd name="T6" fmla="*/ 72 w 1506"/>
                  <a:gd name="T7" fmla="*/ 40 h 204"/>
                  <a:gd name="T8" fmla="*/ 89 w 1506"/>
                  <a:gd name="T9" fmla="*/ 40 h 204"/>
                  <a:gd name="T10" fmla="*/ 107 w 1506"/>
                  <a:gd name="T11" fmla="*/ 40 h 204"/>
                  <a:gd name="T12" fmla="*/ 129 w 1506"/>
                  <a:gd name="T13" fmla="*/ 40 h 204"/>
                  <a:gd name="T14" fmla="*/ 158 w 1506"/>
                  <a:gd name="T15" fmla="*/ 40 h 204"/>
                  <a:gd name="T16" fmla="*/ 195 w 1506"/>
                  <a:gd name="T17" fmla="*/ 40 h 204"/>
                  <a:gd name="T18" fmla="*/ 242 w 1506"/>
                  <a:gd name="T19" fmla="*/ 40 h 204"/>
                  <a:gd name="T20" fmla="*/ 301 w 1506"/>
                  <a:gd name="T21" fmla="*/ 40 h 204"/>
                  <a:gd name="T22" fmla="*/ 296 w 1506"/>
                  <a:gd name="T23" fmla="*/ 37 h 204"/>
                  <a:gd name="T24" fmla="*/ 291 w 1506"/>
                  <a:gd name="T25" fmla="*/ 34 h 204"/>
                  <a:gd name="T26" fmla="*/ 287 w 1506"/>
                  <a:gd name="T27" fmla="*/ 32 h 204"/>
                  <a:gd name="T28" fmla="*/ 284 w 1506"/>
                  <a:gd name="T29" fmla="*/ 30 h 204"/>
                  <a:gd name="T30" fmla="*/ 280 w 1506"/>
                  <a:gd name="T31" fmla="*/ 27 h 204"/>
                  <a:gd name="T32" fmla="*/ 276 w 1506"/>
                  <a:gd name="T33" fmla="*/ 25 h 204"/>
                  <a:gd name="T34" fmla="*/ 270 w 1506"/>
                  <a:gd name="T35" fmla="*/ 22 h 204"/>
                  <a:gd name="T36" fmla="*/ 263 w 1506"/>
                  <a:gd name="T37" fmla="*/ 17 h 204"/>
                  <a:gd name="T38" fmla="*/ 255 w 1506"/>
                  <a:gd name="T39" fmla="*/ 12 h 204"/>
                  <a:gd name="T40" fmla="*/ 243 w 1506"/>
                  <a:gd name="T41" fmla="*/ 5 h 204"/>
                  <a:gd name="T42" fmla="*/ 229 w 1506"/>
                  <a:gd name="T43" fmla="*/ 0 h 204"/>
                  <a:gd name="T44" fmla="*/ 216 w 1506"/>
                  <a:gd name="T45" fmla="*/ 0 h 204"/>
                  <a:gd name="T46" fmla="*/ 206 w 1506"/>
                  <a:gd name="T47" fmla="*/ 0 h 204"/>
                  <a:gd name="T48" fmla="*/ 197 w 1506"/>
                  <a:gd name="T49" fmla="*/ 0 h 204"/>
                  <a:gd name="T50" fmla="*/ 188 w 1506"/>
                  <a:gd name="T51" fmla="*/ 0 h 204"/>
                  <a:gd name="T52" fmla="*/ 179 w 1506"/>
                  <a:gd name="T53" fmla="*/ 0 h 204"/>
                  <a:gd name="T54" fmla="*/ 167 w 1506"/>
                  <a:gd name="T55" fmla="*/ 0 h 204"/>
                  <a:gd name="T56" fmla="*/ 152 w 1506"/>
                  <a:gd name="T57" fmla="*/ 0 h 204"/>
                  <a:gd name="T58" fmla="*/ 134 w 1506"/>
                  <a:gd name="T59" fmla="*/ 0 h 204"/>
                  <a:gd name="T60" fmla="*/ 109 w 1506"/>
                  <a:gd name="T61" fmla="*/ 0 h 204"/>
                  <a:gd name="T62" fmla="*/ 79 w 1506"/>
                  <a:gd name="T63" fmla="*/ 0 h 204"/>
                  <a:gd name="T64" fmla="*/ 63 w 1506"/>
                  <a:gd name="T65" fmla="*/ 2 h 204"/>
                  <a:gd name="T66" fmla="*/ 58 w 1506"/>
                  <a:gd name="T67" fmla="*/ 5 h 204"/>
                  <a:gd name="T68" fmla="*/ 54 w 1506"/>
                  <a:gd name="T69" fmla="*/ 8 h 204"/>
                  <a:gd name="T70" fmla="*/ 51 w 1506"/>
                  <a:gd name="T71" fmla="*/ 10 h 204"/>
                  <a:gd name="T72" fmla="*/ 48 w 1506"/>
                  <a:gd name="T73" fmla="*/ 12 h 204"/>
                  <a:gd name="T74" fmla="*/ 43 w 1506"/>
                  <a:gd name="T75" fmla="*/ 14 h 204"/>
                  <a:gd name="T76" fmla="*/ 38 w 1506"/>
                  <a:gd name="T77" fmla="*/ 17 h 204"/>
                  <a:gd name="T78" fmla="*/ 32 w 1506"/>
                  <a:gd name="T79" fmla="*/ 21 h 204"/>
                  <a:gd name="T80" fmla="*/ 24 w 1506"/>
                  <a:gd name="T81" fmla="*/ 26 h 204"/>
                  <a:gd name="T82" fmla="*/ 13 w 1506"/>
                  <a:gd name="T83" fmla="*/ 32 h 204"/>
                  <a:gd name="T84" fmla="*/ 0 w 1506"/>
                  <a:gd name="T85" fmla="*/ 40 h 2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506"/>
                  <a:gd name="T130" fmla="*/ 0 h 204"/>
                  <a:gd name="T131" fmla="*/ 1506 w 1506"/>
                  <a:gd name="T132" fmla="*/ 204 h 2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506" h="204">
                    <a:moveTo>
                      <a:pt x="0" y="204"/>
                    </a:moveTo>
                    <a:lnTo>
                      <a:pt x="44" y="204"/>
                    </a:lnTo>
                    <a:lnTo>
                      <a:pt x="86" y="204"/>
                    </a:lnTo>
                    <a:lnTo>
                      <a:pt x="124" y="204"/>
                    </a:lnTo>
                    <a:lnTo>
                      <a:pt x="160" y="204"/>
                    </a:lnTo>
                    <a:lnTo>
                      <a:pt x="193" y="204"/>
                    </a:lnTo>
                    <a:lnTo>
                      <a:pt x="225" y="204"/>
                    </a:lnTo>
                    <a:lnTo>
                      <a:pt x="255" y="204"/>
                    </a:lnTo>
                    <a:lnTo>
                      <a:pt x="281" y="204"/>
                    </a:lnTo>
                    <a:lnTo>
                      <a:pt x="309" y="204"/>
                    </a:lnTo>
                    <a:lnTo>
                      <a:pt x="336" y="204"/>
                    </a:lnTo>
                    <a:lnTo>
                      <a:pt x="362" y="204"/>
                    </a:lnTo>
                    <a:lnTo>
                      <a:pt x="388" y="204"/>
                    </a:lnTo>
                    <a:lnTo>
                      <a:pt x="415" y="204"/>
                    </a:lnTo>
                    <a:lnTo>
                      <a:pt x="443" y="204"/>
                    </a:lnTo>
                    <a:lnTo>
                      <a:pt x="471" y="204"/>
                    </a:lnTo>
                    <a:lnTo>
                      <a:pt x="502" y="204"/>
                    </a:lnTo>
                    <a:lnTo>
                      <a:pt x="534" y="204"/>
                    </a:lnTo>
                    <a:lnTo>
                      <a:pt x="569" y="204"/>
                    </a:lnTo>
                    <a:lnTo>
                      <a:pt x="607" y="204"/>
                    </a:lnTo>
                    <a:lnTo>
                      <a:pt x="647" y="204"/>
                    </a:lnTo>
                    <a:lnTo>
                      <a:pt x="691" y="204"/>
                    </a:lnTo>
                    <a:lnTo>
                      <a:pt x="739" y="204"/>
                    </a:lnTo>
                    <a:lnTo>
                      <a:pt x="790" y="204"/>
                    </a:lnTo>
                    <a:lnTo>
                      <a:pt x="847" y="204"/>
                    </a:lnTo>
                    <a:lnTo>
                      <a:pt x="908" y="204"/>
                    </a:lnTo>
                    <a:lnTo>
                      <a:pt x="975" y="204"/>
                    </a:lnTo>
                    <a:lnTo>
                      <a:pt x="1048" y="204"/>
                    </a:lnTo>
                    <a:lnTo>
                      <a:pt x="1125" y="204"/>
                    </a:lnTo>
                    <a:lnTo>
                      <a:pt x="1210" y="204"/>
                    </a:lnTo>
                    <a:lnTo>
                      <a:pt x="1303" y="204"/>
                    </a:lnTo>
                    <a:lnTo>
                      <a:pt x="1401" y="204"/>
                    </a:lnTo>
                    <a:lnTo>
                      <a:pt x="1506" y="204"/>
                    </a:lnTo>
                    <a:lnTo>
                      <a:pt x="1496" y="198"/>
                    </a:lnTo>
                    <a:lnTo>
                      <a:pt x="1487" y="193"/>
                    </a:lnTo>
                    <a:lnTo>
                      <a:pt x="1479" y="187"/>
                    </a:lnTo>
                    <a:lnTo>
                      <a:pt x="1471" y="182"/>
                    </a:lnTo>
                    <a:lnTo>
                      <a:pt x="1463" y="178"/>
                    </a:lnTo>
                    <a:lnTo>
                      <a:pt x="1456" y="174"/>
                    </a:lnTo>
                    <a:lnTo>
                      <a:pt x="1450" y="170"/>
                    </a:lnTo>
                    <a:lnTo>
                      <a:pt x="1444" y="166"/>
                    </a:lnTo>
                    <a:lnTo>
                      <a:pt x="1437" y="162"/>
                    </a:lnTo>
                    <a:lnTo>
                      <a:pt x="1432" y="159"/>
                    </a:lnTo>
                    <a:lnTo>
                      <a:pt x="1426" y="156"/>
                    </a:lnTo>
                    <a:lnTo>
                      <a:pt x="1421" y="151"/>
                    </a:lnTo>
                    <a:lnTo>
                      <a:pt x="1414" y="148"/>
                    </a:lnTo>
                    <a:lnTo>
                      <a:pt x="1408" y="144"/>
                    </a:lnTo>
                    <a:lnTo>
                      <a:pt x="1402" y="140"/>
                    </a:lnTo>
                    <a:lnTo>
                      <a:pt x="1395" y="137"/>
                    </a:lnTo>
                    <a:lnTo>
                      <a:pt x="1387" y="131"/>
                    </a:lnTo>
                    <a:lnTo>
                      <a:pt x="1379" y="126"/>
                    </a:lnTo>
                    <a:lnTo>
                      <a:pt x="1372" y="122"/>
                    </a:lnTo>
                    <a:lnTo>
                      <a:pt x="1363" y="116"/>
                    </a:lnTo>
                    <a:lnTo>
                      <a:pt x="1353" y="111"/>
                    </a:lnTo>
                    <a:lnTo>
                      <a:pt x="1343" y="104"/>
                    </a:lnTo>
                    <a:lnTo>
                      <a:pt x="1330" y="97"/>
                    </a:lnTo>
                    <a:lnTo>
                      <a:pt x="1318" y="89"/>
                    </a:lnTo>
                    <a:lnTo>
                      <a:pt x="1305" y="82"/>
                    </a:lnTo>
                    <a:lnTo>
                      <a:pt x="1289" y="73"/>
                    </a:lnTo>
                    <a:lnTo>
                      <a:pt x="1274" y="62"/>
                    </a:lnTo>
                    <a:lnTo>
                      <a:pt x="1256" y="52"/>
                    </a:lnTo>
                    <a:lnTo>
                      <a:pt x="1238" y="40"/>
                    </a:lnTo>
                    <a:lnTo>
                      <a:pt x="1217" y="28"/>
                    </a:lnTo>
                    <a:lnTo>
                      <a:pt x="1196" y="15"/>
                    </a:lnTo>
                    <a:lnTo>
                      <a:pt x="1172" y="0"/>
                    </a:lnTo>
                    <a:lnTo>
                      <a:pt x="1147" y="0"/>
                    </a:lnTo>
                    <a:lnTo>
                      <a:pt x="1124" y="0"/>
                    </a:lnTo>
                    <a:lnTo>
                      <a:pt x="1102" y="0"/>
                    </a:lnTo>
                    <a:lnTo>
                      <a:pt x="1083" y="0"/>
                    </a:lnTo>
                    <a:lnTo>
                      <a:pt x="1064" y="0"/>
                    </a:lnTo>
                    <a:lnTo>
                      <a:pt x="1048" y="0"/>
                    </a:lnTo>
                    <a:lnTo>
                      <a:pt x="1031" y="0"/>
                    </a:lnTo>
                    <a:lnTo>
                      <a:pt x="1015" y="0"/>
                    </a:lnTo>
                    <a:lnTo>
                      <a:pt x="1001" y="0"/>
                    </a:lnTo>
                    <a:lnTo>
                      <a:pt x="985" y="0"/>
                    </a:lnTo>
                    <a:lnTo>
                      <a:pt x="971" y="0"/>
                    </a:lnTo>
                    <a:lnTo>
                      <a:pt x="956" y="0"/>
                    </a:lnTo>
                    <a:lnTo>
                      <a:pt x="942" y="0"/>
                    </a:lnTo>
                    <a:lnTo>
                      <a:pt x="926" y="0"/>
                    </a:lnTo>
                    <a:lnTo>
                      <a:pt x="911" y="0"/>
                    </a:lnTo>
                    <a:lnTo>
                      <a:pt x="894" y="0"/>
                    </a:lnTo>
                    <a:lnTo>
                      <a:pt x="875" y="0"/>
                    </a:lnTo>
                    <a:lnTo>
                      <a:pt x="856" y="0"/>
                    </a:lnTo>
                    <a:lnTo>
                      <a:pt x="835" y="0"/>
                    </a:lnTo>
                    <a:lnTo>
                      <a:pt x="813" y="0"/>
                    </a:lnTo>
                    <a:lnTo>
                      <a:pt x="788" y="0"/>
                    </a:lnTo>
                    <a:lnTo>
                      <a:pt x="762" y="0"/>
                    </a:lnTo>
                    <a:lnTo>
                      <a:pt x="733" y="0"/>
                    </a:lnTo>
                    <a:lnTo>
                      <a:pt x="702" y="0"/>
                    </a:lnTo>
                    <a:lnTo>
                      <a:pt x="668" y="0"/>
                    </a:lnTo>
                    <a:lnTo>
                      <a:pt x="631" y="0"/>
                    </a:lnTo>
                    <a:lnTo>
                      <a:pt x="591" y="0"/>
                    </a:lnTo>
                    <a:lnTo>
                      <a:pt x="547" y="0"/>
                    </a:lnTo>
                    <a:lnTo>
                      <a:pt x="501" y="0"/>
                    </a:lnTo>
                    <a:lnTo>
                      <a:pt x="449" y="0"/>
                    </a:lnTo>
                    <a:lnTo>
                      <a:pt x="395" y="0"/>
                    </a:lnTo>
                    <a:lnTo>
                      <a:pt x="336" y="0"/>
                    </a:lnTo>
                    <a:lnTo>
                      <a:pt x="326" y="6"/>
                    </a:lnTo>
                    <a:lnTo>
                      <a:pt x="317" y="12"/>
                    </a:lnTo>
                    <a:lnTo>
                      <a:pt x="308" y="18"/>
                    </a:lnTo>
                    <a:lnTo>
                      <a:pt x="300" y="22"/>
                    </a:lnTo>
                    <a:lnTo>
                      <a:pt x="292" y="27"/>
                    </a:lnTo>
                    <a:lnTo>
                      <a:pt x="286" y="31"/>
                    </a:lnTo>
                    <a:lnTo>
                      <a:pt x="279" y="34"/>
                    </a:lnTo>
                    <a:lnTo>
                      <a:pt x="272" y="39"/>
                    </a:lnTo>
                    <a:lnTo>
                      <a:pt x="267" y="42"/>
                    </a:lnTo>
                    <a:lnTo>
                      <a:pt x="261" y="46"/>
                    </a:lnTo>
                    <a:lnTo>
                      <a:pt x="255" y="49"/>
                    </a:lnTo>
                    <a:lnTo>
                      <a:pt x="249" y="52"/>
                    </a:lnTo>
                    <a:lnTo>
                      <a:pt x="243" y="57"/>
                    </a:lnTo>
                    <a:lnTo>
                      <a:pt x="238" y="60"/>
                    </a:lnTo>
                    <a:lnTo>
                      <a:pt x="230" y="64"/>
                    </a:lnTo>
                    <a:lnTo>
                      <a:pt x="223" y="68"/>
                    </a:lnTo>
                    <a:lnTo>
                      <a:pt x="217" y="73"/>
                    </a:lnTo>
                    <a:lnTo>
                      <a:pt x="209" y="77"/>
                    </a:lnTo>
                    <a:lnTo>
                      <a:pt x="201" y="82"/>
                    </a:lnTo>
                    <a:lnTo>
                      <a:pt x="191" y="88"/>
                    </a:lnTo>
                    <a:lnTo>
                      <a:pt x="181" y="94"/>
                    </a:lnTo>
                    <a:lnTo>
                      <a:pt x="171" y="100"/>
                    </a:lnTo>
                    <a:lnTo>
                      <a:pt x="160" y="107"/>
                    </a:lnTo>
                    <a:lnTo>
                      <a:pt x="147" y="114"/>
                    </a:lnTo>
                    <a:lnTo>
                      <a:pt x="133" y="123"/>
                    </a:lnTo>
                    <a:lnTo>
                      <a:pt x="118" y="132"/>
                    </a:lnTo>
                    <a:lnTo>
                      <a:pt x="102" y="142"/>
                    </a:lnTo>
                    <a:lnTo>
                      <a:pt x="84" y="152"/>
                    </a:lnTo>
                    <a:lnTo>
                      <a:pt x="65" y="163"/>
                    </a:lnTo>
                    <a:lnTo>
                      <a:pt x="44" y="177"/>
                    </a:lnTo>
                    <a:lnTo>
                      <a:pt x="23" y="190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9097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7" name="Freeform 192"/>
              <p:cNvSpPr>
                <a:spLocks/>
              </p:cNvSpPr>
              <p:nvPr/>
            </p:nvSpPr>
            <p:spPr bwMode="auto">
              <a:xfrm>
                <a:off x="3208" y="2676"/>
                <a:ext cx="293" cy="40"/>
              </a:xfrm>
              <a:custGeom>
                <a:avLst/>
                <a:gdLst>
                  <a:gd name="T0" fmla="*/ 17 w 1462"/>
                  <a:gd name="T1" fmla="*/ 40 h 204"/>
                  <a:gd name="T2" fmla="*/ 38 w 1462"/>
                  <a:gd name="T3" fmla="*/ 40 h 204"/>
                  <a:gd name="T4" fmla="*/ 55 w 1462"/>
                  <a:gd name="T5" fmla="*/ 40 h 204"/>
                  <a:gd name="T6" fmla="*/ 71 w 1462"/>
                  <a:gd name="T7" fmla="*/ 40 h 204"/>
                  <a:gd name="T8" fmla="*/ 86 w 1462"/>
                  <a:gd name="T9" fmla="*/ 40 h 204"/>
                  <a:gd name="T10" fmla="*/ 104 w 1462"/>
                  <a:gd name="T11" fmla="*/ 40 h 204"/>
                  <a:gd name="T12" fmla="*/ 126 w 1462"/>
                  <a:gd name="T13" fmla="*/ 40 h 204"/>
                  <a:gd name="T14" fmla="*/ 154 w 1462"/>
                  <a:gd name="T15" fmla="*/ 40 h 204"/>
                  <a:gd name="T16" fmla="*/ 190 w 1462"/>
                  <a:gd name="T17" fmla="*/ 40 h 204"/>
                  <a:gd name="T18" fmla="*/ 235 w 1462"/>
                  <a:gd name="T19" fmla="*/ 40 h 204"/>
                  <a:gd name="T20" fmla="*/ 293 w 1462"/>
                  <a:gd name="T21" fmla="*/ 40 h 204"/>
                  <a:gd name="T22" fmla="*/ 287 w 1462"/>
                  <a:gd name="T23" fmla="*/ 37 h 204"/>
                  <a:gd name="T24" fmla="*/ 283 w 1462"/>
                  <a:gd name="T25" fmla="*/ 34 h 204"/>
                  <a:gd name="T26" fmla="*/ 279 w 1462"/>
                  <a:gd name="T27" fmla="*/ 32 h 204"/>
                  <a:gd name="T28" fmla="*/ 275 w 1462"/>
                  <a:gd name="T29" fmla="*/ 30 h 204"/>
                  <a:gd name="T30" fmla="*/ 272 w 1462"/>
                  <a:gd name="T31" fmla="*/ 27 h 204"/>
                  <a:gd name="T32" fmla="*/ 267 w 1462"/>
                  <a:gd name="T33" fmla="*/ 25 h 204"/>
                  <a:gd name="T34" fmla="*/ 262 w 1462"/>
                  <a:gd name="T35" fmla="*/ 22 h 204"/>
                  <a:gd name="T36" fmla="*/ 255 w 1462"/>
                  <a:gd name="T37" fmla="*/ 17 h 204"/>
                  <a:gd name="T38" fmla="*/ 246 w 1462"/>
                  <a:gd name="T39" fmla="*/ 12 h 204"/>
                  <a:gd name="T40" fmla="*/ 235 w 1462"/>
                  <a:gd name="T41" fmla="*/ 5 h 204"/>
                  <a:gd name="T42" fmla="*/ 221 w 1462"/>
                  <a:gd name="T43" fmla="*/ 0 h 204"/>
                  <a:gd name="T44" fmla="*/ 209 w 1462"/>
                  <a:gd name="T45" fmla="*/ 0 h 204"/>
                  <a:gd name="T46" fmla="*/ 199 w 1462"/>
                  <a:gd name="T47" fmla="*/ 0 h 204"/>
                  <a:gd name="T48" fmla="*/ 191 w 1462"/>
                  <a:gd name="T49" fmla="*/ 0 h 204"/>
                  <a:gd name="T50" fmla="*/ 182 w 1462"/>
                  <a:gd name="T51" fmla="*/ 0 h 204"/>
                  <a:gd name="T52" fmla="*/ 173 w 1462"/>
                  <a:gd name="T53" fmla="*/ 0 h 204"/>
                  <a:gd name="T54" fmla="*/ 162 w 1462"/>
                  <a:gd name="T55" fmla="*/ 0 h 204"/>
                  <a:gd name="T56" fmla="*/ 149 w 1462"/>
                  <a:gd name="T57" fmla="*/ 0 h 204"/>
                  <a:gd name="T58" fmla="*/ 131 w 1462"/>
                  <a:gd name="T59" fmla="*/ 0 h 204"/>
                  <a:gd name="T60" fmla="*/ 108 w 1462"/>
                  <a:gd name="T61" fmla="*/ 0 h 204"/>
                  <a:gd name="T62" fmla="*/ 80 w 1462"/>
                  <a:gd name="T63" fmla="*/ 0 h 204"/>
                  <a:gd name="T64" fmla="*/ 65 w 1462"/>
                  <a:gd name="T65" fmla="*/ 2 h 204"/>
                  <a:gd name="T66" fmla="*/ 60 w 1462"/>
                  <a:gd name="T67" fmla="*/ 5 h 204"/>
                  <a:gd name="T68" fmla="*/ 56 w 1462"/>
                  <a:gd name="T69" fmla="*/ 8 h 204"/>
                  <a:gd name="T70" fmla="*/ 52 w 1462"/>
                  <a:gd name="T71" fmla="*/ 10 h 204"/>
                  <a:gd name="T72" fmla="*/ 49 w 1462"/>
                  <a:gd name="T73" fmla="*/ 12 h 204"/>
                  <a:gd name="T74" fmla="*/ 44 w 1462"/>
                  <a:gd name="T75" fmla="*/ 14 h 204"/>
                  <a:gd name="T76" fmla="*/ 39 w 1462"/>
                  <a:gd name="T77" fmla="*/ 17 h 204"/>
                  <a:gd name="T78" fmla="*/ 33 w 1462"/>
                  <a:gd name="T79" fmla="*/ 21 h 204"/>
                  <a:gd name="T80" fmla="*/ 24 w 1462"/>
                  <a:gd name="T81" fmla="*/ 26 h 204"/>
                  <a:gd name="T82" fmla="*/ 14 w 1462"/>
                  <a:gd name="T83" fmla="*/ 32 h 204"/>
                  <a:gd name="T84" fmla="*/ 0 w 1462"/>
                  <a:gd name="T85" fmla="*/ 40 h 20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462"/>
                  <a:gd name="T130" fmla="*/ 0 h 204"/>
                  <a:gd name="T131" fmla="*/ 1462 w 1462"/>
                  <a:gd name="T132" fmla="*/ 204 h 20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462" h="204">
                    <a:moveTo>
                      <a:pt x="0" y="204"/>
                    </a:moveTo>
                    <a:lnTo>
                      <a:pt x="44" y="204"/>
                    </a:lnTo>
                    <a:lnTo>
                      <a:pt x="84" y="204"/>
                    </a:lnTo>
                    <a:lnTo>
                      <a:pt x="121" y="204"/>
                    </a:lnTo>
                    <a:lnTo>
                      <a:pt x="157" y="204"/>
                    </a:lnTo>
                    <a:lnTo>
                      <a:pt x="188" y="204"/>
                    </a:lnTo>
                    <a:lnTo>
                      <a:pt x="218" y="204"/>
                    </a:lnTo>
                    <a:lnTo>
                      <a:pt x="247" y="204"/>
                    </a:lnTo>
                    <a:lnTo>
                      <a:pt x="274" y="204"/>
                    </a:lnTo>
                    <a:lnTo>
                      <a:pt x="301" y="204"/>
                    </a:lnTo>
                    <a:lnTo>
                      <a:pt x="326" y="204"/>
                    </a:lnTo>
                    <a:lnTo>
                      <a:pt x="352" y="204"/>
                    </a:lnTo>
                    <a:lnTo>
                      <a:pt x="377" y="204"/>
                    </a:lnTo>
                    <a:lnTo>
                      <a:pt x="403" y="204"/>
                    </a:lnTo>
                    <a:lnTo>
                      <a:pt x="430" y="204"/>
                    </a:lnTo>
                    <a:lnTo>
                      <a:pt x="459" y="204"/>
                    </a:lnTo>
                    <a:lnTo>
                      <a:pt x="488" y="204"/>
                    </a:lnTo>
                    <a:lnTo>
                      <a:pt x="519" y="204"/>
                    </a:lnTo>
                    <a:lnTo>
                      <a:pt x="553" y="204"/>
                    </a:lnTo>
                    <a:lnTo>
                      <a:pt x="589" y="204"/>
                    </a:lnTo>
                    <a:lnTo>
                      <a:pt x="628" y="204"/>
                    </a:lnTo>
                    <a:lnTo>
                      <a:pt x="671" y="204"/>
                    </a:lnTo>
                    <a:lnTo>
                      <a:pt x="717" y="204"/>
                    </a:lnTo>
                    <a:lnTo>
                      <a:pt x="767" y="204"/>
                    </a:lnTo>
                    <a:lnTo>
                      <a:pt x="823" y="204"/>
                    </a:lnTo>
                    <a:lnTo>
                      <a:pt x="882" y="204"/>
                    </a:lnTo>
                    <a:lnTo>
                      <a:pt x="946" y="204"/>
                    </a:lnTo>
                    <a:lnTo>
                      <a:pt x="1017" y="204"/>
                    </a:lnTo>
                    <a:lnTo>
                      <a:pt x="1092" y="204"/>
                    </a:lnTo>
                    <a:lnTo>
                      <a:pt x="1175" y="204"/>
                    </a:lnTo>
                    <a:lnTo>
                      <a:pt x="1263" y="204"/>
                    </a:lnTo>
                    <a:lnTo>
                      <a:pt x="1359" y="204"/>
                    </a:lnTo>
                    <a:lnTo>
                      <a:pt x="1462" y="204"/>
                    </a:lnTo>
                    <a:lnTo>
                      <a:pt x="1451" y="198"/>
                    </a:lnTo>
                    <a:lnTo>
                      <a:pt x="1442" y="193"/>
                    </a:lnTo>
                    <a:lnTo>
                      <a:pt x="1433" y="187"/>
                    </a:lnTo>
                    <a:lnTo>
                      <a:pt x="1425" y="182"/>
                    </a:lnTo>
                    <a:lnTo>
                      <a:pt x="1419" y="178"/>
                    </a:lnTo>
                    <a:lnTo>
                      <a:pt x="1411" y="174"/>
                    </a:lnTo>
                    <a:lnTo>
                      <a:pt x="1404" y="170"/>
                    </a:lnTo>
                    <a:lnTo>
                      <a:pt x="1399" y="166"/>
                    </a:lnTo>
                    <a:lnTo>
                      <a:pt x="1392" y="162"/>
                    </a:lnTo>
                    <a:lnTo>
                      <a:pt x="1386" y="159"/>
                    </a:lnTo>
                    <a:lnTo>
                      <a:pt x="1381" y="156"/>
                    </a:lnTo>
                    <a:lnTo>
                      <a:pt x="1374" y="151"/>
                    </a:lnTo>
                    <a:lnTo>
                      <a:pt x="1369" y="148"/>
                    </a:lnTo>
                    <a:lnTo>
                      <a:pt x="1363" y="144"/>
                    </a:lnTo>
                    <a:lnTo>
                      <a:pt x="1356" y="140"/>
                    </a:lnTo>
                    <a:lnTo>
                      <a:pt x="1348" y="137"/>
                    </a:lnTo>
                    <a:lnTo>
                      <a:pt x="1342" y="131"/>
                    </a:lnTo>
                    <a:lnTo>
                      <a:pt x="1334" y="126"/>
                    </a:lnTo>
                    <a:lnTo>
                      <a:pt x="1326" y="122"/>
                    </a:lnTo>
                    <a:lnTo>
                      <a:pt x="1316" y="116"/>
                    </a:lnTo>
                    <a:lnTo>
                      <a:pt x="1307" y="111"/>
                    </a:lnTo>
                    <a:lnTo>
                      <a:pt x="1296" y="104"/>
                    </a:lnTo>
                    <a:lnTo>
                      <a:pt x="1285" y="97"/>
                    </a:lnTo>
                    <a:lnTo>
                      <a:pt x="1273" y="89"/>
                    </a:lnTo>
                    <a:lnTo>
                      <a:pt x="1258" y="82"/>
                    </a:lnTo>
                    <a:lnTo>
                      <a:pt x="1244" y="73"/>
                    </a:lnTo>
                    <a:lnTo>
                      <a:pt x="1227" y="62"/>
                    </a:lnTo>
                    <a:lnTo>
                      <a:pt x="1210" y="52"/>
                    </a:lnTo>
                    <a:lnTo>
                      <a:pt x="1191" y="40"/>
                    </a:lnTo>
                    <a:lnTo>
                      <a:pt x="1171" y="28"/>
                    </a:lnTo>
                    <a:lnTo>
                      <a:pt x="1149" y="15"/>
                    </a:lnTo>
                    <a:lnTo>
                      <a:pt x="1126" y="0"/>
                    </a:lnTo>
                    <a:lnTo>
                      <a:pt x="1102" y="0"/>
                    </a:lnTo>
                    <a:lnTo>
                      <a:pt x="1080" y="0"/>
                    </a:lnTo>
                    <a:lnTo>
                      <a:pt x="1061" y="0"/>
                    </a:lnTo>
                    <a:lnTo>
                      <a:pt x="1042" y="0"/>
                    </a:lnTo>
                    <a:lnTo>
                      <a:pt x="1024" y="0"/>
                    </a:lnTo>
                    <a:lnTo>
                      <a:pt x="1009" y="0"/>
                    </a:lnTo>
                    <a:lnTo>
                      <a:pt x="993" y="0"/>
                    </a:lnTo>
                    <a:lnTo>
                      <a:pt x="979" y="0"/>
                    </a:lnTo>
                    <a:lnTo>
                      <a:pt x="964" y="0"/>
                    </a:lnTo>
                    <a:lnTo>
                      <a:pt x="951" y="0"/>
                    </a:lnTo>
                    <a:lnTo>
                      <a:pt x="938" y="0"/>
                    </a:lnTo>
                    <a:lnTo>
                      <a:pt x="923" y="0"/>
                    </a:lnTo>
                    <a:lnTo>
                      <a:pt x="910" y="0"/>
                    </a:lnTo>
                    <a:lnTo>
                      <a:pt x="895" y="0"/>
                    </a:lnTo>
                    <a:lnTo>
                      <a:pt x="881" y="0"/>
                    </a:lnTo>
                    <a:lnTo>
                      <a:pt x="864" y="0"/>
                    </a:lnTo>
                    <a:lnTo>
                      <a:pt x="847" y="0"/>
                    </a:lnTo>
                    <a:lnTo>
                      <a:pt x="830" y="0"/>
                    </a:lnTo>
                    <a:lnTo>
                      <a:pt x="809" y="0"/>
                    </a:lnTo>
                    <a:lnTo>
                      <a:pt x="789" y="0"/>
                    </a:lnTo>
                    <a:lnTo>
                      <a:pt x="766" y="0"/>
                    </a:lnTo>
                    <a:lnTo>
                      <a:pt x="742" y="0"/>
                    </a:lnTo>
                    <a:lnTo>
                      <a:pt x="715" y="0"/>
                    </a:lnTo>
                    <a:lnTo>
                      <a:pt x="685" y="0"/>
                    </a:lnTo>
                    <a:lnTo>
                      <a:pt x="654" y="0"/>
                    </a:lnTo>
                    <a:lnTo>
                      <a:pt x="618" y="0"/>
                    </a:lnTo>
                    <a:lnTo>
                      <a:pt x="581" y="0"/>
                    </a:lnTo>
                    <a:lnTo>
                      <a:pt x="540" y="0"/>
                    </a:lnTo>
                    <a:lnTo>
                      <a:pt x="497" y="0"/>
                    </a:lnTo>
                    <a:lnTo>
                      <a:pt x="449" y="0"/>
                    </a:lnTo>
                    <a:lnTo>
                      <a:pt x="397" y="0"/>
                    </a:lnTo>
                    <a:lnTo>
                      <a:pt x="343" y="0"/>
                    </a:lnTo>
                    <a:lnTo>
                      <a:pt x="333" y="6"/>
                    </a:lnTo>
                    <a:lnTo>
                      <a:pt x="323" y="12"/>
                    </a:lnTo>
                    <a:lnTo>
                      <a:pt x="315" y="18"/>
                    </a:lnTo>
                    <a:lnTo>
                      <a:pt x="306" y="22"/>
                    </a:lnTo>
                    <a:lnTo>
                      <a:pt x="298" y="27"/>
                    </a:lnTo>
                    <a:lnTo>
                      <a:pt x="292" y="31"/>
                    </a:lnTo>
                    <a:lnTo>
                      <a:pt x="285" y="34"/>
                    </a:lnTo>
                    <a:lnTo>
                      <a:pt x="279" y="39"/>
                    </a:lnTo>
                    <a:lnTo>
                      <a:pt x="273" y="42"/>
                    </a:lnTo>
                    <a:lnTo>
                      <a:pt x="267" y="46"/>
                    </a:lnTo>
                    <a:lnTo>
                      <a:pt x="260" y="49"/>
                    </a:lnTo>
                    <a:lnTo>
                      <a:pt x="255" y="52"/>
                    </a:lnTo>
                    <a:lnTo>
                      <a:pt x="249" y="57"/>
                    </a:lnTo>
                    <a:lnTo>
                      <a:pt x="243" y="60"/>
                    </a:lnTo>
                    <a:lnTo>
                      <a:pt x="236" y="64"/>
                    </a:lnTo>
                    <a:lnTo>
                      <a:pt x="229" y="68"/>
                    </a:lnTo>
                    <a:lnTo>
                      <a:pt x="221" y="73"/>
                    </a:lnTo>
                    <a:lnTo>
                      <a:pt x="214" y="77"/>
                    </a:lnTo>
                    <a:lnTo>
                      <a:pt x="205" y="82"/>
                    </a:lnTo>
                    <a:lnTo>
                      <a:pt x="196" y="88"/>
                    </a:lnTo>
                    <a:lnTo>
                      <a:pt x="186" y="94"/>
                    </a:lnTo>
                    <a:lnTo>
                      <a:pt x="176" y="100"/>
                    </a:lnTo>
                    <a:lnTo>
                      <a:pt x="164" y="107"/>
                    </a:lnTo>
                    <a:lnTo>
                      <a:pt x="150" y="114"/>
                    </a:lnTo>
                    <a:lnTo>
                      <a:pt x="136" y="123"/>
                    </a:lnTo>
                    <a:lnTo>
                      <a:pt x="121" y="132"/>
                    </a:lnTo>
                    <a:lnTo>
                      <a:pt x="105" y="142"/>
                    </a:lnTo>
                    <a:lnTo>
                      <a:pt x="87" y="152"/>
                    </a:lnTo>
                    <a:lnTo>
                      <a:pt x="68" y="163"/>
                    </a:lnTo>
                    <a:lnTo>
                      <a:pt x="47" y="177"/>
                    </a:lnTo>
                    <a:lnTo>
                      <a:pt x="24" y="190"/>
                    </a:lnTo>
                    <a:lnTo>
                      <a:pt x="0" y="204"/>
                    </a:lnTo>
                    <a:close/>
                  </a:path>
                </a:pathLst>
              </a:custGeom>
              <a:solidFill>
                <a:srgbClr val="838A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8" name="Freeform 193"/>
              <p:cNvSpPr>
                <a:spLocks/>
              </p:cNvSpPr>
              <p:nvPr/>
            </p:nvSpPr>
            <p:spPr bwMode="auto">
              <a:xfrm>
                <a:off x="3213" y="2676"/>
                <a:ext cx="283" cy="41"/>
              </a:xfrm>
              <a:custGeom>
                <a:avLst/>
                <a:gdLst>
                  <a:gd name="T0" fmla="*/ 0 w 1417"/>
                  <a:gd name="T1" fmla="*/ 41 h 205"/>
                  <a:gd name="T2" fmla="*/ 283 w 1417"/>
                  <a:gd name="T3" fmla="*/ 41 h 205"/>
                  <a:gd name="T4" fmla="*/ 215 w 1417"/>
                  <a:gd name="T5" fmla="*/ 0 h 205"/>
                  <a:gd name="T6" fmla="*/ 70 w 1417"/>
                  <a:gd name="T7" fmla="*/ 0 h 205"/>
                  <a:gd name="T8" fmla="*/ 0 w 1417"/>
                  <a:gd name="T9" fmla="*/ 41 h 205"/>
                  <a:gd name="T10" fmla="*/ 0 w 1417"/>
                  <a:gd name="T11" fmla="*/ 41 h 20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17"/>
                  <a:gd name="T19" fmla="*/ 0 h 205"/>
                  <a:gd name="T20" fmla="*/ 1417 w 1417"/>
                  <a:gd name="T21" fmla="*/ 205 h 20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17" h="205">
                    <a:moveTo>
                      <a:pt x="0" y="205"/>
                    </a:moveTo>
                    <a:lnTo>
                      <a:pt x="1417" y="205"/>
                    </a:lnTo>
                    <a:lnTo>
                      <a:pt x="1079" y="0"/>
                    </a:lnTo>
                    <a:lnTo>
                      <a:pt x="349" y="0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rgbClr val="79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99" name="Freeform 194"/>
              <p:cNvSpPr>
                <a:spLocks/>
              </p:cNvSpPr>
              <p:nvPr/>
            </p:nvSpPr>
            <p:spPr bwMode="auto">
              <a:xfrm>
                <a:off x="3165" y="2724"/>
                <a:ext cx="379" cy="105"/>
              </a:xfrm>
              <a:custGeom>
                <a:avLst/>
                <a:gdLst>
                  <a:gd name="T0" fmla="*/ 0 w 1894"/>
                  <a:gd name="T1" fmla="*/ 0 h 523"/>
                  <a:gd name="T2" fmla="*/ 378 w 1894"/>
                  <a:gd name="T3" fmla="*/ 0 h 523"/>
                  <a:gd name="T4" fmla="*/ 379 w 1894"/>
                  <a:gd name="T5" fmla="*/ 105 h 523"/>
                  <a:gd name="T6" fmla="*/ 0 w 1894"/>
                  <a:gd name="T7" fmla="*/ 105 h 523"/>
                  <a:gd name="T8" fmla="*/ 0 w 1894"/>
                  <a:gd name="T9" fmla="*/ 0 h 523"/>
                  <a:gd name="T10" fmla="*/ 0 w 1894"/>
                  <a:gd name="T11" fmla="*/ 0 h 523"/>
                  <a:gd name="T12" fmla="*/ 0 w 1894"/>
                  <a:gd name="T13" fmla="*/ 0 h 5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94"/>
                  <a:gd name="T22" fmla="*/ 0 h 523"/>
                  <a:gd name="T23" fmla="*/ 1894 w 1894"/>
                  <a:gd name="T24" fmla="*/ 523 h 5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94" h="523">
                    <a:moveTo>
                      <a:pt x="0" y="0"/>
                    </a:moveTo>
                    <a:lnTo>
                      <a:pt x="1891" y="0"/>
                    </a:lnTo>
                    <a:lnTo>
                      <a:pt x="1894" y="523"/>
                    </a:lnTo>
                    <a:lnTo>
                      <a:pt x="1" y="523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00" name="Freeform 195"/>
              <p:cNvSpPr>
                <a:spLocks/>
              </p:cNvSpPr>
              <p:nvPr/>
            </p:nvSpPr>
            <p:spPr bwMode="auto">
              <a:xfrm>
                <a:off x="3162" y="2826"/>
                <a:ext cx="385" cy="11"/>
              </a:xfrm>
              <a:custGeom>
                <a:avLst/>
                <a:gdLst>
                  <a:gd name="T0" fmla="*/ 385 w 1924"/>
                  <a:gd name="T1" fmla="*/ 0 h 57"/>
                  <a:gd name="T2" fmla="*/ 0 w 1924"/>
                  <a:gd name="T3" fmla="*/ 0 h 57"/>
                  <a:gd name="T4" fmla="*/ 0 w 1924"/>
                  <a:gd name="T5" fmla="*/ 11 h 57"/>
                  <a:gd name="T6" fmla="*/ 385 w 1924"/>
                  <a:gd name="T7" fmla="*/ 11 h 57"/>
                  <a:gd name="T8" fmla="*/ 385 w 1924"/>
                  <a:gd name="T9" fmla="*/ 0 h 57"/>
                  <a:gd name="T10" fmla="*/ 385 w 1924"/>
                  <a:gd name="T11" fmla="*/ 0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4"/>
                  <a:gd name="T19" fmla="*/ 0 h 57"/>
                  <a:gd name="T20" fmla="*/ 1924 w 1924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4" h="57">
                    <a:moveTo>
                      <a:pt x="1924" y="0"/>
                    </a:moveTo>
                    <a:lnTo>
                      <a:pt x="0" y="0"/>
                    </a:lnTo>
                    <a:lnTo>
                      <a:pt x="0" y="57"/>
                    </a:lnTo>
                    <a:lnTo>
                      <a:pt x="1924" y="57"/>
                    </a:lnTo>
                    <a:lnTo>
                      <a:pt x="1924" y="0"/>
                    </a:lnTo>
                    <a:close/>
                  </a:path>
                </a:pathLst>
              </a:custGeom>
              <a:solidFill>
                <a:srgbClr val="C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01" name="Freeform 196"/>
              <p:cNvSpPr>
                <a:spLocks/>
              </p:cNvSpPr>
              <p:nvPr/>
            </p:nvSpPr>
            <p:spPr bwMode="auto">
              <a:xfrm>
                <a:off x="3188" y="2799"/>
                <a:ext cx="14" cy="14"/>
              </a:xfrm>
              <a:custGeom>
                <a:avLst/>
                <a:gdLst>
                  <a:gd name="T0" fmla="*/ 0 w 67"/>
                  <a:gd name="T1" fmla="*/ 7 h 68"/>
                  <a:gd name="T2" fmla="*/ 0 w 67"/>
                  <a:gd name="T3" fmla="*/ 5 h 68"/>
                  <a:gd name="T4" fmla="*/ 0 w 67"/>
                  <a:gd name="T5" fmla="*/ 4 h 68"/>
                  <a:gd name="T6" fmla="*/ 1 w 67"/>
                  <a:gd name="T7" fmla="*/ 3 h 68"/>
                  <a:gd name="T8" fmla="*/ 2 w 67"/>
                  <a:gd name="T9" fmla="*/ 2 h 68"/>
                  <a:gd name="T10" fmla="*/ 3 w 67"/>
                  <a:gd name="T11" fmla="*/ 1 h 68"/>
                  <a:gd name="T12" fmla="*/ 4 w 67"/>
                  <a:gd name="T13" fmla="*/ 1 h 68"/>
                  <a:gd name="T14" fmla="*/ 5 w 67"/>
                  <a:gd name="T15" fmla="*/ 0 h 68"/>
                  <a:gd name="T16" fmla="*/ 7 w 67"/>
                  <a:gd name="T17" fmla="*/ 0 h 68"/>
                  <a:gd name="T18" fmla="*/ 8 w 67"/>
                  <a:gd name="T19" fmla="*/ 0 h 68"/>
                  <a:gd name="T20" fmla="*/ 9 w 67"/>
                  <a:gd name="T21" fmla="*/ 1 h 68"/>
                  <a:gd name="T22" fmla="*/ 11 w 67"/>
                  <a:gd name="T23" fmla="*/ 1 h 68"/>
                  <a:gd name="T24" fmla="*/ 12 w 67"/>
                  <a:gd name="T25" fmla="*/ 2 h 68"/>
                  <a:gd name="T26" fmla="*/ 13 w 67"/>
                  <a:gd name="T27" fmla="*/ 3 h 68"/>
                  <a:gd name="T28" fmla="*/ 13 w 67"/>
                  <a:gd name="T29" fmla="*/ 4 h 68"/>
                  <a:gd name="T30" fmla="*/ 14 w 67"/>
                  <a:gd name="T31" fmla="*/ 5 h 68"/>
                  <a:gd name="T32" fmla="*/ 14 w 67"/>
                  <a:gd name="T33" fmla="*/ 7 h 68"/>
                  <a:gd name="T34" fmla="*/ 14 w 67"/>
                  <a:gd name="T35" fmla="*/ 8 h 68"/>
                  <a:gd name="T36" fmla="*/ 13 w 67"/>
                  <a:gd name="T37" fmla="*/ 10 h 68"/>
                  <a:gd name="T38" fmla="*/ 13 w 67"/>
                  <a:gd name="T39" fmla="*/ 11 h 68"/>
                  <a:gd name="T40" fmla="*/ 12 w 67"/>
                  <a:gd name="T41" fmla="*/ 12 h 68"/>
                  <a:gd name="T42" fmla="*/ 11 w 67"/>
                  <a:gd name="T43" fmla="*/ 13 h 68"/>
                  <a:gd name="T44" fmla="*/ 9 w 67"/>
                  <a:gd name="T45" fmla="*/ 13 h 68"/>
                  <a:gd name="T46" fmla="*/ 8 w 67"/>
                  <a:gd name="T47" fmla="*/ 14 h 68"/>
                  <a:gd name="T48" fmla="*/ 7 w 67"/>
                  <a:gd name="T49" fmla="*/ 14 h 68"/>
                  <a:gd name="T50" fmla="*/ 5 w 67"/>
                  <a:gd name="T51" fmla="*/ 14 h 68"/>
                  <a:gd name="T52" fmla="*/ 4 w 67"/>
                  <a:gd name="T53" fmla="*/ 13 h 68"/>
                  <a:gd name="T54" fmla="*/ 3 w 67"/>
                  <a:gd name="T55" fmla="*/ 13 h 68"/>
                  <a:gd name="T56" fmla="*/ 2 w 67"/>
                  <a:gd name="T57" fmla="*/ 12 h 68"/>
                  <a:gd name="T58" fmla="*/ 1 w 67"/>
                  <a:gd name="T59" fmla="*/ 11 h 68"/>
                  <a:gd name="T60" fmla="*/ 0 w 67"/>
                  <a:gd name="T61" fmla="*/ 10 h 68"/>
                  <a:gd name="T62" fmla="*/ 0 w 67"/>
                  <a:gd name="T63" fmla="*/ 8 h 68"/>
                  <a:gd name="T64" fmla="*/ 0 w 67"/>
                  <a:gd name="T65" fmla="*/ 7 h 68"/>
                  <a:gd name="T66" fmla="*/ 0 w 67"/>
                  <a:gd name="T67" fmla="*/ 7 h 6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7"/>
                  <a:gd name="T103" fmla="*/ 0 h 68"/>
                  <a:gd name="T104" fmla="*/ 67 w 67"/>
                  <a:gd name="T105" fmla="*/ 68 h 6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7" h="68">
                    <a:moveTo>
                      <a:pt x="0" y="33"/>
                    </a:moveTo>
                    <a:lnTo>
                      <a:pt x="0" y="26"/>
                    </a:lnTo>
                    <a:lnTo>
                      <a:pt x="2" y="21"/>
                    </a:lnTo>
                    <a:lnTo>
                      <a:pt x="5" y="15"/>
                    </a:lnTo>
                    <a:lnTo>
                      <a:pt x="10" y="10"/>
                    </a:lnTo>
                    <a:lnTo>
                      <a:pt x="14" y="6"/>
                    </a:lnTo>
                    <a:lnTo>
                      <a:pt x="20" y="3"/>
                    </a:lnTo>
                    <a:lnTo>
                      <a:pt x="26" y="1"/>
                    </a:lnTo>
                    <a:lnTo>
                      <a:pt x="33" y="0"/>
                    </a:lnTo>
                    <a:lnTo>
                      <a:pt x="40" y="1"/>
                    </a:lnTo>
                    <a:lnTo>
                      <a:pt x="45" y="3"/>
                    </a:lnTo>
                    <a:lnTo>
                      <a:pt x="52" y="6"/>
                    </a:lnTo>
                    <a:lnTo>
                      <a:pt x="57" y="10"/>
                    </a:lnTo>
                    <a:lnTo>
                      <a:pt x="61" y="15"/>
                    </a:lnTo>
                    <a:lnTo>
                      <a:pt x="64" y="21"/>
                    </a:lnTo>
                    <a:lnTo>
                      <a:pt x="65" y="26"/>
                    </a:lnTo>
                    <a:lnTo>
                      <a:pt x="67" y="33"/>
                    </a:lnTo>
                    <a:lnTo>
                      <a:pt x="65" y="41"/>
                    </a:lnTo>
                    <a:lnTo>
                      <a:pt x="64" y="47"/>
                    </a:lnTo>
                    <a:lnTo>
                      <a:pt x="61" y="52"/>
                    </a:lnTo>
                    <a:lnTo>
                      <a:pt x="57" y="58"/>
                    </a:lnTo>
                    <a:lnTo>
                      <a:pt x="52" y="62"/>
                    </a:lnTo>
                    <a:lnTo>
                      <a:pt x="45" y="65"/>
                    </a:lnTo>
                    <a:lnTo>
                      <a:pt x="40" y="67"/>
                    </a:lnTo>
                    <a:lnTo>
                      <a:pt x="33" y="68"/>
                    </a:lnTo>
                    <a:lnTo>
                      <a:pt x="26" y="67"/>
                    </a:lnTo>
                    <a:lnTo>
                      <a:pt x="20" y="65"/>
                    </a:lnTo>
                    <a:lnTo>
                      <a:pt x="14" y="62"/>
                    </a:lnTo>
                    <a:lnTo>
                      <a:pt x="10" y="58"/>
                    </a:lnTo>
                    <a:lnTo>
                      <a:pt x="5" y="52"/>
                    </a:lnTo>
                    <a:lnTo>
                      <a:pt x="2" y="47"/>
                    </a:lnTo>
                    <a:lnTo>
                      <a:pt x="0" y="41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5F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02" name="Freeform 197"/>
              <p:cNvSpPr>
                <a:spLocks/>
              </p:cNvSpPr>
              <p:nvPr/>
            </p:nvSpPr>
            <p:spPr bwMode="auto">
              <a:xfrm>
                <a:off x="3188" y="2800"/>
                <a:ext cx="12" cy="12"/>
              </a:xfrm>
              <a:custGeom>
                <a:avLst/>
                <a:gdLst>
                  <a:gd name="T0" fmla="*/ 0 w 59"/>
                  <a:gd name="T1" fmla="*/ 6 h 61"/>
                  <a:gd name="T2" fmla="*/ 0 w 59"/>
                  <a:gd name="T3" fmla="*/ 5 h 61"/>
                  <a:gd name="T4" fmla="*/ 0 w 59"/>
                  <a:gd name="T5" fmla="*/ 4 h 61"/>
                  <a:gd name="T6" fmla="*/ 1 w 59"/>
                  <a:gd name="T7" fmla="*/ 3 h 61"/>
                  <a:gd name="T8" fmla="*/ 2 w 59"/>
                  <a:gd name="T9" fmla="*/ 2 h 61"/>
                  <a:gd name="T10" fmla="*/ 3 w 59"/>
                  <a:gd name="T11" fmla="*/ 1 h 61"/>
                  <a:gd name="T12" fmla="*/ 4 w 59"/>
                  <a:gd name="T13" fmla="*/ 0 h 61"/>
                  <a:gd name="T14" fmla="*/ 5 w 59"/>
                  <a:gd name="T15" fmla="*/ 0 h 61"/>
                  <a:gd name="T16" fmla="*/ 6 w 59"/>
                  <a:gd name="T17" fmla="*/ 0 h 61"/>
                  <a:gd name="T18" fmla="*/ 7 w 59"/>
                  <a:gd name="T19" fmla="*/ 0 h 61"/>
                  <a:gd name="T20" fmla="*/ 8 w 59"/>
                  <a:gd name="T21" fmla="*/ 0 h 61"/>
                  <a:gd name="T22" fmla="*/ 9 w 59"/>
                  <a:gd name="T23" fmla="*/ 1 h 61"/>
                  <a:gd name="T24" fmla="*/ 10 w 59"/>
                  <a:gd name="T25" fmla="*/ 2 h 61"/>
                  <a:gd name="T26" fmla="*/ 11 w 59"/>
                  <a:gd name="T27" fmla="*/ 3 h 61"/>
                  <a:gd name="T28" fmla="*/ 12 w 59"/>
                  <a:gd name="T29" fmla="*/ 4 h 61"/>
                  <a:gd name="T30" fmla="*/ 12 w 59"/>
                  <a:gd name="T31" fmla="*/ 5 h 61"/>
                  <a:gd name="T32" fmla="*/ 12 w 59"/>
                  <a:gd name="T33" fmla="*/ 6 h 61"/>
                  <a:gd name="T34" fmla="*/ 12 w 59"/>
                  <a:gd name="T35" fmla="*/ 7 h 61"/>
                  <a:gd name="T36" fmla="*/ 12 w 59"/>
                  <a:gd name="T37" fmla="*/ 8 h 61"/>
                  <a:gd name="T38" fmla="*/ 11 w 59"/>
                  <a:gd name="T39" fmla="*/ 9 h 61"/>
                  <a:gd name="T40" fmla="*/ 10 w 59"/>
                  <a:gd name="T41" fmla="*/ 10 h 61"/>
                  <a:gd name="T42" fmla="*/ 9 w 59"/>
                  <a:gd name="T43" fmla="*/ 11 h 61"/>
                  <a:gd name="T44" fmla="*/ 8 w 59"/>
                  <a:gd name="T45" fmla="*/ 11 h 61"/>
                  <a:gd name="T46" fmla="*/ 7 w 59"/>
                  <a:gd name="T47" fmla="*/ 12 h 61"/>
                  <a:gd name="T48" fmla="*/ 6 w 59"/>
                  <a:gd name="T49" fmla="*/ 12 h 61"/>
                  <a:gd name="T50" fmla="*/ 5 w 59"/>
                  <a:gd name="T51" fmla="*/ 12 h 61"/>
                  <a:gd name="T52" fmla="*/ 4 w 59"/>
                  <a:gd name="T53" fmla="*/ 11 h 61"/>
                  <a:gd name="T54" fmla="*/ 3 w 59"/>
                  <a:gd name="T55" fmla="*/ 11 h 61"/>
                  <a:gd name="T56" fmla="*/ 2 w 59"/>
                  <a:gd name="T57" fmla="*/ 10 h 61"/>
                  <a:gd name="T58" fmla="*/ 1 w 59"/>
                  <a:gd name="T59" fmla="*/ 9 h 61"/>
                  <a:gd name="T60" fmla="*/ 0 w 59"/>
                  <a:gd name="T61" fmla="*/ 8 h 61"/>
                  <a:gd name="T62" fmla="*/ 0 w 59"/>
                  <a:gd name="T63" fmla="*/ 7 h 61"/>
                  <a:gd name="T64" fmla="*/ 0 w 59"/>
                  <a:gd name="T65" fmla="*/ 6 h 61"/>
                  <a:gd name="T66" fmla="*/ 0 w 59"/>
                  <a:gd name="T67" fmla="*/ 6 h 6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9"/>
                  <a:gd name="T103" fmla="*/ 0 h 61"/>
                  <a:gd name="T104" fmla="*/ 59 w 59"/>
                  <a:gd name="T105" fmla="*/ 61 h 6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9" h="61">
                    <a:moveTo>
                      <a:pt x="0" y="30"/>
                    </a:moveTo>
                    <a:lnTo>
                      <a:pt x="0" y="25"/>
                    </a:lnTo>
                    <a:lnTo>
                      <a:pt x="2" y="19"/>
                    </a:lnTo>
                    <a:lnTo>
                      <a:pt x="4" y="14"/>
                    </a:lnTo>
                    <a:lnTo>
                      <a:pt x="9" y="9"/>
                    </a:lnTo>
                    <a:lnTo>
                      <a:pt x="13" y="6"/>
                    </a:lnTo>
                    <a:lnTo>
                      <a:pt x="18" y="2"/>
                    </a:lnTo>
                    <a:lnTo>
                      <a:pt x="23" y="1"/>
                    </a:lnTo>
                    <a:lnTo>
                      <a:pt x="29" y="0"/>
                    </a:lnTo>
                    <a:lnTo>
                      <a:pt x="35" y="1"/>
                    </a:lnTo>
                    <a:lnTo>
                      <a:pt x="41" y="2"/>
                    </a:lnTo>
                    <a:lnTo>
                      <a:pt x="45" y="6"/>
                    </a:lnTo>
                    <a:lnTo>
                      <a:pt x="50" y="9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9" y="25"/>
                    </a:lnTo>
                    <a:lnTo>
                      <a:pt x="59" y="30"/>
                    </a:lnTo>
                    <a:lnTo>
                      <a:pt x="59" y="36"/>
                    </a:lnTo>
                    <a:lnTo>
                      <a:pt x="57" y="43"/>
                    </a:lnTo>
                    <a:lnTo>
                      <a:pt x="54" y="47"/>
                    </a:lnTo>
                    <a:lnTo>
                      <a:pt x="50" y="52"/>
                    </a:lnTo>
                    <a:lnTo>
                      <a:pt x="45" y="55"/>
                    </a:lnTo>
                    <a:lnTo>
                      <a:pt x="41" y="58"/>
                    </a:lnTo>
                    <a:lnTo>
                      <a:pt x="35" y="61"/>
                    </a:lnTo>
                    <a:lnTo>
                      <a:pt x="29" y="61"/>
                    </a:lnTo>
                    <a:lnTo>
                      <a:pt x="23" y="61"/>
                    </a:lnTo>
                    <a:lnTo>
                      <a:pt x="18" y="58"/>
                    </a:lnTo>
                    <a:lnTo>
                      <a:pt x="13" y="55"/>
                    </a:lnTo>
                    <a:lnTo>
                      <a:pt x="9" y="52"/>
                    </a:lnTo>
                    <a:lnTo>
                      <a:pt x="4" y="47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EC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03" name="Freeform 198"/>
              <p:cNvSpPr>
                <a:spLocks/>
              </p:cNvSpPr>
              <p:nvPr/>
            </p:nvSpPr>
            <p:spPr bwMode="auto">
              <a:xfrm>
                <a:off x="3189" y="2801"/>
                <a:ext cx="10" cy="5"/>
              </a:xfrm>
              <a:custGeom>
                <a:avLst/>
                <a:gdLst>
                  <a:gd name="T0" fmla="*/ 0 w 48"/>
                  <a:gd name="T1" fmla="*/ 5 h 23"/>
                  <a:gd name="T2" fmla="*/ 0 w 48"/>
                  <a:gd name="T3" fmla="*/ 4 h 23"/>
                  <a:gd name="T4" fmla="*/ 1 w 48"/>
                  <a:gd name="T5" fmla="*/ 3 h 23"/>
                  <a:gd name="T6" fmla="*/ 1 w 48"/>
                  <a:gd name="T7" fmla="*/ 2 h 23"/>
                  <a:gd name="T8" fmla="*/ 2 w 48"/>
                  <a:gd name="T9" fmla="*/ 2 h 23"/>
                  <a:gd name="T10" fmla="*/ 2 w 48"/>
                  <a:gd name="T11" fmla="*/ 1 h 23"/>
                  <a:gd name="T12" fmla="*/ 3 w 48"/>
                  <a:gd name="T13" fmla="*/ 0 h 23"/>
                  <a:gd name="T14" fmla="*/ 4 w 48"/>
                  <a:gd name="T15" fmla="*/ 0 h 23"/>
                  <a:gd name="T16" fmla="*/ 5 w 48"/>
                  <a:gd name="T17" fmla="*/ 0 h 23"/>
                  <a:gd name="T18" fmla="*/ 6 w 48"/>
                  <a:gd name="T19" fmla="*/ 0 h 23"/>
                  <a:gd name="T20" fmla="*/ 7 w 48"/>
                  <a:gd name="T21" fmla="*/ 0 h 23"/>
                  <a:gd name="T22" fmla="*/ 8 w 48"/>
                  <a:gd name="T23" fmla="*/ 1 h 23"/>
                  <a:gd name="T24" fmla="*/ 8 w 48"/>
                  <a:gd name="T25" fmla="*/ 2 h 23"/>
                  <a:gd name="T26" fmla="*/ 9 w 48"/>
                  <a:gd name="T27" fmla="*/ 2 h 23"/>
                  <a:gd name="T28" fmla="*/ 10 w 48"/>
                  <a:gd name="T29" fmla="*/ 3 h 23"/>
                  <a:gd name="T30" fmla="*/ 10 w 48"/>
                  <a:gd name="T31" fmla="*/ 4 h 23"/>
                  <a:gd name="T32" fmla="*/ 10 w 48"/>
                  <a:gd name="T33" fmla="*/ 5 h 23"/>
                  <a:gd name="T34" fmla="*/ 9 w 48"/>
                  <a:gd name="T35" fmla="*/ 5 h 23"/>
                  <a:gd name="T36" fmla="*/ 9 w 48"/>
                  <a:gd name="T37" fmla="*/ 4 h 23"/>
                  <a:gd name="T38" fmla="*/ 8 w 48"/>
                  <a:gd name="T39" fmla="*/ 4 h 23"/>
                  <a:gd name="T40" fmla="*/ 8 w 48"/>
                  <a:gd name="T41" fmla="*/ 3 h 23"/>
                  <a:gd name="T42" fmla="*/ 8 w 48"/>
                  <a:gd name="T43" fmla="*/ 2 h 23"/>
                  <a:gd name="T44" fmla="*/ 7 w 48"/>
                  <a:gd name="T45" fmla="*/ 2 h 23"/>
                  <a:gd name="T46" fmla="*/ 6 w 48"/>
                  <a:gd name="T47" fmla="*/ 2 h 23"/>
                  <a:gd name="T48" fmla="*/ 6 w 48"/>
                  <a:gd name="T49" fmla="*/ 2 h 23"/>
                  <a:gd name="T50" fmla="*/ 5 w 48"/>
                  <a:gd name="T51" fmla="*/ 1 h 23"/>
                  <a:gd name="T52" fmla="*/ 4 w 48"/>
                  <a:gd name="T53" fmla="*/ 2 h 23"/>
                  <a:gd name="T54" fmla="*/ 4 w 48"/>
                  <a:gd name="T55" fmla="*/ 2 h 23"/>
                  <a:gd name="T56" fmla="*/ 3 w 48"/>
                  <a:gd name="T57" fmla="*/ 2 h 23"/>
                  <a:gd name="T58" fmla="*/ 3 w 48"/>
                  <a:gd name="T59" fmla="*/ 2 h 23"/>
                  <a:gd name="T60" fmla="*/ 2 w 48"/>
                  <a:gd name="T61" fmla="*/ 3 h 23"/>
                  <a:gd name="T62" fmla="*/ 2 w 48"/>
                  <a:gd name="T63" fmla="*/ 4 h 23"/>
                  <a:gd name="T64" fmla="*/ 1 w 48"/>
                  <a:gd name="T65" fmla="*/ 4 h 23"/>
                  <a:gd name="T66" fmla="*/ 1 w 48"/>
                  <a:gd name="T67" fmla="*/ 5 h 23"/>
                  <a:gd name="T68" fmla="*/ 0 w 48"/>
                  <a:gd name="T69" fmla="*/ 5 h 23"/>
                  <a:gd name="T70" fmla="*/ 0 w 48"/>
                  <a:gd name="T71" fmla="*/ 5 h 23"/>
                  <a:gd name="T72" fmla="*/ 0 w 48"/>
                  <a:gd name="T73" fmla="*/ 5 h 2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8"/>
                  <a:gd name="T112" fmla="*/ 0 h 23"/>
                  <a:gd name="T113" fmla="*/ 48 w 48"/>
                  <a:gd name="T114" fmla="*/ 23 h 2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8" h="23">
                    <a:moveTo>
                      <a:pt x="0" y="23"/>
                    </a:moveTo>
                    <a:lnTo>
                      <a:pt x="1" y="19"/>
                    </a:lnTo>
                    <a:lnTo>
                      <a:pt x="3" y="14"/>
                    </a:lnTo>
                    <a:lnTo>
                      <a:pt x="5" y="10"/>
                    </a:lnTo>
                    <a:lnTo>
                      <a:pt x="8" y="7"/>
                    </a:lnTo>
                    <a:lnTo>
                      <a:pt x="11" y="4"/>
                    </a:lnTo>
                    <a:lnTo>
                      <a:pt x="16" y="2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4" y="2"/>
                    </a:lnTo>
                    <a:lnTo>
                      <a:pt x="37" y="4"/>
                    </a:lnTo>
                    <a:lnTo>
                      <a:pt x="40" y="7"/>
                    </a:lnTo>
                    <a:lnTo>
                      <a:pt x="44" y="10"/>
                    </a:lnTo>
                    <a:lnTo>
                      <a:pt x="46" y="14"/>
                    </a:lnTo>
                    <a:lnTo>
                      <a:pt x="47" y="19"/>
                    </a:lnTo>
                    <a:lnTo>
                      <a:pt x="48" y="23"/>
                    </a:lnTo>
                    <a:lnTo>
                      <a:pt x="41" y="23"/>
                    </a:lnTo>
                    <a:lnTo>
                      <a:pt x="41" y="20"/>
                    </a:lnTo>
                    <a:lnTo>
                      <a:pt x="40" y="17"/>
                    </a:lnTo>
                    <a:lnTo>
                      <a:pt x="38" y="14"/>
                    </a:lnTo>
                    <a:lnTo>
                      <a:pt x="36" y="11"/>
                    </a:lnTo>
                    <a:lnTo>
                      <a:pt x="34" y="9"/>
                    </a:lnTo>
                    <a:lnTo>
                      <a:pt x="31" y="7"/>
                    </a:lnTo>
                    <a:lnTo>
                      <a:pt x="27" y="7"/>
                    </a:lnTo>
                    <a:lnTo>
                      <a:pt x="24" y="5"/>
                    </a:lnTo>
                    <a:lnTo>
                      <a:pt x="21" y="7"/>
                    </a:lnTo>
                    <a:lnTo>
                      <a:pt x="18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10" y="14"/>
                    </a:lnTo>
                    <a:lnTo>
                      <a:pt x="8" y="17"/>
                    </a:lnTo>
                    <a:lnTo>
                      <a:pt x="7" y="20"/>
                    </a:lnTo>
                    <a:lnTo>
                      <a:pt x="7" y="23"/>
                    </a:lnTo>
                    <a:lnTo>
                      <a:pt x="1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04" name="Freeform 199"/>
              <p:cNvSpPr>
                <a:spLocks/>
              </p:cNvSpPr>
              <p:nvPr/>
            </p:nvSpPr>
            <p:spPr bwMode="auto">
              <a:xfrm>
                <a:off x="3189" y="2806"/>
                <a:ext cx="10" cy="5"/>
              </a:xfrm>
              <a:custGeom>
                <a:avLst/>
                <a:gdLst>
                  <a:gd name="T0" fmla="*/ 0 w 48"/>
                  <a:gd name="T1" fmla="*/ 0 h 24"/>
                  <a:gd name="T2" fmla="*/ 0 w 48"/>
                  <a:gd name="T3" fmla="*/ 1 h 24"/>
                  <a:gd name="T4" fmla="*/ 1 w 48"/>
                  <a:gd name="T5" fmla="*/ 2 h 24"/>
                  <a:gd name="T6" fmla="*/ 1 w 48"/>
                  <a:gd name="T7" fmla="*/ 3 h 24"/>
                  <a:gd name="T8" fmla="*/ 2 w 48"/>
                  <a:gd name="T9" fmla="*/ 4 h 24"/>
                  <a:gd name="T10" fmla="*/ 2 w 48"/>
                  <a:gd name="T11" fmla="*/ 4 h 24"/>
                  <a:gd name="T12" fmla="*/ 3 w 48"/>
                  <a:gd name="T13" fmla="*/ 5 h 24"/>
                  <a:gd name="T14" fmla="*/ 4 w 48"/>
                  <a:gd name="T15" fmla="*/ 5 h 24"/>
                  <a:gd name="T16" fmla="*/ 5 w 48"/>
                  <a:gd name="T17" fmla="*/ 5 h 24"/>
                  <a:gd name="T18" fmla="*/ 6 w 48"/>
                  <a:gd name="T19" fmla="*/ 5 h 24"/>
                  <a:gd name="T20" fmla="*/ 7 w 48"/>
                  <a:gd name="T21" fmla="*/ 5 h 24"/>
                  <a:gd name="T22" fmla="*/ 8 w 48"/>
                  <a:gd name="T23" fmla="*/ 4 h 24"/>
                  <a:gd name="T24" fmla="*/ 8 w 48"/>
                  <a:gd name="T25" fmla="*/ 4 h 24"/>
                  <a:gd name="T26" fmla="*/ 9 w 48"/>
                  <a:gd name="T27" fmla="*/ 3 h 24"/>
                  <a:gd name="T28" fmla="*/ 10 w 48"/>
                  <a:gd name="T29" fmla="*/ 2 h 24"/>
                  <a:gd name="T30" fmla="*/ 10 w 48"/>
                  <a:gd name="T31" fmla="*/ 1 h 24"/>
                  <a:gd name="T32" fmla="*/ 10 w 48"/>
                  <a:gd name="T33" fmla="*/ 0 h 24"/>
                  <a:gd name="T34" fmla="*/ 9 w 48"/>
                  <a:gd name="T35" fmla="*/ 0 h 24"/>
                  <a:gd name="T36" fmla="*/ 9 w 48"/>
                  <a:gd name="T37" fmla="*/ 1 h 24"/>
                  <a:gd name="T38" fmla="*/ 8 w 48"/>
                  <a:gd name="T39" fmla="*/ 1 h 24"/>
                  <a:gd name="T40" fmla="*/ 8 w 48"/>
                  <a:gd name="T41" fmla="*/ 2 h 24"/>
                  <a:gd name="T42" fmla="*/ 8 w 48"/>
                  <a:gd name="T43" fmla="*/ 3 h 24"/>
                  <a:gd name="T44" fmla="*/ 7 w 48"/>
                  <a:gd name="T45" fmla="*/ 3 h 24"/>
                  <a:gd name="T46" fmla="*/ 6 w 48"/>
                  <a:gd name="T47" fmla="*/ 4 h 24"/>
                  <a:gd name="T48" fmla="*/ 6 w 48"/>
                  <a:gd name="T49" fmla="*/ 4 h 24"/>
                  <a:gd name="T50" fmla="*/ 5 w 48"/>
                  <a:gd name="T51" fmla="*/ 4 h 24"/>
                  <a:gd name="T52" fmla="*/ 4 w 48"/>
                  <a:gd name="T53" fmla="*/ 4 h 24"/>
                  <a:gd name="T54" fmla="*/ 4 w 48"/>
                  <a:gd name="T55" fmla="*/ 4 h 24"/>
                  <a:gd name="T56" fmla="*/ 3 w 48"/>
                  <a:gd name="T57" fmla="*/ 3 h 24"/>
                  <a:gd name="T58" fmla="*/ 3 w 48"/>
                  <a:gd name="T59" fmla="*/ 3 h 24"/>
                  <a:gd name="T60" fmla="*/ 2 w 48"/>
                  <a:gd name="T61" fmla="*/ 2 h 24"/>
                  <a:gd name="T62" fmla="*/ 2 w 48"/>
                  <a:gd name="T63" fmla="*/ 1 h 24"/>
                  <a:gd name="T64" fmla="*/ 1 w 48"/>
                  <a:gd name="T65" fmla="*/ 1 h 24"/>
                  <a:gd name="T66" fmla="*/ 1 w 48"/>
                  <a:gd name="T67" fmla="*/ 0 h 24"/>
                  <a:gd name="T68" fmla="*/ 0 w 48"/>
                  <a:gd name="T69" fmla="*/ 0 h 24"/>
                  <a:gd name="T70" fmla="*/ 0 w 48"/>
                  <a:gd name="T71" fmla="*/ 0 h 24"/>
                  <a:gd name="T72" fmla="*/ 0 w 48"/>
                  <a:gd name="T73" fmla="*/ 0 h 2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8"/>
                  <a:gd name="T112" fmla="*/ 0 h 24"/>
                  <a:gd name="T113" fmla="*/ 48 w 48"/>
                  <a:gd name="T114" fmla="*/ 24 h 2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8" h="24">
                    <a:moveTo>
                      <a:pt x="0" y="0"/>
                    </a:moveTo>
                    <a:lnTo>
                      <a:pt x="1" y="6"/>
                    </a:lnTo>
                    <a:lnTo>
                      <a:pt x="3" y="9"/>
                    </a:lnTo>
                    <a:lnTo>
                      <a:pt x="5" y="14"/>
                    </a:lnTo>
                    <a:lnTo>
                      <a:pt x="8" y="17"/>
                    </a:lnTo>
                    <a:lnTo>
                      <a:pt x="11" y="21"/>
                    </a:lnTo>
                    <a:lnTo>
                      <a:pt x="16" y="22"/>
                    </a:lnTo>
                    <a:lnTo>
                      <a:pt x="20" y="24"/>
                    </a:lnTo>
                    <a:lnTo>
                      <a:pt x="24" y="24"/>
                    </a:lnTo>
                    <a:lnTo>
                      <a:pt x="29" y="24"/>
                    </a:lnTo>
                    <a:lnTo>
                      <a:pt x="34" y="22"/>
                    </a:lnTo>
                    <a:lnTo>
                      <a:pt x="37" y="21"/>
                    </a:lnTo>
                    <a:lnTo>
                      <a:pt x="40" y="17"/>
                    </a:lnTo>
                    <a:lnTo>
                      <a:pt x="44" y="14"/>
                    </a:lnTo>
                    <a:lnTo>
                      <a:pt x="46" y="9"/>
                    </a:lnTo>
                    <a:lnTo>
                      <a:pt x="47" y="6"/>
                    </a:lnTo>
                    <a:lnTo>
                      <a:pt x="48" y="0"/>
                    </a:lnTo>
                    <a:lnTo>
                      <a:pt x="41" y="0"/>
                    </a:lnTo>
                    <a:lnTo>
                      <a:pt x="41" y="4"/>
                    </a:lnTo>
                    <a:lnTo>
                      <a:pt x="40" y="7"/>
                    </a:lnTo>
                    <a:lnTo>
                      <a:pt x="38" y="10"/>
                    </a:lnTo>
                    <a:lnTo>
                      <a:pt x="36" y="13"/>
                    </a:lnTo>
                    <a:lnTo>
                      <a:pt x="34" y="15"/>
                    </a:lnTo>
                    <a:lnTo>
                      <a:pt x="31" y="17"/>
                    </a:lnTo>
                    <a:lnTo>
                      <a:pt x="27" y="17"/>
                    </a:lnTo>
                    <a:lnTo>
                      <a:pt x="24" y="17"/>
                    </a:lnTo>
                    <a:lnTo>
                      <a:pt x="21" y="17"/>
                    </a:lnTo>
                    <a:lnTo>
                      <a:pt x="18" y="17"/>
                    </a:lnTo>
                    <a:lnTo>
                      <a:pt x="15" y="15"/>
                    </a:lnTo>
                    <a:lnTo>
                      <a:pt x="13" y="13"/>
                    </a:lnTo>
                    <a:lnTo>
                      <a:pt x="10" y="10"/>
                    </a:lnTo>
                    <a:lnTo>
                      <a:pt x="8" y="7"/>
                    </a:lnTo>
                    <a:lnTo>
                      <a:pt x="7" y="4"/>
                    </a:lnTo>
                    <a:lnTo>
                      <a:pt x="7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05" name="Freeform 200"/>
              <p:cNvSpPr>
                <a:spLocks/>
              </p:cNvSpPr>
              <p:nvPr/>
            </p:nvSpPr>
            <p:spPr bwMode="auto">
              <a:xfrm>
                <a:off x="3191" y="2802"/>
                <a:ext cx="7" cy="7"/>
              </a:xfrm>
              <a:custGeom>
                <a:avLst/>
                <a:gdLst>
                  <a:gd name="T0" fmla="*/ 0 w 34"/>
                  <a:gd name="T1" fmla="*/ 4 h 35"/>
                  <a:gd name="T2" fmla="*/ 0 w 34"/>
                  <a:gd name="T3" fmla="*/ 3 h 35"/>
                  <a:gd name="T4" fmla="*/ 0 w 34"/>
                  <a:gd name="T5" fmla="*/ 2 h 35"/>
                  <a:gd name="T6" fmla="*/ 1 w 34"/>
                  <a:gd name="T7" fmla="*/ 2 h 35"/>
                  <a:gd name="T8" fmla="*/ 1 w 34"/>
                  <a:gd name="T9" fmla="*/ 1 h 35"/>
                  <a:gd name="T10" fmla="*/ 2 w 34"/>
                  <a:gd name="T11" fmla="*/ 1 h 35"/>
                  <a:gd name="T12" fmla="*/ 2 w 34"/>
                  <a:gd name="T13" fmla="*/ 0 h 35"/>
                  <a:gd name="T14" fmla="*/ 3 w 34"/>
                  <a:gd name="T15" fmla="*/ 0 h 35"/>
                  <a:gd name="T16" fmla="*/ 4 w 34"/>
                  <a:gd name="T17" fmla="*/ 0 h 35"/>
                  <a:gd name="T18" fmla="*/ 4 w 34"/>
                  <a:gd name="T19" fmla="*/ 0 h 35"/>
                  <a:gd name="T20" fmla="*/ 5 w 34"/>
                  <a:gd name="T21" fmla="*/ 0 h 35"/>
                  <a:gd name="T22" fmla="*/ 6 w 34"/>
                  <a:gd name="T23" fmla="*/ 1 h 35"/>
                  <a:gd name="T24" fmla="*/ 6 w 34"/>
                  <a:gd name="T25" fmla="*/ 1 h 35"/>
                  <a:gd name="T26" fmla="*/ 6 w 34"/>
                  <a:gd name="T27" fmla="*/ 2 h 35"/>
                  <a:gd name="T28" fmla="*/ 7 w 34"/>
                  <a:gd name="T29" fmla="*/ 2 h 35"/>
                  <a:gd name="T30" fmla="*/ 7 w 34"/>
                  <a:gd name="T31" fmla="*/ 3 h 35"/>
                  <a:gd name="T32" fmla="*/ 7 w 34"/>
                  <a:gd name="T33" fmla="*/ 4 h 35"/>
                  <a:gd name="T34" fmla="*/ 7 w 34"/>
                  <a:gd name="T35" fmla="*/ 4 h 35"/>
                  <a:gd name="T36" fmla="*/ 7 w 34"/>
                  <a:gd name="T37" fmla="*/ 5 h 35"/>
                  <a:gd name="T38" fmla="*/ 6 w 34"/>
                  <a:gd name="T39" fmla="*/ 6 h 35"/>
                  <a:gd name="T40" fmla="*/ 6 w 34"/>
                  <a:gd name="T41" fmla="*/ 6 h 35"/>
                  <a:gd name="T42" fmla="*/ 6 w 34"/>
                  <a:gd name="T43" fmla="*/ 7 h 35"/>
                  <a:gd name="T44" fmla="*/ 5 w 34"/>
                  <a:gd name="T45" fmla="*/ 7 h 35"/>
                  <a:gd name="T46" fmla="*/ 4 w 34"/>
                  <a:gd name="T47" fmla="*/ 7 h 35"/>
                  <a:gd name="T48" fmla="*/ 4 w 34"/>
                  <a:gd name="T49" fmla="*/ 7 h 35"/>
                  <a:gd name="T50" fmla="*/ 3 w 34"/>
                  <a:gd name="T51" fmla="*/ 7 h 35"/>
                  <a:gd name="T52" fmla="*/ 2 w 34"/>
                  <a:gd name="T53" fmla="*/ 7 h 35"/>
                  <a:gd name="T54" fmla="*/ 2 w 34"/>
                  <a:gd name="T55" fmla="*/ 7 h 35"/>
                  <a:gd name="T56" fmla="*/ 1 w 34"/>
                  <a:gd name="T57" fmla="*/ 6 h 35"/>
                  <a:gd name="T58" fmla="*/ 1 w 34"/>
                  <a:gd name="T59" fmla="*/ 6 h 35"/>
                  <a:gd name="T60" fmla="*/ 0 w 34"/>
                  <a:gd name="T61" fmla="*/ 5 h 35"/>
                  <a:gd name="T62" fmla="*/ 0 w 34"/>
                  <a:gd name="T63" fmla="*/ 4 h 35"/>
                  <a:gd name="T64" fmla="*/ 0 w 34"/>
                  <a:gd name="T65" fmla="*/ 4 h 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4"/>
                  <a:gd name="T100" fmla="*/ 0 h 35"/>
                  <a:gd name="T101" fmla="*/ 34 w 34"/>
                  <a:gd name="T102" fmla="*/ 35 h 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4" h="35">
                    <a:moveTo>
                      <a:pt x="0" y="18"/>
                    </a:moveTo>
                    <a:lnTo>
                      <a:pt x="0" y="15"/>
                    </a:lnTo>
                    <a:lnTo>
                      <a:pt x="1" y="12"/>
                    </a:lnTo>
                    <a:lnTo>
                      <a:pt x="3" y="9"/>
                    </a:lnTo>
                    <a:lnTo>
                      <a:pt x="6" y="6"/>
                    </a:lnTo>
                    <a:lnTo>
                      <a:pt x="8" y="4"/>
                    </a:lnTo>
                    <a:lnTo>
                      <a:pt x="11" y="2"/>
                    </a:lnTo>
                    <a:lnTo>
                      <a:pt x="14" y="2"/>
                    </a:lnTo>
                    <a:lnTo>
                      <a:pt x="17" y="0"/>
                    </a:lnTo>
                    <a:lnTo>
                      <a:pt x="20" y="2"/>
                    </a:lnTo>
                    <a:lnTo>
                      <a:pt x="24" y="2"/>
                    </a:lnTo>
                    <a:lnTo>
                      <a:pt x="27" y="4"/>
                    </a:lnTo>
                    <a:lnTo>
                      <a:pt x="29" y="6"/>
                    </a:lnTo>
                    <a:lnTo>
                      <a:pt x="31" y="9"/>
                    </a:lnTo>
                    <a:lnTo>
                      <a:pt x="33" y="12"/>
                    </a:lnTo>
                    <a:lnTo>
                      <a:pt x="34" y="15"/>
                    </a:lnTo>
                    <a:lnTo>
                      <a:pt x="34" y="18"/>
                    </a:lnTo>
                    <a:lnTo>
                      <a:pt x="34" y="22"/>
                    </a:lnTo>
                    <a:lnTo>
                      <a:pt x="33" y="25"/>
                    </a:lnTo>
                    <a:lnTo>
                      <a:pt x="31" y="28"/>
                    </a:lnTo>
                    <a:lnTo>
                      <a:pt x="29" y="31"/>
                    </a:lnTo>
                    <a:lnTo>
                      <a:pt x="27" y="33"/>
                    </a:lnTo>
                    <a:lnTo>
                      <a:pt x="24" y="35"/>
                    </a:lnTo>
                    <a:lnTo>
                      <a:pt x="20" y="35"/>
                    </a:lnTo>
                    <a:lnTo>
                      <a:pt x="17" y="35"/>
                    </a:lnTo>
                    <a:lnTo>
                      <a:pt x="14" y="35"/>
                    </a:lnTo>
                    <a:lnTo>
                      <a:pt x="11" y="35"/>
                    </a:lnTo>
                    <a:lnTo>
                      <a:pt x="8" y="33"/>
                    </a:lnTo>
                    <a:lnTo>
                      <a:pt x="6" y="31"/>
                    </a:lnTo>
                    <a:lnTo>
                      <a:pt x="3" y="28"/>
                    </a:lnTo>
                    <a:lnTo>
                      <a:pt x="1" y="25"/>
                    </a:lnTo>
                    <a:lnTo>
                      <a:pt x="0" y="22"/>
                    </a:lnTo>
                    <a:lnTo>
                      <a:pt x="0" y="1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06" name="Freeform 201"/>
              <p:cNvSpPr>
                <a:spLocks/>
              </p:cNvSpPr>
              <p:nvPr/>
            </p:nvSpPr>
            <p:spPr bwMode="auto">
              <a:xfrm>
                <a:off x="3189" y="2801"/>
                <a:ext cx="10" cy="10"/>
              </a:xfrm>
              <a:custGeom>
                <a:avLst/>
                <a:gdLst>
                  <a:gd name="T0" fmla="*/ 0 w 48"/>
                  <a:gd name="T1" fmla="*/ 5 h 47"/>
                  <a:gd name="T2" fmla="*/ 0 w 48"/>
                  <a:gd name="T3" fmla="*/ 4 h 47"/>
                  <a:gd name="T4" fmla="*/ 1 w 48"/>
                  <a:gd name="T5" fmla="*/ 3 h 47"/>
                  <a:gd name="T6" fmla="*/ 1 w 48"/>
                  <a:gd name="T7" fmla="*/ 2 h 47"/>
                  <a:gd name="T8" fmla="*/ 2 w 48"/>
                  <a:gd name="T9" fmla="*/ 1 h 47"/>
                  <a:gd name="T10" fmla="*/ 2 w 48"/>
                  <a:gd name="T11" fmla="*/ 1 h 47"/>
                  <a:gd name="T12" fmla="*/ 3 w 48"/>
                  <a:gd name="T13" fmla="*/ 0 h 47"/>
                  <a:gd name="T14" fmla="*/ 4 w 48"/>
                  <a:gd name="T15" fmla="*/ 0 h 47"/>
                  <a:gd name="T16" fmla="*/ 5 w 48"/>
                  <a:gd name="T17" fmla="*/ 0 h 47"/>
                  <a:gd name="T18" fmla="*/ 6 w 48"/>
                  <a:gd name="T19" fmla="*/ 0 h 47"/>
                  <a:gd name="T20" fmla="*/ 7 w 48"/>
                  <a:gd name="T21" fmla="*/ 0 h 47"/>
                  <a:gd name="T22" fmla="*/ 8 w 48"/>
                  <a:gd name="T23" fmla="*/ 1 h 47"/>
                  <a:gd name="T24" fmla="*/ 8 w 48"/>
                  <a:gd name="T25" fmla="*/ 1 h 47"/>
                  <a:gd name="T26" fmla="*/ 9 w 48"/>
                  <a:gd name="T27" fmla="*/ 2 h 47"/>
                  <a:gd name="T28" fmla="*/ 10 w 48"/>
                  <a:gd name="T29" fmla="*/ 3 h 47"/>
                  <a:gd name="T30" fmla="*/ 10 w 48"/>
                  <a:gd name="T31" fmla="*/ 4 h 47"/>
                  <a:gd name="T32" fmla="*/ 10 w 48"/>
                  <a:gd name="T33" fmla="*/ 5 h 47"/>
                  <a:gd name="T34" fmla="*/ 10 w 48"/>
                  <a:gd name="T35" fmla="*/ 6 h 47"/>
                  <a:gd name="T36" fmla="*/ 10 w 48"/>
                  <a:gd name="T37" fmla="*/ 7 h 47"/>
                  <a:gd name="T38" fmla="*/ 9 w 48"/>
                  <a:gd name="T39" fmla="*/ 8 h 47"/>
                  <a:gd name="T40" fmla="*/ 8 w 48"/>
                  <a:gd name="T41" fmla="*/ 9 h 47"/>
                  <a:gd name="T42" fmla="*/ 8 w 48"/>
                  <a:gd name="T43" fmla="*/ 9 h 47"/>
                  <a:gd name="T44" fmla="*/ 7 w 48"/>
                  <a:gd name="T45" fmla="*/ 10 h 47"/>
                  <a:gd name="T46" fmla="*/ 6 w 48"/>
                  <a:gd name="T47" fmla="*/ 10 h 47"/>
                  <a:gd name="T48" fmla="*/ 5 w 48"/>
                  <a:gd name="T49" fmla="*/ 10 h 47"/>
                  <a:gd name="T50" fmla="*/ 4 w 48"/>
                  <a:gd name="T51" fmla="*/ 10 h 47"/>
                  <a:gd name="T52" fmla="*/ 3 w 48"/>
                  <a:gd name="T53" fmla="*/ 10 h 47"/>
                  <a:gd name="T54" fmla="*/ 2 w 48"/>
                  <a:gd name="T55" fmla="*/ 9 h 47"/>
                  <a:gd name="T56" fmla="*/ 2 w 48"/>
                  <a:gd name="T57" fmla="*/ 9 h 47"/>
                  <a:gd name="T58" fmla="*/ 1 w 48"/>
                  <a:gd name="T59" fmla="*/ 8 h 47"/>
                  <a:gd name="T60" fmla="*/ 1 w 48"/>
                  <a:gd name="T61" fmla="*/ 7 h 47"/>
                  <a:gd name="T62" fmla="*/ 0 w 48"/>
                  <a:gd name="T63" fmla="*/ 6 h 47"/>
                  <a:gd name="T64" fmla="*/ 0 w 48"/>
                  <a:gd name="T65" fmla="*/ 5 h 4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8"/>
                  <a:gd name="T100" fmla="*/ 0 h 47"/>
                  <a:gd name="T101" fmla="*/ 48 w 48"/>
                  <a:gd name="T102" fmla="*/ 47 h 4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8" h="47">
                    <a:moveTo>
                      <a:pt x="0" y="23"/>
                    </a:moveTo>
                    <a:lnTo>
                      <a:pt x="1" y="19"/>
                    </a:lnTo>
                    <a:lnTo>
                      <a:pt x="3" y="14"/>
                    </a:lnTo>
                    <a:lnTo>
                      <a:pt x="5" y="10"/>
                    </a:lnTo>
                    <a:lnTo>
                      <a:pt x="8" y="7"/>
                    </a:lnTo>
                    <a:lnTo>
                      <a:pt x="11" y="4"/>
                    </a:lnTo>
                    <a:lnTo>
                      <a:pt x="16" y="2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29" y="0"/>
                    </a:lnTo>
                    <a:lnTo>
                      <a:pt x="34" y="2"/>
                    </a:lnTo>
                    <a:lnTo>
                      <a:pt x="37" y="4"/>
                    </a:lnTo>
                    <a:lnTo>
                      <a:pt x="40" y="7"/>
                    </a:lnTo>
                    <a:lnTo>
                      <a:pt x="44" y="10"/>
                    </a:lnTo>
                    <a:lnTo>
                      <a:pt x="46" y="14"/>
                    </a:lnTo>
                    <a:lnTo>
                      <a:pt x="47" y="19"/>
                    </a:lnTo>
                    <a:lnTo>
                      <a:pt x="48" y="23"/>
                    </a:lnTo>
                    <a:lnTo>
                      <a:pt x="47" y="29"/>
                    </a:lnTo>
                    <a:lnTo>
                      <a:pt x="46" y="32"/>
                    </a:lnTo>
                    <a:lnTo>
                      <a:pt x="44" y="37"/>
                    </a:lnTo>
                    <a:lnTo>
                      <a:pt x="40" y="40"/>
                    </a:lnTo>
                    <a:lnTo>
                      <a:pt x="37" y="44"/>
                    </a:lnTo>
                    <a:lnTo>
                      <a:pt x="34" y="45"/>
                    </a:lnTo>
                    <a:lnTo>
                      <a:pt x="29" y="47"/>
                    </a:lnTo>
                    <a:lnTo>
                      <a:pt x="24" y="47"/>
                    </a:lnTo>
                    <a:lnTo>
                      <a:pt x="20" y="47"/>
                    </a:lnTo>
                    <a:lnTo>
                      <a:pt x="16" y="45"/>
                    </a:lnTo>
                    <a:lnTo>
                      <a:pt x="11" y="44"/>
                    </a:lnTo>
                    <a:lnTo>
                      <a:pt x="8" y="40"/>
                    </a:lnTo>
                    <a:lnTo>
                      <a:pt x="5" y="37"/>
                    </a:lnTo>
                    <a:lnTo>
                      <a:pt x="3" y="32"/>
                    </a:lnTo>
                    <a:lnTo>
                      <a:pt x="1" y="29"/>
                    </a:lnTo>
                    <a:lnTo>
                      <a:pt x="1" y="2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07" name="Freeform 202"/>
              <p:cNvSpPr>
                <a:spLocks/>
              </p:cNvSpPr>
              <p:nvPr/>
            </p:nvSpPr>
            <p:spPr bwMode="auto">
              <a:xfrm>
                <a:off x="3193" y="2802"/>
                <a:ext cx="2" cy="3"/>
              </a:xfrm>
              <a:custGeom>
                <a:avLst/>
                <a:gdLst>
                  <a:gd name="T0" fmla="*/ 0 w 7"/>
                  <a:gd name="T1" fmla="*/ 3 h 14"/>
                  <a:gd name="T2" fmla="*/ 0 w 7"/>
                  <a:gd name="T3" fmla="*/ 0 h 14"/>
                  <a:gd name="T4" fmla="*/ 2 w 7"/>
                  <a:gd name="T5" fmla="*/ 0 h 14"/>
                  <a:gd name="T6" fmla="*/ 2 w 7"/>
                  <a:gd name="T7" fmla="*/ 3 h 14"/>
                  <a:gd name="T8" fmla="*/ 0 w 7"/>
                  <a:gd name="T9" fmla="*/ 3 h 14"/>
                  <a:gd name="T10" fmla="*/ 0 w 7"/>
                  <a:gd name="T11" fmla="*/ 3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14"/>
                  <a:gd name="T20" fmla="*/ 7 w 7"/>
                  <a:gd name="T21" fmla="*/ 14 h 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14">
                    <a:moveTo>
                      <a:pt x="0" y="1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14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08" name="Freeform 203"/>
              <p:cNvSpPr>
                <a:spLocks/>
              </p:cNvSpPr>
              <p:nvPr/>
            </p:nvSpPr>
            <p:spPr bwMode="auto">
              <a:xfrm>
                <a:off x="3193" y="2802"/>
                <a:ext cx="2" cy="3"/>
              </a:xfrm>
              <a:custGeom>
                <a:avLst/>
                <a:gdLst>
                  <a:gd name="T0" fmla="*/ 0 w 7"/>
                  <a:gd name="T1" fmla="*/ 3 h 14"/>
                  <a:gd name="T2" fmla="*/ 0 w 7"/>
                  <a:gd name="T3" fmla="*/ 0 h 14"/>
                  <a:gd name="T4" fmla="*/ 2 w 7"/>
                  <a:gd name="T5" fmla="*/ 0 h 14"/>
                  <a:gd name="T6" fmla="*/ 2 w 7"/>
                  <a:gd name="T7" fmla="*/ 3 h 14"/>
                  <a:gd name="T8" fmla="*/ 0 w 7"/>
                  <a:gd name="T9" fmla="*/ 3 h 14"/>
                  <a:gd name="T10" fmla="*/ 0 w 7"/>
                  <a:gd name="T11" fmla="*/ 3 h 1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14"/>
                  <a:gd name="T20" fmla="*/ 7 w 7"/>
                  <a:gd name="T21" fmla="*/ 14 h 1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14">
                    <a:moveTo>
                      <a:pt x="0" y="1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14"/>
                    </a:lnTo>
                    <a:lnTo>
                      <a:pt x="0" y="1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09" name="Rectangle 204"/>
              <p:cNvSpPr>
                <a:spLocks noChangeArrowheads="1"/>
              </p:cNvSpPr>
              <p:nvPr/>
            </p:nvSpPr>
            <p:spPr bwMode="auto">
              <a:xfrm>
                <a:off x="3183" y="2798"/>
                <a:ext cx="55" cy="17"/>
              </a:xfrm>
              <a:prstGeom prst="rect">
                <a:avLst/>
              </a:prstGeom>
              <a:noFill/>
              <a:ln w="0">
                <a:solidFill>
                  <a:srgbClr val="79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410" name="Rectangle 205"/>
              <p:cNvSpPr>
                <a:spLocks noChangeArrowheads="1"/>
              </p:cNvSpPr>
              <p:nvPr/>
            </p:nvSpPr>
            <p:spPr bwMode="auto">
              <a:xfrm>
                <a:off x="3266" y="2768"/>
                <a:ext cx="242" cy="47"/>
              </a:xfrm>
              <a:prstGeom prst="rect">
                <a:avLst/>
              </a:prstGeom>
              <a:noFill/>
              <a:ln w="0">
                <a:solidFill>
                  <a:srgbClr val="79808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411" name="Freeform 206"/>
              <p:cNvSpPr>
                <a:spLocks/>
              </p:cNvSpPr>
              <p:nvPr/>
            </p:nvSpPr>
            <p:spPr bwMode="auto">
              <a:xfrm>
                <a:off x="3177" y="2733"/>
                <a:ext cx="70" cy="19"/>
              </a:xfrm>
              <a:custGeom>
                <a:avLst/>
                <a:gdLst>
                  <a:gd name="T0" fmla="*/ 0 w 348"/>
                  <a:gd name="T1" fmla="*/ 19 h 96"/>
                  <a:gd name="T2" fmla="*/ 70 w 348"/>
                  <a:gd name="T3" fmla="*/ 19 h 96"/>
                  <a:gd name="T4" fmla="*/ 70 w 348"/>
                  <a:gd name="T5" fmla="*/ 0 h 96"/>
                  <a:gd name="T6" fmla="*/ 0 w 348"/>
                  <a:gd name="T7" fmla="*/ 0 h 96"/>
                  <a:gd name="T8" fmla="*/ 0 w 348"/>
                  <a:gd name="T9" fmla="*/ 19 h 96"/>
                  <a:gd name="T10" fmla="*/ 0 w 348"/>
                  <a:gd name="T11" fmla="*/ 19 h 96"/>
                  <a:gd name="T12" fmla="*/ 0 w 348"/>
                  <a:gd name="T13" fmla="*/ 19 h 9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8"/>
                  <a:gd name="T22" fmla="*/ 0 h 96"/>
                  <a:gd name="T23" fmla="*/ 348 w 348"/>
                  <a:gd name="T24" fmla="*/ 96 h 9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8" h="96">
                    <a:moveTo>
                      <a:pt x="0" y="96"/>
                    </a:moveTo>
                    <a:lnTo>
                      <a:pt x="348" y="96"/>
                    </a:lnTo>
                    <a:lnTo>
                      <a:pt x="348" y="0"/>
                    </a:lnTo>
                    <a:lnTo>
                      <a:pt x="0" y="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79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12" name="Freeform 207"/>
              <p:cNvSpPr>
                <a:spLocks/>
              </p:cNvSpPr>
              <p:nvPr/>
            </p:nvSpPr>
            <p:spPr bwMode="auto">
              <a:xfrm>
                <a:off x="3206" y="2799"/>
                <a:ext cx="29" cy="14"/>
              </a:xfrm>
              <a:custGeom>
                <a:avLst/>
                <a:gdLst>
                  <a:gd name="T0" fmla="*/ 0 w 141"/>
                  <a:gd name="T1" fmla="*/ 14 h 68"/>
                  <a:gd name="T2" fmla="*/ 0 w 141"/>
                  <a:gd name="T3" fmla="*/ 0 h 68"/>
                  <a:gd name="T4" fmla="*/ 29 w 141"/>
                  <a:gd name="T5" fmla="*/ 0 h 68"/>
                  <a:gd name="T6" fmla="*/ 29 w 141"/>
                  <a:gd name="T7" fmla="*/ 14 h 68"/>
                  <a:gd name="T8" fmla="*/ 0 w 141"/>
                  <a:gd name="T9" fmla="*/ 14 h 68"/>
                  <a:gd name="T10" fmla="*/ 0 w 141"/>
                  <a:gd name="T11" fmla="*/ 14 h 68"/>
                  <a:gd name="T12" fmla="*/ 0 w 141"/>
                  <a:gd name="T13" fmla="*/ 14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1"/>
                  <a:gd name="T22" fmla="*/ 0 h 68"/>
                  <a:gd name="T23" fmla="*/ 141 w 141"/>
                  <a:gd name="T24" fmla="*/ 68 h 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1" h="68">
                    <a:moveTo>
                      <a:pt x="0" y="68"/>
                    </a:moveTo>
                    <a:lnTo>
                      <a:pt x="1" y="0"/>
                    </a:lnTo>
                    <a:lnTo>
                      <a:pt x="141" y="0"/>
                    </a:lnTo>
                    <a:lnTo>
                      <a:pt x="141" y="68"/>
                    </a:lnTo>
                    <a:lnTo>
                      <a:pt x="1" y="68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2C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13" name="Freeform 208"/>
              <p:cNvSpPr>
                <a:spLocks/>
              </p:cNvSpPr>
              <p:nvPr/>
            </p:nvSpPr>
            <p:spPr bwMode="auto">
              <a:xfrm>
                <a:off x="3208" y="2800"/>
                <a:ext cx="25" cy="12"/>
              </a:xfrm>
              <a:custGeom>
                <a:avLst/>
                <a:gdLst>
                  <a:gd name="T0" fmla="*/ 0 w 123"/>
                  <a:gd name="T1" fmla="*/ 12 h 61"/>
                  <a:gd name="T2" fmla="*/ 0 w 123"/>
                  <a:gd name="T3" fmla="*/ 0 h 61"/>
                  <a:gd name="T4" fmla="*/ 25 w 123"/>
                  <a:gd name="T5" fmla="*/ 0 h 61"/>
                  <a:gd name="T6" fmla="*/ 25 w 123"/>
                  <a:gd name="T7" fmla="*/ 12 h 61"/>
                  <a:gd name="T8" fmla="*/ 0 w 123"/>
                  <a:gd name="T9" fmla="*/ 12 h 61"/>
                  <a:gd name="T10" fmla="*/ 0 w 123"/>
                  <a:gd name="T11" fmla="*/ 12 h 61"/>
                  <a:gd name="T12" fmla="*/ 0 w 123"/>
                  <a:gd name="T13" fmla="*/ 12 h 6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3"/>
                  <a:gd name="T22" fmla="*/ 0 h 61"/>
                  <a:gd name="T23" fmla="*/ 123 w 123"/>
                  <a:gd name="T24" fmla="*/ 61 h 6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3" h="61">
                    <a:moveTo>
                      <a:pt x="0" y="61"/>
                    </a:moveTo>
                    <a:lnTo>
                      <a:pt x="0" y="0"/>
                    </a:lnTo>
                    <a:lnTo>
                      <a:pt x="123" y="0"/>
                    </a:lnTo>
                    <a:lnTo>
                      <a:pt x="123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C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14" name="Freeform 209"/>
              <p:cNvSpPr>
                <a:spLocks/>
              </p:cNvSpPr>
              <p:nvPr/>
            </p:nvSpPr>
            <p:spPr bwMode="auto">
              <a:xfrm>
                <a:off x="3213" y="2800"/>
                <a:ext cx="15" cy="12"/>
              </a:xfrm>
              <a:custGeom>
                <a:avLst/>
                <a:gdLst>
                  <a:gd name="T0" fmla="*/ 0 w 79"/>
                  <a:gd name="T1" fmla="*/ 12 h 61"/>
                  <a:gd name="T2" fmla="*/ 0 w 79"/>
                  <a:gd name="T3" fmla="*/ 0 h 61"/>
                  <a:gd name="T4" fmla="*/ 15 w 79"/>
                  <a:gd name="T5" fmla="*/ 0 h 61"/>
                  <a:gd name="T6" fmla="*/ 15 w 79"/>
                  <a:gd name="T7" fmla="*/ 12 h 61"/>
                  <a:gd name="T8" fmla="*/ 0 w 79"/>
                  <a:gd name="T9" fmla="*/ 12 h 61"/>
                  <a:gd name="T10" fmla="*/ 0 w 79"/>
                  <a:gd name="T11" fmla="*/ 12 h 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9"/>
                  <a:gd name="T19" fmla="*/ 0 h 61"/>
                  <a:gd name="T20" fmla="*/ 79 w 79"/>
                  <a:gd name="T21" fmla="*/ 61 h 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9" h="61">
                    <a:moveTo>
                      <a:pt x="0" y="61"/>
                    </a:moveTo>
                    <a:lnTo>
                      <a:pt x="0" y="0"/>
                    </a:lnTo>
                    <a:lnTo>
                      <a:pt x="79" y="0"/>
                    </a:lnTo>
                    <a:lnTo>
                      <a:pt x="79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2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15" name="Freeform 210"/>
              <p:cNvSpPr>
                <a:spLocks/>
              </p:cNvSpPr>
              <p:nvPr/>
            </p:nvSpPr>
            <p:spPr bwMode="auto">
              <a:xfrm>
                <a:off x="3215" y="2800"/>
                <a:ext cx="11" cy="12"/>
              </a:xfrm>
              <a:custGeom>
                <a:avLst/>
                <a:gdLst>
                  <a:gd name="T0" fmla="*/ 0 w 57"/>
                  <a:gd name="T1" fmla="*/ 12 h 61"/>
                  <a:gd name="T2" fmla="*/ 0 w 57"/>
                  <a:gd name="T3" fmla="*/ 0 h 61"/>
                  <a:gd name="T4" fmla="*/ 11 w 57"/>
                  <a:gd name="T5" fmla="*/ 0 h 61"/>
                  <a:gd name="T6" fmla="*/ 11 w 57"/>
                  <a:gd name="T7" fmla="*/ 12 h 61"/>
                  <a:gd name="T8" fmla="*/ 0 w 57"/>
                  <a:gd name="T9" fmla="*/ 12 h 61"/>
                  <a:gd name="T10" fmla="*/ 0 w 57"/>
                  <a:gd name="T11" fmla="*/ 12 h 6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7"/>
                  <a:gd name="T19" fmla="*/ 0 h 61"/>
                  <a:gd name="T20" fmla="*/ 57 w 57"/>
                  <a:gd name="T21" fmla="*/ 61 h 6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7" h="61">
                    <a:moveTo>
                      <a:pt x="0" y="61"/>
                    </a:moveTo>
                    <a:lnTo>
                      <a:pt x="0" y="0"/>
                    </a:lnTo>
                    <a:lnTo>
                      <a:pt x="57" y="0"/>
                    </a:lnTo>
                    <a:lnTo>
                      <a:pt x="57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92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16" name="Freeform 211"/>
              <p:cNvSpPr>
                <a:spLocks/>
              </p:cNvSpPr>
              <p:nvPr/>
            </p:nvSpPr>
            <p:spPr bwMode="auto">
              <a:xfrm>
                <a:off x="3206" y="2785"/>
                <a:ext cx="6" cy="6"/>
              </a:xfrm>
              <a:custGeom>
                <a:avLst/>
                <a:gdLst>
                  <a:gd name="T0" fmla="*/ 3 w 29"/>
                  <a:gd name="T1" fmla="*/ 0 h 29"/>
                  <a:gd name="T2" fmla="*/ 4 w 29"/>
                  <a:gd name="T3" fmla="*/ 0 h 29"/>
                  <a:gd name="T4" fmla="*/ 4 w 29"/>
                  <a:gd name="T5" fmla="*/ 0 h 29"/>
                  <a:gd name="T6" fmla="*/ 5 w 29"/>
                  <a:gd name="T7" fmla="*/ 0 h 29"/>
                  <a:gd name="T8" fmla="*/ 5 w 29"/>
                  <a:gd name="T9" fmla="*/ 1 h 29"/>
                  <a:gd name="T10" fmla="*/ 6 w 29"/>
                  <a:gd name="T11" fmla="*/ 1 h 29"/>
                  <a:gd name="T12" fmla="*/ 6 w 29"/>
                  <a:gd name="T13" fmla="*/ 2 h 29"/>
                  <a:gd name="T14" fmla="*/ 6 w 29"/>
                  <a:gd name="T15" fmla="*/ 2 h 29"/>
                  <a:gd name="T16" fmla="*/ 6 w 29"/>
                  <a:gd name="T17" fmla="*/ 3 h 29"/>
                  <a:gd name="T18" fmla="*/ 6 w 29"/>
                  <a:gd name="T19" fmla="*/ 4 h 29"/>
                  <a:gd name="T20" fmla="*/ 6 w 29"/>
                  <a:gd name="T21" fmla="*/ 4 h 29"/>
                  <a:gd name="T22" fmla="*/ 6 w 29"/>
                  <a:gd name="T23" fmla="*/ 5 h 29"/>
                  <a:gd name="T24" fmla="*/ 5 w 29"/>
                  <a:gd name="T25" fmla="*/ 5 h 29"/>
                  <a:gd name="T26" fmla="*/ 5 w 29"/>
                  <a:gd name="T27" fmla="*/ 6 h 29"/>
                  <a:gd name="T28" fmla="*/ 4 w 29"/>
                  <a:gd name="T29" fmla="*/ 6 h 29"/>
                  <a:gd name="T30" fmla="*/ 4 w 29"/>
                  <a:gd name="T31" fmla="*/ 6 h 29"/>
                  <a:gd name="T32" fmla="*/ 3 w 29"/>
                  <a:gd name="T33" fmla="*/ 6 h 29"/>
                  <a:gd name="T34" fmla="*/ 2 w 29"/>
                  <a:gd name="T35" fmla="*/ 6 h 29"/>
                  <a:gd name="T36" fmla="*/ 2 w 29"/>
                  <a:gd name="T37" fmla="*/ 6 h 29"/>
                  <a:gd name="T38" fmla="*/ 1 w 29"/>
                  <a:gd name="T39" fmla="*/ 6 h 29"/>
                  <a:gd name="T40" fmla="*/ 1 w 29"/>
                  <a:gd name="T41" fmla="*/ 5 h 29"/>
                  <a:gd name="T42" fmla="*/ 1 w 29"/>
                  <a:gd name="T43" fmla="*/ 5 h 29"/>
                  <a:gd name="T44" fmla="*/ 0 w 29"/>
                  <a:gd name="T45" fmla="*/ 4 h 29"/>
                  <a:gd name="T46" fmla="*/ 0 w 29"/>
                  <a:gd name="T47" fmla="*/ 4 h 29"/>
                  <a:gd name="T48" fmla="*/ 0 w 29"/>
                  <a:gd name="T49" fmla="*/ 3 h 29"/>
                  <a:gd name="T50" fmla="*/ 0 w 29"/>
                  <a:gd name="T51" fmla="*/ 2 h 29"/>
                  <a:gd name="T52" fmla="*/ 0 w 29"/>
                  <a:gd name="T53" fmla="*/ 2 h 29"/>
                  <a:gd name="T54" fmla="*/ 1 w 29"/>
                  <a:gd name="T55" fmla="*/ 1 h 29"/>
                  <a:gd name="T56" fmla="*/ 1 w 29"/>
                  <a:gd name="T57" fmla="*/ 1 h 29"/>
                  <a:gd name="T58" fmla="*/ 1 w 29"/>
                  <a:gd name="T59" fmla="*/ 0 h 29"/>
                  <a:gd name="T60" fmla="*/ 2 w 29"/>
                  <a:gd name="T61" fmla="*/ 0 h 29"/>
                  <a:gd name="T62" fmla="*/ 2 w 29"/>
                  <a:gd name="T63" fmla="*/ 0 h 29"/>
                  <a:gd name="T64" fmla="*/ 3 w 29"/>
                  <a:gd name="T65" fmla="*/ 0 h 29"/>
                  <a:gd name="T66" fmla="*/ 3 w 29"/>
                  <a:gd name="T67" fmla="*/ 0 h 29"/>
                  <a:gd name="T68" fmla="*/ 3 w 29"/>
                  <a:gd name="T69" fmla="*/ 0 h 2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9"/>
                  <a:gd name="T106" fmla="*/ 0 h 29"/>
                  <a:gd name="T107" fmla="*/ 29 w 29"/>
                  <a:gd name="T108" fmla="*/ 29 h 2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9" h="29">
                    <a:moveTo>
                      <a:pt x="14" y="0"/>
                    </a:moveTo>
                    <a:lnTo>
                      <a:pt x="18" y="1"/>
                    </a:lnTo>
                    <a:lnTo>
                      <a:pt x="21" y="1"/>
                    </a:lnTo>
                    <a:lnTo>
                      <a:pt x="22" y="2"/>
                    </a:lnTo>
                    <a:lnTo>
                      <a:pt x="26" y="5"/>
                    </a:lnTo>
                    <a:lnTo>
                      <a:pt x="27" y="7"/>
                    </a:lnTo>
                    <a:lnTo>
                      <a:pt x="28" y="9"/>
                    </a:lnTo>
                    <a:lnTo>
                      <a:pt x="29" y="11"/>
                    </a:lnTo>
                    <a:lnTo>
                      <a:pt x="29" y="15"/>
                    </a:lnTo>
                    <a:lnTo>
                      <a:pt x="29" y="18"/>
                    </a:lnTo>
                    <a:lnTo>
                      <a:pt x="28" y="20"/>
                    </a:lnTo>
                    <a:lnTo>
                      <a:pt x="27" y="22"/>
                    </a:lnTo>
                    <a:lnTo>
                      <a:pt x="26" y="25"/>
                    </a:lnTo>
                    <a:lnTo>
                      <a:pt x="22" y="27"/>
                    </a:lnTo>
                    <a:lnTo>
                      <a:pt x="21" y="29"/>
                    </a:lnTo>
                    <a:lnTo>
                      <a:pt x="18" y="29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9" y="29"/>
                    </a:lnTo>
                    <a:lnTo>
                      <a:pt x="7" y="27"/>
                    </a:lnTo>
                    <a:lnTo>
                      <a:pt x="4" y="25"/>
                    </a:lnTo>
                    <a:lnTo>
                      <a:pt x="3" y="22"/>
                    </a:lnTo>
                    <a:lnTo>
                      <a:pt x="1" y="20"/>
                    </a:lnTo>
                    <a:lnTo>
                      <a:pt x="1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1" y="9"/>
                    </a:lnTo>
                    <a:lnTo>
                      <a:pt x="3" y="7"/>
                    </a:lnTo>
                    <a:lnTo>
                      <a:pt x="4" y="5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2" y="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C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17" name="Freeform 212"/>
              <p:cNvSpPr>
                <a:spLocks/>
              </p:cNvSpPr>
              <p:nvPr/>
            </p:nvSpPr>
            <p:spPr bwMode="auto">
              <a:xfrm>
                <a:off x="3228" y="2785"/>
                <a:ext cx="6" cy="6"/>
              </a:xfrm>
              <a:custGeom>
                <a:avLst/>
                <a:gdLst>
                  <a:gd name="T0" fmla="*/ 3 w 30"/>
                  <a:gd name="T1" fmla="*/ 0 h 29"/>
                  <a:gd name="T2" fmla="*/ 4 w 30"/>
                  <a:gd name="T3" fmla="*/ 0 h 29"/>
                  <a:gd name="T4" fmla="*/ 4 w 30"/>
                  <a:gd name="T5" fmla="*/ 0 h 29"/>
                  <a:gd name="T6" fmla="*/ 5 w 30"/>
                  <a:gd name="T7" fmla="*/ 0 h 29"/>
                  <a:gd name="T8" fmla="*/ 5 w 30"/>
                  <a:gd name="T9" fmla="*/ 1 h 29"/>
                  <a:gd name="T10" fmla="*/ 5 w 30"/>
                  <a:gd name="T11" fmla="*/ 1 h 29"/>
                  <a:gd name="T12" fmla="*/ 6 w 30"/>
                  <a:gd name="T13" fmla="*/ 2 h 29"/>
                  <a:gd name="T14" fmla="*/ 6 w 30"/>
                  <a:gd name="T15" fmla="*/ 2 h 29"/>
                  <a:gd name="T16" fmla="*/ 6 w 30"/>
                  <a:gd name="T17" fmla="*/ 3 h 29"/>
                  <a:gd name="T18" fmla="*/ 6 w 30"/>
                  <a:gd name="T19" fmla="*/ 4 h 29"/>
                  <a:gd name="T20" fmla="*/ 6 w 30"/>
                  <a:gd name="T21" fmla="*/ 4 h 29"/>
                  <a:gd name="T22" fmla="*/ 5 w 30"/>
                  <a:gd name="T23" fmla="*/ 5 h 29"/>
                  <a:gd name="T24" fmla="*/ 5 w 30"/>
                  <a:gd name="T25" fmla="*/ 5 h 29"/>
                  <a:gd name="T26" fmla="*/ 5 w 30"/>
                  <a:gd name="T27" fmla="*/ 6 h 29"/>
                  <a:gd name="T28" fmla="*/ 4 w 30"/>
                  <a:gd name="T29" fmla="*/ 6 h 29"/>
                  <a:gd name="T30" fmla="*/ 4 w 30"/>
                  <a:gd name="T31" fmla="*/ 6 h 29"/>
                  <a:gd name="T32" fmla="*/ 3 w 30"/>
                  <a:gd name="T33" fmla="*/ 6 h 29"/>
                  <a:gd name="T34" fmla="*/ 2 w 30"/>
                  <a:gd name="T35" fmla="*/ 6 h 29"/>
                  <a:gd name="T36" fmla="*/ 2 w 30"/>
                  <a:gd name="T37" fmla="*/ 6 h 29"/>
                  <a:gd name="T38" fmla="*/ 2 w 30"/>
                  <a:gd name="T39" fmla="*/ 6 h 29"/>
                  <a:gd name="T40" fmla="*/ 1 w 30"/>
                  <a:gd name="T41" fmla="*/ 5 h 29"/>
                  <a:gd name="T42" fmla="*/ 1 w 30"/>
                  <a:gd name="T43" fmla="*/ 5 h 29"/>
                  <a:gd name="T44" fmla="*/ 0 w 30"/>
                  <a:gd name="T45" fmla="*/ 4 h 29"/>
                  <a:gd name="T46" fmla="*/ 0 w 30"/>
                  <a:gd name="T47" fmla="*/ 4 h 29"/>
                  <a:gd name="T48" fmla="*/ 0 w 30"/>
                  <a:gd name="T49" fmla="*/ 3 h 29"/>
                  <a:gd name="T50" fmla="*/ 0 w 30"/>
                  <a:gd name="T51" fmla="*/ 2 h 29"/>
                  <a:gd name="T52" fmla="*/ 0 w 30"/>
                  <a:gd name="T53" fmla="*/ 2 h 29"/>
                  <a:gd name="T54" fmla="*/ 1 w 30"/>
                  <a:gd name="T55" fmla="*/ 1 h 29"/>
                  <a:gd name="T56" fmla="*/ 1 w 30"/>
                  <a:gd name="T57" fmla="*/ 1 h 29"/>
                  <a:gd name="T58" fmla="*/ 2 w 30"/>
                  <a:gd name="T59" fmla="*/ 0 h 29"/>
                  <a:gd name="T60" fmla="*/ 2 w 30"/>
                  <a:gd name="T61" fmla="*/ 0 h 29"/>
                  <a:gd name="T62" fmla="*/ 2 w 30"/>
                  <a:gd name="T63" fmla="*/ 0 h 29"/>
                  <a:gd name="T64" fmla="*/ 3 w 30"/>
                  <a:gd name="T65" fmla="*/ 0 h 29"/>
                  <a:gd name="T66" fmla="*/ 3 w 30"/>
                  <a:gd name="T67" fmla="*/ 0 h 29"/>
                  <a:gd name="T68" fmla="*/ 3 w 30"/>
                  <a:gd name="T69" fmla="*/ 0 h 2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"/>
                  <a:gd name="T106" fmla="*/ 0 h 29"/>
                  <a:gd name="T107" fmla="*/ 30 w 30"/>
                  <a:gd name="T108" fmla="*/ 29 h 2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" h="29">
                    <a:moveTo>
                      <a:pt x="16" y="0"/>
                    </a:moveTo>
                    <a:lnTo>
                      <a:pt x="18" y="1"/>
                    </a:lnTo>
                    <a:lnTo>
                      <a:pt x="21" y="1"/>
                    </a:lnTo>
                    <a:lnTo>
                      <a:pt x="24" y="2"/>
                    </a:lnTo>
                    <a:lnTo>
                      <a:pt x="26" y="5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30" y="11"/>
                    </a:lnTo>
                    <a:lnTo>
                      <a:pt x="30" y="15"/>
                    </a:lnTo>
                    <a:lnTo>
                      <a:pt x="30" y="18"/>
                    </a:lnTo>
                    <a:lnTo>
                      <a:pt x="29" y="20"/>
                    </a:lnTo>
                    <a:lnTo>
                      <a:pt x="27" y="22"/>
                    </a:lnTo>
                    <a:lnTo>
                      <a:pt x="26" y="25"/>
                    </a:lnTo>
                    <a:lnTo>
                      <a:pt x="24" y="27"/>
                    </a:lnTo>
                    <a:lnTo>
                      <a:pt x="21" y="29"/>
                    </a:lnTo>
                    <a:lnTo>
                      <a:pt x="18" y="29"/>
                    </a:lnTo>
                    <a:lnTo>
                      <a:pt x="16" y="29"/>
                    </a:lnTo>
                    <a:lnTo>
                      <a:pt x="12" y="29"/>
                    </a:lnTo>
                    <a:lnTo>
                      <a:pt x="9" y="29"/>
                    </a:lnTo>
                    <a:lnTo>
                      <a:pt x="8" y="27"/>
                    </a:lnTo>
                    <a:lnTo>
                      <a:pt x="6" y="25"/>
                    </a:lnTo>
                    <a:lnTo>
                      <a:pt x="4" y="22"/>
                    </a:lnTo>
                    <a:lnTo>
                      <a:pt x="2" y="20"/>
                    </a:lnTo>
                    <a:lnTo>
                      <a:pt x="1" y="18"/>
                    </a:lnTo>
                    <a:lnTo>
                      <a:pt x="0" y="15"/>
                    </a:lnTo>
                    <a:lnTo>
                      <a:pt x="1" y="11"/>
                    </a:lnTo>
                    <a:lnTo>
                      <a:pt x="2" y="9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8" y="2"/>
                    </a:lnTo>
                    <a:lnTo>
                      <a:pt x="9" y="1"/>
                    </a:lnTo>
                    <a:lnTo>
                      <a:pt x="12" y="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C5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18" name="Freeform 213"/>
              <p:cNvSpPr>
                <a:spLocks/>
              </p:cNvSpPr>
              <p:nvPr/>
            </p:nvSpPr>
            <p:spPr bwMode="auto">
              <a:xfrm>
                <a:off x="3206" y="2785"/>
                <a:ext cx="5" cy="5"/>
              </a:xfrm>
              <a:custGeom>
                <a:avLst/>
                <a:gdLst>
                  <a:gd name="T0" fmla="*/ 3 w 22"/>
                  <a:gd name="T1" fmla="*/ 0 h 22"/>
                  <a:gd name="T2" fmla="*/ 4 w 22"/>
                  <a:gd name="T3" fmla="*/ 0 h 22"/>
                  <a:gd name="T4" fmla="*/ 4 w 22"/>
                  <a:gd name="T5" fmla="*/ 1 h 22"/>
                  <a:gd name="T6" fmla="*/ 5 w 22"/>
                  <a:gd name="T7" fmla="*/ 2 h 22"/>
                  <a:gd name="T8" fmla="*/ 5 w 22"/>
                  <a:gd name="T9" fmla="*/ 3 h 22"/>
                  <a:gd name="T10" fmla="*/ 5 w 22"/>
                  <a:gd name="T11" fmla="*/ 4 h 22"/>
                  <a:gd name="T12" fmla="*/ 4 w 22"/>
                  <a:gd name="T13" fmla="*/ 4 h 22"/>
                  <a:gd name="T14" fmla="*/ 4 w 22"/>
                  <a:gd name="T15" fmla="*/ 5 h 22"/>
                  <a:gd name="T16" fmla="*/ 3 w 22"/>
                  <a:gd name="T17" fmla="*/ 5 h 22"/>
                  <a:gd name="T18" fmla="*/ 2 w 22"/>
                  <a:gd name="T19" fmla="*/ 5 h 22"/>
                  <a:gd name="T20" fmla="*/ 1 w 22"/>
                  <a:gd name="T21" fmla="*/ 4 h 22"/>
                  <a:gd name="T22" fmla="*/ 0 w 22"/>
                  <a:gd name="T23" fmla="*/ 4 h 22"/>
                  <a:gd name="T24" fmla="*/ 0 w 22"/>
                  <a:gd name="T25" fmla="*/ 3 h 22"/>
                  <a:gd name="T26" fmla="*/ 0 w 22"/>
                  <a:gd name="T27" fmla="*/ 2 h 22"/>
                  <a:gd name="T28" fmla="*/ 1 w 22"/>
                  <a:gd name="T29" fmla="*/ 1 h 22"/>
                  <a:gd name="T30" fmla="*/ 2 w 22"/>
                  <a:gd name="T31" fmla="*/ 0 h 22"/>
                  <a:gd name="T32" fmla="*/ 3 w 22"/>
                  <a:gd name="T33" fmla="*/ 0 h 22"/>
                  <a:gd name="T34" fmla="*/ 3 w 22"/>
                  <a:gd name="T35" fmla="*/ 0 h 22"/>
                  <a:gd name="T36" fmla="*/ 3 w 22"/>
                  <a:gd name="T37" fmla="*/ 0 h 2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2"/>
                  <a:gd name="T58" fmla="*/ 0 h 22"/>
                  <a:gd name="T59" fmla="*/ 22 w 22"/>
                  <a:gd name="T60" fmla="*/ 22 h 2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2" h="22">
                    <a:moveTo>
                      <a:pt x="11" y="0"/>
                    </a:moveTo>
                    <a:lnTo>
                      <a:pt x="16" y="1"/>
                    </a:lnTo>
                    <a:lnTo>
                      <a:pt x="19" y="3"/>
                    </a:lnTo>
                    <a:lnTo>
                      <a:pt x="21" y="7"/>
                    </a:lnTo>
                    <a:lnTo>
                      <a:pt x="22" y="11"/>
                    </a:lnTo>
                    <a:lnTo>
                      <a:pt x="21" y="16"/>
                    </a:lnTo>
                    <a:lnTo>
                      <a:pt x="19" y="19"/>
                    </a:lnTo>
                    <a:lnTo>
                      <a:pt x="16" y="21"/>
                    </a:lnTo>
                    <a:lnTo>
                      <a:pt x="11" y="22"/>
                    </a:lnTo>
                    <a:lnTo>
                      <a:pt x="7" y="21"/>
                    </a:lnTo>
                    <a:lnTo>
                      <a:pt x="3" y="19"/>
                    </a:lnTo>
                    <a:lnTo>
                      <a:pt x="1" y="16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3" y="3"/>
                    </a:lnTo>
                    <a:lnTo>
                      <a:pt x="7" y="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3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19" name="Freeform 214"/>
              <p:cNvSpPr>
                <a:spLocks/>
              </p:cNvSpPr>
              <p:nvPr/>
            </p:nvSpPr>
            <p:spPr bwMode="auto">
              <a:xfrm>
                <a:off x="3228" y="2785"/>
                <a:ext cx="5" cy="5"/>
              </a:xfrm>
              <a:custGeom>
                <a:avLst/>
                <a:gdLst>
                  <a:gd name="T0" fmla="*/ 3 w 22"/>
                  <a:gd name="T1" fmla="*/ 0 h 22"/>
                  <a:gd name="T2" fmla="*/ 4 w 22"/>
                  <a:gd name="T3" fmla="*/ 0 h 22"/>
                  <a:gd name="T4" fmla="*/ 4 w 22"/>
                  <a:gd name="T5" fmla="*/ 1 h 22"/>
                  <a:gd name="T6" fmla="*/ 5 w 22"/>
                  <a:gd name="T7" fmla="*/ 2 h 22"/>
                  <a:gd name="T8" fmla="*/ 5 w 22"/>
                  <a:gd name="T9" fmla="*/ 3 h 22"/>
                  <a:gd name="T10" fmla="*/ 5 w 22"/>
                  <a:gd name="T11" fmla="*/ 4 h 22"/>
                  <a:gd name="T12" fmla="*/ 4 w 22"/>
                  <a:gd name="T13" fmla="*/ 4 h 22"/>
                  <a:gd name="T14" fmla="*/ 4 w 22"/>
                  <a:gd name="T15" fmla="*/ 5 h 22"/>
                  <a:gd name="T16" fmla="*/ 3 w 22"/>
                  <a:gd name="T17" fmla="*/ 5 h 22"/>
                  <a:gd name="T18" fmla="*/ 2 w 22"/>
                  <a:gd name="T19" fmla="*/ 5 h 22"/>
                  <a:gd name="T20" fmla="*/ 1 w 22"/>
                  <a:gd name="T21" fmla="*/ 4 h 22"/>
                  <a:gd name="T22" fmla="*/ 0 w 22"/>
                  <a:gd name="T23" fmla="*/ 4 h 22"/>
                  <a:gd name="T24" fmla="*/ 0 w 22"/>
                  <a:gd name="T25" fmla="*/ 3 h 22"/>
                  <a:gd name="T26" fmla="*/ 0 w 22"/>
                  <a:gd name="T27" fmla="*/ 2 h 22"/>
                  <a:gd name="T28" fmla="*/ 1 w 22"/>
                  <a:gd name="T29" fmla="*/ 1 h 22"/>
                  <a:gd name="T30" fmla="*/ 2 w 22"/>
                  <a:gd name="T31" fmla="*/ 0 h 22"/>
                  <a:gd name="T32" fmla="*/ 3 w 22"/>
                  <a:gd name="T33" fmla="*/ 0 h 22"/>
                  <a:gd name="T34" fmla="*/ 3 w 22"/>
                  <a:gd name="T35" fmla="*/ 0 h 22"/>
                  <a:gd name="T36" fmla="*/ 3 w 22"/>
                  <a:gd name="T37" fmla="*/ 0 h 2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2"/>
                  <a:gd name="T58" fmla="*/ 0 h 22"/>
                  <a:gd name="T59" fmla="*/ 22 w 22"/>
                  <a:gd name="T60" fmla="*/ 22 h 2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2" h="22">
                    <a:moveTo>
                      <a:pt x="11" y="0"/>
                    </a:moveTo>
                    <a:lnTo>
                      <a:pt x="16" y="1"/>
                    </a:lnTo>
                    <a:lnTo>
                      <a:pt x="19" y="3"/>
                    </a:lnTo>
                    <a:lnTo>
                      <a:pt x="22" y="7"/>
                    </a:lnTo>
                    <a:lnTo>
                      <a:pt x="22" y="11"/>
                    </a:lnTo>
                    <a:lnTo>
                      <a:pt x="22" y="16"/>
                    </a:lnTo>
                    <a:lnTo>
                      <a:pt x="19" y="19"/>
                    </a:lnTo>
                    <a:lnTo>
                      <a:pt x="16" y="21"/>
                    </a:lnTo>
                    <a:lnTo>
                      <a:pt x="11" y="22"/>
                    </a:lnTo>
                    <a:lnTo>
                      <a:pt x="8" y="21"/>
                    </a:lnTo>
                    <a:lnTo>
                      <a:pt x="5" y="19"/>
                    </a:lnTo>
                    <a:lnTo>
                      <a:pt x="1" y="16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3"/>
                    </a:lnTo>
                    <a:lnTo>
                      <a:pt x="8" y="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13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7206" name="Picture 215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3" y="1740"/>
              <a:ext cx="44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07" name="Picture 216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9" y="1836"/>
              <a:ext cx="44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7033" name="Text Box 217"/>
            <p:cNvSpPr txBox="1">
              <a:spLocks noChangeArrowheads="1"/>
            </p:cNvSpPr>
            <p:nvPr/>
          </p:nvSpPr>
          <p:spPr bwMode="auto">
            <a:xfrm>
              <a:off x="356" y="2425"/>
              <a:ext cx="840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9276" tIns="49638" rIns="99276" bIns="49638">
              <a:spAutoFit/>
            </a:bodyPr>
            <a:lstStyle/>
            <a:p>
              <a:pPr algn="l" defTabSz="992188">
                <a:defRPr/>
              </a:pPr>
              <a:r>
                <a:rPr kumimoji="1" lang="en-US" altLang="zh-TW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PMingLiU" pitchFamily="18" charset="-120"/>
                </a:rPr>
                <a:t>Partners</a:t>
              </a:r>
            </a:p>
          </p:txBody>
        </p:sp>
        <p:grpSp>
          <p:nvGrpSpPr>
            <p:cNvPr id="7209" name="Group 218"/>
            <p:cNvGrpSpPr>
              <a:grpSpLocks/>
            </p:cNvGrpSpPr>
            <p:nvPr/>
          </p:nvGrpSpPr>
          <p:grpSpPr bwMode="auto">
            <a:xfrm>
              <a:off x="505" y="2823"/>
              <a:ext cx="539" cy="422"/>
              <a:chOff x="572" y="2887"/>
              <a:chExt cx="539" cy="422"/>
            </a:xfrm>
          </p:grpSpPr>
          <p:pic>
            <p:nvPicPr>
              <p:cNvPr id="7385" name="Picture 219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" y="2887"/>
                <a:ext cx="44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6" name="Picture 220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" y="2983"/>
                <a:ext cx="44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210" name="Group 221"/>
            <p:cNvGrpSpPr>
              <a:grpSpLocks/>
            </p:cNvGrpSpPr>
            <p:nvPr/>
          </p:nvGrpSpPr>
          <p:grpSpPr bwMode="auto">
            <a:xfrm>
              <a:off x="505" y="2028"/>
              <a:ext cx="539" cy="422"/>
              <a:chOff x="531" y="2092"/>
              <a:chExt cx="539" cy="422"/>
            </a:xfrm>
          </p:grpSpPr>
          <p:pic>
            <p:nvPicPr>
              <p:cNvPr id="7383" name="Picture 222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" y="2092"/>
                <a:ext cx="44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4" name="Picture 223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7" y="2188"/>
                <a:ext cx="44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211" name="Group 224"/>
            <p:cNvGrpSpPr>
              <a:grpSpLocks/>
            </p:cNvGrpSpPr>
            <p:nvPr/>
          </p:nvGrpSpPr>
          <p:grpSpPr bwMode="auto">
            <a:xfrm>
              <a:off x="505" y="1215"/>
              <a:ext cx="539" cy="422"/>
              <a:chOff x="508" y="1279"/>
              <a:chExt cx="539" cy="422"/>
            </a:xfrm>
          </p:grpSpPr>
          <p:pic>
            <p:nvPicPr>
              <p:cNvPr id="7381" name="Picture 225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" y="1279"/>
                <a:ext cx="44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382" name="Picture 226"/>
              <p:cNvPicPr>
                <a:picLocks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" y="1375"/>
                <a:ext cx="44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212" name="Group 228"/>
            <p:cNvGrpSpPr>
              <a:grpSpLocks/>
            </p:cNvGrpSpPr>
            <p:nvPr/>
          </p:nvGrpSpPr>
          <p:grpSpPr bwMode="auto">
            <a:xfrm flipH="1">
              <a:off x="2925" y="2899"/>
              <a:ext cx="236" cy="365"/>
              <a:chOff x="5181" y="2356"/>
              <a:chExt cx="236" cy="365"/>
            </a:xfrm>
          </p:grpSpPr>
          <p:grpSp>
            <p:nvGrpSpPr>
              <p:cNvPr id="7334" name="Group 229"/>
              <p:cNvGrpSpPr>
                <a:grpSpLocks/>
              </p:cNvGrpSpPr>
              <p:nvPr/>
            </p:nvGrpSpPr>
            <p:grpSpPr bwMode="auto">
              <a:xfrm>
                <a:off x="5181" y="2356"/>
                <a:ext cx="236" cy="365"/>
                <a:chOff x="5181" y="2356"/>
                <a:chExt cx="236" cy="365"/>
              </a:xfrm>
            </p:grpSpPr>
            <p:sp>
              <p:nvSpPr>
                <p:cNvPr id="7374" name="Freeform 230"/>
                <p:cNvSpPr>
                  <a:spLocks/>
                </p:cNvSpPr>
                <p:nvPr/>
              </p:nvSpPr>
              <p:spPr bwMode="auto">
                <a:xfrm>
                  <a:off x="5250" y="2380"/>
                  <a:ext cx="159" cy="6"/>
                </a:xfrm>
                <a:custGeom>
                  <a:avLst/>
                  <a:gdLst>
                    <a:gd name="T0" fmla="*/ 0 w 1270"/>
                    <a:gd name="T1" fmla="*/ 0 h 46"/>
                    <a:gd name="T2" fmla="*/ 9 w 1270"/>
                    <a:gd name="T3" fmla="*/ 6 h 46"/>
                    <a:gd name="T4" fmla="*/ 159 w 1270"/>
                    <a:gd name="T5" fmla="*/ 6 h 46"/>
                    <a:gd name="T6" fmla="*/ 154 w 1270"/>
                    <a:gd name="T7" fmla="*/ 0 h 46"/>
                    <a:gd name="T8" fmla="*/ 0 w 1270"/>
                    <a:gd name="T9" fmla="*/ 0 h 4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70"/>
                    <a:gd name="T16" fmla="*/ 0 h 46"/>
                    <a:gd name="T17" fmla="*/ 1270 w 1270"/>
                    <a:gd name="T18" fmla="*/ 46 h 4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70" h="46">
                      <a:moveTo>
                        <a:pt x="0" y="0"/>
                      </a:moveTo>
                      <a:lnTo>
                        <a:pt x="75" y="46"/>
                      </a:lnTo>
                      <a:lnTo>
                        <a:pt x="1270" y="46"/>
                      </a:lnTo>
                      <a:lnTo>
                        <a:pt x="123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5" name="Freeform 231"/>
                <p:cNvSpPr>
                  <a:spLocks/>
                </p:cNvSpPr>
                <p:nvPr/>
              </p:nvSpPr>
              <p:spPr bwMode="auto">
                <a:xfrm>
                  <a:off x="5250" y="2379"/>
                  <a:ext cx="40" cy="342"/>
                </a:xfrm>
                <a:custGeom>
                  <a:avLst/>
                  <a:gdLst>
                    <a:gd name="T0" fmla="*/ 0 w 321"/>
                    <a:gd name="T1" fmla="*/ 330 h 2391"/>
                    <a:gd name="T2" fmla="*/ 8 w 321"/>
                    <a:gd name="T3" fmla="*/ 342 h 2391"/>
                    <a:gd name="T4" fmla="*/ 40 w 321"/>
                    <a:gd name="T5" fmla="*/ 114 h 2391"/>
                    <a:gd name="T6" fmla="*/ 10 w 321"/>
                    <a:gd name="T7" fmla="*/ 7 h 2391"/>
                    <a:gd name="T8" fmla="*/ 0 w 321"/>
                    <a:gd name="T9" fmla="*/ 0 h 2391"/>
                    <a:gd name="T10" fmla="*/ 0 w 321"/>
                    <a:gd name="T11" fmla="*/ 125 h 2391"/>
                    <a:gd name="T12" fmla="*/ 0 w 321"/>
                    <a:gd name="T13" fmla="*/ 330 h 239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21"/>
                    <a:gd name="T22" fmla="*/ 0 h 2391"/>
                    <a:gd name="T23" fmla="*/ 321 w 321"/>
                    <a:gd name="T24" fmla="*/ 2391 h 239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21" h="2391">
                      <a:moveTo>
                        <a:pt x="0" y="2310"/>
                      </a:moveTo>
                      <a:lnTo>
                        <a:pt x="66" y="2391"/>
                      </a:lnTo>
                      <a:lnTo>
                        <a:pt x="321" y="794"/>
                      </a:lnTo>
                      <a:lnTo>
                        <a:pt x="82" y="47"/>
                      </a:lnTo>
                      <a:lnTo>
                        <a:pt x="3" y="0"/>
                      </a:lnTo>
                      <a:lnTo>
                        <a:pt x="0" y="873"/>
                      </a:lnTo>
                      <a:lnTo>
                        <a:pt x="0" y="231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6" name="Freeform 232"/>
                <p:cNvSpPr>
                  <a:spLocks/>
                </p:cNvSpPr>
                <p:nvPr/>
              </p:nvSpPr>
              <p:spPr bwMode="auto">
                <a:xfrm>
                  <a:off x="5181" y="2356"/>
                  <a:ext cx="70" cy="353"/>
                </a:xfrm>
                <a:custGeom>
                  <a:avLst/>
                  <a:gdLst>
                    <a:gd name="T0" fmla="*/ 0 w 558"/>
                    <a:gd name="T1" fmla="*/ 0 h 2471"/>
                    <a:gd name="T2" fmla="*/ 70 w 558"/>
                    <a:gd name="T3" fmla="*/ 23 h 2471"/>
                    <a:gd name="T4" fmla="*/ 70 w 558"/>
                    <a:gd name="T5" fmla="*/ 353 h 2471"/>
                    <a:gd name="T6" fmla="*/ 0 w 558"/>
                    <a:gd name="T7" fmla="*/ 269 h 2471"/>
                    <a:gd name="T8" fmla="*/ 0 w 558"/>
                    <a:gd name="T9" fmla="*/ 0 h 24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8"/>
                    <a:gd name="T16" fmla="*/ 0 h 2471"/>
                    <a:gd name="T17" fmla="*/ 558 w 558"/>
                    <a:gd name="T18" fmla="*/ 2471 h 24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8" h="2471">
                      <a:moveTo>
                        <a:pt x="0" y="0"/>
                      </a:moveTo>
                      <a:lnTo>
                        <a:pt x="558" y="162"/>
                      </a:lnTo>
                      <a:lnTo>
                        <a:pt x="558" y="2471"/>
                      </a:lnTo>
                      <a:lnTo>
                        <a:pt x="0" y="188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7" name="Freeform 233"/>
                <p:cNvSpPr>
                  <a:spLocks/>
                </p:cNvSpPr>
                <p:nvPr/>
              </p:nvSpPr>
              <p:spPr bwMode="auto">
                <a:xfrm>
                  <a:off x="5181" y="2356"/>
                  <a:ext cx="224" cy="24"/>
                </a:xfrm>
                <a:custGeom>
                  <a:avLst/>
                  <a:gdLst>
                    <a:gd name="T0" fmla="*/ 70 w 1790"/>
                    <a:gd name="T1" fmla="*/ 24 h 170"/>
                    <a:gd name="T2" fmla="*/ 224 w 1790"/>
                    <a:gd name="T3" fmla="*/ 24 h 170"/>
                    <a:gd name="T4" fmla="*/ 116 w 1790"/>
                    <a:gd name="T5" fmla="*/ 0 h 170"/>
                    <a:gd name="T6" fmla="*/ 0 w 1790"/>
                    <a:gd name="T7" fmla="*/ 0 h 170"/>
                    <a:gd name="T8" fmla="*/ 70 w 1790"/>
                    <a:gd name="T9" fmla="*/ 24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90"/>
                    <a:gd name="T16" fmla="*/ 0 h 170"/>
                    <a:gd name="T17" fmla="*/ 1790 w 1790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90" h="170">
                      <a:moveTo>
                        <a:pt x="559" y="170"/>
                      </a:moveTo>
                      <a:lnTo>
                        <a:pt x="1790" y="170"/>
                      </a:lnTo>
                      <a:lnTo>
                        <a:pt x="927" y="0"/>
                      </a:lnTo>
                      <a:lnTo>
                        <a:pt x="0" y="0"/>
                      </a:lnTo>
                      <a:lnTo>
                        <a:pt x="559" y="17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8" name="Rectangle 234"/>
                <p:cNvSpPr>
                  <a:spLocks noChangeArrowheads="1"/>
                </p:cNvSpPr>
                <p:nvPr/>
              </p:nvSpPr>
              <p:spPr bwMode="auto">
                <a:xfrm>
                  <a:off x="5259" y="2507"/>
                  <a:ext cx="145" cy="213"/>
                </a:xfrm>
                <a:prstGeom prst="rect">
                  <a:avLst/>
                </a:prstGeom>
                <a:solidFill>
                  <a:srgbClr val="C0C0C0"/>
                </a:solidFill>
                <a:ln w="317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379" name="Freeform 235"/>
                <p:cNvSpPr>
                  <a:spLocks/>
                </p:cNvSpPr>
                <p:nvPr/>
              </p:nvSpPr>
              <p:spPr bwMode="auto">
                <a:xfrm>
                  <a:off x="5260" y="2386"/>
                  <a:ext cx="156" cy="107"/>
                </a:xfrm>
                <a:custGeom>
                  <a:avLst/>
                  <a:gdLst>
                    <a:gd name="T0" fmla="*/ 0 w 1250"/>
                    <a:gd name="T1" fmla="*/ 0 h 752"/>
                    <a:gd name="T2" fmla="*/ 149 w 1250"/>
                    <a:gd name="T3" fmla="*/ 0 h 752"/>
                    <a:gd name="T4" fmla="*/ 156 w 1250"/>
                    <a:gd name="T5" fmla="*/ 107 h 752"/>
                    <a:gd name="T6" fmla="*/ 6 w 1250"/>
                    <a:gd name="T7" fmla="*/ 107 h 752"/>
                    <a:gd name="T8" fmla="*/ 0 w 1250"/>
                    <a:gd name="T9" fmla="*/ 0 h 7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50"/>
                    <a:gd name="T16" fmla="*/ 0 h 752"/>
                    <a:gd name="T17" fmla="*/ 1250 w 1250"/>
                    <a:gd name="T18" fmla="*/ 752 h 7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50" h="752">
                      <a:moveTo>
                        <a:pt x="0" y="0"/>
                      </a:moveTo>
                      <a:lnTo>
                        <a:pt x="1193" y="0"/>
                      </a:lnTo>
                      <a:lnTo>
                        <a:pt x="1250" y="752"/>
                      </a:lnTo>
                      <a:lnTo>
                        <a:pt x="51" y="7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80" name="Freeform 236"/>
                <p:cNvSpPr>
                  <a:spLocks/>
                </p:cNvSpPr>
                <p:nvPr/>
              </p:nvSpPr>
              <p:spPr bwMode="auto">
                <a:xfrm>
                  <a:off x="5259" y="2493"/>
                  <a:ext cx="158" cy="13"/>
                </a:xfrm>
                <a:custGeom>
                  <a:avLst/>
                  <a:gdLst>
                    <a:gd name="T0" fmla="*/ 0 w 1264"/>
                    <a:gd name="T1" fmla="*/ 13 h 90"/>
                    <a:gd name="T2" fmla="*/ 146 w 1264"/>
                    <a:gd name="T3" fmla="*/ 13 h 90"/>
                    <a:gd name="T4" fmla="*/ 158 w 1264"/>
                    <a:gd name="T5" fmla="*/ 0 h 90"/>
                    <a:gd name="T6" fmla="*/ 8 w 1264"/>
                    <a:gd name="T7" fmla="*/ 0 h 90"/>
                    <a:gd name="T8" fmla="*/ 0 w 1264"/>
                    <a:gd name="T9" fmla="*/ 13 h 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64"/>
                    <a:gd name="T16" fmla="*/ 0 h 90"/>
                    <a:gd name="T17" fmla="*/ 1264 w 1264"/>
                    <a:gd name="T18" fmla="*/ 90 h 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64" h="90">
                      <a:moveTo>
                        <a:pt x="0" y="90"/>
                      </a:moveTo>
                      <a:lnTo>
                        <a:pt x="1167" y="90"/>
                      </a:lnTo>
                      <a:lnTo>
                        <a:pt x="1264" y="0"/>
                      </a:lnTo>
                      <a:lnTo>
                        <a:pt x="63" y="0"/>
                      </a:lnTo>
                      <a:lnTo>
                        <a:pt x="0" y="9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335" name="Group 237"/>
              <p:cNvGrpSpPr>
                <a:grpSpLocks/>
              </p:cNvGrpSpPr>
              <p:nvPr/>
            </p:nvGrpSpPr>
            <p:grpSpPr bwMode="auto">
              <a:xfrm>
                <a:off x="5260" y="2380"/>
                <a:ext cx="44" cy="341"/>
                <a:chOff x="5260" y="2380"/>
                <a:chExt cx="44" cy="341"/>
              </a:xfrm>
            </p:grpSpPr>
            <p:sp>
              <p:nvSpPr>
                <p:cNvPr id="7366" name="Freeform 238"/>
                <p:cNvSpPr>
                  <a:spLocks/>
                </p:cNvSpPr>
                <p:nvPr/>
              </p:nvSpPr>
              <p:spPr bwMode="auto">
                <a:xfrm>
                  <a:off x="5260" y="2380"/>
                  <a:ext cx="13" cy="341"/>
                </a:xfrm>
                <a:custGeom>
                  <a:avLst/>
                  <a:gdLst>
                    <a:gd name="T0" fmla="*/ 0 w 105"/>
                    <a:gd name="T1" fmla="*/ 0 h 2386"/>
                    <a:gd name="T2" fmla="*/ 7 w 105"/>
                    <a:gd name="T3" fmla="*/ 6 h 2386"/>
                    <a:gd name="T4" fmla="*/ 13 w 105"/>
                    <a:gd name="T5" fmla="*/ 114 h 2386"/>
                    <a:gd name="T6" fmla="*/ 6 w 105"/>
                    <a:gd name="T7" fmla="*/ 127 h 2386"/>
                    <a:gd name="T8" fmla="*/ 6 w 105"/>
                    <a:gd name="T9" fmla="*/ 341 h 2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386"/>
                    <a:gd name="T17" fmla="*/ 105 w 105"/>
                    <a:gd name="T18" fmla="*/ 2386 h 23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386">
                      <a:moveTo>
                        <a:pt x="0" y="0"/>
                      </a:moveTo>
                      <a:lnTo>
                        <a:pt x="54" y="40"/>
                      </a:lnTo>
                      <a:lnTo>
                        <a:pt x="105" y="801"/>
                      </a:lnTo>
                      <a:lnTo>
                        <a:pt x="51" y="887"/>
                      </a:lnTo>
                      <a:lnTo>
                        <a:pt x="49" y="2386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67" name="Freeform 239"/>
                <p:cNvSpPr>
                  <a:spLocks/>
                </p:cNvSpPr>
                <p:nvPr/>
              </p:nvSpPr>
              <p:spPr bwMode="auto">
                <a:xfrm>
                  <a:off x="5265" y="2380"/>
                  <a:ext cx="13" cy="341"/>
                </a:xfrm>
                <a:custGeom>
                  <a:avLst/>
                  <a:gdLst>
                    <a:gd name="T0" fmla="*/ 0 w 99"/>
                    <a:gd name="T1" fmla="*/ 0 h 2386"/>
                    <a:gd name="T2" fmla="*/ 6 w 99"/>
                    <a:gd name="T3" fmla="*/ 6 h 2386"/>
                    <a:gd name="T4" fmla="*/ 13 w 99"/>
                    <a:gd name="T5" fmla="*/ 114 h 2386"/>
                    <a:gd name="T6" fmla="*/ 6 w 99"/>
                    <a:gd name="T7" fmla="*/ 127 h 2386"/>
                    <a:gd name="T8" fmla="*/ 6 w 99"/>
                    <a:gd name="T9" fmla="*/ 341 h 2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2386"/>
                    <a:gd name="T17" fmla="*/ 99 w 99"/>
                    <a:gd name="T18" fmla="*/ 2386 h 23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2386">
                      <a:moveTo>
                        <a:pt x="0" y="0"/>
                      </a:moveTo>
                      <a:lnTo>
                        <a:pt x="47" y="40"/>
                      </a:lnTo>
                      <a:lnTo>
                        <a:pt x="99" y="800"/>
                      </a:lnTo>
                      <a:lnTo>
                        <a:pt x="46" y="886"/>
                      </a:lnTo>
                      <a:lnTo>
                        <a:pt x="44" y="2386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68" name="Freeform 240"/>
                <p:cNvSpPr>
                  <a:spLocks/>
                </p:cNvSpPr>
                <p:nvPr/>
              </p:nvSpPr>
              <p:spPr bwMode="auto">
                <a:xfrm>
                  <a:off x="5269" y="2380"/>
                  <a:ext cx="13" cy="341"/>
                </a:xfrm>
                <a:custGeom>
                  <a:avLst/>
                  <a:gdLst>
                    <a:gd name="T0" fmla="*/ 0 w 105"/>
                    <a:gd name="T1" fmla="*/ 0 h 2386"/>
                    <a:gd name="T2" fmla="*/ 6 w 105"/>
                    <a:gd name="T3" fmla="*/ 6 h 2386"/>
                    <a:gd name="T4" fmla="*/ 13 w 105"/>
                    <a:gd name="T5" fmla="*/ 113 h 2386"/>
                    <a:gd name="T6" fmla="*/ 6 w 105"/>
                    <a:gd name="T7" fmla="*/ 126 h 2386"/>
                    <a:gd name="T8" fmla="*/ 6 w 105"/>
                    <a:gd name="T9" fmla="*/ 341 h 23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386"/>
                    <a:gd name="T17" fmla="*/ 105 w 105"/>
                    <a:gd name="T18" fmla="*/ 2386 h 23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386">
                      <a:moveTo>
                        <a:pt x="0" y="0"/>
                      </a:moveTo>
                      <a:lnTo>
                        <a:pt x="51" y="40"/>
                      </a:lnTo>
                      <a:lnTo>
                        <a:pt x="105" y="794"/>
                      </a:lnTo>
                      <a:lnTo>
                        <a:pt x="48" y="880"/>
                      </a:lnTo>
                      <a:lnTo>
                        <a:pt x="48" y="2386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69" name="Freeform 241"/>
                <p:cNvSpPr>
                  <a:spLocks/>
                </p:cNvSpPr>
                <p:nvPr/>
              </p:nvSpPr>
              <p:spPr bwMode="auto">
                <a:xfrm>
                  <a:off x="5274" y="2380"/>
                  <a:ext cx="13" cy="340"/>
                </a:xfrm>
                <a:custGeom>
                  <a:avLst/>
                  <a:gdLst>
                    <a:gd name="T0" fmla="*/ 0 w 100"/>
                    <a:gd name="T1" fmla="*/ 0 h 2380"/>
                    <a:gd name="T2" fmla="*/ 6 w 100"/>
                    <a:gd name="T3" fmla="*/ 5 h 2380"/>
                    <a:gd name="T4" fmla="*/ 13 w 100"/>
                    <a:gd name="T5" fmla="*/ 113 h 2380"/>
                    <a:gd name="T6" fmla="*/ 6 w 100"/>
                    <a:gd name="T7" fmla="*/ 126 h 2380"/>
                    <a:gd name="T8" fmla="*/ 6 w 100"/>
                    <a:gd name="T9" fmla="*/ 340 h 23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"/>
                    <a:gd name="T16" fmla="*/ 0 h 2380"/>
                    <a:gd name="T17" fmla="*/ 100 w 100"/>
                    <a:gd name="T18" fmla="*/ 2380 h 23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" h="2380">
                      <a:moveTo>
                        <a:pt x="0" y="0"/>
                      </a:moveTo>
                      <a:lnTo>
                        <a:pt x="49" y="35"/>
                      </a:lnTo>
                      <a:lnTo>
                        <a:pt x="100" y="794"/>
                      </a:lnTo>
                      <a:lnTo>
                        <a:pt x="47" y="881"/>
                      </a:lnTo>
                      <a:lnTo>
                        <a:pt x="45" y="2380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0" name="Freeform 242"/>
                <p:cNvSpPr>
                  <a:spLocks/>
                </p:cNvSpPr>
                <p:nvPr/>
              </p:nvSpPr>
              <p:spPr bwMode="auto">
                <a:xfrm>
                  <a:off x="5279" y="2380"/>
                  <a:ext cx="12" cy="340"/>
                </a:xfrm>
                <a:custGeom>
                  <a:avLst/>
                  <a:gdLst>
                    <a:gd name="T0" fmla="*/ 0 w 99"/>
                    <a:gd name="T1" fmla="*/ 0 h 2378"/>
                    <a:gd name="T2" fmla="*/ 6 w 99"/>
                    <a:gd name="T3" fmla="*/ 7 h 2378"/>
                    <a:gd name="T4" fmla="*/ 12 w 99"/>
                    <a:gd name="T5" fmla="*/ 113 h 2378"/>
                    <a:gd name="T6" fmla="*/ 6 w 99"/>
                    <a:gd name="T7" fmla="*/ 126 h 2378"/>
                    <a:gd name="T8" fmla="*/ 5 w 99"/>
                    <a:gd name="T9" fmla="*/ 340 h 237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2378"/>
                    <a:gd name="T17" fmla="*/ 99 w 99"/>
                    <a:gd name="T18" fmla="*/ 2378 h 237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2378">
                      <a:moveTo>
                        <a:pt x="0" y="0"/>
                      </a:moveTo>
                      <a:lnTo>
                        <a:pt x="48" y="46"/>
                      </a:lnTo>
                      <a:lnTo>
                        <a:pt x="99" y="793"/>
                      </a:lnTo>
                      <a:lnTo>
                        <a:pt x="46" y="880"/>
                      </a:lnTo>
                      <a:lnTo>
                        <a:pt x="43" y="2378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1" name="Freeform 243"/>
                <p:cNvSpPr>
                  <a:spLocks/>
                </p:cNvSpPr>
                <p:nvPr/>
              </p:nvSpPr>
              <p:spPr bwMode="auto">
                <a:xfrm>
                  <a:off x="5284" y="2380"/>
                  <a:ext cx="12" cy="340"/>
                </a:xfrm>
                <a:custGeom>
                  <a:avLst/>
                  <a:gdLst>
                    <a:gd name="T0" fmla="*/ 0 w 95"/>
                    <a:gd name="T1" fmla="*/ 0 h 2379"/>
                    <a:gd name="T2" fmla="*/ 6 w 95"/>
                    <a:gd name="T3" fmla="*/ 6 h 2379"/>
                    <a:gd name="T4" fmla="*/ 12 w 95"/>
                    <a:gd name="T5" fmla="*/ 113 h 2379"/>
                    <a:gd name="T6" fmla="*/ 5 w 95"/>
                    <a:gd name="T7" fmla="*/ 126 h 2379"/>
                    <a:gd name="T8" fmla="*/ 5 w 95"/>
                    <a:gd name="T9" fmla="*/ 340 h 23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5"/>
                    <a:gd name="T16" fmla="*/ 0 h 2379"/>
                    <a:gd name="T17" fmla="*/ 95 w 95"/>
                    <a:gd name="T18" fmla="*/ 2379 h 23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5" h="2379">
                      <a:moveTo>
                        <a:pt x="0" y="0"/>
                      </a:moveTo>
                      <a:lnTo>
                        <a:pt x="44" y="40"/>
                      </a:lnTo>
                      <a:lnTo>
                        <a:pt x="95" y="792"/>
                      </a:lnTo>
                      <a:lnTo>
                        <a:pt x="41" y="879"/>
                      </a:lnTo>
                      <a:lnTo>
                        <a:pt x="39" y="2379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2" name="Freeform 244"/>
                <p:cNvSpPr>
                  <a:spLocks/>
                </p:cNvSpPr>
                <p:nvPr/>
              </p:nvSpPr>
              <p:spPr bwMode="auto">
                <a:xfrm>
                  <a:off x="5288" y="2380"/>
                  <a:ext cx="12" cy="341"/>
                </a:xfrm>
                <a:custGeom>
                  <a:avLst/>
                  <a:gdLst>
                    <a:gd name="T0" fmla="*/ 0 w 96"/>
                    <a:gd name="T1" fmla="*/ 0 h 2384"/>
                    <a:gd name="T2" fmla="*/ 5 w 96"/>
                    <a:gd name="T3" fmla="*/ 6 h 2384"/>
                    <a:gd name="T4" fmla="*/ 12 w 96"/>
                    <a:gd name="T5" fmla="*/ 112 h 2384"/>
                    <a:gd name="T6" fmla="*/ 5 w 96"/>
                    <a:gd name="T7" fmla="*/ 126 h 2384"/>
                    <a:gd name="T8" fmla="*/ 5 w 96"/>
                    <a:gd name="T9" fmla="*/ 341 h 23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2384"/>
                    <a:gd name="T17" fmla="*/ 96 w 96"/>
                    <a:gd name="T18" fmla="*/ 2384 h 23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2384">
                      <a:moveTo>
                        <a:pt x="0" y="0"/>
                      </a:moveTo>
                      <a:lnTo>
                        <a:pt x="42" y="42"/>
                      </a:lnTo>
                      <a:lnTo>
                        <a:pt x="96" y="785"/>
                      </a:lnTo>
                      <a:lnTo>
                        <a:pt x="39" y="878"/>
                      </a:lnTo>
                      <a:lnTo>
                        <a:pt x="39" y="2384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73" name="Freeform 245"/>
                <p:cNvSpPr>
                  <a:spLocks/>
                </p:cNvSpPr>
                <p:nvPr/>
              </p:nvSpPr>
              <p:spPr bwMode="auto">
                <a:xfrm>
                  <a:off x="5292" y="2380"/>
                  <a:ext cx="12" cy="339"/>
                </a:xfrm>
                <a:custGeom>
                  <a:avLst/>
                  <a:gdLst>
                    <a:gd name="T0" fmla="*/ 0 w 96"/>
                    <a:gd name="T1" fmla="*/ 0 h 2372"/>
                    <a:gd name="T2" fmla="*/ 6 w 96"/>
                    <a:gd name="T3" fmla="*/ 6 h 2372"/>
                    <a:gd name="T4" fmla="*/ 12 w 96"/>
                    <a:gd name="T5" fmla="*/ 112 h 2372"/>
                    <a:gd name="T6" fmla="*/ 5 w 96"/>
                    <a:gd name="T7" fmla="*/ 125 h 2372"/>
                    <a:gd name="T8" fmla="*/ 5 w 96"/>
                    <a:gd name="T9" fmla="*/ 339 h 23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6"/>
                    <a:gd name="T16" fmla="*/ 0 h 2372"/>
                    <a:gd name="T17" fmla="*/ 96 w 96"/>
                    <a:gd name="T18" fmla="*/ 2372 h 23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6" h="2372">
                      <a:moveTo>
                        <a:pt x="0" y="0"/>
                      </a:moveTo>
                      <a:lnTo>
                        <a:pt x="44" y="40"/>
                      </a:lnTo>
                      <a:lnTo>
                        <a:pt x="96" y="787"/>
                      </a:lnTo>
                      <a:lnTo>
                        <a:pt x="43" y="873"/>
                      </a:lnTo>
                      <a:lnTo>
                        <a:pt x="41" y="2372"/>
                      </a:lnTo>
                    </a:path>
                  </a:pathLst>
                </a:custGeom>
                <a:noFill/>
                <a:ln w="3175">
                  <a:solidFill>
                    <a:srgbClr val="8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336" name="Rectangle 246"/>
              <p:cNvSpPr>
                <a:spLocks noChangeArrowheads="1"/>
              </p:cNvSpPr>
              <p:nvPr/>
            </p:nvSpPr>
            <p:spPr bwMode="auto">
              <a:xfrm>
                <a:off x="5303" y="2534"/>
                <a:ext cx="95" cy="169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337" name="Rectangle 247"/>
              <p:cNvSpPr>
                <a:spLocks noChangeArrowheads="1"/>
              </p:cNvSpPr>
              <p:nvPr/>
            </p:nvSpPr>
            <p:spPr bwMode="auto">
              <a:xfrm>
                <a:off x="5303" y="2567"/>
                <a:ext cx="95" cy="3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338" name="Rectangle 248"/>
              <p:cNvSpPr>
                <a:spLocks noChangeArrowheads="1"/>
              </p:cNvSpPr>
              <p:nvPr/>
            </p:nvSpPr>
            <p:spPr bwMode="auto">
              <a:xfrm>
                <a:off x="5303" y="2601"/>
                <a:ext cx="95" cy="3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339" name="Rectangle 249"/>
              <p:cNvSpPr>
                <a:spLocks noChangeArrowheads="1"/>
              </p:cNvSpPr>
              <p:nvPr/>
            </p:nvSpPr>
            <p:spPr bwMode="auto">
              <a:xfrm>
                <a:off x="5303" y="2634"/>
                <a:ext cx="95" cy="34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340" name="Rectangle 250"/>
              <p:cNvSpPr>
                <a:spLocks noChangeArrowheads="1"/>
              </p:cNvSpPr>
              <p:nvPr/>
            </p:nvSpPr>
            <p:spPr bwMode="auto">
              <a:xfrm>
                <a:off x="5320" y="2573"/>
                <a:ext cx="62" cy="21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341" name="Rectangle 251"/>
              <p:cNvSpPr>
                <a:spLocks noChangeArrowheads="1"/>
              </p:cNvSpPr>
              <p:nvPr/>
            </p:nvSpPr>
            <p:spPr bwMode="auto">
              <a:xfrm>
                <a:off x="5320" y="2607"/>
                <a:ext cx="62" cy="21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80808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342" name="Freeform 252"/>
              <p:cNvSpPr>
                <a:spLocks/>
              </p:cNvSpPr>
              <p:nvPr/>
            </p:nvSpPr>
            <p:spPr bwMode="auto">
              <a:xfrm>
                <a:off x="5362" y="2538"/>
                <a:ext cx="4" cy="21"/>
              </a:xfrm>
              <a:custGeom>
                <a:avLst/>
                <a:gdLst>
                  <a:gd name="T0" fmla="*/ 4 w 33"/>
                  <a:gd name="T1" fmla="*/ 0 h 153"/>
                  <a:gd name="T2" fmla="*/ 4 w 33"/>
                  <a:gd name="T3" fmla="*/ 21 h 153"/>
                  <a:gd name="T4" fmla="*/ 0 w 33"/>
                  <a:gd name="T5" fmla="*/ 9 h 153"/>
                  <a:gd name="T6" fmla="*/ 4 w 33"/>
                  <a:gd name="T7" fmla="*/ 0 h 15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"/>
                  <a:gd name="T13" fmla="*/ 0 h 153"/>
                  <a:gd name="T14" fmla="*/ 33 w 33"/>
                  <a:gd name="T15" fmla="*/ 153 h 15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" h="153">
                    <a:moveTo>
                      <a:pt x="33" y="0"/>
                    </a:moveTo>
                    <a:lnTo>
                      <a:pt x="33" y="153"/>
                    </a:lnTo>
                    <a:lnTo>
                      <a:pt x="0" y="66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343" name="Group 253"/>
              <p:cNvGrpSpPr>
                <a:grpSpLocks/>
              </p:cNvGrpSpPr>
              <p:nvPr/>
            </p:nvGrpSpPr>
            <p:grpSpPr bwMode="auto">
              <a:xfrm>
                <a:off x="5303" y="2534"/>
                <a:ext cx="95" cy="34"/>
                <a:chOff x="5303" y="2534"/>
                <a:chExt cx="95" cy="34"/>
              </a:xfrm>
            </p:grpSpPr>
            <p:sp>
              <p:nvSpPr>
                <p:cNvPr id="7354" name="Rectangle 254"/>
                <p:cNvSpPr>
                  <a:spLocks noChangeArrowheads="1"/>
                </p:cNvSpPr>
                <p:nvPr/>
              </p:nvSpPr>
              <p:spPr bwMode="auto">
                <a:xfrm>
                  <a:off x="5303" y="2534"/>
                  <a:ext cx="95" cy="34"/>
                </a:xfrm>
                <a:prstGeom prst="rect">
                  <a:avLst/>
                </a:prstGeom>
                <a:solidFill>
                  <a:srgbClr val="A0A0A0"/>
                </a:solidFill>
                <a:ln w="317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355" name="Rectangle 255"/>
                <p:cNvSpPr>
                  <a:spLocks noChangeArrowheads="1"/>
                </p:cNvSpPr>
                <p:nvPr/>
              </p:nvSpPr>
              <p:spPr bwMode="auto">
                <a:xfrm>
                  <a:off x="5312" y="2539"/>
                  <a:ext cx="8" cy="4"/>
                </a:xfrm>
                <a:prstGeom prst="rect">
                  <a:avLst/>
                </a:pr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7356" name="Group 256"/>
                <p:cNvGrpSpPr>
                  <a:grpSpLocks/>
                </p:cNvGrpSpPr>
                <p:nvPr/>
              </p:nvGrpSpPr>
              <p:grpSpPr bwMode="auto">
                <a:xfrm>
                  <a:off x="5309" y="2536"/>
                  <a:ext cx="85" cy="27"/>
                  <a:chOff x="5309" y="2536"/>
                  <a:chExt cx="85" cy="27"/>
                </a:xfrm>
              </p:grpSpPr>
              <p:sp>
                <p:nvSpPr>
                  <p:cNvPr id="7357" name="Freeform 257"/>
                  <p:cNvSpPr>
                    <a:spLocks/>
                  </p:cNvSpPr>
                  <p:nvPr/>
                </p:nvSpPr>
                <p:spPr bwMode="auto">
                  <a:xfrm>
                    <a:off x="5347" y="2538"/>
                    <a:ext cx="19" cy="9"/>
                  </a:xfrm>
                  <a:custGeom>
                    <a:avLst/>
                    <a:gdLst>
                      <a:gd name="T0" fmla="*/ 19 w 156"/>
                      <a:gd name="T1" fmla="*/ 0 h 69"/>
                      <a:gd name="T2" fmla="*/ 1 w 156"/>
                      <a:gd name="T3" fmla="*/ 0 h 69"/>
                      <a:gd name="T4" fmla="*/ 0 w 156"/>
                      <a:gd name="T5" fmla="*/ 9 h 69"/>
                      <a:gd name="T6" fmla="*/ 17 w 156"/>
                      <a:gd name="T7" fmla="*/ 9 h 69"/>
                      <a:gd name="T8" fmla="*/ 19 w 156"/>
                      <a:gd name="T9" fmla="*/ 0 h 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56"/>
                      <a:gd name="T16" fmla="*/ 0 h 69"/>
                      <a:gd name="T17" fmla="*/ 156 w 156"/>
                      <a:gd name="T18" fmla="*/ 69 h 6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56" h="69">
                        <a:moveTo>
                          <a:pt x="156" y="0"/>
                        </a:moveTo>
                        <a:lnTo>
                          <a:pt x="10" y="0"/>
                        </a:lnTo>
                        <a:lnTo>
                          <a:pt x="0" y="69"/>
                        </a:lnTo>
                        <a:lnTo>
                          <a:pt x="139" y="67"/>
                        </a:lnTo>
                        <a:lnTo>
                          <a:pt x="156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58" name="Freeform 258"/>
                  <p:cNvSpPr>
                    <a:spLocks/>
                  </p:cNvSpPr>
                  <p:nvPr/>
                </p:nvSpPr>
                <p:spPr bwMode="auto">
                  <a:xfrm>
                    <a:off x="5347" y="2550"/>
                    <a:ext cx="44" cy="10"/>
                  </a:xfrm>
                  <a:custGeom>
                    <a:avLst/>
                    <a:gdLst>
                      <a:gd name="T0" fmla="*/ 44 w 352"/>
                      <a:gd name="T1" fmla="*/ 10 h 67"/>
                      <a:gd name="T2" fmla="*/ 1 w 352"/>
                      <a:gd name="T3" fmla="*/ 10 h 67"/>
                      <a:gd name="T4" fmla="*/ 0 w 352"/>
                      <a:gd name="T5" fmla="*/ 0 h 67"/>
                      <a:gd name="T6" fmla="*/ 42 w 352"/>
                      <a:gd name="T7" fmla="*/ 0 h 67"/>
                      <a:gd name="T8" fmla="*/ 44 w 352"/>
                      <a:gd name="T9" fmla="*/ 1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2"/>
                      <a:gd name="T16" fmla="*/ 0 h 67"/>
                      <a:gd name="T17" fmla="*/ 352 w 352"/>
                      <a:gd name="T18" fmla="*/ 67 h 6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2" h="67">
                        <a:moveTo>
                          <a:pt x="352" y="67"/>
                        </a:moveTo>
                        <a:lnTo>
                          <a:pt x="10" y="67"/>
                        </a:lnTo>
                        <a:lnTo>
                          <a:pt x="0" y="0"/>
                        </a:lnTo>
                        <a:lnTo>
                          <a:pt x="334" y="0"/>
                        </a:lnTo>
                        <a:lnTo>
                          <a:pt x="352" y="6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59" name="Freeform 259"/>
                  <p:cNvSpPr>
                    <a:spLocks/>
                  </p:cNvSpPr>
                  <p:nvPr/>
                </p:nvSpPr>
                <p:spPr bwMode="auto">
                  <a:xfrm>
                    <a:off x="5365" y="2542"/>
                    <a:ext cx="26" cy="5"/>
                  </a:xfrm>
                  <a:custGeom>
                    <a:avLst/>
                    <a:gdLst>
                      <a:gd name="T0" fmla="*/ 26 w 206"/>
                      <a:gd name="T1" fmla="*/ 0 h 35"/>
                      <a:gd name="T2" fmla="*/ 1 w 206"/>
                      <a:gd name="T3" fmla="*/ 0 h 35"/>
                      <a:gd name="T4" fmla="*/ 0 w 206"/>
                      <a:gd name="T5" fmla="*/ 5 h 35"/>
                      <a:gd name="T6" fmla="*/ 24 w 206"/>
                      <a:gd name="T7" fmla="*/ 5 h 35"/>
                      <a:gd name="T8" fmla="*/ 26 w 206"/>
                      <a:gd name="T9" fmla="*/ 0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6"/>
                      <a:gd name="T16" fmla="*/ 0 h 35"/>
                      <a:gd name="T17" fmla="*/ 206 w 206"/>
                      <a:gd name="T18" fmla="*/ 35 h 3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6" h="35">
                        <a:moveTo>
                          <a:pt x="206" y="0"/>
                        </a:moveTo>
                        <a:lnTo>
                          <a:pt x="8" y="0"/>
                        </a:lnTo>
                        <a:lnTo>
                          <a:pt x="0" y="35"/>
                        </a:lnTo>
                        <a:lnTo>
                          <a:pt x="188" y="35"/>
                        </a:lnTo>
                        <a:lnTo>
                          <a:pt x="206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60" name="Freeform 260"/>
                  <p:cNvSpPr>
                    <a:spLocks/>
                  </p:cNvSpPr>
                  <p:nvPr/>
                </p:nvSpPr>
                <p:spPr bwMode="auto">
                  <a:xfrm>
                    <a:off x="5388" y="2542"/>
                    <a:ext cx="3" cy="17"/>
                  </a:xfrm>
                  <a:custGeom>
                    <a:avLst/>
                    <a:gdLst>
                      <a:gd name="T0" fmla="*/ 3 w 21"/>
                      <a:gd name="T1" fmla="*/ 0 h 124"/>
                      <a:gd name="T2" fmla="*/ 3 w 21"/>
                      <a:gd name="T3" fmla="*/ 17 h 124"/>
                      <a:gd name="T4" fmla="*/ 0 w 21"/>
                      <a:gd name="T5" fmla="*/ 6 h 124"/>
                      <a:gd name="T6" fmla="*/ 3 w 21"/>
                      <a:gd name="T7" fmla="*/ 0 h 12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"/>
                      <a:gd name="T13" fmla="*/ 0 h 124"/>
                      <a:gd name="T14" fmla="*/ 21 w 21"/>
                      <a:gd name="T15" fmla="*/ 124 h 12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" h="124">
                        <a:moveTo>
                          <a:pt x="21" y="0"/>
                        </a:moveTo>
                        <a:lnTo>
                          <a:pt x="21" y="124"/>
                        </a:lnTo>
                        <a:lnTo>
                          <a:pt x="0" y="42"/>
                        </a:lnTo>
                        <a:lnTo>
                          <a:pt x="21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61" name="Oval 261"/>
                  <p:cNvSpPr>
                    <a:spLocks noChangeArrowheads="1"/>
                  </p:cNvSpPr>
                  <p:nvPr/>
                </p:nvSpPr>
                <p:spPr bwMode="auto">
                  <a:xfrm>
                    <a:off x="5366" y="2551"/>
                    <a:ext cx="9" cy="8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7362" name="Rectangle 262"/>
                  <p:cNvSpPr>
                    <a:spLocks noChangeArrowheads="1"/>
                  </p:cNvSpPr>
                  <p:nvPr/>
                </p:nvSpPr>
                <p:spPr bwMode="auto">
                  <a:xfrm>
                    <a:off x="5309" y="2547"/>
                    <a:ext cx="85" cy="3"/>
                  </a:xfrm>
                  <a:prstGeom prst="rect">
                    <a:avLst/>
                  </a:pr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grpSp>
                <p:nvGrpSpPr>
                  <p:cNvPr id="7363" name="Group 263"/>
                  <p:cNvGrpSpPr>
                    <a:grpSpLocks/>
                  </p:cNvGrpSpPr>
                  <p:nvPr/>
                </p:nvGrpSpPr>
                <p:grpSpPr bwMode="auto">
                  <a:xfrm>
                    <a:off x="5364" y="2536"/>
                    <a:ext cx="10" cy="27"/>
                    <a:chOff x="5364" y="2536"/>
                    <a:chExt cx="10" cy="27"/>
                  </a:xfrm>
                </p:grpSpPr>
                <p:sp>
                  <p:nvSpPr>
                    <p:cNvPr id="7364" name="Freeform 264"/>
                    <p:cNvSpPr>
                      <a:spLocks/>
                    </p:cNvSpPr>
                    <p:nvPr/>
                  </p:nvSpPr>
                  <p:spPr bwMode="auto">
                    <a:xfrm>
                      <a:off x="5364" y="2537"/>
                      <a:ext cx="9" cy="26"/>
                    </a:xfrm>
                    <a:custGeom>
                      <a:avLst/>
                      <a:gdLst>
                        <a:gd name="T0" fmla="*/ 7 w 68"/>
                        <a:gd name="T1" fmla="*/ 0 h 182"/>
                        <a:gd name="T2" fmla="*/ 4 w 68"/>
                        <a:gd name="T3" fmla="*/ 0 h 182"/>
                        <a:gd name="T4" fmla="*/ 2 w 68"/>
                        <a:gd name="T5" fmla="*/ 1 h 182"/>
                        <a:gd name="T6" fmla="*/ 1 w 68"/>
                        <a:gd name="T7" fmla="*/ 4 h 182"/>
                        <a:gd name="T8" fmla="*/ 0 w 68"/>
                        <a:gd name="T9" fmla="*/ 10 h 182"/>
                        <a:gd name="T10" fmla="*/ 2 w 68"/>
                        <a:gd name="T11" fmla="*/ 26 h 182"/>
                        <a:gd name="T12" fmla="*/ 4 w 68"/>
                        <a:gd name="T13" fmla="*/ 26 h 182"/>
                        <a:gd name="T14" fmla="*/ 4 w 68"/>
                        <a:gd name="T15" fmla="*/ 12 h 182"/>
                        <a:gd name="T16" fmla="*/ 8 w 68"/>
                        <a:gd name="T17" fmla="*/ 7 h 182"/>
                        <a:gd name="T18" fmla="*/ 9 w 68"/>
                        <a:gd name="T19" fmla="*/ 4 h 182"/>
                        <a:gd name="T20" fmla="*/ 9 w 68"/>
                        <a:gd name="T21" fmla="*/ 2 h 182"/>
                        <a:gd name="T22" fmla="*/ 7 w 68"/>
                        <a:gd name="T23" fmla="*/ 0 h 18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68"/>
                        <a:gd name="T37" fmla="*/ 0 h 182"/>
                        <a:gd name="T38" fmla="*/ 68 w 68"/>
                        <a:gd name="T39" fmla="*/ 182 h 182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68" h="182">
                          <a:moveTo>
                            <a:pt x="55" y="2"/>
                          </a:moveTo>
                          <a:lnTo>
                            <a:pt x="30" y="0"/>
                          </a:lnTo>
                          <a:lnTo>
                            <a:pt x="13" y="9"/>
                          </a:lnTo>
                          <a:lnTo>
                            <a:pt x="8" y="31"/>
                          </a:lnTo>
                          <a:lnTo>
                            <a:pt x="0" y="72"/>
                          </a:lnTo>
                          <a:lnTo>
                            <a:pt x="17" y="180"/>
                          </a:lnTo>
                          <a:lnTo>
                            <a:pt x="30" y="182"/>
                          </a:lnTo>
                          <a:lnTo>
                            <a:pt x="30" y="87"/>
                          </a:lnTo>
                          <a:lnTo>
                            <a:pt x="60" y="47"/>
                          </a:lnTo>
                          <a:lnTo>
                            <a:pt x="68" y="29"/>
                          </a:lnTo>
                          <a:lnTo>
                            <a:pt x="67" y="12"/>
                          </a:lnTo>
                          <a:lnTo>
                            <a:pt x="55" y="2"/>
                          </a:lnTo>
                          <a:close/>
                        </a:path>
                      </a:pathLst>
                    </a:custGeom>
                    <a:solidFill>
                      <a:srgbClr val="40404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365" name="Freeform 265"/>
                    <p:cNvSpPr>
                      <a:spLocks/>
                    </p:cNvSpPr>
                    <p:nvPr/>
                  </p:nvSpPr>
                  <p:spPr bwMode="auto">
                    <a:xfrm>
                      <a:off x="5365" y="2536"/>
                      <a:ext cx="9" cy="26"/>
                    </a:xfrm>
                    <a:custGeom>
                      <a:avLst/>
                      <a:gdLst>
                        <a:gd name="T0" fmla="*/ 7 w 70"/>
                        <a:gd name="T1" fmla="*/ 0 h 182"/>
                        <a:gd name="T2" fmla="*/ 4 w 70"/>
                        <a:gd name="T3" fmla="*/ 0 h 182"/>
                        <a:gd name="T4" fmla="*/ 2 w 70"/>
                        <a:gd name="T5" fmla="*/ 1 h 182"/>
                        <a:gd name="T6" fmla="*/ 1 w 70"/>
                        <a:gd name="T7" fmla="*/ 4 h 182"/>
                        <a:gd name="T8" fmla="*/ 0 w 70"/>
                        <a:gd name="T9" fmla="*/ 10 h 182"/>
                        <a:gd name="T10" fmla="*/ 2 w 70"/>
                        <a:gd name="T11" fmla="*/ 26 h 182"/>
                        <a:gd name="T12" fmla="*/ 4 w 70"/>
                        <a:gd name="T13" fmla="*/ 26 h 182"/>
                        <a:gd name="T14" fmla="*/ 4 w 70"/>
                        <a:gd name="T15" fmla="*/ 12 h 182"/>
                        <a:gd name="T16" fmla="*/ 8 w 70"/>
                        <a:gd name="T17" fmla="*/ 7 h 182"/>
                        <a:gd name="T18" fmla="*/ 9 w 70"/>
                        <a:gd name="T19" fmla="*/ 4 h 182"/>
                        <a:gd name="T20" fmla="*/ 9 w 70"/>
                        <a:gd name="T21" fmla="*/ 2 h 182"/>
                        <a:gd name="T22" fmla="*/ 7 w 70"/>
                        <a:gd name="T23" fmla="*/ 0 h 182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70"/>
                        <a:gd name="T37" fmla="*/ 0 h 182"/>
                        <a:gd name="T38" fmla="*/ 70 w 70"/>
                        <a:gd name="T39" fmla="*/ 182 h 182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70" h="182">
                          <a:moveTo>
                            <a:pt x="55" y="2"/>
                          </a:moveTo>
                          <a:lnTo>
                            <a:pt x="31" y="0"/>
                          </a:lnTo>
                          <a:lnTo>
                            <a:pt x="15" y="9"/>
                          </a:lnTo>
                          <a:lnTo>
                            <a:pt x="8" y="31"/>
                          </a:lnTo>
                          <a:lnTo>
                            <a:pt x="0" y="72"/>
                          </a:lnTo>
                          <a:lnTo>
                            <a:pt x="18" y="180"/>
                          </a:lnTo>
                          <a:lnTo>
                            <a:pt x="31" y="182"/>
                          </a:lnTo>
                          <a:lnTo>
                            <a:pt x="31" y="87"/>
                          </a:lnTo>
                          <a:lnTo>
                            <a:pt x="62" y="47"/>
                          </a:lnTo>
                          <a:lnTo>
                            <a:pt x="70" y="29"/>
                          </a:lnTo>
                          <a:lnTo>
                            <a:pt x="67" y="11"/>
                          </a:lnTo>
                          <a:lnTo>
                            <a:pt x="55" y="2"/>
                          </a:ln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7344" name="Rectangle 266"/>
              <p:cNvSpPr>
                <a:spLocks noChangeArrowheads="1"/>
              </p:cNvSpPr>
              <p:nvPr/>
            </p:nvSpPr>
            <p:spPr bwMode="auto">
              <a:xfrm>
                <a:off x="5323" y="2579"/>
                <a:ext cx="56" cy="4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345" name="Freeform 267"/>
              <p:cNvSpPr>
                <a:spLocks/>
              </p:cNvSpPr>
              <p:nvPr/>
            </p:nvSpPr>
            <p:spPr bwMode="auto">
              <a:xfrm>
                <a:off x="5340" y="2586"/>
                <a:ext cx="24" cy="5"/>
              </a:xfrm>
              <a:custGeom>
                <a:avLst/>
                <a:gdLst>
                  <a:gd name="T0" fmla="*/ 0 w 196"/>
                  <a:gd name="T1" fmla="*/ 5 h 35"/>
                  <a:gd name="T2" fmla="*/ 0 w 196"/>
                  <a:gd name="T3" fmla="*/ 0 h 35"/>
                  <a:gd name="T4" fmla="*/ 23 w 196"/>
                  <a:gd name="T5" fmla="*/ 0 h 35"/>
                  <a:gd name="T6" fmla="*/ 24 w 196"/>
                  <a:gd name="T7" fmla="*/ 5 h 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6"/>
                  <a:gd name="T13" fmla="*/ 0 h 35"/>
                  <a:gd name="T14" fmla="*/ 196 w 196"/>
                  <a:gd name="T15" fmla="*/ 35 h 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6" h="35">
                    <a:moveTo>
                      <a:pt x="4" y="35"/>
                    </a:moveTo>
                    <a:lnTo>
                      <a:pt x="0" y="0"/>
                    </a:lnTo>
                    <a:lnTo>
                      <a:pt x="190" y="0"/>
                    </a:lnTo>
                    <a:lnTo>
                      <a:pt x="196" y="34"/>
                    </a:lnTo>
                  </a:path>
                </a:pathLst>
              </a:custGeom>
              <a:noFill/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46" name="Freeform 268"/>
              <p:cNvSpPr>
                <a:spLocks/>
              </p:cNvSpPr>
              <p:nvPr/>
            </p:nvSpPr>
            <p:spPr bwMode="auto">
              <a:xfrm>
                <a:off x="5273" y="2402"/>
                <a:ext cx="22" cy="26"/>
              </a:xfrm>
              <a:custGeom>
                <a:avLst/>
                <a:gdLst>
                  <a:gd name="T0" fmla="*/ 20 w 174"/>
                  <a:gd name="T1" fmla="*/ 0 h 180"/>
                  <a:gd name="T2" fmla="*/ 0 w 174"/>
                  <a:gd name="T3" fmla="*/ 0 h 180"/>
                  <a:gd name="T4" fmla="*/ 1 w 174"/>
                  <a:gd name="T5" fmla="*/ 26 h 180"/>
                  <a:gd name="T6" fmla="*/ 22 w 174"/>
                  <a:gd name="T7" fmla="*/ 26 h 180"/>
                  <a:gd name="T8" fmla="*/ 20 w 174"/>
                  <a:gd name="T9" fmla="*/ 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180"/>
                  <a:gd name="T17" fmla="*/ 174 w 174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180">
                    <a:moveTo>
                      <a:pt x="160" y="0"/>
                    </a:moveTo>
                    <a:lnTo>
                      <a:pt x="0" y="0"/>
                    </a:lnTo>
                    <a:lnTo>
                      <a:pt x="11" y="180"/>
                    </a:lnTo>
                    <a:lnTo>
                      <a:pt x="174" y="180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47" name="Freeform 269"/>
              <p:cNvSpPr>
                <a:spLocks/>
              </p:cNvSpPr>
              <p:nvPr/>
            </p:nvSpPr>
            <p:spPr bwMode="auto">
              <a:xfrm>
                <a:off x="5276" y="2446"/>
                <a:ext cx="22" cy="26"/>
              </a:xfrm>
              <a:custGeom>
                <a:avLst/>
                <a:gdLst>
                  <a:gd name="T0" fmla="*/ 20 w 180"/>
                  <a:gd name="T1" fmla="*/ 0 h 182"/>
                  <a:gd name="T2" fmla="*/ 0 w 180"/>
                  <a:gd name="T3" fmla="*/ 0 h 182"/>
                  <a:gd name="T4" fmla="*/ 2 w 180"/>
                  <a:gd name="T5" fmla="*/ 26 h 182"/>
                  <a:gd name="T6" fmla="*/ 22 w 180"/>
                  <a:gd name="T7" fmla="*/ 26 h 182"/>
                  <a:gd name="T8" fmla="*/ 20 w 180"/>
                  <a:gd name="T9" fmla="*/ 0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0"/>
                  <a:gd name="T16" fmla="*/ 0 h 182"/>
                  <a:gd name="T17" fmla="*/ 180 w 180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0" h="182">
                    <a:moveTo>
                      <a:pt x="167" y="0"/>
                    </a:moveTo>
                    <a:lnTo>
                      <a:pt x="0" y="0"/>
                    </a:lnTo>
                    <a:lnTo>
                      <a:pt x="13" y="182"/>
                    </a:lnTo>
                    <a:lnTo>
                      <a:pt x="180" y="181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C0C0C0"/>
              </a:solidFill>
              <a:ln w="3175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348" name="Group 270"/>
              <p:cNvGrpSpPr>
                <a:grpSpLocks/>
              </p:cNvGrpSpPr>
              <p:nvPr/>
            </p:nvGrpSpPr>
            <p:grpSpPr bwMode="auto">
              <a:xfrm>
                <a:off x="5309" y="2444"/>
                <a:ext cx="94" cy="27"/>
                <a:chOff x="5309" y="2444"/>
                <a:chExt cx="94" cy="27"/>
              </a:xfrm>
            </p:grpSpPr>
            <p:sp>
              <p:nvSpPr>
                <p:cNvPr id="7349" name="Rectangle 271"/>
                <p:cNvSpPr>
                  <a:spLocks noChangeArrowheads="1"/>
                </p:cNvSpPr>
                <p:nvPr/>
              </p:nvSpPr>
              <p:spPr bwMode="auto">
                <a:xfrm>
                  <a:off x="5309" y="2444"/>
                  <a:ext cx="94" cy="27"/>
                </a:xfrm>
                <a:prstGeom prst="rect">
                  <a:avLst/>
                </a:prstGeom>
                <a:solidFill>
                  <a:srgbClr val="606060"/>
                </a:solidFill>
                <a:ln w="3175">
                  <a:solidFill>
                    <a:srgbClr val="80808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350" name="Rectangle 272"/>
                <p:cNvSpPr>
                  <a:spLocks noChangeArrowheads="1"/>
                </p:cNvSpPr>
                <p:nvPr/>
              </p:nvSpPr>
              <p:spPr bwMode="auto">
                <a:xfrm>
                  <a:off x="5326" y="2448"/>
                  <a:ext cx="11" cy="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351" name="Rectangle 273"/>
                <p:cNvSpPr>
                  <a:spLocks noChangeArrowheads="1"/>
                </p:cNvSpPr>
                <p:nvPr/>
              </p:nvSpPr>
              <p:spPr bwMode="auto">
                <a:xfrm>
                  <a:off x="5326" y="2459"/>
                  <a:ext cx="11" cy="9"/>
                </a:xfrm>
                <a:prstGeom prst="rect">
                  <a:avLst/>
                </a:pr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352" name="Rectangle 274"/>
                <p:cNvSpPr>
                  <a:spLocks noChangeArrowheads="1"/>
                </p:cNvSpPr>
                <p:nvPr/>
              </p:nvSpPr>
              <p:spPr bwMode="auto">
                <a:xfrm>
                  <a:off x="5349" y="2453"/>
                  <a:ext cx="11" cy="9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353" name="Oval 275"/>
                <p:cNvSpPr>
                  <a:spLocks noChangeArrowheads="1"/>
                </p:cNvSpPr>
                <p:nvPr/>
              </p:nvSpPr>
              <p:spPr bwMode="auto">
                <a:xfrm>
                  <a:off x="5314" y="2453"/>
                  <a:ext cx="8" cy="11"/>
                </a:xfrm>
                <a:prstGeom prst="ellipse">
                  <a:avLst/>
                </a:prstGeom>
                <a:solidFill>
                  <a:srgbClr val="2020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7213" name="Group 276"/>
            <p:cNvGrpSpPr>
              <a:grpSpLocks/>
            </p:cNvGrpSpPr>
            <p:nvPr/>
          </p:nvGrpSpPr>
          <p:grpSpPr bwMode="auto">
            <a:xfrm flipH="1">
              <a:off x="3368" y="2243"/>
              <a:ext cx="305" cy="591"/>
              <a:chOff x="3416" y="2289"/>
              <a:chExt cx="305" cy="591"/>
            </a:xfrm>
          </p:grpSpPr>
          <p:grpSp>
            <p:nvGrpSpPr>
              <p:cNvPr id="7221" name="Group 277"/>
              <p:cNvGrpSpPr>
                <a:grpSpLocks/>
              </p:cNvGrpSpPr>
              <p:nvPr/>
            </p:nvGrpSpPr>
            <p:grpSpPr bwMode="auto">
              <a:xfrm>
                <a:off x="3443" y="2332"/>
                <a:ext cx="251" cy="548"/>
                <a:chOff x="3443" y="2332"/>
                <a:chExt cx="251" cy="548"/>
              </a:xfrm>
            </p:grpSpPr>
            <p:sp>
              <p:nvSpPr>
                <p:cNvPr id="7226" name="Rectangle 278"/>
                <p:cNvSpPr>
                  <a:spLocks noChangeArrowheads="1"/>
                </p:cNvSpPr>
                <p:nvPr/>
              </p:nvSpPr>
              <p:spPr bwMode="auto">
                <a:xfrm>
                  <a:off x="3597" y="2394"/>
                  <a:ext cx="93" cy="486"/>
                </a:xfrm>
                <a:prstGeom prst="rect">
                  <a:avLst/>
                </a:pr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27" name="Freeform 279"/>
                <p:cNvSpPr>
                  <a:spLocks/>
                </p:cNvSpPr>
                <p:nvPr/>
              </p:nvSpPr>
              <p:spPr bwMode="auto">
                <a:xfrm>
                  <a:off x="3447" y="2332"/>
                  <a:ext cx="150" cy="547"/>
                </a:xfrm>
                <a:custGeom>
                  <a:avLst/>
                  <a:gdLst>
                    <a:gd name="T0" fmla="*/ 0 w 1055"/>
                    <a:gd name="T1" fmla="*/ 416 h 2735"/>
                    <a:gd name="T2" fmla="*/ 150 w 1055"/>
                    <a:gd name="T3" fmla="*/ 547 h 2735"/>
                    <a:gd name="T4" fmla="*/ 150 w 1055"/>
                    <a:gd name="T5" fmla="*/ 66 h 2735"/>
                    <a:gd name="T6" fmla="*/ 126 w 1055"/>
                    <a:gd name="T7" fmla="*/ 42 h 2735"/>
                    <a:gd name="T8" fmla="*/ 0 w 1055"/>
                    <a:gd name="T9" fmla="*/ 0 h 2735"/>
                    <a:gd name="T10" fmla="*/ 0 w 1055"/>
                    <a:gd name="T11" fmla="*/ 416 h 273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55"/>
                    <a:gd name="T19" fmla="*/ 0 h 2735"/>
                    <a:gd name="T20" fmla="*/ 1055 w 1055"/>
                    <a:gd name="T21" fmla="*/ 2735 h 273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55" h="2735">
                      <a:moveTo>
                        <a:pt x="0" y="2080"/>
                      </a:moveTo>
                      <a:lnTo>
                        <a:pt x="1055" y="2735"/>
                      </a:lnTo>
                      <a:lnTo>
                        <a:pt x="1055" y="328"/>
                      </a:lnTo>
                      <a:lnTo>
                        <a:pt x="887" y="211"/>
                      </a:lnTo>
                      <a:lnTo>
                        <a:pt x="0" y="0"/>
                      </a:lnTo>
                      <a:lnTo>
                        <a:pt x="0" y="208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8" name="Freeform 280"/>
                <p:cNvSpPr>
                  <a:spLocks/>
                </p:cNvSpPr>
                <p:nvPr/>
              </p:nvSpPr>
              <p:spPr bwMode="auto">
                <a:xfrm>
                  <a:off x="3596" y="2394"/>
                  <a:ext cx="92" cy="55"/>
                </a:xfrm>
                <a:custGeom>
                  <a:avLst/>
                  <a:gdLst>
                    <a:gd name="T0" fmla="*/ 0 w 648"/>
                    <a:gd name="T1" fmla="*/ 0 h 276"/>
                    <a:gd name="T2" fmla="*/ 92 w 648"/>
                    <a:gd name="T3" fmla="*/ 0 h 276"/>
                    <a:gd name="T4" fmla="*/ 92 w 648"/>
                    <a:gd name="T5" fmla="*/ 55 h 276"/>
                    <a:gd name="T6" fmla="*/ 0 w 648"/>
                    <a:gd name="T7" fmla="*/ 26 h 276"/>
                    <a:gd name="T8" fmla="*/ 0 w 648"/>
                    <a:gd name="T9" fmla="*/ 0 h 2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48"/>
                    <a:gd name="T16" fmla="*/ 0 h 276"/>
                    <a:gd name="T17" fmla="*/ 648 w 648"/>
                    <a:gd name="T18" fmla="*/ 276 h 2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48" h="276">
                      <a:moveTo>
                        <a:pt x="0" y="0"/>
                      </a:moveTo>
                      <a:lnTo>
                        <a:pt x="648" y="0"/>
                      </a:lnTo>
                      <a:lnTo>
                        <a:pt x="648" y="276"/>
                      </a:lnTo>
                      <a:lnTo>
                        <a:pt x="0" y="1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9" name="Rectangle 281"/>
                <p:cNvSpPr>
                  <a:spLocks noChangeArrowheads="1"/>
                </p:cNvSpPr>
                <p:nvPr/>
              </p:nvSpPr>
              <p:spPr bwMode="auto">
                <a:xfrm>
                  <a:off x="3597" y="2465"/>
                  <a:ext cx="45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30" name="Rectangle 282"/>
                <p:cNvSpPr>
                  <a:spLocks noChangeArrowheads="1"/>
                </p:cNvSpPr>
                <p:nvPr/>
              </p:nvSpPr>
              <p:spPr bwMode="auto">
                <a:xfrm>
                  <a:off x="3646" y="2464"/>
                  <a:ext cx="47" cy="29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31" name="Rectangle 283"/>
                <p:cNvSpPr>
                  <a:spLocks noChangeArrowheads="1"/>
                </p:cNvSpPr>
                <p:nvPr/>
              </p:nvSpPr>
              <p:spPr bwMode="auto">
                <a:xfrm>
                  <a:off x="3621" y="2432"/>
                  <a:ext cx="47" cy="28"/>
                </a:xfrm>
                <a:prstGeom prst="rect">
                  <a:avLst/>
                </a:pr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32" name="Rectangle 284"/>
                <p:cNvSpPr>
                  <a:spLocks noChangeArrowheads="1"/>
                </p:cNvSpPr>
                <p:nvPr/>
              </p:nvSpPr>
              <p:spPr bwMode="auto">
                <a:xfrm>
                  <a:off x="3669" y="2432"/>
                  <a:ext cx="24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33" name="Rectangle 285"/>
                <p:cNvSpPr>
                  <a:spLocks noChangeArrowheads="1"/>
                </p:cNvSpPr>
                <p:nvPr/>
              </p:nvSpPr>
              <p:spPr bwMode="auto">
                <a:xfrm>
                  <a:off x="3595" y="2432"/>
                  <a:ext cx="23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34" name="Rectangle 286"/>
                <p:cNvSpPr>
                  <a:spLocks noChangeArrowheads="1"/>
                </p:cNvSpPr>
                <p:nvPr/>
              </p:nvSpPr>
              <p:spPr bwMode="auto">
                <a:xfrm>
                  <a:off x="3597" y="2399"/>
                  <a:ext cx="47" cy="29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35" name="Rectangle 287"/>
                <p:cNvSpPr>
                  <a:spLocks noChangeArrowheads="1"/>
                </p:cNvSpPr>
                <p:nvPr/>
              </p:nvSpPr>
              <p:spPr bwMode="auto">
                <a:xfrm>
                  <a:off x="3647" y="2400"/>
                  <a:ext cx="47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36" name="Rectangle 288"/>
                <p:cNvSpPr>
                  <a:spLocks noChangeArrowheads="1"/>
                </p:cNvSpPr>
                <p:nvPr/>
              </p:nvSpPr>
              <p:spPr bwMode="auto">
                <a:xfrm>
                  <a:off x="3597" y="2530"/>
                  <a:ext cx="45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37" name="Rectangle 289"/>
                <p:cNvSpPr>
                  <a:spLocks noChangeArrowheads="1"/>
                </p:cNvSpPr>
                <p:nvPr/>
              </p:nvSpPr>
              <p:spPr bwMode="auto">
                <a:xfrm>
                  <a:off x="3645" y="2529"/>
                  <a:ext cx="47" cy="29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38" name="Rectangle 290"/>
                <p:cNvSpPr>
                  <a:spLocks noChangeArrowheads="1"/>
                </p:cNvSpPr>
                <p:nvPr/>
              </p:nvSpPr>
              <p:spPr bwMode="auto">
                <a:xfrm>
                  <a:off x="3621" y="2497"/>
                  <a:ext cx="46" cy="28"/>
                </a:xfrm>
                <a:prstGeom prst="rect">
                  <a:avLst/>
                </a:pr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39" name="Rectangle 291"/>
                <p:cNvSpPr>
                  <a:spLocks noChangeArrowheads="1"/>
                </p:cNvSpPr>
                <p:nvPr/>
              </p:nvSpPr>
              <p:spPr bwMode="auto">
                <a:xfrm>
                  <a:off x="3669" y="2497"/>
                  <a:ext cx="24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40" name="Rectangle 292"/>
                <p:cNvSpPr>
                  <a:spLocks noChangeArrowheads="1"/>
                </p:cNvSpPr>
                <p:nvPr/>
              </p:nvSpPr>
              <p:spPr bwMode="auto">
                <a:xfrm>
                  <a:off x="3597" y="2497"/>
                  <a:ext cx="21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41" name="Rectangle 293"/>
                <p:cNvSpPr>
                  <a:spLocks noChangeArrowheads="1"/>
                </p:cNvSpPr>
                <p:nvPr/>
              </p:nvSpPr>
              <p:spPr bwMode="auto">
                <a:xfrm>
                  <a:off x="3597" y="2593"/>
                  <a:ext cx="45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42" name="Rectangle 294"/>
                <p:cNvSpPr>
                  <a:spLocks noChangeArrowheads="1"/>
                </p:cNvSpPr>
                <p:nvPr/>
              </p:nvSpPr>
              <p:spPr bwMode="auto">
                <a:xfrm>
                  <a:off x="3645" y="2592"/>
                  <a:ext cx="47" cy="29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43" name="Rectangle 295"/>
                <p:cNvSpPr>
                  <a:spLocks noChangeArrowheads="1"/>
                </p:cNvSpPr>
                <p:nvPr/>
              </p:nvSpPr>
              <p:spPr bwMode="auto">
                <a:xfrm>
                  <a:off x="3621" y="2560"/>
                  <a:ext cx="46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44" name="Rectangle 296"/>
                <p:cNvSpPr>
                  <a:spLocks noChangeArrowheads="1"/>
                </p:cNvSpPr>
                <p:nvPr/>
              </p:nvSpPr>
              <p:spPr bwMode="auto">
                <a:xfrm>
                  <a:off x="3669" y="2560"/>
                  <a:ext cx="24" cy="28"/>
                </a:xfrm>
                <a:prstGeom prst="rect">
                  <a:avLst/>
                </a:pr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45" name="Rectangle 297"/>
                <p:cNvSpPr>
                  <a:spLocks noChangeArrowheads="1"/>
                </p:cNvSpPr>
                <p:nvPr/>
              </p:nvSpPr>
              <p:spPr bwMode="auto">
                <a:xfrm>
                  <a:off x="3597" y="2560"/>
                  <a:ext cx="21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46" name="Rectangle 298"/>
                <p:cNvSpPr>
                  <a:spLocks noChangeArrowheads="1"/>
                </p:cNvSpPr>
                <p:nvPr/>
              </p:nvSpPr>
              <p:spPr bwMode="auto">
                <a:xfrm>
                  <a:off x="3597" y="2658"/>
                  <a:ext cx="44" cy="27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47" name="Rectangle 299"/>
                <p:cNvSpPr>
                  <a:spLocks noChangeArrowheads="1"/>
                </p:cNvSpPr>
                <p:nvPr/>
              </p:nvSpPr>
              <p:spPr bwMode="auto">
                <a:xfrm>
                  <a:off x="3645" y="2657"/>
                  <a:ext cx="46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48" name="Rectangle 300"/>
                <p:cNvSpPr>
                  <a:spLocks noChangeArrowheads="1"/>
                </p:cNvSpPr>
                <p:nvPr/>
              </p:nvSpPr>
              <p:spPr bwMode="auto">
                <a:xfrm>
                  <a:off x="3620" y="2625"/>
                  <a:ext cx="47" cy="28"/>
                </a:xfrm>
                <a:prstGeom prst="rect">
                  <a:avLst/>
                </a:pr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49" name="Rectangle 301"/>
                <p:cNvSpPr>
                  <a:spLocks noChangeArrowheads="1"/>
                </p:cNvSpPr>
                <p:nvPr/>
              </p:nvSpPr>
              <p:spPr bwMode="auto">
                <a:xfrm>
                  <a:off x="3668" y="2625"/>
                  <a:ext cx="24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50" name="Rectangle 302"/>
                <p:cNvSpPr>
                  <a:spLocks noChangeArrowheads="1"/>
                </p:cNvSpPr>
                <p:nvPr/>
              </p:nvSpPr>
              <p:spPr bwMode="auto">
                <a:xfrm>
                  <a:off x="3597" y="2625"/>
                  <a:ext cx="20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51" name="Rectangle 303"/>
                <p:cNvSpPr>
                  <a:spLocks noChangeArrowheads="1"/>
                </p:cNvSpPr>
                <p:nvPr/>
              </p:nvSpPr>
              <p:spPr bwMode="auto">
                <a:xfrm>
                  <a:off x="3597" y="2722"/>
                  <a:ext cx="45" cy="27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52" name="Rectangle 304"/>
                <p:cNvSpPr>
                  <a:spLocks noChangeArrowheads="1"/>
                </p:cNvSpPr>
                <p:nvPr/>
              </p:nvSpPr>
              <p:spPr bwMode="auto">
                <a:xfrm>
                  <a:off x="3646" y="2721"/>
                  <a:ext cx="47" cy="29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53" name="Rectangle 305"/>
                <p:cNvSpPr>
                  <a:spLocks noChangeArrowheads="1"/>
                </p:cNvSpPr>
                <p:nvPr/>
              </p:nvSpPr>
              <p:spPr bwMode="auto">
                <a:xfrm>
                  <a:off x="3621" y="2689"/>
                  <a:ext cx="47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54" name="Rectangle 306"/>
                <p:cNvSpPr>
                  <a:spLocks noChangeArrowheads="1"/>
                </p:cNvSpPr>
                <p:nvPr/>
              </p:nvSpPr>
              <p:spPr bwMode="auto">
                <a:xfrm>
                  <a:off x="3669" y="2689"/>
                  <a:ext cx="24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55" name="Rectangle 307"/>
                <p:cNvSpPr>
                  <a:spLocks noChangeArrowheads="1"/>
                </p:cNvSpPr>
                <p:nvPr/>
              </p:nvSpPr>
              <p:spPr bwMode="auto">
                <a:xfrm>
                  <a:off x="3597" y="2786"/>
                  <a:ext cx="45" cy="28"/>
                </a:xfrm>
                <a:prstGeom prst="rect">
                  <a:avLst/>
                </a:pr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56" name="Rectangle 308"/>
                <p:cNvSpPr>
                  <a:spLocks noChangeArrowheads="1"/>
                </p:cNvSpPr>
                <p:nvPr/>
              </p:nvSpPr>
              <p:spPr bwMode="auto">
                <a:xfrm>
                  <a:off x="3645" y="2786"/>
                  <a:ext cx="47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57" name="Rectangle 309"/>
                <p:cNvSpPr>
                  <a:spLocks noChangeArrowheads="1"/>
                </p:cNvSpPr>
                <p:nvPr/>
              </p:nvSpPr>
              <p:spPr bwMode="auto">
                <a:xfrm>
                  <a:off x="3621" y="2754"/>
                  <a:ext cx="46" cy="27"/>
                </a:xfrm>
                <a:prstGeom prst="rect">
                  <a:avLst/>
                </a:pr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58" name="Rectangle 310"/>
                <p:cNvSpPr>
                  <a:spLocks noChangeArrowheads="1"/>
                </p:cNvSpPr>
                <p:nvPr/>
              </p:nvSpPr>
              <p:spPr bwMode="auto">
                <a:xfrm>
                  <a:off x="3669" y="2753"/>
                  <a:ext cx="24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59" name="Rectangle 311"/>
                <p:cNvSpPr>
                  <a:spLocks noChangeArrowheads="1"/>
                </p:cNvSpPr>
                <p:nvPr/>
              </p:nvSpPr>
              <p:spPr bwMode="auto">
                <a:xfrm>
                  <a:off x="3597" y="2753"/>
                  <a:ext cx="21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60" name="Rectangle 312"/>
                <p:cNvSpPr>
                  <a:spLocks noChangeArrowheads="1"/>
                </p:cNvSpPr>
                <p:nvPr/>
              </p:nvSpPr>
              <p:spPr bwMode="auto">
                <a:xfrm>
                  <a:off x="3597" y="2849"/>
                  <a:ext cx="45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61" name="Rectangle 313"/>
                <p:cNvSpPr>
                  <a:spLocks noChangeArrowheads="1"/>
                </p:cNvSpPr>
                <p:nvPr/>
              </p:nvSpPr>
              <p:spPr bwMode="auto">
                <a:xfrm>
                  <a:off x="3645" y="2849"/>
                  <a:ext cx="47" cy="28"/>
                </a:xfrm>
                <a:prstGeom prst="rect">
                  <a:avLst/>
                </a:prstGeom>
                <a:solidFill>
                  <a:srgbClr val="4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62" name="Rectangle 314"/>
                <p:cNvSpPr>
                  <a:spLocks noChangeArrowheads="1"/>
                </p:cNvSpPr>
                <p:nvPr/>
              </p:nvSpPr>
              <p:spPr bwMode="auto">
                <a:xfrm>
                  <a:off x="3621" y="2817"/>
                  <a:ext cx="46" cy="27"/>
                </a:xfrm>
                <a:prstGeom prst="rect">
                  <a:avLst/>
                </a:pr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63" name="Rectangle 315"/>
                <p:cNvSpPr>
                  <a:spLocks noChangeArrowheads="1"/>
                </p:cNvSpPr>
                <p:nvPr/>
              </p:nvSpPr>
              <p:spPr bwMode="auto">
                <a:xfrm>
                  <a:off x="3669" y="2816"/>
                  <a:ext cx="24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64" name="Rectangle 316"/>
                <p:cNvSpPr>
                  <a:spLocks noChangeArrowheads="1"/>
                </p:cNvSpPr>
                <p:nvPr/>
              </p:nvSpPr>
              <p:spPr bwMode="auto">
                <a:xfrm>
                  <a:off x="3597" y="2816"/>
                  <a:ext cx="21" cy="28"/>
                </a:xfrm>
                <a:prstGeom prst="rect">
                  <a:avLst/>
                </a:prstGeom>
                <a:solidFill>
                  <a:srgbClr val="E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65" name="Freeform 317"/>
                <p:cNvSpPr>
                  <a:spLocks/>
                </p:cNvSpPr>
                <p:nvPr/>
              </p:nvSpPr>
              <p:spPr bwMode="auto">
                <a:xfrm>
                  <a:off x="3585" y="2840"/>
                  <a:ext cx="13" cy="35"/>
                </a:xfrm>
                <a:custGeom>
                  <a:avLst/>
                  <a:gdLst>
                    <a:gd name="T0" fmla="*/ 13 w 87"/>
                    <a:gd name="T1" fmla="*/ 9 h 175"/>
                    <a:gd name="T2" fmla="*/ 13 w 87"/>
                    <a:gd name="T3" fmla="*/ 35 h 175"/>
                    <a:gd name="T4" fmla="*/ 0 w 87"/>
                    <a:gd name="T5" fmla="*/ 25 h 175"/>
                    <a:gd name="T6" fmla="*/ 0 w 87"/>
                    <a:gd name="T7" fmla="*/ 0 h 175"/>
                    <a:gd name="T8" fmla="*/ 13 w 87"/>
                    <a:gd name="T9" fmla="*/ 9 h 17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7"/>
                    <a:gd name="T16" fmla="*/ 0 h 175"/>
                    <a:gd name="T17" fmla="*/ 87 w 87"/>
                    <a:gd name="T18" fmla="*/ 175 h 17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7" h="175">
                      <a:moveTo>
                        <a:pt x="87" y="46"/>
                      </a:moveTo>
                      <a:lnTo>
                        <a:pt x="87" y="175"/>
                      </a:lnTo>
                      <a:lnTo>
                        <a:pt x="0" y="126"/>
                      </a:lnTo>
                      <a:lnTo>
                        <a:pt x="0" y="0"/>
                      </a:lnTo>
                      <a:lnTo>
                        <a:pt x="87" y="46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6" name="Freeform 318"/>
                <p:cNvSpPr>
                  <a:spLocks/>
                </p:cNvSpPr>
                <p:nvPr/>
              </p:nvSpPr>
              <p:spPr bwMode="auto">
                <a:xfrm>
                  <a:off x="3544" y="2804"/>
                  <a:ext cx="39" cy="60"/>
                </a:xfrm>
                <a:custGeom>
                  <a:avLst/>
                  <a:gdLst>
                    <a:gd name="T0" fmla="*/ 39 w 268"/>
                    <a:gd name="T1" fmla="*/ 34 h 299"/>
                    <a:gd name="T2" fmla="*/ 39 w 268"/>
                    <a:gd name="T3" fmla="*/ 60 h 299"/>
                    <a:gd name="T4" fmla="*/ 0 w 268"/>
                    <a:gd name="T5" fmla="*/ 26 h 299"/>
                    <a:gd name="T6" fmla="*/ 0 w 268"/>
                    <a:gd name="T7" fmla="*/ 0 h 299"/>
                    <a:gd name="T8" fmla="*/ 39 w 268"/>
                    <a:gd name="T9" fmla="*/ 34 h 2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99"/>
                    <a:gd name="T17" fmla="*/ 268 w 268"/>
                    <a:gd name="T18" fmla="*/ 299 h 2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99">
                      <a:moveTo>
                        <a:pt x="268" y="169"/>
                      </a:moveTo>
                      <a:lnTo>
                        <a:pt x="268" y="299"/>
                      </a:lnTo>
                      <a:lnTo>
                        <a:pt x="0" y="129"/>
                      </a:lnTo>
                      <a:lnTo>
                        <a:pt x="0" y="0"/>
                      </a:lnTo>
                      <a:lnTo>
                        <a:pt x="268" y="169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7" name="Freeform 319"/>
                <p:cNvSpPr>
                  <a:spLocks/>
                </p:cNvSpPr>
                <p:nvPr/>
              </p:nvSpPr>
              <p:spPr bwMode="auto">
                <a:xfrm>
                  <a:off x="3504" y="2771"/>
                  <a:ext cx="38" cy="57"/>
                </a:xfrm>
                <a:custGeom>
                  <a:avLst/>
                  <a:gdLst>
                    <a:gd name="T0" fmla="*/ 38 w 267"/>
                    <a:gd name="T1" fmla="*/ 33 h 286"/>
                    <a:gd name="T2" fmla="*/ 38 w 267"/>
                    <a:gd name="T3" fmla="*/ 57 h 286"/>
                    <a:gd name="T4" fmla="*/ 0 w 267"/>
                    <a:gd name="T5" fmla="*/ 24 h 286"/>
                    <a:gd name="T6" fmla="*/ 0 w 267"/>
                    <a:gd name="T7" fmla="*/ 0 h 286"/>
                    <a:gd name="T8" fmla="*/ 38 w 267"/>
                    <a:gd name="T9" fmla="*/ 33 h 2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286"/>
                    <a:gd name="T17" fmla="*/ 267 w 267"/>
                    <a:gd name="T18" fmla="*/ 286 h 2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286">
                      <a:moveTo>
                        <a:pt x="267" y="165"/>
                      </a:moveTo>
                      <a:lnTo>
                        <a:pt x="267" y="286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7" y="165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8" name="Freeform 320"/>
                <p:cNvSpPr>
                  <a:spLocks/>
                </p:cNvSpPr>
                <p:nvPr/>
              </p:nvSpPr>
              <p:spPr bwMode="auto">
                <a:xfrm>
                  <a:off x="3464" y="2737"/>
                  <a:ext cx="38" cy="56"/>
                </a:xfrm>
                <a:custGeom>
                  <a:avLst/>
                  <a:gdLst>
                    <a:gd name="T0" fmla="*/ 38 w 268"/>
                    <a:gd name="T1" fmla="*/ 32 h 281"/>
                    <a:gd name="T2" fmla="*/ 38 w 268"/>
                    <a:gd name="T3" fmla="*/ 56 h 281"/>
                    <a:gd name="T4" fmla="*/ 0 w 268"/>
                    <a:gd name="T5" fmla="*/ 24 h 281"/>
                    <a:gd name="T6" fmla="*/ 0 w 268"/>
                    <a:gd name="T7" fmla="*/ 0 h 281"/>
                    <a:gd name="T8" fmla="*/ 38 w 268"/>
                    <a:gd name="T9" fmla="*/ 32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81"/>
                    <a:gd name="T17" fmla="*/ 268 w 26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81">
                      <a:moveTo>
                        <a:pt x="268" y="161"/>
                      </a:moveTo>
                      <a:lnTo>
                        <a:pt x="268" y="281"/>
                      </a:ln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268" y="161"/>
                      </a:lnTo>
                      <a:close/>
                    </a:path>
                  </a:pathLst>
                </a:cu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69" name="Freeform 321"/>
                <p:cNvSpPr>
                  <a:spLocks/>
                </p:cNvSpPr>
                <p:nvPr/>
              </p:nvSpPr>
              <p:spPr bwMode="auto">
                <a:xfrm>
                  <a:off x="3443" y="2719"/>
                  <a:ext cx="19" cy="40"/>
                </a:xfrm>
                <a:custGeom>
                  <a:avLst/>
                  <a:gdLst>
                    <a:gd name="T0" fmla="*/ 19 w 132"/>
                    <a:gd name="T1" fmla="*/ 16 h 200"/>
                    <a:gd name="T2" fmla="*/ 19 w 132"/>
                    <a:gd name="T3" fmla="*/ 40 h 200"/>
                    <a:gd name="T4" fmla="*/ 0 w 132"/>
                    <a:gd name="T5" fmla="*/ 23 h 200"/>
                    <a:gd name="T6" fmla="*/ 0 w 132"/>
                    <a:gd name="T7" fmla="*/ 0 h 200"/>
                    <a:gd name="T8" fmla="*/ 19 w 132"/>
                    <a:gd name="T9" fmla="*/ 16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2"/>
                    <a:gd name="T16" fmla="*/ 0 h 200"/>
                    <a:gd name="T17" fmla="*/ 132 w 132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2" h="200">
                      <a:moveTo>
                        <a:pt x="132" y="81"/>
                      </a:moveTo>
                      <a:lnTo>
                        <a:pt x="132" y="200"/>
                      </a:lnTo>
                      <a:lnTo>
                        <a:pt x="0" y="114"/>
                      </a:lnTo>
                      <a:lnTo>
                        <a:pt x="0" y="0"/>
                      </a:lnTo>
                      <a:lnTo>
                        <a:pt x="132" y="8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0" name="Freeform 322"/>
                <p:cNvSpPr>
                  <a:spLocks/>
                </p:cNvSpPr>
                <p:nvPr/>
              </p:nvSpPr>
              <p:spPr bwMode="auto">
                <a:xfrm>
                  <a:off x="3585" y="2396"/>
                  <a:ext cx="13" cy="30"/>
                </a:xfrm>
                <a:custGeom>
                  <a:avLst/>
                  <a:gdLst>
                    <a:gd name="T0" fmla="*/ 13 w 87"/>
                    <a:gd name="T1" fmla="*/ 4 h 154"/>
                    <a:gd name="T2" fmla="*/ 13 w 87"/>
                    <a:gd name="T3" fmla="*/ 30 h 154"/>
                    <a:gd name="T4" fmla="*/ 0 w 87"/>
                    <a:gd name="T5" fmla="*/ 25 h 154"/>
                    <a:gd name="T6" fmla="*/ 0 w 87"/>
                    <a:gd name="T7" fmla="*/ 0 h 154"/>
                    <a:gd name="T8" fmla="*/ 13 w 87"/>
                    <a:gd name="T9" fmla="*/ 4 h 1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7"/>
                    <a:gd name="T16" fmla="*/ 0 h 154"/>
                    <a:gd name="T17" fmla="*/ 87 w 87"/>
                    <a:gd name="T18" fmla="*/ 154 h 1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7" h="154">
                      <a:moveTo>
                        <a:pt x="87" y="18"/>
                      </a:moveTo>
                      <a:lnTo>
                        <a:pt x="87" y="154"/>
                      </a:lnTo>
                      <a:lnTo>
                        <a:pt x="0" y="126"/>
                      </a:lnTo>
                      <a:lnTo>
                        <a:pt x="0" y="0"/>
                      </a:lnTo>
                      <a:lnTo>
                        <a:pt x="87" y="1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1" name="Freeform 323"/>
                <p:cNvSpPr>
                  <a:spLocks/>
                </p:cNvSpPr>
                <p:nvPr/>
              </p:nvSpPr>
              <p:spPr bwMode="auto">
                <a:xfrm>
                  <a:off x="3544" y="2378"/>
                  <a:ext cx="39" cy="42"/>
                </a:xfrm>
                <a:custGeom>
                  <a:avLst/>
                  <a:gdLst>
                    <a:gd name="T0" fmla="*/ 39 w 268"/>
                    <a:gd name="T1" fmla="*/ 16 h 209"/>
                    <a:gd name="T2" fmla="*/ 39 w 268"/>
                    <a:gd name="T3" fmla="*/ 42 h 209"/>
                    <a:gd name="T4" fmla="*/ 0 w 268"/>
                    <a:gd name="T5" fmla="*/ 25 h 209"/>
                    <a:gd name="T6" fmla="*/ 0 w 268"/>
                    <a:gd name="T7" fmla="*/ 0 h 209"/>
                    <a:gd name="T8" fmla="*/ 39 w 268"/>
                    <a:gd name="T9" fmla="*/ 16 h 20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09"/>
                    <a:gd name="T17" fmla="*/ 268 w 268"/>
                    <a:gd name="T18" fmla="*/ 209 h 20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09">
                      <a:moveTo>
                        <a:pt x="268" y="81"/>
                      </a:moveTo>
                      <a:lnTo>
                        <a:pt x="268" y="209"/>
                      </a:lnTo>
                      <a:lnTo>
                        <a:pt x="0" y="126"/>
                      </a:lnTo>
                      <a:lnTo>
                        <a:pt x="0" y="0"/>
                      </a:lnTo>
                      <a:lnTo>
                        <a:pt x="268" y="81"/>
                      </a:lnTo>
                      <a:close/>
                    </a:path>
                  </a:pathLst>
                </a:cu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2" name="Freeform 324"/>
                <p:cNvSpPr>
                  <a:spLocks/>
                </p:cNvSpPr>
                <p:nvPr/>
              </p:nvSpPr>
              <p:spPr bwMode="auto">
                <a:xfrm>
                  <a:off x="3504" y="2361"/>
                  <a:ext cx="38" cy="41"/>
                </a:xfrm>
                <a:custGeom>
                  <a:avLst/>
                  <a:gdLst>
                    <a:gd name="T0" fmla="*/ 38 w 267"/>
                    <a:gd name="T1" fmla="*/ 16 h 204"/>
                    <a:gd name="T2" fmla="*/ 38 w 267"/>
                    <a:gd name="T3" fmla="*/ 41 h 204"/>
                    <a:gd name="T4" fmla="*/ 0 w 267"/>
                    <a:gd name="T5" fmla="*/ 24 h 204"/>
                    <a:gd name="T6" fmla="*/ 0 w 267"/>
                    <a:gd name="T7" fmla="*/ 0 h 204"/>
                    <a:gd name="T8" fmla="*/ 38 w 267"/>
                    <a:gd name="T9" fmla="*/ 16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204"/>
                    <a:gd name="T17" fmla="*/ 267 w 267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204">
                      <a:moveTo>
                        <a:pt x="267" y="81"/>
                      </a:moveTo>
                      <a:lnTo>
                        <a:pt x="267" y="204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7" y="8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3" name="Freeform 325"/>
                <p:cNvSpPr>
                  <a:spLocks/>
                </p:cNvSpPr>
                <p:nvPr/>
              </p:nvSpPr>
              <p:spPr bwMode="auto">
                <a:xfrm>
                  <a:off x="3464" y="2344"/>
                  <a:ext cx="38" cy="40"/>
                </a:xfrm>
                <a:custGeom>
                  <a:avLst/>
                  <a:gdLst>
                    <a:gd name="T0" fmla="*/ 38 w 268"/>
                    <a:gd name="T1" fmla="*/ 16 h 201"/>
                    <a:gd name="T2" fmla="*/ 38 w 268"/>
                    <a:gd name="T3" fmla="*/ 40 h 201"/>
                    <a:gd name="T4" fmla="*/ 0 w 268"/>
                    <a:gd name="T5" fmla="*/ 24 h 201"/>
                    <a:gd name="T6" fmla="*/ 0 w 268"/>
                    <a:gd name="T7" fmla="*/ 0 h 201"/>
                    <a:gd name="T8" fmla="*/ 38 w 268"/>
                    <a:gd name="T9" fmla="*/ 16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01"/>
                    <a:gd name="T17" fmla="*/ 268 w 26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01">
                      <a:moveTo>
                        <a:pt x="268" y="81"/>
                      </a:moveTo>
                      <a:lnTo>
                        <a:pt x="266" y="201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8" y="8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4" name="Freeform 326"/>
                <p:cNvSpPr>
                  <a:spLocks/>
                </p:cNvSpPr>
                <p:nvPr/>
              </p:nvSpPr>
              <p:spPr bwMode="auto">
                <a:xfrm>
                  <a:off x="3443" y="2336"/>
                  <a:ext cx="19" cy="31"/>
                </a:xfrm>
                <a:custGeom>
                  <a:avLst/>
                  <a:gdLst>
                    <a:gd name="T0" fmla="*/ 19 w 132"/>
                    <a:gd name="T1" fmla="*/ 7 h 155"/>
                    <a:gd name="T2" fmla="*/ 19 w 132"/>
                    <a:gd name="T3" fmla="*/ 31 h 155"/>
                    <a:gd name="T4" fmla="*/ 0 w 132"/>
                    <a:gd name="T5" fmla="*/ 23 h 155"/>
                    <a:gd name="T6" fmla="*/ 0 w 132"/>
                    <a:gd name="T7" fmla="*/ 0 h 155"/>
                    <a:gd name="T8" fmla="*/ 19 w 132"/>
                    <a:gd name="T9" fmla="*/ 7 h 1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2"/>
                    <a:gd name="T16" fmla="*/ 0 h 155"/>
                    <a:gd name="T17" fmla="*/ 132 w 132"/>
                    <a:gd name="T18" fmla="*/ 155 h 1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2" h="155">
                      <a:moveTo>
                        <a:pt x="132" y="35"/>
                      </a:moveTo>
                      <a:lnTo>
                        <a:pt x="132" y="155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132" y="35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5" name="Freeform 327"/>
                <p:cNvSpPr>
                  <a:spLocks/>
                </p:cNvSpPr>
                <p:nvPr/>
              </p:nvSpPr>
              <p:spPr bwMode="auto">
                <a:xfrm>
                  <a:off x="3544" y="2438"/>
                  <a:ext cx="39" cy="45"/>
                </a:xfrm>
                <a:custGeom>
                  <a:avLst/>
                  <a:gdLst>
                    <a:gd name="T0" fmla="*/ 39 w 268"/>
                    <a:gd name="T1" fmla="*/ 19 h 225"/>
                    <a:gd name="T2" fmla="*/ 39 w 268"/>
                    <a:gd name="T3" fmla="*/ 45 h 225"/>
                    <a:gd name="T4" fmla="*/ 0 w 268"/>
                    <a:gd name="T5" fmla="*/ 25 h 225"/>
                    <a:gd name="T6" fmla="*/ 0 w 268"/>
                    <a:gd name="T7" fmla="*/ 0 h 225"/>
                    <a:gd name="T8" fmla="*/ 39 w 268"/>
                    <a:gd name="T9" fmla="*/ 19 h 2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25"/>
                    <a:gd name="T17" fmla="*/ 268 w 268"/>
                    <a:gd name="T18" fmla="*/ 225 h 2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25">
                      <a:moveTo>
                        <a:pt x="268" y="94"/>
                      </a:moveTo>
                      <a:lnTo>
                        <a:pt x="268" y="225"/>
                      </a:lnTo>
                      <a:lnTo>
                        <a:pt x="0" y="126"/>
                      </a:lnTo>
                      <a:lnTo>
                        <a:pt x="0" y="0"/>
                      </a:lnTo>
                      <a:lnTo>
                        <a:pt x="268" y="94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6" name="Freeform 328"/>
                <p:cNvSpPr>
                  <a:spLocks/>
                </p:cNvSpPr>
                <p:nvPr/>
              </p:nvSpPr>
              <p:spPr bwMode="auto">
                <a:xfrm>
                  <a:off x="3504" y="2420"/>
                  <a:ext cx="38" cy="43"/>
                </a:xfrm>
                <a:custGeom>
                  <a:avLst/>
                  <a:gdLst>
                    <a:gd name="T0" fmla="*/ 38 w 267"/>
                    <a:gd name="T1" fmla="*/ 19 h 216"/>
                    <a:gd name="T2" fmla="*/ 38 w 267"/>
                    <a:gd name="T3" fmla="*/ 43 h 216"/>
                    <a:gd name="T4" fmla="*/ 0 w 267"/>
                    <a:gd name="T5" fmla="*/ 24 h 216"/>
                    <a:gd name="T6" fmla="*/ 0 w 267"/>
                    <a:gd name="T7" fmla="*/ 0 h 216"/>
                    <a:gd name="T8" fmla="*/ 38 w 267"/>
                    <a:gd name="T9" fmla="*/ 19 h 2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216"/>
                    <a:gd name="T17" fmla="*/ 267 w 267"/>
                    <a:gd name="T18" fmla="*/ 216 h 2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216">
                      <a:moveTo>
                        <a:pt x="267" y="94"/>
                      </a:moveTo>
                      <a:lnTo>
                        <a:pt x="267" y="216"/>
                      </a:lnTo>
                      <a:lnTo>
                        <a:pt x="0" y="122"/>
                      </a:lnTo>
                      <a:lnTo>
                        <a:pt x="0" y="0"/>
                      </a:lnTo>
                      <a:lnTo>
                        <a:pt x="267" y="94"/>
                      </a:lnTo>
                      <a:close/>
                    </a:path>
                  </a:pathLst>
                </a:cu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7" name="Freeform 329"/>
                <p:cNvSpPr>
                  <a:spLocks/>
                </p:cNvSpPr>
                <p:nvPr/>
              </p:nvSpPr>
              <p:spPr bwMode="auto">
                <a:xfrm>
                  <a:off x="3464" y="2400"/>
                  <a:ext cx="38" cy="43"/>
                </a:xfrm>
                <a:custGeom>
                  <a:avLst/>
                  <a:gdLst>
                    <a:gd name="T0" fmla="*/ 38 w 268"/>
                    <a:gd name="T1" fmla="*/ 19 h 213"/>
                    <a:gd name="T2" fmla="*/ 38 w 268"/>
                    <a:gd name="T3" fmla="*/ 43 h 213"/>
                    <a:gd name="T4" fmla="*/ 0 w 268"/>
                    <a:gd name="T5" fmla="*/ 24 h 213"/>
                    <a:gd name="T6" fmla="*/ 0 w 268"/>
                    <a:gd name="T7" fmla="*/ 0 h 213"/>
                    <a:gd name="T8" fmla="*/ 38 w 268"/>
                    <a:gd name="T9" fmla="*/ 19 h 2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13"/>
                    <a:gd name="T17" fmla="*/ 268 w 268"/>
                    <a:gd name="T18" fmla="*/ 213 h 2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13">
                      <a:moveTo>
                        <a:pt x="268" y="93"/>
                      </a:moveTo>
                      <a:lnTo>
                        <a:pt x="268" y="213"/>
                      </a:ln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268" y="93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8" name="Freeform 330"/>
                <p:cNvSpPr>
                  <a:spLocks/>
                </p:cNvSpPr>
                <p:nvPr/>
              </p:nvSpPr>
              <p:spPr bwMode="auto">
                <a:xfrm>
                  <a:off x="3443" y="2391"/>
                  <a:ext cx="19" cy="32"/>
                </a:xfrm>
                <a:custGeom>
                  <a:avLst/>
                  <a:gdLst>
                    <a:gd name="T0" fmla="*/ 19 w 132"/>
                    <a:gd name="T1" fmla="*/ 9 h 161"/>
                    <a:gd name="T2" fmla="*/ 19 w 132"/>
                    <a:gd name="T3" fmla="*/ 32 h 161"/>
                    <a:gd name="T4" fmla="*/ 0 w 132"/>
                    <a:gd name="T5" fmla="*/ 23 h 161"/>
                    <a:gd name="T6" fmla="*/ 0 w 132"/>
                    <a:gd name="T7" fmla="*/ 0 h 161"/>
                    <a:gd name="T8" fmla="*/ 19 w 132"/>
                    <a:gd name="T9" fmla="*/ 9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2"/>
                    <a:gd name="T16" fmla="*/ 0 h 161"/>
                    <a:gd name="T17" fmla="*/ 132 w 132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2" h="161">
                      <a:moveTo>
                        <a:pt x="132" y="43"/>
                      </a:moveTo>
                      <a:lnTo>
                        <a:pt x="132" y="161"/>
                      </a:lnTo>
                      <a:lnTo>
                        <a:pt x="0" y="115"/>
                      </a:lnTo>
                      <a:lnTo>
                        <a:pt x="0" y="0"/>
                      </a:lnTo>
                      <a:lnTo>
                        <a:pt x="132" y="43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9" name="Freeform 331"/>
                <p:cNvSpPr>
                  <a:spLocks/>
                </p:cNvSpPr>
                <p:nvPr/>
              </p:nvSpPr>
              <p:spPr bwMode="auto">
                <a:xfrm>
                  <a:off x="3585" y="2523"/>
                  <a:ext cx="13" cy="33"/>
                </a:xfrm>
                <a:custGeom>
                  <a:avLst/>
                  <a:gdLst>
                    <a:gd name="T0" fmla="*/ 13 w 87"/>
                    <a:gd name="T1" fmla="*/ 6 h 165"/>
                    <a:gd name="T2" fmla="*/ 13 w 87"/>
                    <a:gd name="T3" fmla="*/ 33 h 165"/>
                    <a:gd name="T4" fmla="*/ 0 w 87"/>
                    <a:gd name="T5" fmla="*/ 26 h 165"/>
                    <a:gd name="T6" fmla="*/ 0 w 87"/>
                    <a:gd name="T7" fmla="*/ 0 h 165"/>
                    <a:gd name="T8" fmla="*/ 13 w 87"/>
                    <a:gd name="T9" fmla="*/ 6 h 1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7"/>
                    <a:gd name="T16" fmla="*/ 0 h 165"/>
                    <a:gd name="T17" fmla="*/ 87 w 87"/>
                    <a:gd name="T18" fmla="*/ 165 h 1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7" h="165">
                      <a:moveTo>
                        <a:pt x="87" y="31"/>
                      </a:moveTo>
                      <a:lnTo>
                        <a:pt x="87" y="165"/>
                      </a:lnTo>
                      <a:lnTo>
                        <a:pt x="0" y="128"/>
                      </a:lnTo>
                      <a:lnTo>
                        <a:pt x="0" y="0"/>
                      </a:lnTo>
                      <a:lnTo>
                        <a:pt x="87" y="3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0" name="Freeform 332"/>
                <p:cNvSpPr>
                  <a:spLocks/>
                </p:cNvSpPr>
                <p:nvPr/>
              </p:nvSpPr>
              <p:spPr bwMode="auto">
                <a:xfrm>
                  <a:off x="3544" y="2500"/>
                  <a:ext cx="39" cy="47"/>
                </a:xfrm>
                <a:custGeom>
                  <a:avLst/>
                  <a:gdLst>
                    <a:gd name="T0" fmla="*/ 39 w 268"/>
                    <a:gd name="T1" fmla="*/ 21 h 235"/>
                    <a:gd name="T2" fmla="*/ 39 w 268"/>
                    <a:gd name="T3" fmla="*/ 47 h 235"/>
                    <a:gd name="T4" fmla="*/ 0 w 268"/>
                    <a:gd name="T5" fmla="*/ 25 h 235"/>
                    <a:gd name="T6" fmla="*/ 0 w 268"/>
                    <a:gd name="T7" fmla="*/ 0 h 235"/>
                    <a:gd name="T8" fmla="*/ 39 w 268"/>
                    <a:gd name="T9" fmla="*/ 21 h 2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35"/>
                    <a:gd name="T17" fmla="*/ 268 w 268"/>
                    <a:gd name="T18" fmla="*/ 235 h 2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35">
                      <a:moveTo>
                        <a:pt x="268" y="105"/>
                      </a:moveTo>
                      <a:lnTo>
                        <a:pt x="268" y="235"/>
                      </a:lnTo>
                      <a:lnTo>
                        <a:pt x="0" y="127"/>
                      </a:lnTo>
                      <a:lnTo>
                        <a:pt x="0" y="0"/>
                      </a:lnTo>
                      <a:lnTo>
                        <a:pt x="268" y="105"/>
                      </a:lnTo>
                      <a:close/>
                    </a:path>
                  </a:pathLst>
                </a:cu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1" name="Freeform 333"/>
                <p:cNvSpPr>
                  <a:spLocks/>
                </p:cNvSpPr>
                <p:nvPr/>
              </p:nvSpPr>
              <p:spPr bwMode="auto">
                <a:xfrm>
                  <a:off x="3504" y="2477"/>
                  <a:ext cx="38" cy="46"/>
                </a:xfrm>
                <a:custGeom>
                  <a:avLst/>
                  <a:gdLst>
                    <a:gd name="T0" fmla="*/ 38 w 267"/>
                    <a:gd name="T1" fmla="*/ 22 h 230"/>
                    <a:gd name="T2" fmla="*/ 38 w 267"/>
                    <a:gd name="T3" fmla="*/ 46 h 230"/>
                    <a:gd name="T4" fmla="*/ 0 w 267"/>
                    <a:gd name="T5" fmla="*/ 24 h 230"/>
                    <a:gd name="T6" fmla="*/ 0 w 267"/>
                    <a:gd name="T7" fmla="*/ 0 h 230"/>
                    <a:gd name="T8" fmla="*/ 38 w 267"/>
                    <a:gd name="T9" fmla="*/ 22 h 2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230"/>
                    <a:gd name="T17" fmla="*/ 267 w 267"/>
                    <a:gd name="T18" fmla="*/ 230 h 2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230">
                      <a:moveTo>
                        <a:pt x="267" y="109"/>
                      </a:moveTo>
                      <a:lnTo>
                        <a:pt x="267" y="230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7" y="10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2" name="Freeform 334"/>
                <p:cNvSpPr>
                  <a:spLocks/>
                </p:cNvSpPr>
                <p:nvPr/>
              </p:nvSpPr>
              <p:spPr bwMode="auto">
                <a:xfrm>
                  <a:off x="3464" y="2456"/>
                  <a:ext cx="38" cy="45"/>
                </a:xfrm>
                <a:custGeom>
                  <a:avLst/>
                  <a:gdLst>
                    <a:gd name="T0" fmla="*/ 38 w 268"/>
                    <a:gd name="T1" fmla="*/ 21 h 227"/>
                    <a:gd name="T2" fmla="*/ 38 w 268"/>
                    <a:gd name="T3" fmla="*/ 45 h 227"/>
                    <a:gd name="T4" fmla="*/ 0 w 268"/>
                    <a:gd name="T5" fmla="*/ 24 h 227"/>
                    <a:gd name="T6" fmla="*/ 0 w 268"/>
                    <a:gd name="T7" fmla="*/ 0 h 227"/>
                    <a:gd name="T8" fmla="*/ 38 w 268"/>
                    <a:gd name="T9" fmla="*/ 21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27"/>
                    <a:gd name="T17" fmla="*/ 268 w 268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27">
                      <a:moveTo>
                        <a:pt x="268" y="108"/>
                      </a:moveTo>
                      <a:lnTo>
                        <a:pt x="268" y="227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8" y="108"/>
                      </a:lnTo>
                      <a:close/>
                    </a:path>
                  </a:pathLst>
                </a:cu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3" name="Freeform 335"/>
                <p:cNvSpPr>
                  <a:spLocks/>
                </p:cNvSpPr>
                <p:nvPr/>
              </p:nvSpPr>
              <p:spPr bwMode="auto">
                <a:xfrm>
                  <a:off x="3443" y="2445"/>
                  <a:ext cx="19" cy="34"/>
                </a:xfrm>
                <a:custGeom>
                  <a:avLst/>
                  <a:gdLst>
                    <a:gd name="T0" fmla="*/ 19 w 132"/>
                    <a:gd name="T1" fmla="*/ 10 h 169"/>
                    <a:gd name="T2" fmla="*/ 19 w 132"/>
                    <a:gd name="T3" fmla="*/ 34 h 169"/>
                    <a:gd name="T4" fmla="*/ 0 w 132"/>
                    <a:gd name="T5" fmla="*/ 23 h 169"/>
                    <a:gd name="T6" fmla="*/ 0 w 132"/>
                    <a:gd name="T7" fmla="*/ 0 h 169"/>
                    <a:gd name="T8" fmla="*/ 19 w 132"/>
                    <a:gd name="T9" fmla="*/ 10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2"/>
                    <a:gd name="T16" fmla="*/ 0 h 169"/>
                    <a:gd name="T17" fmla="*/ 132 w 132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2" h="169">
                      <a:moveTo>
                        <a:pt x="132" y="49"/>
                      </a:moveTo>
                      <a:lnTo>
                        <a:pt x="132" y="169"/>
                      </a:lnTo>
                      <a:lnTo>
                        <a:pt x="0" y="115"/>
                      </a:lnTo>
                      <a:lnTo>
                        <a:pt x="0" y="0"/>
                      </a:lnTo>
                      <a:lnTo>
                        <a:pt x="132" y="4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4" name="Freeform 336"/>
                <p:cNvSpPr>
                  <a:spLocks/>
                </p:cNvSpPr>
                <p:nvPr/>
              </p:nvSpPr>
              <p:spPr bwMode="auto">
                <a:xfrm>
                  <a:off x="3585" y="2585"/>
                  <a:ext cx="12" cy="34"/>
                </a:xfrm>
                <a:custGeom>
                  <a:avLst/>
                  <a:gdLst>
                    <a:gd name="T0" fmla="*/ 12 w 84"/>
                    <a:gd name="T1" fmla="*/ 8 h 169"/>
                    <a:gd name="T2" fmla="*/ 12 w 84"/>
                    <a:gd name="T3" fmla="*/ 34 h 169"/>
                    <a:gd name="T4" fmla="*/ 0 w 84"/>
                    <a:gd name="T5" fmla="*/ 27 h 169"/>
                    <a:gd name="T6" fmla="*/ 0 w 84"/>
                    <a:gd name="T7" fmla="*/ 0 h 169"/>
                    <a:gd name="T8" fmla="*/ 12 w 84"/>
                    <a:gd name="T9" fmla="*/ 8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169"/>
                    <a:gd name="T17" fmla="*/ 84 w 84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169">
                      <a:moveTo>
                        <a:pt x="84" y="40"/>
                      </a:moveTo>
                      <a:lnTo>
                        <a:pt x="84" y="169"/>
                      </a:lnTo>
                      <a:lnTo>
                        <a:pt x="0" y="133"/>
                      </a:lnTo>
                      <a:lnTo>
                        <a:pt x="0" y="0"/>
                      </a:lnTo>
                      <a:lnTo>
                        <a:pt x="84" y="4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5" name="Freeform 337"/>
                <p:cNvSpPr>
                  <a:spLocks/>
                </p:cNvSpPr>
                <p:nvPr/>
              </p:nvSpPr>
              <p:spPr bwMode="auto">
                <a:xfrm>
                  <a:off x="3544" y="2561"/>
                  <a:ext cx="39" cy="49"/>
                </a:xfrm>
                <a:custGeom>
                  <a:avLst/>
                  <a:gdLst>
                    <a:gd name="T0" fmla="*/ 39 w 268"/>
                    <a:gd name="T1" fmla="*/ 23 h 244"/>
                    <a:gd name="T2" fmla="*/ 39 w 268"/>
                    <a:gd name="T3" fmla="*/ 49 h 244"/>
                    <a:gd name="T4" fmla="*/ 0 w 268"/>
                    <a:gd name="T5" fmla="*/ 25 h 244"/>
                    <a:gd name="T6" fmla="*/ 0 w 268"/>
                    <a:gd name="T7" fmla="*/ 0 h 244"/>
                    <a:gd name="T8" fmla="*/ 39 w 268"/>
                    <a:gd name="T9" fmla="*/ 23 h 2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44"/>
                    <a:gd name="T17" fmla="*/ 268 w 268"/>
                    <a:gd name="T18" fmla="*/ 244 h 2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44">
                      <a:moveTo>
                        <a:pt x="268" y="114"/>
                      </a:moveTo>
                      <a:lnTo>
                        <a:pt x="268" y="244"/>
                      </a:lnTo>
                      <a:lnTo>
                        <a:pt x="0" y="125"/>
                      </a:lnTo>
                      <a:lnTo>
                        <a:pt x="0" y="0"/>
                      </a:lnTo>
                      <a:lnTo>
                        <a:pt x="268" y="114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6" name="Freeform 338"/>
                <p:cNvSpPr>
                  <a:spLocks/>
                </p:cNvSpPr>
                <p:nvPr/>
              </p:nvSpPr>
              <p:spPr bwMode="auto">
                <a:xfrm>
                  <a:off x="3504" y="2536"/>
                  <a:ext cx="38" cy="48"/>
                </a:xfrm>
                <a:custGeom>
                  <a:avLst/>
                  <a:gdLst>
                    <a:gd name="T0" fmla="*/ 38 w 267"/>
                    <a:gd name="T1" fmla="*/ 24 h 239"/>
                    <a:gd name="T2" fmla="*/ 38 w 267"/>
                    <a:gd name="T3" fmla="*/ 48 h 239"/>
                    <a:gd name="T4" fmla="*/ 0 w 267"/>
                    <a:gd name="T5" fmla="*/ 25 h 239"/>
                    <a:gd name="T6" fmla="*/ 0 w 267"/>
                    <a:gd name="T7" fmla="*/ 0 h 239"/>
                    <a:gd name="T8" fmla="*/ 38 w 267"/>
                    <a:gd name="T9" fmla="*/ 24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239"/>
                    <a:gd name="T17" fmla="*/ 267 w 267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239">
                      <a:moveTo>
                        <a:pt x="267" y="118"/>
                      </a:moveTo>
                      <a:lnTo>
                        <a:pt x="267" y="239"/>
                      </a:lnTo>
                      <a:lnTo>
                        <a:pt x="0" y="122"/>
                      </a:lnTo>
                      <a:lnTo>
                        <a:pt x="0" y="0"/>
                      </a:lnTo>
                      <a:lnTo>
                        <a:pt x="267" y="11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7" name="Freeform 339"/>
                <p:cNvSpPr>
                  <a:spLocks/>
                </p:cNvSpPr>
                <p:nvPr/>
              </p:nvSpPr>
              <p:spPr bwMode="auto">
                <a:xfrm>
                  <a:off x="3464" y="2511"/>
                  <a:ext cx="38" cy="48"/>
                </a:xfrm>
                <a:custGeom>
                  <a:avLst/>
                  <a:gdLst>
                    <a:gd name="T0" fmla="*/ 38 w 268"/>
                    <a:gd name="T1" fmla="*/ 24 h 240"/>
                    <a:gd name="T2" fmla="*/ 38 w 268"/>
                    <a:gd name="T3" fmla="*/ 48 h 240"/>
                    <a:gd name="T4" fmla="*/ 0 w 268"/>
                    <a:gd name="T5" fmla="*/ 24 h 240"/>
                    <a:gd name="T6" fmla="*/ 0 w 268"/>
                    <a:gd name="T7" fmla="*/ 0 h 240"/>
                    <a:gd name="T8" fmla="*/ 38 w 268"/>
                    <a:gd name="T9" fmla="*/ 24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40"/>
                    <a:gd name="T17" fmla="*/ 268 w 268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40">
                      <a:moveTo>
                        <a:pt x="268" y="119"/>
                      </a:moveTo>
                      <a:lnTo>
                        <a:pt x="268" y="240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8" y="11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8" name="Freeform 340"/>
                <p:cNvSpPr>
                  <a:spLocks/>
                </p:cNvSpPr>
                <p:nvPr/>
              </p:nvSpPr>
              <p:spPr bwMode="auto">
                <a:xfrm>
                  <a:off x="3443" y="2500"/>
                  <a:ext cx="19" cy="34"/>
                </a:xfrm>
                <a:custGeom>
                  <a:avLst/>
                  <a:gdLst>
                    <a:gd name="T0" fmla="*/ 19 w 132"/>
                    <a:gd name="T1" fmla="*/ 11 h 174"/>
                    <a:gd name="T2" fmla="*/ 19 w 132"/>
                    <a:gd name="T3" fmla="*/ 34 h 174"/>
                    <a:gd name="T4" fmla="*/ 0 w 132"/>
                    <a:gd name="T5" fmla="*/ 22 h 174"/>
                    <a:gd name="T6" fmla="*/ 0 w 132"/>
                    <a:gd name="T7" fmla="*/ 0 h 174"/>
                    <a:gd name="T8" fmla="*/ 19 w 132"/>
                    <a:gd name="T9" fmla="*/ 11 h 1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2"/>
                    <a:gd name="T16" fmla="*/ 0 h 174"/>
                    <a:gd name="T17" fmla="*/ 132 w 132"/>
                    <a:gd name="T18" fmla="*/ 174 h 1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2" h="174">
                      <a:moveTo>
                        <a:pt x="132" y="54"/>
                      </a:moveTo>
                      <a:lnTo>
                        <a:pt x="132" y="174"/>
                      </a:lnTo>
                      <a:lnTo>
                        <a:pt x="0" y="111"/>
                      </a:lnTo>
                      <a:lnTo>
                        <a:pt x="0" y="0"/>
                      </a:lnTo>
                      <a:lnTo>
                        <a:pt x="132" y="54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89" name="Freeform 341"/>
                <p:cNvSpPr>
                  <a:spLocks/>
                </p:cNvSpPr>
                <p:nvPr/>
              </p:nvSpPr>
              <p:spPr bwMode="auto">
                <a:xfrm>
                  <a:off x="3585" y="2649"/>
                  <a:ext cx="13" cy="34"/>
                </a:xfrm>
                <a:custGeom>
                  <a:avLst/>
                  <a:gdLst>
                    <a:gd name="T0" fmla="*/ 13 w 87"/>
                    <a:gd name="T1" fmla="*/ 9 h 172"/>
                    <a:gd name="T2" fmla="*/ 13 w 87"/>
                    <a:gd name="T3" fmla="*/ 34 h 172"/>
                    <a:gd name="T4" fmla="*/ 0 w 87"/>
                    <a:gd name="T5" fmla="*/ 25 h 172"/>
                    <a:gd name="T6" fmla="*/ 0 w 87"/>
                    <a:gd name="T7" fmla="*/ 0 h 172"/>
                    <a:gd name="T8" fmla="*/ 13 w 87"/>
                    <a:gd name="T9" fmla="*/ 9 h 17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7"/>
                    <a:gd name="T16" fmla="*/ 0 h 172"/>
                    <a:gd name="T17" fmla="*/ 87 w 87"/>
                    <a:gd name="T18" fmla="*/ 172 h 17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7" h="172">
                      <a:moveTo>
                        <a:pt x="87" y="45"/>
                      </a:moveTo>
                      <a:lnTo>
                        <a:pt x="87" y="172"/>
                      </a:lnTo>
                      <a:lnTo>
                        <a:pt x="0" y="128"/>
                      </a:lnTo>
                      <a:lnTo>
                        <a:pt x="0" y="0"/>
                      </a:lnTo>
                      <a:lnTo>
                        <a:pt x="87" y="45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0" name="Freeform 342"/>
                <p:cNvSpPr>
                  <a:spLocks/>
                </p:cNvSpPr>
                <p:nvPr/>
              </p:nvSpPr>
              <p:spPr bwMode="auto">
                <a:xfrm>
                  <a:off x="3544" y="2621"/>
                  <a:ext cx="39" cy="51"/>
                </a:xfrm>
                <a:custGeom>
                  <a:avLst/>
                  <a:gdLst>
                    <a:gd name="T0" fmla="*/ 39 w 268"/>
                    <a:gd name="T1" fmla="*/ 25 h 253"/>
                    <a:gd name="T2" fmla="*/ 39 w 268"/>
                    <a:gd name="T3" fmla="*/ 51 h 253"/>
                    <a:gd name="T4" fmla="*/ 0 w 268"/>
                    <a:gd name="T5" fmla="*/ 26 h 253"/>
                    <a:gd name="T6" fmla="*/ 0 w 268"/>
                    <a:gd name="T7" fmla="*/ 0 h 253"/>
                    <a:gd name="T8" fmla="*/ 39 w 268"/>
                    <a:gd name="T9" fmla="*/ 25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53"/>
                    <a:gd name="T17" fmla="*/ 268 w 268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53">
                      <a:moveTo>
                        <a:pt x="268" y="125"/>
                      </a:moveTo>
                      <a:lnTo>
                        <a:pt x="268" y="253"/>
                      </a:lnTo>
                      <a:lnTo>
                        <a:pt x="0" y="128"/>
                      </a:lnTo>
                      <a:lnTo>
                        <a:pt x="0" y="0"/>
                      </a:lnTo>
                      <a:lnTo>
                        <a:pt x="268" y="125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1" name="Freeform 343"/>
                <p:cNvSpPr>
                  <a:spLocks/>
                </p:cNvSpPr>
                <p:nvPr/>
              </p:nvSpPr>
              <p:spPr bwMode="auto">
                <a:xfrm>
                  <a:off x="3504" y="2595"/>
                  <a:ext cx="38" cy="50"/>
                </a:xfrm>
                <a:custGeom>
                  <a:avLst/>
                  <a:gdLst>
                    <a:gd name="T0" fmla="*/ 38 w 267"/>
                    <a:gd name="T1" fmla="*/ 26 h 252"/>
                    <a:gd name="T2" fmla="*/ 38 w 267"/>
                    <a:gd name="T3" fmla="*/ 50 h 252"/>
                    <a:gd name="T4" fmla="*/ 0 w 267"/>
                    <a:gd name="T5" fmla="*/ 24 h 252"/>
                    <a:gd name="T6" fmla="*/ 0 w 267"/>
                    <a:gd name="T7" fmla="*/ 0 h 252"/>
                    <a:gd name="T8" fmla="*/ 38 w 267"/>
                    <a:gd name="T9" fmla="*/ 26 h 2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252"/>
                    <a:gd name="T17" fmla="*/ 267 w 267"/>
                    <a:gd name="T18" fmla="*/ 252 h 2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252">
                      <a:moveTo>
                        <a:pt x="267" y="131"/>
                      </a:moveTo>
                      <a:lnTo>
                        <a:pt x="267" y="252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7" y="13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2" name="Freeform 344"/>
                <p:cNvSpPr>
                  <a:spLocks/>
                </p:cNvSpPr>
                <p:nvPr/>
              </p:nvSpPr>
              <p:spPr bwMode="auto">
                <a:xfrm>
                  <a:off x="3464" y="2568"/>
                  <a:ext cx="38" cy="50"/>
                </a:xfrm>
                <a:custGeom>
                  <a:avLst/>
                  <a:gdLst>
                    <a:gd name="T0" fmla="*/ 38 w 268"/>
                    <a:gd name="T1" fmla="*/ 26 h 249"/>
                    <a:gd name="T2" fmla="*/ 38 w 268"/>
                    <a:gd name="T3" fmla="*/ 50 h 249"/>
                    <a:gd name="T4" fmla="*/ 0 w 268"/>
                    <a:gd name="T5" fmla="*/ 24 h 249"/>
                    <a:gd name="T6" fmla="*/ 0 w 268"/>
                    <a:gd name="T7" fmla="*/ 0 h 249"/>
                    <a:gd name="T8" fmla="*/ 38 w 268"/>
                    <a:gd name="T9" fmla="*/ 26 h 2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49"/>
                    <a:gd name="T17" fmla="*/ 268 w 268"/>
                    <a:gd name="T18" fmla="*/ 249 h 2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49">
                      <a:moveTo>
                        <a:pt x="268" y="128"/>
                      </a:moveTo>
                      <a:lnTo>
                        <a:pt x="268" y="249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8" y="12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3" name="Freeform 345"/>
                <p:cNvSpPr>
                  <a:spLocks/>
                </p:cNvSpPr>
                <p:nvPr/>
              </p:nvSpPr>
              <p:spPr bwMode="auto">
                <a:xfrm>
                  <a:off x="3443" y="2554"/>
                  <a:ext cx="19" cy="36"/>
                </a:xfrm>
                <a:custGeom>
                  <a:avLst/>
                  <a:gdLst>
                    <a:gd name="T0" fmla="*/ 19 w 132"/>
                    <a:gd name="T1" fmla="*/ 12 h 179"/>
                    <a:gd name="T2" fmla="*/ 19 w 132"/>
                    <a:gd name="T3" fmla="*/ 36 h 179"/>
                    <a:gd name="T4" fmla="*/ 0 w 132"/>
                    <a:gd name="T5" fmla="*/ 23 h 179"/>
                    <a:gd name="T6" fmla="*/ 0 w 132"/>
                    <a:gd name="T7" fmla="*/ 0 h 179"/>
                    <a:gd name="T8" fmla="*/ 19 w 132"/>
                    <a:gd name="T9" fmla="*/ 12 h 1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2"/>
                    <a:gd name="T16" fmla="*/ 0 h 179"/>
                    <a:gd name="T17" fmla="*/ 132 w 132"/>
                    <a:gd name="T18" fmla="*/ 179 h 1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2" h="179">
                      <a:moveTo>
                        <a:pt x="132" y="60"/>
                      </a:moveTo>
                      <a:lnTo>
                        <a:pt x="132" y="179"/>
                      </a:lnTo>
                      <a:lnTo>
                        <a:pt x="0" y="114"/>
                      </a:lnTo>
                      <a:lnTo>
                        <a:pt x="0" y="0"/>
                      </a:lnTo>
                      <a:lnTo>
                        <a:pt x="132" y="60"/>
                      </a:lnTo>
                      <a:close/>
                    </a:path>
                  </a:pathLst>
                </a:cu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4" name="Freeform 346"/>
                <p:cNvSpPr>
                  <a:spLocks/>
                </p:cNvSpPr>
                <p:nvPr/>
              </p:nvSpPr>
              <p:spPr bwMode="auto">
                <a:xfrm>
                  <a:off x="3585" y="2714"/>
                  <a:ext cx="12" cy="33"/>
                </a:xfrm>
                <a:custGeom>
                  <a:avLst/>
                  <a:gdLst>
                    <a:gd name="T0" fmla="*/ 12 w 88"/>
                    <a:gd name="T1" fmla="*/ 7 h 165"/>
                    <a:gd name="T2" fmla="*/ 12 w 88"/>
                    <a:gd name="T3" fmla="*/ 33 h 165"/>
                    <a:gd name="T4" fmla="*/ 0 w 88"/>
                    <a:gd name="T5" fmla="*/ 23 h 165"/>
                    <a:gd name="T6" fmla="*/ 0 w 88"/>
                    <a:gd name="T7" fmla="*/ 0 h 165"/>
                    <a:gd name="T8" fmla="*/ 12 w 88"/>
                    <a:gd name="T9" fmla="*/ 7 h 1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8"/>
                    <a:gd name="T16" fmla="*/ 0 h 165"/>
                    <a:gd name="T17" fmla="*/ 88 w 88"/>
                    <a:gd name="T18" fmla="*/ 165 h 1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8" h="165">
                      <a:moveTo>
                        <a:pt x="88" y="35"/>
                      </a:moveTo>
                      <a:lnTo>
                        <a:pt x="88" y="165"/>
                      </a:lnTo>
                      <a:lnTo>
                        <a:pt x="0" y="114"/>
                      </a:lnTo>
                      <a:lnTo>
                        <a:pt x="0" y="0"/>
                      </a:lnTo>
                      <a:lnTo>
                        <a:pt x="88" y="35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5" name="Freeform 347"/>
                <p:cNvSpPr>
                  <a:spLocks/>
                </p:cNvSpPr>
                <p:nvPr/>
              </p:nvSpPr>
              <p:spPr bwMode="auto">
                <a:xfrm>
                  <a:off x="3544" y="2682"/>
                  <a:ext cx="39" cy="55"/>
                </a:xfrm>
                <a:custGeom>
                  <a:avLst/>
                  <a:gdLst>
                    <a:gd name="T0" fmla="*/ 39 w 268"/>
                    <a:gd name="T1" fmla="*/ 29 h 271"/>
                    <a:gd name="T2" fmla="*/ 39 w 268"/>
                    <a:gd name="T3" fmla="*/ 55 h 271"/>
                    <a:gd name="T4" fmla="*/ 0 w 268"/>
                    <a:gd name="T5" fmla="*/ 26 h 271"/>
                    <a:gd name="T6" fmla="*/ 0 w 268"/>
                    <a:gd name="T7" fmla="*/ 0 h 271"/>
                    <a:gd name="T8" fmla="*/ 39 w 268"/>
                    <a:gd name="T9" fmla="*/ 29 h 27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71"/>
                    <a:gd name="T17" fmla="*/ 268 w 268"/>
                    <a:gd name="T18" fmla="*/ 271 h 27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71">
                      <a:moveTo>
                        <a:pt x="268" y="141"/>
                      </a:moveTo>
                      <a:lnTo>
                        <a:pt x="268" y="271"/>
                      </a:lnTo>
                      <a:lnTo>
                        <a:pt x="0" y="126"/>
                      </a:lnTo>
                      <a:lnTo>
                        <a:pt x="0" y="0"/>
                      </a:lnTo>
                      <a:lnTo>
                        <a:pt x="268" y="14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6" name="Freeform 348"/>
                <p:cNvSpPr>
                  <a:spLocks/>
                </p:cNvSpPr>
                <p:nvPr/>
              </p:nvSpPr>
              <p:spPr bwMode="auto">
                <a:xfrm>
                  <a:off x="3504" y="2653"/>
                  <a:ext cx="38" cy="53"/>
                </a:xfrm>
                <a:custGeom>
                  <a:avLst/>
                  <a:gdLst>
                    <a:gd name="T0" fmla="*/ 38 w 267"/>
                    <a:gd name="T1" fmla="*/ 28 h 264"/>
                    <a:gd name="T2" fmla="*/ 38 w 267"/>
                    <a:gd name="T3" fmla="*/ 53 h 264"/>
                    <a:gd name="T4" fmla="*/ 0 w 267"/>
                    <a:gd name="T5" fmla="*/ 24 h 264"/>
                    <a:gd name="T6" fmla="*/ 0 w 267"/>
                    <a:gd name="T7" fmla="*/ 0 h 264"/>
                    <a:gd name="T8" fmla="*/ 38 w 267"/>
                    <a:gd name="T9" fmla="*/ 28 h 2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264"/>
                    <a:gd name="T17" fmla="*/ 267 w 267"/>
                    <a:gd name="T18" fmla="*/ 264 h 2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264">
                      <a:moveTo>
                        <a:pt x="267" y="141"/>
                      </a:moveTo>
                      <a:lnTo>
                        <a:pt x="267" y="264"/>
                      </a:lnTo>
                      <a:lnTo>
                        <a:pt x="0" y="120"/>
                      </a:lnTo>
                      <a:lnTo>
                        <a:pt x="0" y="0"/>
                      </a:lnTo>
                      <a:lnTo>
                        <a:pt x="267" y="14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7" name="Freeform 349"/>
                <p:cNvSpPr>
                  <a:spLocks/>
                </p:cNvSpPr>
                <p:nvPr/>
              </p:nvSpPr>
              <p:spPr bwMode="auto">
                <a:xfrm>
                  <a:off x="3464" y="2623"/>
                  <a:ext cx="38" cy="53"/>
                </a:xfrm>
                <a:custGeom>
                  <a:avLst/>
                  <a:gdLst>
                    <a:gd name="T0" fmla="*/ 38 w 271"/>
                    <a:gd name="T1" fmla="*/ 29 h 265"/>
                    <a:gd name="T2" fmla="*/ 38 w 271"/>
                    <a:gd name="T3" fmla="*/ 53 h 265"/>
                    <a:gd name="T4" fmla="*/ 0 w 271"/>
                    <a:gd name="T5" fmla="*/ 24 h 265"/>
                    <a:gd name="T6" fmla="*/ 0 w 271"/>
                    <a:gd name="T7" fmla="*/ 0 h 265"/>
                    <a:gd name="T8" fmla="*/ 38 w 271"/>
                    <a:gd name="T9" fmla="*/ 29 h 2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1"/>
                    <a:gd name="T16" fmla="*/ 0 h 265"/>
                    <a:gd name="T17" fmla="*/ 271 w 271"/>
                    <a:gd name="T18" fmla="*/ 265 h 2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1" h="265">
                      <a:moveTo>
                        <a:pt x="271" y="146"/>
                      </a:moveTo>
                      <a:lnTo>
                        <a:pt x="271" y="265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71" y="146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8" name="Freeform 350"/>
                <p:cNvSpPr>
                  <a:spLocks/>
                </p:cNvSpPr>
                <p:nvPr/>
              </p:nvSpPr>
              <p:spPr bwMode="auto">
                <a:xfrm>
                  <a:off x="3443" y="2609"/>
                  <a:ext cx="19" cy="37"/>
                </a:xfrm>
                <a:custGeom>
                  <a:avLst/>
                  <a:gdLst>
                    <a:gd name="T0" fmla="*/ 19 w 132"/>
                    <a:gd name="T1" fmla="*/ 13 h 183"/>
                    <a:gd name="T2" fmla="*/ 19 w 132"/>
                    <a:gd name="T3" fmla="*/ 37 h 183"/>
                    <a:gd name="T4" fmla="*/ 0 w 132"/>
                    <a:gd name="T5" fmla="*/ 22 h 183"/>
                    <a:gd name="T6" fmla="*/ 0 w 132"/>
                    <a:gd name="T7" fmla="*/ 0 h 183"/>
                    <a:gd name="T8" fmla="*/ 19 w 132"/>
                    <a:gd name="T9" fmla="*/ 13 h 1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2"/>
                    <a:gd name="T16" fmla="*/ 0 h 183"/>
                    <a:gd name="T17" fmla="*/ 132 w 132"/>
                    <a:gd name="T18" fmla="*/ 183 h 1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2" h="183">
                      <a:moveTo>
                        <a:pt x="132" y="63"/>
                      </a:moveTo>
                      <a:lnTo>
                        <a:pt x="132" y="183"/>
                      </a:lnTo>
                      <a:lnTo>
                        <a:pt x="0" y="110"/>
                      </a:lnTo>
                      <a:lnTo>
                        <a:pt x="0" y="0"/>
                      </a:lnTo>
                      <a:lnTo>
                        <a:pt x="132" y="63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99" name="Freeform 351"/>
                <p:cNvSpPr>
                  <a:spLocks/>
                </p:cNvSpPr>
                <p:nvPr/>
              </p:nvSpPr>
              <p:spPr bwMode="auto">
                <a:xfrm>
                  <a:off x="3585" y="2775"/>
                  <a:ext cx="12" cy="38"/>
                </a:xfrm>
                <a:custGeom>
                  <a:avLst/>
                  <a:gdLst>
                    <a:gd name="T0" fmla="*/ 12 w 84"/>
                    <a:gd name="T1" fmla="*/ 10 h 189"/>
                    <a:gd name="T2" fmla="*/ 12 w 84"/>
                    <a:gd name="T3" fmla="*/ 38 h 189"/>
                    <a:gd name="T4" fmla="*/ 0 w 84"/>
                    <a:gd name="T5" fmla="*/ 27 h 189"/>
                    <a:gd name="T6" fmla="*/ 0 w 84"/>
                    <a:gd name="T7" fmla="*/ 0 h 189"/>
                    <a:gd name="T8" fmla="*/ 12 w 84"/>
                    <a:gd name="T9" fmla="*/ 10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"/>
                    <a:gd name="T16" fmla="*/ 0 h 189"/>
                    <a:gd name="T17" fmla="*/ 84 w 84"/>
                    <a:gd name="T18" fmla="*/ 189 h 1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" h="189">
                      <a:moveTo>
                        <a:pt x="84" y="51"/>
                      </a:moveTo>
                      <a:lnTo>
                        <a:pt x="84" y="189"/>
                      </a:lnTo>
                      <a:lnTo>
                        <a:pt x="0" y="133"/>
                      </a:lnTo>
                      <a:lnTo>
                        <a:pt x="0" y="0"/>
                      </a:lnTo>
                      <a:lnTo>
                        <a:pt x="84" y="5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0" name="Freeform 352"/>
                <p:cNvSpPr>
                  <a:spLocks/>
                </p:cNvSpPr>
                <p:nvPr/>
              </p:nvSpPr>
              <p:spPr bwMode="auto">
                <a:xfrm>
                  <a:off x="3544" y="2743"/>
                  <a:ext cx="39" cy="57"/>
                </a:xfrm>
                <a:custGeom>
                  <a:avLst/>
                  <a:gdLst>
                    <a:gd name="T0" fmla="*/ 39 w 268"/>
                    <a:gd name="T1" fmla="*/ 31 h 282"/>
                    <a:gd name="T2" fmla="*/ 39 w 268"/>
                    <a:gd name="T3" fmla="*/ 57 h 282"/>
                    <a:gd name="T4" fmla="*/ 0 w 268"/>
                    <a:gd name="T5" fmla="*/ 25 h 282"/>
                    <a:gd name="T6" fmla="*/ 0 w 268"/>
                    <a:gd name="T7" fmla="*/ 0 h 282"/>
                    <a:gd name="T8" fmla="*/ 39 w 268"/>
                    <a:gd name="T9" fmla="*/ 31 h 28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82"/>
                    <a:gd name="T17" fmla="*/ 268 w 268"/>
                    <a:gd name="T18" fmla="*/ 282 h 28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82">
                      <a:moveTo>
                        <a:pt x="268" y="151"/>
                      </a:moveTo>
                      <a:lnTo>
                        <a:pt x="268" y="282"/>
                      </a:lnTo>
                      <a:lnTo>
                        <a:pt x="0" y="126"/>
                      </a:lnTo>
                      <a:lnTo>
                        <a:pt x="0" y="0"/>
                      </a:lnTo>
                      <a:lnTo>
                        <a:pt x="268" y="15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1" name="Freeform 353"/>
                <p:cNvSpPr>
                  <a:spLocks/>
                </p:cNvSpPr>
                <p:nvPr/>
              </p:nvSpPr>
              <p:spPr bwMode="auto">
                <a:xfrm>
                  <a:off x="3504" y="2712"/>
                  <a:ext cx="38" cy="55"/>
                </a:xfrm>
                <a:custGeom>
                  <a:avLst/>
                  <a:gdLst>
                    <a:gd name="T0" fmla="*/ 38 w 267"/>
                    <a:gd name="T1" fmla="*/ 31 h 276"/>
                    <a:gd name="T2" fmla="*/ 38 w 267"/>
                    <a:gd name="T3" fmla="*/ 55 h 276"/>
                    <a:gd name="T4" fmla="*/ 0 w 267"/>
                    <a:gd name="T5" fmla="*/ 24 h 276"/>
                    <a:gd name="T6" fmla="*/ 0 w 267"/>
                    <a:gd name="T7" fmla="*/ 0 h 276"/>
                    <a:gd name="T8" fmla="*/ 38 w 267"/>
                    <a:gd name="T9" fmla="*/ 31 h 2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276"/>
                    <a:gd name="T17" fmla="*/ 267 w 267"/>
                    <a:gd name="T18" fmla="*/ 276 h 2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276">
                      <a:moveTo>
                        <a:pt x="267" y="154"/>
                      </a:moveTo>
                      <a:lnTo>
                        <a:pt x="267" y="276"/>
                      </a:lnTo>
                      <a:lnTo>
                        <a:pt x="0" y="122"/>
                      </a:lnTo>
                      <a:lnTo>
                        <a:pt x="0" y="0"/>
                      </a:lnTo>
                      <a:lnTo>
                        <a:pt x="267" y="154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2" name="Freeform 354"/>
                <p:cNvSpPr>
                  <a:spLocks/>
                </p:cNvSpPr>
                <p:nvPr/>
              </p:nvSpPr>
              <p:spPr bwMode="auto">
                <a:xfrm>
                  <a:off x="3464" y="2681"/>
                  <a:ext cx="38" cy="54"/>
                </a:xfrm>
                <a:custGeom>
                  <a:avLst/>
                  <a:gdLst>
                    <a:gd name="T0" fmla="*/ 38 w 268"/>
                    <a:gd name="T1" fmla="*/ 30 h 269"/>
                    <a:gd name="T2" fmla="*/ 38 w 268"/>
                    <a:gd name="T3" fmla="*/ 54 h 269"/>
                    <a:gd name="T4" fmla="*/ 0 w 268"/>
                    <a:gd name="T5" fmla="*/ 24 h 269"/>
                    <a:gd name="T6" fmla="*/ 0 w 268"/>
                    <a:gd name="T7" fmla="*/ 0 h 269"/>
                    <a:gd name="T8" fmla="*/ 38 w 268"/>
                    <a:gd name="T9" fmla="*/ 30 h 2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8"/>
                    <a:gd name="T16" fmla="*/ 0 h 269"/>
                    <a:gd name="T17" fmla="*/ 268 w 268"/>
                    <a:gd name="T18" fmla="*/ 269 h 2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8" h="269">
                      <a:moveTo>
                        <a:pt x="268" y="149"/>
                      </a:moveTo>
                      <a:lnTo>
                        <a:pt x="268" y="269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8" y="149"/>
                      </a:lnTo>
                      <a:close/>
                    </a:path>
                  </a:pathLst>
                </a:custGeom>
                <a:solidFill>
                  <a:srgbClr val="2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3" name="Freeform 355"/>
                <p:cNvSpPr>
                  <a:spLocks/>
                </p:cNvSpPr>
                <p:nvPr/>
              </p:nvSpPr>
              <p:spPr bwMode="auto">
                <a:xfrm>
                  <a:off x="3443" y="2665"/>
                  <a:ext cx="19" cy="38"/>
                </a:xfrm>
                <a:custGeom>
                  <a:avLst/>
                  <a:gdLst>
                    <a:gd name="T0" fmla="*/ 19 w 132"/>
                    <a:gd name="T1" fmla="*/ 14 h 189"/>
                    <a:gd name="T2" fmla="*/ 19 w 132"/>
                    <a:gd name="T3" fmla="*/ 38 h 189"/>
                    <a:gd name="T4" fmla="*/ 0 w 132"/>
                    <a:gd name="T5" fmla="*/ 21 h 189"/>
                    <a:gd name="T6" fmla="*/ 0 w 132"/>
                    <a:gd name="T7" fmla="*/ 0 h 189"/>
                    <a:gd name="T8" fmla="*/ 19 w 132"/>
                    <a:gd name="T9" fmla="*/ 14 h 1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2"/>
                    <a:gd name="T16" fmla="*/ 0 h 189"/>
                    <a:gd name="T17" fmla="*/ 132 w 132"/>
                    <a:gd name="T18" fmla="*/ 189 h 1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2" h="189">
                      <a:moveTo>
                        <a:pt x="132" y="69"/>
                      </a:moveTo>
                      <a:lnTo>
                        <a:pt x="132" y="189"/>
                      </a:lnTo>
                      <a:lnTo>
                        <a:pt x="0" y="106"/>
                      </a:lnTo>
                      <a:lnTo>
                        <a:pt x="0" y="0"/>
                      </a:lnTo>
                      <a:lnTo>
                        <a:pt x="132" y="6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4" name="Freeform 356"/>
                <p:cNvSpPr>
                  <a:spLocks/>
                </p:cNvSpPr>
                <p:nvPr/>
              </p:nvSpPr>
              <p:spPr bwMode="auto">
                <a:xfrm>
                  <a:off x="3443" y="2692"/>
                  <a:ext cx="32" cy="48"/>
                </a:xfrm>
                <a:custGeom>
                  <a:avLst/>
                  <a:gdLst>
                    <a:gd name="T0" fmla="*/ 32 w 220"/>
                    <a:gd name="T1" fmla="*/ 26 h 236"/>
                    <a:gd name="T2" fmla="*/ 32 w 220"/>
                    <a:gd name="T3" fmla="*/ 48 h 236"/>
                    <a:gd name="T4" fmla="*/ 0 w 220"/>
                    <a:gd name="T5" fmla="*/ 23 h 236"/>
                    <a:gd name="T6" fmla="*/ 0 w 220"/>
                    <a:gd name="T7" fmla="*/ 0 h 236"/>
                    <a:gd name="T8" fmla="*/ 32 w 220"/>
                    <a:gd name="T9" fmla="*/ 26 h 2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236"/>
                    <a:gd name="T17" fmla="*/ 220 w 220"/>
                    <a:gd name="T18" fmla="*/ 236 h 2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236">
                      <a:moveTo>
                        <a:pt x="220" y="129"/>
                      </a:moveTo>
                      <a:lnTo>
                        <a:pt x="220" y="236"/>
                      </a:lnTo>
                      <a:lnTo>
                        <a:pt x="0" y="115"/>
                      </a:lnTo>
                      <a:lnTo>
                        <a:pt x="0" y="0"/>
                      </a:lnTo>
                      <a:lnTo>
                        <a:pt x="220" y="12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5" name="Freeform 357"/>
                <p:cNvSpPr>
                  <a:spLocks/>
                </p:cNvSpPr>
                <p:nvPr/>
              </p:nvSpPr>
              <p:spPr bwMode="auto">
                <a:xfrm>
                  <a:off x="3554" y="2781"/>
                  <a:ext cx="43" cy="61"/>
                </a:xfrm>
                <a:custGeom>
                  <a:avLst/>
                  <a:gdLst>
                    <a:gd name="T0" fmla="*/ 43 w 301"/>
                    <a:gd name="T1" fmla="*/ 36 h 306"/>
                    <a:gd name="T2" fmla="*/ 43 w 301"/>
                    <a:gd name="T3" fmla="*/ 61 h 306"/>
                    <a:gd name="T4" fmla="*/ 0 w 301"/>
                    <a:gd name="T5" fmla="*/ 26 h 306"/>
                    <a:gd name="T6" fmla="*/ 0 w 301"/>
                    <a:gd name="T7" fmla="*/ 0 h 306"/>
                    <a:gd name="T8" fmla="*/ 43 w 301"/>
                    <a:gd name="T9" fmla="*/ 36 h 3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1"/>
                    <a:gd name="T16" fmla="*/ 0 h 306"/>
                    <a:gd name="T17" fmla="*/ 301 w 301"/>
                    <a:gd name="T18" fmla="*/ 306 h 3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1" h="306">
                      <a:moveTo>
                        <a:pt x="301" y="182"/>
                      </a:moveTo>
                      <a:lnTo>
                        <a:pt x="301" y="306"/>
                      </a:lnTo>
                      <a:lnTo>
                        <a:pt x="0" y="130"/>
                      </a:lnTo>
                      <a:lnTo>
                        <a:pt x="0" y="0"/>
                      </a:lnTo>
                      <a:lnTo>
                        <a:pt x="301" y="182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6" name="Freeform 358"/>
                <p:cNvSpPr>
                  <a:spLocks/>
                </p:cNvSpPr>
                <p:nvPr/>
              </p:nvSpPr>
              <p:spPr bwMode="auto">
                <a:xfrm>
                  <a:off x="3517" y="2751"/>
                  <a:ext cx="35" cy="55"/>
                </a:xfrm>
                <a:custGeom>
                  <a:avLst/>
                  <a:gdLst>
                    <a:gd name="T0" fmla="*/ 35 w 250"/>
                    <a:gd name="T1" fmla="*/ 29 h 274"/>
                    <a:gd name="T2" fmla="*/ 35 w 250"/>
                    <a:gd name="T3" fmla="*/ 55 h 274"/>
                    <a:gd name="T4" fmla="*/ 0 w 250"/>
                    <a:gd name="T5" fmla="*/ 25 h 274"/>
                    <a:gd name="T6" fmla="*/ 0 w 250"/>
                    <a:gd name="T7" fmla="*/ 0 h 274"/>
                    <a:gd name="T8" fmla="*/ 35 w 250"/>
                    <a:gd name="T9" fmla="*/ 29 h 27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"/>
                    <a:gd name="T16" fmla="*/ 0 h 274"/>
                    <a:gd name="T17" fmla="*/ 250 w 250"/>
                    <a:gd name="T18" fmla="*/ 274 h 27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" h="274">
                      <a:moveTo>
                        <a:pt x="250" y="145"/>
                      </a:moveTo>
                      <a:lnTo>
                        <a:pt x="250" y="274"/>
                      </a:lnTo>
                      <a:lnTo>
                        <a:pt x="0" y="126"/>
                      </a:lnTo>
                      <a:lnTo>
                        <a:pt x="0" y="0"/>
                      </a:lnTo>
                      <a:lnTo>
                        <a:pt x="250" y="145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7" name="Freeform 359"/>
                <p:cNvSpPr>
                  <a:spLocks/>
                </p:cNvSpPr>
                <p:nvPr/>
              </p:nvSpPr>
              <p:spPr bwMode="auto">
                <a:xfrm>
                  <a:off x="3477" y="2720"/>
                  <a:ext cx="37" cy="53"/>
                </a:xfrm>
                <a:custGeom>
                  <a:avLst/>
                  <a:gdLst>
                    <a:gd name="T0" fmla="*/ 37 w 262"/>
                    <a:gd name="T1" fmla="*/ 29 h 268"/>
                    <a:gd name="T2" fmla="*/ 37 w 262"/>
                    <a:gd name="T3" fmla="*/ 53 h 268"/>
                    <a:gd name="T4" fmla="*/ 0 w 262"/>
                    <a:gd name="T5" fmla="*/ 22 h 268"/>
                    <a:gd name="T6" fmla="*/ 0 w 262"/>
                    <a:gd name="T7" fmla="*/ 0 h 268"/>
                    <a:gd name="T8" fmla="*/ 37 w 262"/>
                    <a:gd name="T9" fmla="*/ 29 h 2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68"/>
                    <a:gd name="T17" fmla="*/ 262 w 262"/>
                    <a:gd name="T18" fmla="*/ 268 h 2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68">
                      <a:moveTo>
                        <a:pt x="262" y="148"/>
                      </a:moveTo>
                      <a:lnTo>
                        <a:pt x="262" y="268"/>
                      </a:lnTo>
                      <a:lnTo>
                        <a:pt x="0" y="110"/>
                      </a:lnTo>
                      <a:lnTo>
                        <a:pt x="0" y="0"/>
                      </a:lnTo>
                      <a:lnTo>
                        <a:pt x="262" y="14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8" name="Freeform 360"/>
                <p:cNvSpPr>
                  <a:spLocks/>
                </p:cNvSpPr>
                <p:nvPr/>
              </p:nvSpPr>
              <p:spPr bwMode="auto">
                <a:xfrm>
                  <a:off x="3443" y="2363"/>
                  <a:ext cx="33" cy="38"/>
                </a:xfrm>
                <a:custGeom>
                  <a:avLst/>
                  <a:gdLst>
                    <a:gd name="T0" fmla="*/ 33 w 232"/>
                    <a:gd name="T1" fmla="*/ 15 h 192"/>
                    <a:gd name="T2" fmla="*/ 33 w 232"/>
                    <a:gd name="T3" fmla="*/ 38 h 192"/>
                    <a:gd name="T4" fmla="*/ 0 w 232"/>
                    <a:gd name="T5" fmla="*/ 23 h 192"/>
                    <a:gd name="T6" fmla="*/ 0 w 232"/>
                    <a:gd name="T7" fmla="*/ 0 h 192"/>
                    <a:gd name="T8" fmla="*/ 33 w 232"/>
                    <a:gd name="T9" fmla="*/ 15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2"/>
                    <a:gd name="T16" fmla="*/ 0 h 192"/>
                    <a:gd name="T17" fmla="*/ 232 w 232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2" h="192">
                      <a:moveTo>
                        <a:pt x="232" y="76"/>
                      </a:moveTo>
                      <a:lnTo>
                        <a:pt x="232" y="192"/>
                      </a:lnTo>
                      <a:lnTo>
                        <a:pt x="0" y="116"/>
                      </a:lnTo>
                      <a:lnTo>
                        <a:pt x="0" y="0"/>
                      </a:lnTo>
                      <a:lnTo>
                        <a:pt x="232" y="76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09" name="Freeform 361"/>
                <p:cNvSpPr>
                  <a:spLocks/>
                </p:cNvSpPr>
                <p:nvPr/>
              </p:nvSpPr>
              <p:spPr bwMode="auto">
                <a:xfrm>
                  <a:off x="3518" y="2396"/>
                  <a:ext cx="36" cy="43"/>
                </a:xfrm>
                <a:custGeom>
                  <a:avLst/>
                  <a:gdLst>
                    <a:gd name="T0" fmla="*/ 36 w 251"/>
                    <a:gd name="T1" fmla="*/ 17 h 213"/>
                    <a:gd name="T2" fmla="*/ 36 w 251"/>
                    <a:gd name="T3" fmla="*/ 43 h 213"/>
                    <a:gd name="T4" fmla="*/ 0 w 251"/>
                    <a:gd name="T5" fmla="*/ 26 h 213"/>
                    <a:gd name="T6" fmla="*/ 0 w 251"/>
                    <a:gd name="T7" fmla="*/ 0 h 213"/>
                    <a:gd name="T8" fmla="*/ 36 w 251"/>
                    <a:gd name="T9" fmla="*/ 17 h 21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"/>
                    <a:gd name="T16" fmla="*/ 0 h 213"/>
                    <a:gd name="T17" fmla="*/ 251 w 251"/>
                    <a:gd name="T18" fmla="*/ 213 h 21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" h="213">
                      <a:moveTo>
                        <a:pt x="251" y="83"/>
                      </a:moveTo>
                      <a:lnTo>
                        <a:pt x="251" y="213"/>
                      </a:lnTo>
                      <a:lnTo>
                        <a:pt x="0" y="127"/>
                      </a:lnTo>
                      <a:lnTo>
                        <a:pt x="0" y="0"/>
                      </a:lnTo>
                      <a:lnTo>
                        <a:pt x="251" y="83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0" name="Freeform 362"/>
                <p:cNvSpPr>
                  <a:spLocks/>
                </p:cNvSpPr>
                <p:nvPr/>
              </p:nvSpPr>
              <p:spPr bwMode="auto">
                <a:xfrm>
                  <a:off x="3478" y="2378"/>
                  <a:ext cx="38" cy="42"/>
                </a:xfrm>
                <a:custGeom>
                  <a:avLst/>
                  <a:gdLst>
                    <a:gd name="T0" fmla="*/ 38 w 264"/>
                    <a:gd name="T1" fmla="*/ 18 h 207"/>
                    <a:gd name="T2" fmla="*/ 38 w 264"/>
                    <a:gd name="T3" fmla="*/ 42 h 207"/>
                    <a:gd name="T4" fmla="*/ 0 w 264"/>
                    <a:gd name="T5" fmla="*/ 25 h 207"/>
                    <a:gd name="T6" fmla="*/ 0 w 264"/>
                    <a:gd name="T7" fmla="*/ 0 h 207"/>
                    <a:gd name="T8" fmla="*/ 38 w 264"/>
                    <a:gd name="T9" fmla="*/ 18 h 20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4"/>
                    <a:gd name="T16" fmla="*/ 0 h 207"/>
                    <a:gd name="T17" fmla="*/ 264 w 264"/>
                    <a:gd name="T18" fmla="*/ 207 h 20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4" h="207">
                      <a:moveTo>
                        <a:pt x="264" y="87"/>
                      </a:moveTo>
                      <a:lnTo>
                        <a:pt x="264" y="207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4" y="87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1" name="Freeform 363"/>
                <p:cNvSpPr>
                  <a:spLocks/>
                </p:cNvSpPr>
                <p:nvPr/>
              </p:nvSpPr>
              <p:spPr bwMode="auto">
                <a:xfrm>
                  <a:off x="3443" y="2417"/>
                  <a:ext cx="33" cy="41"/>
                </a:xfrm>
                <a:custGeom>
                  <a:avLst/>
                  <a:gdLst>
                    <a:gd name="T0" fmla="*/ 33 w 232"/>
                    <a:gd name="T1" fmla="*/ 18 h 204"/>
                    <a:gd name="T2" fmla="*/ 33 w 232"/>
                    <a:gd name="T3" fmla="*/ 41 h 204"/>
                    <a:gd name="T4" fmla="*/ 0 w 232"/>
                    <a:gd name="T5" fmla="*/ 23 h 204"/>
                    <a:gd name="T6" fmla="*/ 0 w 232"/>
                    <a:gd name="T7" fmla="*/ 0 h 204"/>
                    <a:gd name="T8" fmla="*/ 33 w 232"/>
                    <a:gd name="T9" fmla="*/ 18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2"/>
                    <a:gd name="T16" fmla="*/ 0 h 204"/>
                    <a:gd name="T17" fmla="*/ 232 w 232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2" h="204">
                      <a:moveTo>
                        <a:pt x="232" y="89"/>
                      </a:moveTo>
                      <a:lnTo>
                        <a:pt x="232" y="204"/>
                      </a:lnTo>
                      <a:lnTo>
                        <a:pt x="0" y="115"/>
                      </a:lnTo>
                      <a:lnTo>
                        <a:pt x="0" y="0"/>
                      </a:lnTo>
                      <a:lnTo>
                        <a:pt x="232" y="8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2" name="Freeform 364"/>
                <p:cNvSpPr>
                  <a:spLocks/>
                </p:cNvSpPr>
                <p:nvPr/>
              </p:nvSpPr>
              <p:spPr bwMode="auto">
                <a:xfrm>
                  <a:off x="3556" y="2475"/>
                  <a:ext cx="42" cy="49"/>
                </a:xfrm>
                <a:custGeom>
                  <a:avLst/>
                  <a:gdLst>
                    <a:gd name="T0" fmla="*/ 42 w 294"/>
                    <a:gd name="T1" fmla="*/ 22 h 242"/>
                    <a:gd name="T2" fmla="*/ 42 w 294"/>
                    <a:gd name="T3" fmla="*/ 49 h 242"/>
                    <a:gd name="T4" fmla="*/ 0 w 294"/>
                    <a:gd name="T5" fmla="*/ 26 h 242"/>
                    <a:gd name="T6" fmla="*/ 0 w 294"/>
                    <a:gd name="T7" fmla="*/ 0 h 242"/>
                    <a:gd name="T8" fmla="*/ 42 w 294"/>
                    <a:gd name="T9" fmla="*/ 22 h 2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4"/>
                    <a:gd name="T16" fmla="*/ 0 h 242"/>
                    <a:gd name="T17" fmla="*/ 294 w 294"/>
                    <a:gd name="T18" fmla="*/ 242 h 2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4" h="242">
                      <a:moveTo>
                        <a:pt x="294" y="110"/>
                      </a:moveTo>
                      <a:lnTo>
                        <a:pt x="294" y="242"/>
                      </a:lnTo>
                      <a:lnTo>
                        <a:pt x="1" y="129"/>
                      </a:lnTo>
                      <a:lnTo>
                        <a:pt x="0" y="0"/>
                      </a:lnTo>
                      <a:lnTo>
                        <a:pt x="294" y="11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3" name="Freeform 365"/>
                <p:cNvSpPr>
                  <a:spLocks/>
                </p:cNvSpPr>
                <p:nvPr/>
              </p:nvSpPr>
              <p:spPr bwMode="auto">
                <a:xfrm>
                  <a:off x="3518" y="2456"/>
                  <a:ext cx="36" cy="44"/>
                </a:xfrm>
                <a:custGeom>
                  <a:avLst/>
                  <a:gdLst>
                    <a:gd name="T0" fmla="*/ 36 w 251"/>
                    <a:gd name="T1" fmla="*/ 18 h 220"/>
                    <a:gd name="T2" fmla="*/ 36 w 251"/>
                    <a:gd name="T3" fmla="*/ 44 h 220"/>
                    <a:gd name="T4" fmla="*/ 0 w 251"/>
                    <a:gd name="T5" fmla="*/ 25 h 220"/>
                    <a:gd name="T6" fmla="*/ 0 w 251"/>
                    <a:gd name="T7" fmla="*/ 0 h 220"/>
                    <a:gd name="T8" fmla="*/ 36 w 251"/>
                    <a:gd name="T9" fmla="*/ 18 h 2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"/>
                    <a:gd name="T16" fmla="*/ 0 h 220"/>
                    <a:gd name="T17" fmla="*/ 251 w 251"/>
                    <a:gd name="T18" fmla="*/ 220 h 2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" h="220">
                      <a:moveTo>
                        <a:pt x="251" y="90"/>
                      </a:moveTo>
                      <a:lnTo>
                        <a:pt x="251" y="220"/>
                      </a:lnTo>
                      <a:lnTo>
                        <a:pt x="0" y="126"/>
                      </a:lnTo>
                      <a:lnTo>
                        <a:pt x="0" y="0"/>
                      </a:lnTo>
                      <a:lnTo>
                        <a:pt x="251" y="9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4" name="Freeform 366"/>
                <p:cNvSpPr>
                  <a:spLocks/>
                </p:cNvSpPr>
                <p:nvPr/>
              </p:nvSpPr>
              <p:spPr bwMode="auto">
                <a:xfrm>
                  <a:off x="3478" y="2436"/>
                  <a:ext cx="38" cy="44"/>
                </a:xfrm>
                <a:custGeom>
                  <a:avLst/>
                  <a:gdLst>
                    <a:gd name="T0" fmla="*/ 38 w 264"/>
                    <a:gd name="T1" fmla="*/ 20 h 219"/>
                    <a:gd name="T2" fmla="*/ 38 w 264"/>
                    <a:gd name="T3" fmla="*/ 44 h 219"/>
                    <a:gd name="T4" fmla="*/ 0 w 264"/>
                    <a:gd name="T5" fmla="*/ 23 h 219"/>
                    <a:gd name="T6" fmla="*/ 0 w 264"/>
                    <a:gd name="T7" fmla="*/ 0 h 219"/>
                    <a:gd name="T8" fmla="*/ 38 w 264"/>
                    <a:gd name="T9" fmla="*/ 20 h 2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4"/>
                    <a:gd name="T16" fmla="*/ 0 h 219"/>
                    <a:gd name="T17" fmla="*/ 264 w 264"/>
                    <a:gd name="T18" fmla="*/ 219 h 2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4" h="219">
                      <a:moveTo>
                        <a:pt x="264" y="98"/>
                      </a:moveTo>
                      <a:lnTo>
                        <a:pt x="264" y="219"/>
                      </a:lnTo>
                      <a:lnTo>
                        <a:pt x="0" y="115"/>
                      </a:lnTo>
                      <a:lnTo>
                        <a:pt x="0" y="0"/>
                      </a:lnTo>
                      <a:lnTo>
                        <a:pt x="264" y="9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5" name="Freeform 367"/>
                <p:cNvSpPr>
                  <a:spLocks/>
                </p:cNvSpPr>
                <p:nvPr/>
              </p:nvSpPr>
              <p:spPr bwMode="auto">
                <a:xfrm>
                  <a:off x="3443" y="2472"/>
                  <a:ext cx="33" cy="43"/>
                </a:xfrm>
                <a:custGeom>
                  <a:avLst/>
                  <a:gdLst>
                    <a:gd name="T0" fmla="*/ 33 w 232"/>
                    <a:gd name="T1" fmla="*/ 20 h 212"/>
                    <a:gd name="T2" fmla="*/ 33 w 232"/>
                    <a:gd name="T3" fmla="*/ 43 h 212"/>
                    <a:gd name="T4" fmla="*/ 0 w 232"/>
                    <a:gd name="T5" fmla="*/ 23 h 212"/>
                    <a:gd name="T6" fmla="*/ 0 w 232"/>
                    <a:gd name="T7" fmla="*/ 0 h 212"/>
                    <a:gd name="T8" fmla="*/ 33 w 232"/>
                    <a:gd name="T9" fmla="*/ 20 h 2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2"/>
                    <a:gd name="T16" fmla="*/ 0 h 212"/>
                    <a:gd name="T17" fmla="*/ 232 w 232"/>
                    <a:gd name="T18" fmla="*/ 212 h 2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2" h="212">
                      <a:moveTo>
                        <a:pt x="232" y="98"/>
                      </a:moveTo>
                      <a:lnTo>
                        <a:pt x="232" y="212"/>
                      </a:lnTo>
                      <a:lnTo>
                        <a:pt x="0" y="115"/>
                      </a:lnTo>
                      <a:lnTo>
                        <a:pt x="0" y="0"/>
                      </a:lnTo>
                      <a:lnTo>
                        <a:pt x="232" y="98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6" name="Freeform 368"/>
                <p:cNvSpPr>
                  <a:spLocks/>
                </p:cNvSpPr>
                <p:nvPr/>
              </p:nvSpPr>
              <p:spPr bwMode="auto">
                <a:xfrm>
                  <a:off x="3518" y="2515"/>
                  <a:ext cx="36" cy="47"/>
                </a:xfrm>
                <a:custGeom>
                  <a:avLst/>
                  <a:gdLst>
                    <a:gd name="T0" fmla="*/ 36 w 251"/>
                    <a:gd name="T1" fmla="*/ 20 h 232"/>
                    <a:gd name="T2" fmla="*/ 36 w 251"/>
                    <a:gd name="T3" fmla="*/ 47 h 232"/>
                    <a:gd name="T4" fmla="*/ 0 w 251"/>
                    <a:gd name="T5" fmla="*/ 26 h 232"/>
                    <a:gd name="T6" fmla="*/ 0 w 251"/>
                    <a:gd name="T7" fmla="*/ 0 h 232"/>
                    <a:gd name="T8" fmla="*/ 36 w 251"/>
                    <a:gd name="T9" fmla="*/ 20 h 2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1"/>
                    <a:gd name="T16" fmla="*/ 0 h 232"/>
                    <a:gd name="T17" fmla="*/ 251 w 251"/>
                    <a:gd name="T18" fmla="*/ 232 h 2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1" h="232">
                      <a:moveTo>
                        <a:pt x="251" y="99"/>
                      </a:moveTo>
                      <a:lnTo>
                        <a:pt x="251" y="232"/>
                      </a:lnTo>
                      <a:lnTo>
                        <a:pt x="0" y="127"/>
                      </a:lnTo>
                      <a:lnTo>
                        <a:pt x="0" y="0"/>
                      </a:lnTo>
                      <a:lnTo>
                        <a:pt x="251" y="9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7" name="Freeform 369"/>
                <p:cNvSpPr>
                  <a:spLocks/>
                </p:cNvSpPr>
                <p:nvPr/>
              </p:nvSpPr>
              <p:spPr bwMode="auto">
                <a:xfrm>
                  <a:off x="3478" y="2493"/>
                  <a:ext cx="38" cy="46"/>
                </a:xfrm>
                <a:custGeom>
                  <a:avLst/>
                  <a:gdLst>
                    <a:gd name="T0" fmla="*/ 38 w 264"/>
                    <a:gd name="T1" fmla="*/ 22 h 230"/>
                    <a:gd name="T2" fmla="*/ 38 w 264"/>
                    <a:gd name="T3" fmla="*/ 46 h 230"/>
                    <a:gd name="T4" fmla="*/ 0 w 264"/>
                    <a:gd name="T5" fmla="*/ 24 h 230"/>
                    <a:gd name="T6" fmla="*/ 0 w 264"/>
                    <a:gd name="T7" fmla="*/ 0 h 230"/>
                    <a:gd name="T8" fmla="*/ 38 w 264"/>
                    <a:gd name="T9" fmla="*/ 22 h 2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4"/>
                    <a:gd name="T16" fmla="*/ 0 h 230"/>
                    <a:gd name="T17" fmla="*/ 264 w 264"/>
                    <a:gd name="T18" fmla="*/ 230 h 2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4" h="230">
                      <a:moveTo>
                        <a:pt x="264" y="109"/>
                      </a:moveTo>
                      <a:lnTo>
                        <a:pt x="264" y="230"/>
                      </a:lnTo>
                      <a:lnTo>
                        <a:pt x="0" y="119"/>
                      </a:lnTo>
                      <a:lnTo>
                        <a:pt x="0" y="0"/>
                      </a:lnTo>
                      <a:lnTo>
                        <a:pt x="264" y="10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8" name="Freeform 370"/>
                <p:cNvSpPr>
                  <a:spLocks/>
                </p:cNvSpPr>
                <p:nvPr/>
              </p:nvSpPr>
              <p:spPr bwMode="auto">
                <a:xfrm>
                  <a:off x="3443" y="2527"/>
                  <a:ext cx="32" cy="43"/>
                </a:xfrm>
                <a:custGeom>
                  <a:avLst/>
                  <a:gdLst>
                    <a:gd name="T0" fmla="*/ 32 w 220"/>
                    <a:gd name="T1" fmla="*/ 20 h 216"/>
                    <a:gd name="T2" fmla="*/ 32 w 220"/>
                    <a:gd name="T3" fmla="*/ 43 h 216"/>
                    <a:gd name="T4" fmla="*/ 0 w 220"/>
                    <a:gd name="T5" fmla="*/ 23 h 216"/>
                    <a:gd name="T6" fmla="*/ 0 w 220"/>
                    <a:gd name="T7" fmla="*/ 0 h 216"/>
                    <a:gd name="T8" fmla="*/ 32 w 220"/>
                    <a:gd name="T9" fmla="*/ 20 h 21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216"/>
                    <a:gd name="T17" fmla="*/ 220 w 220"/>
                    <a:gd name="T18" fmla="*/ 216 h 21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216">
                      <a:moveTo>
                        <a:pt x="220" y="100"/>
                      </a:moveTo>
                      <a:lnTo>
                        <a:pt x="220" y="216"/>
                      </a:lnTo>
                      <a:lnTo>
                        <a:pt x="0" y="115"/>
                      </a:lnTo>
                      <a:lnTo>
                        <a:pt x="0" y="0"/>
                      </a:lnTo>
                      <a:lnTo>
                        <a:pt x="220" y="10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19" name="Freeform 371"/>
                <p:cNvSpPr>
                  <a:spLocks/>
                </p:cNvSpPr>
                <p:nvPr/>
              </p:nvSpPr>
              <p:spPr bwMode="auto">
                <a:xfrm>
                  <a:off x="3554" y="2597"/>
                  <a:ext cx="44" cy="54"/>
                </a:xfrm>
                <a:custGeom>
                  <a:avLst/>
                  <a:gdLst>
                    <a:gd name="T0" fmla="*/ 44 w 304"/>
                    <a:gd name="T1" fmla="*/ 27 h 270"/>
                    <a:gd name="T2" fmla="*/ 44 w 304"/>
                    <a:gd name="T3" fmla="*/ 54 h 270"/>
                    <a:gd name="T4" fmla="*/ 0 w 304"/>
                    <a:gd name="T5" fmla="*/ 27 h 270"/>
                    <a:gd name="T6" fmla="*/ 0 w 304"/>
                    <a:gd name="T7" fmla="*/ 0 h 270"/>
                    <a:gd name="T8" fmla="*/ 44 w 304"/>
                    <a:gd name="T9" fmla="*/ 27 h 2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70"/>
                    <a:gd name="T17" fmla="*/ 304 w 304"/>
                    <a:gd name="T18" fmla="*/ 270 h 2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70">
                      <a:moveTo>
                        <a:pt x="304" y="136"/>
                      </a:moveTo>
                      <a:lnTo>
                        <a:pt x="304" y="270"/>
                      </a:lnTo>
                      <a:lnTo>
                        <a:pt x="0" y="133"/>
                      </a:lnTo>
                      <a:lnTo>
                        <a:pt x="0" y="0"/>
                      </a:lnTo>
                      <a:lnTo>
                        <a:pt x="304" y="136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20" name="Freeform 372"/>
                <p:cNvSpPr>
                  <a:spLocks/>
                </p:cNvSpPr>
                <p:nvPr/>
              </p:nvSpPr>
              <p:spPr bwMode="auto">
                <a:xfrm>
                  <a:off x="3517" y="2574"/>
                  <a:ext cx="35" cy="48"/>
                </a:xfrm>
                <a:custGeom>
                  <a:avLst/>
                  <a:gdLst>
                    <a:gd name="T0" fmla="*/ 35 w 250"/>
                    <a:gd name="T1" fmla="*/ 22 h 244"/>
                    <a:gd name="T2" fmla="*/ 35 w 250"/>
                    <a:gd name="T3" fmla="*/ 48 h 244"/>
                    <a:gd name="T4" fmla="*/ 0 w 250"/>
                    <a:gd name="T5" fmla="*/ 25 h 244"/>
                    <a:gd name="T6" fmla="*/ 0 w 250"/>
                    <a:gd name="T7" fmla="*/ 0 h 244"/>
                    <a:gd name="T8" fmla="*/ 35 w 250"/>
                    <a:gd name="T9" fmla="*/ 22 h 2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"/>
                    <a:gd name="T16" fmla="*/ 0 h 244"/>
                    <a:gd name="T17" fmla="*/ 250 w 250"/>
                    <a:gd name="T18" fmla="*/ 244 h 2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" h="244">
                      <a:moveTo>
                        <a:pt x="250" y="110"/>
                      </a:moveTo>
                      <a:lnTo>
                        <a:pt x="250" y="244"/>
                      </a:lnTo>
                      <a:lnTo>
                        <a:pt x="0" y="125"/>
                      </a:lnTo>
                      <a:lnTo>
                        <a:pt x="0" y="0"/>
                      </a:lnTo>
                      <a:lnTo>
                        <a:pt x="250" y="110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21" name="Freeform 373"/>
                <p:cNvSpPr>
                  <a:spLocks/>
                </p:cNvSpPr>
                <p:nvPr/>
              </p:nvSpPr>
              <p:spPr bwMode="auto">
                <a:xfrm>
                  <a:off x="3477" y="2548"/>
                  <a:ext cx="37" cy="48"/>
                </a:xfrm>
                <a:custGeom>
                  <a:avLst/>
                  <a:gdLst>
                    <a:gd name="T0" fmla="*/ 37 w 262"/>
                    <a:gd name="T1" fmla="*/ 24 h 239"/>
                    <a:gd name="T2" fmla="*/ 37 w 262"/>
                    <a:gd name="T3" fmla="*/ 48 h 239"/>
                    <a:gd name="T4" fmla="*/ 0 w 262"/>
                    <a:gd name="T5" fmla="*/ 25 h 239"/>
                    <a:gd name="T6" fmla="*/ 0 w 262"/>
                    <a:gd name="T7" fmla="*/ 0 h 239"/>
                    <a:gd name="T8" fmla="*/ 37 w 262"/>
                    <a:gd name="T9" fmla="*/ 24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39"/>
                    <a:gd name="T17" fmla="*/ 262 w 26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39">
                      <a:moveTo>
                        <a:pt x="262" y="119"/>
                      </a:moveTo>
                      <a:lnTo>
                        <a:pt x="262" y="239"/>
                      </a:lnTo>
                      <a:lnTo>
                        <a:pt x="0" y="124"/>
                      </a:lnTo>
                      <a:lnTo>
                        <a:pt x="0" y="0"/>
                      </a:lnTo>
                      <a:lnTo>
                        <a:pt x="262" y="119"/>
                      </a:lnTo>
                      <a:close/>
                    </a:path>
                  </a:pathLst>
                </a:cu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22" name="Freeform 374"/>
                <p:cNvSpPr>
                  <a:spLocks/>
                </p:cNvSpPr>
                <p:nvPr/>
              </p:nvSpPr>
              <p:spPr bwMode="auto">
                <a:xfrm>
                  <a:off x="3443" y="2582"/>
                  <a:ext cx="32" cy="45"/>
                </a:xfrm>
                <a:custGeom>
                  <a:avLst/>
                  <a:gdLst>
                    <a:gd name="T0" fmla="*/ 32 w 220"/>
                    <a:gd name="T1" fmla="*/ 21 h 223"/>
                    <a:gd name="T2" fmla="*/ 32 w 220"/>
                    <a:gd name="T3" fmla="*/ 45 h 223"/>
                    <a:gd name="T4" fmla="*/ 0 w 220"/>
                    <a:gd name="T5" fmla="*/ 23 h 223"/>
                    <a:gd name="T6" fmla="*/ 0 w 220"/>
                    <a:gd name="T7" fmla="*/ 0 h 223"/>
                    <a:gd name="T8" fmla="*/ 32 w 220"/>
                    <a:gd name="T9" fmla="*/ 21 h 22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223"/>
                    <a:gd name="T17" fmla="*/ 220 w 220"/>
                    <a:gd name="T18" fmla="*/ 223 h 22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223">
                      <a:moveTo>
                        <a:pt x="220" y="106"/>
                      </a:moveTo>
                      <a:lnTo>
                        <a:pt x="220" y="223"/>
                      </a:lnTo>
                      <a:lnTo>
                        <a:pt x="0" y="114"/>
                      </a:lnTo>
                      <a:lnTo>
                        <a:pt x="0" y="0"/>
                      </a:lnTo>
                      <a:lnTo>
                        <a:pt x="220" y="106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23" name="Freeform 375"/>
                <p:cNvSpPr>
                  <a:spLocks/>
                </p:cNvSpPr>
                <p:nvPr/>
              </p:nvSpPr>
              <p:spPr bwMode="auto">
                <a:xfrm>
                  <a:off x="3554" y="2658"/>
                  <a:ext cx="44" cy="56"/>
                </a:xfrm>
                <a:custGeom>
                  <a:avLst/>
                  <a:gdLst>
                    <a:gd name="T0" fmla="*/ 44 w 304"/>
                    <a:gd name="T1" fmla="*/ 31 h 279"/>
                    <a:gd name="T2" fmla="*/ 44 w 304"/>
                    <a:gd name="T3" fmla="*/ 56 h 279"/>
                    <a:gd name="T4" fmla="*/ 0 w 304"/>
                    <a:gd name="T5" fmla="*/ 26 h 279"/>
                    <a:gd name="T6" fmla="*/ 0 w 304"/>
                    <a:gd name="T7" fmla="*/ 0 h 279"/>
                    <a:gd name="T8" fmla="*/ 44 w 304"/>
                    <a:gd name="T9" fmla="*/ 31 h 2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79"/>
                    <a:gd name="T17" fmla="*/ 304 w 304"/>
                    <a:gd name="T18" fmla="*/ 279 h 2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79">
                      <a:moveTo>
                        <a:pt x="304" y="154"/>
                      </a:moveTo>
                      <a:lnTo>
                        <a:pt x="304" y="279"/>
                      </a:ln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304" y="154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24" name="Freeform 376"/>
                <p:cNvSpPr>
                  <a:spLocks/>
                </p:cNvSpPr>
                <p:nvPr/>
              </p:nvSpPr>
              <p:spPr bwMode="auto">
                <a:xfrm>
                  <a:off x="3517" y="2632"/>
                  <a:ext cx="35" cy="51"/>
                </a:xfrm>
                <a:custGeom>
                  <a:avLst/>
                  <a:gdLst>
                    <a:gd name="T0" fmla="*/ 35 w 250"/>
                    <a:gd name="T1" fmla="*/ 25 h 257"/>
                    <a:gd name="T2" fmla="*/ 35 w 250"/>
                    <a:gd name="T3" fmla="*/ 51 h 257"/>
                    <a:gd name="T4" fmla="*/ 0 w 250"/>
                    <a:gd name="T5" fmla="*/ 25 h 257"/>
                    <a:gd name="T6" fmla="*/ 0 w 250"/>
                    <a:gd name="T7" fmla="*/ 0 h 257"/>
                    <a:gd name="T8" fmla="*/ 35 w 250"/>
                    <a:gd name="T9" fmla="*/ 25 h 2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"/>
                    <a:gd name="T16" fmla="*/ 0 h 257"/>
                    <a:gd name="T17" fmla="*/ 250 w 250"/>
                    <a:gd name="T18" fmla="*/ 257 h 2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" h="257">
                      <a:moveTo>
                        <a:pt x="250" y="126"/>
                      </a:moveTo>
                      <a:lnTo>
                        <a:pt x="250" y="257"/>
                      </a:lnTo>
                      <a:lnTo>
                        <a:pt x="0" y="127"/>
                      </a:lnTo>
                      <a:lnTo>
                        <a:pt x="0" y="0"/>
                      </a:lnTo>
                      <a:lnTo>
                        <a:pt x="250" y="126"/>
                      </a:lnTo>
                      <a:close/>
                    </a:path>
                  </a:pathLst>
                </a:cu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25" name="Freeform 377"/>
                <p:cNvSpPr>
                  <a:spLocks/>
                </p:cNvSpPr>
                <p:nvPr/>
              </p:nvSpPr>
              <p:spPr bwMode="auto">
                <a:xfrm>
                  <a:off x="3477" y="2605"/>
                  <a:ext cx="37" cy="51"/>
                </a:xfrm>
                <a:custGeom>
                  <a:avLst/>
                  <a:gdLst>
                    <a:gd name="T0" fmla="*/ 37 w 262"/>
                    <a:gd name="T1" fmla="*/ 26 h 254"/>
                    <a:gd name="T2" fmla="*/ 37 w 262"/>
                    <a:gd name="T3" fmla="*/ 51 h 254"/>
                    <a:gd name="T4" fmla="*/ 0 w 262"/>
                    <a:gd name="T5" fmla="*/ 24 h 254"/>
                    <a:gd name="T6" fmla="*/ 0 w 262"/>
                    <a:gd name="T7" fmla="*/ 0 h 254"/>
                    <a:gd name="T8" fmla="*/ 37 w 262"/>
                    <a:gd name="T9" fmla="*/ 26 h 2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54"/>
                    <a:gd name="T17" fmla="*/ 262 w 262"/>
                    <a:gd name="T18" fmla="*/ 254 h 2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54">
                      <a:moveTo>
                        <a:pt x="262" y="131"/>
                      </a:moveTo>
                      <a:lnTo>
                        <a:pt x="262" y="254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2" y="131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26" name="Freeform 378"/>
                <p:cNvSpPr>
                  <a:spLocks/>
                </p:cNvSpPr>
                <p:nvPr/>
              </p:nvSpPr>
              <p:spPr bwMode="auto">
                <a:xfrm>
                  <a:off x="3443" y="2636"/>
                  <a:ext cx="32" cy="49"/>
                </a:xfrm>
                <a:custGeom>
                  <a:avLst/>
                  <a:gdLst>
                    <a:gd name="T0" fmla="*/ 32 w 220"/>
                    <a:gd name="T1" fmla="*/ 26 h 244"/>
                    <a:gd name="T2" fmla="*/ 32 w 220"/>
                    <a:gd name="T3" fmla="*/ 49 h 244"/>
                    <a:gd name="T4" fmla="*/ 0 w 220"/>
                    <a:gd name="T5" fmla="*/ 25 h 244"/>
                    <a:gd name="T6" fmla="*/ 0 w 220"/>
                    <a:gd name="T7" fmla="*/ 0 h 244"/>
                    <a:gd name="T8" fmla="*/ 32 w 220"/>
                    <a:gd name="T9" fmla="*/ 26 h 2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0"/>
                    <a:gd name="T16" fmla="*/ 0 h 244"/>
                    <a:gd name="T17" fmla="*/ 220 w 220"/>
                    <a:gd name="T18" fmla="*/ 244 h 2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0" h="244">
                      <a:moveTo>
                        <a:pt x="220" y="129"/>
                      </a:moveTo>
                      <a:lnTo>
                        <a:pt x="220" y="244"/>
                      </a:lnTo>
                      <a:lnTo>
                        <a:pt x="0" y="123"/>
                      </a:lnTo>
                      <a:lnTo>
                        <a:pt x="0" y="0"/>
                      </a:lnTo>
                      <a:lnTo>
                        <a:pt x="220" y="129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27" name="Freeform 379"/>
                <p:cNvSpPr>
                  <a:spLocks/>
                </p:cNvSpPr>
                <p:nvPr/>
              </p:nvSpPr>
              <p:spPr bwMode="auto">
                <a:xfrm>
                  <a:off x="3554" y="2720"/>
                  <a:ext cx="44" cy="59"/>
                </a:xfrm>
                <a:custGeom>
                  <a:avLst/>
                  <a:gdLst>
                    <a:gd name="T0" fmla="*/ 44 w 304"/>
                    <a:gd name="T1" fmla="*/ 33 h 298"/>
                    <a:gd name="T2" fmla="*/ 44 w 304"/>
                    <a:gd name="T3" fmla="*/ 59 h 298"/>
                    <a:gd name="T4" fmla="*/ 0 w 304"/>
                    <a:gd name="T5" fmla="*/ 27 h 298"/>
                    <a:gd name="T6" fmla="*/ 0 w 304"/>
                    <a:gd name="T7" fmla="*/ 0 h 298"/>
                    <a:gd name="T8" fmla="*/ 44 w 304"/>
                    <a:gd name="T9" fmla="*/ 33 h 2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98"/>
                    <a:gd name="T17" fmla="*/ 304 w 304"/>
                    <a:gd name="T18" fmla="*/ 298 h 2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98">
                      <a:moveTo>
                        <a:pt x="304" y="166"/>
                      </a:moveTo>
                      <a:lnTo>
                        <a:pt x="304" y="298"/>
                      </a:lnTo>
                      <a:lnTo>
                        <a:pt x="0" y="134"/>
                      </a:lnTo>
                      <a:lnTo>
                        <a:pt x="0" y="0"/>
                      </a:lnTo>
                      <a:lnTo>
                        <a:pt x="304" y="166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28" name="Freeform 380"/>
                <p:cNvSpPr>
                  <a:spLocks/>
                </p:cNvSpPr>
                <p:nvPr/>
              </p:nvSpPr>
              <p:spPr bwMode="auto">
                <a:xfrm>
                  <a:off x="3517" y="2692"/>
                  <a:ext cx="35" cy="53"/>
                </a:xfrm>
                <a:custGeom>
                  <a:avLst/>
                  <a:gdLst>
                    <a:gd name="T0" fmla="*/ 35 w 250"/>
                    <a:gd name="T1" fmla="*/ 27 h 264"/>
                    <a:gd name="T2" fmla="*/ 35 w 250"/>
                    <a:gd name="T3" fmla="*/ 53 h 264"/>
                    <a:gd name="T4" fmla="*/ 0 w 250"/>
                    <a:gd name="T5" fmla="*/ 25 h 264"/>
                    <a:gd name="T6" fmla="*/ 0 w 250"/>
                    <a:gd name="T7" fmla="*/ 0 h 264"/>
                    <a:gd name="T8" fmla="*/ 35 w 250"/>
                    <a:gd name="T9" fmla="*/ 27 h 2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0"/>
                    <a:gd name="T16" fmla="*/ 0 h 264"/>
                    <a:gd name="T17" fmla="*/ 250 w 250"/>
                    <a:gd name="T18" fmla="*/ 264 h 2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0" h="264">
                      <a:moveTo>
                        <a:pt x="250" y="133"/>
                      </a:moveTo>
                      <a:lnTo>
                        <a:pt x="250" y="264"/>
                      </a:lnTo>
                      <a:lnTo>
                        <a:pt x="0" y="126"/>
                      </a:lnTo>
                      <a:lnTo>
                        <a:pt x="0" y="0"/>
                      </a:lnTo>
                      <a:lnTo>
                        <a:pt x="250" y="133"/>
                      </a:lnTo>
                      <a:close/>
                    </a:path>
                  </a:pathLst>
                </a:cu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29" name="Freeform 381"/>
                <p:cNvSpPr>
                  <a:spLocks/>
                </p:cNvSpPr>
                <p:nvPr/>
              </p:nvSpPr>
              <p:spPr bwMode="auto">
                <a:xfrm>
                  <a:off x="3477" y="2663"/>
                  <a:ext cx="37" cy="53"/>
                </a:xfrm>
                <a:custGeom>
                  <a:avLst/>
                  <a:gdLst>
                    <a:gd name="T0" fmla="*/ 37 w 262"/>
                    <a:gd name="T1" fmla="*/ 29 h 265"/>
                    <a:gd name="T2" fmla="*/ 37 w 262"/>
                    <a:gd name="T3" fmla="*/ 53 h 265"/>
                    <a:gd name="T4" fmla="*/ 0 w 262"/>
                    <a:gd name="T5" fmla="*/ 24 h 265"/>
                    <a:gd name="T6" fmla="*/ 0 w 262"/>
                    <a:gd name="T7" fmla="*/ 0 h 265"/>
                    <a:gd name="T8" fmla="*/ 37 w 262"/>
                    <a:gd name="T9" fmla="*/ 29 h 2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2"/>
                    <a:gd name="T16" fmla="*/ 0 h 265"/>
                    <a:gd name="T17" fmla="*/ 262 w 262"/>
                    <a:gd name="T18" fmla="*/ 265 h 2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2" h="265">
                      <a:moveTo>
                        <a:pt x="262" y="144"/>
                      </a:moveTo>
                      <a:lnTo>
                        <a:pt x="262" y="265"/>
                      </a:lnTo>
                      <a:lnTo>
                        <a:pt x="0" y="121"/>
                      </a:lnTo>
                      <a:lnTo>
                        <a:pt x="0" y="0"/>
                      </a:lnTo>
                      <a:lnTo>
                        <a:pt x="262" y="144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30" name="Freeform 382"/>
                <p:cNvSpPr>
                  <a:spLocks/>
                </p:cNvSpPr>
                <p:nvPr/>
              </p:nvSpPr>
              <p:spPr bwMode="auto">
                <a:xfrm>
                  <a:off x="3556" y="2413"/>
                  <a:ext cx="41" cy="46"/>
                </a:xfrm>
                <a:custGeom>
                  <a:avLst/>
                  <a:gdLst>
                    <a:gd name="T0" fmla="*/ 41 w 290"/>
                    <a:gd name="T1" fmla="*/ 19 h 229"/>
                    <a:gd name="T2" fmla="*/ 41 w 290"/>
                    <a:gd name="T3" fmla="*/ 46 h 229"/>
                    <a:gd name="T4" fmla="*/ 0 w 290"/>
                    <a:gd name="T5" fmla="*/ 26 h 229"/>
                    <a:gd name="T6" fmla="*/ 0 w 290"/>
                    <a:gd name="T7" fmla="*/ 0 h 229"/>
                    <a:gd name="T8" fmla="*/ 41 w 290"/>
                    <a:gd name="T9" fmla="*/ 19 h 2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0"/>
                    <a:gd name="T16" fmla="*/ 0 h 229"/>
                    <a:gd name="T17" fmla="*/ 290 w 290"/>
                    <a:gd name="T18" fmla="*/ 229 h 2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0" h="229">
                      <a:moveTo>
                        <a:pt x="290" y="93"/>
                      </a:moveTo>
                      <a:lnTo>
                        <a:pt x="290" y="229"/>
                      </a:lnTo>
                      <a:lnTo>
                        <a:pt x="0" y="131"/>
                      </a:lnTo>
                      <a:lnTo>
                        <a:pt x="0" y="0"/>
                      </a:lnTo>
                      <a:lnTo>
                        <a:pt x="290" y="93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31" name="Freeform 383"/>
                <p:cNvSpPr>
                  <a:spLocks/>
                </p:cNvSpPr>
                <p:nvPr/>
              </p:nvSpPr>
              <p:spPr bwMode="auto">
                <a:xfrm>
                  <a:off x="3585" y="2458"/>
                  <a:ext cx="13" cy="33"/>
                </a:xfrm>
                <a:custGeom>
                  <a:avLst/>
                  <a:gdLst>
                    <a:gd name="T0" fmla="*/ 13 w 91"/>
                    <a:gd name="T1" fmla="*/ 7 h 165"/>
                    <a:gd name="T2" fmla="*/ 13 w 91"/>
                    <a:gd name="T3" fmla="*/ 33 h 165"/>
                    <a:gd name="T4" fmla="*/ 0 w 91"/>
                    <a:gd name="T5" fmla="*/ 26 h 165"/>
                    <a:gd name="T6" fmla="*/ 0 w 91"/>
                    <a:gd name="T7" fmla="*/ 0 h 165"/>
                    <a:gd name="T8" fmla="*/ 13 w 91"/>
                    <a:gd name="T9" fmla="*/ 7 h 1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"/>
                    <a:gd name="T16" fmla="*/ 0 h 165"/>
                    <a:gd name="T17" fmla="*/ 91 w 91"/>
                    <a:gd name="T18" fmla="*/ 165 h 1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" h="165">
                      <a:moveTo>
                        <a:pt x="91" y="36"/>
                      </a:moveTo>
                      <a:lnTo>
                        <a:pt x="91" y="165"/>
                      </a:lnTo>
                      <a:lnTo>
                        <a:pt x="0" y="130"/>
                      </a:lnTo>
                      <a:lnTo>
                        <a:pt x="0" y="0"/>
                      </a:lnTo>
                      <a:lnTo>
                        <a:pt x="91" y="36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32" name="Freeform 384"/>
                <p:cNvSpPr>
                  <a:spLocks/>
                </p:cNvSpPr>
                <p:nvPr/>
              </p:nvSpPr>
              <p:spPr bwMode="auto">
                <a:xfrm>
                  <a:off x="3556" y="2536"/>
                  <a:ext cx="41" cy="51"/>
                </a:xfrm>
                <a:custGeom>
                  <a:avLst/>
                  <a:gdLst>
                    <a:gd name="T0" fmla="*/ 41 w 290"/>
                    <a:gd name="T1" fmla="*/ 24 h 253"/>
                    <a:gd name="T2" fmla="*/ 41 w 290"/>
                    <a:gd name="T3" fmla="*/ 51 h 253"/>
                    <a:gd name="T4" fmla="*/ 0 w 290"/>
                    <a:gd name="T5" fmla="*/ 27 h 253"/>
                    <a:gd name="T6" fmla="*/ 0 w 290"/>
                    <a:gd name="T7" fmla="*/ 0 h 253"/>
                    <a:gd name="T8" fmla="*/ 41 w 290"/>
                    <a:gd name="T9" fmla="*/ 24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0"/>
                    <a:gd name="T16" fmla="*/ 0 h 253"/>
                    <a:gd name="T17" fmla="*/ 290 w 290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0" h="253">
                      <a:moveTo>
                        <a:pt x="290" y="117"/>
                      </a:moveTo>
                      <a:lnTo>
                        <a:pt x="290" y="253"/>
                      </a:lnTo>
                      <a:lnTo>
                        <a:pt x="0" y="133"/>
                      </a:lnTo>
                      <a:lnTo>
                        <a:pt x="0" y="0"/>
                      </a:lnTo>
                      <a:lnTo>
                        <a:pt x="290" y="117"/>
                      </a:lnTo>
                      <a:close/>
                    </a:path>
                  </a:pathLst>
                </a:custGeom>
                <a:solidFill>
                  <a:srgbClr val="8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333" name="Rectangle 385"/>
                <p:cNvSpPr>
                  <a:spLocks noChangeArrowheads="1"/>
                </p:cNvSpPr>
                <p:nvPr/>
              </p:nvSpPr>
              <p:spPr bwMode="auto">
                <a:xfrm>
                  <a:off x="3597" y="2689"/>
                  <a:ext cx="21" cy="28"/>
                </a:xfrm>
                <a:prstGeom prst="rect">
                  <a:avLst/>
                </a:prstGeom>
                <a:solidFill>
                  <a:srgbClr val="6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7222" name="Group 386"/>
              <p:cNvGrpSpPr>
                <a:grpSpLocks/>
              </p:cNvGrpSpPr>
              <p:nvPr/>
            </p:nvGrpSpPr>
            <p:grpSpPr bwMode="auto">
              <a:xfrm>
                <a:off x="3416" y="2289"/>
                <a:ext cx="305" cy="113"/>
                <a:chOff x="3416" y="2289"/>
                <a:chExt cx="305" cy="113"/>
              </a:xfrm>
            </p:grpSpPr>
            <p:sp>
              <p:nvSpPr>
                <p:cNvPr id="7223" name="Freeform 387"/>
                <p:cNvSpPr>
                  <a:spLocks/>
                </p:cNvSpPr>
                <p:nvPr/>
              </p:nvSpPr>
              <p:spPr bwMode="auto">
                <a:xfrm>
                  <a:off x="3416" y="2289"/>
                  <a:ext cx="305" cy="67"/>
                </a:xfrm>
                <a:custGeom>
                  <a:avLst/>
                  <a:gdLst>
                    <a:gd name="T0" fmla="*/ 0 w 2133"/>
                    <a:gd name="T1" fmla="*/ 0 h 332"/>
                    <a:gd name="T2" fmla="*/ 131 w 2133"/>
                    <a:gd name="T3" fmla="*/ 5 h 332"/>
                    <a:gd name="T4" fmla="*/ 305 w 2133"/>
                    <a:gd name="T5" fmla="*/ 64 h 332"/>
                    <a:gd name="T6" fmla="*/ 184 w 2133"/>
                    <a:gd name="T7" fmla="*/ 67 h 332"/>
                    <a:gd name="T8" fmla="*/ 0 w 2133"/>
                    <a:gd name="T9" fmla="*/ 0 h 33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3"/>
                    <a:gd name="T16" fmla="*/ 0 h 332"/>
                    <a:gd name="T17" fmla="*/ 2133 w 2133"/>
                    <a:gd name="T18" fmla="*/ 332 h 33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3" h="332">
                      <a:moveTo>
                        <a:pt x="0" y="0"/>
                      </a:moveTo>
                      <a:lnTo>
                        <a:pt x="918" y="25"/>
                      </a:lnTo>
                      <a:lnTo>
                        <a:pt x="2133" y="319"/>
                      </a:lnTo>
                      <a:lnTo>
                        <a:pt x="1288" y="3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4" name="Freeform 388"/>
                <p:cNvSpPr>
                  <a:spLocks/>
                </p:cNvSpPr>
                <p:nvPr/>
              </p:nvSpPr>
              <p:spPr bwMode="auto">
                <a:xfrm>
                  <a:off x="3602" y="2351"/>
                  <a:ext cx="118" cy="51"/>
                </a:xfrm>
                <a:custGeom>
                  <a:avLst/>
                  <a:gdLst>
                    <a:gd name="T0" fmla="*/ 1 w 828"/>
                    <a:gd name="T1" fmla="*/ 0 h 252"/>
                    <a:gd name="T2" fmla="*/ 118 w 828"/>
                    <a:gd name="T3" fmla="*/ 0 h 252"/>
                    <a:gd name="T4" fmla="*/ 118 w 828"/>
                    <a:gd name="T5" fmla="*/ 51 h 252"/>
                    <a:gd name="T6" fmla="*/ 0 w 828"/>
                    <a:gd name="T7" fmla="*/ 51 h 252"/>
                    <a:gd name="T8" fmla="*/ 1 w 828"/>
                    <a:gd name="T9" fmla="*/ 0 h 2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8"/>
                    <a:gd name="T16" fmla="*/ 0 h 252"/>
                    <a:gd name="T17" fmla="*/ 828 w 828"/>
                    <a:gd name="T18" fmla="*/ 252 h 2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8" h="252">
                      <a:moveTo>
                        <a:pt x="8" y="2"/>
                      </a:moveTo>
                      <a:lnTo>
                        <a:pt x="828" y="0"/>
                      </a:lnTo>
                      <a:lnTo>
                        <a:pt x="828" y="252"/>
                      </a:lnTo>
                      <a:lnTo>
                        <a:pt x="0" y="252"/>
                      </a:lnTo>
                      <a:lnTo>
                        <a:pt x="8" y="2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5" name="Freeform 389"/>
                <p:cNvSpPr>
                  <a:spLocks/>
                </p:cNvSpPr>
                <p:nvPr/>
              </p:nvSpPr>
              <p:spPr bwMode="auto">
                <a:xfrm>
                  <a:off x="3418" y="2289"/>
                  <a:ext cx="188" cy="113"/>
                </a:xfrm>
                <a:custGeom>
                  <a:avLst/>
                  <a:gdLst>
                    <a:gd name="T0" fmla="*/ 0 w 1317"/>
                    <a:gd name="T1" fmla="*/ 0 h 561"/>
                    <a:gd name="T2" fmla="*/ 0 w 1317"/>
                    <a:gd name="T3" fmla="*/ 38 h 561"/>
                    <a:gd name="T4" fmla="*/ 188 w 1317"/>
                    <a:gd name="T5" fmla="*/ 113 h 561"/>
                    <a:gd name="T6" fmla="*/ 188 w 1317"/>
                    <a:gd name="T7" fmla="*/ 62 h 561"/>
                    <a:gd name="T8" fmla="*/ 0 w 1317"/>
                    <a:gd name="T9" fmla="*/ 0 h 5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17"/>
                    <a:gd name="T16" fmla="*/ 0 h 561"/>
                    <a:gd name="T17" fmla="*/ 1317 w 1317"/>
                    <a:gd name="T18" fmla="*/ 561 h 5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17" h="561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317" y="561"/>
                      </a:lnTo>
                      <a:lnTo>
                        <a:pt x="1317" y="3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214" name="Line 390"/>
            <p:cNvSpPr>
              <a:spLocks noChangeShapeType="1"/>
            </p:cNvSpPr>
            <p:nvPr/>
          </p:nvSpPr>
          <p:spPr bwMode="auto">
            <a:xfrm flipV="1">
              <a:off x="3315" y="2254"/>
              <a:ext cx="0" cy="27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5" name="Line 391"/>
            <p:cNvSpPr>
              <a:spLocks noChangeShapeType="1"/>
            </p:cNvSpPr>
            <p:nvPr/>
          </p:nvSpPr>
          <p:spPr bwMode="auto">
            <a:xfrm flipH="1" flipV="1">
              <a:off x="2848" y="1807"/>
              <a:ext cx="455" cy="441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7208" name="Text Box 392"/>
            <p:cNvSpPr txBox="1">
              <a:spLocks noChangeArrowheads="1"/>
            </p:cNvSpPr>
            <p:nvPr/>
          </p:nvSpPr>
          <p:spPr bwMode="auto">
            <a:xfrm>
              <a:off x="2138" y="1488"/>
              <a:ext cx="1276" cy="2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0">
              <a:spAutoFit/>
            </a:bodyPr>
            <a:lstStyle/>
            <a:p>
              <a:pPr>
                <a:defRPr/>
              </a:pPr>
              <a:r>
                <a:rPr kumimoji="1" lang="en-US" altLang="zh-TW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PMingLiU" pitchFamily="18" charset="-120"/>
                </a:rPr>
                <a:t>Network-based IDS</a:t>
              </a:r>
              <a:endParaRPr kumimoji="1"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547209" name="Text Box 393"/>
            <p:cNvSpPr txBox="1">
              <a:spLocks noChangeArrowheads="1"/>
            </p:cNvSpPr>
            <p:nvPr/>
          </p:nvSpPr>
          <p:spPr bwMode="auto">
            <a:xfrm>
              <a:off x="3241" y="3905"/>
              <a:ext cx="1276" cy="2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0">
              <a:spAutoFit/>
            </a:bodyPr>
            <a:lstStyle/>
            <a:p>
              <a:pPr>
                <a:defRPr/>
              </a:pPr>
              <a:r>
                <a:rPr kumimoji="1" lang="en-US" altLang="zh-TW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PMingLiU" pitchFamily="18" charset="-120"/>
                </a:rPr>
                <a:t>Network-based IDS</a:t>
              </a:r>
              <a:endParaRPr kumimoji="1"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7218" name="Line 394"/>
            <p:cNvSpPr>
              <a:spLocks noChangeShapeType="1"/>
            </p:cNvSpPr>
            <p:nvPr/>
          </p:nvSpPr>
          <p:spPr bwMode="auto">
            <a:xfrm flipH="1" flipV="1">
              <a:off x="3264" y="2880"/>
              <a:ext cx="544" cy="107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9" name="Line 395"/>
            <p:cNvSpPr>
              <a:spLocks noChangeShapeType="1"/>
            </p:cNvSpPr>
            <p:nvPr/>
          </p:nvSpPr>
          <p:spPr bwMode="auto">
            <a:xfrm flipV="1">
              <a:off x="3840" y="1215"/>
              <a:ext cx="15" cy="131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7212" name="Text Box 396"/>
            <p:cNvSpPr txBox="1">
              <a:spLocks noChangeArrowheads="1"/>
            </p:cNvSpPr>
            <p:nvPr/>
          </p:nvSpPr>
          <p:spPr bwMode="auto">
            <a:xfrm>
              <a:off x="2720" y="911"/>
              <a:ext cx="1276" cy="2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 anchorCtr="0">
              <a:spAutoFit/>
            </a:bodyPr>
            <a:lstStyle/>
            <a:p>
              <a:pPr>
                <a:defRPr/>
              </a:pPr>
              <a:r>
                <a:rPr kumimoji="1" lang="en-US" altLang="zh-TW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PMingLiU" pitchFamily="18" charset="-120"/>
                </a:rPr>
                <a:t>Network-based IDS</a:t>
              </a:r>
              <a:endParaRPr kumimoji="1" lang="en-US" altLang="zh-TW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PMingLiU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399307"/>
      </p:ext>
    </p:extLst>
  </p:cSld>
  <p:clrMapOvr>
    <a:masterClrMapping/>
  </p:clrMapOvr>
  <p:transition spd="slow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5" name="Rectangle 47"/>
          <p:cNvSpPr>
            <a:spLocks noChangeArrowheads="1"/>
          </p:cNvSpPr>
          <p:nvPr/>
        </p:nvSpPr>
        <p:spPr bwMode="auto">
          <a:xfrm>
            <a:off x="609600" y="2286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92075" bIns="46038"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NIDS</a:t>
            </a:r>
            <a:r>
              <a:rPr lang="zh-CN" altLang="en-US" sz="3200" b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工作原理</a:t>
            </a:r>
          </a:p>
        </p:txBody>
      </p:sp>
      <p:grpSp>
        <p:nvGrpSpPr>
          <p:cNvPr id="8226" name="Group 83"/>
          <p:cNvGrpSpPr>
            <a:grpSpLocks/>
          </p:cNvGrpSpPr>
          <p:nvPr/>
        </p:nvGrpSpPr>
        <p:grpSpPr bwMode="auto">
          <a:xfrm>
            <a:off x="0" y="1219200"/>
            <a:ext cx="8915400" cy="5521325"/>
            <a:chOff x="0" y="768"/>
            <a:chExt cx="5616" cy="3478"/>
          </a:xfrm>
        </p:grpSpPr>
        <p:sp>
          <p:nvSpPr>
            <p:cNvPr id="8227" name="AutoShape 2"/>
            <p:cNvSpPr>
              <a:spLocks noChangeArrowheads="1"/>
            </p:cNvSpPr>
            <p:nvPr/>
          </p:nvSpPr>
          <p:spPr bwMode="auto">
            <a:xfrm>
              <a:off x="2976" y="2064"/>
              <a:ext cx="96" cy="576"/>
            </a:xfrm>
            <a:prstGeom prst="flowChartMagneticDisk">
              <a:avLst/>
            </a:prstGeom>
            <a:solidFill>
              <a:srgbClr val="F9978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8" name="Rectangle 3"/>
            <p:cNvSpPr>
              <a:spLocks noChangeArrowheads="1"/>
            </p:cNvSpPr>
            <p:nvPr/>
          </p:nvSpPr>
          <p:spPr bwMode="auto">
            <a:xfrm>
              <a:off x="3840" y="816"/>
              <a:ext cx="1776" cy="2736"/>
            </a:xfrm>
            <a:prstGeom prst="rect">
              <a:avLst/>
            </a:prstGeom>
            <a:solidFill>
              <a:srgbClr val="00BEB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endParaRPr lang="zh-CN" altLang="zh-CN" sz="2400" b="0"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9" name="Freeform 4"/>
            <p:cNvSpPr>
              <a:spLocks/>
            </p:cNvSpPr>
            <p:nvPr/>
          </p:nvSpPr>
          <p:spPr bwMode="auto">
            <a:xfrm>
              <a:off x="1191" y="2160"/>
              <a:ext cx="1305" cy="238"/>
            </a:xfrm>
            <a:custGeom>
              <a:avLst/>
              <a:gdLst>
                <a:gd name="T0" fmla="*/ 385 w 1057"/>
                <a:gd name="T1" fmla="*/ 31 h 717"/>
                <a:gd name="T2" fmla="*/ 500 w 1057"/>
                <a:gd name="T3" fmla="*/ 0 h 717"/>
                <a:gd name="T4" fmla="*/ 601 w 1057"/>
                <a:gd name="T5" fmla="*/ 16 h 717"/>
                <a:gd name="T6" fmla="*/ 686 w 1057"/>
                <a:gd name="T7" fmla="*/ 16 h 717"/>
                <a:gd name="T8" fmla="*/ 773 w 1057"/>
                <a:gd name="T9" fmla="*/ 0 h 717"/>
                <a:gd name="T10" fmla="*/ 873 w 1057"/>
                <a:gd name="T11" fmla="*/ 47 h 717"/>
                <a:gd name="T12" fmla="*/ 944 w 1057"/>
                <a:gd name="T13" fmla="*/ 61 h 717"/>
                <a:gd name="T14" fmla="*/ 1031 w 1057"/>
                <a:gd name="T15" fmla="*/ 77 h 717"/>
                <a:gd name="T16" fmla="*/ 1103 w 1057"/>
                <a:gd name="T17" fmla="*/ 137 h 717"/>
                <a:gd name="T18" fmla="*/ 1132 w 1057"/>
                <a:gd name="T19" fmla="*/ 183 h 717"/>
                <a:gd name="T20" fmla="*/ 1232 w 1057"/>
                <a:gd name="T21" fmla="*/ 245 h 717"/>
                <a:gd name="T22" fmla="*/ 1275 w 1057"/>
                <a:gd name="T23" fmla="*/ 322 h 717"/>
                <a:gd name="T24" fmla="*/ 1261 w 1057"/>
                <a:gd name="T25" fmla="*/ 430 h 717"/>
                <a:gd name="T26" fmla="*/ 1275 w 1057"/>
                <a:gd name="T27" fmla="*/ 508 h 717"/>
                <a:gd name="T28" fmla="*/ 1304 w 1057"/>
                <a:gd name="T29" fmla="*/ 599 h 717"/>
                <a:gd name="T30" fmla="*/ 1247 w 1057"/>
                <a:gd name="T31" fmla="*/ 677 h 717"/>
                <a:gd name="T32" fmla="*/ 1161 w 1057"/>
                <a:gd name="T33" fmla="*/ 723 h 717"/>
                <a:gd name="T34" fmla="*/ 1046 w 1057"/>
                <a:gd name="T35" fmla="*/ 739 h 717"/>
                <a:gd name="T36" fmla="*/ 974 w 1057"/>
                <a:gd name="T37" fmla="*/ 831 h 717"/>
                <a:gd name="T38" fmla="*/ 831 w 1057"/>
                <a:gd name="T39" fmla="*/ 862 h 717"/>
                <a:gd name="T40" fmla="*/ 716 w 1057"/>
                <a:gd name="T41" fmla="*/ 831 h 717"/>
                <a:gd name="T42" fmla="*/ 630 w 1057"/>
                <a:gd name="T43" fmla="*/ 847 h 717"/>
                <a:gd name="T44" fmla="*/ 472 w 1057"/>
                <a:gd name="T45" fmla="*/ 878 h 717"/>
                <a:gd name="T46" fmla="*/ 328 w 1057"/>
                <a:gd name="T47" fmla="*/ 831 h 717"/>
                <a:gd name="T48" fmla="*/ 242 w 1057"/>
                <a:gd name="T49" fmla="*/ 770 h 717"/>
                <a:gd name="T50" fmla="*/ 214 w 1057"/>
                <a:gd name="T51" fmla="*/ 693 h 717"/>
                <a:gd name="T52" fmla="*/ 99 w 1057"/>
                <a:gd name="T53" fmla="*/ 662 h 717"/>
                <a:gd name="T54" fmla="*/ 28 w 1057"/>
                <a:gd name="T55" fmla="*/ 569 h 717"/>
                <a:gd name="T56" fmla="*/ 15 w 1057"/>
                <a:gd name="T57" fmla="*/ 477 h 717"/>
                <a:gd name="T58" fmla="*/ 0 w 1057"/>
                <a:gd name="T59" fmla="*/ 369 h 717"/>
                <a:gd name="T60" fmla="*/ 15 w 1057"/>
                <a:gd name="T61" fmla="*/ 260 h 717"/>
                <a:gd name="T62" fmla="*/ 84 w 1057"/>
                <a:gd name="T63" fmla="*/ 215 h 717"/>
                <a:gd name="T64" fmla="*/ 142 w 1057"/>
                <a:gd name="T65" fmla="*/ 152 h 717"/>
                <a:gd name="T66" fmla="*/ 185 w 1057"/>
                <a:gd name="T67" fmla="*/ 107 h 717"/>
                <a:gd name="T68" fmla="*/ 257 w 1057"/>
                <a:gd name="T69" fmla="*/ 77 h 717"/>
                <a:gd name="T70" fmla="*/ 357 w 1057"/>
                <a:gd name="T71" fmla="*/ 61 h 71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057"/>
                <a:gd name="T109" fmla="*/ 0 h 717"/>
                <a:gd name="T110" fmla="*/ 1057 w 1057"/>
                <a:gd name="T111" fmla="*/ 717 h 71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057" h="717">
                  <a:moveTo>
                    <a:pt x="289" y="50"/>
                  </a:moveTo>
                  <a:lnTo>
                    <a:pt x="312" y="25"/>
                  </a:lnTo>
                  <a:lnTo>
                    <a:pt x="359" y="0"/>
                  </a:lnTo>
                  <a:lnTo>
                    <a:pt x="405" y="0"/>
                  </a:lnTo>
                  <a:lnTo>
                    <a:pt x="440" y="0"/>
                  </a:lnTo>
                  <a:lnTo>
                    <a:pt x="487" y="13"/>
                  </a:lnTo>
                  <a:lnTo>
                    <a:pt x="510" y="25"/>
                  </a:lnTo>
                  <a:lnTo>
                    <a:pt x="556" y="13"/>
                  </a:lnTo>
                  <a:lnTo>
                    <a:pt x="591" y="0"/>
                  </a:lnTo>
                  <a:lnTo>
                    <a:pt x="626" y="0"/>
                  </a:lnTo>
                  <a:lnTo>
                    <a:pt x="684" y="13"/>
                  </a:lnTo>
                  <a:lnTo>
                    <a:pt x="707" y="38"/>
                  </a:lnTo>
                  <a:lnTo>
                    <a:pt x="731" y="63"/>
                  </a:lnTo>
                  <a:lnTo>
                    <a:pt x="765" y="50"/>
                  </a:lnTo>
                  <a:lnTo>
                    <a:pt x="789" y="50"/>
                  </a:lnTo>
                  <a:lnTo>
                    <a:pt x="835" y="63"/>
                  </a:lnTo>
                  <a:lnTo>
                    <a:pt x="870" y="76"/>
                  </a:lnTo>
                  <a:lnTo>
                    <a:pt x="893" y="112"/>
                  </a:lnTo>
                  <a:lnTo>
                    <a:pt x="893" y="149"/>
                  </a:lnTo>
                  <a:lnTo>
                    <a:pt x="917" y="149"/>
                  </a:lnTo>
                  <a:lnTo>
                    <a:pt x="963" y="175"/>
                  </a:lnTo>
                  <a:lnTo>
                    <a:pt x="998" y="200"/>
                  </a:lnTo>
                  <a:lnTo>
                    <a:pt x="1021" y="225"/>
                  </a:lnTo>
                  <a:lnTo>
                    <a:pt x="1033" y="263"/>
                  </a:lnTo>
                  <a:lnTo>
                    <a:pt x="1033" y="313"/>
                  </a:lnTo>
                  <a:lnTo>
                    <a:pt x="1021" y="351"/>
                  </a:lnTo>
                  <a:lnTo>
                    <a:pt x="998" y="376"/>
                  </a:lnTo>
                  <a:lnTo>
                    <a:pt x="1033" y="414"/>
                  </a:lnTo>
                  <a:lnTo>
                    <a:pt x="1044" y="452"/>
                  </a:lnTo>
                  <a:lnTo>
                    <a:pt x="1056" y="489"/>
                  </a:lnTo>
                  <a:lnTo>
                    <a:pt x="1033" y="527"/>
                  </a:lnTo>
                  <a:lnTo>
                    <a:pt x="1010" y="552"/>
                  </a:lnTo>
                  <a:lnTo>
                    <a:pt x="986" y="565"/>
                  </a:lnTo>
                  <a:lnTo>
                    <a:pt x="940" y="590"/>
                  </a:lnTo>
                  <a:lnTo>
                    <a:pt x="893" y="603"/>
                  </a:lnTo>
                  <a:lnTo>
                    <a:pt x="847" y="603"/>
                  </a:lnTo>
                  <a:lnTo>
                    <a:pt x="824" y="640"/>
                  </a:lnTo>
                  <a:lnTo>
                    <a:pt x="789" y="678"/>
                  </a:lnTo>
                  <a:lnTo>
                    <a:pt x="731" y="703"/>
                  </a:lnTo>
                  <a:lnTo>
                    <a:pt x="673" y="703"/>
                  </a:lnTo>
                  <a:lnTo>
                    <a:pt x="626" y="703"/>
                  </a:lnTo>
                  <a:lnTo>
                    <a:pt x="580" y="678"/>
                  </a:lnTo>
                  <a:lnTo>
                    <a:pt x="556" y="653"/>
                  </a:lnTo>
                  <a:lnTo>
                    <a:pt x="510" y="691"/>
                  </a:lnTo>
                  <a:lnTo>
                    <a:pt x="452" y="703"/>
                  </a:lnTo>
                  <a:lnTo>
                    <a:pt x="382" y="716"/>
                  </a:lnTo>
                  <a:lnTo>
                    <a:pt x="312" y="703"/>
                  </a:lnTo>
                  <a:lnTo>
                    <a:pt x="266" y="678"/>
                  </a:lnTo>
                  <a:lnTo>
                    <a:pt x="219" y="653"/>
                  </a:lnTo>
                  <a:lnTo>
                    <a:pt x="196" y="628"/>
                  </a:lnTo>
                  <a:lnTo>
                    <a:pt x="184" y="603"/>
                  </a:lnTo>
                  <a:lnTo>
                    <a:pt x="173" y="565"/>
                  </a:lnTo>
                  <a:lnTo>
                    <a:pt x="126" y="552"/>
                  </a:lnTo>
                  <a:lnTo>
                    <a:pt x="80" y="540"/>
                  </a:lnTo>
                  <a:lnTo>
                    <a:pt x="46" y="502"/>
                  </a:lnTo>
                  <a:lnTo>
                    <a:pt x="23" y="464"/>
                  </a:lnTo>
                  <a:lnTo>
                    <a:pt x="12" y="426"/>
                  </a:lnTo>
                  <a:lnTo>
                    <a:pt x="12" y="389"/>
                  </a:lnTo>
                  <a:lnTo>
                    <a:pt x="35" y="338"/>
                  </a:lnTo>
                  <a:lnTo>
                    <a:pt x="0" y="301"/>
                  </a:lnTo>
                  <a:lnTo>
                    <a:pt x="0" y="250"/>
                  </a:lnTo>
                  <a:lnTo>
                    <a:pt x="12" y="212"/>
                  </a:lnTo>
                  <a:lnTo>
                    <a:pt x="35" y="187"/>
                  </a:lnTo>
                  <a:lnTo>
                    <a:pt x="68" y="175"/>
                  </a:lnTo>
                  <a:lnTo>
                    <a:pt x="103" y="162"/>
                  </a:lnTo>
                  <a:lnTo>
                    <a:pt x="115" y="124"/>
                  </a:lnTo>
                  <a:lnTo>
                    <a:pt x="138" y="99"/>
                  </a:lnTo>
                  <a:lnTo>
                    <a:pt x="150" y="87"/>
                  </a:lnTo>
                  <a:lnTo>
                    <a:pt x="184" y="76"/>
                  </a:lnTo>
                  <a:lnTo>
                    <a:pt x="208" y="63"/>
                  </a:lnTo>
                  <a:lnTo>
                    <a:pt x="254" y="50"/>
                  </a:lnTo>
                  <a:lnTo>
                    <a:pt x="289" y="50"/>
                  </a:lnTo>
                </a:path>
              </a:pathLst>
            </a:custGeom>
            <a:gradFill rotWithShape="0">
              <a:gsLst>
                <a:gs pos="0">
                  <a:srgbClr val="5B6976"/>
                </a:gs>
                <a:gs pos="50000">
                  <a:srgbClr val="C5E2FF"/>
                </a:gs>
                <a:gs pos="100000">
                  <a:srgbClr val="5B69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lIns="99966" tIns="49983" rIns="99966" bIns="49983">
              <a:spAutoFit/>
            </a:bodyPr>
            <a:lstStyle/>
            <a:p>
              <a:endParaRPr lang="zh-CN" altLang="en-US"/>
            </a:p>
          </p:txBody>
        </p:sp>
        <p:sp>
          <p:nvSpPr>
            <p:cNvPr id="549893" name="Rectangle 5"/>
            <p:cNvSpPr>
              <a:spLocks noChangeArrowheads="1"/>
            </p:cNvSpPr>
            <p:nvPr/>
          </p:nvSpPr>
          <p:spPr bwMode="auto">
            <a:xfrm>
              <a:off x="1426" y="2128"/>
              <a:ext cx="785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9966" tIns="49983" rIns="99966" bIns="49983">
              <a:spAutoFit/>
            </a:bodyPr>
            <a:lstStyle/>
            <a:p>
              <a:pPr defTabSz="992188" eaLnBrk="0" hangingPunct="0">
                <a:defRPr/>
              </a:pPr>
              <a:r>
                <a:rPr lang="en-US" altLang="zh-CN" sz="24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宋体" pitchFamily="2" charset="-122"/>
                </a:rPr>
                <a:t>Internet</a:t>
              </a:r>
              <a:endParaRPr lang="en-US" altLang="zh-CN" sz="22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endParaRPr>
            </a:p>
          </p:txBody>
        </p:sp>
        <p:grpSp>
          <p:nvGrpSpPr>
            <p:cNvPr id="8231" name="Group 6"/>
            <p:cNvGrpSpPr>
              <a:grpSpLocks/>
            </p:cNvGrpSpPr>
            <p:nvPr/>
          </p:nvGrpSpPr>
          <p:grpSpPr bwMode="auto">
            <a:xfrm>
              <a:off x="2640" y="1008"/>
              <a:ext cx="960" cy="1440"/>
              <a:chOff x="0" y="624"/>
              <a:chExt cx="1392" cy="1920"/>
            </a:xfrm>
          </p:grpSpPr>
          <p:sp>
            <p:nvSpPr>
              <p:cNvPr id="8269" name="AutoShape 7"/>
              <p:cNvSpPr>
                <a:spLocks noChangeArrowheads="1"/>
              </p:cNvSpPr>
              <p:nvPr/>
            </p:nvSpPr>
            <p:spPr bwMode="auto">
              <a:xfrm>
                <a:off x="0" y="624"/>
                <a:ext cx="1392" cy="1920"/>
              </a:xfrm>
              <a:prstGeom prst="cube">
                <a:avLst>
                  <a:gd name="adj" fmla="val 17815"/>
                </a:avLst>
              </a:prstGeom>
              <a:solidFill>
                <a:srgbClr val="DDDDDD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70" name="Line 8"/>
              <p:cNvSpPr>
                <a:spLocks noChangeShapeType="1"/>
              </p:cNvSpPr>
              <p:nvPr/>
            </p:nvSpPr>
            <p:spPr bwMode="auto">
              <a:xfrm>
                <a:off x="0" y="1152"/>
                <a:ext cx="114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1" name="Line 9"/>
              <p:cNvSpPr>
                <a:spLocks noChangeShapeType="1"/>
              </p:cNvSpPr>
              <p:nvPr/>
            </p:nvSpPr>
            <p:spPr bwMode="auto">
              <a:xfrm>
                <a:off x="0" y="1440"/>
                <a:ext cx="114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2" name="Line 10"/>
              <p:cNvSpPr>
                <a:spLocks noChangeShapeType="1"/>
              </p:cNvSpPr>
              <p:nvPr/>
            </p:nvSpPr>
            <p:spPr bwMode="auto">
              <a:xfrm>
                <a:off x="0" y="1728"/>
                <a:ext cx="114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3" name="Line 11"/>
              <p:cNvSpPr>
                <a:spLocks noChangeShapeType="1"/>
              </p:cNvSpPr>
              <p:nvPr/>
            </p:nvSpPr>
            <p:spPr bwMode="auto">
              <a:xfrm>
                <a:off x="0" y="2016"/>
                <a:ext cx="114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4" name="Line 12"/>
              <p:cNvSpPr>
                <a:spLocks noChangeShapeType="1"/>
              </p:cNvSpPr>
              <p:nvPr/>
            </p:nvSpPr>
            <p:spPr bwMode="auto">
              <a:xfrm>
                <a:off x="0" y="2304"/>
                <a:ext cx="114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8194" name="Object 13"/>
            <p:cNvGraphicFramePr>
              <a:graphicFrameLocks noChangeAspect="1"/>
            </p:cNvGraphicFramePr>
            <p:nvPr/>
          </p:nvGraphicFramePr>
          <p:xfrm>
            <a:off x="196" y="2229"/>
            <a:ext cx="1244" cy="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2" name="Clip" r:id="rId3" imgW="3276720" imgH="2600280" progId="MS_ClipArt_Gallery.2">
                    <p:embed/>
                  </p:oleObj>
                </mc:Choice>
                <mc:Fallback>
                  <p:oleObj name="Clip" r:id="rId3" imgW="3276720" imgH="2600280" progId="MS_ClipArt_Gallery.2">
                    <p:embed/>
                    <p:pic>
                      <p:nvPicPr>
                        <p:cNvPr id="819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" y="2229"/>
                          <a:ext cx="1244" cy="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9902" name="Text Box 14"/>
            <p:cNvSpPr txBox="1">
              <a:spLocks noChangeArrowheads="1"/>
            </p:cNvSpPr>
            <p:nvPr/>
          </p:nvSpPr>
          <p:spPr bwMode="auto">
            <a:xfrm>
              <a:off x="2736" y="1152"/>
              <a:ext cx="645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75000"/>
                </a:lnSpc>
                <a:defRPr/>
              </a:pPr>
              <a:r>
                <a:rPr lang="en-US" altLang="zh-CN" sz="28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pitchFamily="18" charset="0"/>
                  <a:ea typeface="宋体" pitchFamily="2" charset="-122"/>
                </a:rPr>
                <a:t>NIDS</a:t>
              </a:r>
            </a:p>
          </p:txBody>
        </p:sp>
        <p:graphicFrame>
          <p:nvGraphicFramePr>
            <p:cNvPr id="8195" name="Object 15"/>
            <p:cNvGraphicFramePr>
              <a:graphicFrameLocks noChangeAspect="1"/>
            </p:cNvGraphicFramePr>
            <p:nvPr/>
          </p:nvGraphicFramePr>
          <p:xfrm>
            <a:off x="4224" y="1152"/>
            <a:ext cx="1244" cy="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3" name="Clip" r:id="rId5" imgW="3276720" imgH="2600280" progId="MS_ClipArt_Gallery.2">
                    <p:embed/>
                  </p:oleObj>
                </mc:Choice>
                <mc:Fallback>
                  <p:oleObj name="Clip" r:id="rId5" imgW="3276720" imgH="2600280" progId="MS_ClipArt_Gallery.2">
                    <p:embed/>
                    <p:pic>
                      <p:nvPicPr>
                        <p:cNvPr id="819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152"/>
                          <a:ext cx="1244" cy="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3" name="Line 16"/>
            <p:cNvSpPr>
              <a:spLocks noChangeShapeType="1"/>
            </p:cNvSpPr>
            <p:nvPr/>
          </p:nvSpPr>
          <p:spPr bwMode="auto">
            <a:xfrm>
              <a:off x="2448" y="2688"/>
              <a:ext cx="172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4" name="Line 17"/>
            <p:cNvSpPr>
              <a:spLocks noChangeShapeType="1"/>
            </p:cNvSpPr>
            <p:nvPr/>
          </p:nvSpPr>
          <p:spPr bwMode="auto">
            <a:xfrm>
              <a:off x="4176" y="1728"/>
              <a:ext cx="1" cy="1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5" name="Line 18"/>
            <p:cNvSpPr>
              <a:spLocks noChangeShapeType="1"/>
            </p:cNvSpPr>
            <p:nvPr/>
          </p:nvSpPr>
          <p:spPr bwMode="auto">
            <a:xfrm>
              <a:off x="4176" y="3504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6" name="Line 19"/>
            <p:cNvSpPr>
              <a:spLocks noChangeShapeType="1"/>
            </p:cNvSpPr>
            <p:nvPr/>
          </p:nvSpPr>
          <p:spPr bwMode="auto">
            <a:xfrm>
              <a:off x="4176" y="3072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7" name="Line 20"/>
            <p:cNvSpPr>
              <a:spLocks noChangeShapeType="1"/>
            </p:cNvSpPr>
            <p:nvPr/>
          </p:nvSpPr>
          <p:spPr bwMode="auto">
            <a:xfrm>
              <a:off x="4176" y="2352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8" name="Line 21"/>
            <p:cNvSpPr>
              <a:spLocks noChangeShapeType="1"/>
            </p:cNvSpPr>
            <p:nvPr/>
          </p:nvSpPr>
          <p:spPr bwMode="auto">
            <a:xfrm>
              <a:off x="4176" y="1728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196" name="Object 22"/>
            <p:cNvGraphicFramePr>
              <a:graphicFrameLocks noChangeAspect="1"/>
            </p:cNvGraphicFramePr>
            <p:nvPr/>
          </p:nvGraphicFramePr>
          <p:xfrm>
            <a:off x="1440" y="2592"/>
            <a:ext cx="24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4" name="Clip" r:id="rId6" imgW="1266840" imgH="971640" progId="MS_ClipArt_Gallery.2">
                    <p:embed/>
                  </p:oleObj>
                </mc:Choice>
                <mc:Fallback>
                  <p:oleObj name="Clip" r:id="rId6" imgW="1266840" imgH="971640" progId="MS_ClipArt_Gallery.2">
                    <p:embed/>
                    <p:pic>
                      <p:nvPicPr>
                        <p:cNvPr id="819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592"/>
                          <a:ext cx="24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23"/>
            <p:cNvGraphicFramePr>
              <a:graphicFrameLocks noChangeAspect="1"/>
            </p:cNvGraphicFramePr>
            <p:nvPr/>
          </p:nvGraphicFramePr>
          <p:xfrm>
            <a:off x="690" y="2352"/>
            <a:ext cx="798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5" name="Clip" r:id="rId8" imgW="1266840" imgH="971640" progId="MS_ClipArt_Gallery.2">
                    <p:embed/>
                  </p:oleObj>
                </mc:Choice>
                <mc:Fallback>
                  <p:oleObj name="Clip" r:id="rId8" imgW="1266840" imgH="971640" progId="MS_ClipArt_Gallery.2">
                    <p:embed/>
                    <p:pic>
                      <p:nvPicPr>
                        <p:cNvPr id="819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" y="2352"/>
                          <a:ext cx="798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24"/>
            <p:cNvGraphicFramePr>
              <a:graphicFrameLocks noChangeAspect="1"/>
            </p:cNvGraphicFramePr>
            <p:nvPr/>
          </p:nvGraphicFramePr>
          <p:xfrm>
            <a:off x="1632" y="2592"/>
            <a:ext cx="24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6" name="Clip" r:id="rId9" imgW="1266840" imgH="971640" progId="MS_ClipArt_Gallery.2">
                    <p:embed/>
                  </p:oleObj>
                </mc:Choice>
                <mc:Fallback>
                  <p:oleObj name="Clip" r:id="rId9" imgW="1266840" imgH="971640" progId="MS_ClipArt_Gallery.2">
                    <p:embed/>
                    <p:pic>
                      <p:nvPicPr>
                        <p:cNvPr id="819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592"/>
                          <a:ext cx="24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25"/>
            <p:cNvGraphicFramePr>
              <a:graphicFrameLocks noChangeAspect="1"/>
            </p:cNvGraphicFramePr>
            <p:nvPr/>
          </p:nvGraphicFramePr>
          <p:xfrm>
            <a:off x="1824" y="2592"/>
            <a:ext cx="24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7" name="Clip" r:id="rId10" imgW="1266840" imgH="971640" progId="MS_ClipArt_Gallery.2">
                    <p:embed/>
                  </p:oleObj>
                </mc:Choice>
                <mc:Fallback>
                  <p:oleObj name="Clip" r:id="rId10" imgW="1266840" imgH="971640" progId="MS_ClipArt_Gallery.2">
                    <p:embed/>
                    <p:pic>
                      <p:nvPicPr>
                        <p:cNvPr id="819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592"/>
                          <a:ext cx="24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26"/>
            <p:cNvGraphicFramePr>
              <a:graphicFrameLocks noChangeAspect="1"/>
            </p:cNvGraphicFramePr>
            <p:nvPr/>
          </p:nvGraphicFramePr>
          <p:xfrm>
            <a:off x="2016" y="2592"/>
            <a:ext cx="24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8" name="Clip" r:id="rId11" imgW="1266840" imgH="971640" progId="MS_ClipArt_Gallery.2">
                    <p:embed/>
                  </p:oleObj>
                </mc:Choice>
                <mc:Fallback>
                  <p:oleObj name="Clip" r:id="rId11" imgW="1266840" imgH="971640" progId="MS_ClipArt_Gallery.2">
                    <p:embed/>
                    <p:pic>
                      <p:nvPicPr>
                        <p:cNvPr id="820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592"/>
                          <a:ext cx="24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27"/>
            <p:cNvGraphicFramePr>
              <a:graphicFrameLocks noChangeAspect="1"/>
            </p:cNvGraphicFramePr>
            <p:nvPr/>
          </p:nvGraphicFramePr>
          <p:xfrm>
            <a:off x="2673" y="1446"/>
            <a:ext cx="798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29" name="Clip" r:id="rId12" imgW="1266840" imgH="971640" progId="MS_ClipArt_Gallery.2">
                    <p:embed/>
                  </p:oleObj>
                </mc:Choice>
                <mc:Fallback>
                  <p:oleObj name="Clip" r:id="rId12" imgW="1266840" imgH="971640" progId="MS_ClipArt_Gallery.2">
                    <p:embed/>
                    <p:pic>
                      <p:nvPicPr>
                        <p:cNvPr id="8201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3" y="1446"/>
                          <a:ext cx="798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39" name="Group 28"/>
            <p:cNvGrpSpPr>
              <a:grpSpLocks/>
            </p:cNvGrpSpPr>
            <p:nvPr/>
          </p:nvGrpSpPr>
          <p:grpSpPr bwMode="auto">
            <a:xfrm>
              <a:off x="2673" y="1446"/>
              <a:ext cx="798" cy="612"/>
              <a:chOff x="2112" y="3372"/>
              <a:chExt cx="798" cy="612"/>
            </a:xfrm>
          </p:grpSpPr>
          <p:graphicFrame>
            <p:nvGraphicFramePr>
              <p:cNvPr id="8223" name="Object 29"/>
              <p:cNvGraphicFramePr>
                <a:graphicFrameLocks noChangeAspect="1"/>
              </p:cNvGraphicFramePr>
              <p:nvPr/>
            </p:nvGraphicFramePr>
            <p:xfrm>
              <a:off x="2256" y="3408"/>
              <a:ext cx="455" cy="4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30" name="Clip" r:id="rId13" imgW="2419200" imgH="2543040" progId="MS_ClipArt_Gallery.2">
                      <p:embed/>
                    </p:oleObj>
                  </mc:Choice>
                  <mc:Fallback>
                    <p:oleObj name="Clip" r:id="rId13" imgW="2419200" imgH="2543040" progId="MS_ClipArt_Gallery.2">
                      <p:embed/>
                      <p:pic>
                        <p:nvPicPr>
                          <p:cNvPr id="8223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3408"/>
                            <a:ext cx="455" cy="4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24" name="Object 30"/>
              <p:cNvGraphicFramePr>
                <a:graphicFrameLocks noChangeAspect="1"/>
              </p:cNvGraphicFramePr>
              <p:nvPr/>
            </p:nvGraphicFramePr>
            <p:xfrm>
              <a:off x="2112" y="3372"/>
              <a:ext cx="798" cy="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31" name="Clip" r:id="rId15" imgW="1266840" imgH="971640" progId="MS_ClipArt_Gallery.2">
                      <p:embed/>
                    </p:oleObj>
                  </mc:Choice>
                  <mc:Fallback>
                    <p:oleObj name="Clip" r:id="rId15" imgW="1266840" imgH="971640" progId="MS_ClipArt_Gallery.2">
                      <p:embed/>
                      <p:pic>
                        <p:nvPicPr>
                          <p:cNvPr id="8224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3372"/>
                            <a:ext cx="798" cy="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40" name="Group 31"/>
            <p:cNvGrpSpPr>
              <a:grpSpLocks/>
            </p:cNvGrpSpPr>
            <p:nvPr/>
          </p:nvGrpSpPr>
          <p:grpSpPr bwMode="auto">
            <a:xfrm>
              <a:off x="2673" y="1446"/>
              <a:ext cx="798" cy="612"/>
              <a:chOff x="3120" y="3408"/>
              <a:chExt cx="798" cy="612"/>
            </a:xfrm>
          </p:grpSpPr>
          <p:grpSp>
            <p:nvGrpSpPr>
              <p:cNvPr id="8264" name="Group 32"/>
              <p:cNvGrpSpPr>
                <a:grpSpLocks/>
              </p:cNvGrpSpPr>
              <p:nvPr/>
            </p:nvGrpSpPr>
            <p:grpSpPr bwMode="auto">
              <a:xfrm rot="-6352946">
                <a:off x="3227" y="3445"/>
                <a:ext cx="455" cy="477"/>
                <a:chOff x="2160" y="3312"/>
                <a:chExt cx="455" cy="477"/>
              </a:xfrm>
            </p:grpSpPr>
            <p:sp>
              <p:nvSpPr>
                <p:cNvPr id="8265" name="Freeform 33"/>
                <p:cNvSpPr>
                  <a:spLocks/>
                </p:cNvSpPr>
                <p:nvPr/>
              </p:nvSpPr>
              <p:spPr bwMode="auto">
                <a:xfrm>
                  <a:off x="2312" y="3312"/>
                  <a:ext cx="293" cy="369"/>
                </a:xfrm>
                <a:custGeom>
                  <a:avLst/>
                  <a:gdLst>
                    <a:gd name="T0" fmla="*/ 116 w 1464"/>
                    <a:gd name="T1" fmla="*/ 49 h 1849"/>
                    <a:gd name="T2" fmla="*/ 126 w 1464"/>
                    <a:gd name="T3" fmla="*/ 51 h 1849"/>
                    <a:gd name="T4" fmla="*/ 134 w 1464"/>
                    <a:gd name="T5" fmla="*/ 53 h 1849"/>
                    <a:gd name="T6" fmla="*/ 143 w 1464"/>
                    <a:gd name="T7" fmla="*/ 56 h 1849"/>
                    <a:gd name="T8" fmla="*/ 152 w 1464"/>
                    <a:gd name="T9" fmla="*/ 59 h 1849"/>
                    <a:gd name="T10" fmla="*/ 162 w 1464"/>
                    <a:gd name="T11" fmla="*/ 63 h 1849"/>
                    <a:gd name="T12" fmla="*/ 172 w 1464"/>
                    <a:gd name="T13" fmla="*/ 67 h 1849"/>
                    <a:gd name="T14" fmla="*/ 181 w 1464"/>
                    <a:gd name="T15" fmla="*/ 72 h 1849"/>
                    <a:gd name="T16" fmla="*/ 189 w 1464"/>
                    <a:gd name="T17" fmla="*/ 77 h 1849"/>
                    <a:gd name="T18" fmla="*/ 197 w 1464"/>
                    <a:gd name="T19" fmla="*/ 82 h 1849"/>
                    <a:gd name="T20" fmla="*/ 206 w 1464"/>
                    <a:gd name="T21" fmla="*/ 88 h 1849"/>
                    <a:gd name="T22" fmla="*/ 214 w 1464"/>
                    <a:gd name="T23" fmla="*/ 94 h 1849"/>
                    <a:gd name="T24" fmla="*/ 226 w 1464"/>
                    <a:gd name="T25" fmla="*/ 105 h 1849"/>
                    <a:gd name="T26" fmla="*/ 237 w 1464"/>
                    <a:gd name="T27" fmla="*/ 116 h 1849"/>
                    <a:gd name="T28" fmla="*/ 245 w 1464"/>
                    <a:gd name="T29" fmla="*/ 126 h 1849"/>
                    <a:gd name="T30" fmla="*/ 254 w 1464"/>
                    <a:gd name="T31" fmla="*/ 138 h 1849"/>
                    <a:gd name="T32" fmla="*/ 262 w 1464"/>
                    <a:gd name="T33" fmla="*/ 151 h 1849"/>
                    <a:gd name="T34" fmla="*/ 269 w 1464"/>
                    <a:gd name="T35" fmla="*/ 163 h 1849"/>
                    <a:gd name="T36" fmla="*/ 276 w 1464"/>
                    <a:gd name="T37" fmla="*/ 177 h 1849"/>
                    <a:gd name="T38" fmla="*/ 281 w 1464"/>
                    <a:gd name="T39" fmla="*/ 192 h 1849"/>
                    <a:gd name="T40" fmla="*/ 287 w 1464"/>
                    <a:gd name="T41" fmla="*/ 211 h 1849"/>
                    <a:gd name="T42" fmla="*/ 290 w 1464"/>
                    <a:gd name="T43" fmla="*/ 229 h 1849"/>
                    <a:gd name="T44" fmla="*/ 293 w 1464"/>
                    <a:gd name="T45" fmla="*/ 252 h 1849"/>
                    <a:gd name="T46" fmla="*/ 293 w 1464"/>
                    <a:gd name="T47" fmla="*/ 273 h 1849"/>
                    <a:gd name="T48" fmla="*/ 291 w 1464"/>
                    <a:gd name="T49" fmla="*/ 291 h 1849"/>
                    <a:gd name="T50" fmla="*/ 288 w 1464"/>
                    <a:gd name="T51" fmla="*/ 310 h 1849"/>
                    <a:gd name="T52" fmla="*/ 282 w 1464"/>
                    <a:gd name="T53" fmla="*/ 331 h 1849"/>
                    <a:gd name="T54" fmla="*/ 274 w 1464"/>
                    <a:gd name="T55" fmla="*/ 350 h 1849"/>
                    <a:gd name="T56" fmla="*/ 263 w 1464"/>
                    <a:gd name="T57" fmla="*/ 369 h 1849"/>
                    <a:gd name="T58" fmla="*/ 182 w 1464"/>
                    <a:gd name="T59" fmla="*/ 310 h 1849"/>
                    <a:gd name="T60" fmla="*/ 187 w 1464"/>
                    <a:gd name="T61" fmla="*/ 295 h 1849"/>
                    <a:gd name="T62" fmla="*/ 191 w 1464"/>
                    <a:gd name="T63" fmla="*/ 280 h 1849"/>
                    <a:gd name="T64" fmla="*/ 192 w 1464"/>
                    <a:gd name="T65" fmla="*/ 267 h 1849"/>
                    <a:gd name="T66" fmla="*/ 191 w 1464"/>
                    <a:gd name="T67" fmla="*/ 251 h 1849"/>
                    <a:gd name="T68" fmla="*/ 189 w 1464"/>
                    <a:gd name="T69" fmla="*/ 234 h 1849"/>
                    <a:gd name="T70" fmla="*/ 183 w 1464"/>
                    <a:gd name="T71" fmla="*/ 219 h 1849"/>
                    <a:gd name="T72" fmla="*/ 177 w 1464"/>
                    <a:gd name="T73" fmla="*/ 205 h 1849"/>
                    <a:gd name="T74" fmla="*/ 171 w 1464"/>
                    <a:gd name="T75" fmla="*/ 196 h 1849"/>
                    <a:gd name="T76" fmla="*/ 164 w 1464"/>
                    <a:gd name="T77" fmla="*/ 188 h 1849"/>
                    <a:gd name="T78" fmla="*/ 157 w 1464"/>
                    <a:gd name="T79" fmla="*/ 180 h 1849"/>
                    <a:gd name="T80" fmla="*/ 149 w 1464"/>
                    <a:gd name="T81" fmla="*/ 173 h 1849"/>
                    <a:gd name="T82" fmla="*/ 139 w 1464"/>
                    <a:gd name="T83" fmla="*/ 166 h 1849"/>
                    <a:gd name="T84" fmla="*/ 131 w 1464"/>
                    <a:gd name="T85" fmla="*/ 161 h 1849"/>
                    <a:gd name="T86" fmla="*/ 120 w 1464"/>
                    <a:gd name="T87" fmla="*/ 156 h 1849"/>
                    <a:gd name="T88" fmla="*/ 112 w 1464"/>
                    <a:gd name="T89" fmla="*/ 153 h 1849"/>
                    <a:gd name="T90" fmla="*/ 99 w 1464"/>
                    <a:gd name="T91" fmla="*/ 150 h 1849"/>
                    <a:gd name="T92" fmla="*/ 86 w 1464"/>
                    <a:gd name="T93" fmla="*/ 149 h 1849"/>
                    <a:gd name="T94" fmla="*/ 82 w 1464"/>
                    <a:gd name="T95" fmla="*/ 203 h 1849"/>
                    <a:gd name="T96" fmla="*/ 82 w 1464"/>
                    <a:gd name="T97" fmla="*/ 0 h 1849"/>
                    <a:gd name="T98" fmla="*/ 87 w 1464"/>
                    <a:gd name="T99" fmla="*/ 46 h 1849"/>
                    <a:gd name="T100" fmla="*/ 100 w 1464"/>
                    <a:gd name="T101" fmla="*/ 47 h 1849"/>
                    <a:gd name="T102" fmla="*/ 112 w 1464"/>
                    <a:gd name="T103" fmla="*/ 48 h 1849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4"/>
                    <a:gd name="T157" fmla="*/ 0 h 1849"/>
                    <a:gd name="T158" fmla="*/ 1464 w 1464"/>
                    <a:gd name="T159" fmla="*/ 1849 h 1849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4" h="1849">
                      <a:moveTo>
                        <a:pt x="558" y="243"/>
                      </a:moveTo>
                      <a:lnTo>
                        <a:pt x="578" y="246"/>
                      </a:lnTo>
                      <a:lnTo>
                        <a:pt x="604" y="250"/>
                      </a:lnTo>
                      <a:lnTo>
                        <a:pt x="631" y="257"/>
                      </a:lnTo>
                      <a:lnTo>
                        <a:pt x="650" y="262"/>
                      </a:lnTo>
                      <a:lnTo>
                        <a:pt x="672" y="267"/>
                      </a:lnTo>
                      <a:lnTo>
                        <a:pt x="693" y="274"/>
                      </a:lnTo>
                      <a:lnTo>
                        <a:pt x="716" y="281"/>
                      </a:lnTo>
                      <a:lnTo>
                        <a:pt x="736" y="286"/>
                      </a:lnTo>
                      <a:lnTo>
                        <a:pt x="759" y="295"/>
                      </a:lnTo>
                      <a:lnTo>
                        <a:pt x="786" y="306"/>
                      </a:lnTo>
                      <a:lnTo>
                        <a:pt x="809" y="315"/>
                      </a:lnTo>
                      <a:lnTo>
                        <a:pt x="831" y="325"/>
                      </a:lnTo>
                      <a:lnTo>
                        <a:pt x="857" y="337"/>
                      </a:lnTo>
                      <a:lnTo>
                        <a:pt x="882" y="349"/>
                      </a:lnTo>
                      <a:lnTo>
                        <a:pt x="904" y="360"/>
                      </a:lnTo>
                      <a:lnTo>
                        <a:pt x="925" y="373"/>
                      </a:lnTo>
                      <a:lnTo>
                        <a:pt x="944" y="385"/>
                      </a:lnTo>
                      <a:lnTo>
                        <a:pt x="963" y="398"/>
                      </a:lnTo>
                      <a:lnTo>
                        <a:pt x="984" y="410"/>
                      </a:lnTo>
                      <a:lnTo>
                        <a:pt x="1007" y="427"/>
                      </a:lnTo>
                      <a:lnTo>
                        <a:pt x="1029" y="443"/>
                      </a:lnTo>
                      <a:lnTo>
                        <a:pt x="1049" y="459"/>
                      </a:lnTo>
                      <a:lnTo>
                        <a:pt x="1067" y="472"/>
                      </a:lnTo>
                      <a:lnTo>
                        <a:pt x="1098" y="498"/>
                      </a:lnTo>
                      <a:lnTo>
                        <a:pt x="1129" y="527"/>
                      </a:lnTo>
                      <a:lnTo>
                        <a:pt x="1153" y="549"/>
                      </a:lnTo>
                      <a:lnTo>
                        <a:pt x="1182" y="582"/>
                      </a:lnTo>
                      <a:lnTo>
                        <a:pt x="1202" y="605"/>
                      </a:lnTo>
                      <a:lnTo>
                        <a:pt x="1224" y="632"/>
                      </a:lnTo>
                      <a:lnTo>
                        <a:pt x="1249" y="662"/>
                      </a:lnTo>
                      <a:lnTo>
                        <a:pt x="1269" y="691"/>
                      </a:lnTo>
                      <a:lnTo>
                        <a:pt x="1289" y="724"/>
                      </a:lnTo>
                      <a:lnTo>
                        <a:pt x="1310" y="755"/>
                      </a:lnTo>
                      <a:lnTo>
                        <a:pt x="1328" y="789"/>
                      </a:lnTo>
                      <a:lnTo>
                        <a:pt x="1346" y="818"/>
                      </a:lnTo>
                      <a:lnTo>
                        <a:pt x="1362" y="853"/>
                      </a:lnTo>
                      <a:lnTo>
                        <a:pt x="1378" y="888"/>
                      </a:lnTo>
                      <a:lnTo>
                        <a:pt x="1391" y="924"/>
                      </a:lnTo>
                      <a:lnTo>
                        <a:pt x="1405" y="963"/>
                      </a:lnTo>
                      <a:lnTo>
                        <a:pt x="1421" y="1011"/>
                      </a:lnTo>
                      <a:lnTo>
                        <a:pt x="1433" y="1056"/>
                      </a:lnTo>
                      <a:lnTo>
                        <a:pt x="1444" y="1102"/>
                      </a:lnTo>
                      <a:lnTo>
                        <a:pt x="1449" y="1147"/>
                      </a:lnTo>
                      <a:lnTo>
                        <a:pt x="1457" y="1199"/>
                      </a:lnTo>
                      <a:lnTo>
                        <a:pt x="1463" y="1265"/>
                      </a:lnTo>
                      <a:lnTo>
                        <a:pt x="1464" y="1316"/>
                      </a:lnTo>
                      <a:lnTo>
                        <a:pt x="1463" y="1366"/>
                      </a:lnTo>
                      <a:lnTo>
                        <a:pt x="1458" y="1413"/>
                      </a:lnTo>
                      <a:lnTo>
                        <a:pt x="1453" y="1458"/>
                      </a:lnTo>
                      <a:lnTo>
                        <a:pt x="1447" y="1505"/>
                      </a:lnTo>
                      <a:lnTo>
                        <a:pt x="1437" y="1553"/>
                      </a:lnTo>
                      <a:lnTo>
                        <a:pt x="1424" y="1604"/>
                      </a:lnTo>
                      <a:lnTo>
                        <a:pt x="1407" y="1658"/>
                      </a:lnTo>
                      <a:lnTo>
                        <a:pt x="1390" y="1707"/>
                      </a:lnTo>
                      <a:lnTo>
                        <a:pt x="1371" y="1755"/>
                      </a:lnTo>
                      <a:lnTo>
                        <a:pt x="1343" y="1802"/>
                      </a:lnTo>
                      <a:lnTo>
                        <a:pt x="1316" y="1849"/>
                      </a:lnTo>
                      <a:lnTo>
                        <a:pt x="885" y="1599"/>
                      </a:lnTo>
                      <a:lnTo>
                        <a:pt x="908" y="1552"/>
                      </a:lnTo>
                      <a:lnTo>
                        <a:pt x="924" y="1516"/>
                      </a:lnTo>
                      <a:lnTo>
                        <a:pt x="935" y="1477"/>
                      </a:lnTo>
                      <a:lnTo>
                        <a:pt x="945" y="1439"/>
                      </a:lnTo>
                      <a:lnTo>
                        <a:pt x="952" y="1404"/>
                      </a:lnTo>
                      <a:lnTo>
                        <a:pt x="954" y="1369"/>
                      </a:lnTo>
                      <a:lnTo>
                        <a:pt x="957" y="1336"/>
                      </a:lnTo>
                      <a:lnTo>
                        <a:pt x="957" y="1300"/>
                      </a:lnTo>
                      <a:lnTo>
                        <a:pt x="955" y="1259"/>
                      </a:lnTo>
                      <a:lnTo>
                        <a:pt x="949" y="1218"/>
                      </a:lnTo>
                      <a:lnTo>
                        <a:pt x="942" y="1174"/>
                      </a:lnTo>
                      <a:lnTo>
                        <a:pt x="932" y="1138"/>
                      </a:lnTo>
                      <a:lnTo>
                        <a:pt x="916" y="1097"/>
                      </a:lnTo>
                      <a:lnTo>
                        <a:pt x="902" y="1063"/>
                      </a:lnTo>
                      <a:lnTo>
                        <a:pt x="884" y="1029"/>
                      </a:lnTo>
                      <a:lnTo>
                        <a:pt x="868" y="1003"/>
                      </a:lnTo>
                      <a:lnTo>
                        <a:pt x="853" y="982"/>
                      </a:lnTo>
                      <a:lnTo>
                        <a:pt x="837" y="961"/>
                      </a:lnTo>
                      <a:lnTo>
                        <a:pt x="819" y="940"/>
                      </a:lnTo>
                      <a:lnTo>
                        <a:pt x="799" y="917"/>
                      </a:lnTo>
                      <a:lnTo>
                        <a:pt x="783" y="902"/>
                      </a:lnTo>
                      <a:lnTo>
                        <a:pt x="764" y="883"/>
                      </a:lnTo>
                      <a:lnTo>
                        <a:pt x="745" y="866"/>
                      </a:lnTo>
                      <a:lnTo>
                        <a:pt x="722" y="849"/>
                      </a:lnTo>
                      <a:lnTo>
                        <a:pt x="696" y="832"/>
                      </a:lnTo>
                      <a:lnTo>
                        <a:pt x="673" y="817"/>
                      </a:lnTo>
                      <a:lnTo>
                        <a:pt x="655" y="806"/>
                      </a:lnTo>
                      <a:lnTo>
                        <a:pt x="627" y="790"/>
                      </a:lnTo>
                      <a:lnTo>
                        <a:pt x="602" y="781"/>
                      </a:lnTo>
                      <a:lnTo>
                        <a:pt x="581" y="773"/>
                      </a:lnTo>
                      <a:lnTo>
                        <a:pt x="559" y="765"/>
                      </a:lnTo>
                      <a:lnTo>
                        <a:pt x="525" y="757"/>
                      </a:lnTo>
                      <a:lnTo>
                        <a:pt x="494" y="752"/>
                      </a:lnTo>
                      <a:lnTo>
                        <a:pt x="462" y="748"/>
                      </a:lnTo>
                      <a:lnTo>
                        <a:pt x="430" y="746"/>
                      </a:lnTo>
                      <a:lnTo>
                        <a:pt x="412" y="745"/>
                      </a:lnTo>
                      <a:lnTo>
                        <a:pt x="412" y="1015"/>
                      </a:lnTo>
                      <a:lnTo>
                        <a:pt x="0" y="514"/>
                      </a:lnTo>
                      <a:lnTo>
                        <a:pt x="411" y="0"/>
                      </a:lnTo>
                      <a:lnTo>
                        <a:pt x="411" y="231"/>
                      </a:lnTo>
                      <a:lnTo>
                        <a:pt x="433" y="232"/>
                      </a:lnTo>
                      <a:lnTo>
                        <a:pt x="465" y="234"/>
                      </a:lnTo>
                      <a:lnTo>
                        <a:pt x="499" y="236"/>
                      </a:lnTo>
                      <a:lnTo>
                        <a:pt x="531" y="239"/>
                      </a:lnTo>
                      <a:lnTo>
                        <a:pt x="558" y="24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66" name="Freeform 34"/>
                <p:cNvSpPr>
                  <a:spLocks/>
                </p:cNvSpPr>
                <p:nvPr/>
              </p:nvSpPr>
              <p:spPr bwMode="auto">
                <a:xfrm>
                  <a:off x="2227" y="3584"/>
                  <a:ext cx="388" cy="205"/>
                </a:xfrm>
                <a:custGeom>
                  <a:avLst/>
                  <a:gdLst>
                    <a:gd name="T0" fmla="*/ 199 w 1942"/>
                    <a:gd name="T1" fmla="*/ 202 h 1028"/>
                    <a:gd name="T2" fmla="*/ 210 w 1942"/>
                    <a:gd name="T3" fmla="*/ 200 h 1028"/>
                    <a:gd name="T4" fmla="*/ 218 w 1942"/>
                    <a:gd name="T5" fmla="*/ 198 h 1028"/>
                    <a:gd name="T6" fmla="*/ 227 w 1942"/>
                    <a:gd name="T7" fmla="*/ 195 h 1028"/>
                    <a:gd name="T8" fmla="*/ 235 w 1942"/>
                    <a:gd name="T9" fmla="*/ 192 h 1028"/>
                    <a:gd name="T10" fmla="*/ 246 w 1942"/>
                    <a:gd name="T11" fmla="*/ 188 h 1028"/>
                    <a:gd name="T12" fmla="*/ 255 w 1942"/>
                    <a:gd name="T13" fmla="*/ 184 h 1028"/>
                    <a:gd name="T14" fmla="*/ 264 w 1942"/>
                    <a:gd name="T15" fmla="*/ 179 h 1028"/>
                    <a:gd name="T16" fmla="*/ 272 w 1942"/>
                    <a:gd name="T17" fmla="*/ 174 h 1028"/>
                    <a:gd name="T18" fmla="*/ 280 w 1942"/>
                    <a:gd name="T19" fmla="*/ 169 h 1028"/>
                    <a:gd name="T20" fmla="*/ 289 w 1942"/>
                    <a:gd name="T21" fmla="*/ 163 h 1028"/>
                    <a:gd name="T22" fmla="*/ 297 w 1942"/>
                    <a:gd name="T23" fmla="*/ 157 h 1028"/>
                    <a:gd name="T24" fmla="*/ 308 w 1942"/>
                    <a:gd name="T25" fmla="*/ 147 h 1028"/>
                    <a:gd name="T26" fmla="*/ 320 w 1942"/>
                    <a:gd name="T27" fmla="*/ 135 h 1028"/>
                    <a:gd name="T28" fmla="*/ 328 w 1942"/>
                    <a:gd name="T29" fmla="*/ 125 h 1028"/>
                    <a:gd name="T30" fmla="*/ 337 w 1942"/>
                    <a:gd name="T31" fmla="*/ 114 h 1028"/>
                    <a:gd name="T32" fmla="*/ 346 w 1942"/>
                    <a:gd name="T33" fmla="*/ 100 h 1028"/>
                    <a:gd name="T34" fmla="*/ 347 w 1942"/>
                    <a:gd name="T35" fmla="*/ 0 h 1028"/>
                    <a:gd name="T36" fmla="*/ 259 w 1942"/>
                    <a:gd name="T37" fmla="*/ 49 h 1028"/>
                    <a:gd name="T38" fmla="*/ 251 w 1942"/>
                    <a:gd name="T39" fmla="*/ 59 h 1028"/>
                    <a:gd name="T40" fmla="*/ 243 w 1942"/>
                    <a:gd name="T41" fmla="*/ 68 h 1028"/>
                    <a:gd name="T42" fmla="*/ 236 w 1942"/>
                    <a:gd name="T43" fmla="*/ 76 h 1028"/>
                    <a:gd name="T44" fmla="*/ 228 w 1942"/>
                    <a:gd name="T45" fmla="*/ 82 h 1028"/>
                    <a:gd name="T46" fmla="*/ 218 w 1942"/>
                    <a:gd name="T47" fmla="*/ 88 h 1028"/>
                    <a:gd name="T48" fmla="*/ 209 w 1942"/>
                    <a:gd name="T49" fmla="*/ 94 h 1028"/>
                    <a:gd name="T50" fmla="*/ 200 w 1942"/>
                    <a:gd name="T51" fmla="*/ 97 h 1028"/>
                    <a:gd name="T52" fmla="*/ 189 w 1942"/>
                    <a:gd name="T53" fmla="*/ 101 h 1028"/>
                    <a:gd name="T54" fmla="*/ 176 w 1942"/>
                    <a:gd name="T55" fmla="*/ 102 h 1028"/>
                    <a:gd name="T56" fmla="*/ 154 w 1942"/>
                    <a:gd name="T57" fmla="*/ 103 h 1028"/>
                    <a:gd name="T58" fmla="*/ 136 w 1942"/>
                    <a:gd name="T59" fmla="*/ 99 h 1028"/>
                    <a:gd name="T60" fmla="*/ 117 w 1942"/>
                    <a:gd name="T61" fmla="*/ 93 h 1028"/>
                    <a:gd name="T62" fmla="*/ 100 w 1942"/>
                    <a:gd name="T63" fmla="*/ 83 h 1028"/>
                    <a:gd name="T64" fmla="*/ 0 w 1942"/>
                    <a:gd name="T65" fmla="*/ 129 h 1028"/>
                    <a:gd name="T66" fmla="*/ 9 w 1942"/>
                    <a:gd name="T67" fmla="*/ 139 h 1028"/>
                    <a:gd name="T68" fmla="*/ 18 w 1942"/>
                    <a:gd name="T69" fmla="*/ 148 h 1028"/>
                    <a:gd name="T70" fmla="*/ 28 w 1942"/>
                    <a:gd name="T71" fmla="*/ 157 h 1028"/>
                    <a:gd name="T72" fmla="*/ 38 w 1942"/>
                    <a:gd name="T73" fmla="*/ 164 h 1028"/>
                    <a:gd name="T74" fmla="*/ 49 w 1942"/>
                    <a:gd name="T75" fmla="*/ 171 h 1028"/>
                    <a:gd name="T76" fmla="*/ 59 w 1942"/>
                    <a:gd name="T77" fmla="*/ 178 h 1028"/>
                    <a:gd name="T78" fmla="*/ 69 w 1942"/>
                    <a:gd name="T79" fmla="*/ 183 h 1028"/>
                    <a:gd name="T80" fmla="*/ 82 w 1942"/>
                    <a:gd name="T81" fmla="*/ 189 h 1028"/>
                    <a:gd name="T82" fmla="*/ 95 w 1942"/>
                    <a:gd name="T83" fmla="*/ 193 h 1028"/>
                    <a:gd name="T84" fmla="*/ 106 w 1942"/>
                    <a:gd name="T85" fmla="*/ 197 h 1028"/>
                    <a:gd name="T86" fmla="*/ 117 w 1942"/>
                    <a:gd name="T87" fmla="*/ 200 h 1028"/>
                    <a:gd name="T88" fmla="*/ 130 w 1942"/>
                    <a:gd name="T89" fmla="*/ 203 h 1028"/>
                    <a:gd name="T90" fmla="*/ 144 w 1942"/>
                    <a:gd name="T91" fmla="*/ 204 h 1028"/>
                    <a:gd name="T92" fmla="*/ 157 w 1942"/>
                    <a:gd name="T93" fmla="*/ 205 h 1028"/>
                    <a:gd name="T94" fmla="*/ 170 w 1942"/>
                    <a:gd name="T95" fmla="*/ 205 h 1028"/>
                    <a:gd name="T96" fmla="*/ 183 w 1942"/>
                    <a:gd name="T97" fmla="*/ 204 h 1028"/>
                    <a:gd name="T98" fmla="*/ 195 w 1942"/>
                    <a:gd name="T99" fmla="*/ 202 h 102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942"/>
                    <a:gd name="T151" fmla="*/ 0 h 1028"/>
                    <a:gd name="T152" fmla="*/ 1942 w 1942"/>
                    <a:gd name="T153" fmla="*/ 1028 h 102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942" h="1028">
                      <a:moveTo>
                        <a:pt x="976" y="1015"/>
                      </a:moveTo>
                      <a:lnTo>
                        <a:pt x="996" y="1012"/>
                      </a:lnTo>
                      <a:lnTo>
                        <a:pt x="1023" y="1007"/>
                      </a:lnTo>
                      <a:lnTo>
                        <a:pt x="1049" y="1002"/>
                      </a:lnTo>
                      <a:lnTo>
                        <a:pt x="1068" y="997"/>
                      </a:lnTo>
                      <a:lnTo>
                        <a:pt x="1091" y="992"/>
                      </a:lnTo>
                      <a:lnTo>
                        <a:pt x="1113" y="985"/>
                      </a:lnTo>
                      <a:lnTo>
                        <a:pt x="1135" y="979"/>
                      </a:lnTo>
                      <a:lnTo>
                        <a:pt x="1155" y="973"/>
                      </a:lnTo>
                      <a:lnTo>
                        <a:pt x="1177" y="964"/>
                      </a:lnTo>
                      <a:lnTo>
                        <a:pt x="1205" y="954"/>
                      </a:lnTo>
                      <a:lnTo>
                        <a:pt x="1229" y="944"/>
                      </a:lnTo>
                      <a:lnTo>
                        <a:pt x="1251" y="934"/>
                      </a:lnTo>
                      <a:lnTo>
                        <a:pt x="1277" y="922"/>
                      </a:lnTo>
                      <a:lnTo>
                        <a:pt x="1301" y="910"/>
                      </a:lnTo>
                      <a:lnTo>
                        <a:pt x="1323" y="899"/>
                      </a:lnTo>
                      <a:lnTo>
                        <a:pt x="1343" y="885"/>
                      </a:lnTo>
                      <a:lnTo>
                        <a:pt x="1362" y="874"/>
                      </a:lnTo>
                      <a:lnTo>
                        <a:pt x="1381" y="861"/>
                      </a:lnTo>
                      <a:lnTo>
                        <a:pt x="1402" y="848"/>
                      </a:lnTo>
                      <a:lnTo>
                        <a:pt x="1426" y="833"/>
                      </a:lnTo>
                      <a:lnTo>
                        <a:pt x="1447" y="817"/>
                      </a:lnTo>
                      <a:lnTo>
                        <a:pt x="1467" y="802"/>
                      </a:lnTo>
                      <a:lnTo>
                        <a:pt x="1485" y="788"/>
                      </a:lnTo>
                      <a:lnTo>
                        <a:pt x="1516" y="763"/>
                      </a:lnTo>
                      <a:lnTo>
                        <a:pt x="1544" y="739"/>
                      </a:lnTo>
                      <a:lnTo>
                        <a:pt x="1571" y="711"/>
                      </a:lnTo>
                      <a:lnTo>
                        <a:pt x="1600" y="678"/>
                      </a:lnTo>
                      <a:lnTo>
                        <a:pt x="1620" y="655"/>
                      </a:lnTo>
                      <a:lnTo>
                        <a:pt x="1643" y="628"/>
                      </a:lnTo>
                      <a:lnTo>
                        <a:pt x="1667" y="599"/>
                      </a:lnTo>
                      <a:lnTo>
                        <a:pt x="1688" y="570"/>
                      </a:lnTo>
                      <a:lnTo>
                        <a:pt x="1708" y="539"/>
                      </a:lnTo>
                      <a:lnTo>
                        <a:pt x="1733" y="503"/>
                      </a:lnTo>
                      <a:lnTo>
                        <a:pt x="1942" y="626"/>
                      </a:lnTo>
                      <a:lnTo>
                        <a:pt x="1737" y="0"/>
                      </a:lnTo>
                      <a:lnTo>
                        <a:pt x="1073" y="119"/>
                      </a:lnTo>
                      <a:lnTo>
                        <a:pt x="1297" y="247"/>
                      </a:lnTo>
                      <a:lnTo>
                        <a:pt x="1278" y="273"/>
                      </a:lnTo>
                      <a:lnTo>
                        <a:pt x="1258" y="297"/>
                      </a:lnTo>
                      <a:lnTo>
                        <a:pt x="1238" y="320"/>
                      </a:lnTo>
                      <a:lnTo>
                        <a:pt x="1218" y="343"/>
                      </a:lnTo>
                      <a:lnTo>
                        <a:pt x="1201" y="360"/>
                      </a:lnTo>
                      <a:lnTo>
                        <a:pt x="1183" y="379"/>
                      </a:lnTo>
                      <a:lnTo>
                        <a:pt x="1163" y="394"/>
                      </a:lnTo>
                      <a:lnTo>
                        <a:pt x="1141" y="411"/>
                      </a:lnTo>
                      <a:lnTo>
                        <a:pt x="1114" y="429"/>
                      </a:lnTo>
                      <a:lnTo>
                        <a:pt x="1092" y="443"/>
                      </a:lnTo>
                      <a:lnTo>
                        <a:pt x="1073" y="455"/>
                      </a:lnTo>
                      <a:lnTo>
                        <a:pt x="1045" y="470"/>
                      </a:lnTo>
                      <a:lnTo>
                        <a:pt x="1021" y="480"/>
                      </a:lnTo>
                      <a:lnTo>
                        <a:pt x="999" y="487"/>
                      </a:lnTo>
                      <a:lnTo>
                        <a:pt x="977" y="495"/>
                      </a:lnTo>
                      <a:lnTo>
                        <a:pt x="945" y="504"/>
                      </a:lnTo>
                      <a:lnTo>
                        <a:pt x="913" y="508"/>
                      </a:lnTo>
                      <a:lnTo>
                        <a:pt x="880" y="512"/>
                      </a:lnTo>
                      <a:lnTo>
                        <a:pt x="832" y="514"/>
                      </a:lnTo>
                      <a:lnTo>
                        <a:pt x="770" y="515"/>
                      </a:lnTo>
                      <a:lnTo>
                        <a:pt x="722" y="508"/>
                      </a:lnTo>
                      <a:lnTo>
                        <a:pt x="679" y="498"/>
                      </a:lnTo>
                      <a:lnTo>
                        <a:pt x="629" y="484"/>
                      </a:lnTo>
                      <a:lnTo>
                        <a:pt x="584" y="465"/>
                      </a:lnTo>
                      <a:lnTo>
                        <a:pt x="540" y="442"/>
                      </a:lnTo>
                      <a:lnTo>
                        <a:pt x="500" y="417"/>
                      </a:lnTo>
                      <a:lnTo>
                        <a:pt x="461" y="382"/>
                      </a:lnTo>
                      <a:lnTo>
                        <a:pt x="0" y="649"/>
                      </a:lnTo>
                      <a:lnTo>
                        <a:pt x="19" y="672"/>
                      </a:lnTo>
                      <a:lnTo>
                        <a:pt x="46" y="697"/>
                      </a:lnTo>
                      <a:lnTo>
                        <a:pt x="68" y="720"/>
                      </a:lnTo>
                      <a:lnTo>
                        <a:pt x="90" y="741"/>
                      </a:lnTo>
                      <a:lnTo>
                        <a:pt x="112" y="762"/>
                      </a:lnTo>
                      <a:lnTo>
                        <a:pt x="139" y="785"/>
                      </a:lnTo>
                      <a:lnTo>
                        <a:pt x="164" y="804"/>
                      </a:lnTo>
                      <a:lnTo>
                        <a:pt x="188" y="822"/>
                      </a:lnTo>
                      <a:lnTo>
                        <a:pt x="216" y="840"/>
                      </a:lnTo>
                      <a:lnTo>
                        <a:pt x="243" y="859"/>
                      </a:lnTo>
                      <a:lnTo>
                        <a:pt x="270" y="876"/>
                      </a:lnTo>
                      <a:lnTo>
                        <a:pt x="296" y="891"/>
                      </a:lnTo>
                      <a:lnTo>
                        <a:pt x="322" y="906"/>
                      </a:lnTo>
                      <a:lnTo>
                        <a:pt x="346" y="918"/>
                      </a:lnTo>
                      <a:lnTo>
                        <a:pt x="379" y="934"/>
                      </a:lnTo>
                      <a:lnTo>
                        <a:pt x="411" y="947"/>
                      </a:lnTo>
                      <a:lnTo>
                        <a:pt x="446" y="960"/>
                      </a:lnTo>
                      <a:lnTo>
                        <a:pt x="473" y="970"/>
                      </a:lnTo>
                      <a:lnTo>
                        <a:pt x="499" y="981"/>
                      </a:lnTo>
                      <a:lnTo>
                        <a:pt x="529" y="989"/>
                      </a:lnTo>
                      <a:lnTo>
                        <a:pt x="558" y="997"/>
                      </a:lnTo>
                      <a:lnTo>
                        <a:pt x="586" y="1004"/>
                      </a:lnTo>
                      <a:lnTo>
                        <a:pt x="620" y="1011"/>
                      </a:lnTo>
                      <a:lnTo>
                        <a:pt x="653" y="1016"/>
                      </a:lnTo>
                      <a:lnTo>
                        <a:pt x="688" y="1021"/>
                      </a:lnTo>
                      <a:lnTo>
                        <a:pt x="723" y="1024"/>
                      </a:lnTo>
                      <a:lnTo>
                        <a:pt x="750" y="1025"/>
                      </a:lnTo>
                      <a:lnTo>
                        <a:pt x="787" y="1028"/>
                      </a:lnTo>
                      <a:lnTo>
                        <a:pt x="824" y="1028"/>
                      </a:lnTo>
                      <a:lnTo>
                        <a:pt x="852" y="1026"/>
                      </a:lnTo>
                      <a:lnTo>
                        <a:pt x="884" y="1025"/>
                      </a:lnTo>
                      <a:lnTo>
                        <a:pt x="918" y="1023"/>
                      </a:lnTo>
                      <a:lnTo>
                        <a:pt x="949" y="1019"/>
                      </a:lnTo>
                      <a:lnTo>
                        <a:pt x="976" y="101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67" name="Freeform 35"/>
                <p:cNvSpPr>
                  <a:spLocks/>
                </p:cNvSpPr>
                <p:nvPr/>
              </p:nvSpPr>
              <p:spPr bwMode="auto">
                <a:xfrm>
                  <a:off x="2160" y="3361"/>
                  <a:ext cx="197" cy="367"/>
                </a:xfrm>
                <a:custGeom>
                  <a:avLst/>
                  <a:gdLst>
                    <a:gd name="T0" fmla="*/ 193 w 985"/>
                    <a:gd name="T1" fmla="*/ 1 h 1832"/>
                    <a:gd name="T2" fmla="*/ 183 w 985"/>
                    <a:gd name="T3" fmla="*/ 3 h 1832"/>
                    <a:gd name="T4" fmla="*/ 174 w 985"/>
                    <a:gd name="T5" fmla="*/ 5 h 1832"/>
                    <a:gd name="T6" fmla="*/ 165 w 985"/>
                    <a:gd name="T7" fmla="*/ 7 h 1832"/>
                    <a:gd name="T8" fmla="*/ 157 w 985"/>
                    <a:gd name="T9" fmla="*/ 11 h 1832"/>
                    <a:gd name="T10" fmla="*/ 147 w 985"/>
                    <a:gd name="T11" fmla="*/ 15 h 1832"/>
                    <a:gd name="T12" fmla="*/ 137 w 985"/>
                    <a:gd name="T13" fmla="*/ 19 h 1832"/>
                    <a:gd name="T14" fmla="*/ 128 w 985"/>
                    <a:gd name="T15" fmla="*/ 24 h 1832"/>
                    <a:gd name="T16" fmla="*/ 120 w 985"/>
                    <a:gd name="T17" fmla="*/ 28 h 1832"/>
                    <a:gd name="T18" fmla="*/ 112 w 985"/>
                    <a:gd name="T19" fmla="*/ 34 h 1832"/>
                    <a:gd name="T20" fmla="*/ 103 w 985"/>
                    <a:gd name="T21" fmla="*/ 40 h 1832"/>
                    <a:gd name="T22" fmla="*/ 95 w 985"/>
                    <a:gd name="T23" fmla="*/ 46 h 1832"/>
                    <a:gd name="T24" fmla="*/ 83 w 985"/>
                    <a:gd name="T25" fmla="*/ 57 h 1832"/>
                    <a:gd name="T26" fmla="*/ 72 w 985"/>
                    <a:gd name="T27" fmla="*/ 68 h 1832"/>
                    <a:gd name="T28" fmla="*/ 64 w 985"/>
                    <a:gd name="T29" fmla="*/ 78 h 1832"/>
                    <a:gd name="T30" fmla="*/ 55 w 985"/>
                    <a:gd name="T31" fmla="*/ 90 h 1832"/>
                    <a:gd name="T32" fmla="*/ 47 w 985"/>
                    <a:gd name="T33" fmla="*/ 103 h 1832"/>
                    <a:gd name="T34" fmla="*/ 39 w 985"/>
                    <a:gd name="T35" fmla="*/ 115 h 1832"/>
                    <a:gd name="T36" fmla="*/ 33 w 985"/>
                    <a:gd name="T37" fmla="*/ 129 h 1832"/>
                    <a:gd name="T38" fmla="*/ 28 w 985"/>
                    <a:gd name="T39" fmla="*/ 144 h 1832"/>
                    <a:gd name="T40" fmla="*/ 22 w 985"/>
                    <a:gd name="T41" fmla="*/ 163 h 1832"/>
                    <a:gd name="T42" fmla="*/ 19 w 985"/>
                    <a:gd name="T43" fmla="*/ 181 h 1832"/>
                    <a:gd name="T44" fmla="*/ 16 w 985"/>
                    <a:gd name="T45" fmla="*/ 205 h 1832"/>
                    <a:gd name="T46" fmla="*/ 16 w 985"/>
                    <a:gd name="T47" fmla="*/ 225 h 1832"/>
                    <a:gd name="T48" fmla="*/ 18 w 985"/>
                    <a:gd name="T49" fmla="*/ 244 h 1832"/>
                    <a:gd name="T50" fmla="*/ 21 w 985"/>
                    <a:gd name="T51" fmla="*/ 263 h 1832"/>
                    <a:gd name="T52" fmla="*/ 27 w 985"/>
                    <a:gd name="T53" fmla="*/ 284 h 1832"/>
                    <a:gd name="T54" fmla="*/ 34 w 985"/>
                    <a:gd name="T55" fmla="*/ 303 h 1832"/>
                    <a:gd name="T56" fmla="*/ 44 w 985"/>
                    <a:gd name="T57" fmla="*/ 322 h 1832"/>
                    <a:gd name="T58" fmla="*/ 135 w 985"/>
                    <a:gd name="T59" fmla="*/ 367 h 1832"/>
                    <a:gd name="T60" fmla="*/ 133 w 985"/>
                    <a:gd name="T61" fmla="*/ 270 h 1832"/>
                    <a:gd name="T62" fmla="*/ 125 w 985"/>
                    <a:gd name="T63" fmla="*/ 255 h 1832"/>
                    <a:gd name="T64" fmla="*/ 120 w 985"/>
                    <a:gd name="T65" fmla="*/ 240 h 1832"/>
                    <a:gd name="T66" fmla="*/ 118 w 985"/>
                    <a:gd name="T67" fmla="*/ 226 h 1832"/>
                    <a:gd name="T68" fmla="*/ 117 w 985"/>
                    <a:gd name="T69" fmla="*/ 212 h 1832"/>
                    <a:gd name="T70" fmla="*/ 119 w 985"/>
                    <a:gd name="T71" fmla="*/ 196 h 1832"/>
                    <a:gd name="T72" fmla="*/ 122 w 985"/>
                    <a:gd name="T73" fmla="*/ 179 h 1832"/>
                    <a:gd name="T74" fmla="*/ 128 w 985"/>
                    <a:gd name="T75" fmla="*/ 164 h 1832"/>
                    <a:gd name="T76" fmla="*/ 135 w 985"/>
                    <a:gd name="T77" fmla="*/ 152 h 1832"/>
                    <a:gd name="T78" fmla="*/ 141 w 985"/>
                    <a:gd name="T79" fmla="*/ 144 h 1832"/>
                    <a:gd name="T80" fmla="*/ 149 w 985"/>
                    <a:gd name="T81" fmla="*/ 135 h 1832"/>
                    <a:gd name="T82" fmla="*/ 156 w 985"/>
                    <a:gd name="T83" fmla="*/ 128 h 1832"/>
                    <a:gd name="T84" fmla="*/ 164 w 985"/>
                    <a:gd name="T85" fmla="*/ 122 h 1832"/>
                    <a:gd name="T86" fmla="*/ 174 w 985"/>
                    <a:gd name="T87" fmla="*/ 115 h 1832"/>
                    <a:gd name="T88" fmla="*/ 183 w 985"/>
                    <a:gd name="T89" fmla="*/ 110 h 1832"/>
                    <a:gd name="T90" fmla="*/ 197 w 985"/>
                    <a:gd name="T91" fmla="*/ 105 h 1832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985"/>
                    <a:gd name="T139" fmla="*/ 0 h 1832"/>
                    <a:gd name="T140" fmla="*/ 985 w 985"/>
                    <a:gd name="T141" fmla="*/ 1832 h 1832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985" h="1832">
                      <a:moveTo>
                        <a:pt x="985" y="0"/>
                      </a:moveTo>
                      <a:lnTo>
                        <a:pt x="964" y="4"/>
                      </a:lnTo>
                      <a:lnTo>
                        <a:pt x="943" y="7"/>
                      </a:lnTo>
                      <a:lnTo>
                        <a:pt x="914" y="14"/>
                      </a:lnTo>
                      <a:lnTo>
                        <a:pt x="893" y="18"/>
                      </a:lnTo>
                      <a:lnTo>
                        <a:pt x="870" y="25"/>
                      </a:lnTo>
                      <a:lnTo>
                        <a:pt x="849" y="31"/>
                      </a:lnTo>
                      <a:lnTo>
                        <a:pt x="827" y="37"/>
                      </a:lnTo>
                      <a:lnTo>
                        <a:pt x="806" y="44"/>
                      </a:lnTo>
                      <a:lnTo>
                        <a:pt x="783" y="53"/>
                      </a:lnTo>
                      <a:lnTo>
                        <a:pt x="757" y="63"/>
                      </a:lnTo>
                      <a:lnTo>
                        <a:pt x="734" y="73"/>
                      </a:lnTo>
                      <a:lnTo>
                        <a:pt x="711" y="83"/>
                      </a:lnTo>
                      <a:lnTo>
                        <a:pt x="687" y="94"/>
                      </a:lnTo>
                      <a:lnTo>
                        <a:pt x="662" y="106"/>
                      </a:lnTo>
                      <a:lnTo>
                        <a:pt x="640" y="118"/>
                      </a:lnTo>
                      <a:lnTo>
                        <a:pt x="619" y="131"/>
                      </a:lnTo>
                      <a:lnTo>
                        <a:pt x="600" y="142"/>
                      </a:lnTo>
                      <a:lnTo>
                        <a:pt x="581" y="156"/>
                      </a:lnTo>
                      <a:lnTo>
                        <a:pt x="560" y="168"/>
                      </a:lnTo>
                      <a:lnTo>
                        <a:pt x="536" y="184"/>
                      </a:lnTo>
                      <a:lnTo>
                        <a:pt x="515" y="200"/>
                      </a:lnTo>
                      <a:lnTo>
                        <a:pt x="495" y="216"/>
                      </a:lnTo>
                      <a:lnTo>
                        <a:pt x="476" y="230"/>
                      </a:lnTo>
                      <a:lnTo>
                        <a:pt x="445" y="255"/>
                      </a:lnTo>
                      <a:lnTo>
                        <a:pt x="414" y="285"/>
                      </a:lnTo>
                      <a:lnTo>
                        <a:pt x="389" y="308"/>
                      </a:lnTo>
                      <a:lnTo>
                        <a:pt x="361" y="340"/>
                      </a:lnTo>
                      <a:lnTo>
                        <a:pt x="340" y="364"/>
                      </a:lnTo>
                      <a:lnTo>
                        <a:pt x="318" y="391"/>
                      </a:lnTo>
                      <a:lnTo>
                        <a:pt x="294" y="421"/>
                      </a:lnTo>
                      <a:lnTo>
                        <a:pt x="274" y="449"/>
                      </a:lnTo>
                      <a:lnTo>
                        <a:pt x="254" y="481"/>
                      </a:lnTo>
                      <a:lnTo>
                        <a:pt x="234" y="513"/>
                      </a:lnTo>
                      <a:lnTo>
                        <a:pt x="214" y="546"/>
                      </a:lnTo>
                      <a:lnTo>
                        <a:pt x="197" y="575"/>
                      </a:lnTo>
                      <a:lnTo>
                        <a:pt x="181" y="611"/>
                      </a:lnTo>
                      <a:lnTo>
                        <a:pt x="166" y="646"/>
                      </a:lnTo>
                      <a:lnTo>
                        <a:pt x="152" y="682"/>
                      </a:lnTo>
                      <a:lnTo>
                        <a:pt x="139" y="721"/>
                      </a:lnTo>
                      <a:lnTo>
                        <a:pt x="122" y="769"/>
                      </a:lnTo>
                      <a:lnTo>
                        <a:pt x="111" y="814"/>
                      </a:lnTo>
                      <a:lnTo>
                        <a:pt x="100" y="859"/>
                      </a:lnTo>
                      <a:lnTo>
                        <a:pt x="94" y="904"/>
                      </a:lnTo>
                      <a:lnTo>
                        <a:pt x="87" y="957"/>
                      </a:lnTo>
                      <a:lnTo>
                        <a:pt x="81" y="1022"/>
                      </a:lnTo>
                      <a:lnTo>
                        <a:pt x="80" y="1073"/>
                      </a:lnTo>
                      <a:lnTo>
                        <a:pt x="81" y="1124"/>
                      </a:lnTo>
                      <a:lnTo>
                        <a:pt x="86" y="1172"/>
                      </a:lnTo>
                      <a:lnTo>
                        <a:pt x="91" y="1216"/>
                      </a:lnTo>
                      <a:lnTo>
                        <a:pt x="97" y="1263"/>
                      </a:lnTo>
                      <a:lnTo>
                        <a:pt x="107" y="1312"/>
                      </a:lnTo>
                      <a:lnTo>
                        <a:pt x="120" y="1363"/>
                      </a:lnTo>
                      <a:lnTo>
                        <a:pt x="137" y="1416"/>
                      </a:lnTo>
                      <a:lnTo>
                        <a:pt x="153" y="1465"/>
                      </a:lnTo>
                      <a:lnTo>
                        <a:pt x="172" y="1513"/>
                      </a:lnTo>
                      <a:lnTo>
                        <a:pt x="195" y="1560"/>
                      </a:lnTo>
                      <a:lnTo>
                        <a:pt x="221" y="1605"/>
                      </a:lnTo>
                      <a:lnTo>
                        <a:pt x="0" y="1731"/>
                      </a:lnTo>
                      <a:lnTo>
                        <a:pt x="675" y="1832"/>
                      </a:lnTo>
                      <a:lnTo>
                        <a:pt x="924" y="1207"/>
                      </a:lnTo>
                      <a:lnTo>
                        <a:pt x="664" y="1347"/>
                      </a:lnTo>
                      <a:lnTo>
                        <a:pt x="639" y="1307"/>
                      </a:lnTo>
                      <a:lnTo>
                        <a:pt x="623" y="1271"/>
                      </a:lnTo>
                      <a:lnTo>
                        <a:pt x="609" y="1234"/>
                      </a:lnTo>
                      <a:lnTo>
                        <a:pt x="599" y="1197"/>
                      </a:lnTo>
                      <a:lnTo>
                        <a:pt x="592" y="1162"/>
                      </a:lnTo>
                      <a:lnTo>
                        <a:pt x="590" y="1127"/>
                      </a:lnTo>
                      <a:lnTo>
                        <a:pt x="586" y="1092"/>
                      </a:lnTo>
                      <a:lnTo>
                        <a:pt x="586" y="1058"/>
                      </a:lnTo>
                      <a:lnTo>
                        <a:pt x="589" y="1016"/>
                      </a:lnTo>
                      <a:lnTo>
                        <a:pt x="593" y="976"/>
                      </a:lnTo>
                      <a:lnTo>
                        <a:pt x="602" y="931"/>
                      </a:lnTo>
                      <a:lnTo>
                        <a:pt x="612" y="895"/>
                      </a:lnTo>
                      <a:lnTo>
                        <a:pt x="628" y="855"/>
                      </a:lnTo>
                      <a:lnTo>
                        <a:pt x="641" y="820"/>
                      </a:lnTo>
                      <a:lnTo>
                        <a:pt x="660" y="787"/>
                      </a:lnTo>
                      <a:lnTo>
                        <a:pt x="675" y="761"/>
                      </a:lnTo>
                      <a:lnTo>
                        <a:pt x="691" y="740"/>
                      </a:lnTo>
                      <a:lnTo>
                        <a:pt x="707" y="719"/>
                      </a:lnTo>
                      <a:lnTo>
                        <a:pt x="724" y="697"/>
                      </a:lnTo>
                      <a:lnTo>
                        <a:pt x="743" y="675"/>
                      </a:lnTo>
                      <a:lnTo>
                        <a:pt x="760" y="659"/>
                      </a:lnTo>
                      <a:lnTo>
                        <a:pt x="779" y="639"/>
                      </a:lnTo>
                      <a:lnTo>
                        <a:pt x="798" y="623"/>
                      </a:lnTo>
                      <a:lnTo>
                        <a:pt x="820" y="607"/>
                      </a:lnTo>
                      <a:lnTo>
                        <a:pt x="847" y="589"/>
                      </a:lnTo>
                      <a:lnTo>
                        <a:pt x="869" y="574"/>
                      </a:lnTo>
                      <a:lnTo>
                        <a:pt x="888" y="563"/>
                      </a:lnTo>
                      <a:lnTo>
                        <a:pt x="916" y="547"/>
                      </a:lnTo>
                      <a:lnTo>
                        <a:pt x="943" y="536"/>
                      </a:lnTo>
                      <a:lnTo>
                        <a:pt x="985" y="524"/>
                      </a:lnTo>
                      <a:lnTo>
                        <a:pt x="985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68" name="Freeform 36"/>
                <p:cNvSpPr>
                  <a:spLocks/>
                </p:cNvSpPr>
                <p:nvPr/>
              </p:nvSpPr>
              <p:spPr bwMode="auto">
                <a:xfrm>
                  <a:off x="2312" y="3312"/>
                  <a:ext cx="293" cy="331"/>
                </a:xfrm>
                <a:custGeom>
                  <a:avLst/>
                  <a:gdLst>
                    <a:gd name="T0" fmla="*/ 116 w 1464"/>
                    <a:gd name="T1" fmla="*/ 49 h 1658"/>
                    <a:gd name="T2" fmla="*/ 126 w 1464"/>
                    <a:gd name="T3" fmla="*/ 51 h 1658"/>
                    <a:gd name="T4" fmla="*/ 134 w 1464"/>
                    <a:gd name="T5" fmla="*/ 53 h 1658"/>
                    <a:gd name="T6" fmla="*/ 143 w 1464"/>
                    <a:gd name="T7" fmla="*/ 56 h 1658"/>
                    <a:gd name="T8" fmla="*/ 152 w 1464"/>
                    <a:gd name="T9" fmla="*/ 59 h 1658"/>
                    <a:gd name="T10" fmla="*/ 162 w 1464"/>
                    <a:gd name="T11" fmla="*/ 63 h 1658"/>
                    <a:gd name="T12" fmla="*/ 172 w 1464"/>
                    <a:gd name="T13" fmla="*/ 67 h 1658"/>
                    <a:gd name="T14" fmla="*/ 181 w 1464"/>
                    <a:gd name="T15" fmla="*/ 72 h 1658"/>
                    <a:gd name="T16" fmla="*/ 189 w 1464"/>
                    <a:gd name="T17" fmla="*/ 77 h 1658"/>
                    <a:gd name="T18" fmla="*/ 197 w 1464"/>
                    <a:gd name="T19" fmla="*/ 82 h 1658"/>
                    <a:gd name="T20" fmla="*/ 206 w 1464"/>
                    <a:gd name="T21" fmla="*/ 88 h 1658"/>
                    <a:gd name="T22" fmla="*/ 214 w 1464"/>
                    <a:gd name="T23" fmla="*/ 94 h 1658"/>
                    <a:gd name="T24" fmla="*/ 226 w 1464"/>
                    <a:gd name="T25" fmla="*/ 105 h 1658"/>
                    <a:gd name="T26" fmla="*/ 237 w 1464"/>
                    <a:gd name="T27" fmla="*/ 116 h 1658"/>
                    <a:gd name="T28" fmla="*/ 245 w 1464"/>
                    <a:gd name="T29" fmla="*/ 126 h 1658"/>
                    <a:gd name="T30" fmla="*/ 254 w 1464"/>
                    <a:gd name="T31" fmla="*/ 138 h 1658"/>
                    <a:gd name="T32" fmla="*/ 262 w 1464"/>
                    <a:gd name="T33" fmla="*/ 151 h 1658"/>
                    <a:gd name="T34" fmla="*/ 269 w 1464"/>
                    <a:gd name="T35" fmla="*/ 163 h 1658"/>
                    <a:gd name="T36" fmla="*/ 276 w 1464"/>
                    <a:gd name="T37" fmla="*/ 177 h 1658"/>
                    <a:gd name="T38" fmla="*/ 281 w 1464"/>
                    <a:gd name="T39" fmla="*/ 192 h 1658"/>
                    <a:gd name="T40" fmla="*/ 287 w 1464"/>
                    <a:gd name="T41" fmla="*/ 211 h 1658"/>
                    <a:gd name="T42" fmla="*/ 290 w 1464"/>
                    <a:gd name="T43" fmla="*/ 229 h 1658"/>
                    <a:gd name="T44" fmla="*/ 293 w 1464"/>
                    <a:gd name="T45" fmla="*/ 252 h 1658"/>
                    <a:gd name="T46" fmla="*/ 293 w 1464"/>
                    <a:gd name="T47" fmla="*/ 273 h 1658"/>
                    <a:gd name="T48" fmla="*/ 291 w 1464"/>
                    <a:gd name="T49" fmla="*/ 291 h 1658"/>
                    <a:gd name="T50" fmla="*/ 288 w 1464"/>
                    <a:gd name="T51" fmla="*/ 310 h 1658"/>
                    <a:gd name="T52" fmla="*/ 282 w 1464"/>
                    <a:gd name="T53" fmla="*/ 331 h 1658"/>
                    <a:gd name="T54" fmla="*/ 189 w 1464"/>
                    <a:gd name="T55" fmla="*/ 284 h 1658"/>
                    <a:gd name="T56" fmla="*/ 192 w 1464"/>
                    <a:gd name="T57" fmla="*/ 267 h 1658"/>
                    <a:gd name="T58" fmla="*/ 191 w 1464"/>
                    <a:gd name="T59" fmla="*/ 251 h 1658"/>
                    <a:gd name="T60" fmla="*/ 189 w 1464"/>
                    <a:gd name="T61" fmla="*/ 234 h 1658"/>
                    <a:gd name="T62" fmla="*/ 183 w 1464"/>
                    <a:gd name="T63" fmla="*/ 219 h 1658"/>
                    <a:gd name="T64" fmla="*/ 177 w 1464"/>
                    <a:gd name="T65" fmla="*/ 205 h 1658"/>
                    <a:gd name="T66" fmla="*/ 171 w 1464"/>
                    <a:gd name="T67" fmla="*/ 196 h 1658"/>
                    <a:gd name="T68" fmla="*/ 164 w 1464"/>
                    <a:gd name="T69" fmla="*/ 188 h 1658"/>
                    <a:gd name="T70" fmla="*/ 157 w 1464"/>
                    <a:gd name="T71" fmla="*/ 180 h 1658"/>
                    <a:gd name="T72" fmla="*/ 149 w 1464"/>
                    <a:gd name="T73" fmla="*/ 173 h 1658"/>
                    <a:gd name="T74" fmla="*/ 139 w 1464"/>
                    <a:gd name="T75" fmla="*/ 166 h 1658"/>
                    <a:gd name="T76" fmla="*/ 131 w 1464"/>
                    <a:gd name="T77" fmla="*/ 161 h 1658"/>
                    <a:gd name="T78" fmla="*/ 120 w 1464"/>
                    <a:gd name="T79" fmla="*/ 156 h 1658"/>
                    <a:gd name="T80" fmla="*/ 112 w 1464"/>
                    <a:gd name="T81" fmla="*/ 153 h 1658"/>
                    <a:gd name="T82" fmla="*/ 99 w 1464"/>
                    <a:gd name="T83" fmla="*/ 150 h 1658"/>
                    <a:gd name="T84" fmla="*/ 86 w 1464"/>
                    <a:gd name="T85" fmla="*/ 149 h 1658"/>
                    <a:gd name="T86" fmla="*/ 82 w 1464"/>
                    <a:gd name="T87" fmla="*/ 203 h 1658"/>
                    <a:gd name="T88" fmla="*/ 82 w 1464"/>
                    <a:gd name="T89" fmla="*/ 0 h 1658"/>
                    <a:gd name="T90" fmla="*/ 87 w 1464"/>
                    <a:gd name="T91" fmla="*/ 46 h 1658"/>
                    <a:gd name="T92" fmla="*/ 100 w 1464"/>
                    <a:gd name="T93" fmla="*/ 47 h 1658"/>
                    <a:gd name="T94" fmla="*/ 112 w 1464"/>
                    <a:gd name="T95" fmla="*/ 49 h 165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464"/>
                    <a:gd name="T145" fmla="*/ 0 h 1658"/>
                    <a:gd name="T146" fmla="*/ 1464 w 1464"/>
                    <a:gd name="T147" fmla="*/ 1658 h 1658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464" h="1658">
                      <a:moveTo>
                        <a:pt x="558" y="243"/>
                      </a:moveTo>
                      <a:lnTo>
                        <a:pt x="578" y="246"/>
                      </a:lnTo>
                      <a:lnTo>
                        <a:pt x="604" y="250"/>
                      </a:lnTo>
                      <a:lnTo>
                        <a:pt x="631" y="257"/>
                      </a:lnTo>
                      <a:lnTo>
                        <a:pt x="650" y="262"/>
                      </a:lnTo>
                      <a:lnTo>
                        <a:pt x="672" y="267"/>
                      </a:lnTo>
                      <a:lnTo>
                        <a:pt x="693" y="274"/>
                      </a:lnTo>
                      <a:lnTo>
                        <a:pt x="716" y="281"/>
                      </a:lnTo>
                      <a:lnTo>
                        <a:pt x="736" y="286"/>
                      </a:lnTo>
                      <a:lnTo>
                        <a:pt x="759" y="295"/>
                      </a:lnTo>
                      <a:lnTo>
                        <a:pt x="786" y="306"/>
                      </a:lnTo>
                      <a:lnTo>
                        <a:pt x="809" y="315"/>
                      </a:lnTo>
                      <a:lnTo>
                        <a:pt x="831" y="325"/>
                      </a:lnTo>
                      <a:lnTo>
                        <a:pt x="857" y="337"/>
                      </a:lnTo>
                      <a:lnTo>
                        <a:pt x="882" y="349"/>
                      </a:lnTo>
                      <a:lnTo>
                        <a:pt x="904" y="360"/>
                      </a:lnTo>
                      <a:lnTo>
                        <a:pt x="925" y="373"/>
                      </a:lnTo>
                      <a:lnTo>
                        <a:pt x="944" y="385"/>
                      </a:lnTo>
                      <a:lnTo>
                        <a:pt x="963" y="398"/>
                      </a:lnTo>
                      <a:lnTo>
                        <a:pt x="984" y="410"/>
                      </a:lnTo>
                      <a:lnTo>
                        <a:pt x="1007" y="426"/>
                      </a:lnTo>
                      <a:lnTo>
                        <a:pt x="1029" y="442"/>
                      </a:lnTo>
                      <a:lnTo>
                        <a:pt x="1049" y="457"/>
                      </a:lnTo>
                      <a:lnTo>
                        <a:pt x="1067" y="472"/>
                      </a:lnTo>
                      <a:lnTo>
                        <a:pt x="1098" y="498"/>
                      </a:lnTo>
                      <a:lnTo>
                        <a:pt x="1129" y="527"/>
                      </a:lnTo>
                      <a:lnTo>
                        <a:pt x="1153" y="549"/>
                      </a:lnTo>
                      <a:lnTo>
                        <a:pt x="1182" y="582"/>
                      </a:lnTo>
                      <a:lnTo>
                        <a:pt x="1202" y="605"/>
                      </a:lnTo>
                      <a:lnTo>
                        <a:pt x="1224" y="632"/>
                      </a:lnTo>
                      <a:lnTo>
                        <a:pt x="1249" y="662"/>
                      </a:lnTo>
                      <a:lnTo>
                        <a:pt x="1269" y="691"/>
                      </a:lnTo>
                      <a:lnTo>
                        <a:pt x="1289" y="724"/>
                      </a:lnTo>
                      <a:lnTo>
                        <a:pt x="1310" y="755"/>
                      </a:lnTo>
                      <a:lnTo>
                        <a:pt x="1328" y="789"/>
                      </a:lnTo>
                      <a:lnTo>
                        <a:pt x="1346" y="818"/>
                      </a:lnTo>
                      <a:lnTo>
                        <a:pt x="1362" y="853"/>
                      </a:lnTo>
                      <a:lnTo>
                        <a:pt x="1378" y="888"/>
                      </a:lnTo>
                      <a:lnTo>
                        <a:pt x="1391" y="924"/>
                      </a:lnTo>
                      <a:lnTo>
                        <a:pt x="1405" y="963"/>
                      </a:lnTo>
                      <a:lnTo>
                        <a:pt x="1421" y="1011"/>
                      </a:lnTo>
                      <a:lnTo>
                        <a:pt x="1433" y="1056"/>
                      </a:lnTo>
                      <a:lnTo>
                        <a:pt x="1444" y="1102"/>
                      </a:lnTo>
                      <a:lnTo>
                        <a:pt x="1449" y="1147"/>
                      </a:lnTo>
                      <a:lnTo>
                        <a:pt x="1457" y="1199"/>
                      </a:lnTo>
                      <a:lnTo>
                        <a:pt x="1463" y="1264"/>
                      </a:lnTo>
                      <a:lnTo>
                        <a:pt x="1464" y="1314"/>
                      </a:lnTo>
                      <a:lnTo>
                        <a:pt x="1463" y="1365"/>
                      </a:lnTo>
                      <a:lnTo>
                        <a:pt x="1458" y="1413"/>
                      </a:lnTo>
                      <a:lnTo>
                        <a:pt x="1453" y="1458"/>
                      </a:lnTo>
                      <a:lnTo>
                        <a:pt x="1447" y="1505"/>
                      </a:lnTo>
                      <a:lnTo>
                        <a:pt x="1437" y="1553"/>
                      </a:lnTo>
                      <a:lnTo>
                        <a:pt x="1424" y="1604"/>
                      </a:lnTo>
                      <a:lnTo>
                        <a:pt x="1407" y="1658"/>
                      </a:lnTo>
                      <a:lnTo>
                        <a:pt x="1311" y="1358"/>
                      </a:lnTo>
                      <a:lnTo>
                        <a:pt x="946" y="1421"/>
                      </a:lnTo>
                      <a:lnTo>
                        <a:pt x="954" y="1368"/>
                      </a:lnTo>
                      <a:lnTo>
                        <a:pt x="957" y="1335"/>
                      </a:lnTo>
                      <a:lnTo>
                        <a:pt x="957" y="1299"/>
                      </a:lnTo>
                      <a:lnTo>
                        <a:pt x="955" y="1257"/>
                      </a:lnTo>
                      <a:lnTo>
                        <a:pt x="949" y="1218"/>
                      </a:lnTo>
                      <a:lnTo>
                        <a:pt x="942" y="1174"/>
                      </a:lnTo>
                      <a:lnTo>
                        <a:pt x="932" y="1138"/>
                      </a:lnTo>
                      <a:lnTo>
                        <a:pt x="916" y="1097"/>
                      </a:lnTo>
                      <a:lnTo>
                        <a:pt x="902" y="1063"/>
                      </a:lnTo>
                      <a:lnTo>
                        <a:pt x="884" y="1029"/>
                      </a:lnTo>
                      <a:lnTo>
                        <a:pt x="868" y="1003"/>
                      </a:lnTo>
                      <a:lnTo>
                        <a:pt x="853" y="982"/>
                      </a:lnTo>
                      <a:lnTo>
                        <a:pt x="837" y="961"/>
                      </a:lnTo>
                      <a:lnTo>
                        <a:pt x="819" y="940"/>
                      </a:lnTo>
                      <a:lnTo>
                        <a:pt x="799" y="917"/>
                      </a:lnTo>
                      <a:lnTo>
                        <a:pt x="783" y="902"/>
                      </a:lnTo>
                      <a:lnTo>
                        <a:pt x="764" y="883"/>
                      </a:lnTo>
                      <a:lnTo>
                        <a:pt x="745" y="866"/>
                      </a:lnTo>
                      <a:lnTo>
                        <a:pt x="722" y="849"/>
                      </a:lnTo>
                      <a:lnTo>
                        <a:pt x="696" y="832"/>
                      </a:lnTo>
                      <a:lnTo>
                        <a:pt x="673" y="817"/>
                      </a:lnTo>
                      <a:lnTo>
                        <a:pt x="655" y="806"/>
                      </a:lnTo>
                      <a:lnTo>
                        <a:pt x="627" y="790"/>
                      </a:lnTo>
                      <a:lnTo>
                        <a:pt x="602" y="781"/>
                      </a:lnTo>
                      <a:lnTo>
                        <a:pt x="581" y="773"/>
                      </a:lnTo>
                      <a:lnTo>
                        <a:pt x="559" y="765"/>
                      </a:lnTo>
                      <a:lnTo>
                        <a:pt x="525" y="757"/>
                      </a:lnTo>
                      <a:lnTo>
                        <a:pt x="494" y="752"/>
                      </a:lnTo>
                      <a:lnTo>
                        <a:pt x="462" y="748"/>
                      </a:lnTo>
                      <a:lnTo>
                        <a:pt x="430" y="746"/>
                      </a:lnTo>
                      <a:lnTo>
                        <a:pt x="412" y="745"/>
                      </a:lnTo>
                      <a:lnTo>
                        <a:pt x="412" y="1015"/>
                      </a:lnTo>
                      <a:lnTo>
                        <a:pt x="0" y="514"/>
                      </a:lnTo>
                      <a:lnTo>
                        <a:pt x="411" y="0"/>
                      </a:lnTo>
                      <a:lnTo>
                        <a:pt x="411" y="231"/>
                      </a:lnTo>
                      <a:lnTo>
                        <a:pt x="433" y="232"/>
                      </a:lnTo>
                      <a:lnTo>
                        <a:pt x="465" y="234"/>
                      </a:lnTo>
                      <a:lnTo>
                        <a:pt x="499" y="236"/>
                      </a:lnTo>
                      <a:lnTo>
                        <a:pt x="531" y="239"/>
                      </a:lnTo>
                      <a:lnTo>
                        <a:pt x="558" y="24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8222" name="Object 37"/>
              <p:cNvGraphicFramePr>
                <a:graphicFrameLocks noChangeAspect="1"/>
              </p:cNvGraphicFramePr>
              <p:nvPr/>
            </p:nvGraphicFramePr>
            <p:xfrm>
              <a:off x="3120" y="3408"/>
              <a:ext cx="798" cy="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32" name="Clip" r:id="rId16" imgW="1266840" imgH="971640" progId="MS_ClipArt_Gallery.2">
                      <p:embed/>
                    </p:oleObj>
                  </mc:Choice>
                  <mc:Fallback>
                    <p:oleObj name="Clip" r:id="rId16" imgW="1266840" imgH="971640" progId="MS_ClipArt_Gallery.2">
                      <p:embed/>
                      <p:pic>
                        <p:nvPicPr>
                          <p:cNvPr id="8222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3408"/>
                            <a:ext cx="798" cy="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41" name="Group 38"/>
            <p:cNvGrpSpPr>
              <a:grpSpLocks/>
            </p:cNvGrpSpPr>
            <p:nvPr/>
          </p:nvGrpSpPr>
          <p:grpSpPr bwMode="auto">
            <a:xfrm>
              <a:off x="2688" y="1440"/>
              <a:ext cx="798" cy="612"/>
              <a:chOff x="4128" y="3444"/>
              <a:chExt cx="798" cy="612"/>
            </a:xfrm>
          </p:grpSpPr>
          <p:grpSp>
            <p:nvGrpSpPr>
              <p:cNvPr id="8259" name="Group 39"/>
              <p:cNvGrpSpPr>
                <a:grpSpLocks/>
              </p:cNvGrpSpPr>
              <p:nvPr/>
            </p:nvGrpSpPr>
            <p:grpSpPr bwMode="auto">
              <a:xfrm rot="7488645">
                <a:off x="4283" y="3493"/>
                <a:ext cx="455" cy="477"/>
                <a:chOff x="2160" y="3312"/>
                <a:chExt cx="455" cy="477"/>
              </a:xfrm>
            </p:grpSpPr>
            <p:sp>
              <p:nvSpPr>
                <p:cNvPr id="8260" name="Freeform 40"/>
                <p:cNvSpPr>
                  <a:spLocks/>
                </p:cNvSpPr>
                <p:nvPr/>
              </p:nvSpPr>
              <p:spPr bwMode="auto">
                <a:xfrm>
                  <a:off x="2312" y="3312"/>
                  <a:ext cx="293" cy="369"/>
                </a:xfrm>
                <a:custGeom>
                  <a:avLst/>
                  <a:gdLst>
                    <a:gd name="T0" fmla="*/ 116 w 1464"/>
                    <a:gd name="T1" fmla="*/ 49 h 1849"/>
                    <a:gd name="T2" fmla="*/ 126 w 1464"/>
                    <a:gd name="T3" fmla="*/ 51 h 1849"/>
                    <a:gd name="T4" fmla="*/ 134 w 1464"/>
                    <a:gd name="T5" fmla="*/ 53 h 1849"/>
                    <a:gd name="T6" fmla="*/ 143 w 1464"/>
                    <a:gd name="T7" fmla="*/ 56 h 1849"/>
                    <a:gd name="T8" fmla="*/ 152 w 1464"/>
                    <a:gd name="T9" fmla="*/ 59 h 1849"/>
                    <a:gd name="T10" fmla="*/ 162 w 1464"/>
                    <a:gd name="T11" fmla="*/ 63 h 1849"/>
                    <a:gd name="T12" fmla="*/ 172 w 1464"/>
                    <a:gd name="T13" fmla="*/ 67 h 1849"/>
                    <a:gd name="T14" fmla="*/ 181 w 1464"/>
                    <a:gd name="T15" fmla="*/ 72 h 1849"/>
                    <a:gd name="T16" fmla="*/ 189 w 1464"/>
                    <a:gd name="T17" fmla="*/ 77 h 1849"/>
                    <a:gd name="T18" fmla="*/ 197 w 1464"/>
                    <a:gd name="T19" fmla="*/ 82 h 1849"/>
                    <a:gd name="T20" fmla="*/ 206 w 1464"/>
                    <a:gd name="T21" fmla="*/ 88 h 1849"/>
                    <a:gd name="T22" fmla="*/ 214 w 1464"/>
                    <a:gd name="T23" fmla="*/ 94 h 1849"/>
                    <a:gd name="T24" fmla="*/ 226 w 1464"/>
                    <a:gd name="T25" fmla="*/ 105 h 1849"/>
                    <a:gd name="T26" fmla="*/ 237 w 1464"/>
                    <a:gd name="T27" fmla="*/ 116 h 1849"/>
                    <a:gd name="T28" fmla="*/ 245 w 1464"/>
                    <a:gd name="T29" fmla="*/ 126 h 1849"/>
                    <a:gd name="T30" fmla="*/ 254 w 1464"/>
                    <a:gd name="T31" fmla="*/ 138 h 1849"/>
                    <a:gd name="T32" fmla="*/ 262 w 1464"/>
                    <a:gd name="T33" fmla="*/ 151 h 1849"/>
                    <a:gd name="T34" fmla="*/ 269 w 1464"/>
                    <a:gd name="T35" fmla="*/ 163 h 1849"/>
                    <a:gd name="T36" fmla="*/ 276 w 1464"/>
                    <a:gd name="T37" fmla="*/ 177 h 1849"/>
                    <a:gd name="T38" fmla="*/ 281 w 1464"/>
                    <a:gd name="T39" fmla="*/ 192 h 1849"/>
                    <a:gd name="T40" fmla="*/ 287 w 1464"/>
                    <a:gd name="T41" fmla="*/ 211 h 1849"/>
                    <a:gd name="T42" fmla="*/ 290 w 1464"/>
                    <a:gd name="T43" fmla="*/ 229 h 1849"/>
                    <a:gd name="T44" fmla="*/ 293 w 1464"/>
                    <a:gd name="T45" fmla="*/ 252 h 1849"/>
                    <a:gd name="T46" fmla="*/ 293 w 1464"/>
                    <a:gd name="T47" fmla="*/ 273 h 1849"/>
                    <a:gd name="T48" fmla="*/ 291 w 1464"/>
                    <a:gd name="T49" fmla="*/ 291 h 1849"/>
                    <a:gd name="T50" fmla="*/ 288 w 1464"/>
                    <a:gd name="T51" fmla="*/ 310 h 1849"/>
                    <a:gd name="T52" fmla="*/ 282 w 1464"/>
                    <a:gd name="T53" fmla="*/ 331 h 1849"/>
                    <a:gd name="T54" fmla="*/ 274 w 1464"/>
                    <a:gd name="T55" fmla="*/ 350 h 1849"/>
                    <a:gd name="T56" fmla="*/ 263 w 1464"/>
                    <a:gd name="T57" fmla="*/ 369 h 1849"/>
                    <a:gd name="T58" fmla="*/ 182 w 1464"/>
                    <a:gd name="T59" fmla="*/ 310 h 1849"/>
                    <a:gd name="T60" fmla="*/ 187 w 1464"/>
                    <a:gd name="T61" fmla="*/ 295 h 1849"/>
                    <a:gd name="T62" fmla="*/ 191 w 1464"/>
                    <a:gd name="T63" fmla="*/ 280 h 1849"/>
                    <a:gd name="T64" fmla="*/ 192 w 1464"/>
                    <a:gd name="T65" fmla="*/ 267 h 1849"/>
                    <a:gd name="T66" fmla="*/ 191 w 1464"/>
                    <a:gd name="T67" fmla="*/ 251 h 1849"/>
                    <a:gd name="T68" fmla="*/ 189 w 1464"/>
                    <a:gd name="T69" fmla="*/ 234 h 1849"/>
                    <a:gd name="T70" fmla="*/ 183 w 1464"/>
                    <a:gd name="T71" fmla="*/ 219 h 1849"/>
                    <a:gd name="T72" fmla="*/ 177 w 1464"/>
                    <a:gd name="T73" fmla="*/ 205 h 1849"/>
                    <a:gd name="T74" fmla="*/ 171 w 1464"/>
                    <a:gd name="T75" fmla="*/ 196 h 1849"/>
                    <a:gd name="T76" fmla="*/ 164 w 1464"/>
                    <a:gd name="T77" fmla="*/ 188 h 1849"/>
                    <a:gd name="T78" fmla="*/ 157 w 1464"/>
                    <a:gd name="T79" fmla="*/ 180 h 1849"/>
                    <a:gd name="T80" fmla="*/ 149 w 1464"/>
                    <a:gd name="T81" fmla="*/ 173 h 1849"/>
                    <a:gd name="T82" fmla="*/ 139 w 1464"/>
                    <a:gd name="T83" fmla="*/ 166 h 1849"/>
                    <a:gd name="T84" fmla="*/ 131 w 1464"/>
                    <a:gd name="T85" fmla="*/ 161 h 1849"/>
                    <a:gd name="T86" fmla="*/ 120 w 1464"/>
                    <a:gd name="T87" fmla="*/ 156 h 1849"/>
                    <a:gd name="T88" fmla="*/ 112 w 1464"/>
                    <a:gd name="T89" fmla="*/ 153 h 1849"/>
                    <a:gd name="T90" fmla="*/ 99 w 1464"/>
                    <a:gd name="T91" fmla="*/ 150 h 1849"/>
                    <a:gd name="T92" fmla="*/ 86 w 1464"/>
                    <a:gd name="T93" fmla="*/ 149 h 1849"/>
                    <a:gd name="T94" fmla="*/ 82 w 1464"/>
                    <a:gd name="T95" fmla="*/ 203 h 1849"/>
                    <a:gd name="T96" fmla="*/ 82 w 1464"/>
                    <a:gd name="T97" fmla="*/ 0 h 1849"/>
                    <a:gd name="T98" fmla="*/ 87 w 1464"/>
                    <a:gd name="T99" fmla="*/ 46 h 1849"/>
                    <a:gd name="T100" fmla="*/ 100 w 1464"/>
                    <a:gd name="T101" fmla="*/ 47 h 1849"/>
                    <a:gd name="T102" fmla="*/ 112 w 1464"/>
                    <a:gd name="T103" fmla="*/ 48 h 1849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4"/>
                    <a:gd name="T157" fmla="*/ 0 h 1849"/>
                    <a:gd name="T158" fmla="*/ 1464 w 1464"/>
                    <a:gd name="T159" fmla="*/ 1849 h 1849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4" h="1849">
                      <a:moveTo>
                        <a:pt x="558" y="243"/>
                      </a:moveTo>
                      <a:lnTo>
                        <a:pt x="578" y="246"/>
                      </a:lnTo>
                      <a:lnTo>
                        <a:pt x="604" y="250"/>
                      </a:lnTo>
                      <a:lnTo>
                        <a:pt x="631" y="257"/>
                      </a:lnTo>
                      <a:lnTo>
                        <a:pt x="650" y="262"/>
                      </a:lnTo>
                      <a:lnTo>
                        <a:pt x="672" y="267"/>
                      </a:lnTo>
                      <a:lnTo>
                        <a:pt x="693" y="274"/>
                      </a:lnTo>
                      <a:lnTo>
                        <a:pt x="716" y="281"/>
                      </a:lnTo>
                      <a:lnTo>
                        <a:pt x="736" y="286"/>
                      </a:lnTo>
                      <a:lnTo>
                        <a:pt x="759" y="295"/>
                      </a:lnTo>
                      <a:lnTo>
                        <a:pt x="786" y="306"/>
                      </a:lnTo>
                      <a:lnTo>
                        <a:pt x="809" y="315"/>
                      </a:lnTo>
                      <a:lnTo>
                        <a:pt x="831" y="325"/>
                      </a:lnTo>
                      <a:lnTo>
                        <a:pt x="857" y="337"/>
                      </a:lnTo>
                      <a:lnTo>
                        <a:pt x="882" y="349"/>
                      </a:lnTo>
                      <a:lnTo>
                        <a:pt x="904" y="360"/>
                      </a:lnTo>
                      <a:lnTo>
                        <a:pt x="925" y="373"/>
                      </a:lnTo>
                      <a:lnTo>
                        <a:pt x="944" y="385"/>
                      </a:lnTo>
                      <a:lnTo>
                        <a:pt x="963" y="398"/>
                      </a:lnTo>
                      <a:lnTo>
                        <a:pt x="984" y="410"/>
                      </a:lnTo>
                      <a:lnTo>
                        <a:pt x="1007" y="427"/>
                      </a:lnTo>
                      <a:lnTo>
                        <a:pt x="1029" y="443"/>
                      </a:lnTo>
                      <a:lnTo>
                        <a:pt x="1049" y="459"/>
                      </a:lnTo>
                      <a:lnTo>
                        <a:pt x="1067" y="472"/>
                      </a:lnTo>
                      <a:lnTo>
                        <a:pt x="1098" y="498"/>
                      </a:lnTo>
                      <a:lnTo>
                        <a:pt x="1129" y="527"/>
                      </a:lnTo>
                      <a:lnTo>
                        <a:pt x="1153" y="549"/>
                      </a:lnTo>
                      <a:lnTo>
                        <a:pt x="1182" y="582"/>
                      </a:lnTo>
                      <a:lnTo>
                        <a:pt x="1202" y="605"/>
                      </a:lnTo>
                      <a:lnTo>
                        <a:pt x="1224" y="632"/>
                      </a:lnTo>
                      <a:lnTo>
                        <a:pt x="1249" y="662"/>
                      </a:lnTo>
                      <a:lnTo>
                        <a:pt x="1269" y="691"/>
                      </a:lnTo>
                      <a:lnTo>
                        <a:pt x="1289" y="724"/>
                      </a:lnTo>
                      <a:lnTo>
                        <a:pt x="1310" y="755"/>
                      </a:lnTo>
                      <a:lnTo>
                        <a:pt x="1328" y="789"/>
                      </a:lnTo>
                      <a:lnTo>
                        <a:pt x="1346" y="818"/>
                      </a:lnTo>
                      <a:lnTo>
                        <a:pt x="1362" y="853"/>
                      </a:lnTo>
                      <a:lnTo>
                        <a:pt x="1378" y="888"/>
                      </a:lnTo>
                      <a:lnTo>
                        <a:pt x="1391" y="924"/>
                      </a:lnTo>
                      <a:lnTo>
                        <a:pt x="1405" y="963"/>
                      </a:lnTo>
                      <a:lnTo>
                        <a:pt x="1421" y="1011"/>
                      </a:lnTo>
                      <a:lnTo>
                        <a:pt x="1433" y="1056"/>
                      </a:lnTo>
                      <a:lnTo>
                        <a:pt x="1444" y="1102"/>
                      </a:lnTo>
                      <a:lnTo>
                        <a:pt x="1449" y="1147"/>
                      </a:lnTo>
                      <a:lnTo>
                        <a:pt x="1457" y="1199"/>
                      </a:lnTo>
                      <a:lnTo>
                        <a:pt x="1463" y="1265"/>
                      </a:lnTo>
                      <a:lnTo>
                        <a:pt x="1464" y="1316"/>
                      </a:lnTo>
                      <a:lnTo>
                        <a:pt x="1463" y="1366"/>
                      </a:lnTo>
                      <a:lnTo>
                        <a:pt x="1458" y="1413"/>
                      </a:lnTo>
                      <a:lnTo>
                        <a:pt x="1453" y="1458"/>
                      </a:lnTo>
                      <a:lnTo>
                        <a:pt x="1447" y="1505"/>
                      </a:lnTo>
                      <a:lnTo>
                        <a:pt x="1437" y="1553"/>
                      </a:lnTo>
                      <a:lnTo>
                        <a:pt x="1424" y="1604"/>
                      </a:lnTo>
                      <a:lnTo>
                        <a:pt x="1407" y="1658"/>
                      </a:lnTo>
                      <a:lnTo>
                        <a:pt x="1390" y="1707"/>
                      </a:lnTo>
                      <a:lnTo>
                        <a:pt x="1371" y="1755"/>
                      </a:lnTo>
                      <a:lnTo>
                        <a:pt x="1343" y="1802"/>
                      </a:lnTo>
                      <a:lnTo>
                        <a:pt x="1316" y="1849"/>
                      </a:lnTo>
                      <a:lnTo>
                        <a:pt x="885" y="1599"/>
                      </a:lnTo>
                      <a:lnTo>
                        <a:pt x="908" y="1552"/>
                      </a:lnTo>
                      <a:lnTo>
                        <a:pt x="924" y="1516"/>
                      </a:lnTo>
                      <a:lnTo>
                        <a:pt x="935" y="1477"/>
                      </a:lnTo>
                      <a:lnTo>
                        <a:pt x="945" y="1439"/>
                      </a:lnTo>
                      <a:lnTo>
                        <a:pt x="952" y="1404"/>
                      </a:lnTo>
                      <a:lnTo>
                        <a:pt x="954" y="1369"/>
                      </a:lnTo>
                      <a:lnTo>
                        <a:pt x="957" y="1336"/>
                      </a:lnTo>
                      <a:lnTo>
                        <a:pt x="957" y="1300"/>
                      </a:lnTo>
                      <a:lnTo>
                        <a:pt x="955" y="1259"/>
                      </a:lnTo>
                      <a:lnTo>
                        <a:pt x="949" y="1218"/>
                      </a:lnTo>
                      <a:lnTo>
                        <a:pt x="942" y="1174"/>
                      </a:lnTo>
                      <a:lnTo>
                        <a:pt x="932" y="1138"/>
                      </a:lnTo>
                      <a:lnTo>
                        <a:pt x="916" y="1097"/>
                      </a:lnTo>
                      <a:lnTo>
                        <a:pt x="902" y="1063"/>
                      </a:lnTo>
                      <a:lnTo>
                        <a:pt x="884" y="1029"/>
                      </a:lnTo>
                      <a:lnTo>
                        <a:pt x="868" y="1003"/>
                      </a:lnTo>
                      <a:lnTo>
                        <a:pt x="853" y="982"/>
                      </a:lnTo>
                      <a:lnTo>
                        <a:pt x="837" y="961"/>
                      </a:lnTo>
                      <a:lnTo>
                        <a:pt x="819" y="940"/>
                      </a:lnTo>
                      <a:lnTo>
                        <a:pt x="799" y="917"/>
                      </a:lnTo>
                      <a:lnTo>
                        <a:pt x="783" y="902"/>
                      </a:lnTo>
                      <a:lnTo>
                        <a:pt x="764" y="883"/>
                      </a:lnTo>
                      <a:lnTo>
                        <a:pt x="745" y="866"/>
                      </a:lnTo>
                      <a:lnTo>
                        <a:pt x="722" y="849"/>
                      </a:lnTo>
                      <a:lnTo>
                        <a:pt x="696" y="832"/>
                      </a:lnTo>
                      <a:lnTo>
                        <a:pt x="673" y="817"/>
                      </a:lnTo>
                      <a:lnTo>
                        <a:pt x="655" y="806"/>
                      </a:lnTo>
                      <a:lnTo>
                        <a:pt x="627" y="790"/>
                      </a:lnTo>
                      <a:lnTo>
                        <a:pt x="602" y="781"/>
                      </a:lnTo>
                      <a:lnTo>
                        <a:pt x="581" y="773"/>
                      </a:lnTo>
                      <a:lnTo>
                        <a:pt x="559" y="765"/>
                      </a:lnTo>
                      <a:lnTo>
                        <a:pt x="525" y="757"/>
                      </a:lnTo>
                      <a:lnTo>
                        <a:pt x="494" y="752"/>
                      </a:lnTo>
                      <a:lnTo>
                        <a:pt x="462" y="748"/>
                      </a:lnTo>
                      <a:lnTo>
                        <a:pt x="430" y="746"/>
                      </a:lnTo>
                      <a:lnTo>
                        <a:pt x="412" y="745"/>
                      </a:lnTo>
                      <a:lnTo>
                        <a:pt x="412" y="1015"/>
                      </a:lnTo>
                      <a:lnTo>
                        <a:pt x="0" y="514"/>
                      </a:lnTo>
                      <a:lnTo>
                        <a:pt x="411" y="0"/>
                      </a:lnTo>
                      <a:lnTo>
                        <a:pt x="411" y="231"/>
                      </a:lnTo>
                      <a:lnTo>
                        <a:pt x="433" y="232"/>
                      </a:lnTo>
                      <a:lnTo>
                        <a:pt x="465" y="234"/>
                      </a:lnTo>
                      <a:lnTo>
                        <a:pt x="499" y="236"/>
                      </a:lnTo>
                      <a:lnTo>
                        <a:pt x="531" y="239"/>
                      </a:lnTo>
                      <a:lnTo>
                        <a:pt x="558" y="24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61" name="Freeform 41"/>
                <p:cNvSpPr>
                  <a:spLocks/>
                </p:cNvSpPr>
                <p:nvPr/>
              </p:nvSpPr>
              <p:spPr bwMode="auto">
                <a:xfrm>
                  <a:off x="2227" y="3584"/>
                  <a:ext cx="388" cy="205"/>
                </a:xfrm>
                <a:custGeom>
                  <a:avLst/>
                  <a:gdLst>
                    <a:gd name="T0" fmla="*/ 199 w 1942"/>
                    <a:gd name="T1" fmla="*/ 202 h 1028"/>
                    <a:gd name="T2" fmla="*/ 210 w 1942"/>
                    <a:gd name="T3" fmla="*/ 200 h 1028"/>
                    <a:gd name="T4" fmla="*/ 218 w 1942"/>
                    <a:gd name="T5" fmla="*/ 198 h 1028"/>
                    <a:gd name="T6" fmla="*/ 227 w 1942"/>
                    <a:gd name="T7" fmla="*/ 195 h 1028"/>
                    <a:gd name="T8" fmla="*/ 235 w 1942"/>
                    <a:gd name="T9" fmla="*/ 192 h 1028"/>
                    <a:gd name="T10" fmla="*/ 246 w 1942"/>
                    <a:gd name="T11" fmla="*/ 188 h 1028"/>
                    <a:gd name="T12" fmla="*/ 255 w 1942"/>
                    <a:gd name="T13" fmla="*/ 184 h 1028"/>
                    <a:gd name="T14" fmla="*/ 264 w 1942"/>
                    <a:gd name="T15" fmla="*/ 179 h 1028"/>
                    <a:gd name="T16" fmla="*/ 272 w 1942"/>
                    <a:gd name="T17" fmla="*/ 174 h 1028"/>
                    <a:gd name="T18" fmla="*/ 280 w 1942"/>
                    <a:gd name="T19" fmla="*/ 169 h 1028"/>
                    <a:gd name="T20" fmla="*/ 289 w 1942"/>
                    <a:gd name="T21" fmla="*/ 163 h 1028"/>
                    <a:gd name="T22" fmla="*/ 297 w 1942"/>
                    <a:gd name="T23" fmla="*/ 157 h 1028"/>
                    <a:gd name="T24" fmla="*/ 308 w 1942"/>
                    <a:gd name="T25" fmla="*/ 147 h 1028"/>
                    <a:gd name="T26" fmla="*/ 320 w 1942"/>
                    <a:gd name="T27" fmla="*/ 135 h 1028"/>
                    <a:gd name="T28" fmla="*/ 328 w 1942"/>
                    <a:gd name="T29" fmla="*/ 125 h 1028"/>
                    <a:gd name="T30" fmla="*/ 337 w 1942"/>
                    <a:gd name="T31" fmla="*/ 114 h 1028"/>
                    <a:gd name="T32" fmla="*/ 346 w 1942"/>
                    <a:gd name="T33" fmla="*/ 100 h 1028"/>
                    <a:gd name="T34" fmla="*/ 347 w 1942"/>
                    <a:gd name="T35" fmla="*/ 0 h 1028"/>
                    <a:gd name="T36" fmla="*/ 259 w 1942"/>
                    <a:gd name="T37" fmla="*/ 49 h 1028"/>
                    <a:gd name="T38" fmla="*/ 251 w 1942"/>
                    <a:gd name="T39" fmla="*/ 59 h 1028"/>
                    <a:gd name="T40" fmla="*/ 243 w 1942"/>
                    <a:gd name="T41" fmla="*/ 68 h 1028"/>
                    <a:gd name="T42" fmla="*/ 236 w 1942"/>
                    <a:gd name="T43" fmla="*/ 76 h 1028"/>
                    <a:gd name="T44" fmla="*/ 228 w 1942"/>
                    <a:gd name="T45" fmla="*/ 82 h 1028"/>
                    <a:gd name="T46" fmla="*/ 218 w 1942"/>
                    <a:gd name="T47" fmla="*/ 88 h 1028"/>
                    <a:gd name="T48" fmla="*/ 209 w 1942"/>
                    <a:gd name="T49" fmla="*/ 94 h 1028"/>
                    <a:gd name="T50" fmla="*/ 200 w 1942"/>
                    <a:gd name="T51" fmla="*/ 97 h 1028"/>
                    <a:gd name="T52" fmla="*/ 189 w 1942"/>
                    <a:gd name="T53" fmla="*/ 101 h 1028"/>
                    <a:gd name="T54" fmla="*/ 176 w 1942"/>
                    <a:gd name="T55" fmla="*/ 102 h 1028"/>
                    <a:gd name="T56" fmla="*/ 154 w 1942"/>
                    <a:gd name="T57" fmla="*/ 103 h 1028"/>
                    <a:gd name="T58" fmla="*/ 136 w 1942"/>
                    <a:gd name="T59" fmla="*/ 99 h 1028"/>
                    <a:gd name="T60" fmla="*/ 117 w 1942"/>
                    <a:gd name="T61" fmla="*/ 93 h 1028"/>
                    <a:gd name="T62" fmla="*/ 100 w 1942"/>
                    <a:gd name="T63" fmla="*/ 83 h 1028"/>
                    <a:gd name="T64" fmla="*/ 0 w 1942"/>
                    <a:gd name="T65" fmla="*/ 129 h 1028"/>
                    <a:gd name="T66" fmla="*/ 9 w 1942"/>
                    <a:gd name="T67" fmla="*/ 139 h 1028"/>
                    <a:gd name="T68" fmla="*/ 18 w 1942"/>
                    <a:gd name="T69" fmla="*/ 148 h 1028"/>
                    <a:gd name="T70" fmla="*/ 28 w 1942"/>
                    <a:gd name="T71" fmla="*/ 157 h 1028"/>
                    <a:gd name="T72" fmla="*/ 38 w 1942"/>
                    <a:gd name="T73" fmla="*/ 164 h 1028"/>
                    <a:gd name="T74" fmla="*/ 49 w 1942"/>
                    <a:gd name="T75" fmla="*/ 171 h 1028"/>
                    <a:gd name="T76" fmla="*/ 59 w 1942"/>
                    <a:gd name="T77" fmla="*/ 178 h 1028"/>
                    <a:gd name="T78" fmla="*/ 69 w 1942"/>
                    <a:gd name="T79" fmla="*/ 183 h 1028"/>
                    <a:gd name="T80" fmla="*/ 82 w 1942"/>
                    <a:gd name="T81" fmla="*/ 189 h 1028"/>
                    <a:gd name="T82" fmla="*/ 95 w 1942"/>
                    <a:gd name="T83" fmla="*/ 193 h 1028"/>
                    <a:gd name="T84" fmla="*/ 106 w 1942"/>
                    <a:gd name="T85" fmla="*/ 197 h 1028"/>
                    <a:gd name="T86" fmla="*/ 117 w 1942"/>
                    <a:gd name="T87" fmla="*/ 200 h 1028"/>
                    <a:gd name="T88" fmla="*/ 130 w 1942"/>
                    <a:gd name="T89" fmla="*/ 203 h 1028"/>
                    <a:gd name="T90" fmla="*/ 144 w 1942"/>
                    <a:gd name="T91" fmla="*/ 204 h 1028"/>
                    <a:gd name="T92" fmla="*/ 157 w 1942"/>
                    <a:gd name="T93" fmla="*/ 205 h 1028"/>
                    <a:gd name="T94" fmla="*/ 170 w 1942"/>
                    <a:gd name="T95" fmla="*/ 205 h 1028"/>
                    <a:gd name="T96" fmla="*/ 183 w 1942"/>
                    <a:gd name="T97" fmla="*/ 204 h 1028"/>
                    <a:gd name="T98" fmla="*/ 195 w 1942"/>
                    <a:gd name="T99" fmla="*/ 202 h 102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942"/>
                    <a:gd name="T151" fmla="*/ 0 h 1028"/>
                    <a:gd name="T152" fmla="*/ 1942 w 1942"/>
                    <a:gd name="T153" fmla="*/ 1028 h 102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942" h="1028">
                      <a:moveTo>
                        <a:pt x="976" y="1015"/>
                      </a:moveTo>
                      <a:lnTo>
                        <a:pt x="996" y="1012"/>
                      </a:lnTo>
                      <a:lnTo>
                        <a:pt x="1023" y="1007"/>
                      </a:lnTo>
                      <a:lnTo>
                        <a:pt x="1049" y="1002"/>
                      </a:lnTo>
                      <a:lnTo>
                        <a:pt x="1068" y="997"/>
                      </a:lnTo>
                      <a:lnTo>
                        <a:pt x="1091" y="992"/>
                      </a:lnTo>
                      <a:lnTo>
                        <a:pt x="1113" y="985"/>
                      </a:lnTo>
                      <a:lnTo>
                        <a:pt x="1135" y="979"/>
                      </a:lnTo>
                      <a:lnTo>
                        <a:pt x="1155" y="973"/>
                      </a:lnTo>
                      <a:lnTo>
                        <a:pt x="1177" y="964"/>
                      </a:lnTo>
                      <a:lnTo>
                        <a:pt x="1205" y="954"/>
                      </a:lnTo>
                      <a:lnTo>
                        <a:pt x="1229" y="944"/>
                      </a:lnTo>
                      <a:lnTo>
                        <a:pt x="1251" y="934"/>
                      </a:lnTo>
                      <a:lnTo>
                        <a:pt x="1277" y="922"/>
                      </a:lnTo>
                      <a:lnTo>
                        <a:pt x="1301" y="910"/>
                      </a:lnTo>
                      <a:lnTo>
                        <a:pt x="1323" y="899"/>
                      </a:lnTo>
                      <a:lnTo>
                        <a:pt x="1343" y="885"/>
                      </a:lnTo>
                      <a:lnTo>
                        <a:pt x="1362" y="874"/>
                      </a:lnTo>
                      <a:lnTo>
                        <a:pt x="1381" y="861"/>
                      </a:lnTo>
                      <a:lnTo>
                        <a:pt x="1402" y="848"/>
                      </a:lnTo>
                      <a:lnTo>
                        <a:pt x="1426" y="833"/>
                      </a:lnTo>
                      <a:lnTo>
                        <a:pt x="1447" y="817"/>
                      </a:lnTo>
                      <a:lnTo>
                        <a:pt x="1467" y="802"/>
                      </a:lnTo>
                      <a:lnTo>
                        <a:pt x="1485" y="788"/>
                      </a:lnTo>
                      <a:lnTo>
                        <a:pt x="1516" y="763"/>
                      </a:lnTo>
                      <a:lnTo>
                        <a:pt x="1544" y="739"/>
                      </a:lnTo>
                      <a:lnTo>
                        <a:pt x="1571" y="711"/>
                      </a:lnTo>
                      <a:lnTo>
                        <a:pt x="1600" y="678"/>
                      </a:lnTo>
                      <a:lnTo>
                        <a:pt x="1620" y="655"/>
                      </a:lnTo>
                      <a:lnTo>
                        <a:pt x="1643" y="628"/>
                      </a:lnTo>
                      <a:lnTo>
                        <a:pt x="1667" y="599"/>
                      </a:lnTo>
                      <a:lnTo>
                        <a:pt x="1688" y="570"/>
                      </a:lnTo>
                      <a:lnTo>
                        <a:pt x="1708" y="539"/>
                      </a:lnTo>
                      <a:lnTo>
                        <a:pt x="1733" y="503"/>
                      </a:lnTo>
                      <a:lnTo>
                        <a:pt x="1942" y="626"/>
                      </a:lnTo>
                      <a:lnTo>
                        <a:pt x="1737" y="0"/>
                      </a:lnTo>
                      <a:lnTo>
                        <a:pt x="1073" y="119"/>
                      </a:lnTo>
                      <a:lnTo>
                        <a:pt x="1297" y="247"/>
                      </a:lnTo>
                      <a:lnTo>
                        <a:pt x="1278" y="273"/>
                      </a:lnTo>
                      <a:lnTo>
                        <a:pt x="1258" y="297"/>
                      </a:lnTo>
                      <a:lnTo>
                        <a:pt x="1238" y="320"/>
                      </a:lnTo>
                      <a:lnTo>
                        <a:pt x="1218" y="343"/>
                      </a:lnTo>
                      <a:lnTo>
                        <a:pt x="1201" y="360"/>
                      </a:lnTo>
                      <a:lnTo>
                        <a:pt x="1183" y="379"/>
                      </a:lnTo>
                      <a:lnTo>
                        <a:pt x="1163" y="394"/>
                      </a:lnTo>
                      <a:lnTo>
                        <a:pt x="1141" y="411"/>
                      </a:lnTo>
                      <a:lnTo>
                        <a:pt x="1114" y="429"/>
                      </a:lnTo>
                      <a:lnTo>
                        <a:pt x="1092" y="443"/>
                      </a:lnTo>
                      <a:lnTo>
                        <a:pt x="1073" y="455"/>
                      </a:lnTo>
                      <a:lnTo>
                        <a:pt x="1045" y="470"/>
                      </a:lnTo>
                      <a:lnTo>
                        <a:pt x="1021" y="480"/>
                      </a:lnTo>
                      <a:lnTo>
                        <a:pt x="999" y="487"/>
                      </a:lnTo>
                      <a:lnTo>
                        <a:pt x="977" y="495"/>
                      </a:lnTo>
                      <a:lnTo>
                        <a:pt x="945" y="504"/>
                      </a:lnTo>
                      <a:lnTo>
                        <a:pt x="913" y="508"/>
                      </a:lnTo>
                      <a:lnTo>
                        <a:pt x="880" y="512"/>
                      </a:lnTo>
                      <a:lnTo>
                        <a:pt x="832" y="514"/>
                      </a:lnTo>
                      <a:lnTo>
                        <a:pt x="770" y="515"/>
                      </a:lnTo>
                      <a:lnTo>
                        <a:pt x="722" y="508"/>
                      </a:lnTo>
                      <a:lnTo>
                        <a:pt x="679" y="498"/>
                      </a:lnTo>
                      <a:lnTo>
                        <a:pt x="629" y="484"/>
                      </a:lnTo>
                      <a:lnTo>
                        <a:pt x="584" y="465"/>
                      </a:lnTo>
                      <a:lnTo>
                        <a:pt x="540" y="442"/>
                      </a:lnTo>
                      <a:lnTo>
                        <a:pt x="500" y="417"/>
                      </a:lnTo>
                      <a:lnTo>
                        <a:pt x="461" y="382"/>
                      </a:lnTo>
                      <a:lnTo>
                        <a:pt x="0" y="649"/>
                      </a:lnTo>
                      <a:lnTo>
                        <a:pt x="19" y="672"/>
                      </a:lnTo>
                      <a:lnTo>
                        <a:pt x="46" y="697"/>
                      </a:lnTo>
                      <a:lnTo>
                        <a:pt x="68" y="720"/>
                      </a:lnTo>
                      <a:lnTo>
                        <a:pt x="90" y="741"/>
                      </a:lnTo>
                      <a:lnTo>
                        <a:pt x="112" y="762"/>
                      </a:lnTo>
                      <a:lnTo>
                        <a:pt x="139" y="785"/>
                      </a:lnTo>
                      <a:lnTo>
                        <a:pt x="164" y="804"/>
                      </a:lnTo>
                      <a:lnTo>
                        <a:pt x="188" y="822"/>
                      </a:lnTo>
                      <a:lnTo>
                        <a:pt x="216" y="840"/>
                      </a:lnTo>
                      <a:lnTo>
                        <a:pt x="243" y="859"/>
                      </a:lnTo>
                      <a:lnTo>
                        <a:pt x="270" y="876"/>
                      </a:lnTo>
                      <a:lnTo>
                        <a:pt x="296" y="891"/>
                      </a:lnTo>
                      <a:lnTo>
                        <a:pt x="322" y="906"/>
                      </a:lnTo>
                      <a:lnTo>
                        <a:pt x="346" y="918"/>
                      </a:lnTo>
                      <a:lnTo>
                        <a:pt x="379" y="934"/>
                      </a:lnTo>
                      <a:lnTo>
                        <a:pt x="411" y="947"/>
                      </a:lnTo>
                      <a:lnTo>
                        <a:pt x="446" y="960"/>
                      </a:lnTo>
                      <a:lnTo>
                        <a:pt x="473" y="970"/>
                      </a:lnTo>
                      <a:lnTo>
                        <a:pt x="499" y="981"/>
                      </a:lnTo>
                      <a:lnTo>
                        <a:pt x="529" y="989"/>
                      </a:lnTo>
                      <a:lnTo>
                        <a:pt x="558" y="997"/>
                      </a:lnTo>
                      <a:lnTo>
                        <a:pt x="586" y="1004"/>
                      </a:lnTo>
                      <a:lnTo>
                        <a:pt x="620" y="1011"/>
                      </a:lnTo>
                      <a:lnTo>
                        <a:pt x="653" y="1016"/>
                      </a:lnTo>
                      <a:lnTo>
                        <a:pt x="688" y="1021"/>
                      </a:lnTo>
                      <a:lnTo>
                        <a:pt x="723" y="1024"/>
                      </a:lnTo>
                      <a:lnTo>
                        <a:pt x="750" y="1025"/>
                      </a:lnTo>
                      <a:lnTo>
                        <a:pt x="787" y="1028"/>
                      </a:lnTo>
                      <a:lnTo>
                        <a:pt x="824" y="1028"/>
                      </a:lnTo>
                      <a:lnTo>
                        <a:pt x="852" y="1026"/>
                      </a:lnTo>
                      <a:lnTo>
                        <a:pt x="884" y="1025"/>
                      </a:lnTo>
                      <a:lnTo>
                        <a:pt x="918" y="1023"/>
                      </a:lnTo>
                      <a:lnTo>
                        <a:pt x="949" y="1019"/>
                      </a:lnTo>
                      <a:lnTo>
                        <a:pt x="976" y="101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62" name="Freeform 42"/>
                <p:cNvSpPr>
                  <a:spLocks/>
                </p:cNvSpPr>
                <p:nvPr/>
              </p:nvSpPr>
              <p:spPr bwMode="auto">
                <a:xfrm>
                  <a:off x="2160" y="3361"/>
                  <a:ext cx="197" cy="367"/>
                </a:xfrm>
                <a:custGeom>
                  <a:avLst/>
                  <a:gdLst>
                    <a:gd name="T0" fmla="*/ 193 w 985"/>
                    <a:gd name="T1" fmla="*/ 1 h 1832"/>
                    <a:gd name="T2" fmla="*/ 183 w 985"/>
                    <a:gd name="T3" fmla="*/ 3 h 1832"/>
                    <a:gd name="T4" fmla="*/ 174 w 985"/>
                    <a:gd name="T5" fmla="*/ 5 h 1832"/>
                    <a:gd name="T6" fmla="*/ 165 w 985"/>
                    <a:gd name="T7" fmla="*/ 7 h 1832"/>
                    <a:gd name="T8" fmla="*/ 157 w 985"/>
                    <a:gd name="T9" fmla="*/ 11 h 1832"/>
                    <a:gd name="T10" fmla="*/ 147 w 985"/>
                    <a:gd name="T11" fmla="*/ 15 h 1832"/>
                    <a:gd name="T12" fmla="*/ 137 w 985"/>
                    <a:gd name="T13" fmla="*/ 19 h 1832"/>
                    <a:gd name="T14" fmla="*/ 128 w 985"/>
                    <a:gd name="T15" fmla="*/ 24 h 1832"/>
                    <a:gd name="T16" fmla="*/ 120 w 985"/>
                    <a:gd name="T17" fmla="*/ 28 h 1832"/>
                    <a:gd name="T18" fmla="*/ 112 w 985"/>
                    <a:gd name="T19" fmla="*/ 34 h 1832"/>
                    <a:gd name="T20" fmla="*/ 103 w 985"/>
                    <a:gd name="T21" fmla="*/ 40 h 1832"/>
                    <a:gd name="T22" fmla="*/ 95 w 985"/>
                    <a:gd name="T23" fmla="*/ 46 h 1832"/>
                    <a:gd name="T24" fmla="*/ 83 w 985"/>
                    <a:gd name="T25" fmla="*/ 57 h 1832"/>
                    <a:gd name="T26" fmla="*/ 72 w 985"/>
                    <a:gd name="T27" fmla="*/ 68 h 1832"/>
                    <a:gd name="T28" fmla="*/ 64 w 985"/>
                    <a:gd name="T29" fmla="*/ 78 h 1832"/>
                    <a:gd name="T30" fmla="*/ 55 w 985"/>
                    <a:gd name="T31" fmla="*/ 90 h 1832"/>
                    <a:gd name="T32" fmla="*/ 47 w 985"/>
                    <a:gd name="T33" fmla="*/ 103 h 1832"/>
                    <a:gd name="T34" fmla="*/ 39 w 985"/>
                    <a:gd name="T35" fmla="*/ 115 h 1832"/>
                    <a:gd name="T36" fmla="*/ 33 w 985"/>
                    <a:gd name="T37" fmla="*/ 129 h 1832"/>
                    <a:gd name="T38" fmla="*/ 28 w 985"/>
                    <a:gd name="T39" fmla="*/ 144 h 1832"/>
                    <a:gd name="T40" fmla="*/ 22 w 985"/>
                    <a:gd name="T41" fmla="*/ 163 h 1832"/>
                    <a:gd name="T42" fmla="*/ 19 w 985"/>
                    <a:gd name="T43" fmla="*/ 181 h 1832"/>
                    <a:gd name="T44" fmla="*/ 16 w 985"/>
                    <a:gd name="T45" fmla="*/ 205 h 1832"/>
                    <a:gd name="T46" fmla="*/ 16 w 985"/>
                    <a:gd name="T47" fmla="*/ 225 h 1832"/>
                    <a:gd name="T48" fmla="*/ 18 w 985"/>
                    <a:gd name="T49" fmla="*/ 244 h 1832"/>
                    <a:gd name="T50" fmla="*/ 21 w 985"/>
                    <a:gd name="T51" fmla="*/ 263 h 1832"/>
                    <a:gd name="T52" fmla="*/ 27 w 985"/>
                    <a:gd name="T53" fmla="*/ 284 h 1832"/>
                    <a:gd name="T54" fmla="*/ 34 w 985"/>
                    <a:gd name="T55" fmla="*/ 303 h 1832"/>
                    <a:gd name="T56" fmla="*/ 44 w 985"/>
                    <a:gd name="T57" fmla="*/ 322 h 1832"/>
                    <a:gd name="T58" fmla="*/ 135 w 985"/>
                    <a:gd name="T59" fmla="*/ 367 h 1832"/>
                    <a:gd name="T60" fmla="*/ 133 w 985"/>
                    <a:gd name="T61" fmla="*/ 270 h 1832"/>
                    <a:gd name="T62" fmla="*/ 125 w 985"/>
                    <a:gd name="T63" fmla="*/ 255 h 1832"/>
                    <a:gd name="T64" fmla="*/ 120 w 985"/>
                    <a:gd name="T65" fmla="*/ 240 h 1832"/>
                    <a:gd name="T66" fmla="*/ 118 w 985"/>
                    <a:gd name="T67" fmla="*/ 226 h 1832"/>
                    <a:gd name="T68" fmla="*/ 117 w 985"/>
                    <a:gd name="T69" fmla="*/ 212 h 1832"/>
                    <a:gd name="T70" fmla="*/ 119 w 985"/>
                    <a:gd name="T71" fmla="*/ 196 h 1832"/>
                    <a:gd name="T72" fmla="*/ 122 w 985"/>
                    <a:gd name="T73" fmla="*/ 179 h 1832"/>
                    <a:gd name="T74" fmla="*/ 128 w 985"/>
                    <a:gd name="T75" fmla="*/ 164 h 1832"/>
                    <a:gd name="T76" fmla="*/ 135 w 985"/>
                    <a:gd name="T77" fmla="*/ 152 h 1832"/>
                    <a:gd name="T78" fmla="*/ 141 w 985"/>
                    <a:gd name="T79" fmla="*/ 144 h 1832"/>
                    <a:gd name="T80" fmla="*/ 149 w 985"/>
                    <a:gd name="T81" fmla="*/ 135 h 1832"/>
                    <a:gd name="T82" fmla="*/ 156 w 985"/>
                    <a:gd name="T83" fmla="*/ 128 h 1832"/>
                    <a:gd name="T84" fmla="*/ 164 w 985"/>
                    <a:gd name="T85" fmla="*/ 122 h 1832"/>
                    <a:gd name="T86" fmla="*/ 174 w 985"/>
                    <a:gd name="T87" fmla="*/ 115 h 1832"/>
                    <a:gd name="T88" fmla="*/ 183 w 985"/>
                    <a:gd name="T89" fmla="*/ 110 h 1832"/>
                    <a:gd name="T90" fmla="*/ 197 w 985"/>
                    <a:gd name="T91" fmla="*/ 105 h 1832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985"/>
                    <a:gd name="T139" fmla="*/ 0 h 1832"/>
                    <a:gd name="T140" fmla="*/ 985 w 985"/>
                    <a:gd name="T141" fmla="*/ 1832 h 1832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985" h="1832">
                      <a:moveTo>
                        <a:pt x="985" y="0"/>
                      </a:moveTo>
                      <a:lnTo>
                        <a:pt x="964" y="4"/>
                      </a:lnTo>
                      <a:lnTo>
                        <a:pt x="943" y="7"/>
                      </a:lnTo>
                      <a:lnTo>
                        <a:pt x="914" y="14"/>
                      </a:lnTo>
                      <a:lnTo>
                        <a:pt x="893" y="18"/>
                      </a:lnTo>
                      <a:lnTo>
                        <a:pt x="870" y="25"/>
                      </a:lnTo>
                      <a:lnTo>
                        <a:pt x="849" y="31"/>
                      </a:lnTo>
                      <a:lnTo>
                        <a:pt x="827" y="37"/>
                      </a:lnTo>
                      <a:lnTo>
                        <a:pt x="806" y="44"/>
                      </a:lnTo>
                      <a:lnTo>
                        <a:pt x="783" y="53"/>
                      </a:lnTo>
                      <a:lnTo>
                        <a:pt x="757" y="63"/>
                      </a:lnTo>
                      <a:lnTo>
                        <a:pt x="734" y="73"/>
                      </a:lnTo>
                      <a:lnTo>
                        <a:pt x="711" y="83"/>
                      </a:lnTo>
                      <a:lnTo>
                        <a:pt x="687" y="94"/>
                      </a:lnTo>
                      <a:lnTo>
                        <a:pt x="662" y="106"/>
                      </a:lnTo>
                      <a:lnTo>
                        <a:pt x="640" y="118"/>
                      </a:lnTo>
                      <a:lnTo>
                        <a:pt x="619" y="131"/>
                      </a:lnTo>
                      <a:lnTo>
                        <a:pt x="600" y="142"/>
                      </a:lnTo>
                      <a:lnTo>
                        <a:pt x="581" y="156"/>
                      </a:lnTo>
                      <a:lnTo>
                        <a:pt x="560" y="168"/>
                      </a:lnTo>
                      <a:lnTo>
                        <a:pt x="536" y="184"/>
                      </a:lnTo>
                      <a:lnTo>
                        <a:pt x="515" y="200"/>
                      </a:lnTo>
                      <a:lnTo>
                        <a:pt x="495" y="216"/>
                      </a:lnTo>
                      <a:lnTo>
                        <a:pt x="476" y="230"/>
                      </a:lnTo>
                      <a:lnTo>
                        <a:pt x="445" y="255"/>
                      </a:lnTo>
                      <a:lnTo>
                        <a:pt x="414" y="285"/>
                      </a:lnTo>
                      <a:lnTo>
                        <a:pt x="389" y="308"/>
                      </a:lnTo>
                      <a:lnTo>
                        <a:pt x="361" y="340"/>
                      </a:lnTo>
                      <a:lnTo>
                        <a:pt x="340" y="364"/>
                      </a:lnTo>
                      <a:lnTo>
                        <a:pt x="318" y="391"/>
                      </a:lnTo>
                      <a:lnTo>
                        <a:pt x="294" y="421"/>
                      </a:lnTo>
                      <a:lnTo>
                        <a:pt x="274" y="449"/>
                      </a:lnTo>
                      <a:lnTo>
                        <a:pt x="254" y="481"/>
                      </a:lnTo>
                      <a:lnTo>
                        <a:pt x="234" y="513"/>
                      </a:lnTo>
                      <a:lnTo>
                        <a:pt x="214" y="546"/>
                      </a:lnTo>
                      <a:lnTo>
                        <a:pt x="197" y="575"/>
                      </a:lnTo>
                      <a:lnTo>
                        <a:pt x="181" y="611"/>
                      </a:lnTo>
                      <a:lnTo>
                        <a:pt x="166" y="646"/>
                      </a:lnTo>
                      <a:lnTo>
                        <a:pt x="152" y="682"/>
                      </a:lnTo>
                      <a:lnTo>
                        <a:pt x="139" y="721"/>
                      </a:lnTo>
                      <a:lnTo>
                        <a:pt x="122" y="769"/>
                      </a:lnTo>
                      <a:lnTo>
                        <a:pt x="111" y="814"/>
                      </a:lnTo>
                      <a:lnTo>
                        <a:pt x="100" y="859"/>
                      </a:lnTo>
                      <a:lnTo>
                        <a:pt x="94" y="904"/>
                      </a:lnTo>
                      <a:lnTo>
                        <a:pt x="87" y="957"/>
                      </a:lnTo>
                      <a:lnTo>
                        <a:pt x="81" y="1022"/>
                      </a:lnTo>
                      <a:lnTo>
                        <a:pt x="80" y="1073"/>
                      </a:lnTo>
                      <a:lnTo>
                        <a:pt x="81" y="1124"/>
                      </a:lnTo>
                      <a:lnTo>
                        <a:pt x="86" y="1172"/>
                      </a:lnTo>
                      <a:lnTo>
                        <a:pt x="91" y="1216"/>
                      </a:lnTo>
                      <a:lnTo>
                        <a:pt x="97" y="1263"/>
                      </a:lnTo>
                      <a:lnTo>
                        <a:pt x="107" y="1312"/>
                      </a:lnTo>
                      <a:lnTo>
                        <a:pt x="120" y="1363"/>
                      </a:lnTo>
                      <a:lnTo>
                        <a:pt x="137" y="1416"/>
                      </a:lnTo>
                      <a:lnTo>
                        <a:pt x="153" y="1465"/>
                      </a:lnTo>
                      <a:lnTo>
                        <a:pt x="172" y="1513"/>
                      </a:lnTo>
                      <a:lnTo>
                        <a:pt x="195" y="1560"/>
                      </a:lnTo>
                      <a:lnTo>
                        <a:pt x="221" y="1605"/>
                      </a:lnTo>
                      <a:lnTo>
                        <a:pt x="0" y="1731"/>
                      </a:lnTo>
                      <a:lnTo>
                        <a:pt x="675" y="1832"/>
                      </a:lnTo>
                      <a:lnTo>
                        <a:pt x="924" y="1207"/>
                      </a:lnTo>
                      <a:lnTo>
                        <a:pt x="664" y="1347"/>
                      </a:lnTo>
                      <a:lnTo>
                        <a:pt x="639" y="1307"/>
                      </a:lnTo>
                      <a:lnTo>
                        <a:pt x="623" y="1271"/>
                      </a:lnTo>
                      <a:lnTo>
                        <a:pt x="609" y="1234"/>
                      </a:lnTo>
                      <a:lnTo>
                        <a:pt x="599" y="1197"/>
                      </a:lnTo>
                      <a:lnTo>
                        <a:pt x="592" y="1162"/>
                      </a:lnTo>
                      <a:lnTo>
                        <a:pt x="590" y="1127"/>
                      </a:lnTo>
                      <a:lnTo>
                        <a:pt x="586" y="1092"/>
                      </a:lnTo>
                      <a:lnTo>
                        <a:pt x="586" y="1058"/>
                      </a:lnTo>
                      <a:lnTo>
                        <a:pt x="589" y="1016"/>
                      </a:lnTo>
                      <a:lnTo>
                        <a:pt x="593" y="976"/>
                      </a:lnTo>
                      <a:lnTo>
                        <a:pt x="602" y="931"/>
                      </a:lnTo>
                      <a:lnTo>
                        <a:pt x="612" y="895"/>
                      </a:lnTo>
                      <a:lnTo>
                        <a:pt x="628" y="855"/>
                      </a:lnTo>
                      <a:lnTo>
                        <a:pt x="641" y="820"/>
                      </a:lnTo>
                      <a:lnTo>
                        <a:pt x="660" y="787"/>
                      </a:lnTo>
                      <a:lnTo>
                        <a:pt x="675" y="761"/>
                      </a:lnTo>
                      <a:lnTo>
                        <a:pt x="691" y="740"/>
                      </a:lnTo>
                      <a:lnTo>
                        <a:pt x="707" y="719"/>
                      </a:lnTo>
                      <a:lnTo>
                        <a:pt x="724" y="697"/>
                      </a:lnTo>
                      <a:lnTo>
                        <a:pt x="743" y="675"/>
                      </a:lnTo>
                      <a:lnTo>
                        <a:pt x="760" y="659"/>
                      </a:lnTo>
                      <a:lnTo>
                        <a:pt x="779" y="639"/>
                      </a:lnTo>
                      <a:lnTo>
                        <a:pt x="798" y="623"/>
                      </a:lnTo>
                      <a:lnTo>
                        <a:pt x="820" y="607"/>
                      </a:lnTo>
                      <a:lnTo>
                        <a:pt x="847" y="589"/>
                      </a:lnTo>
                      <a:lnTo>
                        <a:pt x="869" y="574"/>
                      </a:lnTo>
                      <a:lnTo>
                        <a:pt x="888" y="563"/>
                      </a:lnTo>
                      <a:lnTo>
                        <a:pt x="916" y="547"/>
                      </a:lnTo>
                      <a:lnTo>
                        <a:pt x="943" y="536"/>
                      </a:lnTo>
                      <a:lnTo>
                        <a:pt x="985" y="524"/>
                      </a:lnTo>
                      <a:lnTo>
                        <a:pt x="985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63" name="Freeform 43"/>
                <p:cNvSpPr>
                  <a:spLocks/>
                </p:cNvSpPr>
                <p:nvPr/>
              </p:nvSpPr>
              <p:spPr bwMode="auto">
                <a:xfrm>
                  <a:off x="2312" y="3312"/>
                  <a:ext cx="293" cy="331"/>
                </a:xfrm>
                <a:custGeom>
                  <a:avLst/>
                  <a:gdLst>
                    <a:gd name="T0" fmla="*/ 116 w 1464"/>
                    <a:gd name="T1" fmla="*/ 49 h 1658"/>
                    <a:gd name="T2" fmla="*/ 126 w 1464"/>
                    <a:gd name="T3" fmla="*/ 51 h 1658"/>
                    <a:gd name="T4" fmla="*/ 134 w 1464"/>
                    <a:gd name="T5" fmla="*/ 53 h 1658"/>
                    <a:gd name="T6" fmla="*/ 143 w 1464"/>
                    <a:gd name="T7" fmla="*/ 56 h 1658"/>
                    <a:gd name="T8" fmla="*/ 152 w 1464"/>
                    <a:gd name="T9" fmla="*/ 59 h 1658"/>
                    <a:gd name="T10" fmla="*/ 162 w 1464"/>
                    <a:gd name="T11" fmla="*/ 63 h 1658"/>
                    <a:gd name="T12" fmla="*/ 172 w 1464"/>
                    <a:gd name="T13" fmla="*/ 67 h 1658"/>
                    <a:gd name="T14" fmla="*/ 181 w 1464"/>
                    <a:gd name="T15" fmla="*/ 72 h 1658"/>
                    <a:gd name="T16" fmla="*/ 189 w 1464"/>
                    <a:gd name="T17" fmla="*/ 77 h 1658"/>
                    <a:gd name="T18" fmla="*/ 197 w 1464"/>
                    <a:gd name="T19" fmla="*/ 82 h 1658"/>
                    <a:gd name="T20" fmla="*/ 206 w 1464"/>
                    <a:gd name="T21" fmla="*/ 88 h 1658"/>
                    <a:gd name="T22" fmla="*/ 214 w 1464"/>
                    <a:gd name="T23" fmla="*/ 94 h 1658"/>
                    <a:gd name="T24" fmla="*/ 226 w 1464"/>
                    <a:gd name="T25" fmla="*/ 105 h 1658"/>
                    <a:gd name="T26" fmla="*/ 237 w 1464"/>
                    <a:gd name="T27" fmla="*/ 116 h 1658"/>
                    <a:gd name="T28" fmla="*/ 245 w 1464"/>
                    <a:gd name="T29" fmla="*/ 126 h 1658"/>
                    <a:gd name="T30" fmla="*/ 254 w 1464"/>
                    <a:gd name="T31" fmla="*/ 138 h 1658"/>
                    <a:gd name="T32" fmla="*/ 262 w 1464"/>
                    <a:gd name="T33" fmla="*/ 151 h 1658"/>
                    <a:gd name="T34" fmla="*/ 269 w 1464"/>
                    <a:gd name="T35" fmla="*/ 163 h 1658"/>
                    <a:gd name="T36" fmla="*/ 276 w 1464"/>
                    <a:gd name="T37" fmla="*/ 177 h 1658"/>
                    <a:gd name="T38" fmla="*/ 281 w 1464"/>
                    <a:gd name="T39" fmla="*/ 192 h 1658"/>
                    <a:gd name="T40" fmla="*/ 287 w 1464"/>
                    <a:gd name="T41" fmla="*/ 211 h 1658"/>
                    <a:gd name="T42" fmla="*/ 290 w 1464"/>
                    <a:gd name="T43" fmla="*/ 229 h 1658"/>
                    <a:gd name="T44" fmla="*/ 293 w 1464"/>
                    <a:gd name="T45" fmla="*/ 252 h 1658"/>
                    <a:gd name="T46" fmla="*/ 293 w 1464"/>
                    <a:gd name="T47" fmla="*/ 273 h 1658"/>
                    <a:gd name="T48" fmla="*/ 291 w 1464"/>
                    <a:gd name="T49" fmla="*/ 291 h 1658"/>
                    <a:gd name="T50" fmla="*/ 288 w 1464"/>
                    <a:gd name="T51" fmla="*/ 310 h 1658"/>
                    <a:gd name="T52" fmla="*/ 282 w 1464"/>
                    <a:gd name="T53" fmla="*/ 331 h 1658"/>
                    <a:gd name="T54" fmla="*/ 189 w 1464"/>
                    <a:gd name="T55" fmla="*/ 284 h 1658"/>
                    <a:gd name="T56" fmla="*/ 192 w 1464"/>
                    <a:gd name="T57" fmla="*/ 267 h 1658"/>
                    <a:gd name="T58" fmla="*/ 191 w 1464"/>
                    <a:gd name="T59" fmla="*/ 251 h 1658"/>
                    <a:gd name="T60" fmla="*/ 189 w 1464"/>
                    <a:gd name="T61" fmla="*/ 234 h 1658"/>
                    <a:gd name="T62" fmla="*/ 183 w 1464"/>
                    <a:gd name="T63" fmla="*/ 219 h 1658"/>
                    <a:gd name="T64" fmla="*/ 177 w 1464"/>
                    <a:gd name="T65" fmla="*/ 205 h 1658"/>
                    <a:gd name="T66" fmla="*/ 171 w 1464"/>
                    <a:gd name="T67" fmla="*/ 196 h 1658"/>
                    <a:gd name="T68" fmla="*/ 164 w 1464"/>
                    <a:gd name="T69" fmla="*/ 188 h 1658"/>
                    <a:gd name="T70" fmla="*/ 157 w 1464"/>
                    <a:gd name="T71" fmla="*/ 180 h 1658"/>
                    <a:gd name="T72" fmla="*/ 149 w 1464"/>
                    <a:gd name="T73" fmla="*/ 173 h 1658"/>
                    <a:gd name="T74" fmla="*/ 139 w 1464"/>
                    <a:gd name="T75" fmla="*/ 166 h 1658"/>
                    <a:gd name="T76" fmla="*/ 131 w 1464"/>
                    <a:gd name="T77" fmla="*/ 161 h 1658"/>
                    <a:gd name="T78" fmla="*/ 120 w 1464"/>
                    <a:gd name="T79" fmla="*/ 156 h 1658"/>
                    <a:gd name="T80" fmla="*/ 112 w 1464"/>
                    <a:gd name="T81" fmla="*/ 153 h 1658"/>
                    <a:gd name="T82" fmla="*/ 99 w 1464"/>
                    <a:gd name="T83" fmla="*/ 150 h 1658"/>
                    <a:gd name="T84" fmla="*/ 86 w 1464"/>
                    <a:gd name="T85" fmla="*/ 149 h 1658"/>
                    <a:gd name="T86" fmla="*/ 82 w 1464"/>
                    <a:gd name="T87" fmla="*/ 203 h 1658"/>
                    <a:gd name="T88" fmla="*/ 82 w 1464"/>
                    <a:gd name="T89" fmla="*/ 0 h 1658"/>
                    <a:gd name="T90" fmla="*/ 87 w 1464"/>
                    <a:gd name="T91" fmla="*/ 46 h 1658"/>
                    <a:gd name="T92" fmla="*/ 100 w 1464"/>
                    <a:gd name="T93" fmla="*/ 47 h 1658"/>
                    <a:gd name="T94" fmla="*/ 112 w 1464"/>
                    <a:gd name="T95" fmla="*/ 49 h 165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464"/>
                    <a:gd name="T145" fmla="*/ 0 h 1658"/>
                    <a:gd name="T146" fmla="*/ 1464 w 1464"/>
                    <a:gd name="T147" fmla="*/ 1658 h 1658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464" h="1658">
                      <a:moveTo>
                        <a:pt x="558" y="243"/>
                      </a:moveTo>
                      <a:lnTo>
                        <a:pt x="578" y="246"/>
                      </a:lnTo>
                      <a:lnTo>
                        <a:pt x="604" y="250"/>
                      </a:lnTo>
                      <a:lnTo>
                        <a:pt x="631" y="257"/>
                      </a:lnTo>
                      <a:lnTo>
                        <a:pt x="650" y="262"/>
                      </a:lnTo>
                      <a:lnTo>
                        <a:pt x="672" y="267"/>
                      </a:lnTo>
                      <a:lnTo>
                        <a:pt x="693" y="274"/>
                      </a:lnTo>
                      <a:lnTo>
                        <a:pt x="716" y="281"/>
                      </a:lnTo>
                      <a:lnTo>
                        <a:pt x="736" y="286"/>
                      </a:lnTo>
                      <a:lnTo>
                        <a:pt x="759" y="295"/>
                      </a:lnTo>
                      <a:lnTo>
                        <a:pt x="786" y="306"/>
                      </a:lnTo>
                      <a:lnTo>
                        <a:pt x="809" y="315"/>
                      </a:lnTo>
                      <a:lnTo>
                        <a:pt x="831" y="325"/>
                      </a:lnTo>
                      <a:lnTo>
                        <a:pt x="857" y="337"/>
                      </a:lnTo>
                      <a:lnTo>
                        <a:pt x="882" y="349"/>
                      </a:lnTo>
                      <a:lnTo>
                        <a:pt x="904" y="360"/>
                      </a:lnTo>
                      <a:lnTo>
                        <a:pt x="925" y="373"/>
                      </a:lnTo>
                      <a:lnTo>
                        <a:pt x="944" y="385"/>
                      </a:lnTo>
                      <a:lnTo>
                        <a:pt x="963" y="398"/>
                      </a:lnTo>
                      <a:lnTo>
                        <a:pt x="984" y="410"/>
                      </a:lnTo>
                      <a:lnTo>
                        <a:pt x="1007" y="426"/>
                      </a:lnTo>
                      <a:lnTo>
                        <a:pt x="1029" y="442"/>
                      </a:lnTo>
                      <a:lnTo>
                        <a:pt x="1049" y="457"/>
                      </a:lnTo>
                      <a:lnTo>
                        <a:pt x="1067" y="472"/>
                      </a:lnTo>
                      <a:lnTo>
                        <a:pt x="1098" y="498"/>
                      </a:lnTo>
                      <a:lnTo>
                        <a:pt x="1129" y="527"/>
                      </a:lnTo>
                      <a:lnTo>
                        <a:pt x="1153" y="549"/>
                      </a:lnTo>
                      <a:lnTo>
                        <a:pt x="1182" y="582"/>
                      </a:lnTo>
                      <a:lnTo>
                        <a:pt x="1202" y="605"/>
                      </a:lnTo>
                      <a:lnTo>
                        <a:pt x="1224" y="632"/>
                      </a:lnTo>
                      <a:lnTo>
                        <a:pt x="1249" y="662"/>
                      </a:lnTo>
                      <a:lnTo>
                        <a:pt x="1269" y="691"/>
                      </a:lnTo>
                      <a:lnTo>
                        <a:pt x="1289" y="724"/>
                      </a:lnTo>
                      <a:lnTo>
                        <a:pt x="1310" y="755"/>
                      </a:lnTo>
                      <a:lnTo>
                        <a:pt x="1328" y="789"/>
                      </a:lnTo>
                      <a:lnTo>
                        <a:pt x="1346" y="818"/>
                      </a:lnTo>
                      <a:lnTo>
                        <a:pt x="1362" y="853"/>
                      </a:lnTo>
                      <a:lnTo>
                        <a:pt x="1378" y="888"/>
                      </a:lnTo>
                      <a:lnTo>
                        <a:pt x="1391" y="924"/>
                      </a:lnTo>
                      <a:lnTo>
                        <a:pt x="1405" y="963"/>
                      </a:lnTo>
                      <a:lnTo>
                        <a:pt x="1421" y="1011"/>
                      </a:lnTo>
                      <a:lnTo>
                        <a:pt x="1433" y="1056"/>
                      </a:lnTo>
                      <a:lnTo>
                        <a:pt x="1444" y="1102"/>
                      </a:lnTo>
                      <a:lnTo>
                        <a:pt x="1449" y="1147"/>
                      </a:lnTo>
                      <a:lnTo>
                        <a:pt x="1457" y="1199"/>
                      </a:lnTo>
                      <a:lnTo>
                        <a:pt x="1463" y="1264"/>
                      </a:lnTo>
                      <a:lnTo>
                        <a:pt x="1464" y="1314"/>
                      </a:lnTo>
                      <a:lnTo>
                        <a:pt x="1463" y="1365"/>
                      </a:lnTo>
                      <a:lnTo>
                        <a:pt x="1458" y="1413"/>
                      </a:lnTo>
                      <a:lnTo>
                        <a:pt x="1453" y="1458"/>
                      </a:lnTo>
                      <a:lnTo>
                        <a:pt x="1447" y="1505"/>
                      </a:lnTo>
                      <a:lnTo>
                        <a:pt x="1437" y="1553"/>
                      </a:lnTo>
                      <a:lnTo>
                        <a:pt x="1424" y="1604"/>
                      </a:lnTo>
                      <a:lnTo>
                        <a:pt x="1407" y="1658"/>
                      </a:lnTo>
                      <a:lnTo>
                        <a:pt x="1311" y="1358"/>
                      </a:lnTo>
                      <a:lnTo>
                        <a:pt x="946" y="1421"/>
                      </a:lnTo>
                      <a:lnTo>
                        <a:pt x="954" y="1368"/>
                      </a:lnTo>
                      <a:lnTo>
                        <a:pt x="957" y="1335"/>
                      </a:lnTo>
                      <a:lnTo>
                        <a:pt x="957" y="1299"/>
                      </a:lnTo>
                      <a:lnTo>
                        <a:pt x="955" y="1257"/>
                      </a:lnTo>
                      <a:lnTo>
                        <a:pt x="949" y="1218"/>
                      </a:lnTo>
                      <a:lnTo>
                        <a:pt x="942" y="1174"/>
                      </a:lnTo>
                      <a:lnTo>
                        <a:pt x="932" y="1138"/>
                      </a:lnTo>
                      <a:lnTo>
                        <a:pt x="916" y="1097"/>
                      </a:lnTo>
                      <a:lnTo>
                        <a:pt x="902" y="1063"/>
                      </a:lnTo>
                      <a:lnTo>
                        <a:pt x="884" y="1029"/>
                      </a:lnTo>
                      <a:lnTo>
                        <a:pt x="868" y="1003"/>
                      </a:lnTo>
                      <a:lnTo>
                        <a:pt x="853" y="982"/>
                      </a:lnTo>
                      <a:lnTo>
                        <a:pt x="837" y="961"/>
                      </a:lnTo>
                      <a:lnTo>
                        <a:pt x="819" y="940"/>
                      </a:lnTo>
                      <a:lnTo>
                        <a:pt x="799" y="917"/>
                      </a:lnTo>
                      <a:lnTo>
                        <a:pt x="783" y="902"/>
                      </a:lnTo>
                      <a:lnTo>
                        <a:pt x="764" y="883"/>
                      </a:lnTo>
                      <a:lnTo>
                        <a:pt x="745" y="866"/>
                      </a:lnTo>
                      <a:lnTo>
                        <a:pt x="722" y="849"/>
                      </a:lnTo>
                      <a:lnTo>
                        <a:pt x="696" y="832"/>
                      </a:lnTo>
                      <a:lnTo>
                        <a:pt x="673" y="817"/>
                      </a:lnTo>
                      <a:lnTo>
                        <a:pt x="655" y="806"/>
                      </a:lnTo>
                      <a:lnTo>
                        <a:pt x="627" y="790"/>
                      </a:lnTo>
                      <a:lnTo>
                        <a:pt x="602" y="781"/>
                      </a:lnTo>
                      <a:lnTo>
                        <a:pt x="581" y="773"/>
                      </a:lnTo>
                      <a:lnTo>
                        <a:pt x="559" y="765"/>
                      </a:lnTo>
                      <a:lnTo>
                        <a:pt x="525" y="757"/>
                      </a:lnTo>
                      <a:lnTo>
                        <a:pt x="494" y="752"/>
                      </a:lnTo>
                      <a:lnTo>
                        <a:pt x="462" y="748"/>
                      </a:lnTo>
                      <a:lnTo>
                        <a:pt x="430" y="746"/>
                      </a:lnTo>
                      <a:lnTo>
                        <a:pt x="412" y="745"/>
                      </a:lnTo>
                      <a:lnTo>
                        <a:pt x="412" y="1015"/>
                      </a:lnTo>
                      <a:lnTo>
                        <a:pt x="0" y="514"/>
                      </a:lnTo>
                      <a:lnTo>
                        <a:pt x="411" y="0"/>
                      </a:lnTo>
                      <a:lnTo>
                        <a:pt x="411" y="231"/>
                      </a:lnTo>
                      <a:lnTo>
                        <a:pt x="433" y="232"/>
                      </a:lnTo>
                      <a:lnTo>
                        <a:pt x="465" y="234"/>
                      </a:lnTo>
                      <a:lnTo>
                        <a:pt x="499" y="236"/>
                      </a:lnTo>
                      <a:lnTo>
                        <a:pt x="531" y="239"/>
                      </a:lnTo>
                      <a:lnTo>
                        <a:pt x="558" y="24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8221" name="Object 44"/>
              <p:cNvGraphicFramePr>
                <a:graphicFrameLocks noChangeAspect="1"/>
              </p:cNvGraphicFramePr>
              <p:nvPr/>
            </p:nvGraphicFramePr>
            <p:xfrm>
              <a:off x="4128" y="3444"/>
              <a:ext cx="798" cy="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33" name="Clip" r:id="rId17" imgW="1266840" imgH="971640" progId="MS_ClipArt_Gallery.2">
                      <p:embed/>
                    </p:oleObj>
                  </mc:Choice>
                  <mc:Fallback>
                    <p:oleObj name="Clip" r:id="rId17" imgW="1266840" imgH="971640" progId="MS_ClipArt_Gallery.2">
                      <p:embed/>
                      <p:pic>
                        <p:nvPicPr>
                          <p:cNvPr id="8221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3444"/>
                            <a:ext cx="798" cy="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02" name="Object 45"/>
            <p:cNvGraphicFramePr>
              <a:graphicFrameLocks noChangeAspect="1"/>
            </p:cNvGraphicFramePr>
            <p:nvPr/>
          </p:nvGraphicFramePr>
          <p:xfrm>
            <a:off x="1058" y="2513"/>
            <a:ext cx="478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4" name="Clip" r:id="rId18" imgW="1266840" imgH="971640" progId="MS_ClipArt_Gallery.2">
                    <p:embed/>
                  </p:oleObj>
                </mc:Choice>
                <mc:Fallback>
                  <p:oleObj name="Clip" r:id="rId18" imgW="1266840" imgH="971640" progId="MS_ClipArt_Gallery.2">
                    <p:embed/>
                    <p:pic>
                      <p:nvPicPr>
                        <p:cNvPr id="8202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8" y="2513"/>
                          <a:ext cx="478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Object 46"/>
            <p:cNvGraphicFramePr>
              <a:graphicFrameLocks noChangeAspect="1"/>
            </p:cNvGraphicFramePr>
            <p:nvPr/>
          </p:nvGraphicFramePr>
          <p:xfrm>
            <a:off x="2206" y="2592"/>
            <a:ext cx="24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5" name="Clip" r:id="rId19" imgW="1266840" imgH="971640" progId="MS_ClipArt_Gallery.2">
                    <p:embed/>
                  </p:oleObj>
                </mc:Choice>
                <mc:Fallback>
                  <p:oleObj name="Clip" r:id="rId19" imgW="1266840" imgH="971640" progId="MS_ClipArt_Gallery.2">
                    <p:embed/>
                    <p:pic>
                      <p:nvPicPr>
                        <p:cNvPr id="8203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6" y="2592"/>
                          <a:ext cx="24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2" name="Text Box 48"/>
            <p:cNvSpPr txBox="1">
              <a:spLocks noChangeArrowheads="1"/>
            </p:cNvSpPr>
            <p:nvPr/>
          </p:nvSpPr>
          <p:spPr bwMode="auto">
            <a:xfrm>
              <a:off x="4416" y="875"/>
              <a:ext cx="10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sz="2000" dirty="0">
                  <a:latin typeface="Times" panose="02020603050405020304" pitchFamily="18" charset="0"/>
                  <a:ea typeface="宋体" panose="02010600030101010101" pitchFamily="2" charset="-122"/>
                </a:rPr>
                <a:t>网络服务器</a:t>
              </a:r>
              <a:r>
                <a:rPr lang="en-US" altLang="zh-CN" sz="2000" dirty="0">
                  <a:latin typeface="Times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graphicFrame>
          <p:nvGraphicFramePr>
            <p:cNvPr id="8204" name="Object 49"/>
            <p:cNvGraphicFramePr>
              <a:graphicFrameLocks noChangeAspect="1"/>
            </p:cNvGraphicFramePr>
            <p:nvPr/>
          </p:nvGraphicFramePr>
          <p:xfrm>
            <a:off x="4228" y="2544"/>
            <a:ext cx="1244" cy="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6" name="Clip" r:id="rId20" imgW="3276720" imgH="2600280" progId="MS_ClipArt_Gallery.2">
                    <p:embed/>
                  </p:oleObj>
                </mc:Choice>
                <mc:Fallback>
                  <p:oleObj name="Clip" r:id="rId20" imgW="3276720" imgH="2600280" progId="MS_ClipArt_Gallery.2">
                    <p:embed/>
                    <p:pic>
                      <p:nvPicPr>
                        <p:cNvPr id="8204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8" y="2544"/>
                          <a:ext cx="1244" cy="9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3" name="AutoShape 50"/>
            <p:cNvSpPr>
              <a:spLocks noChangeArrowheads="1"/>
            </p:cNvSpPr>
            <p:nvPr/>
          </p:nvSpPr>
          <p:spPr bwMode="auto">
            <a:xfrm rot="-5400000">
              <a:off x="2640" y="1296"/>
              <a:ext cx="288" cy="2784"/>
            </a:xfrm>
            <a:prstGeom prst="can">
              <a:avLst>
                <a:gd name="adj" fmla="val 94071"/>
              </a:avLst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9940" name="Rectangle 52"/>
            <p:cNvSpPr>
              <a:spLocks noChangeArrowheads="1"/>
            </p:cNvSpPr>
            <p:nvPr/>
          </p:nvSpPr>
          <p:spPr bwMode="auto">
            <a:xfrm>
              <a:off x="0" y="3648"/>
              <a:ext cx="3072" cy="576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8205" name="Object 53"/>
            <p:cNvGraphicFramePr>
              <a:graphicFrameLocks noChangeAspect="1"/>
            </p:cNvGraphicFramePr>
            <p:nvPr/>
          </p:nvGraphicFramePr>
          <p:xfrm>
            <a:off x="18" y="3756"/>
            <a:ext cx="639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7" name="Clip" r:id="rId21" imgW="1266840" imgH="971640" progId="MS_ClipArt_Gallery.2">
                    <p:embed/>
                  </p:oleObj>
                </mc:Choice>
                <mc:Fallback>
                  <p:oleObj name="Clip" r:id="rId21" imgW="1266840" imgH="971640" progId="MS_ClipArt_Gallery.2">
                    <p:embed/>
                    <p:pic>
                      <p:nvPicPr>
                        <p:cNvPr id="8205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" y="3756"/>
                          <a:ext cx="639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5" name="Text Box 54"/>
            <p:cNvSpPr txBox="1">
              <a:spLocks noChangeArrowheads="1"/>
            </p:cNvSpPr>
            <p:nvPr/>
          </p:nvSpPr>
          <p:spPr bwMode="auto">
            <a:xfrm>
              <a:off x="624" y="3840"/>
              <a:ext cx="2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sz="2400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数据包</a:t>
              </a:r>
              <a:r>
                <a: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包头信息</a:t>
              </a:r>
              <a:r>
                <a: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r>
                <a:rPr lang="zh-CN" altLang="en-US" b="0" dirty="0">
                  <a:latin typeface="黑体" panose="02010609060101010101" pitchFamily="49" charset="-122"/>
                  <a:ea typeface="黑体" panose="02010609060101010101" pitchFamily="49" charset="-122"/>
                </a:rPr>
                <a:t>有效数据部分</a:t>
              </a:r>
            </a:p>
          </p:txBody>
        </p:sp>
        <p:sp>
          <p:nvSpPr>
            <p:cNvPr id="8246" name="Text Box 55"/>
            <p:cNvSpPr txBox="1">
              <a:spLocks noChangeArrowheads="1"/>
            </p:cNvSpPr>
            <p:nvPr/>
          </p:nvSpPr>
          <p:spPr bwMode="auto">
            <a:xfrm>
              <a:off x="408" y="2000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2000" b="0">
                  <a:latin typeface="Times" panose="02020603050405020304" pitchFamily="18" charset="0"/>
                  <a:ea typeface="黑体" panose="02010609060101010101" pitchFamily="49" charset="-122"/>
                </a:rPr>
                <a:t>客户端</a:t>
              </a:r>
            </a:p>
          </p:txBody>
        </p:sp>
        <p:sp>
          <p:nvSpPr>
            <p:cNvPr id="8247" name="Text Box 56"/>
            <p:cNvSpPr txBox="1">
              <a:spLocks noChangeArrowheads="1"/>
            </p:cNvSpPr>
            <p:nvPr/>
          </p:nvSpPr>
          <p:spPr bwMode="auto">
            <a:xfrm>
              <a:off x="4464" y="2208"/>
              <a:ext cx="10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sz="2000">
                  <a:latin typeface="Times" panose="02020603050405020304" pitchFamily="18" charset="0"/>
                  <a:ea typeface="宋体" panose="02010600030101010101" pitchFamily="2" charset="-122"/>
                </a:rPr>
                <a:t>网络服务器</a:t>
              </a:r>
              <a:r>
                <a:rPr lang="en-US" altLang="zh-CN" sz="2000">
                  <a:latin typeface="Times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graphicFrame>
          <p:nvGraphicFramePr>
            <p:cNvPr id="8206" name="Object 57"/>
            <p:cNvGraphicFramePr>
              <a:graphicFrameLocks noChangeAspect="1"/>
            </p:cNvGraphicFramePr>
            <p:nvPr/>
          </p:nvGraphicFramePr>
          <p:xfrm>
            <a:off x="2400" y="2592"/>
            <a:ext cx="24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8" name="Clip" r:id="rId22" imgW="1266840" imgH="971640" progId="MS_ClipArt_Gallery.2">
                    <p:embed/>
                  </p:oleObj>
                </mc:Choice>
                <mc:Fallback>
                  <p:oleObj name="Clip" r:id="rId22" imgW="1266840" imgH="971640" progId="MS_ClipArt_Gallery.2">
                    <p:embed/>
                    <p:pic>
                      <p:nvPicPr>
                        <p:cNvPr id="8206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592"/>
                          <a:ext cx="24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7" name="Object 58"/>
            <p:cNvGraphicFramePr>
              <a:graphicFrameLocks noChangeAspect="1"/>
            </p:cNvGraphicFramePr>
            <p:nvPr/>
          </p:nvGraphicFramePr>
          <p:xfrm>
            <a:off x="2592" y="2592"/>
            <a:ext cx="24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9" name="Clip" r:id="rId23" imgW="1266840" imgH="971640" progId="MS_ClipArt_Gallery.2">
                    <p:embed/>
                  </p:oleObj>
                </mc:Choice>
                <mc:Fallback>
                  <p:oleObj name="Clip" r:id="rId23" imgW="1266840" imgH="971640" progId="MS_ClipArt_Gallery.2">
                    <p:embed/>
                    <p:pic>
                      <p:nvPicPr>
                        <p:cNvPr id="8207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592"/>
                          <a:ext cx="24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59"/>
            <p:cNvGraphicFramePr>
              <a:graphicFrameLocks noChangeAspect="1"/>
            </p:cNvGraphicFramePr>
            <p:nvPr/>
          </p:nvGraphicFramePr>
          <p:xfrm>
            <a:off x="2784" y="2592"/>
            <a:ext cx="24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40" name="Clip" r:id="rId24" imgW="1266840" imgH="971640" progId="MS_ClipArt_Gallery.2">
                    <p:embed/>
                  </p:oleObj>
                </mc:Choice>
                <mc:Fallback>
                  <p:oleObj name="Clip" r:id="rId24" imgW="1266840" imgH="971640" progId="MS_ClipArt_Gallery.2">
                    <p:embed/>
                    <p:pic>
                      <p:nvPicPr>
                        <p:cNvPr id="8208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592"/>
                          <a:ext cx="24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9" name="Object 60"/>
            <p:cNvGraphicFramePr>
              <a:graphicFrameLocks noChangeAspect="1"/>
            </p:cNvGraphicFramePr>
            <p:nvPr/>
          </p:nvGraphicFramePr>
          <p:xfrm>
            <a:off x="2928" y="2592"/>
            <a:ext cx="24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41" name="Clip" r:id="rId25" imgW="1266840" imgH="971640" progId="MS_ClipArt_Gallery.2">
                    <p:embed/>
                  </p:oleObj>
                </mc:Choice>
                <mc:Fallback>
                  <p:oleObj name="Clip" r:id="rId25" imgW="1266840" imgH="971640" progId="MS_ClipArt_Gallery.2">
                    <p:embed/>
                    <p:pic>
                      <p:nvPicPr>
                        <p:cNvPr id="8209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592"/>
                          <a:ext cx="24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0" name="Object 61"/>
            <p:cNvGraphicFramePr>
              <a:graphicFrameLocks noChangeAspect="1"/>
            </p:cNvGraphicFramePr>
            <p:nvPr/>
          </p:nvGraphicFramePr>
          <p:xfrm>
            <a:off x="3120" y="2592"/>
            <a:ext cx="24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42" name="Clip" r:id="rId26" imgW="1266840" imgH="971640" progId="MS_ClipArt_Gallery.2">
                    <p:embed/>
                  </p:oleObj>
                </mc:Choice>
                <mc:Fallback>
                  <p:oleObj name="Clip" r:id="rId26" imgW="1266840" imgH="971640" progId="MS_ClipArt_Gallery.2">
                    <p:embed/>
                    <p:pic>
                      <p:nvPicPr>
                        <p:cNvPr id="821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592"/>
                          <a:ext cx="24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1" name="Object 62"/>
            <p:cNvGraphicFramePr>
              <a:graphicFrameLocks noChangeAspect="1"/>
            </p:cNvGraphicFramePr>
            <p:nvPr/>
          </p:nvGraphicFramePr>
          <p:xfrm>
            <a:off x="3312" y="2592"/>
            <a:ext cx="24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43" name="Clip" r:id="rId27" imgW="1266840" imgH="971640" progId="MS_ClipArt_Gallery.2">
                    <p:embed/>
                  </p:oleObj>
                </mc:Choice>
                <mc:Fallback>
                  <p:oleObj name="Clip" r:id="rId27" imgW="1266840" imgH="971640" progId="MS_ClipArt_Gallery.2">
                    <p:embed/>
                    <p:pic>
                      <p:nvPicPr>
                        <p:cNvPr id="8211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592"/>
                          <a:ext cx="24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2" name="Object 63"/>
            <p:cNvGraphicFramePr>
              <a:graphicFrameLocks noChangeAspect="1"/>
            </p:cNvGraphicFramePr>
            <p:nvPr/>
          </p:nvGraphicFramePr>
          <p:xfrm>
            <a:off x="3504" y="2592"/>
            <a:ext cx="24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44" name="Clip" r:id="rId28" imgW="1266840" imgH="971640" progId="MS_ClipArt_Gallery.2">
                    <p:embed/>
                  </p:oleObj>
                </mc:Choice>
                <mc:Fallback>
                  <p:oleObj name="Clip" r:id="rId28" imgW="1266840" imgH="971640" progId="MS_ClipArt_Gallery.2">
                    <p:embed/>
                    <p:pic>
                      <p:nvPicPr>
                        <p:cNvPr id="8212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592"/>
                          <a:ext cx="24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3" name="Object 64"/>
            <p:cNvGraphicFramePr>
              <a:graphicFrameLocks noChangeAspect="1"/>
            </p:cNvGraphicFramePr>
            <p:nvPr/>
          </p:nvGraphicFramePr>
          <p:xfrm>
            <a:off x="3696" y="2592"/>
            <a:ext cx="24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45" name="Clip" r:id="rId29" imgW="1266840" imgH="971640" progId="MS_ClipArt_Gallery.2">
                    <p:embed/>
                  </p:oleObj>
                </mc:Choice>
                <mc:Fallback>
                  <p:oleObj name="Clip" r:id="rId29" imgW="1266840" imgH="971640" progId="MS_ClipArt_Gallery.2">
                    <p:embed/>
                    <p:pic>
                      <p:nvPicPr>
                        <p:cNvPr id="8213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592"/>
                          <a:ext cx="24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4" name="Object 65"/>
            <p:cNvGraphicFramePr>
              <a:graphicFrameLocks noChangeAspect="1"/>
            </p:cNvGraphicFramePr>
            <p:nvPr/>
          </p:nvGraphicFramePr>
          <p:xfrm>
            <a:off x="3888" y="2592"/>
            <a:ext cx="24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46" name="Clip" r:id="rId30" imgW="1266840" imgH="971640" progId="MS_ClipArt_Gallery.2">
                    <p:embed/>
                  </p:oleObj>
                </mc:Choice>
                <mc:Fallback>
                  <p:oleObj name="Clip" r:id="rId30" imgW="1266840" imgH="971640" progId="MS_ClipArt_Gallery.2">
                    <p:embed/>
                    <p:pic>
                      <p:nvPicPr>
                        <p:cNvPr id="8214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592"/>
                          <a:ext cx="24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48" name="Group 66"/>
            <p:cNvGrpSpPr>
              <a:grpSpLocks/>
            </p:cNvGrpSpPr>
            <p:nvPr/>
          </p:nvGrpSpPr>
          <p:grpSpPr bwMode="auto">
            <a:xfrm>
              <a:off x="1536" y="912"/>
              <a:ext cx="1326" cy="852"/>
              <a:chOff x="1362" y="1200"/>
              <a:chExt cx="1326" cy="852"/>
            </a:xfrm>
          </p:grpSpPr>
          <p:sp>
            <p:nvSpPr>
              <p:cNvPr id="8256" name="AutoShape 67"/>
              <p:cNvSpPr>
                <a:spLocks noChangeArrowheads="1"/>
              </p:cNvSpPr>
              <p:nvPr/>
            </p:nvSpPr>
            <p:spPr bwMode="auto">
              <a:xfrm rot="10800000" flipV="1">
                <a:off x="1632" y="1200"/>
                <a:ext cx="1056" cy="480"/>
              </a:xfrm>
              <a:custGeom>
                <a:avLst/>
                <a:gdLst>
                  <a:gd name="T0" fmla="*/ 24 w 21600"/>
                  <a:gd name="T1" fmla="*/ 0 h 21600"/>
                  <a:gd name="T2" fmla="*/ 5 w 21600"/>
                  <a:gd name="T3" fmla="*/ 5 h 21600"/>
                  <a:gd name="T4" fmla="*/ 25 w 21600"/>
                  <a:gd name="T5" fmla="*/ 2 h 21600"/>
                  <a:gd name="T6" fmla="*/ 58 w 21600"/>
                  <a:gd name="T7" fmla="*/ 4 h 21600"/>
                  <a:gd name="T8" fmla="*/ 48 w 21600"/>
                  <a:gd name="T9" fmla="*/ 7 h 21600"/>
                  <a:gd name="T10" fmla="*/ 35 w 21600"/>
                  <a:gd name="T11" fmla="*/ 5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50 h 21600"/>
                  <a:gd name="T20" fmla="*/ 18430 w 21600"/>
                  <a:gd name="T21" fmla="*/ 1845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7160" y="9989"/>
                    </a:moveTo>
                    <a:cubicBezTo>
                      <a:pt x="16752" y="6787"/>
                      <a:pt x="14027" y="4388"/>
                      <a:pt x="10800" y="4388"/>
                    </a:cubicBezTo>
                    <a:cubicBezTo>
                      <a:pt x="7258" y="4388"/>
                      <a:pt x="4388" y="7258"/>
                      <a:pt x="4388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236" y="0"/>
                      <a:pt x="20825" y="4041"/>
                      <a:pt x="21513" y="9434"/>
                    </a:cubicBezTo>
                    <a:lnTo>
                      <a:pt x="24191" y="9092"/>
                    </a:lnTo>
                    <a:lnTo>
                      <a:pt x="19955" y="14565"/>
                    </a:lnTo>
                    <a:lnTo>
                      <a:pt x="14482" y="10330"/>
                    </a:lnTo>
                    <a:lnTo>
                      <a:pt x="17160" y="9989"/>
                    </a:lnTo>
                    <a:close/>
                  </a:path>
                </a:pathLst>
              </a:custGeom>
              <a:solidFill>
                <a:srgbClr val="FF0000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257" name="Group 68"/>
              <p:cNvGrpSpPr>
                <a:grpSpLocks/>
              </p:cNvGrpSpPr>
              <p:nvPr/>
            </p:nvGrpSpPr>
            <p:grpSpPr bwMode="auto">
              <a:xfrm>
                <a:off x="1362" y="1440"/>
                <a:ext cx="798" cy="612"/>
                <a:chOff x="528" y="1056"/>
                <a:chExt cx="798" cy="612"/>
              </a:xfrm>
            </p:grpSpPr>
            <p:graphicFrame>
              <p:nvGraphicFramePr>
                <p:cNvPr id="8220" name="Object 69"/>
                <p:cNvGraphicFramePr>
                  <a:graphicFrameLocks noChangeAspect="1"/>
                </p:cNvGraphicFramePr>
                <p:nvPr/>
              </p:nvGraphicFramePr>
              <p:xfrm>
                <a:off x="528" y="1056"/>
                <a:ext cx="798" cy="6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247" name="Clip" r:id="rId31" imgW="1266840" imgH="971640" progId="MS_ClipArt_Gallery.2">
                        <p:embed/>
                      </p:oleObj>
                    </mc:Choice>
                    <mc:Fallback>
                      <p:oleObj name="Clip" r:id="rId31" imgW="1266840" imgH="971640" progId="MS_ClipArt_Gallery.2">
                        <p:embed/>
                        <p:pic>
                          <p:nvPicPr>
                            <p:cNvPr id="8220" name="Object 6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" y="1056"/>
                              <a:ext cx="798" cy="6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258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720" y="1104"/>
                  <a:ext cx="350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ahoma" panose="020B060403050404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algn="l"/>
                  <a:r>
                    <a:rPr lang="en-US" altLang="zh-CN" sz="4000">
                      <a:solidFill>
                        <a:srgbClr val="FF0000"/>
                      </a:solidFill>
                      <a:latin typeface="Times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endParaRPr lang="en-US" altLang="zh-CN" sz="2400" b="0">
                    <a:latin typeface="Times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49959" name="Text Box 71"/>
            <p:cNvSpPr txBox="1">
              <a:spLocks noChangeArrowheads="1"/>
            </p:cNvSpPr>
            <p:nvPr/>
          </p:nvSpPr>
          <p:spPr bwMode="auto">
            <a:xfrm>
              <a:off x="8" y="768"/>
              <a:ext cx="1710" cy="388"/>
            </a:xfrm>
            <a:prstGeom prst="rect">
              <a:avLst/>
            </a:prstGeom>
            <a:solidFill>
              <a:srgbClr val="E4F264"/>
            </a:solidFill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square"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  <a:defRPr/>
              </a:pPr>
              <a:r>
                <a:rPr lang="zh-CN" altLang="en-US" sz="2000" b="0" dirty="0">
                  <a:latin typeface="黑体" pitchFamily="49" charset="-122"/>
                  <a:ea typeface="黑体" pitchFamily="49" charset="-122"/>
                </a:rPr>
                <a:t>检测内容：</a:t>
              </a:r>
              <a:endParaRPr lang="en-US" altLang="zh-CN" sz="2000" b="0" dirty="0">
                <a:latin typeface="黑体" pitchFamily="49" charset="-122"/>
                <a:ea typeface="黑体" pitchFamily="49" charset="-122"/>
              </a:endParaRPr>
            </a:p>
            <a:p>
              <a:pPr algn="l" eaLnBrk="0" hangingPunct="0">
                <a:spcBef>
                  <a:spcPts val="0"/>
                </a:spcBef>
                <a:defRPr/>
              </a:pPr>
              <a:r>
                <a:rPr lang="zh-CN" altLang="en-US" sz="2000" b="0" dirty="0"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b="0" dirty="0">
                  <a:latin typeface="黑体" pitchFamily="49" charset="-122"/>
                  <a:ea typeface="黑体" pitchFamily="49" charset="-122"/>
                </a:rPr>
                <a:t>包头信息</a:t>
              </a:r>
              <a:r>
                <a:rPr lang="en-US" altLang="zh-CN" b="0" dirty="0">
                  <a:latin typeface="黑体" pitchFamily="49" charset="-122"/>
                  <a:ea typeface="黑体" pitchFamily="49" charset="-122"/>
                </a:rPr>
                <a:t>+</a:t>
              </a:r>
              <a:r>
                <a:rPr lang="zh-CN" altLang="en-US" b="0" dirty="0">
                  <a:latin typeface="黑体" pitchFamily="49" charset="-122"/>
                  <a:ea typeface="黑体" pitchFamily="49" charset="-122"/>
                </a:rPr>
                <a:t>有效数据部分</a:t>
              </a:r>
            </a:p>
          </p:txBody>
        </p:sp>
        <p:grpSp>
          <p:nvGrpSpPr>
            <p:cNvPr id="8250" name="Group 72"/>
            <p:cNvGrpSpPr>
              <a:grpSpLocks/>
            </p:cNvGrpSpPr>
            <p:nvPr/>
          </p:nvGrpSpPr>
          <p:grpSpPr bwMode="auto">
            <a:xfrm>
              <a:off x="2688" y="1440"/>
              <a:ext cx="798" cy="612"/>
              <a:chOff x="4128" y="3444"/>
              <a:chExt cx="798" cy="612"/>
            </a:xfrm>
          </p:grpSpPr>
          <p:grpSp>
            <p:nvGrpSpPr>
              <p:cNvPr id="8251" name="Group 73"/>
              <p:cNvGrpSpPr>
                <a:grpSpLocks/>
              </p:cNvGrpSpPr>
              <p:nvPr/>
            </p:nvGrpSpPr>
            <p:grpSpPr bwMode="auto">
              <a:xfrm rot="7488645">
                <a:off x="4283" y="3493"/>
                <a:ext cx="455" cy="477"/>
                <a:chOff x="2160" y="3312"/>
                <a:chExt cx="455" cy="477"/>
              </a:xfrm>
            </p:grpSpPr>
            <p:sp>
              <p:nvSpPr>
                <p:cNvPr id="8252" name="Freeform 74"/>
                <p:cNvSpPr>
                  <a:spLocks/>
                </p:cNvSpPr>
                <p:nvPr/>
              </p:nvSpPr>
              <p:spPr bwMode="auto">
                <a:xfrm>
                  <a:off x="2312" y="3312"/>
                  <a:ext cx="293" cy="369"/>
                </a:xfrm>
                <a:custGeom>
                  <a:avLst/>
                  <a:gdLst>
                    <a:gd name="T0" fmla="*/ 116 w 1464"/>
                    <a:gd name="T1" fmla="*/ 49 h 1849"/>
                    <a:gd name="T2" fmla="*/ 126 w 1464"/>
                    <a:gd name="T3" fmla="*/ 51 h 1849"/>
                    <a:gd name="T4" fmla="*/ 134 w 1464"/>
                    <a:gd name="T5" fmla="*/ 53 h 1849"/>
                    <a:gd name="T6" fmla="*/ 143 w 1464"/>
                    <a:gd name="T7" fmla="*/ 56 h 1849"/>
                    <a:gd name="T8" fmla="*/ 152 w 1464"/>
                    <a:gd name="T9" fmla="*/ 59 h 1849"/>
                    <a:gd name="T10" fmla="*/ 162 w 1464"/>
                    <a:gd name="T11" fmla="*/ 63 h 1849"/>
                    <a:gd name="T12" fmla="*/ 172 w 1464"/>
                    <a:gd name="T13" fmla="*/ 67 h 1849"/>
                    <a:gd name="T14" fmla="*/ 181 w 1464"/>
                    <a:gd name="T15" fmla="*/ 72 h 1849"/>
                    <a:gd name="T16" fmla="*/ 189 w 1464"/>
                    <a:gd name="T17" fmla="*/ 77 h 1849"/>
                    <a:gd name="T18" fmla="*/ 197 w 1464"/>
                    <a:gd name="T19" fmla="*/ 82 h 1849"/>
                    <a:gd name="T20" fmla="*/ 206 w 1464"/>
                    <a:gd name="T21" fmla="*/ 88 h 1849"/>
                    <a:gd name="T22" fmla="*/ 214 w 1464"/>
                    <a:gd name="T23" fmla="*/ 94 h 1849"/>
                    <a:gd name="T24" fmla="*/ 226 w 1464"/>
                    <a:gd name="T25" fmla="*/ 105 h 1849"/>
                    <a:gd name="T26" fmla="*/ 237 w 1464"/>
                    <a:gd name="T27" fmla="*/ 116 h 1849"/>
                    <a:gd name="T28" fmla="*/ 245 w 1464"/>
                    <a:gd name="T29" fmla="*/ 126 h 1849"/>
                    <a:gd name="T30" fmla="*/ 254 w 1464"/>
                    <a:gd name="T31" fmla="*/ 138 h 1849"/>
                    <a:gd name="T32" fmla="*/ 262 w 1464"/>
                    <a:gd name="T33" fmla="*/ 151 h 1849"/>
                    <a:gd name="T34" fmla="*/ 269 w 1464"/>
                    <a:gd name="T35" fmla="*/ 163 h 1849"/>
                    <a:gd name="T36" fmla="*/ 276 w 1464"/>
                    <a:gd name="T37" fmla="*/ 177 h 1849"/>
                    <a:gd name="T38" fmla="*/ 281 w 1464"/>
                    <a:gd name="T39" fmla="*/ 192 h 1849"/>
                    <a:gd name="T40" fmla="*/ 287 w 1464"/>
                    <a:gd name="T41" fmla="*/ 211 h 1849"/>
                    <a:gd name="T42" fmla="*/ 290 w 1464"/>
                    <a:gd name="T43" fmla="*/ 229 h 1849"/>
                    <a:gd name="T44" fmla="*/ 293 w 1464"/>
                    <a:gd name="T45" fmla="*/ 252 h 1849"/>
                    <a:gd name="T46" fmla="*/ 293 w 1464"/>
                    <a:gd name="T47" fmla="*/ 273 h 1849"/>
                    <a:gd name="T48" fmla="*/ 291 w 1464"/>
                    <a:gd name="T49" fmla="*/ 291 h 1849"/>
                    <a:gd name="T50" fmla="*/ 288 w 1464"/>
                    <a:gd name="T51" fmla="*/ 310 h 1849"/>
                    <a:gd name="T52" fmla="*/ 282 w 1464"/>
                    <a:gd name="T53" fmla="*/ 331 h 1849"/>
                    <a:gd name="T54" fmla="*/ 274 w 1464"/>
                    <a:gd name="T55" fmla="*/ 350 h 1849"/>
                    <a:gd name="T56" fmla="*/ 263 w 1464"/>
                    <a:gd name="T57" fmla="*/ 369 h 1849"/>
                    <a:gd name="T58" fmla="*/ 182 w 1464"/>
                    <a:gd name="T59" fmla="*/ 310 h 1849"/>
                    <a:gd name="T60" fmla="*/ 187 w 1464"/>
                    <a:gd name="T61" fmla="*/ 295 h 1849"/>
                    <a:gd name="T62" fmla="*/ 191 w 1464"/>
                    <a:gd name="T63" fmla="*/ 280 h 1849"/>
                    <a:gd name="T64" fmla="*/ 192 w 1464"/>
                    <a:gd name="T65" fmla="*/ 267 h 1849"/>
                    <a:gd name="T66" fmla="*/ 191 w 1464"/>
                    <a:gd name="T67" fmla="*/ 251 h 1849"/>
                    <a:gd name="T68" fmla="*/ 189 w 1464"/>
                    <a:gd name="T69" fmla="*/ 234 h 1849"/>
                    <a:gd name="T70" fmla="*/ 183 w 1464"/>
                    <a:gd name="T71" fmla="*/ 219 h 1849"/>
                    <a:gd name="T72" fmla="*/ 177 w 1464"/>
                    <a:gd name="T73" fmla="*/ 205 h 1849"/>
                    <a:gd name="T74" fmla="*/ 171 w 1464"/>
                    <a:gd name="T75" fmla="*/ 196 h 1849"/>
                    <a:gd name="T76" fmla="*/ 164 w 1464"/>
                    <a:gd name="T77" fmla="*/ 188 h 1849"/>
                    <a:gd name="T78" fmla="*/ 157 w 1464"/>
                    <a:gd name="T79" fmla="*/ 180 h 1849"/>
                    <a:gd name="T80" fmla="*/ 149 w 1464"/>
                    <a:gd name="T81" fmla="*/ 173 h 1849"/>
                    <a:gd name="T82" fmla="*/ 139 w 1464"/>
                    <a:gd name="T83" fmla="*/ 166 h 1849"/>
                    <a:gd name="T84" fmla="*/ 131 w 1464"/>
                    <a:gd name="T85" fmla="*/ 161 h 1849"/>
                    <a:gd name="T86" fmla="*/ 120 w 1464"/>
                    <a:gd name="T87" fmla="*/ 156 h 1849"/>
                    <a:gd name="T88" fmla="*/ 112 w 1464"/>
                    <a:gd name="T89" fmla="*/ 153 h 1849"/>
                    <a:gd name="T90" fmla="*/ 99 w 1464"/>
                    <a:gd name="T91" fmla="*/ 150 h 1849"/>
                    <a:gd name="T92" fmla="*/ 86 w 1464"/>
                    <a:gd name="T93" fmla="*/ 149 h 1849"/>
                    <a:gd name="T94" fmla="*/ 82 w 1464"/>
                    <a:gd name="T95" fmla="*/ 203 h 1849"/>
                    <a:gd name="T96" fmla="*/ 82 w 1464"/>
                    <a:gd name="T97" fmla="*/ 0 h 1849"/>
                    <a:gd name="T98" fmla="*/ 87 w 1464"/>
                    <a:gd name="T99" fmla="*/ 46 h 1849"/>
                    <a:gd name="T100" fmla="*/ 100 w 1464"/>
                    <a:gd name="T101" fmla="*/ 47 h 1849"/>
                    <a:gd name="T102" fmla="*/ 112 w 1464"/>
                    <a:gd name="T103" fmla="*/ 48 h 1849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464"/>
                    <a:gd name="T157" fmla="*/ 0 h 1849"/>
                    <a:gd name="T158" fmla="*/ 1464 w 1464"/>
                    <a:gd name="T159" fmla="*/ 1849 h 1849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464" h="1849">
                      <a:moveTo>
                        <a:pt x="558" y="243"/>
                      </a:moveTo>
                      <a:lnTo>
                        <a:pt x="578" y="246"/>
                      </a:lnTo>
                      <a:lnTo>
                        <a:pt x="604" y="250"/>
                      </a:lnTo>
                      <a:lnTo>
                        <a:pt x="631" y="257"/>
                      </a:lnTo>
                      <a:lnTo>
                        <a:pt x="650" y="262"/>
                      </a:lnTo>
                      <a:lnTo>
                        <a:pt x="672" y="267"/>
                      </a:lnTo>
                      <a:lnTo>
                        <a:pt x="693" y="274"/>
                      </a:lnTo>
                      <a:lnTo>
                        <a:pt x="716" y="281"/>
                      </a:lnTo>
                      <a:lnTo>
                        <a:pt x="736" y="286"/>
                      </a:lnTo>
                      <a:lnTo>
                        <a:pt x="759" y="295"/>
                      </a:lnTo>
                      <a:lnTo>
                        <a:pt x="786" y="306"/>
                      </a:lnTo>
                      <a:lnTo>
                        <a:pt x="809" y="315"/>
                      </a:lnTo>
                      <a:lnTo>
                        <a:pt x="831" y="325"/>
                      </a:lnTo>
                      <a:lnTo>
                        <a:pt x="857" y="337"/>
                      </a:lnTo>
                      <a:lnTo>
                        <a:pt x="882" y="349"/>
                      </a:lnTo>
                      <a:lnTo>
                        <a:pt x="904" y="360"/>
                      </a:lnTo>
                      <a:lnTo>
                        <a:pt x="925" y="373"/>
                      </a:lnTo>
                      <a:lnTo>
                        <a:pt x="944" y="385"/>
                      </a:lnTo>
                      <a:lnTo>
                        <a:pt x="963" y="398"/>
                      </a:lnTo>
                      <a:lnTo>
                        <a:pt x="984" y="410"/>
                      </a:lnTo>
                      <a:lnTo>
                        <a:pt x="1007" y="427"/>
                      </a:lnTo>
                      <a:lnTo>
                        <a:pt x="1029" y="443"/>
                      </a:lnTo>
                      <a:lnTo>
                        <a:pt x="1049" y="459"/>
                      </a:lnTo>
                      <a:lnTo>
                        <a:pt x="1067" y="472"/>
                      </a:lnTo>
                      <a:lnTo>
                        <a:pt x="1098" y="498"/>
                      </a:lnTo>
                      <a:lnTo>
                        <a:pt x="1129" y="527"/>
                      </a:lnTo>
                      <a:lnTo>
                        <a:pt x="1153" y="549"/>
                      </a:lnTo>
                      <a:lnTo>
                        <a:pt x="1182" y="582"/>
                      </a:lnTo>
                      <a:lnTo>
                        <a:pt x="1202" y="605"/>
                      </a:lnTo>
                      <a:lnTo>
                        <a:pt x="1224" y="632"/>
                      </a:lnTo>
                      <a:lnTo>
                        <a:pt x="1249" y="662"/>
                      </a:lnTo>
                      <a:lnTo>
                        <a:pt x="1269" y="691"/>
                      </a:lnTo>
                      <a:lnTo>
                        <a:pt x="1289" y="724"/>
                      </a:lnTo>
                      <a:lnTo>
                        <a:pt x="1310" y="755"/>
                      </a:lnTo>
                      <a:lnTo>
                        <a:pt x="1328" y="789"/>
                      </a:lnTo>
                      <a:lnTo>
                        <a:pt x="1346" y="818"/>
                      </a:lnTo>
                      <a:lnTo>
                        <a:pt x="1362" y="853"/>
                      </a:lnTo>
                      <a:lnTo>
                        <a:pt x="1378" y="888"/>
                      </a:lnTo>
                      <a:lnTo>
                        <a:pt x="1391" y="924"/>
                      </a:lnTo>
                      <a:lnTo>
                        <a:pt x="1405" y="963"/>
                      </a:lnTo>
                      <a:lnTo>
                        <a:pt x="1421" y="1011"/>
                      </a:lnTo>
                      <a:lnTo>
                        <a:pt x="1433" y="1056"/>
                      </a:lnTo>
                      <a:lnTo>
                        <a:pt x="1444" y="1102"/>
                      </a:lnTo>
                      <a:lnTo>
                        <a:pt x="1449" y="1147"/>
                      </a:lnTo>
                      <a:lnTo>
                        <a:pt x="1457" y="1199"/>
                      </a:lnTo>
                      <a:lnTo>
                        <a:pt x="1463" y="1265"/>
                      </a:lnTo>
                      <a:lnTo>
                        <a:pt x="1464" y="1316"/>
                      </a:lnTo>
                      <a:lnTo>
                        <a:pt x="1463" y="1366"/>
                      </a:lnTo>
                      <a:lnTo>
                        <a:pt x="1458" y="1413"/>
                      </a:lnTo>
                      <a:lnTo>
                        <a:pt x="1453" y="1458"/>
                      </a:lnTo>
                      <a:lnTo>
                        <a:pt x="1447" y="1505"/>
                      </a:lnTo>
                      <a:lnTo>
                        <a:pt x="1437" y="1553"/>
                      </a:lnTo>
                      <a:lnTo>
                        <a:pt x="1424" y="1604"/>
                      </a:lnTo>
                      <a:lnTo>
                        <a:pt x="1407" y="1658"/>
                      </a:lnTo>
                      <a:lnTo>
                        <a:pt x="1390" y="1707"/>
                      </a:lnTo>
                      <a:lnTo>
                        <a:pt x="1371" y="1755"/>
                      </a:lnTo>
                      <a:lnTo>
                        <a:pt x="1343" y="1802"/>
                      </a:lnTo>
                      <a:lnTo>
                        <a:pt x="1316" y="1849"/>
                      </a:lnTo>
                      <a:lnTo>
                        <a:pt x="885" y="1599"/>
                      </a:lnTo>
                      <a:lnTo>
                        <a:pt x="908" y="1552"/>
                      </a:lnTo>
                      <a:lnTo>
                        <a:pt x="924" y="1516"/>
                      </a:lnTo>
                      <a:lnTo>
                        <a:pt x="935" y="1477"/>
                      </a:lnTo>
                      <a:lnTo>
                        <a:pt x="945" y="1439"/>
                      </a:lnTo>
                      <a:lnTo>
                        <a:pt x="952" y="1404"/>
                      </a:lnTo>
                      <a:lnTo>
                        <a:pt x="954" y="1369"/>
                      </a:lnTo>
                      <a:lnTo>
                        <a:pt x="957" y="1336"/>
                      </a:lnTo>
                      <a:lnTo>
                        <a:pt x="957" y="1300"/>
                      </a:lnTo>
                      <a:lnTo>
                        <a:pt x="955" y="1259"/>
                      </a:lnTo>
                      <a:lnTo>
                        <a:pt x="949" y="1218"/>
                      </a:lnTo>
                      <a:lnTo>
                        <a:pt x="942" y="1174"/>
                      </a:lnTo>
                      <a:lnTo>
                        <a:pt x="932" y="1138"/>
                      </a:lnTo>
                      <a:lnTo>
                        <a:pt x="916" y="1097"/>
                      </a:lnTo>
                      <a:lnTo>
                        <a:pt x="902" y="1063"/>
                      </a:lnTo>
                      <a:lnTo>
                        <a:pt x="884" y="1029"/>
                      </a:lnTo>
                      <a:lnTo>
                        <a:pt x="868" y="1003"/>
                      </a:lnTo>
                      <a:lnTo>
                        <a:pt x="853" y="982"/>
                      </a:lnTo>
                      <a:lnTo>
                        <a:pt x="837" y="961"/>
                      </a:lnTo>
                      <a:lnTo>
                        <a:pt x="819" y="940"/>
                      </a:lnTo>
                      <a:lnTo>
                        <a:pt x="799" y="917"/>
                      </a:lnTo>
                      <a:lnTo>
                        <a:pt x="783" y="902"/>
                      </a:lnTo>
                      <a:lnTo>
                        <a:pt x="764" y="883"/>
                      </a:lnTo>
                      <a:lnTo>
                        <a:pt x="745" y="866"/>
                      </a:lnTo>
                      <a:lnTo>
                        <a:pt x="722" y="849"/>
                      </a:lnTo>
                      <a:lnTo>
                        <a:pt x="696" y="832"/>
                      </a:lnTo>
                      <a:lnTo>
                        <a:pt x="673" y="817"/>
                      </a:lnTo>
                      <a:lnTo>
                        <a:pt x="655" y="806"/>
                      </a:lnTo>
                      <a:lnTo>
                        <a:pt x="627" y="790"/>
                      </a:lnTo>
                      <a:lnTo>
                        <a:pt x="602" y="781"/>
                      </a:lnTo>
                      <a:lnTo>
                        <a:pt x="581" y="773"/>
                      </a:lnTo>
                      <a:lnTo>
                        <a:pt x="559" y="765"/>
                      </a:lnTo>
                      <a:lnTo>
                        <a:pt x="525" y="757"/>
                      </a:lnTo>
                      <a:lnTo>
                        <a:pt x="494" y="752"/>
                      </a:lnTo>
                      <a:lnTo>
                        <a:pt x="462" y="748"/>
                      </a:lnTo>
                      <a:lnTo>
                        <a:pt x="430" y="746"/>
                      </a:lnTo>
                      <a:lnTo>
                        <a:pt x="412" y="745"/>
                      </a:lnTo>
                      <a:lnTo>
                        <a:pt x="412" y="1015"/>
                      </a:lnTo>
                      <a:lnTo>
                        <a:pt x="0" y="514"/>
                      </a:lnTo>
                      <a:lnTo>
                        <a:pt x="411" y="0"/>
                      </a:lnTo>
                      <a:lnTo>
                        <a:pt x="411" y="231"/>
                      </a:lnTo>
                      <a:lnTo>
                        <a:pt x="433" y="232"/>
                      </a:lnTo>
                      <a:lnTo>
                        <a:pt x="465" y="234"/>
                      </a:lnTo>
                      <a:lnTo>
                        <a:pt x="499" y="236"/>
                      </a:lnTo>
                      <a:lnTo>
                        <a:pt x="531" y="239"/>
                      </a:lnTo>
                      <a:lnTo>
                        <a:pt x="558" y="24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3" name="Freeform 75"/>
                <p:cNvSpPr>
                  <a:spLocks/>
                </p:cNvSpPr>
                <p:nvPr/>
              </p:nvSpPr>
              <p:spPr bwMode="auto">
                <a:xfrm>
                  <a:off x="2227" y="3584"/>
                  <a:ext cx="388" cy="205"/>
                </a:xfrm>
                <a:custGeom>
                  <a:avLst/>
                  <a:gdLst>
                    <a:gd name="T0" fmla="*/ 199 w 1942"/>
                    <a:gd name="T1" fmla="*/ 202 h 1028"/>
                    <a:gd name="T2" fmla="*/ 210 w 1942"/>
                    <a:gd name="T3" fmla="*/ 200 h 1028"/>
                    <a:gd name="T4" fmla="*/ 218 w 1942"/>
                    <a:gd name="T5" fmla="*/ 198 h 1028"/>
                    <a:gd name="T6" fmla="*/ 227 w 1942"/>
                    <a:gd name="T7" fmla="*/ 195 h 1028"/>
                    <a:gd name="T8" fmla="*/ 235 w 1942"/>
                    <a:gd name="T9" fmla="*/ 192 h 1028"/>
                    <a:gd name="T10" fmla="*/ 246 w 1942"/>
                    <a:gd name="T11" fmla="*/ 188 h 1028"/>
                    <a:gd name="T12" fmla="*/ 255 w 1942"/>
                    <a:gd name="T13" fmla="*/ 184 h 1028"/>
                    <a:gd name="T14" fmla="*/ 264 w 1942"/>
                    <a:gd name="T15" fmla="*/ 179 h 1028"/>
                    <a:gd name="T16" fmla="*/ 272 w 1942"/>
                    <a:gd name="T17" fmla="*/ 174 h 1028"/>
                    <a:gd name="T18" fmla="*/ 280 w 1942"/>
                    <a:gd name="T19" fmla="*/ 169 h 1028"/>
                    <a:gd name="T20" fmla="*/ 289 w 1942"/>
                    <a:gd name="T21" fmla="*/ 163 h 1028"/>
                    <a:gd name="T22" fmla="*/ 297 w 1942"/>
                    <a:gd name="T23" fmla="*/ 157 h 1028"/>
                    <a:gd name="T24" fmla="*/ 308 w 1942"/>
                    <a:gd name="T25" fmla="*/ 147 h 1028"/>
                    <a:gd name="T26" fmla="*/ 320 w 1942"/>
                    <a:gd name="T27" fmla="*/ 135 h 1028"/>
                    <a:gd name="T28" fmla="*/ 328 w 1942"/>
                    <a:gd name="T29" fmla="*/ 125 h 1028"/>
                    <a:gd name="T30" fmla="*/ 337 w 1942"/>
                    <a:gd name="T31" fmla="*/ 114 h 1028"/>
                    <a:gd name="T32" fmla="*/ 346 w 1942"/>
                    <a:gd name="T33" fmla="*/ 100 h 1028"/>
                    <a:gd name="T34" fmla="*/ 347 w 1942"/>
                    <a:gd name="T35" fmla="*/ 0 h 1028"/>
                    <a:gd name="T36" fmla="*/ 259 w 1942"/>
                    <a:gd name="T37" fmla="*/ 49 h 1028"/>
                    <a:gd name="T38" fmla="*/ 251 w 1942"/>
                    <a:gd name="T39" fmla="*/ 59 h 1028"/>
                    <a:gd name="T40" fmla="*/ 243 w 1942"/>
                    <a:gd name="T41" fmla="*/ 68 h 1028"/>
                    <a:gd name="T42" fmla="*/ 236 w 1942"/>
                    <a:gd name="T43" fmla="*/ 76 h 1028"/>
                    <a:gd name="T44" fmla="*/ 228 w 1942"/>
                    <a:gd name="T45" fmla="*/ 82 h 1028"/>
                    <a:gd name="T46" fmla="*/ 218 w 1942"/>
                    <a:gd name="T47" fmla="*/ 88 h 1028"/>
                    <a:gd name="T48" fmla="*/ 209 w 1942"/>
                    <a:gd name="T49" fmla="*/ 94 h 1028"/>
                    <a:gd name="T50" fmla="*/ 200 w 1942"/>
                    <a:gd name="T51" fmla="*/ 97 h 1028"/>
                    <a:gd name="T52" fmla="*/ 189 w 1942"/>
                    <a:gd name="T53" fmla="*/ 101 h 1028"/>
                    <a:gd name="T54" fmla="*/ 176 w 1942"/>
                    <a:gd name="T55" fmla="*/ 102 h 1028"/>
                    <a:gd name="T56" fmla="*/ 154 w 1942"/>
                    <a:gd name="T57" fmla="*/ 103 h 1028"/>
                    <a:gd name="T58" fmla="*/ 136 w 1942"/>
                    <a:gd name="T59" fmla="*/ 99 h 1028"/>
                    <a:gd name="T60" fmla="*/ 117 w 1942"/>
                    <a:gd name="T61" fmla="*/ 93 h 1028"/>
                    <a:gd name="T62" fmla="*/ 100 w 1942"/>
                    <a:gd name="T63" fmla="*/ 83 h 1028"/>
                    <a:gd name="T64" fmla="*/ 0 w 1942"/>
                    <a:gd name="T65" fmla="*/ 129 h 1028"/>
                    <a:gd name="T66" fmla="*/ 9 w 1942"/>
                    <a:gd name="T67" fmla="*/ 139 h 1028"/>
                    <a:gd name="T68" fmla="*/ 18 w 1942"/>
                    <a:gd name="T69" fmla="*/ 148 h 1028"/>
                    <a:gd name="T70" fmla="*/ 28 w 1942"/>
                    <a:gd name="T71" fmla="*/ 157 h 1028"/>
                    <a:gd name="T72" fmla="*/ 38 w 1942"/>
                    <a:gd name="T73" fmla="*/ 164 h 1028"/>
                    <a:gd name="T74" fmla="*/ 49 w 1942"/>
                    <a:gd name="T75" fmla="*/ 171 h 1028"/>
                    <a:gd name="T76" fmla="*/ 59 w 1942"/>
                    <a:gd name="T77" fmla="*/ 178 h 1028"/>
                    <a:gd name="T78" fmla="*/ 69 w 1942"/>
                    <a:gd name="T79" fmla="*/ 183 h 1028"/>
                    <a:gd name="T80" fmla="*/ 82 w 1942"/>
                    <a:gd name="T81" fmla="*/ 189 h 1028"/>
                    <a:gd name="T82" fmla="*/ 95 w 1942"/>
                    <a:gd name="T83" fmla="*/ 193 h 1028"/>
                    <a:gd name="T84" fmla="*/ 106 w 1942"/>
                    <a:gd name="T85" fmla="*/ 197 h 1028"/>
                    <a:gd name="T86" fmla="*/ 117 w 1942"/>
                    <a:gd name="T87" fmla="*/ 200 h 1028"/>
                    <a:gd name="T88" fmla="*/ 130 w 1942"/>
                    <a:gd name="T89" fmla="*/ 203 h 1028"/>
                    <a:gd name="T90" fmla="*/ 144 w 1942"/>
                    <a:gd name="T91" fmla="*/ 204 h 1028"/>
                    <a:gd name="T92" fmla="*/ 157 w 1942"/>
                    <a:gd name="T93" fmla="*/ 205 h 1028"/>
                    <a:gd name="T94" fmla="*/ 170 w 1942"/>
                    <a:gd name="T95" fmla="*/ 205 h 1028"/>
                    <a:gd name="T96" fmla="*/ 183 w 1942"/>
                    <a:gd name="T97" fmla="*/ 204 h 1028"/>
                    <a:gd name="T98" fmla="*/ 195 w 1942"/>
                    <a:gd name="T99" fmla="*/ 202 h 102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1942"/>
                    <a:gd name="T151" fmla="*/ 0 h 1028"/>
                    <a:gd name="T152" fmla="*/ 1942 w 1942"/>
                    <a:gd name="T153" fmla="*/ 1028 h 1028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1942" h="1028">
                      <a:moveTo>
                        <a:pt x="976" y="1015"/>
                      </a:moveTo>
                      <a:lnTo>
                        <a:pt x="996" y="1012"/>
                      </a:lnTo>
                      <a:lnTo>
                        <a:pt x="1023" y="1007"/>
                      </a:lnTo>
                      <a:lnTo>
                        <a:pt x="1049" y="1002"/>
                      </a:lnTo>
                      <a:lnTo>
                        <a:pt x="1068" y="997"/>
                      </a:lnTo>
                      <a:lnTo>
                        <a:pt x="1091" y="992"/>
                      </a:lnTo>
                      <a:lnTo>
                        <a:pt x="1113" y="985"/>
                      </a:lnTo>
                      <a:lnTo>
                        <a:pt x="1135" y="979"/>
                      </a:lnTo>
                      <a:lnTo>
                        <a:pt x="1155" y="973"/>
                      </a:lnTo>
                      <a:lnTo>
                        <a:pt x="1177" y="964"/>
                      </a:lnTo>
                      <a:lnTo>
                        <a:pt x="1205" y="954"/>
                      </a:lnTo>
                      <a:lnTo>
                        <a:pt x="1229" y="944"/>
                      </a:lnTo>
                      <a:lnTo>
                        <a:pt x="1251" y="934"/>
                      </a:lnTo>
                      <a:lnTo>
                        <a:pt x="1277" y="922"/>
                      </a:lnTo>
                      <a:lnTo>
                        <a:pt x="1301" y="910"/>
                      </a:lnTo>
                      <a:lnTo>
                        <a:pt x="1323" y="899"/>
                      </a:lnTo>
                      <a:lnTo>
                        <a:pt x="1343" y="885"/>
                      </a:lnTo>
                      <a:lnTo>
                        <a:pt x="1362" y="874"/>
                      </a:lnTo>
                      <a:lnTo>
                        <a:pt x="1381" y="861"/>
                      </a:lnTo>
                      <a:lnTo>
                        <a:pt x="1402" y="848"/>
                      </a:lnTo>
                      <a:lnTo>
                        <a:pt x="1426" y="833"/>
                      </a:lnTo>
                      <a:lnTo>
                        <a:pt x="1447" y="817"/>
                      </a:lnTo>
                      <a:lnTo>
                        <a:pt x="1467" y="802"/>
                      </a:lnTo>
                      <a:lnTo>
                        <a:pt x="1485" y="788"/>
                      </a:lnTo>
                      <a:lnTo>
                        <a:pt x="1516" y="763"/>
                      </a:lnTo>
                      <a:lnTo>
                        <a:pt x="1544" y="739"/>
                      </a:lnTo>
                      <a:lnTo>
                        <a:pt x="1571" y="711"/>
                      </a:lnTo>
                      <a:lnTo>
                        <a:pt x="1600" y="678"/>
                      </a:lnTo>
                      <a:lnTo>
                        <a:pt x="1620" y="655"/>
                      </a:lnTo>
                      <a:lnTo>
                        <a:pt x="1643" y="628"/>
                      </a:lnTo>
                      <a:lnTo>
                        <a:pt x="1667" y="599"/>
                      </a:lnTo>
                      <a:lnTo>
                        <a:pt x="1688" y="570"/>
                      </a:lnTo>
                      <a:lnTo>
                        <a:pt x="1708" y="539"/>
                      </a:lnTo>
                      <a:lnTo>
                        <a:pt x="1733" y="503"/>
                      </a:lnTo>
                      <a:lnTo>
                        <a:pt x="1942" y="626"/>
                      </a:lnTo>
                      <a:lnTo>
                        <a:pt x="1737" y="0"/>
                      </a:lnTo>
                      <a:lnTo>
                        <a:pt x="1073" y="119"/>
                      </a:lnTo>
                      <a:lnTo>
                        <a:pt x="1297" y="247"/>
                      </a:lnTo>
                      <a:lnTo>
                        <a:pt x="1278" y="273"/>
                      </a:lnTo>
                      <a:lnTo>
                        <a:pt x="1258" y="297"/>
                      </a:lnTo>
                      <a:lnTo>
                        <a:pt x="1238" y="320"/>
                      </a:lnTo>
                      <a:lnTo>
                        <a:pt x="1218" y="343"/>
                      </a:lnTo>
                      <a:lnTo>
                        <a:pt x="1201" y="360"/>
                      </a:lnTo>
                      <a:lnTo>
                        <a:pt x="1183" y="379"/>
                      </a:lnTo>
                      <a:lnTo>
                        <a:pt x="1163" y="394"/>
                      </a:lnTo>
                      <a:lnTo>
                        <a:pt x="1141" y="411"/>
                      </a:lnTo>
                      <a:lnTo>
                        <a:pt x="1114" y="429"/>
                      </a:lnTo>
                      <a:lnTo>
                        <a:pt x="1092" y="443"/>
                      </a:lnTo>
                      <a:lnTo>
                        <a:pt x="1073" y="455"/>
                      </a:lnTo>
                      <a:lnTo>
                        <a:pt x="1045" y="470"/>
                      </a:lnTo>
                      <a:lnTo>
                        <a:pt x="1021" y="480"/>
                      </a:lnTo>
                      <a:lnTo>
                        <a:pt x="999" y="487"/>
                      </a:lnTo>
                      <a:lnTo>
                        <a:pt x="977" y="495"/>
                      </a:lnTo>
                      <a:lnTo>
                        <a:pt x="945" y="504"/>
                      </a:lnTo>
                      <a:lnTo>
                        <a:pt x="913" y="508"/>
                      </a:lnTo>
                      <a:lnTo>
                        <a:pt x="880" y="512"/>
                      </a:lnTo>
                      <a:lnTo>
                        <a:pt x="832" y="514"/>
                      </a:lnTo>
                      <a:lnTo>
                        <a:pt x="770" y="515"/>
                      </a:lnTo>
                      <a:lnTo>
                        <a:pt x="722" y="508"/>
                      </a:lnTo>
                      <a:lnTo>
                        <a:pt x="679" y="498"/>
                      </a:lnTo>
                      <a:lnTo>
                        <a:pt x="629" y="484"/>
                      </a:lnTo>
                      <a:lnTo>
                        <a:pt x="584" y="465"/>
                      </a:lnTo>
                      <a:lnTo>
                        <a:pt x="540" y="442"/>
                      </a:lnTo>
                      <a:lnTo>
                        <a:pt x="500" y="417"/>
                      </a:lnTo>
                      <a:lnTo>
                        <a:pt x="461" y="382"/>
                      </a:lnTo>
                      <a:lnTo>
                        <a:pt x="0" y="649"/>
                      </a:lnTo>
                      <a:lnTo>
                        <a:pt x="19" y="672"/>
                      </a:lnTo>
                      <a:lnTo>
                        <a:pt x="46" y="697"/>
                      </a:lnTo>
                      <a:lnTo>
                        <a:pt x="68" y="720"/>
                      </a:lnTo>
                      <a:lnTo>
                        <a:pt x="90" y="741"/>
                      </a:lnTo>
                      <a:lnTo>
                        <a:pt x="112" y="762"/>
                      </a:lnTo>
                      <a:lnTo>
                        <a:pt x="139" y="785"/>
                      </a:lnTo>
                      <a:lnTo>
                        <a:pt x="164" y="804"/>
                      </a:lnTo>
                      <a:lnTo>
                        <a:pt x="188" y="822"/>
                      </a:lnTo>
                      <a:lnTo>
                        <a:pt x="216" y="840"/>
                      </a:lnTo>
                      <a:lnTo>
                        <a:pt x="243" y="859"/>
                      </a:lnTo>
                      <a:lnTo>
                        <a:pt x="270" y="876"/>
                      </a:lnTo>
                      <a:lnTo>
                        <a:pt x="296" y="891"/>
                      </a:lnTo>
                      <a:lnTo>
                        <a:pt x="322" y="906"/>
                      </a:lnTo>
                      <a:lnTo>
                        <a:pt x="346" y="918"/>
                      </a:lnTo>
                      <a:lnTo>
                        <a:pt x="379" y="934"/>
                      </a:lnTo>
                      <a:lnTo>
                        <a:pt x="411" y="947"/>
                      </a:lnTo>
                      <a:lnTo>
                        <a:pt x="446" y="960"/>
                      </a:lnTo>
                      <a:lnTo>
                        <a:pt x="473" y="970"/>
                      </a:lnTo>
                      <a:lnTo>
                        <a:pt x="499" y="981"/>
                      </a:lnTo>
                      <a:lnTo>
                        <a:pt x="529" y="989"/>
                      </a:lnTo>
                      <a:lnTo>
                        <a:pt x="558" y="997"/>
                      </a:lnTo>
                      <a:lnTo>
                        <a:pt x="586" y="1004"/>
                      </a:lnTo>
                      <a:lnTo>
                        <a:pt x="620" y="1011"/>
                      </a:lnTo>
                      <a:lnTo>
                        <a:pt x="653" y="1016"/>
                      </a:lnTo>
                      <a:lnTo>
                        <a:pt x="688" y="1021"/>
                      </a:lnTo>
                      <a:lnTo>
                        <a:pt x="723" y="1024"/>
                      </a:lnTo>
                      <a:lnTo>
                        <a:pt x="750" y="1025"/>
                      </a:lnTo>
                      <a:lnTo>
                        <a:pt x="787" y="1028"/>
                      </a:lnTo>
                      <a:lnTo>
                        <a:pt x="824" y="1028"/>
                      </a:lnTo>
                      <a:lnTo>
                        <a:pt x="852" y="1026"/>
                      </a:lnTo>
                      <a:lnTo>
                        <a:pt x="884" y="1025"/>
                      </a:lnTo>
                      <a:lnTo>
                        <a:pt x="918" y="1023"/>
                      </a:lnTo>
                      <a:lnTo>
                        <a:pt x="949" y="1019"/>
                      </a:lnTo>
                      <a:lnTo>
                        <a:pt x="976" y="101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4" name="Freeform 76"/>
                <p:cNvSpPr>
                  <a:spLocks/>
                </p:cNvSpPr>
                <p:nvPr/>
              </p:nvSpPr>
              <p:spPr bwMode="auto">
                <a:xfrm>
                  <a:off x="2160" y="3361"/>
                  <a:ext cx="197" cy="367"/>
                </a:xfrm>
                <a:custGeom>
                  <a:avLst/>
                  <a:gdLst>
                    <a:gd name="T0" fmla="*/ 193 w 985"/>
                    <a:gd name="T1" fmla="*/ 1 h 1832"/>
                    <a:gd name="T2" fmla="*/ 183 w 985"/>
                    <a:gd name="T3" fmla="*/ 3 h 1832"/>
                    <a:gd name="T4" fmla="*/ 174 w 985"/>
                    <a:gd name="T5" fmla="*/ 5 h 1832"/>
                    <a:gd name="T6" fmla="*/ 165 w 985"/>
                    <a:gd name="T7" fmla="*/ 7 h 1832"/>
                    <a:gd name="T8" fmla="*/ 157 w 985"/>
                    <a:gd name="T9" fmla="*/ 11 h 1832"/>
                    <a:gd name="T10" fmla="*/ 147 w 985"/>
                    <a:gd name="T11" fmla="*/ 15 h 1832"/>
                    <a:gd name="T12" fmla="*/ 137 w 985"/>
                    <a:gd name="T13" fmla="*/ 19 h 1832"/>
                    <a:gd name="T14" fmla="*/ 128 w 985"/>
                    <a:gd name="T15" fmla="*/ 24 h 1832"/>
                    <a:gd name="T16" fmla="*/ 120 w 985"/>
                    <a:gd name="T17" fmla="*/ 28 h 1832"/>
                    <a:gd name="T18" fmla="*/ 112 w 985"/>
                    <a:gd name="T19" fmla="*/ 34 h 1832"/>
                    <a:gd name="T20" fmla="*/ 103 w 985"/>
                    <a:gd name="T21" fmla="*/ 40 h 1832"/>
                    <a:gd name="T22" fmla="*/ 95 w 985"/>
                    <a:gd name="T23" fmla="*/ 46 h 1832"/>
                    <a:gd name="T24" fmla="*/ 83 w 985"/>
                    <a:gd name="T25" fmla="*/ 57 h 1832"/>
                    <a:gd name="T26" fmla="*/ 72 w 985"/>
                    <a:gd name="T27" fmla="*/ 68 h 1832"/>
                    <a:gd name="T28" fmla="*/ 64 w 985"/>
                    <a:gd name="T29" fmla="*/ 78 h 1832"/>
                    <a:gd name="T30" fmla="*/ 55 w 985"/>
                    <a:gd name="T31" fmla="*/ 90 h 1832"/>
                    <a:gd name="T32" fmla="*/ 47 w 985"/>
                    <a:gd name="T33" fmla="*/ 103 h 1832"/>
                    <a:gd name="T34" fmla="*/ 39 w 985"/>
                    <a:gd name="T35" fmla="*/ 115 h 1832"/>
                    <a:gd name="T36" fmla="*/ 33 w 985"/>
                    <a:gd name="T37" fmla="*/ 129 h 1832"/>
                    <a:gd name="T38" fmla="*/ 28 w 985"/>
                    <a:gd name="T39" fmla="*/ 144 h 1832"/>
                    <a:gd name="T40" fmla="*/ 22 w 985"/>
                    <a:gd name="T41" fmla="*/ 163 h 1832"/>
                    <a:gd name="T42" fmla="*/ 19 w 985"/>
                    <a:gd name="T43" fmla="*/ 181 h 1832"/>
                    <a:gd name="T44" fmla="*/ 16 w 985"/>
                    <a:gd name="T45" fmla="*/ 205 h 1832"/>
                    <a:gd name="T46" fmla="*/ 16 w 985"/>
                    <a:gd name="T47" fmla="*/ 225 h 1832"/>
                    <a:gd name="T48" fmla="*/ 18 w 985"/>
                    <a:gd name="T49" fmla="*/ 244 h 1832"/>
                    <a:gd name="T50" fmla="*/ 21 w 985"/>
                    <a:gd name="T51" fmla="*/ 263 h 1832"/>
                    <a:gd name="T52" fmla="*/ 27 w 985"/>
                    <a:gd name="T53" fmla="*/ 284 h 1832"/>
                    <a:gd name="T54" fmla="*/ 34 w 985"/>
                    <a:gd name="T55" fmla="*/ 303 h 1832"/>
                    <a:gd name="T56" fmla="*/ 44 w 985"/>
                    <a:gd name="T57" fmla="*/ 322 h 1832"/>
                    <a:gd name="T58" fmla="*/ 135 w 985"/>
                    <a:gd name="T59" fmla="*/ 367 h 1832"/>
                    <a:gd name="T60" fmla="*/ 133 w 985"/>
                    <a:gd name="T61" fmla="*/ 270 h 1832"/>
                    <a:gd name="T62" fmla="*/ 125 w 985"/>
                    <a:gd name="T63" fmla="*/ 255 h 1832"/>
                    <a:gd name="T64" fmla="*/ 120 w 985"/>
                    <a:gd name="T65" fmla="*/ 240 h 1832"/>
                    <a:gd name="T66" fmla="*/ 118 w 985"/>
                    <a:gd name="T67" fmla="*/ 226 h 1832"/>
                    <a:gd name="T68" fmla="*/ 117 w 985"/>
                    <a:gd name="T69" fmla="*/ 212 h 1832"/>
                    <a:gd name="T70" fmla="*/ 119 w 985"/>
                    <a:gd name="T71" fmla="*/ 196 h 1832"/>
                    <a:gd name="T72" fmla="*/ 122 w 985"/>
                    <a:gd name="T73" fmla="*/ 179 h 1832"/>
                    <a:gd name="T74" fmla="*/ 128 w 985"/>
                    <a:gd name="T75" fmla="*/ 164 h 1832"/>
                    <a:gd name="T76" fmla="*/ 135 w 985"/>
                    <a:gd name="T77" fmla="*/ 152 h 1832"/>
                    <a:gd name="T78" fmla="*/ 141 w 985"/>
                    <a:gd name="T79" fmla="*/ 144 h 1832"/>
                    <a:gd name="T80" fmla="*/ 149 w 985"/>
                    <a:gd name="T81" fmla="*/ 135 h 1832"/>
                    <a:gd name="T82" fmla="*/ 156 w 985"/>
                    <a:gd name="T83" fmla="*/ 128 h 1832"/>
                    <a:gd name="T84" fmla="*/ 164 w 985"/>
                    <a:gd name="T85" fmla="*/ 122 h 1832"/>
                    <a:gd name="T86" fmla="*/ 174 w 985"/>
                    <a:gd name="T87" fmla="*/ 115 h 1832"/>
                    <a:gd name="T88" fmla="*/ 183 w 985"/>
                    <a:gd name="T89" fmla="*/ 110 h 1832"/>
                    <a:gd name="T90" fmla="*/ 197 w 985"/>
                    <a:gd name="T91" fmla="*/ 105 h 1832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985"/>
                    <a:gd name="T139" fmla="*/ 0 h 1832"/>
                    <a:gd name="T140" fmla="*/ 985 w 985"/>
                    <a:gd name="T141" fmla="*/ 1832 h 1832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985" h="1832">
                      <a:moveTo>
                        <a:pt x="985" y="0"/>
                      </a:moveTo>
                      <a:lnTo>
                        <a:pt x="964" y="4"/>
                      </a:lnTo>
                      <a:lnTo>
                        <a:pt x="943" y="7"/>
                      </a:lnTo>
                      <a:lnTo>
                        <a:pt x="914" y="14"/>
                      </a:lnTo>
                      <a:lnTo>
                        <a:pt x="893" y="18"/>
                      </a:lnTo>
                      <a:lnTo>
                        <a:pt x="870" y="25"/>
                      </a:lnTo>
                      <a:lnTo>
                        <a:pt x="849" y="31"/>
                      </a:lnTo>
                      <a:lnTo>
                        <a:pt x="827" y="37"/>
                      </a:lnTo>
                      <a:lnTo>
                        <a:pt x="806" y="44"/>
                      </a:lnTo>
                      <a:lnTo>
                        <a:pt x="783" y="53"/>
                      </a:lnTo>
                      <a:lnTo>
                        <a:pt x="757" y="63"/>
                      </a:lnTo>
                      <a:lnTo>
                        <a:pt x="734" y="73"/>
                      </a:lnTo>
                      <a:lnTo>
                        <a:pt x="711" y="83"/>
                      </a:lnTo>
                      <a:lnTo>
                        <a:pt x="687" y="94"/>
                      </a:lnTo>
                      <a:lnTo>
                        <a:pt x="662" y="106"/>
                      </a:lnTo>
                      <a:lnTo>
                        <a:pt x="640" y="118"/>
                      </a:lnTo>
                      <a:lnTo>
                        <a:pt x="619" y="131"/>
                      </a:lnTo>
                      <a:lnTo>
                        <a:pt x="600" y="142"/>
                      </a:lnTo>
                      <a:lnTo>
                        <a:pt x="581" y="156"/>
                      </a:lnTo>
                      <a:lnTo>
                        <a:pt x="560" y="168"/>
                      </a:lnTo>
                      <a:lnTo>
                        <a:pt x="536" y="184"/>
                      </a:lnTo>
                      <a:lnTo>
                        <a:pt x="515" y="200"/>
                      </a:lnTo>
                      <a:lnTo>
                        <a:pt x="495" y="216"/>
                      </a:lnTo>
                      <a:lnTo>
                        <a:pt x="476" y="230"/>
                      </a:lnTo>
                      <a:lnTo>
                        <a:pt x="445" y="255"/>
                      </a:lnTo>
                      <a:lnTo>
                        <a:pt x="414" y="285"/>
                      </a:lnTo>
                      <a:lnTo>
                        <a:pt x="389" y="308"/>
                      </a:lnTo>
                      <a:lnTo>
                        <a:pt x="361" y="340"/>
                      </a:lnTo>
                      <a:lnTo>
                        <a:pt x="340" y="364"/>
                      </a:lnTo>
                      <a:lnTo>
                        <a:pt x="318" y="391"/>
                      </a:lnTo>
                      <a:lnTo>
                        <a:pt x="294" y="421"/>
                      </a:lnTo>
                      <a:lnTo>
                        <a:pt x="274" y="449"/>
                      </a:lnTo>
                      <a:lnTo>
                        <a:pt x="254" y="481"/>
                      </a:lnTo>
                      <a:lnTo>
                        <a:pt x="234" y="513"/>
                      </a:lnTo>
                      <a:lnTo>
                        <a:pt x="214" y="546"/>
                      </a:lnTo>
                      <a:lnTo>
                        <a:pt x="197" y="575"/>
                      </a:lnTo>
                      <a:lnTo>
                        <a:pt x="181" y="611"/>
                      </a:lnTo>
                      <a:lnTo>
                        <a:pt x="166" y="646"/>
                      </a:lnTo>
                      <a:lnTo>
                        <a:pt x="152" y="682"/>
                      </a:lnTo>
                      <a:lnTo>
                        <a:pt x="139" y="721"/>
                      </a:lnTo>
                      <a:lnTo>
                        <a:pt x="122" y="769"/>
                      </a:lnTo>
                      <a:lnTo>
                        <a:pt x="111" y="814"/>
                      </a:lnTo>
                      <a:lnTo>
                        <a:pt x="100" y="859"/>
                      </a:lnTo>
                      <a:lnTo>
                        <a:pt x="94" y="904"/>
                      </a:lnTo>
                      <a:lnTo>
                        <a:pt x="87" y="957"/>
                      </a:lnTo>
                      <a:lnTo>
                        <a:pt x="81" y="1022"/>
                      </a:lnTo>
                      <a:lnTo>
                        <a:pt x="80" y="1073"/>
                      </a:lnTo>
                      <a:lnTo>
                        <a:pt x="81" y="1124"/>
                      </a:lnTo>
                      <a:lnTo>
                        <a:pt x="86" y="1172"/>
                      </a:lnTo>
                      <a:lnTo>
                        <a:pt x="91" y="1216"/>
                      </a:lnTo>
                      <a:lnTo>
                        <a:pt x="97" y="1263"/>
                      </a:lnTo>
                      <a:lnTo>
                        <a:pt x="107" y="1312"/>
                      </a:lnTo>
                      <a:lnTo>
                        <a:pt x="120" y="1363"/>
                      </a:lnTo>
                      <a:lnTo>
                        <a:pt x="137" y="1416"/>
                      </a:lnTo>
                      <a:lnTo>
                        <a:pt x="153" y="1465"/>
                      </a:lnTo>
                      <a:lnTo>
                        <a:pt x="172" y="1513"/>
                      </a:lnTo>
                      <a:lnTo>
                        <a:pt x="195" y="1560"/>
                      </a:lnTo>
                      <a:lnTo>
                        <a:pt x="221" y="1605"/>
                      </a:lnTo>
                      <a:lnTo>
                        <a:pt x="0" y="1731"/>
                      </a:lnTo>
                      <a:lnTo>
                        <a:pt x="675" y="1832"/>
                      </a:lnTo>
                      <a:lnTo>
                        <a:pt x="924" y="1207"/>
                      </a:lnTo>
                      <a:lnTo>
                        <a:pt x="664" y="1347"/>
                      </a:lnTo>
                      <a:lnTo>
                        <a:pt x="639" y="1307"/>
                      </a:lnTo>
                      <a:lnTo>
                        <a:pt x="623" y="1271"/>
                      </a:lnTo>
                      <a:lnTo>
                        <a:pt x="609" y="1234"/>
                      </a:lnTo>
                      <a:lnTo>
                        <a:pt x="599" y="1197"/>
                      </a:lnTo>
                      <a:lnTo>
                        <a:pt x="592" y="1162"/>
                      </a:lnTo>
                      <a:lnTo>
                        <a:pt x="590" y="1127"/>
                      </a:lnTo>
                      <a:lnTo>
                        <a:pt x="586" y="1092"/>
                      </a:lnTo>
                      <a:lnTo>
                        <a:pt x="586" y="1058"/>
                      </a:lnTo>
                      <a:lnTo>
                        <a:pt x="589" y="1016"/>
                      </a:lnTo>
                      <a:lnTo>
                        <a:pt x="593" y="976"/>
                      </a:lnTo>
                      <a:lnTo>
                        <a:pt x="602" y="931"/>
                      </a:lnTo>
                      <a:lnTo>
                        <a:pt x="612" y="895"/>
                      </a:lnTo>
                      <a:lnTo>
                        <a:pt x="628" y="855"/>
                      </a:lnTo>
                      <a:lnTo>
                        <a:pt x="641" y="820"/>
                      </a:lnTo>
                      <a:lnTo>
                        <a:pt x="660" y="787"/>
                      </a:lnTo>
                      <a:lnTo>
                        <a:pt x="675" y="761"/>
                      </a:lnTo>
                      <a:lnTo>
                        <a:pt x="691" y="740"/>
                      </a:lnTo>
                      <a:lnTo>
                        <a:pt x="707" y="719"/>
                      </a:lnTo>
                      <a:lnTo>
                        <a:pt x="724" y="697"/>
                      </a:lnTo>
                      <a:lnTo>
                        <a:pt x="743" y="675"/>
                      </a:lnTo>
                      <a:lnTo>
                        <a:pt x="760" y="659"/>
                      </a:lnTo>
                      <a:lnTo>
                        <a:pt x="779" y="639"/>
                      </a:lnTo>
                      <a:lnTo>
                        <a:pt x="798" y="623"/>
                      </a:lnTo>
                      <a:lnTo>
                        <a:pt x="820" y="607"/>
                      </a:lnTo>
                      <a:lnTo>
                        <a:pt x="847" y="589"/>
                      </a:lnTo>
                      <a:lnTo>
                        <a:pt x="869" y="574"/>
                      </a:lnTo>
                      <a:lnTo>
                        <a:pt x="888" y="563"/>
                      </a:lnTo>
                      <a:lnTo>
                        <a:pt x="916" y="547"/>
                      </a:lnTo>
                      <a:lnTo>
                        <a:pt x="943" y="536"/>
                      </a:lnTo>
                      <a:lnTo>
                        <a:pt x="985" y="524"/>
                      </a:lnTo>
                      <a:lnTo>
                        <a:pt x="985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55" name="Freeform 77"/>
                <p:cNvSpPr>
                  <a:spLocks/>
                </p:cNvSpPr>
                <p:nvPr/>
              </p:nvSpPr>
              <p:spPr bwMode="auto">
                <a:xfrm>
                  <a:off x="2312" y="3312"/>
                  <a:ext cx="293" cy="331"/>
                </a:xfrm>
                <a:custGeom>
                  <a:avLst/>
                  <a:gdLst>
                    <a:gd name="T0" fmla="*/ 116 w 1464"/>
                    <a:gd name="T1" fmla="*/ 49 h 1658"/>
                    <a:gd name="T2" fmla="*/ 126 w 1464"/>
                    <a:gd name="T3" fmla="*/ 51 h 1658"/>
                    <a:gd name="T4" fmla="*/ 134 w 1464"/>
                    <a:gd name="T5" fmla="*/ 53 h 1658"/>
                    <a:gd name="T6" fmla="*/ 143 w 1464"/>
                    <a:gd name="T7" fmla="*/ 56 h 1658"/>
                    <a:gd name="T8" fmla="*/ 152 w 1464"/>
                    <a:gd name="T9" fmla="*/ 59 h 1658"/>
                    <a:gd name="T10" fmla="*/ 162 w 1464"/>
                    <a:gd name="T11" fmla="*/ 63 h 1658"/>
                    <a:gd name="T12" fmla="*/ 172 w 1464"/>
                    <a:gd name="T13" fmla="*/ 67 h 1658"/>
                    <a:gd name="T14" fmla="*/ 181 w 1464"/>
                    <a:gd name="T15" fmla="*/ 72 h 1658"/>
                    <a:gd name="T16" fmla="*/ 189 w 1464"/>
                    <a:gd name="T17" fmla="*/ 77 h 1658"/>
                    <a:gd name="T18" fmla="*/ 197 w 1464"/>
                    <a:gd name="T19" fmla="*/ 82 h 1658"/>
                    <a:gd name="T20" fmla="*/ 206 w 1464"/>
                    <a:gd name="T21" fmla="*/ 88 h 1658"/>
                    <a:gd name="T22" fmla="*/ 214 w 1464"/>
                    <a:gd name="T23" fmla="*/ 94 h 1658"/>
                    <a:gd name="T24" fmla="*/ 226 w 1464"/>
                    <a:gd name="T25" fmla="*/ 105 h 1658"/>
                    <a:gd name="T26" fmla="*/ 237 w 1464"/>
                    <a:gd name="T27" fmla="*/ 116 h 1658"/>
                    <a:gd name="T28" fmla="*/ 245 w 1464"/>
                    <a:gd name="T29" fmla="*/ 126 h 1658"/>
                    <a:gd name="T30" fmla="*/ 254 w 1464"/>
                    <a:gd name="T31" fmla="*/ 138 h 1658"/>
                    <a:gd name="T32" fmla="*/ 262 w 1464"/>
                    <a:gd name="T33" fmla="*/ 151 h 1658"/>
                    <a:gd name="T34" fmla="*/ 269 w 1464"/>
                    <a:gd name="T35" fmla="*/ 163 h 1658"/>
                    <a:gd name="T36" fmla="*/ 276 w 1464"/>
                    <a:gd name="T37" fmla="*/ 177 h 1658"/>
                    <a:gd name="T38" fmla="*/ 281 w 1464"/>
                    <a:gd name="T39" fmla="*/ 192 h 1658"/>
                    <a:gd name="T40" fmla="*/ 287 w 1464"/>
                    <a:gd name="T41" fmla="*/ 211 h 1658"/>
                    <a:gd name="T42" fmla="*/ 290 w 1464"/>
                    <a:gd name="T43" fmla="*/ 229 h 1658"/>
                    <a:gd name="T44" fmla="*/ 293 w 1464"/>
                    <a:gd name="T45" fmla="*/ 252 h 1658"/>
                    <a:gd name="T46" fmla="*/ 293 w 1464"/>
                    <a:gd name="T47" fmla="*/ 273 h 1658"/>
                    <a:gd name="T48" fmla="*/ 291 w 1464"/>
                    <a:gd name="T49" fmla="*/ 291 h 1658"/>
                    <a:gd name="T50" fmla="*/ 288 w 1464"/>
                    <a:gd name="T51" fmla="*/ 310 h 1658"/>
                    <a:gd name="T52" fmla="*/ 282 w 1464"/>
                    <a:gd name="T53" fmla="*/ 331 h 1658"/>
                    <a:gd name="T54" fmla="*/ 189 w 1464"/>
                    <a:gd name="T55" fmla="*/ 284 h 1658"/>
                    <a:gd name="T56" fmla="*/ 192 w 1464"/>
                    <a:gd name="T57" fmla="*/ 267 h 1658"/>
                    <a:gd name="T58" fmla="*/ 191 w 1464"/>
                    <a:gd name="T59" fmla="*/ 251 h 1658"/>
                    <a:gd name="T60" fmla="*/ 189 w 1464"/>
                    <a:gd name="T61" fmla="*/ 234 h 1658"/>
                    <a:gd name="T62" fmla="*/ 183 w 1464"/>
                    <a:gd name="T63" fmla="*/ 219 h 1658"/>
                    <a:gd name="T64" fmla="*/ 177 w 1464"/>
                    <a:gd name="T65" fmla="*/ 205 h 1658"/>
                    <a:gd name="T66" fmla="*/ 171 w 1464"/>
                    <a:gd name="T67" fmla="*/ 196 h 1658"/>
                    <a:gd name="T68" fmla="*/ 164 w 1464"/>
                    <a:gd name="T69" fmla="*/ 188 h 1658"/>
                    <a:gd name="T70" fmla="*/ 157 w 1464"/>
                    <a:gd name="T71" fmla="*/ 180 h 1658"/>
                    <a:gd name="T72" fmla="*/ 149 w 1464"/>
                    <a:gd name="T73" fmla="*/ 173 h 1658"/>
                    <a:gd name="T74" fmla="*/ 139 w 1464"/>
                    <a:gd name="T75" fmla="*/ 166 h 1658"/>
                    <a:gd name="T76" fmla="*/ 131 w 1464"/>
                    <a:gd name="T77" fmla="*/ 161 h 1658"/>
                    <a:gd name="T78" fmla="*/ 120 w 1464"/>
                    <a:gd name="T79" fmla="*/ 156 h 1658"/>
                    <a:gd name="T80" fmla="*/ 112 w 1464"/>
                    <a:gd name="T81" fmla="*/ 153 h 1658"/>
                    <a:gd name="T82" fmla="*/ 99 w 1464"/>
                    <a:gd name="T83" fmla="*/ 150 h 1658"/>
                    <a:gd name="T84" fmla="*/ 86 w 1464"/>
                    <a:gd name="T85" fmla="*/ 149 h 1658"/>
                    <a:gd name="T86" fmla="*/ 82 w 1464"/>
                    <a:gd name="T87" fmla="*/ 203 h 1658"/>
                    <a:gd name="T88" fmla="*/ 82 w 1464"/>
                    <a:gd name="T89" fmla="*/ 0 h 1658"/>
                    <a:gd name="T90" fmla="*/ 87 w 1464"/>
                    <a:gd name="T91" fmla="*/ 46 h 1658"/>
                    <a:gd name="T92" fmla="*/ 100 w 1464"/>
                    <a:gd name="T93" fmla="*/ 47 h 1658"/>
                    <a:gd name="T94" fmla="*/ 112 w 1464"/>
                    <a:gd name="T95" fmla="*/ 49 h 1658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1464"/>
                    <a:gd name="T145" fmla="*/ 0 h 1658"/>
                    <a:gd name="T146" fmla="*/ 1464 w 1464"/>
                    <a:gd name="T147" fmla="*/ 1658 h 1658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1464" h="1658">
                      <a:moveTo>
                        <a:pt x="558" y="243"/>
                      </a:moveTo>
                      <a:lnTo>
                        <a:pt x="578" y="246"/>
                      </a:lnTo>
                      <a:lnTo>
                        <a:pt x="604" y="250"/>
                      </a:lnTo>
                      <a:lnTo>
                        <a:pt x="631" y="257"/>
                      </a:lnTo>
                      <a:lnTo>
                        <a:pt x="650" y="262"/>
                      </a:lnTo>
                      <a:lnTo>
                        <a:pt x="672" y="267"/>
                      </a:lnTo>
                      <a:lnTo>
                        <a:pt x="693" y="274"/>
                      </a:lnTo>
                      <a:lnTo>
                        <a:pt x="716" y="281"/>
                      </a:lnTo>
                      <a:lnTo>
                        <a:pt x="736" y="286"/>
                      </a:lnTo>
                      <a:lnTo>
                        <a:pt x="759" y="295"/>
                      </a:lnTo>
                      <a:lnTo>
                        <a:pt x="786" y="306"/>
                      </a:lnTo>
                      <a:lnTo>
                        <a:pt x="809" y="315"/>
                      </a:lnTo>
                      <a:lnTo>
                        <a:pt x="831" y="325"/>
                      </a:lnTo>
                      <a:lnTo>
                        <a:pt x="857" y="337"/>
                      </a:lnTo>
                      <a:lnTo>
                        <a:pt x="882" y="349"/>
                      </a:lnTo>
                      <a:lnTo>
                        <a:pt x="904" y="360"/>
                      </a:lnTo>
                      <a:lnTo>
                        <a:pt x="925" y="373"/>
                      </a:lnTo>
                      <a:lnTo>
                        <a:pt x="944" y="385"/>
                      </a:lnTo>
                      <a:lnTo>
                        <a:pt x="963" y="398"/>
                      </a:lnTo>
                      <a:lnTo>
                        <a:pt x="984" y="410"/>
                      </a:lnTo>
                      <a:lnTo>
                        <a:pt x="1007" y="426"/>
                      </a:lnTo>
                      <a:lnTo>
                        <a:pt x="1029" y="442"/>
                      </a:lnTo>
                      <a:lnTo>
                        <a:pt x="1049" y="457"/>
                      </a:lnTo>
                      <a:lnTo>
                        <a:pt x="1067" y="472"/>
                      </a:lnTo>
                      <a:lnTo>
                        <a:pt x="1098" y="498"/>
                      </a:lnTo>
                      <a:lnTo>
                        <a:pt x="1129" y="527"/>
                      </a:lnTo>
                      <a:lnTo>
                        <a:pt x="1153" y="549"/>
                      </a:lnTo>
                      <a:lnTo>
                        <a:pt x="1182" y="582"/>
                      </a:lnTo>
                      <a:lnTo>
                        <a:pt x="1202" y="605"/>
                      </a:lnTo>
                      <a:lnTo>
                        <a:pt x="1224" y="632"/>
                      </a:lnTo>
                      <a:lnTo>
                        <a:pt x="1249" y="662"/>
                      </a:lnTo>
                      <a:lnTo>
                        <a:pt x="1269" y="691"/>
                      </a:lnTo>
                      <a:lnTo>
                        <a:pt x="1289" y="724"/>
                      </a:lnTo>
                      <a:lnTo>
                        <a:pt x="1310" y="755"/>
                      </a:lnTo>
                      <a:lnTo>
                        <a:pt x="1328" y="789"/>
                      </a:lnTo>
                      <a:lnTo>
                        <a:pt x="1346" y="818"/>
                      </a:lnTo>
                      <a:lnTo>
                        <a:pt x="1362" y="853"/>
                      </a:lnTo>
                      <a:lnTo>
                        <a:pt x="1378" y="888"/>
                      </a:lnTo>
                      <a:lnTo>
                        <a:pt x="1391" y="924"/>
                      </a:lnTo>
                      <a:lnTo>
                        <a:pt x="1405" y="963"/>
                      </a:lnTo>
                      <a:lnTo>
                        <a:pt x="1421" y="1011"/>
                      </a:lnTo>
                      <a:lnTo>
                        <a:pt x="1433" y="1056"/>
                      </a:lnTo>
                      <a:lnTo>
                        <a:pt x="1444" y="1102"/>
                      </a:lnTo>
                      <a:lnTo>
                        <a:pt x="1449" y="1147"/>
                      </a:lnTo>
                      <a:lnTo>
                        <a:pt x="1457" y="1199"/>
                      </a:lnTo>
                      <a:lnTo>
                        <a:pt x="1463" y="1264"/>
                      </a:lnTo>
                      <a:lnTo>
                        <a:pt x="1464" y="1314"/>
                      </a:lnTo>
                      <a:lnTo>
                        <a:pt x="1463" y="1365"/>
                      </a:lnTo>
                      <a:lnTo>
                        <a:pt x="1458" y="1413"/>
                      </a:lnTo>
                      <a:lnTo>
                        <a:pt x="1453" y="1458"/>
                      </a:lnTo>
                      <a:lnTo>
                        <a:pt x="1447" y="1505"/>
                      </a:lnTo>
                      <a:lnTo>
                        <a:pt x="1437" y="1553"/>
                      </a:lnTo>
                      <a:lnTo>
                        <a:pt x="1424" y="1604"/>
                      </a:lnTo>
                      <a:lnTo>
                        <a:pt x="1407" y="1658"/>
                      </a:lnTo>
                      <a:lnTo>
                        <a:pt x="1311" y="1358"/>
                      </a:lnTo>
                      <a:lnTo>
                        <a:pt x="946" y="1421"/>
                      </a:lnTo>
                      <a:lnTo>
                        <a:pt x="954" y="1368"/>
                      </a:lnTo>
                      <a:lnTo>
                        <a:pt x="957" y="1335"/>
                      </a:lnTo>
                      <a:lnTo>
                        <a:pt x="957" y="1299"/>
                      </a:lnTo>
                      <a:lnTo>
                        <a:pt x="955" y="1257"/>
                      </a:lnTo>
                      <a:lnTo>
                        <a:pt x="949" y="1218"/>
                      </a:lnTo>
                      <a:lnTo>
                        <a:pt x="942" y="1174"/>
                      </a:lnTo>
                      <a:lnTo>
                        <a:pt x="932" y="1138"/>
                      </a:lnTo>
                      <a:lnTo>
                        <a:pt x="916" y="1097"/>
                      </a:lnTo>
                      <a:lnTo>
                        <a:pt x="902" y="1063"/>
                      </a:lnTo>
                      <a:lnTo>
                        <a:pt x="884" y="1029"/>
                      </a:lnTo>
                      <a:lnTo>
                        <a:pt x="868" y="1003"/>
                      </a:lnTo>
                      <a:lnTo>
                        <a:pt x="853" y="982"/>
                      </a:lnTo>
                      <a:lnTo>
                        <a:pt x="837" y="961"/>
                      </a:lnTo>
                      <a:lnTo>
                        <a:pt x="819" y="940"/>
                      </a:lnTo>
                      <a:lnTo>
                        <a:pt x="799" y="917"/>
                      </a:lnTo>
                      <a:lnTo>
                        <a:pt x="783" y="902"/>
                      </a:lnTo>
                      <a:lnTo>
                        <a:pt x="764" y="883"/>
                      </a:lnTo>
                      <a:lnTo>
                        <a:pt x="745" y="866"/>
                      </a:lnTo>
                      <a:lnTo>
                        <a:pt x="722" y="849"/>
                      </a:lnTo>
                      <a:lnTo>
                        <a:pt x="696" y="832"/>
                      </a:lnTo>
                      <a:lnTo>
                        <a:pt x="673" y="817"/>
                      </a:lnTo>
                      <a:lnTo>
                        <a:pt x="655" y="806"/>
                      </a:lnTo>
                      <a:lnTo>
                        <a:pt x="627" y="790"/>
                      </a:lnTo>
                      <a:lnTo>
                        <a:pt x="602" y="781"/>
                      </a:lnTo>
                      <a:lnTo>
                        <a:pt x="581" y="773"/>
                      </a:lnTo>
                      <a:lnTo>
                        <a:pt x="559" y="765"/>
                      </a:lnTo>
                      <a:lnTo>
                        <a:pt x="525" y="757"/>
                      </a:lnTo>
                      <a:lnTo>
                        <a:pt x="494" y="752"/>
                      </a:lnTo>
                      <a:lnTo>
                        <a:pt x="462" y="748"/>
                      </a:lnTo>
                      <a:lnTo>
                        <a:pt x="430" y="746"/>
                      </a:lnTo>
                      <a:lnTo>
                        <a:pt x="412" y="745"/>
                      </a:lnTo>
                      <a:lnTo>
                        <a:pt x="412" y="1015"/>
                      </a:lnTo>
                      <a:lnTo>
                        <a:pt x="0" y="514"/>
                      </a:lnTo>
                      <a:lnTo>
                        <a:pt x="411" y="0"/>
                      </a:lnTo>
                      <a:lnTo>
                        <a:pt x="411" y="231"/>
                      </a:lnTo>
                      <a:lnTo>
                        <a:pt x="433" y="232"/>
                      </a:lnTo>
                      <a:lnTo>
                        <a:pt x="465" y="234"/>
                      </a:lnTo>
                      <a:lnTo>
                        <a:pt x="499" y="236"/>
                      </a:lnTo>
                      <a:lnTo>
                        <a:pt x="531" y="239"/>
                      </a:lnTo>
                      <a:lnTo>
                        <a:pt x="558" y="24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8219" name="Object 78"/>
              <p:cNvGraphicFramePr>
                <a:graphicFrameLocks noChangeAspect="1"/>
              </p:cNvGraphicFramePr>
              <p:nvPr/>
            </p:nvGraphicFramePr>
            <p:xfrm>
              <a:off x="4128" y="3444"/>
              <a:ext cx="798" cy="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48" name="Clip" r:id="rId32" imgW="1266840" imgH="971640" progId="MS_ClipArt_Gallery.2">
                      <p:embed/>
                    </p:oleObj>
                  </mc:Choice>
                  <mc:Fallback>
                    <p:oleObj name="Clip" r:id="rId32" imgW="1266840" imgH="971640" progId="MS_ClipArt_Gallery.2">
                      <p:embed/>
                      <p:pic>
                        <p:nvPicPr>
                          <p:cNvPr id="8219" name="Object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3444"/>
                            <a:ext cx="798" cy="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15" name="Object 79"/>
            <p:cNvGraphicFramePr>
              <a:graphicFrameLocks noChangeAspect="1"/>
            </p:cNvGraphicFramePr>
            <p:nvPr/>
          </p:nvGraphicFramePr>
          <p:xfrm>
            <a:off x="2880" y="2352"/>
            <a:ext cx="24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49" name="Clip" r:id="rId33" imgW="1266840" imgH="971640" progId="MS_ClipArt_Gallery.2">
                    <p:embed/>
                  </p:oleObj>
                </mc:Choice>
                <mc:Fallback>
                  <p:oleObj name="Clip" r:id="rId33" imgW="1266840" imgH="971640" progId="MS_ClipArt_Gallery.2">
                    <p:embed/>
                    <p:pic>
                      <p:nvPicPr>
                        <p:cNvPr id="8215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352"/>
                          <a:ext cx="24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6" name="Object 80"/>
            <p:cNvGraphicFramePr>
              <a:graphicFrameLocks noChangeAspect="1"/>
            </p:cNvGraphicFramePr>
            <p:nvPr/>
          </p:nvGraphicFramePr>
          <p:xfrm>
            <a:off x="2880" y="2208"/>
            <a:ext cx="24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0" name="Clip" r:id="rId34" imgW="1266840" imgH="971640" progId="MS_ClipArt_Gallery.2">
                    <p:embed/>
                  </p:oleObj>
                </mc:Choice>
                <mc:Fallback>
                  <p:oleObj name="Clip" r:id="rId34" imgW="1266840" imgH="971640" progId="MS_ClipArt_Gallery.2">
                    <p:embed/>
                    <p:pic>
                      <p:nvPicPr>
                        <p:cNvPr id="8216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208"/>
                          <a:ext cx="24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7" name="Object 81"/>
            <p:cNvGraphicFramePr>
              <a:graphicFrameLocks noChangeAspect="1"/>
            </p:cNvGraphicFramePr>
            <p:nvPr/>
          </p:nvGraphicFramePr>
          <p:xfrm>
            <a:off x="2880" y="2064"/>
            <a:ext cx="24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1" name="Clip" r:id="rId35" imgW="1266840" imgH="971640" progId="MS_ClipArt_Gallery.2">
                    <p:embed/>
                  </p:oleObj>
                </mc:Choice>
                <mc:Fallback>
                  <p:oleObj name="Clip" r:id="rId35" imgW="1266840" imgH="971640" progId="MS_ClipArt_Gallery.2">
                    <p:embed/>
                    <p:pic>
                      <p:nvPicPr>
                        <p:cNvPr id="8217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064"/>
                          <a:ext cx="24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8" name="Object 82"/>
            <p:cNvGraphicFramePr>
              <a:graphicFrameLocks noChangeAspect="1"/>
            </p:cNvGraphicFramePr>
            <p:nvPr/>
          </p:nvGraphicFramePr>
          <p:xfrm>
            <a:off x="2880" y="1920"/>
            <a:ext cx="24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52" name="Clip" r:id="rId36" imgW="1266840" imgH="971640" progId="MS_ClipArt_Gallery.2">
                    <p:embed/>
                  </p:oleObj>
                </mc:Choice>
                <mc:Fallback>
                  <p:oleObj name="Clip" r:id="rId36" imgW="1266840" imgH="971640" progId="MS_ClipArt_Gallery.2">
                    <p:embed/>
                    <p:pic>
                      <p:nvPicPr>
                        <p:cNvPr id="8218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920"/>
                          <a:ext cx="242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84158980"/>
      </p:ext>
    </p:extLst>
  </p:cSld>
  <p:clrMapOvr>
    <a:masterClrMapping/>
  </p:clrMapOvr>
  <p:transition spd="med">
    <p:strip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88900" y="1841500"/>
            <a:ext cx="3962400" cy="3378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prstDash val="dash"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 anchorCtr="0"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hlink"/>
                </a:solidFill>
                <a:latin typeface="华文细黑" panose="02010600040101010101" pitchFamily="2" charset="-122"/>
              </a:rPr>
              <a:t>NIDS</a:t>
            </a:r>
            <a:r>
              <a:rPr lang="zh-CN" altLang="en-US" sz="2400" dirty="0">
                <a:solidFill>
                  <a:schemeClr val="hlink"/>
                </a:solidFill>
                <a:latin typeface="华文细黑" panose="02010600040101010101" pitchFamily="2" charset="-122"/>
              </a:rPr>
              <a:t>优点</a:t>
            </a:r>
          </a:p>
          <a:p>
            <a:pPr lvl="1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检测范围广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000" b="0" dirty="0">
              <a:latin typeface="华文细黑" panose="02010600040101010101" pitchFamily="2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无需改变主机配置和性能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000" b="0" dirty="0">
              <a:latin typeface="华文细黑" panose="02010600040101010101" pitchFamily="2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独立性和操作系统无关性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000" b="0" dirty="0">
              <a:latin typeface="华文细黑" panose="02010600040101010101" pitchFamily="2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安装方便</a:t>
            </a: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4051300" y="1841500"/>
            <a:ext cx="5003800" cy="33782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prstDash val="dash"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anchor="ctr" anchorCtr="0"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chemeClr val="hlink"/>
                </a:solidFill>
                <a:latin typeface="华文细黑" panose="02010600040101010101" pitchFamily="2" charset="-122"/>
              </a:rPr>
              <a:t>NIDS</a:t>
            </a:r>
            <a:r>
              <a:rPr lang="zh-CN" altLang="en-US" sz="2400" dirty="0">
                <a:solidFill>
                  <a:schemeClr val="hlink"/>
                </a:solidFill>
                <a:latin typeface="华文细黑" panose="02010600040101010101" pitchFamily="2" charset="-122"/>
              </a:rPr>
              <a:t>缺点</a:t>
            </a:r>
          </a:p>
          <a:p>
            <a:pPr lvl="1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不能检测不同网段的网络包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000" b="0" dirty="0">
              <a:latin typeface="华文细黑" panose="02010600040101010101" pitchFamily="2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很难检测复杂的需要大量计算的攻击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000" b="0" dirty="0">
              <a:latin typeface="华文细黑" panose="02010600040101010101" pitchFamily="2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协同工作能力弱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000" b="0" dirty="0">
              <a:latin typeface="华文细黑" panose="02010600040101010101" pitchFamily="2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难以处理加密的会话</a:t>
            </a:r>
          </a:p>
        </p:txBody>
      </p:sp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609600" y="2286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92075" bIns="46038"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b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NIDS</a:t>
            </a:r>
            <a:r>
              <a:rPr lang="zh-CN" altLang="en-US" sz="3200" b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优缺点</a:t>
            </a:r>
          </a:p>
        </p:txBody>
      </p:sp>
    </p:spTree>
    <p:extLst>
      <p:ext uri="{BB962C8B-B14F-4D97-AF65-F5344CB8AC3E}">
        <p14:creationId xmlns:p14="http://schemas.microsoft.com/office/powerpoint/2010/main" val="2115139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42962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两类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IDS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比较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01800"/>
            <a:ext cx="3810000" cy="4114800"/>
          </a:xfrm>
          <a:solidFill>
            <a:srgbClr val="C0C0C0"/>
          </a:solidFill>
          <a:ln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网络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IDS</a:t>
            </a:r>
          </a:p>
          <a:p>
            <a:pPr lvl="1" eaLnBrk="1" hangingPunct="1">
              <a:buSzTx/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侦测速度快 </a:t>
            </a:r>
          </a:p>
          <a:p>
            <a:pPr lvl="1" eaLnBrk="1" hangingPunct="1">
              <a:buSzTx/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隐蔽性好 </a:t>
            </a:r>
          </a:p>
          <a:p>
            <a:pPr lvl="1" eaLnBrk="1" hangingPunct="1">
              <a:buSzTx/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视野更宽 </a:t>
            </a:r>
          </a:p>
          <a:p>
            <a:pPr lvl="1" eaLnBrk="1" hangingPunct="1">
              <a:buSzTx/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较少的监测器 </a:t>
            </a:r>
          </a:p>
          <a:p>
            <a:pPr lvl="1" eaLnBrk="1" hangingPunct="1">
              <a:buSzTx/>
              <a:buFont typeface="Wingdings" panose="05000000000000000000" pitchFamily="2" charset="2"/>
              <a:buChar char="v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占资源少 </a:t>
            </a: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701800"/>
            <a:ext cx="4114800" cy="4114800"/>
          </a:xfrm>
          <a:solidFill>
            <a:srgbClr val="C0C0C0"/>
          </a:solidFill>
          <a:ln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eaLnBrk="1" hangingPunct="1"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主机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IDS</a:t>
            </a:r>
          </a:p>
          <a:p>
            <a:pPr lvl="1" eaLnBrk="1" hangingPunct="1">
              <a:buSzTx/>
              <a:buFont typeface="Wingdings" panose="05000000000000000000" pitchFamily="2" charset="2"/>
              <a:buChar char="v"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视野集中 </a:t>
            </a:r>
          </a:p>
          <a:p>
            <a:pPr lvl="1" eaLnBrk="1" hangingPunct="1">
              <a:buSzTx/>
              <a:buFont typeface="Wingdings" panose="05000000000000000000" pitchFamily="2" charset="2"/>
              <a:buChar char="v"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易于用户自定义</a:t>
            </a:r>
          </a:p>
          <a:p>
            <a:pPr lvl="1" eaLnBrk="1" hangingPunct="1">
              <a:buSzTx/>
              <a:buFont typeface="Wingdings" panose="05000000000000000000" pitchFamily="2" charset="2"/>
              <a:buChar char="v"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保护更加周密</a:t>
            </a:r>
          </a:p>
          <a:p>
            <a:pPr lvl="1" eaLnBrk="1" hangingPunct="1">
              <a:buSzTx/>
              <a:buFont typeface="Wingdings" panose="05000000000000000000" pitchFamily="2" charset="2"/>
              <a:buChar char="v"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对网络流量不敏感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971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2296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按分析方法来分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（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）两类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           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）异常检测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           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）误用检测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（</a:t>
            </a:r>
            <a:r>
              <a:rPr lang="en-US" altLang="zh-CN" sz="2000" b="1" dirty="0">
                <a:solidFill>
                  <a:schemeClr val="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r>
              <a:rPr lang="zh-CN" altLang="en-US" sz="2000" b="1" dirty="0">
                <a:solidFill>
                  <a:schemeClr val="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）异常检测（正常行为建模）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   检测与可接受行为之间的偏差。如果可以定义每项可接受的行为，那么每项不可接受的行为就应该是入侵。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  首先总结正常操作应该具有的特征（用户轮廓），当用户活动与正常行为有重大偏离时即被认为是入侵。</a:t>
            </a:r>
            <a:endParaRPr lang="en-US" altLang="zh-CN" sz="2000" dirty="0">
              <a:solidFill>
                <a:srgbClr val="0000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  </a:t>
            </a:r>
            <a:r>
              <a:rPr lang="zh-CN" altLang="en-US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这种检测模型漏报率低，误报率高。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       不需要对每种入侵行为进行定义，所以能有效检测未知的入侵 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 </a:t>
            </a:r>
          </a:p>
        </p:txBody>
      </p:sp>
      <p:sp>
        <p:nvSpPr>
          <p:cNvPr id="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215900"/>
            <a:ext cx="6418263" cy="779463"/>
          </a:xfrm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zh-CN" altLang="en-US" sz="3600" b="1" dirty="0">
                <a:ea typeface="黑体" panose="02010609060101010101" pitchFamily="49" charset="-122"/>
              </a:rPr>
              <a:t>入侵检测建模：异常检测</a:t>
            </a:r>
          </a:p>
        </p:txBody>
      </p:sp>
      <p:sp>
        <p:nvSpPr>
          <p:cNvPr id="2" name="矩形 1"/>
          <p:cNvSpPr/>
          <p:nvPr/>
        </p:nvSpPr>
        <p:spPr>
          <a:xfrm>
            <a:off x="939800" y="6058971"/>
            <a:ext cx="772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华文细黑" panose="02010600040101010101" pitchFamily="2" charset="-122"/>
              </a:rPr>
              <a:t>缺点：设置异常的门槛值不当，往往会导致</a:t>
            </a:r>
            <a:r>
              <a:rPr kumimoji="1" lang="en-US" altLang="zh-CN" dirty="0">
                <a:solidFill>
                  <a:schemeClr val="hlink"/>
                </a:solidFill>
                <a:latin typeface="华文细黑" panose="02010600040101010101" pitchFamily="2" charset="-122"/>
              </a:rPr>
              <a:t>IDS</a:t>
            </a:r>
            <a:r>
              <a:rPr kumimoji="1" lang="zh-CN" altLang="en-US" dirty="0">
                <a:solidFill>
                  <a:schemeClr val="hlink"/>
                </a:solidFill>
                <a:latin typeface="华文细黑" panose="02010600040101010101" pitchFamily="2" charset="-122"/>
              </a:rPr>
              <a:t>许多误报警或者漏检的现象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060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608257"/>
          <p:cNvSpPr>
            <a:spLocks noGrp="1"/>
          </p:cNvSpPr>
          <p:nvPr/>
        </p:nvSpPr>
        <p:spPr>
          <a:xfrm>
            <a:off x="315311" y="1148776"/>
            <a:ext cx="8597462" cy="38877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0" lvl="1">
              <a:lnSpc>
                <a:spcPct val="150000"/>
              </a:lnSpc>
              <a:spcBef>
                <a:spcPct val="35000"/>
              </a:spcBef>
              <a:buClr>
                <a:srgbClr val="3A0074"/>
              </a:buClr>
              <a:buSzPct val="60000"/>
              <a:buFont typeface="Wingdings" panose="05000000000000000000" pitchFamily="2" charset="2"/>
              <a:buChar char="£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假定某端口处每秒允许的最大尝试连接次数是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次，则检测某个时间段内连接次数是否异常的描述如下：</a:t>
            </a:r>
          </a:p>
          <a:p>
            <a:pPr marL="87630" indent="-87630" algn="just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	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set max-connect-number = 1000/s;</a:t>
            </a:r>
          </a:p>
          <a:p>
            <a:pPr marL="87630" indent="-87630" algn="just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set state =normal;</a:t>
            </a:r>
          </a:p>
          <a:p>
            <a:pPr marL="87630" indent="-87630" algn="just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connect-number = count(connect);</a:t>
            </a:r>
          </a:p>
          <a:p>
            <a:pPr marL="87630" indent="-87630" algn="just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    if(connect-number&gt; max-connect-number)</a:t>
            </a:r>
          </a:p>
          <a:p>
            <a:pPr marL="87630" indent="-87630" algn="just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{</a:t>
            </a:r>
          </a:p>
          <a:p>
            <a:pPr marL="87630" indent="-87630" algn="just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set state= abnormal;      /*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进行异常处理；*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 </a:t>
            </a:r>
          </a:p>
          <a:p>
            <a:pPr marL="87630" indent="-87630" algn="just">
              <a:lnSpc>
                <a:spcPct val="15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}</a:t>
            </a:r>
          </a:p>
        </p:txBody>
      </p:sp>
      <p:sp>
        <p:nvSpPr>
          <p:cNvPr id="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40828" y="215900"/>
            <a:ext cx="7252138" cy="779463"/>
          </a:xfrm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zh-CN" altLang="en-US" sz="3600" b="1" dirty="0">
                <a:ea typeface="黑体" panose="02010609060101010101" pitchFamily="49" charset="-122"/>
              </a:rPr>
              <a:t>入侵检测建模：异常检测示例</a:t>
            </a:r>
          </a:p>
        </p:txBody>
      </p:sp>
    </p:spTree>
    <p:extLst>
      <p:ext uri="{BB962C8B-B14F-4D97-AF65-F5344CB8AC3E}">
        <p14:creationId xmlns:p14="http://schemas.microsoft.com/office/powerpoint/2010/main" val="3643042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51000" y="1511300"/>
            <a:ext cx="6934200" cy="1981200"/>
          </a:xfrm>
          <a:solidFill>
            <a:schemeClr val="bg1">
              <a:lumMod val="95000"/>
            </a:schemeClr>
          </a:solidFill>
          <a:ln cap="flat">
            <a:noFill/>
            <a:prstDash val="dash"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异常检测的优点：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lvl="1" eaLnBrk="1" hangingPunct="1">
              <a:buClr>
                <a:schemeClr val="folHlink"/>
              </a:buClr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可检测到未知的入侵 </a:t>
            </a:r>
          </a:p>
          <a:p>
            <a:pPr lvl="1" eaLnBrk="1" hangingPunct="1">
              <a:buClr>
                <a:schemeClr val="folHlink"/>
              </a:buClr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可检测到冒用他人帐号的行为 </a:t>
            </a:r>
          </a:p>
          <a:p>
            <a:pPr lvl="1" eaLnBrk="1" hangingPunct="1">
              <a:buClr>
                <a:schemeClr val="folHlink"/>
              </a:buClr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具有自适应，自学习功能 </a:t>
            </a:r>
          </a:p>
          <a:p>
            <a:pPr lvl="1" eaLnBrk="1" hangingPunct="1">
              <a:buClr>
                <a:schemeClr val="folHlink"/>
              </a:buClr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不需要系统先验知识</a:t>
            </a:r>
            <a:endParaRPr lang="zh-CN" altLang="en-US" sz="1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8611" name="Rectangle 6"/>
          <p:cNvSpPr>
            <a:spLocks noChangeArrowheads="1"/>
          </p:cNvSpPr>
          <p:nvPr/>
        </p:nvSpPr>
        <p:spPr bwMode="auto">
          <a:xfrm>
            <a:off x="1651000" y="3771900"/>
            <a:ext cx="6934200" cy="28956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prstDash val="dash"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华文细黑" panose="02010600040101010101" pitchFamily="2" charset="-122"/>
              </a:rPr>
              <a:t>异常检测的缺点：</a:t>
            </a:r>
          </a:p>
          <a:p>
            <a:pPr lvl="1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误报率高</a:t>
            </a:r>
          </a:p>
          <a:p>
            <a:pPr lvl="2" algn="l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入侵者可以逐渐改变自己的行为模式来逃避检测</a:t>
            </a:r>
          </a:p>
          <a:p>
            <a:pPr lvl="2" algn="l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合法用户正常行为的突然改变也会造成误警 </a:t>
            </a:r>
          </a:p>
          <a:p>
            <a:pPr lvl="1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统计算法的计算量庞大，效率很低 </a:t>
            </a:r>
          </a:p>
          <a:p>
            <a:pPr lvl="1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统计点的选取和参考库的建立比较困难</a:t>
            </a:r>
          </a:p>
        </p:txBody>
      </p:sp>
      <p:sp>
        <p:nvSpPr>
          <p:cNvPr id="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215900"/>
            <a:ext cx="6418263" cy="779463"/>
          </a:xfrm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zh-CN" altLang="en-US" sz="3600" b="1" dirty="0">
                <a:ea typeface="黑体" panose="02010609060101010101" pitchFamily="49" charset="-122"/>
              </a:rPr>
              <a:t>异常检测的优缺点</a:t>
            </a:r>
          </a:p>
        </p:txBody>
      </p:sp>
    </p:spTree>
    <p:extLst>
      <p:ext uri="{BB962C8B-B14F-4D97-AF65-F5344CB8AC3E}">
        <p14:creationId xmlns:p14="http://schemas.microsoft.com/office/powerpoint/2010/main" val="396343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610600" cy="4826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+mn-ea"/>
              </a:rPr>
              <a:t>（</a:t>
            </a:r>
            <a:r>
              <a:rPr lang="en-US" altLang="zh-CN" sz="2000" b="1" dirty="0">
                <a:solidFill>
                  <a:schemeClr val="hlink"/>
                </a:solidFill>
                <a:latin typeface="+mn-ea"/>
              </a:rPr>
              <a:t>3</a:t>
            </a:r>
            <a:r>
              <a:rPr lang="zh-CN" altLang="en-US" sz="2000" b="1" dirty="0">
                <a:solidFill>
                  <a:schemeClr val="hlink"/>
                </a:solidFill>
                <a:latin typeface="+mn-ea"/>
              </a:rPr>
              <a:t>）误用检测（异常行为建模）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     检测与已知的不可接受行为之间的匹配程度。</a:t>
            </a:r>
          </a:p>
          <a:p>
            <a:pPr eaLnBrk="1" hangingPunct="1">
              <a:lnSpc>
                <a:spcPct val="125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     如果可以定义所有的不可接受行为，那么每种能够与之匹配的行为都会引起告警。收集非正常操作的行为特征，建立相关的特征库，当监测的用户或系统行为与库中的记录相匹配时，系统就认为这种行为是入侵。</a:t>
            </a:r>
          </a:p>
          <a:p>
            <a:pPr eaLnBrk="1" hangingPunct="1">
              <a:lnSpc>
                <a:spcPct val="125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     这种检测模型误报率低、漏报率高。</a:t>
            </a:r>
          </a:p>
          <a:p>
            <a:pPr eaLnBrk="1" hangingPunct="1">
              <a:lnSpc>
                <a:spcPct val="125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     对于已知的攻击，它可以详细、准确地报告出攻击类型，但是对未知攻击却效果有限，而且特征库必须不断更新。</a:t>
            </a:r>
          </a:p>
          <a:p>
            <a:pPr eaLnBrk="1" hangingPunct="1">
              <a:lnSpc>
                <a:spcPct val="125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+mn-ea"/>
              </a:rPr>
              <a:t>     可以看出，这种模型与主流的病毒检测方式基本一致。当前流行的系统基本上采用了这种模型。</a:t>
            </a:r>
            <a:r>
              <a:rPr lang="zh-CN" altLang="en-US" sz="2000" dirty="0">
                <a:solidFill>
                  <a:schemeClr val="hlink"/>
                </a:solidFill>
                <a:latin typeface="+mn-ea"/>
              </a:rPr>
              <a:t> </a:t>
            </a:r>
          </a:p>
        </p:txBody>
      </p:sp>
      <p:sp>
        <p:nvSpPr>
          <p:cNvPr id="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215900"/>
            <a:ext cx="6418263" cy="779463"/>
          </a:xfrm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zh-CN" altLang="en-US" sz="3600" b="1" dirty="0">
                <a:ea typeface="黑体" panose="02010609060101010101" pitchFamily="49" charset="-122"/>
              </a:rPr>
              <a:t>误用检测</a:t>
            </a:r>
          </a:p>
        </p:txBody>
      </p:sp>
    </p:spTree>
    <p:extLst>
      <p:ext uri="{BB962C8B-B14F-4D97-AF65-F5344CB8AC3E}">
        <p14:creationId xmlns:p14="http://schemas.microsoft.com/office/powerpoint/2010/main" val="2025249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5"/>
          <p:cNvGrpSpPr>
            <a:grpSpLocks/>
          </p:cNvGrpSpPr>
          <p:nvPr/>
        </p:nvGrpSpPr>
        <p:grpSpPr bwMode="auto">
          <a:xfrm>
            <a:off x="533400" y="2209800"/>
            <a:ext cx="8001000" cy="3048000"/>
            <a:chOff x="2160" y="11580"/>
            <a:chExt cx="7920" cy="2964"/>
          </a:xfrm>
        </p:grpSpPr>
        <p:sp>
          <p:nvSpPr>
            <p:cNvPr id="70659" name="Rectangle 6"/>
            <p:cNvSpPr>
              <a:spLocks noChangeArrowheads="1"/>
            </p:cNvSpPr>
            <p:nvPr/>
          </p:nvSpPr>
          <p:spPr bwMode="auto">
            <a:xfrm>
              <a:off x="6660" y="13140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否</a:t>
              </a:r>
            </a:p>
          </p:txBody>
        </p:sp>
        <p:sp>
          <p:nvSpPr>
            <p:cNvPr id="70660" name="Rectangle 7"/>
            <p:cNvSpPr>
              <a:spLocks noChangeArrowheads="1"/>
            </p:cNvSpPr>
            <p:nvPr/>
          </p:nvSpPr>
          <p:spPr bwMode="auto">
            <a:xfrm>
              <a:off x="8460" y="11892"/>
              <a:ext cx="5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</a:p>
          </p:txBody>
        </p:sp>
        <p:sp>
          <p:nvSpPr>
            <p:cNvPr id="70661" name="Rectangle 8"/>
            <p:cNvSpPr>
              <a:spLocks noChangeArrowheads="1"/>
            </p:cNvSpPr>
            <p:nvPr/>
          </p:nvSpPr>
          <p:spPr bwMode="auto">
            <a:xfrm>
              <a:off x="4140" y="13140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增加新规则</a:t>
              </a:r>
            </a:p>
          </p:txBody>
        </p:sp>
        <p:sp>
          <p:nvSpPr>
            <p:cNvPr id="70662" name="Rectangle 9"/>
            <p:cNvSpPr>
              <a:spLocks noChangeArrowheads="1"/>
            </p:cNvSpPr>
            <p:nvPr/>
          </p:nvSpPr>
          <p:spPr bwMode="auto">
            <a:xfrm>
              <a:off x="3960" y="11580"/>
              <a:ext cx="180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修改现有规则</a:t>
              </a:r>
            </a:p>
          </p:txBody>
        </p:sp>
        <p:sp>
          <p:nvSpPr>
            <p:cNvPr id="70663" name="Rectangle 10"/>
            <p:cNvSpPr>
              <a:spLocks noChangeArrowheads="1"/>
            </p:cNvSpPr>
            <p:nvPr/>
          </p:nvSpPr>
          <p:spPr bwMode="auto">
            <a:xfrm>
              <a:off x="2160" y="12360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审计数据</a:t>
              </a:r>
            </a:p>
          </p:txBody>
        </p:sp>
        <p:sp>
          <p:nvSpPr>
            <p:cNvPr id="70664" name="AutoShape 11"/>
            <p:cNvSpPr>
              <a:spLocks noChangeArrowheads="1"/>
            </p:cNvSpPr>
            <p:nvPr/>
          </p:nvSpPr>
          <p:spPr bwMode="auto">
            <a:xfrm>
              <a:off x="4140" y="12048"/>
              <a:ext cx="1440" cy="312"/>
            </a:xfrm>
            <a:prstGeom prst="curvedDownArrow">
              <a:avLst>
                <a:gd name="adj1" fmla="val 92308"/>
                <a:gd name="adj2" fmla="val 18461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65" name="Rectangle 12"/>
            <p:cNvSpPr>
              <a:spLocks noChangeArrowheads="1"/>
            </p:cNvSpPr>
            <p:nvPr/>
          </p:nvSpPr>
          <p:spPr bwMode="auto">
            <a:xfrm>
              <a:off x="3960" y="12360"/>
              <a:ext cx="162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系统特征轮廓</a:t>
              </a:r>
            </a:p>
          </p:txBody>
        </p:sp>
        <p:sp>
          <p:nvSpPr>
            <p:cNvPr id="70666" name="Line 13"/>
            <p:cNvSpPr>
              <a:spLocks noChangeShapeType="1"/>
            </p:cNvSpPr>
            <p:nvPr/>
          </p:nvSpPr>
          <p:spPr bwMode="auto">
            <a:xfrm>
              <a:off x="3420" y="1251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7" name="Line 14"/>
            <p:cNvSpPr>
              <a:spLocks noChangeShapeType="1"/>
            </p:cNvSpPr>
            <p:nvPr/>
          </p:nvSpPr>
          <p:spPr bwMode="auto">
            <a:xfrm>
              <a:off x="5580" y="12516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8" name="AutoShape 15"/>
            <p:cNvSpPr>
              <a:spLocks noChangeArrowheads="1"/>
            </p:cNvSpPr>
            <p:nvPr/>
          </p:nvSpPr>
          <p:spPr bwMode="auto">
            <a:xfrm>
              <a:off x="4140" y="12828"/>
              <a:ext cx="1440" cy="312"/>
            </a:xfrm>
            <a:prstGeom prst="curvedUpArrow">
              <a:avLst>
                <a:gd name="adj1" fmla="val 92308"/>
                <a:gd name="adj2" fmla="val 184615"/>
                <a:gd name="adj3" fmla="val 3333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669" name="Line 16"/>
            <p:cNvSpPr>
              <a:spLocks noChangeShapeType="1"/>
            </p:cNvSpPr>
            <p:nvPr/>
          </p:nvSpPr>
          <p:spPr bwMode="auto">
            <a:xfrm>
              <a:off x="3240" y="13452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0" name="Line 17"/>
            <p:cNvSpPr>
              <a:spLocks noChangeShapeType="1"/>
            </p:cNvSpPr>
            <p:nvPr/>
          </p:nvSpPr>
          <p:spPr bwMode="auto">
            <a:xfrm flipV="1">
              <a:off x="3960" y="12828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Rectangle 18"/>
            <p:cNvSpPr>
              <a:spLocks noChangeArrowheads="1"/>
            </p:cNvSpPr>
            <p:nvPr/>
          </p:nvSpPr>
          <p:spPr bwMode="auto">
            <a:xfrm>
              <a:off x="2160" y="13296"/>
              <a:ext cx="126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定时信息</a:t>
              </a:r>
            </a:p>
          </p:txBody>
        </p:sp>
        <p:sp>
          <p:nvSpPr>
            <p:cNvPr id="70672" name="AutoShape 19"/>
            <p:cNvSpPr>
              <a:spLocks noChangeArrowheads="1"/>
            </p:cNvSpPr>
            <p:nvPr/>
          </p:nvSpPr>
          <p:spPr bwMode="auto">
            <a:xfrm>
              <a:off x="6120" y="11580"/>
              <a:ext cx="2520" cy="1716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是否与现有规则匹配？</a:t>
              </a:r>
            </a:p>
          </p:txBody>
        </p:sp>
        <p:sp>
          <p:nvSpPr>
            <p:cNvPr id="70673" name="Line 20"/>
            <p:cNvSpPr>
              <a:spLocks noChangeShapeType="1"/>
            </p:cNvSpPr>
            <p:nvPr/>
          </p:nvSpPr>
          <p:spPr bwMode="auto">
            <a:xfrm>
              <a:off x="8640" y="1251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4" name="Oval 21"/>
            <p:cNvSpPr>
              <a:spLocks noChangeArrowheads="1"/>
            </p:cNvSpPr>
            <p:nvPr/>
          </p:nvSpPr>
          <p:spPr bwMode="auto">
            <a:xfrm>
              <a:off x="9000" y="12048"/>
              <a:ext cx="1080" cy="9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攻击状态</a:t>
              </a:r>
            </a:p>
          </p:txBody>
        </p:sp>
        <p:sp>
          <p:nvSpPr>
            <p:cNvPr id="70675" name="Line 22"/>
            <p:cNvSpPr>
              <a:spLocks noChangeShapeType="1"/>
            </p:cNvSpPr>
            <p:nvPr/>
          </p:nvSpPr>
          <p:spPr bwMode="auto">
            <a:xfrm>
              <a:off x="7380" y="13296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6" name="Oval 23"/>
            <p:cNvSpPr>
              <a:spLocks noChangeArrowheads="1"/>
            </p:cNvSpPr>
            <p:nvPr/>
          </p:nvSpPr>
          <p:spPr bwMode="auto">
            <a:xfrm>
              <a:off x="6840" y="13608"/>
              <a:ext cx="900" cy="9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r>
                <a:rPr lang="zh-CN" altLang="en-US" sz="1600" b="0">
                  <a:latin typeface="Times New Roman" panose="02020603050405020304" pitchFamily="18" charset="0"/>
                  <a:ea typeface="宋体" panose="02010600030101010101" pitchFamily="2" charset="-122"/>
                </a:rPr>
                <a:t>正常状态</a:t>
              </a:r>
            </a:p>
          </p:txBody>
        </p:sp>
      </p:grpSp>
      <p:sp>
        <p:nvSpPr>
          <p:cNvPr id="2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215900"/>
            <a:ext cx="6418263" cy="779463"/>
          </a:xfrm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zh-CN" altLang="en-US" sz="3600" b="1" dirty="0">
                <a:ea typeface="黑体" panose="02010609060101010101" pitchFamily="49" charset="-122"/>
              </a:rPr>
              <a:t>误用检测</a:t>
            </a:r>
          </a:p>
        </p:txBody>
      </p:sp>
    </p:spTree>
    <p:extLst>
      <p:ext uri="{BB962C8B-B14F-4D97-AF65-F5344CB8AC3E}">
        <p14:creationId xmlns:p14="http://schemas.microsoft.com/office/powerpoint/2010/main" val="5251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752475" y="493713"/>
            <a:ext cx="6648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15988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defTabSz="915988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defTabSz="915988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defTabSz="915988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defTabSz="915988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sz="3600">
                <a:solidFill>
                  <a:schemeClr val="tx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攻击复杂度与攻击者的技术水平</a:t>
            </a:r>
          </a:p>
        </p:txBody>
      </p:sp>
      <p:grpSp>
        <p:nvGrpSpPr>
          <p:cNvPr id="28675" name="Group 78"/>
          <p:cNvGrpSpPr>
            <a:grpSpLocks/>
          </p:cNvGrpSpPr>
          <p:nvPr/>
        </p:nvGrpSpPr>
        <p:grpSpPr bwMode="auto">
          <a:xfrm>
            <a:off x="796925" y="1593850"/>
            <a:ext cx="8131175" cy="4959350"/>
            <a:chOff x="502" y="1004"/>
            <a:chExt cx="5122" cy="3124"/>
          </a:xfrm>
        </p:grpSpPr>
        <p:sp>
          <p:nvSpPr>
            <p:cNvPr id="28676" name="Line 5"/>
            <p:cNvSpPr>
              <a:spLocks noChangeShapeType="1"/>
            </p:cNvSpPr>
            <p:nvPr/>
          </p:nvSpPr>
          <p:spPr bwMode="auto">
            <a:xfrm>
              <a:off x="862" y="1317"/>
              <a:ext cx="0" cy="253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7" name="Line 6"/>
            <p:cNvSpPr>
              <a:spLocks noChangeShapeType="1"/>
            </p:cNvSpPr>
            <p:nvPr/>
          </p:nvSpPr>
          <p:spPr bwMode="auto">
            <a:xfrm>
              <a:off x="862" y="3844"/>
              <a:ext cx="416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78" name="Rectangle 7"/>
            <p:cNvSpPr>
              <a:spLocks noChangeArrowheads="1"/>
            </p:cNvSpPr>
            <p:nvPr/>
          </p:nvSpPr>
          <p:spPr bwMode="auto">
            <a:xfrm>
              <a:off x="547" y="1339"/>
              <a:ext cx="289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sz="2000">
                  <a:latin typeface="Arial" panose="020B0604020202020204" pitchFamily="34" charset="0"/>
                  <a:ea typeface="宋体" panose="02010600030101010101" pitchFamily="2" charset="-122"/>
                </a:rPr>
                <a:t>高</a:t>
              </a:r>
            </a:p>
          </p:txBody>
        </p:sp>
        <p:sp>
          <p:nvSpPr>
            <p:cNvPr id="28679" name="Rectangle 8"/>
            <p:cNvSpPr>
              <a:spLocks noChangeArrowheads="1"/>
            </p:cNvSpPr>
            <p:nvPr/>
          </p:nvSpPr>
          <p:spPr bwMode="auto">
            <a:xfrm>
              <a:off x="502" y="3624"/>
              <a:ext cx="289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sz="2000">
                  <a:latin typeface="Arial" panose="020B0604020202020204" pitchFamily="34" charset="0"/>
                  <a:ea typeface="宋体" panose="02010600030101010101" pitchFamily="2" charset="-122"/>
                </a:rPr>
                <a:t>低</a:t>
              </a:r>
            </a:p>
          </p:txBody>
        </p:sp>
        <p:sp>
          <p:nvSpPr>
            <p:cNvPr id="28680" name="Rectangle 9"/>
            <p:cNvSpPr>
              <a:spLocks noChangeArrowheads="1"/>
            </p:cNvSpPr>
            <p:nvPr/>
          </p:nvSpPr>
          <p:spPr bwMode="auto">
            <a:xfrm>
              <a:off x="806" y="3893"/>
              <a:ext cx="44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1980</a:t>
              </a:r>
            </a:p>
          </p:txBody>
        </p:sp>
        <p:sp>
          <p:nvSpPr>
            <p:cNvPr id="28681" name="Rectangle 10"/>
            <p:cNvSpPr>
              <a:spLocks noChangeArrowheads="1"/>
            </p:cNvSpPr>
            <p:nvPr/>
          </p:nvSpPr>
          <p:spPr bwMode="auto">
            <a:xfrm>
              <a:off x="1688" y="3893"/>
              <a:ext cx="44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1985</a:t>
              </a:r>
            </a:p>
          </p:txBody>
        </p:sp>
        <p:sp>
          <p:nvSpPr>
            <p:cNvPr id="28682" name="Rectangle 11"/>
            <p:cNvSpPr>
              <a:spLocks noChangeArrowheads="1"/>
            </p:cNvSpPr>
            <p:nvPr/>
          </p:nvSpPr>
          <p:spPr bwMode="auto">
            <a:xfrm>
              <a:off x="2606" y="3893"/>
              <a:ext cx="44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1990</a:t>
              </a:r>
            </a:p>
          </p:txBody>
        </p:sp>
        <p:sp>
          <p:nvSpPr>
            <p:cNvPr id="28683" name="Rectangle 12"/>
            <p:cNvSpPr>
              <a:spLocks noChangeArrowheads="1"/>
            </p:cNvSpPr>
            <p:nvPr/>
          </p:nvSpPr>
          <p:spPr bwMode="auto">
            <a:xfrm>
              <a:off x="3542" y="3893"/>
              <a:ext cx="44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1995</a:t>
              </a:r>
            </a:p>
          </p:txBody>
        </p:sp>
        <p:sp>
          <p:nvSpPr>
            <p:cNvPr id="28684" name="Rectangle 13"/>
            <p:cNvSpPr>
              <a:spLocks noChangeArrowheads="1"/>
            </p:cNvSpPr>
            <p:nvPr/>
          </p:nvSpPr>
          <p:spPr bwMode="auto">
            <a:xfrm>
              <a:off x="4674" y="3881"/>
              <a:ext cx="44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2000</a:t>
              </a:r>
            </a:p>
          </p:txBody>
        </p:sp>
        <p:sp>
          <p:nvSpPr>
            <p:cNvPr id="28685" name="Line 14"/>
            <p:cNvSpPr>
              <a:spLocks noChangeShapeType="1"/>
            </p:cNvSpPr>
            <p:nvPr/>
          </p:nvSpPr>
          <p:spPr bwMode="auto">
            <a:xfrm flipV="1">
              <a:off x="1284" y="1383"/>
              <a:ext cx="3870" cy="1987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Oval 15"/>
            <p:cNvSpPr>
              <a:spLocks noChangeArrowheads="1"/>
            </p:cNvSpPr>
            <p:nvPr/>
          </p:nvSpPr>
          <p:spPr bwMode="auto">
            <a:xfrm>
              <a:off x="1248" y="3316"/>
              <a:ext cx="72" cy="7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7" name="Oval 16"/>
            <p:cNvSpPr>
              <a:spLocks noChangeArrowheads="1"/>
            </p:cNvSpPr>
            <p:nvPr/>
          </p:nvSpPr>
          <p:spPr bwMode="auto">
            <a:xfrm>
              <a:off x="1698" y="3090"/>
              <a:ext cx="72" cy="7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8" name="Oval 17"/>
            <p:cNvSpPr>
              <a:spLocks noChangeArrowheads="1"/>
            </p:cNvSpPr>
            <p:nvPr/>
          </p:nvSpPr>
          <p:spPr bwMode="auto">
            <a:xfrm>
              <a:off x="1824" y="3028"/>
              <a:ext cx="72" cy="7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9" name="Oval 18"/>
            <p:cNvSpPr>
              <a:spLocks noChangeArrowheads="1"/>
            </p:cNvSpPr>
            <p:nvPr/>
          </p:nvSpPr>
          <p:spPr bwMode="auto">
            <a:xfrm>
              <a:off x="1942" y="2965"/>
              <a:ext cx="72" cy="7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0" name="Oval 19"/>
            <p:cNvSpPr>
              <a:spLocks noChangeArrowheads="1"/>
            </p:cNvSpPr>
            <p:nvPr/>
          </p:nvSpPr>
          <p:spPr bwMode="auto">
            <a:xfrm>
              <a:off x="2391" y="2740"/>
              <a:ext cx="72" cy="7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1" name="Oval 20"/>
            <p:cNvSpPr>
              <a:spLocks noChangeArrowheads="1"/>
            </p:cNvSpPr>
            <p:nvPr/>
          </p:nvSpPr>
          <p:spPr bwMode="auto">
            <a:xfrm>
              <a:off x="2624" y="2623"/>
              <a:ext cx="74" cy="7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2" name="Oval 21"/>
            <p:cNvSpPr>
              <a:spLocks noChangeArrowheads="1"/>
            </p:cNvSpPr>
            <p:nvPr/>
          </p:nvSpPr>
          <p:spPr bwMode="auto">
            <a:xfrm>
              <a:off x="2788" y="2532"/>
              <a:ext cx="72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3" name="Oval 22"/>
            <p:cNvSpPr>
              <a:spLocks noChangeArrowheads="1"/>
            </p:cNvSpPr>
            <p:nvPr/>
          </p:nvSpPr>
          <p:spPr bwMode="auto">
            <a:xfrm>
              <a:off x="2950" y="2451"/>
              <a:ext cx="72" cy="7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4" name="Oval 23"/>
            <p:cNvSpPr>
              <a:spLocks noChangeArrowheads="1"/>
            </p:cNvSpPr>
            <p:nvPr/>
          </p:nvSpPr>
          <p:spPr bwMode="auto">
            <a:xfrm>
              <a:off x="3112" y="2371"/>
              <a:ext cx="71" cy="7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5" name="Oval 24"/>
            <p:cNvSpPr>
              <a:spLocks noChangeArrowheads="1"/>
            </p:cNvSpPr>
            <p:nvPr/>
          </p:nvSpPr>
          <p:spPr bwMode="auto">
            <a:xfrm>
              <a:off x="3264" y="2299"/>
              <a:ext cx="72" cy="7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6" name="Line 25"/>
            <p:cNvSpPr>
              <a:spLocks noChangeShapeType="1"/>
            </p:cNvSpPr>
            <p:nvPr/>
          </p:nvSpPr>
          <p:spPr bwMode="auto">
            <a:xfrm>
              <a:off x="1276" y="3392"/>
              <a:ext cx="0" cy="3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7" name="Rectangle 26"/>
            <p:cNvSpPr>
              <a:spLocks noChangeArrowheads="1"/>
            </p:cNvSpPr>
            <p:nvPr/>
          </p:nvSpPr>
          <p:spPr bwMode="auto">
            <a:xfrm>
              <a:off x="1248" y="3593"/>
              <a:ext cx="440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sz="1300">
                  <a:latin typeface="Arial" panose="020B0604020202020204" pitchFamily="34" charset="0"/>
                  <a:ea typeface="宋体" panose="02010600030101010101" pitchFamily="2" charset="-122"/>
                </a:rPr>
                <a:t>猜口令</a:t>
              </a:r>
            </a:p>
          </p:txBody>
        </p:sp>
        <p:sp>
          <p:nvSpPr>
            <p:cNvPr id="28698" name="Line 27"/>
            <p:cNvSpPr>
              <a:spLocks noChangeShapeType="1"/>
            </p:cNvSpPr>
            <p:nvPr/>
          </p:nvSpPr>
          <p:spPr bwMode="auto">
            <a:xfrm>
              <a:off x="1734" y="3140"/>
              <a:ext cx="0" cy="3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Rectangle 28"/>
            <p:cNvSpPr>
              <a:spLocks noChangeArrowheads="1"/>
            </p:cNvSpPr>
            <p:nvPr/>
          </p:nvSpPr>
          <p:spPr bwMode="auto">
            <a:xfrm>
              <a:off x="1716" y="3412"/>
              <a:ext cx="7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sz="1300">
                  <a:latin typeface="Arial" panose="020B0604020202020204" pitchFamily="34" charset="0"/>
                  <a:ea typeface="宋体" panose="02010600030101010101" pitchFamily="2" charset="-122"/>
                </a:rPr>
                <a:t>自我复制程序</a:t>
              </a:r>
            </a:p>
          </p:txBody>
        </p:sp>
        <p:sp>
          <p:nvSpPr>
            <p:cNvPr id="28700" name="Line 29"/>
            <p:cNvSpPr>
              <a:spLocks noChangeShapeType="1"/>
            </p:cNvSpPr>
            <p:nvPr/>
          </p:nvSpPr>
          <p:spPr bwMode="auto">
            <a:xfrm>
              <a:off x="1860" y="3059"/>
              <a:ext cx="0" cy="3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1" name="Rectangle 30"/>
            <p:cNvSpPr>
              <a:spLocks noChangeArrowheads="1"/>
            </p:cNvSpPr>
            <p:nvPr/>
          </p:nvSpPr>
          <p:spPr bwMode="auto">
            <a:xfrm>
              <a:off x="1841" y="3223"/>
              <a:ext cx="5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sz="1300">
                  <a:latin typeface="Arial" panose="020B0604020202020204" pitchFamily="34" charset="0"/>
                  <a:ea typeface="宋体" panose="02010600030101010101" pitchFamily="2" charset="-122"/>
                </a:rPr>
                <a:t>口令破解</a:t>
              </a:r>
            </a:p>
          </p:txBody>
        </p:sp>
        <p:sp>
          <p:nvSpPr>
            <p:cNvPr id="28702" name="Rectangle 31"/>
            <p:cNvSpPr>
              <a:spLocks noChangeArrowheads="1"/>
            </p:cNvSpPr>
            <p:nvPr/>
          </p:nvSpPr>
          <p:spPr bwMode="auto">
            <a:xfrm>
              <a:off x="1925" y="3034"/>
              <a:ext cx="7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r"/>
              <a:r>
                <a:rPr lang="zh-CN" altLang="en-US" sz="1300">
                  <a:latin typeface="Arial" panose="020B0604020202020204" pitchFamily="34" charset="0"/>
                  <a:ea typeface="宋体" panose="02010600030101010101" pitchFamily="2" charset="-122"/>
                </a:rPr>
                <a:t>攻击已知漏洞</a:t>
              </a:r>
            </a:p>
          </p:txBody>
        </p:sp>
        <p:sp>
          <p:nvSpPr>
            <p:cNvPr id="28703" name="Line 32"/>
            <p:cNvSpPr>
              <a:spLocks noChangeShapeType="1"/>
            </p:cNvSpPr>
            <p:nvPr/>
          </p:nvSpPr>
          <p:spPr bwMode="auto">
            <a:xfrm>
              <a:off x="1978" y="3005"/>
              <a:ext cx="0" cy="1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4" name="Line 33"/>
            <p:cNvSpPr>
              <a:spLocks noChangeShapeType="1"/>
            </p:cNvSpPr>
            <p:nvPr/>
          </p:nvSpPr>
          <p:spPr bwMode="auto">
            <a:xfrm>
              <a:off x="2427" y="2654"/>
              <a:ext cx="0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5" name="Rectangle 34"/>
            <p:cNvSpPr>
              <a:spLocks noChangeArrowheads="1"/>
            </p:cNvSpPr>
            <p:nvPr/>
          </p:nvSpPr>
          <p:spPr bwMode="auto">
            <a:xfrm>
              <a:off x="1914" y="2575"/>
              <a:ext cx="5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r"/>
              <a:r>
                <a:rPr lang="zh-CN" altLang="en-US" sz="1300">
                  <a:latin typeface="Arial" panose="020B0604020202020204" pitchFamily="34" charset="0"/>
                  <a:ea typeface="宋体" panose="02010600030101010101" pitchFamily="2" charset="-122"/>
                </a:rPr>
                <a:t>破坏审计</a:t>
              </a:r>
            </a:p>
          </p:txBody>
        </p:sp>
        <p:sp>
          <p:nvSpPr>
            <p:cNvPr id="28706" name="Line 35"/>
            <p:cNvSpPr>
              <a:spLocks noChangeShapeType="1"/>
            </p:cNvSpPr>
            <p:nvPr/>
          </p:nvSpPr>
          <p:spPr bwMode="auto">
            <a:xfrm>
              <a:off x="2651" y="2492"/>
              <a:ext cx="0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7" name="Rectangle 36"/>
            <p:cNvSpPr>
              <a:spLocks noChangeArrowheads="1"/>
            </p:cNvSpPr>
            <p:nvPr/>
          </p:nvSpPr>
          <p:spPr bwMode="auto">
            <a:xfrm>
              <a:off x="2140" y="2413"/>
              <a:ext cx="5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r"/>
              <a:r>
                <a:rPr lang="zh-CN" altLang="en-US" sz="1300">
                  <a:latin typeface="Arial" panose="020B0604020202020204" pitchFamily="34" charset="0"/>
                  <a:ea typeface="宋体" panose="02010600030101010101" pitchFamily="2" charset="-122"/>
                </a:rPr>
                <a:t>后门程序</a:t>
              </a:r>
            </a:p>
          </p:txBody>
        </p:sp>
        <p:sp>
          <p:nvSpPr>
            <p:cNvPr id="28708" name="Line 37"/>
            <p:cNvSpPr>
              <a:spLocks noChangeShapeType="1"/>
            </p:cNvSpPr>
            <p:nvPr/>
          </p:nvSpPr>
          <p:spPr bwMode="auto">
            <a:xfrm flipV="1">
              <a:off x="2824" y="2546"/>
              <a:ext cx="0" cy="4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9" name="Rectangle 38"/>
            <p:cNvSpPr>
              <a:spLocks noChangeArrowheads="1"/>
            </p:cNvSpPr>
            <p:nvPr/>
          </p:nvSpPr>
          <p:spPr bwMode="auto">
            <a:xfrm>
              <a:off x="2795" y="2737"/>
              <a:ext cx="5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sz="1300">
                  <a:latin typeface="Arial" panose="020B0604020202020204" pitchFamily="34" charset="0"/>
                  <a:ea typeface="宋体" panose="02010600030101010101" pitchFamily="2" charset="-122"/>
                </a:rPr>
                <a:t>干扰通信</a:t>
              </a:r>
            </a:p>
          </p:txBody>
        </p:sp>
        <p:sp>
          <p:nvSpPr>
            <p:cNvPr id="28710" name="Line 39"/>
            <p:cNvSpPr>
              <a:spLocks noChangeShapeType="1"/>
            </p:cNvSpPr>
            <p:nvPr/>
          </p:nvSpPr>
          <p:spPr bwMode="auto">
            <a:xfrm>
              <a:off x="2986" y="2033"/>
              <a:ext cx="0" cy="4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1" name="Rectangle 40"/>
            <p:cNvSpPr>
              <a:spLocks noChangeArrowheads="1"/>
            </p:cNvSpPr>
            <p:nvPr/>
          </p:nvSpPr>
          <p:spPr bwMode="auto">
            <a:xfrm>
              <a:off x="2510" y="1955"/>
              <a:ext cx="5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r"/>
              <a:r>
                <a:rPr lang="zh-CN" altLang="en-US" sz="1300">
                  <a:latin typeface="Arial" panose="020B0604020202020204" pitchFamily="34" charset="0"/>
                  <a:ea typeface="宋体" panose="02010600030101010101" pitchFamily="2" charset="-122"/>
                </a:rPr>
                <a:t>手动探测</a:t>
              </a:r>
            </a:p>
          </p:txBody>
        </p:sp>
        <p:sp>
          <p:nvSpPr>
            <p:cNvPr id="28712" name="Line 41"/>
            <p:cNvSpPr>
              <a:spLocks noChangeShapeType="1"/>
            </p:cNvSpPr>
            <p:nvPr/>
          </p:nvSpPr>
          <p:spPr bwMode="auto">
            <a:xfrm>
              <a:off x="3148" y="1835"/>
              <a:ext cx="0" cy="5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3" name="Rectangle 42"/>
            <p:cNvSpPr>
              <a:spLocks noChangeArrowheads="1"/>
            </p:cNvSpPr>
            <p:nvPr/>
          </p:nvSpPr>
          <p:spPr bwMode="auto">
            <a:xfrm>
              <a:off x="2852" y="1756"/>
              <a:ext cx="33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r"/>
              <a:r>
                <a:rPr lang="zh-CN" altLang="en-US" sz="1300">
                  <a:latin typeface="Arial" panose="020B0604020202020204" pitchFamily="34" charset="0"/>
                  <a:ea typeface="宋体" panose="02010600030101010101" pitchFamily="2" charset="-122"/>
                </a:rPr>
                <a:t>窃听</a:t>
              </a:r>
            </a:p>
          </p:txBody>
        </p:sp>
        <p:sp>
          <p:nvSpPr>
            <p:cNvPr id="28714" name="Line 43"/>
            <p:cNvSpPr>
              <a:spLocks noChangeShapeType="1"/>
            </p:cNvSpPr>
            <p:nvPr/>
          </p:nvSpPr>
          <p:spPr bwMode="auto">
            <a:xfrm>
              <a:off x="3300" y="1628"/>
              <a:ext cx="0" cy="7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5" name="Rectangle 44"/>
            <p:cNvSpPr>
              <a:spLocks noChangeArrowheads="1"/>
            </p:cNvSpPr>
            <p:nvPr/>
          </p:nvSpPr>
          <p:spPr bwMode="auto">
            <a:xfrm>
              <a:off x="2682" y="1560"/>
              <a:ext cx="64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r"/>
              <a:r>
                <a:rPr lang="zh-CN" altLang="en-US" sz="1300">
                  <a:latin typeface="Arial" panose="020B0604020202020204" pitchFamily="34" charset="0"/>
                  <a:ea typeface="宋体" panose="02010600030101010101" pitchFamily="2" charset="-122"/>
                </a:rPr>
                <a:t>数据包欺骗</a:t>
              </a:r>
            </a:p>
          </p:txBody>
        </p:sp>
        <p:sp>
          <p:nvSpPr>
            <p:cNvPr id="28716" name="Oval 45"/>
            <p:cNvSpPr>
              <a:spLocks noChangeArrowheads="1"/>
            </p:cNvSpPr>
            <p:nvPr/>
          </p:nvSpPr>
          <p:spPr bwMode="auto">
            <a:xfrm>
              <a:off x="3660" y="2092"/>
              <a:ext cx="72" cy="7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17" name="Line 46"/>
            <p:cNvSpPr>
              <a:spLocks noChangeShapeType="1"/>
            </p:cNvSpPr>
            <p:nvPr/>
          </p:nvSpPr>
          <p:spPr bwMode="auto">
            <a:xfrm>
              <a:off x="3696" y="2150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8" name="Rectangle 47"/>
            <p:cNvSpPr>
              <a:spLocks noChangeArrowheads="1"/>
            </p:cNvSpPr>
            <p:nvPr/>
          </p:nvSpPr>
          <p:spPr bwMode="auto">
            <a:xfrm>
              <a:off x="3324" y="2225"/>
              <a:ext cx="64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r"/>
              <a:r>
                <a:rPr lang="zh-CN" altLang="en-US" sz="1300">
                  <a:latin typeface="Arial" panose="020B0604020202020204" pitchFamily="34" charset="0"/>
                  <a:ea typeface="宋体" panose="02010600030101010101" pitchFamily="2" charset="-122"/>
                </a:rPr>
                <a:t>图形化界面</a:t>
              </a:r>
            </a:p>
          </p:txBody>
        </p:sp>
        <p:sp>
          <p:nvSpPr>
            <p:cNvPr id="28719" name="Oval 48"/>
            <p:cNvSpPr>
              <a:spLocks noChangeArrowheads="1"/>
            </p:cNvSpPr>
            <p:nvPr/>
          </p:nvSpPr>
          <p:spPr bwMode="auto">
            <a:xfrm>
              <a:off x="3868" y="1993"/>
              <a:ext cx="72" cy="7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20" name="Line 49"/>
            <p:cNvSpPr>
              <a:spLocks noChangeShapeType="1"/>
            </p:cNvSpPr>
            <p:nvPr/>
          </p:nvSpPr>
          <p:spPr bwMode="auto">
            <a:xfrm>
              <a:off x="3904" y="2024"/>
              <a:ext cx="0" cy="2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1" name="Rectangle 50"/>
            <p:cNvSpPr>
              <a:spLocks noChangeArrowheads="1"/>
            </p:cNvSpPr>
            <p:nvPr/>
          </p:nvSpPr>
          <p:spPr bwMode="auto">
            <a:xfrm>
              <a:off x="3876" y="2093"/>
              <a:ext cx="5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r"/>
              <a:r>
                <a:rPr lang="zh-CN" altLang="en-US" sz="1300">
                  <a:latin typeface="Arial" panose="020B0604020202020204" pitchFamily="34" charset="0"/>
                  <a:ea typeface="宋体" panose="02010600030101010101" pitchFamily="2" charset="-122"/>
                </a:rPr>
                <a:t>自动扫描</a:t>
              </a:r>
            </a:p>
          </p:txBody>
        </p:sp>
        <p:sp>
          <p:nvSpPr>
            <p:cNvPr id="28722" name="Oval 51"/>
            <p:cNvSpPr>
              <a:spLocks noChangeArrowheads="1"/>
            </p:cNvSpPr>
            <p:nvPr/>
          </p:nvSpPr>
          <p:spPr bwMode="auto">
            <a:xfrm>
              <a:off x="4182" y="1830"/>
              <a:ext cx="72" cy="7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23" name="Line 52"/>
            <p:cNvSpPr>
              <a:spLocks noChangeShapeType="1"/>
            </p:cNvSpPr>
            <p:nvPr/>
          </p:nvSpPr>
          <p:spPr bwMode="auto">
            <a:xfrm>
              <a:off x="4224" y="1608"/>
              <a:ext cx="0" cy="2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4" name="Line 53"/>
            <p:cNvSpPr>
              <a:spLocks noChangeShapeType="1"/>
            </p:cNvSpPr>
            <p:nvPr/>
          </p:nvSpPr>
          <p:spPr bwMode="auto">
            <a:xfrm>
              <a:off x="4463" y="1704"/>
              <a:ext cx="0" cy="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5" name="Rectangle 54"/>
            <p:cNvSpPr>
              <a:spLocks noChangeArrowheads="1"/>
            </p:cNvSpPr>
            <p:nvPr/>
          </p:nvSpPr>
          <p:spPr bwMode="auto">
            <a:xfrm>
              <a:off x="3714" y="1560"/>
              <a:ext cx="5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r"/>
              <a:r>
                <a:rPr lang="zh-CN" altLang="en-US" sz="1300">
                  <a:latin typeface="Arial" panose="020B0604020202020204" pitchFamily="34" charset="0"/>
                  <a:ea typeface="宋体" panose="02010600030101010101" pitchFamily="2" charset="-122"/>
                </a:rPr>
                <a:t>拒绝服务</a:t>
              </a:r>
            </a:p>
          </p:txBody>
        </p:sp>
        <p:sp>
          <p:nvSpPr>
            <p:cNvPr id="28726" name="Rectangle 55"/>
            <p:cNvSpPr>
              <a:spLocks noChangeArrowheads="1"/>
            </p:cNvSpPr>
            <p:nvPr/>
          </p:nvSpPr>
          <p:spPr bwMode="auto">
            <a:xfrm>
              <a:off x="4422" y="1985"/>
              <a:ext cx="90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en-US" altLang="zh-CN" sz="1300">
                  <a:latin typeface="Arial" panose="020B0604020202020204" pitchFamily="34" charset="0"/>
                  <a:ea typeface="宋体" panose="02010600030101010101" pitchFamily="2" charset="-122"/>
                </a:rPr>
                <a:t>www</a:t>
              </a:r>
              <a:r>
                <a:rPr lang="zh-CN" altLang="en-US" sz="1300">
                  <a:latin typeface="Arial" panose="020B0604020202020204" pitchFamily="34" charset="0"/>
                  <a:ea typeface="宋体" panose="02010600030101010101" pitchFamily="2" charset="-122"/>
                </a:rPr>
                <a:t>攻击</a:t>
              </a:r>
            </a:p>
          </p:txBody>
        </p:sp>
        <p:sp>
          <p:nvSpPr>
            <p:cNvPr id="28727" name="Rectangle 56"/>
            <p:cNvSpPr>
              <a:spLocks noChangeArrowheads="1"/>
            </p:cNvSpPr>
            <p:nvPr/>
          </p:nvSpPr>
          <p:spPr bwMode="auto">
            <a:xfrm>
              <a:off x="4953" y="1104"/>
              <a:ext cx="450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sz="2000">
                  <a:latin typeface="Arial" panose="020B0604020202020204" pitchFamily="34" charset="0"/>
                  <a:ea typeface="宋体" panose="02010600030101010101" pitchFamily="2" charset="-122"/>
                </a:rPr>
                <a:t>工具</a:t>
              </a:r>
            </a:p>
          </p:txBody>
        </p:sp>
        <p:sp>
          <p:nvSpPr>
            <p:cNvPr id="28728" name="Rectangle 57"/>
            <p:cNvSpPr>
              <a:spLocks noChangeArrowheads="1"/>
            </p:cNvSpPr>
            <p:nvPr/>
          </p:nvSpPr>
          <p:spPr bwMode="auto">
            <a:xfrm>
              <a:off x="4224" y="3480"/>
              <a:ext cx="611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sz="2000">
                  <a:latin typeface="Arial" panose="020B0604020202020204" pitchFamily="34" charset="0"/>
                  <a:ea typeface="宋体" panose="02010600030101010101" pitchFamily="2" charset="-122"/>
                </a:rPr>
                <a:t>攻击者</a:t>
              </a:r>
            </a:p>
          </p:txBody>
        </p:sp>
        <p:sp>
          <p:nvSpPr>
            <p:cNvPr id="28729" name="Rectangle 58"/>
            <p:cNvSpPr>
              <a:spLocks noChangeArrowheads="1"/>
            </p:cNvSpPr>
            <p:nvPr/>
          </p:nvSpPr>
          <p:spPr bwMode="auto">
            <a:xfrm>
              <a:off x="856" y="1481"/>
              <a:ext cx="54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sz="1300" dirty="0">
                  <a:solidFill>
                    <a:srgbClr val="FFCC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攻击者的</a:t>
              </a:r>
            </a:p>
            <a:p>
              <a:pPr algn="l"/>
              <a:r>
                <a:rPr lang="zh-CN" altLang="en-US" sz="1300" dirty="0">
                  <a:solidFill>
                    <a:srgbClr val="FFCC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知识水平</a:t>
              </a:r>
            </a:p>
          </p:txBody>
        </p:sp>
        <p:sp>
          <p:nvSpPr>
            <p:cNvPr id="28730" name="Rectangle 59"/>
            <p:cNvSpPr>
              <a:spLocks noChangeArrowheads="1"/>
            </p:cNvSpPr>
            <p:nvPr/>
          </p:nvSpPr>
          <p:spPr bwMode="auto">
            <a:xfrm>
              <a:off x="847" y="2895"/>
              <a:ext cx="75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sz="1300" dirty="0">
                  <a:solidFill>
                    <a:srgbClr val="CC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攻击的复杂度</a:t>
              </a:r>
              <a:endParaRPr lang="zh-CN" altLang="en-US" sz="13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31" name="Line 60"/>
            <p:cNvSpPr>
              <a:spLocks noChangeShapeType="1"/>
            </p:cNvSpPr>
            <p:nvPr/>
          </p:nvSpPr>
          <p:spPr bwMode="auto">
            <a:xfrm>
              <a:off x="4638" y="1302"/>
              <a:ext cx="0" cy="3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2" name="Rectangle 61"/>
            <p:cNvSpPr>
              <a:spLocks noChangeArrowheads="1"/>
            </p:cNvSpPr>
            <p:nvPr/>
          </p:nvSpPr>
          <p:spPr bwMode="auto">
            <a:xfrm>
              <a:off x="3360" y="1224"/>
              <a:ext cx="129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r"/>
              <a:r>
                <a:rPr lang="zh-CN" altLang="en-US" sz="1300">
                  <a:latin typeface="Arial" panose="020B0604020202020204" pitchFamily="34" charset="0"/>
                  <a:ea typeface="宋体" panose="02010600030101010101" pitchFamily="2" charset="-122"/>
                </a:rPr>
                <a:t>隐秘且高级的扫描工具</a:t>
              </a:r>
            </a:p>
          </p:txBody>
        </p:sp>
        <p:sp>
          <p:nvSpPr>
            <p:cNvPr id="28733" name="Oval 62"/>
            <p:cNvSpPr>
              <a:spLocks noChangeArrowheads="1"/>
            </p:cNvSpPr>
            <p:nvPr/>
          </p:nvSpPr>
          <p:spPr bwMode="auto">
            <a:xfrm>
              <a:off x="4607" y="1608"/>
              <a:ext cx="72" cy="7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4" name="Oval 63"/>
            <p:cNvSpPr>
              <a:spLocks noChangeArrowheads="1"/>
            </p:cNvSpPr>
            <p:nvPr/>
          </p:nvSpPr>
          <p:spPr bwMode="auto">
            <a:xfrm>
              <a:off x="2510" y="2689"/>
              <a:ext cx="74" cy="7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35" name="Line 64"/>
            <p:cNvSpPr>
              <a:spLocks noChangeShapeType="1"/>
            </p:cNvSpPr>
            <p:nvPr/>
          </p:nvSpPr>
          <p:spPr bwMode="auto">
            <a:xfrm>
              <a:off x="2543" y="2760"/>
              <a:ext cx="0" cy="1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6" name="Rectangle 65"/>
            <p:cNvSpPr>
              <a:spLocks noChangeArrowheads="1"/>
            </p:cNvSpPr>
            <p:nvPr/>
          </p:nvSpPr>
          <p:spPr bwMode="auto">
            <a:xfrm>
              <a:off x="2296" y="2856"/>
              <a:ext cx="5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r"/>
              <a:r>
                <a:rPr lang="zh-CN" altLang="en-US" sz="1300">
                  <a:latin typeface="Arial" panose="020B0604020202020204" pitchFamily="34" charset="0"/>
                  <a:ea typeface="宋体" panose="02010600030101010101" pitchFamily="2" charset="-122"/>
                </a:rPr>
                <a:t>偷窃信息</a:t>
              </a:r>
            </a:p>
          </p:txBody>
        </p:sp>
        <p:sp>
          <p:nvSpPr>
            <p:cNvPr id="28737" name="Line 66"/>
            <p:cNvSpPr>
              <a:spLocks noChangeShapeType="1"/>
            </p:cNvSpPr>
            <p:nvPr/>
          </p:nvSpPr>
          <p:spPr bwMode="auto">
            <a:xfrm>
              <a:off x="3240" y="2387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38" name="Rectangle 67"/>
            <p:cNvSpPr>
              <a:spLocks noChangeArrowheads="1"/>
            </p:cNvSpPr>
            <p:nvPr/>
          </p:nvSpPr>
          <p:spPr bwMode="auto">
            <a:xfrm>
              <a:off x="3286" y="2547"/>
              <a:ext cx="544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r"/>
              <a:r>
                <a:rPr lang="zh-CN" altLang="en-US" sz="1300">
                  <a:latin typeface="Arial" panose="020B0604020202020204" pitchFamily="34" charset="0"/>
                  <a:ea typeface="宋体" panose="02010600030101010101" pitchFamily="2" charset="-122"/>
                </a:rPr>
                <a:t>网管探测</a:t>
              </a:r>
            </a:p>
          </p:txBody>
        </p:sp>
        <p:sp>
          <p:nvSpPr>
            <p:cNvPr id="28739" name="Oval 68"/>
            <p:cNvSpPr>
              <a:spLocks noChangeArrowheads="1"/>
            </p:cNvSpPr>
            <p:nvPr/>
          </p:nvSpPr>
          <p:spPr bwMode="auto">
            <a:xfrm>
              <a:off x="3192" y="2342"/>
              <a:ext cx="72" cy="7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40" name="Oval 69"/>
            <p:cNvSpPr>
              <a:spLocks noChangeArrowheads="1"/>
            </p:cNvSpPr>
            <p:nvPr/>
          </p:nvSpPr>
          <p:spPr bwMode="auto">
            <a:xfrm>
              <a:off x="4764" y="1538"/>
              <a:ext cx="72" cy="7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41" name="Rectangle 70"/>
            <p:cNvSpPr>
              <a:spLocks noChangeArrowheads="1"/>
            </p:cNvSpPr>
            <p:nvPr/>
          </p:nvSpPr>
          <p:spPr bwMode="auto">
            <a:xfrm>
              <a:off x="4768" y="1720"/>
              <a:ext cx="856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l"/>
              <a:r>
                <a:rPr lang="zh-CN" altLang="en-US" sz="1300">
                  <a:latin typeface="Arial" panose="020B0604020202020204" pitchFamily="34" charset="0"/>
                  <a:ea typeface="宋体" panose="02010600030101010101" pitchFamily="2" charset="-122"/>
                </a:rPr>
                <a:t>分布式攻击工具</a:t>
              </a:r>
            </a:p>
          </p:txBody>
        </p:sp>
        <p:sp>
          <p:nvSpPr>
            <p:cNvPr id="28742" name="Oval 71"/>
            <p:cNvSpPr>
              <a:spLocks noChangeArrowheads="1"/>
            </p:cNvSpPr>
            <p:nvPr/>
          </p:nvSpPr>
          <p:spPr bwMode="auto">
            <a:xfrm>
              <a:off x="4434" y="1705"/>
              <a:ext cx="72" cy="7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43" name="Line 72"/>
            <p:cNvSpPr>
              <a:spLocks noChangeShapeType="1"/>
            </p:cNvSpPr>
            <p:nvPr/>
          </p:nvSpPr>
          <p:spPr bwMode="auto">
            <a:xfrm>
              <a:off x="4804" y="1574"/>
              <a:ext cx="0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4" name="Freeform 73"/>
            <p:cNvSpPr>
              <a:spLocks/>
            </p:cNvSpPr>
            <p:nvPr/>
          </p:nvSpPr>
          <p:spPr bwMode="auto">
            <a:xfrm>
              <a:off x="1248" y="1459"/>
              <a:ext cx="3671" cy="2000"/>
            </a:xfrm>
            <a:custGeom>
              <a:avLst/>
              <a:gdLst>
                <a:gd name="T0" fmla="*/ 0 w 3264"/>
                <a:gd name="T1" fmla="*/ 0 h 1784"/>
                <a:gd name="T2" fmla="*/ 1323 w 3264"/>
                <a:gd name="T3" fmla="*/ 332 h 1784"/>
                <a:gd name="T4" fmla="*/ 2492 w 3264"/>
                <a:gd name="T5" fmla="*/ 1695 h 1784"/>
                <a:gd name="T6" fmla="*/ 3671 w 3264"/>
                <a:gd name="T7" fmla="*/ 2000 h 17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64"/>
                <a:gd name="T13" fmla="*/ 0 h 1784"/>
                <a:gd name="T14" fmla="*/ 3264 w 3264"/>
                <a:gd name="T15" fmla="*/ 1784 h 17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64" h="1784">
                  <a:moveTo>
                    <a:pt x="0" y="0"/>
                  </a:moveTo>
                  <a:cubicBezTo>
                    <a:pt x="403" y="22"/>
                    <a:pt x="807" y="44"/>
                    <a:pt x="1176" y="296"/>
                  </a:cubicBezTo>
                  <a:cubicBezTo>
                    <a:pt x="1545" y="548"/>
                    <a:pt x="1868" y="1264"/>
                    <a:pt x="2216" y="1512"/>
                  </a:cubicBezTo>
                  <a:cubicBezTo>
                    <a:pt x="2564" y="1760"/>
                    <a:pt x="2914" y="1772"/>
                    <a:pt x="3264" y="1784"/>
                  </a:cubicBez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5" name="Oval 74"/>
            <p:cNvSpPr>
              <a:spLocks noChangeArrowheads="1"/>
            </p:cNvSpPr>
            <p:nvPr/>
          </p:nvSpPr>
          <p:spPr bwMode="auto">
            <a:xfrm>
              <a:off x="4917" y="1457"/>
              <a:ext cx="72" cy="7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746" name="Line 75"/>
            <p:cNvSpPr>
              <a:spLocks noChangeShapeType="1"/>
            </p:cNvSpPr>
            <p:nvPr/>
          </p:nvSpPr>
          <p:spPr bwMode="auto">
            <a:xfrm>
              <a:off x="4948" y="1170"/>
              <a:ext cx="0" cy="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47" name="Rectangle 76"/>
            <p:cNvSpPr>
              <a:spLocks noChangeArrowheads="1"/>
            </p:cNvSpPr>
            <p:nvPr/>
          </p:nvSpPr>
          <p:spPr bwMode="auto">
            <a:xfrm>
              <a:off x="4095" y="1004"/>
              <a:ext cx="960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777" tIns="49995" rIns="101777" bIns="49995">
              <a:spAutoFit/>
            </a:bodyPr>
            <a:lstStyle>
              <a:lvl1pPr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2pPr>
              <a:lvl3pPr marL="11430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3pPr>
              <a:lvl4pPr marL="16002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 defTabSz="1028700" eaLnBrk="0" hangingPunct="0"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5pPr>
              <a:lvl6pPr marL="25146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6pPr>
              <a:lvl7pPr marL="29718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7pPr>
              <a:lvl8pPr marL="34290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8pPr>
              <a:lvl9pPr marL="3886200" indent="-228600" algn="ctr" defTabSz="10287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9pPr>
            </a:lstStyle>
            <a:p>
              <a:pPr algn="r"/>
              <a:r>
                <a:rPr lang="zh-CN" altLang="en-US" sz="1300">
                  <a:latin typeface="Arial" panose="020B0604020202020204" pitchFamily="34" charset="0"/>
                  <a:ea typeface="宋体" panose="02010600030101010101" pitchFamily="2" charset="-122"/>
                </a:rPr>
                <a:t>新型的跨主机工具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8144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219200" y="1433513"/>
            <a:ext cx="6704013" cy="3317875"/>
            <a:chOff x="624" y="912"/>
            <a:chExt cx="4223" cy="2090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624" y="1200"/>
              <a:ext cx="960" cy="1104"/>
            </a:xfrm>
            <a:prstGeom prst="can">
              <a:avLst>
                <a:gd name="adj" fmla="val 2875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0" lang="zh-CN" altLang="en-US">
                <a:solidFill>
                  <a:srgbClr val="00CC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720" y="1536"/>
              <a:ext cx="96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Intrusion Patterns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2969" y="2470"/>
              <a:ext cx="524" cy="401"/>
            </a:xfrm>
            <a:prstGeom prst="line">
              <a:avLst/>
            </a:prstGeom>
            <a:noFill/>
            <a:ln w="11176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3446" y="2562"/>
              <a:ext cx="125" cy="294"/>
            </a:xfrm>
            <a:prstGeom prst="line">
              <a:avLst/>
            </a:prstGeom>
            <a:noFill/>
            <a:ln w="11176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918" y="2808"/>
              <a:ext cx="529" cy="194"/>
            </a:xfrm>
            <a:prstGeom prst="ellipse">
              <a:avLst/>
            </a:prstGeom>
            <a:solidFill>
              <a:srgbClr val="FFF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493" y="2464"/>
              <a:ext cx="81" cy="100"/>
            </a:xfrm>
            <a:custGeom>
              <a:avLst/>
              <a:gdLst>
                <a:gd name="T0" fmla="*/ 1 w 162"/>
                <a:gd name="T1" fmla="*/ 4 h 198"/>
                <a:gd name="T2" fmla="*/ 0 w 162"/>
                <a:gd name="T3" fmla="*/ 8 h 198"/>
                <a:gd name="T4" fmla="*/ 1 w 162"/>
                <a:gd name="T5" fmla="*/ 15 h 198"/>
                <a:gd name="T6" fmla="*/ 6 w 162"/>
                <a:gd name="T7" fmla="*/ 31 h 198"/>
                <a:gd name="T8" fmla="*/ 17 w 162"/>
                <a:gd name="T9" fmla="*/ 52 h 198"/>
                <a:gd name="T10" fmla="*/ 30 w 162"/>
                <a:gd name="T11" fmla="*/ 69 h 198"/>
                <a:gd name="T12" fmla="*/ 46 w 162"/>
                <a:gd name="T13" fmla="*/ 85 h 198"/>
                <a:gd name="T14" fmla="*/ 60 w 162"/>
                <a:gd name="T15" fmla="*/ 94 h 198"/>
                <a:gd name="T16" fmla="*/ 73 w 162"/>
                <a:gd name="T17" fmla="*/ 100 h 198"/>
                <a:gd name="T18" fmla="*/ 76 w 162"/>
                <a:gd name="T19" fmla="*/ 100 h 198"/>
                <a:gd name="T20" fmla="*/ 79 w 162"/>
                <a:gd name="T21" fmla="*/ 97 h 198"/>
                <a:gd name="T22" fmla="*/ 81 w 162"/>
                <a:gd name="T23" fmla="*/ 93 h 198"/>
                <a:gd name="T24" fmla="*/ 81 w 162"/>
                <a:gd name="T25" fmla="*/ 86 h 198"/>
                <a:gd name="T26" fmla="*/ 74 w 162"/>
                <a:gd name="T27" fmla="*/ 69 h 198"/>
                <a:gd name="T28" fmla="*/ 50 w 162"/>
                <a:gd name="T29" fmla="*/ 32 h 198"/>
                <a:gd name="T30" fmla="*/ 20 w 162"/>
                <a:gd name="T31" fmla="*/ 6 h 198"/>
                <a:gd name="T32" fmla="*/ 8 w 162"/>
                <a:gd name="T33" fmla="*/ 0 h 198"/>
                <a:gd name="T34" fmla="*/ 4 w 162"/>
                <a:gd name="T35" fmla="*/ 2 h 198"/>
                <a:gd name="T36" fmla="*/ 1 w 162"/>
                <a:gd name="T37" fmla="*/ 4 h 19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62" h="198">
                  <a:moveTo>
                    <a:pt x="1" y="7"/>
                  </a:moveTo>
                  <a:lnTo>
                    <a:pt x="0" y="16"/>
                  </a:lnTo>
                  <a:lnTo>
                    <a:pt x="1" y="30"/>
                  </a:lnTo>
                  <a:lnTo>
                    <a:pt x="12" y="62"/>
                  </a:lnTo>
                  <a:lnTo>
                    <a:pt x="33" y="102"/>
                  </a:lnTo>
                  <a:lnTo>
                    <a:pt x="60" y="136"/>
                  </a:lnTo>
                  <a:lnTo>
                    <a:pt x="92" y="168"/>
                  </a:lnTo>
                  <a:lnTo>
                    <a:pt x="120" y="187"/>
                  </a:lnTo>
                  <a:lnTo>
                    <a:pt x="145" y="198"/>
                  </a:lnTo>
                  <a:lnTo>
                    <a:pt x="152" y="198"/>
                  </a:lnTo>
                  <a:lnTo>
                    <a:pt x="158" y="192"/>
                  </a:lnTo>
                  <a:lnTo>
                    <a:pt x="162" y="184"/>
                  </a:lnTo>
                  <a:lnTo>
                    <a:pt x="161" y="171"/>
                  </a:lnTo>
                  <a:lnTo>
                    <a:pt x="147" y="137"/>
                  </a:lnTo>
                  <a:lnTo>
                    <a:pt x="99" y="63"/>
                  </a:lnTo>
                  <a:lnTo>
                    <a:pt x="40" y="12"/>
                  </a:lnTo>
                  <a:lnTo>
                    <a:pt x="15" y="0"/>
                  </a:lnTo>
                  <a:lnTo>
                    <a:pt x="7" y="3"/>
                  </a:lnTo>
                  <a:lnTo>
                    <a:pt x="1" y="7"/>
                  </a:lnTo>
                  <a:close/>
                </a:path>
              </a:pathLst>
            </a:custGeom>
            <a:solidFill>
              <a:srgbClr val="FFFFC2"/>
            </a:solidFill>
            <a:ln w="1111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504" y="2467"/>
              <a:ext cx="66" cy="85"/>
            </a:xfrm>
            <a:custGeom>
              <a:avLst/>
              <a:gdLst>
                <a:gd name="T0" fmla="*/ 0 w 134"/>
                <a:gd name="T1" fmla="*/ 3 h 169"/>
                <a:gd name="T2" fmla="*/ 4 w 134"/>
                <a:gd name="T3" fmla="*/ 26 h 169"/>
                <a:gd name="T4" fmla="*/ 25 w 134"/>
                <a:gd name="T5" fmla="*/ 58 h 169"/>
                <a:gd name="T6" fmla="*/ 49 w 134"/>
                <a:gd name="T7" fmla="*/ 80 h 169"/>
                <a:gd name="T8" fmla="*/ 59 w 134"/>
                <a:gd name="T9" fmla="*/ 85 h 169"/>
                <a:gd name="T10" fmla="*/ 65 w 134"/>
                <a:gd name="T11" fmla="*/ 82 h 169"/>
                <a:gd name="T12" fmla="*/ 66 w 134"/>
                <a:gd name="T13" fmla="*/ 73 h 169"/>
                <a:gd name="T14" fmla="*/ 61 w 134"/>
                <a:gd name="T15" fmla="*/ 59 h 169"/>
                <a:gd name="T16" fmla="*/ 41 w 134"/>
                <a:gd name="T17" fmla="*/ 27 h 169"/>
                <a:gd name="T18" fmla="*/ 16 w 134"/>
                <a:gd name="T19" fmla="*/ 5 h 169"/>
                <a:gd name="T20" fmla="*/ 6 w 134"/>
                <a:gd name="T21" fmla="*/ 0 h 169"/>
                <a:gd name="T22" fmla="*/ 0 w 134"/>
                <a:gd name="T23" fmla="*/ 3 h 16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4" h="169">
                  <a:moveTo>
                    <a:pt x="0" y="6"/>
                  </a:moveTo>
                  <a:lnTo>
                    <a:pt x="9" y="52"/>
                  </a:lnTo>
                  <a:lnTo>
                    <a:pt x="50" y="116"/>
                  </a:lnTo>
                  <a:lnTo>
                    <a:pt x="100" y="160"/>
                  </a:lnTo>
                  <a:lnTo>
                    <a:pt x="119" y="169"/>
                  </a:lnTo>
                  <a:lnTo>
                    <a:pt x="132" y="164"/>
                  </a:lnTo>
                  <a:lnTo>
                    <a:pt x="134" y="146"/>
                  </a:lnTo>
                  <a:lnTo>
                    <a:pt x="124" y="118"/>
                  </a:lnTo>
                  <a:lnTo>
                    <a:pt x="83" y="53"/>
                  </a:lnTo>
                  <a:lnTo>
                    <a:pt x="32" y="9"/>
                  </a:lnTo>
                  <a:lnTo>
                    <a:pt x="1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509" y="2472"/>
              <a:ext cx="38" cy="49"/>
            </a:xfrm>
            <a:custGeom>
              <a:avLst/>
              <a:gdLst>
                <a:gd name="T0" fmla="*/ 0 w 75"/>
                <a:gd name="T1" fmla="*/ 0 h 98"/>
                <a:gd name="T2" fmla="*/ 11 w 75"/>
                <a:gd name="T3" fmla="*/ 33 h 98"/>
                <a:gd name="T4" fmla="*/ 26 w 75"/>
                <a:gd name="T5" fmla="*/ 46 h 98"/>
                <a:gd name="T6" fmla="*/ 38 w 75"/>
                <a:gd name="T7" fmla="*/ 49 h 98"/>
                <a:gd name="T8" fmla="*/ 27 w 75"/>
                <a:gd name="T9" fmla="*/ 17 h 98"/>
                <a:gd name="T10" fmla="*/ 12 w 75"/>
                <a:gd name="T11" fmla="*/ 3 h 98"/>
                <a:gd name="T12" fmla="*/ 0 w 75"/>
                <a:gd name="T13" fmla="*/ 0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5" h="98">
                  <a:moveTo>
                    <a:pt x="0" y="0"/>
                  </a:moveTo>
                  <a:lnTo>
                    <a:pt x="22" y="65"/>
                  </a:lnTo>
                  <a:lnTo>
                    <a:pt x="51" y="92"/>
                  </a:lnTo>
                  <a:lnTo>
                    <a:pt x="75" y="98"/>
                  </a:lnTo>
                  <a:lnTo>
                    <a:pt x="54" y="34"/>
                  </a:lnTo>
                  <a:lnTo>
                    <a:pt x="2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545" y="2522"/>
              <a:ext cx="21" cy="24"/>
            </a:xfrm>
            <a:custGeom>
              <a:avLst/>
              <a:gdLst>
                <a:gd name="T0" fmla="*/ 0 w 42"/>
                <a:gd name="T1" fmla="*/ 13 h 48"/>
                <a:gd name="T2" fmla="*/ 10 w 42"/>
                <a:gd name="T3" fmla="*/ 22 h 48"/>
                <a:gd name="T4" fmla="*/ 20 w 42"/>
                <a:gd name="T5" fmla="*/ 24 h 48"/>
                <a:gd name="T6" fmla="*/ 21 w 42"/>
                <a:gd name="T7" fmla="*/ 21 h 48"/>
                <a:gd name="T8" fmla="*/ 16 w 42"/>
                <a:gd name="T9" fmla="*/ 13 h 48"/>
                <a:gd name="T10" fmla="*/ 13 w 42"/>
                <a:gd name="T11" fmla="*/ 4 h 48"/>
                <a:gd name="T12" fmla="*/ 7 w 42"/>
                <a:gd name="T13" fmla="*/ 0 h 48"/>
                <a:gd name="T14" fmla="*/ 6 w 42"/>
                <a:gd name="T15" fmla="*/ 11 h 48"/>
                <a:gd name="T16" fmla="*/ 8 w 42"/>
                <a:gd name="T17" fmla="*/ 17 h 48"/>
                <a:gd name="T18" fmla="*/ 13 w 42"/>
                <a:gd name="T19" fmla="*/ 16 h 48"/>
                <a:gd name="T20" fmla="*/ 14 w 42"/>
                <a:gd name="T21" fmla="*/ 16 h 48"/>
                <a:gd name="T22" fmla="*/ 21 w 42"/>
                <a:gd name="T23" fmla="*/ 21 h 48"/>
                <a:gd name="T24" fmla="*/ 19 w 42"/>
                <a:gd name="T25" fmla="*/ 23 h 48"/>
                <a:gd name="T26" fmla="*/ 15 w 42"/>
                <a:gd name="T27" fmla="*/ 23 h 48"/>
                <a:gd name="T28" fmla="*/ 10 w 42"/>
                <a:gd name="T29" fmla="*/ 21 h 48"/>
                <a:gd name="T30" fmla="*/ 0 w 42"/>
                <a:gd name="T31" fmla="*/ 13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2" h="48">
                  <a:moveTo>
                    <a:pt x="0" y="26"/>
                  </a:moveTo>
                  <a:lnTo>
                    <a:pt x="19" y="43"/>
                  </a:lnTo>
                  <a:lnTo>
                    <a:pt x="39" y="48"/>
                  </a:lnTo>
                  <a:lnTo>
                    <a:pt x="42" y="41"/>
                  </a:lnTo>
                  <a:lnTo>
                    <a:pt x="32" y="25"/>
                  </a:lnTo>
                  <a:lnTo>
                    <a:pt x="25" y="8"/>
                  </a:lnTo>
                  <a:lnTo>
                    <a:pt x="14" y="0"/>
                  </a:lnTo>
                  <a:lnTo>
                    <a:pt x="12" y="21"/>
                  </a:lnTo>
                  <a:lnTo>
                    <a:pt x="16" y="34"/>
                  </a:lnTo>
                  <a:lnTo>
                    <a:pt x="25" y="31"/>
                  </a:lnTo>
                  <a:lnTo>
                    <a:pt x="28" y="31"/>
                  </a:lnTo>
                  <a:lnTo>
                    <a:pt x="41" y="41"/>
                  </a:lnTo>
                  <a:lnTo>
                    <a:pt x="37" y="45"/>
                  </a:lnTo>
                  <a:lnTo>
                    <a:pt x="30" y="45"/>
                  </a:lnTo>
                  <a:lnTo>
                    <a:pt x="19" y="4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533" y="2497"/>
              <a:ext cx="11" cy="15"/>
            </a:xfrm>
            <a:custGeom>
              <a:avLst/>
              <a:gdLst>
                <a:gd name="T0" fmla="*/ 0 w 21"/>
                <a:gd name="T1" fmla="*/ 0 h 29"/>
                <a:gd name="T2" fmla="*/ 2 w 21"/>
                <a:gd name="T3" fmla="*/ 11 h 29"/>
                <a:gd name="T4" fmla="*/ 11 w 21"/>
                <a:gd name="T5" fmla="*/ 15 h 29"/>
                <a:gd name="T6" fmla="*/ 9 w 21"/>
                <a:gd name="T7" fmla="*/ 4 h 29"/>
                <a:gd name="T8" fmla="*/ 0 w 21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9">
                  <a:moveTo>
                    <a:pt x="0" y="0"/>
                  </a:moveTo>
                  <a:lnTo>
                    <a:pt x="3" y="21"/>
                  </a:lnTo>
                  <a:lnTo>
                    <a:pt x="21" y="29"/>
                  </a:lnTo>
                  <a:lnTo>
                    <a:pt x="18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509" y="2473"/>
              <a:ext cx="29" cy="56"/>
            </a:xfrm>
            <a:custGeom>
              <a:avLst/>
              <a:gdLst>
                <a:gd name="T0" fmla="*/ 0 w 59"/>
                <a:gd name="T1" fmla="*/ 0 h 112"/>
                <a:gd name="T2" fmla="*/ 0 w 59"/>
                <a:gd name="T3" fmla="*/ 11 h 112"/>
                <a:gd name="T4" fmla="*/ 6 w 59"/>
                <a:gd name="T5" fmla="*/ 26 h 112"/>
                <a:gd name="T6" fmla="*/ 29 w 59"/>
                <a:gd name="T7" fmla="*/ 56 h 1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" h="112">
                  <a:moveTo>
                    <a:pt x="1" y="0"/>
                  </a:moveTo>
                  <a:lnTo>
                    <a:pt x="0" y="21"/>
                  </a:lnTo>
                  <a:lnTo>
                    <a:pt x="12" y="51"/>
                  </a:lnTo>
                  <a:lnTo>
                    <a:pt x="59" y="112"/>
                  </a:lnTo>
                </a:path>
              </a:pathLst>
            </a:custGeom>
            <a:noFill/>
            <a:ln w="11113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493" y="2445"/>
              <a:ext cx="99" cy="118"/>
            </a:xfrm>
            <a:custGeom>
              <a:avLst/>
              <a:gdLst>
                <a:gd name="T0" fmla="*/ 78 w 197"/>
                <a:gd name="T1" fmla="*/ 118 h 235"/>
                <a:gd name="T2" fmla="*/ 55 w 197"/>
                <a:gd name="T3" fmla="*/ 65 h 235"/>
                <a:gd name="T4" fmla="*/ 27 w 197"/>
                <a:gd name="T5" fmla="*/ 33 h 235"/>
                <a:gd name="T6" fmla="*/ 13 w 197"/>
                <a:gd name="T7" fmla="*/ 26 h 235"/>
                <a:gd name="T8" fmla="*/ 0 w 197"/>
                <a:gd name="T9" fmla="*/ 25 h 235"/>
                <a:gd name="T10" fmla="*/ 0 w 197"/>
                <a:gd name="T11" fmla="*/ 23 h 235"/>
                <a:gd name="T12" fmla="*/ 22 w 197"/>
                <a:gd name="T13" fmla="*/ 0 h 235"/>
                <a:gd name="T14" fmla="*/ 47 w 197"/>
                <a:gd name="T15" fmla="*/ 15 h 235"/>
                <a:gd name="T16" fmla="*/ 69 w 197"/>
                <a:gd name="T17" fmla="*/ 37 h 235"/>
                <a:gd name="T18" fmla="*/ 87 w 197"/>
                <a:gd name="T19" fmla="*/ 63 h 235"/>
                <a:gd name="T20" fmla="*/ 99 w 197"/>
                <a:gd name="T21" fmla="*/ 94 h 235"/>
                <a:gd name="T22" fmla="*/ 78 w 197"/>
                <a:gd name="T23" fmla="*/ 118 h 2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7" h="235">
                  <a:moveTo>
                    <a:pt x="156" y="235"/>
                  </a:moveTo>
                  <a:lnTo>
                    <a:pt x="109" y="129"/>
                  </a:lnTo>
                  <a:lnTo>
                    <a:pt x="54" y="66"/>
                  </a:lnTo>
                  <a:lnTo>
                    <a:pt x="26" y="51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43" y="0"/>
                  </a:lnTo>
                  <a:lnTo>
                    <a:pt x="93" y="30"/>
                  </a:lnTo>
                  <a:lnTo>
                    <a:pt x="138" y="74"/>
                  </a:lnTo>
                  <a:lnTo>
                    <a:pt x="173" y="125"/>
                  </a:lnTo>
                  <a:lnTo>
                    <a:pt x="197" y="187"/>
                  </a:lnTo>
                  <a:lnTo>
                    <a:pt x="156" y="235"/>
                  </a:lnTo>
                  <a:close/>
                </a:path>
              </a:pathLst>
            </a:custGeom>
            <a:solidFill>
              <a:srgbClr val="E10000"/>
            </a:solidFill>
            <a:ln w="11113">
              <a:solidFill>
                <a:srgbClr val="E1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515" y="2213"/>
              <a:ext cx="294" cy="328"/>
            </a:xfrm>
            <a:custGeom>
              <a:avLst/>
              <a:gdLst>
                <a:gd name="T0" fmla="*/ 76 w 588"/>
                <a:gd name="T1" fmla="*/ 328 h 656"/>
                <a:gd name="T2" fmla="*/ 97 w 588"/>
                <a:gd name="T3" fmla="*/ 291 h 656"/>
                <a:gd name="T4" fmla="*/ 100 w 588"/>
                <a:gd name="T5" fmla="*/ 275 h 656"/>
                <a:gd name="T6" fmla="*/ 99 w 588"/>
                <a:gd name="T7" fmla="*/ 260 h 656"/>
                <a:gd name="T8" fmla="*/ 259 w 588"/>
                <a:gd name="T9" fmla="*/ 86 h 656"/>
                <a:gd name="T10" fmla="*/ 268 w 588"/>
                <a:gd name="T11" fmla="*/ 84 h 656"/>
                <a:gd name="T12" fmla="*/ 279 w 588"/>
                <a:gd name="T13" fmla="*/ 71 h 656"/>
                <a:gd name="T14" fmla="*/ 282 w 588"/>
                <a:gd name="T15" fmla="*/ 61 h 656"/>
                <a:gd name="T16" fmla="*/ 294 w 588"/>
                <a:gd name="T17" fmla="*/ 47 h 656"/>
                <a:gd name="T18" fmla="*/ 294 w 588"/>
                <a:gd name="T19" fmla="*/ 42 h 656"/>
                <a:gd name="T20" fmla="*/ 291 w 588"/>
                <a:gd name="T21" fmla="*/ 34 h 656"/>
                <a:gd name="T22" fmla="*/ 278 w 588"/>
                <a:gd name="T23" fmla="*/ 17 h 656"/>
                <a:gd name="T24" fmla="*/ 253 w 588"/>
                <a:gd name="T25" fmla="*/ 0 h 656"/>
                <a:gd name="T26" fmla="*/ 238 w 588"/>
                <a:gd name="T27" fmla="*/ 16 h 656"/>
                <a:gd name="T28" fmla="*/ 232 w 588"/>
                <a:gd name="T29" fmla="*/ 18 h 656"/>
                <a:gd name="T30" fmla="*/ 218 w 588"/>
                <a:gd name="T31" fmla="*/ 32 h 656"/>
                <a:gd name="T32" fmla="*/ 217 w 588"/>
                <a:gd name="T33" fmla="*/ 41 h 656"/>
                <a:gd name="T34" fmla="*/ 59 w 588"/>
                <a:gd name="T35" fmla="*/ 211 h 656"/>
                <a:gd name="T36" fmla="*/ 43 w 588"/>
                <a:gd name="T37" fmla="*/ 210 h 656"/>
                <a:gd name="T38" fmla="*/ 27 w 588"/>
                <a:gd name="T39" fmla="*/ 214 h 656"/>
                <a:gd name="T40" fmla="*/ 0 w 588"/>
                <a:gd name="T41" fmla="*/ 233 h 656"/>
                <a:gd name="T42" fmla="*/ 25 w 588"/>
                <a:gd name="T43" fmla="*/ 248 h 656"/>
                <a:gd name="T44" fmla="*/ 47 w 588"/>
                <a:gd name="T45" fmla="*/ 270 h 656"/>
                <a:gd name="T46" fmla="*/ 76 w 588"/>
                <a:gd name="T47" fmla="*/ 327 h 656"/>
                <a:gd name="T48" fmla="*/ 76 w 588"/>
                <a:gd name="T49" fmla="*/ 328 h 6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88" h="656">
                  <a:moveTo>
                    <a:pt x="152" y="656"/>
                  </a:moveTo>
                  <a:lnTo>
                    <a:pt x="193" y="581"/>
                  </a:lnTo>
                  <a:lnTo>
                    <a:pt x="199" y="550"/>
                  </a:lnTo>
                  <a:lnTo>
                    <a:pt x="198" y="520"/>
                  </a:lnTo>
                  <a:lnTo>
                    <a:pt x="518" y="171"/>
                  </a:lnTo>
                  <a:lnTo>
                    <a:pt x="536" y="168"/>
                  </a:lnTo>
                  <a:lnTo>
                    <a:pt x="558" y="142"/>
                  </a:lnTo>
                  <a:lnTo>
                    <a:pt x="564" y="121"/>
                  </a:lnTo>
                  <a:lnTo>
                    <a:pt x="587" y="93"/>
                  </a:lnTo>
                  <a:lnTo>
                    <a:pt x="588" y="84"/>
                  </a:lnTo>
                  <a:lnTo>
                    <a:pt x="582" y="68"/>
                  </a:lnTo>
                  <a:lnTo>
                    <a:pt x="556" y="33"/>
                  </a:lnTo>
                  <a:lnTo>
                    <a:pt x="506" y="0"/>
                  </a:lnTo>
                  <a:lnTo>
                    <a:pt x="475" y="32"/>
                  </a:lnTo>
                  <a:lnTo>
                    <a:pt x="463" y="36"/>
                  </a:lnTo>
                  <a:lnTo>
                    <a:pt x="436" y="64"/>
                  </a:lnTo>
                  <a:lnTo>
                    <a:pt x="434" y="81"/>
                  </a:lnTo>
                  <a:lnTo>
                    <a:pt x="118" y="421"/>
                  </a:lnTo>
                  <a:lnTo>
                    <a:pt x="85" y="420"/>
                  </a:lnTo>
                  <a:lnTo>
                    <a:pt x="54" y="428"/>
                  </a:lnTo>
                  <a:lnTo>
                    <a:pt x="0" y="465"/>
                  </a:lnTo>
                  <a:lnTo>
                    <a:pt x="50" y="496"/>
                  </a:lnTo>
                  <a:lnTo>
                    <a:pt x="94" y="540"/>
                  </a:lnTo>
                  <a:lnTo>
                    <a:pt x="152" y="654"/>
                  </a:lnTo>
                  <a:lnTo>
                    <a:pt x="152" y="656"/>
                  </a:lnTo>
                  <a:close/>
                </a:path>
              </a:pathLst>
            </a:custGeom>
            <a:solidFill>
              <a:srgbClr val="A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581" y="2254"/>
              <a:ext cx="187" cy="200"/>
            </a:xfrm>
            <a:custGeom>
              <a:avLst/>
              <a:gdLst>
                <a:gd name="T0" fmla="*/ 171 w 374"/>
                <a:gd name="T1" fmla="*/ 21 h 400"/>
                <a:gd name="T2" fmla="*/ 163 w 374"/>
                <a:gd name="T3" fmla="*/ 15 h 400"/>
                <a:gd name="T4" fmla="*/ 10 w 374"/>
                <a:gd name="T5" fmla="*/ 179 h 400"/>
                <a:gd name="T6" fmla="*/ 0 w 374"/>
                <a:gd name="T7" fmla="*/ 173 h 400"/>
                <a:gd name="T8" fmla="*/ 161 w 374"/>
                <a:gd name="T9" fmla="*/ 0 h 400"/>
                <a:gd name="T10" fmla="*/ 176 w 374"/>
                <a:gd name="T11" fmla="*/ 8 h 400"/>
                <a:gd name="T12" fmla="*/ 187 w 374"/>
                <a:gd name="T13" fmla="*/ 25 h 400"/>
                <a:gd name="T14" fmla="*/ 26 w 374"/>
                <a:gd name="T15" fmla="*/ 200 h 400"/>
                <a:gd name="T16" fmla="*/ 21 w 374"/>
                <a:gd name="T17" fmla="*/ 193 h 400"/>
                <a:gd name="T18" fmla="*/ 54 w 374"/>
                <a:gd name="T19" fmla="*/ 158 h 400"/>
                <a:gd name="T20" fmla="*/ 58 w 374"/>
                <a:gd name="T21" fmla="*/ 152 h 400"/>
                <a:gd name="T22" fmla="*/ 59 w 374"/>
                <a:gd name="T23" fmla="*/ 144 h 400"/>
                <a:gd name="T24" fmla="*/ 171 w 374"/>
                <a:gd name="T25" fmla="*/ 21 h 4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74" h="400">
                  <a:moveTo>
                    <a:pt x="342" y="42"/>
                  </a:moveTo>
                  <a:lnTo>
                    <a:pt x="325" y="29"/>
                  </a:lnTo>
                  <a:lnTo>
                    <a:pt x="19" y="358"/>
                  </a:lnTo>
                  <a:lnTo>
                    <a:pt x="0" y="345"/>
                  </a:lnTo>
                  <a:lnTo>
                    <a:pt x="321" y="0"/>
                  </a:lnTo>
                  <a:lnTo>
                    <a:pt x="352" y="16"/>
                  </a:lnTo>
                  <a:lnTo>
                    <a:pt x="374" y="49"/>
                  </a:lnTo>
                  <a:lnTo>
                    <a:pt x="51" y="400"/>
                  </a:lnTo>
                  <a:lnTo>
                    <a:pt x="42" y="386"/>
                  </a:lnTo>
                  <a:lnTo>
                    <a:pt x="108" y="315"/>
                  </a:lnTo>
                  <a:lnTo>
                    <a:pt x="116" y="303"/>
                  </a:lnTo>
                  <a:lnTo>
                    <a:pt x="117" y="287"/>
                  </a:lnTo>
                  <a:lnTo>
                    <a:pt x="342" y="4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3584" y="2466"/>
              <a:ext cx="21" cy="53"/>
            </a:xfrm>
            <a:custGeom>
              <a:avLst/>
              <a:gdLst>
                <a:gd name="T0" fmla="*/ 0 w 43"/>
                <a:gd name="T1" fmla="*/ 40 h 106"/>
                <a:gd name="T2" fmla="*/ 12 w 43"/>
                <a:gd name="T3" fmla="*/ 28 h 106"/>
                <a:gd name="T4" fmla="*/ 18 w 43"/>
                <a:gd name="T5" fmla="*/ 15 h 106"/>
                <a:gd name="T6" fmla="*/ 19 w 43"/>
                <a:gd name="T7" fmla="*/ 5 h 106"/>
                <a:gd name="T8" fmla="*/ 19 w 43"/>
                <a:gd name="T9" fmla="*/ 0 h 106"/>
                <a:gd name="T10" fmla="*/ 21 w 43"/>
                <a:gd name="T11" fmla="*/ 12 h 106"/>
                <a:gd name="T12" fmla="*/ 21 w 43"/>
                <a:gd name="T13" fmla="*/ 25 h 106"/>
                <a:gd name="T14" fmla="*/ 6 w 43"/>
                <a:gd name="T15" fmla="*/ 53 h 106"/>
                <a:gd name="T16" fmla="*/ 4 w 43"/>
                <a:gd name="T17" fmla="*/ 47 h 106"/>
                <a:gd name="T18" fmla="*/ 0 w 43"/>
                <a:gd name="T19" fmla="*/ 40 h 1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106">
                  <a:moveTo>
                    <a:pt x="0" y="79"/>
                  </a:moveTo>
                  <a:lnTo>
                    <a:pt x="25" y="56"/>
                  </a:lnTo>
                  <a:lnTo>
                    <a:pt x="37" y="30"/>
                  </a:lnTo>
                  <a:lnTo>
                    <a:pt x="39" y="9"/>
                  </a:lnTo>
                  <a:lnTo>
                    <a:pt x="39" y="0"/>
                  </a:lnTo>
                  <a:lnTo>
                    <a:pt x="42" y="24"/>
                  </a:lnTo>
                  <a:lnTo>
                    <a:pt x="43" y="49"/>
                  </a:lnTo>
                  <a:lnTo>
                    <a:pt x="13" y="106"/>
                  </a:lnTo>
                  <a:lnTo>
                    <a:pt x="8" y="94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FF4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3616" y="2371"/>
              <a:ext cx="17" cy="25"/>
            </a:xfrm>
            <a:custGeom>
              <a:avLst/>
              <a:gdLst>
                <a:gd name="T0" fmla="*/ 16 w 32"/>
                <a:gd name="T1" fmla="*/ 25 h 51"/>
                <a:gd name="T2" fmla="*/ 0 w 32"/>
                <a:gd name="T3" fmla="*/ 7 h 51"/>
                <a:gd name="T4" fmla="*/ 1 w 32"/>
                <a:gd name="T5" fmla="*/ 0 h 51"/>
                <a:gd name="T6" fmla="*/ 17 w 32"/>
                <a:gd name="T7" fmla="*/ 16 h 51"/>
                <a:gd name="T8" fmla="*/ 16 w 32"/>
                <a:gd name="T9" fmla="*/ 25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51">
                  <a:moveTo>
                    <a:pt x="30" y="51"/>
                  </a:moveTo>
                  <a:lnTo>
                    <a:pt x="0" y="15"/>
                  </a:lnTo>
                  <a:lnTo>
                    <a:pt x="1" y="0"/>
                  </a:lnTo>
                  <a:lnTo>
                    <a:pt x="32" y="33"/>
                  </a:lnTo>
                  <a:lnTo>
                    <a:pt x="30" y="51"/>
                  </a:lnTo>
                  <a:close/>
                </a:path>
              </a:pathLst>
            </a:custGeom>
            <a:solidFill>
              <a:srgbClr val="C2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3617" y="2334"/>
              <a:ext cx="48" cy="53"/>
            </a:xfrm>
            <a:custGeom>
              <a:avLst/>
              <a:gdLst>
                <a:gd name="T0" fmla="*/ 0 w 96"/>
                <a:gd name="T1" fmla="*/ 36 h 105"/>
                <a:gd name="T2" fmla="*/ 32 w 96"/>
                <a:gd name="T3" fmla="*/ 0 h 105"/>
                <a:gd name="T4" fmla="*/ 48 w 96"/>
                <a:gd name="T5" fmla="*/ 18 h 105"/>
                <a:gd name="T6" fmla="*/ 16 w 96"/>
                <a:gd name="T7" fmla="*/ 53 h 105"/>
                <a:gd name="T8" fmla="*/ 0 w 96"/>
                <a:gd name="T9" fmla="*/ 36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" h="105">
                  <a:moveTo>
                    <a:pt x="0" y="72"/>
                  </a:moveTo>
                  <a:lnTo>
                    <a:pt x="64" y="0"/>
                  </a:lnTo>
                  <a:lnTo>
                    <a:pt x="96" y="35"/>
                  </a:lnTo>
                  <a:lnTo>
                    <a:pt x="31" y="10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631" y="2352"/>
              <a:ext cx="39" cy="44"/>
            </a:xfrm>
            <a:custGeom>
              <a:avLst/>
              <a:gdLst>
                <a:gd name="T0" fmla="*/ 0 w 78"/>
                <a:gd name="T1" fmla="*/ 44 h 88"/>
                <a:gd name="T2" fmla="*/ 1 w 78"/>
                <a:gd name="T3" fmla="*/ 35 h 88"/>
                <a:gd name="T4" fmla="*/ 34 w 78"/>
                <a:gd name="T5" fmla="*/ 0 h 88"/>
                <a:gd name="T6" fmla="*/ 39 w 78"/>
                <a:gd name="T7" fmla="*/ 2 h 88"/>
                <a:gd name="T8" fmla="*/ 0 w 78"/>
                <a:gd name="T9" fmla="*/ 44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88">
                  <a:moveTo>
                    <a:pt x="0" y="88"/>
                  </a:moveTo>
                  <a:lnTo>
                    <a:pt x="2" y="70"/>
                  </a:lnTo>
                  <a:lnTo>
                    <a:pt x="67" y="0"/>
                  </a:lnTo>
                  <a:lnTo>
                    <a:pt x="78" y="4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649" y="2334"/>
              <a:ext cx="21" cy="20"/>
            </a:xfrm>
            <a:custGeom>
              <a:avLst/>
              <a:gdLst>
                <a:gd name="T0" fmla="*/ 0 w 43"/>
                <a:gd name="T1" fmla="*/ 0 h 39"/>
                <a:gd name="T2" fmla="*/ 3 w 43"/>
                <a:gd name="T3" fmla="*/ 3 h 39"/>
                <a:gd name="T4" fmla="*/ 21 w 43"/>
                <a:gd name="T5" fmla="*/ 20 h 39"/>
                <a:gd name="T6" fmla="*/ 16 w 43"/>
                <a:gd name="T7" fmla="*/ 18 h 39"/>
                <a:gd name="T8" fmla="*/ 0 w 43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39">
                  <a:moveTo>
                    <a:pt x="0" y="0"/>
                  </a:moveTo>
                  <a:lnTo>
                    <a:pt x="7" y="5"/>
                  </a:lnTo>
                  <a:lnTo>
                    <a:pt x="43" y="39"/>
                  </a:lnTo>
                  <a:lnTo>
                    <a:pt x="32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3617" y="2289"/>
              <a:ext cx="159" cy="174"/>
            </a:xfrm>
            <a:custGeom>
              <a:avLst/>
              <a:gdLst>
                <a:gd name="T0" fmla="*/ 0 w 318"/>
                <a:gd name="T1" fmla="*/ 171 h 346"/>
                <a:gd name="T2" fmla="*/ 3 w 318"/>
                <a:gd name="T3" fmla="*/ 174 h 346"/>
                <a:gd name="T4" fmla="*/ 159 w 318"/>
                <a:gd name="T5" fmla="*/ 2 h 346"/>
                <a:gd name="T6" fmla="*/ 158 w 318"/>
                <a:gd name="T7" fmla="*/ 0 h 346"/>
                <a:gd name="T8" fmla="*/ 0 w 318"/>
                <a:gd name="T9" fmla="*/ 171 h 3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8" h="346">
                  <a:moveTo>
                    <a:pt x="0" y="340"/>
                  </a:moveTo>
                  <a:lnTo>
                    <a:pt x="5" y="346"/>
                  </a:lnTo>
                  <a:lnTo>
                    <a:pt x="318" y="3"/>
                  </a:lnTo>
                  <a:lnTo>
                    <a:pt x="316" y="0"/>
                  </a:lnTo>
                  <a:lnTo>
                    <a:pt x="0" y="340"/>
                  </a:lnTo>
                  <a:close/>
                </a:path>
              </a:pathLst>
            </a:custGeom>
            <a:solidFill>
              <a:srgbClr val="FF4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3512" y="2447"/>
              <a:ext cx="78" cy="111"/>
            </a:xfrm>
            <a:custGeom>
              <a:avLst/>
              <a:gdLst>
                <a:gd name="T0" fmla="*/ 63 w 156"/>
                <a:gd name="T1" fmla="*/ 108 h 222"/>
                <a:gd name="T2" fmla="*/ 75 w 156"/>
                <a:gd name="T3" fmla="*/ 94 h 222"/>
                <a:gd name="T4" fmla="*/ 64 w 156"/>
                <a:gd name="T5" fmla="*/ 66 h 222"/>
                <a:gd name="T6" fmla="*/ 42 w 156"/>
                <a:gd name="T7" fmla="*/ 34 h 222"/>
                <a:gd name="T8" fmla="*/ 24 w 156"/>
                <a:gd name="T9" fmla="*/ 17 h 222"/>
                <a:gd name="T10" fmla="*/ 0 w 156"/>
                <a:gd name="T11" fmla="*/ 2 h 222"/>
                <a:gd name="T12" fmla="*/ 3 w 156"/>
                <a:gd name="T13" fmla="*/ 0 h 222"/>
                <a:gd name="T14" fmla="*/ 46 w 156"/>
                <a:gd name="T15" fmla="*/ 34 h 222"/>
                <a:gd name="T16" fmla="*/ 65 w 156"/>
                <a:gd name="T17" fmla="*/ 62 h 222"/>
                <a:gd name="T18" fmla="*/ 78 w 156"/>
                <a:gd name="T19" fmla="*/ 93 h 222"/>
                <a:gd name="T20" fmla="*/ 63 w 156"/>
                <a:gd name="T21" fmla="*/ 111 h 222"/>
                <a:gd name="T22" fmla="*/ 63 w 156"/>
                <a:gd name="T23" fmla="*/ 108 h 22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6" h="222">
                  <a:moveTo>
                    <a:pt x="125" y="215"/>
                  </a:moveTo>
                  <a:lnTo>
                    <a:pt x="150" y="187"/>
                  </a:lnTo>
                  <a:lnTo>
                    <a:pt x="127" y="132"/>
                  </a:lnTo>
                  <a:lnTo>
                    <a:pt x="83" y="68"/>
                  </a:lnTo>
                  <a:lnTo>
                    <a:pt x="47" y="33"/>
                  </a:lnTo>
                  <a:lnTo>
                    <a:pt x="0" y="4"/>
                  </a:lnTo>
                  <a:lnTo>
                    <a:pt x="6" y="0"/>
                  </a:lnTo>
                  <a:lnTo>
                    <a:pt x="92" y="67"/>
                  </a:lnTo>
                  <a:lnTo>
                    <a:pt x="130" y="124"/>
                  </a:lnTo>
                  <a:lnTo>
                    <a:pt x="156" y="185"/>
                  </a:lnTo>
                  <a:lnTo>
                    <a:pt x="125" y="222"/>
                  </a:lnTo>
                  <a:lnTo>
                    <a:pt x="125" y="215"/>
                  </a:lnTo>
                  <a:close/>
                </a:path>
              </a:pathLst>
            </a:custGeom>
            <a:solidFill>
              <a:srgbClr val="FF4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3116" y="2595"/>
              <a:ext cx="313" cy="62"/>
            </a:xfrm>
            <a:custGeom>
              <a:avLst/>
              <a:gdLst>
                <a:gd name="T0" fmla="*/ 0 w 628"/>
                <a:gd name="T1" fmla="*/ 23 h 123"/>
                <a:gd name="T2" fmla="*/ 71 w 628"/>
                <a:gd name="T3" fmla="*/ 0 h 123"/>
                <a:gd name="T4" fmla="*/ 313 w 628"/>
                <a:gd name="T5" fmla="*/ 24 h 123"/>
                <a:gd name="T6" fmla="*/ 273 w 628"/>
                <a:gd name="T7" fmla="*/ 62 h 123"/>
                <a:gd name="T8" fmla="*/ 0 w 628"/>
                <a:gd name="T9" fmla="*/ 23 h 1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8" h="123">
                  <a:moveTo>
                    <a:pt x="0" y="45"/>
                  </a:moveTo>
                  <a:lnTo>
                    <a:pt x="143" y="0"/>
                  </a:lnTo>
                  <a:lnTo>
                    <a:pt x="628" y="47"/>
                  </a:lnTo>
                  <a:lnTo>
                    <a:pt x="547" y="123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3388" y="2744"/>
              <a:ext cx="178" cy="219"/>
            </a:xfrm>
            <a:custGeom>
              <a:avLst/>
              <a:gdLst>
                <a:gd name="T0" fmla="*/ 0 w 357"/>
                <a:gd name="T1" fmla="*/ 149 h 436"/>
                <a:gd name="T2" fmla="*/ 0 w 357"/>
                <a:gd name="T3" fmla="*/ 219 h 436"/>
                <a:gd name="T4" fmla="*/ 178 w 357"/>
                <a:gd name="T5" fmla="*/ 71 h 436"/>
                <a:gd name="T6" fmla="*/ 178 w 357"/>
                <a:gd name="T7" fmla="*/ 0 h 436"/>
                <a:gd name="T8" fmla="*/ 82 w 357"/>
                <a:gd name="T9" fmla="*/ 30 h 436"/>
                <a:gd name="T10" fmla="*/ 0 w 357"/>
                <a:gd name="T11" fmla="*/ 149 h 4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7" h="436">
                  <a:moveTo>
                    <a:pt x="0" y="296"/>
                  </a:moveTo>
                  <a:lnTo>
                    <a:pt x="0" y="436"/>
                  </a:lnTo>
                  <a:lnTo>
                    <a:pt x="357" y="141"/>
                  </a:lnTo>
                  <a:lnTo>
                    <a:pt x="357" y="0"/>
                  </a:lnTo>
                  <a:lnTo>
                    <a:pt x="164" y="59"/>
                  </a:lnTo>
                  <a:lnTo>
                    <a:pt x="0" y="296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997" y="2850"/>
              <a:ext cx="391" cy="113"/>
            </a:xfrm>
            <a:custGeom>
              <a:avLst/>
              <a:gdLst>
                <a:gd name="T0" fmla="*/ 0 w 781"/>
                <a:gd name="T1" fmla="*/ 4 h 225"/>
                <a:gd name="T2" fmla="*/ 0 w 781"/>
                <a:gd name="T3" fmla="*/ 72 h 225"/>
                <a:gd name="T4" fmla="*/ 391 w 781"/>
                <a:gd name="T5" fmla="*/ 113 h 225"/>
                <a:gd name="T6" fmla="*/ 391 w 781"/>
                <a:gd name="T7" fmla="*/ 36 h 225"/>
                <a:gd name="T8" fmla="*/ 36 w 781"/>
                <a:gd name="T9" fmla="*/ 0 h 225"/>
                <a:gd name="T10" fmla="*/ 0 w 781"/>
                <a:gd name="T11" fmla="*/ 4 h 2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1" h="225">
                  <a:moveTo>
                    <a:pt x="0" y="8"/>
                  </a:moveTo>
                  <a:lnTo>
                    <a:pt x="0" y="143"/>
                  </a:lnTo>
                  <a:lnTo>
                    <a:pt x="781" y="225"/>
                  </a:lnTo>
                  <a:lnTo>
                    <a:pt x="781" y="71"/>
                  </a:lnTo>
                  <a:lnTo>
                    <a:pt x="7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2997" y="2705"/>
              <a:ext cx="569" cy="188"/>
            </a:xfrm>
            <a:custGeom>
              <a:avLst/>
              <a:gdLst>
                <a:gd name="T0" fmla="*/ 0 w 1138"/>
                <a:gd name="T1" fmla="*/ 149 h 375"/>
                <a:gd name="T2" fmla="*/ 178 w 1138"/>
                <a:gd name="T3" fmla="*/ 0 h 375"/>
                <a:gd name="T4" fmla="*/ 569 w 1138"/>
                <a:gd name="T5" fmla="*/ 39 h 375"/>
                <a:gd name="T6" fmla="*/ 391 w 1138"/>
                <a:gd name="T7" fmla="*/ 188 h 375"/>
                <a:gd name="T8" fmla="*/ 0 w 1138"/>
                <a:gd name="T9" fmla="*/ 149 h 3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38" h="375">
                  <a:moveTo>
                    <a:pt x="0" y="297"/>
                  </a:moveTo>
                  <a:lnTo>
                    <a:pt x="356" y="0"/>
                  </a:lnTo>
                  <a:lnTo>
                    <a:pt x="1138" y="78"/>
                  </a:lnTo>
                  <a:lnTo>
                    <a:pt x="781" y="375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3079" y="2638"/>
              <a:ext cx="287" cy="216"/>
            </a:xfrm>
            <a:custGeom>
              <a:avLst/>
              <a:gdLst>
                <a:gd name="T0" fmla="*/ 0 w 572"/>
                <a:gd name="T1" fmla="*/ 0 h 431"/>
                <a:gd name="T2" fmla="*/ 0 w 572"/>
                <a:gd name="T3" fmla="*/ 187 h 431"/>
                <a:gd name="T4" fmla="*/ 287 w 572"/>
                <a:gd name="T5" fmla="*/ 216 h 431"/>
                <a:gd name="T6" fmla="*/ 287 w 572"/>
                <a:gd name="T7" fmla="*/ 30 h 431"/>
                <a:gd name="T8" fmla="*/ 0 w 572"/>
                <a:gd name="T9" fmla="*/ 0 h 4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2" h="431">
                  <a:moveTo>
                    <a:pt x="0" y="0"/>
                  </a:moveTo>
                  <a:lnTo>
                    <a:pt x="0" y="373"/>
                  </a:lnTo>
                  <a:lnTo>
                    <a:pt x="572" y="431"/>
                  </a:lnTo>
                  <a:lnTo>
                    <a:pt x="572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3079" y="2614"/>
              <a:ext cx="319" cy="54"/>
            </a:xfrm>
            <a:custGeom>
              <a:avLst/>
              <a:gdLst>
                <a:gd name="T0" fmla="*/ 0 w 637"/>
                <a:gd name="T1" fmla="*/ 25 h 108"/>
                <a:gd name="T2" fmla="*/ 28 w 637"/>
                <a:gd name="T3" fmla="*/ 0 h 108"/>
                <a:gd name="T4" fmla="*/ 319 w 637"/>
                <a:gd name="T5" fmla="*/ 31 h 108"/>
                <a:gd name="T6" fmla="*/ 286 w 637"/>
                <a:gd name="T7" fmla="*/ 54 h 108"/>
                <a:gd name="T8" fmla="*/ 0 w 637"/>
                <a:gd name="T9" fmla="*/ 25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08">
                  <a:moveTo>
                    <a:pt x="0" y="49"/>
                  </a:moveTo>
                  <a:lnTo>
                    <a:pt x="56" y="0"/>
                  </a:lnTo>
                  <a:lnTo>
                    <a:pt x="637" y="61"/>
                  </a:lnTo>
                  <a:lnTo>
                    <a:pt x="572" y="108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3385" y="2617"/>
              <a:ext cx="44" cy="208"/>
            </a:xfrm>
            <a:custGeom>
              <a:avLst/>
              <a:gdLst>
                <a:gd name="T0" fmla="*/ 44 w 90"/>
                <a:gd name="T1" fmla="*/ 0 h 416"/>
                <a:gd name="T2" fmla="*/ 44 w 90"/>
                <a:gd name="T3" fmla="*/ 137 h 416"/>
                <a:gd name="T4" fmla="*/ 3 w 90"/>
                <a:gd name="T5" fmla="*/ 208 h 416"/>
                <a:gd name="T6" fmla="*/ 0 w 90"/>
                <a:gd name="T7" fmla="*/ 40 h 416"/>
                <a:gd name="T8" fmla="*/ 44 w 90"/>
                <a:gd name="T9" fmla="*/ 0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416">
                  <a:moveTo>
                    <a:pt x="90" y="0"/>
                  </a:moveTo>
                  <a:lnTo>
                    <a:pt x="90" y="274"/>
                  </a:lnTo>
                  <a:lnTo>
                    <a:pt x="6" y="416"/>
                  </a:lnTo>
                  <a:lnTo>
                    <a:pt x="0" y="8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366" y="2623"/>
              <a:ext cx="41" cy="230"/>
            </a:xfrm>
            <a:custGeom>
              <a:avLst/>
              <a:gdLst>
                <a:gd name="T0" fmla="*/ 41 w 83"/>
                <a:gd name="T1" fmla="*/ 0 h 460"/>
                <a:gd name="T2" fmla="*/ 32 w 83"/>
                <a:gd name="T3" fmla="*/ 202 h 460"/>
                <a:gd name="T4" fmla="*/ 0 w 83"/>
                <a:gd name="T5" fmla="*/ 230 h 460"/>
                <a:gd name="T6" fmla="*/ 0 w 83"/>
                <a:gd name="T7" fmla="*/ 45 h 460"/>
                <a:gd name="T8" fmla="*/ 41 w 83"/>
                <a:gd name="T9" fmla="*/ 0 h 4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" h="460">
                  <a:moveTo>
                    <a:pt x="83" y="0"/>
                  </a:moveTo>
                  <a:lnTo>
                    <a:pt x="65" y="404"/>
                  </a:lnTo>
                  <a:lnTo>
                    <a:pt x="0" y="460"/>
                  </a:lnTo>
                  <a:lnTo>
                    <a:pt x="0" y="9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3120" y="2590"/>
              <a:ext cx="306" cy="62"/>
            </a:xfrm>
            <a:custGeom>
              <a:avLst/>
              <a:gdLst>
                <a:gd name="T0" fmla="*/ 0 w 613"/>
                <a:gd name="T1" fmla="*/ 20 h 124"/>
                <a:gd name="T2" fmla="*/ 61 w 613"/>
                <a:gd name="T3" fmla="*/ 0 h 124"/>
                <a:gd name="T4" fmla="*/ 306 w 613"/>
                <a:gd name="T5" fmla="*/ 25 h 124"/>
                <a:gd name="T6" fmla="*/ 262 w 613"/>
                <a:gd name="T7" fmla="*/ 62 h 124"/>
                <a:gd name="T8" fmla="*/ 0 w 613"/>
                <a:gd name="T9" fmla="*/ 20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124">
                  <a:moveTo>
                    <a:pt x="0" y="40"/>
                  </a:moveTo>
                  <a:lnTo>
                    <a:pt x="123" y="0"/>
                  </a:lnTo>
                  <a:lnTo>
                    <a:pt x="613" y="50"/>
                  </a:lnTo>
                  <a:lnTo>
                    <a:pt x="525" y="124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EFEFEF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3381" y="2741"/>
              <a:ext cx="180" cy="217"/>
            </a:xfrm>
            <a:custGeom>
              <a:avLst/>
              <a:gdLst>
                <a:gd name="T0" fmla="*/ 0 w 359"/>
                <a:gd name="T1" fmla="*/ 147 h 435"/>
                <a:gd name="T2" fmla="*/ 0 w 359"/>
                <a:gd name="T3" fmla="*/ 217 h 435"/>
                <a:gd name="T4" fmla="*/ 180 w 359"/>
                <a:gd name="T5" fmla="*/ 69 h 435"/>
                <a:gd name="T6" fmla="*/ 180 w 359"/>
                <a:gd name="T7" fmla="*/ 0 h 435"/>
                <a:gd name="T8" fmla="*/ 82 w 359"/>
                <a:gd name="T9" fmla="*/ 28 h 435"/>
                <a:gd name="T10" fmla="*/ 0 w 359"/>
                <a:gd name="T11" fmla="*/ 147 h 4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9" h="435">
                  <a:moveTo>
                    <a:pt x="0" y="294"/>
                  </a:moveTo>
                  <a:lnTo>
                    <a:pt x="0" y="435"/>
                  </a:lnTo>
                  <a:lnTo>
                    <a:pt x="359" y="138"/>
                  </a:lnTo>
                  <a:lnTo>
                    <a:pt x="359" y="0"/>
                  </a:lnTo>
                  <a:lnTo>
                    <a:pt x="164" y="56"/>
                  </a:lnTo>
                  <a:lnTo>
                    <a:pt x="0" y="294"/>
                  </a:lnTo>
                  <a:close/>
                </a:path>
              </a:pathLst>
            </a:custGeom>
            <a:solidFill>
              <a:srgbClr val="8F8F8F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2990" y="2845"/>
              <a:ext cx="391" cy="113"/>
            </a:xfrm>
            <a:custGeom>
              <a:avLst/>
              <a:gdLst>
                <a:gd name="T0" fmla="*/ 0 w 783"/>
                <a:gd name="T1" fmla="*/ 5 h 226"/>
                <a:gd name="T2" fmla="*/ 0 w 783"/>
                <a:gd name="T3" fmla="*/ 72 h 226"/>
                <a:gd name="T4" fmla="*/ 391 w 783"/>
                <a:gd name="T5" fmla="*/ 113 h 226"/>
                <a:gd name="T6" fmla="*/ 391 w 783"/>
                <a:gd name="T7" fmla="*/ 36 h 226"/>
                <a:gd name="T8" fmla="*/ 36 w 783"/>
                <a:gd name="T9" fmla="*/ 0 h 226"/>
                <a:gd name="T10" fmla="*/ 0 w 783"/>
                <a:gd name="T11" fmla="*/ 5 h 2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3" h="226">
                  <a:moveTo>
                    <a:pt x="0" y="9"/>
                  </a:moveTo>
                  <a:lnTo>
                    <a:pt x="0" y="144"/>
                  </a:lnTo>
                  <a:lnTo>
                    <a:pt x="783" y="226"/>
                  </a:lnTo>
                  <a:lnTo>
                    <a:pt x="783" y="72"/>
                  </a:lnTo>
                  <a:lnTo>
                    <a:pt x="73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D2D2D2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2990" y="2702"/>
              <a:ext cx="571" cy="187"/>
            </a:xfrm>
            <a:custGeom>
              <a:avLst/>
              <a:gdLst>
                <a:gd name="T0" fmla="*/ 0 w 1142"/>
                <a:gd name="T1" fmla="*/ 149 h 374"/>
                <a:gd name="T2" fmla="*/ 179 w 1142"/>
                <a:gd name="T3" fmla="*/ 0 h 374"/>
                <a:gd name="T4" fmla="*/ 571 w 1142"/>
                <a:gd name="T5" fmla="*/ 39 h 374"/>
                <a:gd name="T6" fmla="*/ 392 w 1142"/>
                <a:gd name="T7" fmla="*/ 187 h 374"/>
                <a:gd name="T8" fmla="*/ 0 w 1142"/>
                <a:gd name="T9" fmla="*/ 149 h 3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2" h="374">
                  <a:moveTo>
                    <a:pt x="0" y="297"/>
                  </a:moveTo>
                  <a:lnTo>
                    <a:pt x="358" y="0"/>
                  </a:lnTo>
                  <a:lnTo>
                    <a:pt x="1142" y="77"/>
                  </a:lnTo>
                  <a:lnTo>
                    <a:pt x="783" y="374"/>
                  </a:lnTo>
                  <a:lnTo>
                    <a:pt x="0" y="297"/>
                  </a:lnTo>
                  <a:close/>
                </a:path>
              </a:pathLst>
            </a:custGeom>
            <a:solidFill>
              <a:srgbClr val="EFEFEF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auto">
            <a:xfrm>
              <a:off x="3123" y="2744"/>
              <a:ext cx="262" cy="102"/>
            </a:xfrm>
            <a:prstGeom prst="ellipse">
              <a:avLst/>
            </a:prstGeom>
            <a:solidFill>
              <a:srgbClr val="8F8F8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V="1">
              <a:off x="3074" y="2609"/>
              <a:ext cx="30" cy="2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3074" y="2633"/>
              <a:ext cx="286" cy="217"/>
            </a:xfrm>
            <a:custGeom>
              <a:avLst/>
              <a:gdLst>
                <a:gd name="T0" fmla="*/ 0 w 571"/>
                <a:gd name="T1" fmla="*/ 0 h 434"/>
                <a:gd name="T2" fmla="*/ 0 w 571"/>
                <a:gd name="T3" fmla="*/ 188 h 434"/>
                <a:gd name="T4" fmla="*/ 286 w 571"/>
                <a:gd name="T5" fmla="*/ 217 h 434"/>
                <a:gd name="T6" fmla="*/ 286 w 571"/>
                <a:gd name="T7" fmla="*/ 30 h 434"/>
                <a:gd name="T8" fmla="*/ 0 w 571"/>
                <a:gd name="T9" fmla="*/ 0 h 4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1" h="434">
                  <a:moveTo>
                    <a:pt x="0" y="0"/>
                  </a:moveTo>
                  <a:lnTo>
                    <a:pt x="0" y="376"/>
                  </a:lnTo>
                  <a:lnTo>
                    <a:pt x="571" y="434"/>
                  </a:lnTo>
                  <a:lnTo>
                    <a:pt x="571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D2D2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3074" y="2609"/>
              <a:ext cx="318" cy="54"/>
            </a:xfrm>
            <a:custGeom>
              <a:avLst/>
              <a:gdLst>
                <a:gd name="T0" fmla="*/ 0 w 636"/>
                <a:gd name="T1" fmla="*/ 24 h 108"/>
                <a:gd name="T2" fmla="*/ 29 w 636"/>
                <a:gd name="T3" fmla="*/ 0 h 108"/>
                <a:gd name="T4" fmla="*/ 318 w 636"/>
                <a:gd name="T5" fmla="*/ 31 h 108"/>
                <a:gd name="T6" fmla="*/ 286 w 636"/>
                <a:gd name="T7" fmla="*/ 54 h 108"/>
                <a:gd name="T8" fmla="*/ 0 w 636"/>
                <a:gd name="T9" fmla="*/ 24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6" h="108">
                  <a:moveTo>
                    <a:pt x="0" y="48"/>
                  </a:moveTo>
                  <a:lnTo>
                    <a:pt x="58" y="0"/>
                  </a:lnTo>
                  <a:lnTo>
                    <a:pt x="636" y="62"/>
                  </a:lnTo>
                  <a:lnTo>
                    <a:pt x="571" y="10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EFEFEF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3379" y="2613"/>
              <a:ext cx="45" cy="208"/>
            </a:xfrm>
            <a:custGeom>
              <a:avLst/>
              <a:gdLst>
                <a:gd name="T0" fmla="*/ 45 w 90"/>
                <a:gd name="T1" fmla="*/ 0 h 417"/>
                <a:gd name="T2" fmla="*/ 45 w 90"/>
                <a:gd name="T3" fmla="*/ 137 h 417"/>
                <a:gd name="T4" fmla="*/ 3 w 90"/>
                <a:gd name="T5" fmla="*/ 208 h 417"/>
                <a:gd name="T6" fmla="*/ 0 w 90"/>
                <a:gd name="T7" fmla="*/ 39 h 417"/>
                <a:gd name="T8" fmla="*/ 45 w 90"/>
                <a:gd name="T9" fmla="*/ 0 h 4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417">
                  <a:moveTo>
                    <a:pt x="90" y="0"/>
                  </a:moveTo>
                  <a:lnTo>
                    <a:pt x="90" y="274"/>
                  </a:lnTo>
                  <a:lnTo>
                    <a:pt x="5" y="417"/>
                  </a:lnTo>
                  <a:lnTo>
                    <a:pt x="0" y="79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8F8F8F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3360" y="2640"/>
              <a:ext cx="34" cy="209"/>
            </a:xfrm>
            <a:custGeom>
              <a:avLst/>
              <a:gdLst>
                <a:gd name="T0" fmla="*/ 34 w 68"/>
                <a:gd name="T1" fmla="*/ 0 h 417"/>
                <a:gd name="T2" fmla="*/ 33 w 68"/>
                <a:gd name="T3" fmla="*/ 181 h 417"/>
                <a:gd name="T4" fmla="*/ 0 w 68"/>
                <a:gd name="T5" fmla="*/ 209 h 417"/>
                <a:gd name="T6" fmla="*/ 2 w 68"/>
                <a:gd name="T7" fmla="*/ 23 h 417"/>
                <a:gd name="T8" fmla="*/ 34 w 68"/>
                <a:gd name="T9" fmla="*/ 0 h 4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417">
                  <a:moveTo>
                    <a:pt x="68" y="0"/>
                  </a:moveTo>
                  <a:lnTo>
                    <a:pt x="65" y="362"/>
                  </a:lnTo>
                  <a:lnTo>
                    <a:pt x="0" y="417"/>
                  </a:lnTo>
                  <a:lnTo>
                    <a:pt x="3" y="4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8F8F8F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3103" y="2663"/>
              <a:ext cx="226" cy="154"/>
            </a:xfrm>
            <a:custGeom>
              <a:avLst/>
              <a:gdLst>
                <a:gd name="T0" fmla="*/ 0 w 452"/>
                <a:gd name="T1" fmla="*/ 0 h 307"/>
                <a:gd name="T2" fmla="*/ 226 w 452"/>
                <a:gd name="T3" fmla="*/ 22 h 307"/>
                <a:gd name="T4" fmla="*/ 226 w 452"/>
                <a:gd name="T5" fmla="*/ 154 h 307"/>
                <a:gd name="T6" fmla="*/ 0 w 452"/>
                <a:gd name="T7" fmla="*/ 133 h 307"/>
                <a:gd name="T8" fmla="*/ 0 w 452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2" h="307">
                  <a:moveTo>
                    <a:pt x="0" y="0"/>
                  </a:moveTo>
                  <a:lnTo>
                    <a:pt x="452" y="43"/>
                  </a:lnTo>
                  <a:lnTo>
                    <a:pt x="452" y="307"/>
                  </a:lnTo>
                  <a:lnTo>
                    <a:pt x="0" y="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3110" y="2664"/>
              <a:ext cx="219" cy="148"/>
            </a:xfrm>
            <a:custGeom>
              <a:avLst/>
              <a:gdLst>
                <a:gd name="T0" fmla="*/ 0 w 438"/>
                <a:gd name="T1" fmla="*/ 0 h 297"/>
                <a:gd name="T2" fmla="*/ 219 w 438"/>
                <a:gd name="T3" fmla="*/ 20 h 297"/>
                <a:gd name="T4" fmla="*/ 219 w 438"/>
                <a:gd name="T5" fmla="*/ 148 h 297"/>
                <a:gd name="T6" fmla="*/ 0 w 438"/>
                <a:gd name="T7" fmla="*/ 128 h 297"/>
                <a:gd name="T8" fmla="*/ 0 w 438"/>
                <a:gd name="T9" fmla="*/ 0 h 2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8" h="297">
                  <a:moveTo>
                    <a:pt x="0" y="0"/>
                  </a:moveTo>
                  <a:lnTo>
                    <a:pt x="438" y="41"/>
                  </a:lnTo>
                  <a:lnTo>
                    <a:pt x="438" y="297"/>
                  </a:lnTo>
                  <a:lnTo>
                    <a:pt x="0" y="2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3392" y="2614"/>
              <a:ext cx="32" cy="190"/>
            </a:xfrm>
            <a:custGeom>
              <a:avLst/>
              <a:gdLst>
                <a:gd name="T0" fmla="*/ 0 w 63"/>
                <a:gd name="T1" fmla="*/ 190 h 379"/>
                <a:gd name="T2" fmla="*/ 0 w 63"/>
                <a:gd name="T3" fmla="*/ 26 h 379"/>
                <a:gd name="T4" fmla="*/ 32 w 63"/>
                <a:gd name="T5" fmla="*/ 0 h 379"/>
                <a:gd name="T6" fmla="*/ 30 w 63"/>
                <a:gd name="T7" fmla="*/ 137 h 379"/>
                <a:gd name="T8" fmla="*/ 0 w 63"/>
                <a:gd name="T9" fmla="*/ 190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" h="379">
                  <a:moveTo>
                    <a:pt x="0" y="379"/>
                  </a:moveTo>
                  <a:lnTo>
                    <a:pt x="0" y="52"/>
                  </a:lnTo>
                  <a:lnTo>
                    <a:pt x="63" y="0"/>
                  </a:lnTo>
                  <a:lnTo>
                    <a:pt x="59" y="274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80808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3124" y="2592"/>
              <a:ext cx="300" cy="48"/>
            </a:xfrm>
            <a:custGeom>
              <a:avLst/>
              <a:gdLst>
                <a:gd name="T0" fmla="*/ 0 w 600"/>
                <a:gd name="T1" fmla="*/ 18 h 96"/>
                <a:gd name="T2" fmla="*/ 269 w 600"/>
                <a:gd name="T3" fmla="*/ 48 h 96"/>
                <a:gd name="T4" fmla="*/ 300 w 600"/>
                <a:gd name="T5" fmla="*/ 23 h 96"/>
                <a:gd name="T6" fmla="*/ 52 w 600"/>
                <a:gd name="T7" fmla="*/ 0 h 96"/>
                <a:gd name="T8" fmla="*/ 0 w 600"/>
                <a:gd name="T9" fmla="*/ 18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0" h="96">
                  <a:moveTo>
                    <a:pt x="0" y="36"/>
                  </a:moveTo>
                  <a:lnTo>
                    <a:pt x="537" y="96"/>
                  </a:lnTo>
                  <a:lnTo>
                    <a:pt x="600" y="46"/>
                  </a:lnTo>
                  <a:lnTo>
                    <a:pt x="103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E1E1E1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3194" y="2894"/>
              <a:ext cx="95" cy="12"/>
            </a:xfrm>
            <a:custGeom>
              <a:avLst/>
              <a:gdLst>
                <a:gd name="T0" fmla="*/ 94 w 189"/>
                <a:gd name="T1" fmla="*/ 10 h 23"/>
                <a:gd name="T2" fmla="*/ 0 w 189"/>
                <a:gd name="T3" fmla="*/ 0 h 23"/>
                <a:gd name="T4" fmla="*/ 0 w 189"/>
                <a:gd name="T5" fmla="*/ 3 h 23"/>
                <a:gd name="T6" fmla="*/ 95 w 189"/>
                <a:gd name="T7" fmla="*/ 12 h 23"/>
                <a:gd name="T8" fmla="*/ 94 w 189"/>
                <a:gd name="T9" fmla="*/ 1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" h="23">
                  <a:moveTo>
                    <a:pt x="187" y="19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189" y="23"/>
                  </a:lnTo>
                  <a:lnTo>
                    <a:pt x="187" y="19"/>
                  </a:lnTo>
                  <a:close/>
                </a:path>
              </a:pathLst>
            </a:custGeom>
            <a:solidFill>
              <a:srgbClr val="5F5F5F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AutoShape 48"/>
            <p:cNvSpPr>
              <a:spLocks noChangeArrowheads="1"/>
            </p:cNvSpPr>
            <p:nvPr/>
          </p:nvSpPr>
          <p:spPr bwMode="auto">
            <a:xfrm>
              <a:off x="3209" y="2086"/>
              <a:ext cx="144" cy="528"/>
            </a:xfrm>
            <a:prstGeom prst="upArrow">
              <a:avLst>
                <a:gd name="adj1" fmla="val 50000"/>
                <a:gd name="adj2" fmla="val 91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2297" y="2278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>
                  <a:solidFill>
                    <a:schemeClr val="accent1"/>
                  </a:solidFill>
                  <a:latin typeface="Times New Roman" panose="02020603050405020304" pitchFamily="18" charset="0"/>
                </a:rPr>
                <a:t>activities</a:t>
              </a:r>
              <a:endParaRPr kumimoji="0"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auto">
            <a:xfrm>
              <a:off x="2784" y="120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3072" y="15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312" y="182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2832" y="187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H="1">
              <a:off x="2688" y="134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2928" y="1344"/>
              <a:ext cx="192" cy="19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 flipH="1">
              <a:off x="2928" y="1680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3216" y="1680"/>
              <a:ext cx="144" cy="14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3072" y="912"/>
              <a:ext cx="96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imes New Roman" panose="02020603050405020304" pitchFamily="18" charset="0"/>
                </a:rPr>
                <a:t>pattern matching</a:t>
              </a:r>
            </a:p>
          </p:txBody>
        </p:sp>
        <p:sp>
          <p:nvSpPr>
            <p:cNvPr id="62" name="AutoShape 60"/>
            <p:cNvSpPr>
              <a:spLocks noChangeArrowheads="1"/>
            </p:cNvSpPr>
            <p:nvPr/>
          </p:nvSpPr>
          <p:spPr bwMode="auto">
            <a:xfrm>
              <a:off x="1632" y="1680"/>
              <a:ext cx="768" cy="96"/>
            </a:xfrm>
            <a:prstGeom prst="rightArrow">
              <a:avLst>
                <a:gd name="adj1" fmla="val 50000"/>
                <a:gd name="adj2" fmla="val 20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63" name="Group 61"/>
            <p:cNvGrpSpPr>
              <a:grpSpLocks/>
            </p:cNvGrpSpPr>
            <p:nvPr/>
          </p:nvGrpSpPr>
          <p:grpSpPr bwMode="auto">
            <a:xfrm>
              <a:off x="4271" y="1680"/>
              <a:ext cx="576" cy="528"/>
              <a:chOff x="3942" y="2453"/>
              <a:chExt cx="771" cy="621"/>
            </a:xfrm>
          </p:grpSpPr>
          <p:sp>
            <p:nvSpPr>
              <p:cNvPr id="73" name="Freeform 62"/>
              <p:cNvSpPr>
                <a:spLocks/>
              </p:cNvSpPr>
              <p:nvPr/>
            </p:nvSpPr>
            <p:spPr bwMode="auto">
              <a:xfrm>
                <a:off x="3942" y="2453"/>
                <a:ext cx="771" cy="621"/>
              </a:xfrm>
              <a:custGeom>
                <a:avLst/>
                <a:gdLst>
                  <a:gd name="T0" fmla="*/ 0 w 1544"/>
                  <a:gd name="T1" fmla="*/ 177 h 1864"/>
                  <a:gd name="T2" fmla="*/ 235 w 1544"/>
                  <a:gd name="T3" fmla="*/ 0 h 1864"/>
                  <a:gd name="T4" fmla="*/ 535 w 1544"/>
                  <a:gd name="T5" fmla="*/ 0 h 1864"/>
                  <a:gd name="T6" fmla="*/ 771 w 1544"/>
                  <a:gd name="T7" fmla="*/ 177 h 1864"/>
                  <a:gd name="T8" fmla="*/ 771 w 1544"/>
                  <a:gd name="T9" fmla="*/ 433 h 1864"/>
                  <a:gd name="T10" fmla="*/ 535 w 1544"/>
                  <a:gd name="T11" fmla="*/ 621 h 1864"/>
                  <a:gd name="T12" fmla="*/ 235 w 1544"/>
                  <a:gd name="T13" fmla="*/ 621 h 1864"/>
                  <a:gd name="T14" fmla="*/ 0 w 1544"/>
                  <a:gd name="T15" fmla="*/ 433 h 1864"/>
                  <a:gd name="T16" fmla="*/ 0 w 1544"/>
                  <a:gd name="T17" fmla="*/ 177 h 186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44" h="1864">
                    <a:moveTo>
                      <a:pt x="0" y="532"/>
                    </a:moveTo>
                    <a:lnTo>
                      <a:pt x="471" y="0"/>
                    </a:lnTo>
                    <a:lnTo>
                      <a:pt x="1072" y="0"/>
                    </a:lnTo>
                    <a:lnTo>
                      <a:pt x="1544" y="532"/>
                    </a:lnTo>
                    <a:lnTo>
                      <a:pt x="1544" y="1299"/>
                    </a:lnTo>
                    <a:lnTo>
                      <a:pt x="1072" y="1864"/>
                    </a:lnTo>
                    <a:lnTo>
                      <a:pt x="471" y="1864"/>
                    </a:lnTo>
                    <a:lnTo>
                      <a:pt x="0" y="1299"/>
                    </a:lnTo>
                    <a:lnTo>
                      <a:pt x="0" y="532"/>
                    </a:lnTo>
                    <a:close/>
                  </a:path>
                </a:pathLst>
              </a:custGeom>
              <a:solidFill>
                <a:srgbClr val="FF0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63"/>
              <p:cNvSpPr>
                <a:spLocks/>
              </p:cNvSpPr>
              <p:nvPr/>
            </p:nvSpPr>
            <p:spPr bwMode="auto">
              <a:xfrm>
                <a:off x="3994" y="2495"/>
                <a:ext cx="667" cy="537"/>
              </a:xfrm>
              <a:custGeom>
                <a:avLst/>
                <a:gdLst>
                  <a:gd name="T0" fmla="*/ 0 w 1335"/>
                  <a:gd name="T1" fmla="*/ 153 h 1610"/>
                  <a:gd name="T2" fmla="*/ 204 w 1335"/>
                  <a:gd name="T3" fmla="*/ 0 h 1610"/>
                  <a:gd name="T4" fmla="*/ 464 w 1335"/>
                  <a:gd name="T5" fmla="*/ 0 h 1610"/>
                  <a:gd name="T6" fmla="*/ 667 w 1335"/>
                  <a:gd name="T7" fmla="*/ 153 h 1610"/>
                  <a:gd name="T8" fmla="*/ 667 w 1335"/>
                  <a:gd name="T9" fmla="*/ 374 h 1610"/>
                  <a:gd name="T10" fmla="*/ 464 w 1335"/>
                  <a:gd name="T11" fmla="*/ 537 h 1610"/>
                  <a:gd name="T12" fmla="*/ 204 w 1335"/>
                  <a:gd name="T13" fmla="*/ 537 h 1610"/>
                  <a:gd name="T14" fmla="*/ 0 w 1335"/>
                  <a:gd name="T15" fmla="*/ 374 h 1610"/>
                  <a:gd name="T16" fmla="*/ 0 w 1335"/>
                  <a:gd name="T17" fmla="*/ 153 h 16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35" h="1610">
                    <a:moveTo>
                      <a:pt x="0" y="459"/>
                    </a:moveTo>
                    <a:lnTo>
                      <a:pt x="408" y="0"/>
                    </a:lnTo>
                    <a:lnTo>
                      <a:pt x="928" y="0"/>
                    </a:lnTo>
                    <a:lnTo>
                      <a:pt x="1335" y="459"/>
                    </a:lnTo>
                    <a:lnTo>
                      <a:pt x="1335" y="1121"/>
                    </a:lnTo>
                    <a:lnTo>
                      <a:pt x="928" y="1610"/>
                    </a:lnTo>
                    <a:lnTo>
                      <a:pt x="408" y="1610"/>
                    </a:lnTo>
                    <a:lnTo>
                      <a:pt x="0" y="1121"/>
                    </a:lnTo>
                    <a:lnTo>
                      <a:pt x="0" y="459"/>
                    </a:lnTo>
                  </a:path>
                </a:pathLst>
              </a:custGeom>
              <a:noFill/>
              <a:ln w="777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64"/>
              <p:cNvSpPr>
                <a:spLocks/>
              </p:cNvSpPr>
              <p:nvPr/>
            </p:nvSpPr>
            <p:spPr bwMode="auto">
              <a:xfrm>
                <a:off x="3994" y="2495"/>
                <a:ext cx="667" cy="537"/>
              </a:xfrm>
              <a:custGeom>
                <a:avLst/>
                <a:gdLst>
                  <a:gd name="T0" fmla="*/ 0 w 1335"/>
                  <a:gd name="T1" fmla="*/ 153 h 1610"/>
                  <a:gd name="T2" fmla="*/ 203 w 1335"/>
                  <a:gd name="T3" fmla="*/ 0 h 1610"/>
                  <a:gd name="T4" fmla="*/ 463 w 1335"/>
                  <a:gd name="T5" fmla="*/ 0 h 1610"/>
                  <a:gd name="T6" fmla="*/ 667 w 1335"/>
                  <a:gd name="T7" fmla="*/ 153 h 1610"/>
                  <a:gd name="T8" fmla="*/ 667 w 1335"/>
                  <a:gd name="T9" fmla="*/ 374 h 1610"/>
                  <a:gd name="T10" fmla="*/ 463 w 1335"/>
                  <a:gd name="T11" fmla="*/ 537 h 1610"/>
                  <a:gd name="T12" fmla="*/ 203 w 1335"/>
                  <a:gd name="T13" fmla="*/ 537 h 1610"/>
                  <a:gd name="T14" fmla="*/ 0 w 1335"/>
                  <a:gd name="T15" fmla="*/ 374 h 1610"/>
                  <a:gd name="T16" fmla="*/ 0 w 1335"/>
                  <a:gd name="T17" fmla="*/ 153 h 161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335" h="1610">
                    <a:moveTo>
                      <a:pt x="0" y="459"/>
                    </a:moveTo>
                    <a:lnTo>
                      <a:pt x="406" y="0"/>
                    </a:lnTo>
                    <a:lnTo>
                      <a:pt x="927" y="0"/>
                    </a:lnTo>
                    <a:lnTo>
                      <a:pt x="1335" y="459"/>
                    </a:lnTo>
                    <a:lnTo>
                      <a:pt x="1335" y="1121"/>
                    </a:lnTo>
                    <a:lnTo>
                      <a:pt x="927" y="1610"/>
                    </a:lnTo>
                    <a:lnTo>
                      <a:pt x="406" y="1610"/>
                    </a:lnTo>
                    <a:lnTo>
                      <a:pt x="0" y="1121"/>
                    </a:lnTo>
                    <a:lnTo>
                      <a:pt x="0" y="459"/>
                    </a:lnTo>
                  </a:path>
                </a:pathLst>
              </a:custGeom>
              <a:noFill/>
              <a:ln w="46038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" name="Group 65"/>
            <p:cNvGrpSpPr>
              <a:grpSpLocks/>
            </p:cNvGrpSpPr>
            <p:nvPr/>
          </p:nvGrpSpPr>
          <p:grpSpPr bwMode="auto">
            <a:xfrm>
              <a:off x="4368" y="1824"/>
              <a:ext cx="383" cy="248"/>
              <a:chOff x="4033" y="2627"/>
              <a:chExt cx="589" cy="261"/>
            </a:xfrm>
          </p:grpSpPr>
          <p:sp>
            <p:nvSpPr>
              <p:cNvPr id="67" name="Freeform 66"/>
              <p:cNvSpPr>
                <a:spLocks/>
              </p:cNvSpPr>
              <p:nvPr/>
            </p:nvSpPr>
            <p:spPr bwMode="auto">
              <a:xfrm>
                <a:off x="4490" y="2627"/>
                <a:ext cx="132" cy="261"/>
              </a:xfrm>
              <a:custGeom>
                <a:avLst/>
                <a:gdLst>
                  <a:gd name="T0" fmla="*/ 0 w 263"/>
                  <a:gd name="T1" fmla="*/ 0 h 782"/>
                  <a:gd name="T2" fmla="*/ 93 w 263"/>
                  <a:gd name="T3" fmla="*/ 0 h 782"/>
                  <a:gd name="T4" fmla="*/ 132 w 263"/>
                  <a:gd name="T5" fmla="*/ 41 h 782"/>
                  <a:gd name="T6" fmla="*/ 132 w 263"/>
                  <a:gd name="T7" fmla="*/ 137 h 782"/>
                  <a:gd name="T8" fmla="*/ 93 w 263"/>
                  <a:gd name="T9" fmla="*/ 179 h 782"/>
                  <a:gd name="T10" fmla="*/ 54 w 263"/>
                  <a:gd name="T11" fmla="*/ 179 h 782"/>
                  <a:gd name="T12" fmla="*/ 54 w 263"/>
                  <a:gd name="T13" fmla="*/ 261 h 782"/>
                  <a:gd name="T14" fmla="*/ 0 w 263"/>
                  <a:gd name="T15" fmla="*/ 261 h 782"/>
                  <a:gd name="T16" fmla="*/ 0 w 263"/>
                  <a:gd name="T17" fmla="*/ 0 h 7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63" h="782">
                    <a:moveTo>
                      <a:pt x="0" y="0"/>
                    </a:moveTo>
                    <a:lnTo>
                      <a:pt x="185" y="0"/>
                    </a:lnTo>
                    <a:lnTo>
                      <a:pt x="263" y="124"/>
                    </a:lnTo>
                    <a:lnTo>
                      <a:pt x="263" y="411"/>
                    </a:lnTo>
                    <a:lnTo>
                      <a:pt x="185" y="535"/>
                    </a:lnTo>
                    <a:lnTo>
                      <a:pt x="108" y="535"/>
                    </a:lnTo>
                    <a:lnTo>
                      <a:pt x="108" y="782"/>
                    </a:lnTo>
                    <a:lnTo>
                      <a:pt x="0" y="7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Freeform 67"/>
              <p:cNvSpPr>
                <a:spLocks/>
              </p:cNvSpPr>
              <p:nvPr/>
            </p:nvSpPr>
            <p:spPr bwMode="auto">
              <a:xfrm>
                <a:off x="4325" y="2627"/>
                <a:ext cx="141" cy="261"/>
              </a:xfrm>
              <a:custGeom>
                <a:avLst/>
                <a:gdLst>
                  <a:gd name="T0" fmla="*/ 39 w 283"/>
                  <a:gd name="T1" fmla="*/ 0 h 782"/>
                  <a:gd name="T2" fmla="*/ 102 w 283"/>
                  <a:gd name="T3" fmla="*/ 0 h 782"/>
                  <a:gd name="T4" fmla="*/ 141 w 283"/>
                  <a:gd name="T5" fmla="*/ 41 h 782"/>
                  <a:gd name="T6" fmla="*/ 141 w 283"/>
                  <a:gd name="T7" fmla="*/ 220 h 782"/>
                  <a:gd name="T8" fmla="*/ 102 w 283"/>
                  <a:gd name="T9" fmla="*/ 261 h 782"/>
                  <a:gd name="T10" fmla="*/ 39 w 283"/>
                  <a:gd name="T11" fmla="*/ 261 h 782"/>
                  <a:gd name="T12" fmla="*/ 0 w 283"/>
                  <a:gd name="T13" fmla="*/ 224 h 782"/>
                  <a:gd name="T14" fmla="*/ 0 w 283"/>
                  <a:gd name="T15" fmla="*/ 41 h 782"/>
                  <a:gd name="T16" fmla="*/ 39 w 283"/>
                  <a:gd name="T17" fmla="*/ 0 h 7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83" h="782">
                    <a:moveTo>
                      <a:pt x="79" y="0"/>
                    </a:moveTo>
                    <a:lnTo>
                      <a:pt x="205" y="0"/>
                    </a:lnTo>
                    <a:lnTo>
                      <a:pt x="283" y="124"/>
                    </a:lnTo>
                    <a:lnTo>
                      <a:pt x="283" y="658"/>
                    </a:lnTo>
                    <a:lnTo>
                      <a:pt x="205" y="782"/>
                    </a:lnTo>
                    <a:lnTo>
                      <a:pt x="79" y="782"/>
                    </a:lnTo>
                    <a:lnTo>
                      <a:pt x="0" y="671"/>
                    </a:lnTo>
                    <a:lnTo>
                      <a:pt x="0" y="124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Freeform 68"/>
              <p:cNvSpPr>
                <a:spLocks/>
              </p:cNvSpPr>
              <p:nvPr/>
            </p:nvSpPr>
            <p:spPr bwMode="auto">
              <a:xfrm>
                <a:off x="4033" y="2627"/>
                <a:ext cx="131" cy="261"/>
              </a:xfrm>
              <a:custGeom>
                <a:avLst/>
                <a:gdLst>
                  <a:gd name="T0" fmla="*/ 34 w 264"/>
                  <a:gd name="T1" fmla="*/ 0 h 782"/>
                  <a:gd name="T2" fmla="*/ 92 w 264"/>
                  <a:gd name="T3" fmla="*/ 0 h 782"/>
                  <a:gd name="T4" fmla="*/ 131 w 264"/>
                  <a:gd name="T5" fmla="*/ 41 h 782"/>
                  <a:gd name="T6" fmla="*/ 131 w 264"/>
                  <a:gd name="T7" fmla="*/ 87 h 782"/>
                  <a:gd name="T8" fmla="*/ 82 w 264"/>
                  <a:gd name="T9" fmla="*/ 87 h 782"/>
                  <a:gd name="T10" fmla="*/ 82 w 264"/>
                  <a:gd name="T11" fmla="*/ 54 h 782"/>
                  <a:gd name="T12" fmla="*/ 48 w 264"/>
                  <a:gd name="T13" fmla="*/ 54 h 782"/>
                  <a:gd name="T14" fmla="*/ 48 w 264"/>
                  <a:gd name="T15" fmla="*/ 112 h 782"/>
                  <a:gd name="T16" fmla="*/ 92 w 264"/>
                  <a:gd name="T17" fmla="*/ 112 h 782"/>
                  <a:gd name="T18" fmla="*/ 131 w 264"/>
                  <a:gd name="T19" fmla="*/ 146 h 782"/>
                  <a:gd name="T20" fmla="*/ 131 w 264"/>
                  <a:gd name="T21" fmla="*/ 224 h 782"/>
                  <a:gd name="T22" fmla="*/ 97 w 264"/>
                  <a:gd name="T23" fmla="*/ 261 h 782"/>
                  <a:gd name="T24" fmla="*/ 34 w 264"/>
                  <a:gd name="T25" fmla="*/ 261 h 782"/>
                  <a:gd name="T26" fmla="*/ 0 w 264"/>
                  <a:gd name="T27" fmla="*/ 224 h 782"/>
                  <a:gd name="T28" fmla="*/ 0 w 264"/>
                  <a:gd name="T29" fmla="*/ 179 h 782"/>
                  <a:gd name="T30" fmla="*/ 48 w 264"/>
                  <a:gd name="T31" fmla="*/ 179 h 782"/>
                  <a:gd name="T32" fmla="*/ 48 w 264"/>
                  <a:gd name="T33" fmla="*/ 211 h 782"/>
                  <a:gd name="T34" fmla="*/ 82 w 264"/>
                  <a:gd name="T35" fmla="*/ 211 h 782"/>
                  <a:gd name="T36" fmla="*/ 82 w 264"/>
                  <a:gd name="T37" fmla="*/ 153 h 782"/>
                  <a:gd name="T38" fmla="*/ 39 w 264"/>
                  <a:gd name="T39" fmla="*/ 153 h 782"/>
                  <a:gd name="T40" fmla="*/ 0 w 264"/>
                  <a:gd name="T41" fmla="*/ 120 h 782"/>
                  <a:gd name="T42" fmla="*/ 0 w 264"/>
                  <a:gd name="T43" fmla="*/ 41 h 782"/>
                  <a:gd name="T44" fmla="*/ 34 w 264"/>
                  <a:gd name="T45" fmla="*/ 0 h 782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64" h="782">
                    <a:moveTo>
                      <a:pt x="68" y="0"/>
                    </a:moveTo>
                    <a:lnTo>
                      <a:pt x="185" y="0"/>
                    </a:lnTo>
                    <a:lnTo>
                      <a:pt x="264" y="124"/>
                    </a:lnTo>
                    <a:lnTo>
                      <a:pt x="264" y="262"/>
                    </a:lnTo>
                    <a:lnTo>
                      <a:pt x="166" y="262"/>
                    </a:lnTo>
                    <a:lnTo>
                      <a:pt x="166" y="161"/>
                    </a:lnTo>
                    <a:lnTo>
                      <a:pt x="97" y="161"/>
                    </a:lnTo>
                    <a:lnTo>
                      <a:pt x="97" y="336"/>
                    </a:lnTo>
                    <a:lnTo>
                      <a:pt x="185" y="336"/>
                    </a:lnTo>
                    <a:lnTo>
                      <a:pt x="264" y="436"/>
                    </a:lnTo>
                    <a:lnTo>
                      <a:pt x="264" y="671"/>
                    </a:lnTo>
                    <a:lnTo>
                      <a:pt x="195" y="782"/>
                    </a:lnTo>
                    <a:lnTo>
                      <a:pt x="68" y="782"/>
                    </a:lnTo>
                    <a:lnTo>
                      <a:pt x="0" y="671"/>
                    </a:lnTo>
                    <a:lnTo>
                      <a:pt x="0" y="535"/>
                    </a:lnTo>
                    <a:lnTo>
                      <a:pt x="97" y="535"/>
                    </a:lnTo>
                    <a:lnTo>
                      <a:pt x="97" y="633"/>
                    </a:lnTo>
                    <a:lnTo>
                      <a:pt x="166" y="633"/>
                    </a:lnTo>
                    <a:lnTo>
                      <a:pt x="166" y="459"/>
                    </a:lnTo>
                    <a:lnTo>
                      <a:pt x="78" y="459"/>
                    </a:lnTo>
                    <a:lnTo>
                      <a:pt x="0" y="361"/>
                    </a:lnTo>
                    <a:lnTo>
                      <a:pt x="0" y="124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Freeform 69"/>
              <p:cNvSpPr>
                <a:spLocks/>
              </p:cNvSpPr>
              <p:nvPr/>
            </p:nvSpPr>
            <p:spPr bwMode="auto">
              <a:xfrm>
                <a:off x="4189" y="2627"/>
                <a:ext cx="121" cy="261"/>
              </a:xfrm>
              <a:custGeom>
                <a:avLst/>
                <a:gdLst>
                  <a:gd name="T0" fmla="*/ 0 w 242"/>
                  <a:gd name="T1" fmla="*/ 0 h 782"/>
                  <a:gd name="T2" fmla="*/ 121 w 242"/>
                  <a:gd name="T3" fmla="*/ 0 h 782"/>
                  <a:gd name="T4" fmla="*/ 121 w 242"/>
                  <a:gd name="T5" fmla="*/ 54 h 782"/>
                  <a:gd name="T6" fmla="*/ 88 w 242"/>
                  <a:gd name="T7" fmla="*/ 54 h 782"/>
                  <a:gd name="T8" fmla="*/ 88 w 242"/>
                  <a:gd name="T9" fmla="*/ 261 h 782"/>
                  <a:gd name="T10" fmla="*/ 34 w 242"/>
                  <a:gd name="T11" fmla="*/ 261 h 782"/>
                  <a:gd name="T12" fmla="*/ 34 w 242"/>
                  <a:gd name="T13" fmla="*/ 54 h 782"/>
                  <a:gd name="T14" fmla="*/ 0 w 242"/>
                  <a:gd name="T15" fmla="*/ 54 h 782"/>
                  <a:gd name="T16" fmla="*/ 0 w 242"/>
                  <a:gd name="T17" fmla="*/ 0 h 7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42" h="782">
                    <a:moveTo>
                      <a:pt x="0" y="0"/>
                    </a:moveTo>
                    <a:lnTo>
                      <a:pt x="242" y="0"/>
                    </a:lnTo>
                    <a:lnTo>
                      <a:pt x="242" y="161"/>
                    </a:lnTo>
                    <a:lnTo>
                      <a:pt x="175" y="161"/>
                    </a:lnTo>
                    <a:lnTo>
                      <a:pt x="175" y="782"/>
                    </a:lnTo>
                    <a:lnTo>
                      <a:pt x="68" y="782"/>
                    </a:lnTo>
                    <a:lnTo>
                      <a:pt x="68" y="161"/>
                    </a:lnTo>
                    <a:lnTo>
                      <a:pt x="0" y="1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4380" y="2683"/>
                <a:ext cx="31" cy="150"/>
              </a:xfrm>
              <a:prstGeom prst="rect">
                <a:avLst/>
              </a:prstGeom>
              <a:solidFill>
                <a:srgbClr val="FF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" name="Rectangle 71"/>
              <p:cNvSpPr>
                <a:spLocks noChangeArrowheads="1"/>
              </p:cNvSpPr>
              <p:nvPr/>
            </p:nvSpPr>
            <p:spPr bwMode="auto">
              <a:xfrm>
                <a:off x="4546" y="2683"/>
                <a:ext cx="26" cy="67"/>
              </a:xfrm>
              <a:prstGeom prst="rect">
                <a:avLst/>
              </a:prstGeom>
              <a:solidFill>
                <a:srgbClr val="FF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5" name="AutoShape 72"/>
            <p:cNvSpPr>
              <a:spLocks noChangeArrowheads="1"/>
            </p:cNvSpPr>
            <p:nvPr/>
          </p:nvSpPr>
          <p:spPr bwMode="auto">
            <a:xfrm>
              <a:off x="3504" y="1872"/>
              <a:ext cx="720" cy="96"/>
            </a:xfrm>
            <a:prstGeom prst="rightArrow">
              <a:avLst>
                <a:gd name="adj1" fmla="val 50000"/>
                <a:gd name="adj2" fmla="val 18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Text Box 73"/>
            <p:cNvSpPr txBox="1">
              <a:spLocks noChangeArrowheads="1"/>
            </p:cNvSpPr>
            <p:nvPr/>
          </p:nvSpPr>
          <p:spPr bwMode="auto">
            <a:xfrm>
              <a:off x="3456" y="1584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CN">
                  <a:solidFill>
                    <a:schemeClr val="accent1"/>
                  </a:solidFill>
                  <a:latin typeface="Times New Roman" panose="02020603050405020304" pitchFamily="18" charset="0"/>
                </a:rPr>
                <a:t>intrusion</a:t>
              </a:r>
              <a:endParaRPr kumimoji="0" lang="en-US" altLang="zh-CN">
                <a:latin typeface="Times New Roman" panose="02020603050405020304" pitchFamily="18" charset="0"/>
              </a:endParaRPr>
            </a:p>
          </p:txBody>
        </p:sp>
      </p:grpSp>
      <p:sp>
        <p:nvSpPr>
          <p:cNvPr id="76" name="Text Box 74"/>
          <p:cNvSpPr txBox="1">
            <a:spLocks noChangeArrowheads="1"/>
          </p:cNvSpPr>
          <p:nvPr/>
        </p:nvSpPr>
        <p:spPr bwMode="auto">
          <a:xfrm>
            <a:off x="2438400" y="5853113"/>
            <a:ext cx="371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tx2"/>
                </a:solidFill>
                <a:latin typeface="Comic Sans MS" panose="030F0702030302020204" pitchFamily="66" charset="0"/>
              </a:rPr>
              <a:t>Can’t detect new attacks</a:t>
            </a:r>
          </a:p>
        </p:txBody>
      </p:sp>
      <p:sp>
        <p:nvSpPr>
          <p:cNvPr id="77" name="Text Box 75"/>
          <p:cNvSpPr txBox="1">
            <a:spLocks noChangeArrowheads="1"/>
          </p:cNvSpPr>
          <p:nvPr/>
        </p:nvSpPr>
        <p:spPr bwMode="auto">
          <a:xfrm>
            <a:off x="1474788" y="5014913"/>
            <a:ext cx="618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>
                <a:latin typeface="Times" panose="02020603050405020304" pitchFamily="18" charset="0"/>
              </a:rPr>
              <a:t>Example: </a:t>
            </a:r>
            <a:r>
              <a:rPr kumimoji="0" lang="en-US" altLang="zh-CN" b="1" i="1">
                <a:latin typeface="Times" panose="02020603050405020304" pitchFamily="18" charset="0"/>
              </a:rPr>
              <a:t>if</a:t>
            </a:r>
            <a:r>
              <a:rPr kumimoji="0" lang="en-US" altLang="zh-CN">
                <a:latin typeface="Times" panose="02020603050405020304" pitchFamily="18" charset="0"/>
              </a:rPr>
              <a:t> (src_ip == dst_ip) </a:t>
            </a:r>
            <a:r>
              <a:rPr kumimoji="0" lang="en-US" altLang="zh-CN" b="1" i="1">
                <a:latin typeface="Times" panose="02020603050405020304" pitchFamily="18" charset="0"/>
              </a:rPr>
              <a:t>then</a:t>
            </a:r>
            <a:r>
              <a:rPr kumimoji="0" lang="en-US" altLang="zh-CN">
                <a:latin typeface="Times" panose="02020603050405020304" pitchFamily="18" charset="0"/>
              </a:rPr>
              <a:t> “land attack”</a:t>
            </a:r>
          </a:p>
        </p:txBody>
      </p:sp>
      <p:sp>
        <p:nvSpPr>
          <p:cNvPr id="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215900"/>
            <a:ext cx="6418263" cy="779463"/>
          </a:xfrm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zh-CN" altLang="en-US" sz="3600" b="1" dirty="0">
                <a:ea typeface="黑体" panose="02010609060101010101" pitchFamily="49" charset="-122"/>
              </a:rPr>
              <a:t>误用检测</a:t>
            </a:r>
          </a:p>
        </p:txBody>
      </p:sp>
    </p:spTree>
    <p:extLst>
      <p:ext uri="{BB962C8B-B14F-4D97-AF65-F5344CB8AC3E}">
        <p14:creationId xmlns:p14="http://schemas.microsoft.com/office/powerpoint/2010/main" val="271580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utoUpdateAnimBg="0"/>
      <p:bldP spid="7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0800" y="1587500"/>
            <a:ext cx="3302000" cy="4749800"/>
          </a:xfrm>
          <a:solidFill>
            <a:schemeClr val="bg2">
              <a:lumMod val="90000"/>
            </a:schemeClr>
          </a:solidFill>
          <a:ln cap="flat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chemeClr val="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误用检测的优点</a:t>
            </a:r>
          </a:p>
          <a:p>
            <a:pPr lvl="1" eaLnBrk="1" hangingPunct="1">
              <a:lnSpc>
                <a:spcPct val="125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算法简单</a:t>
            </a:r>
          </a:p>
          <a:p>
            <a:pPr lvl="1" eaLnBrk="1" hangingPunct="1">
              <a:lnSpc>
                <a:spcPct val="125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系统开销小 </a:t>
            </a:r>
          </a:p>
          <a:p>
            <a:pPr lvl="1" eaLnBrk="1" hangingPunct="1">
              <a:lnSpc>
                <a:spcPct val="125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准确率高</a:t>
            </a:r>
          </a:p>
          <a:p>
            <a:pPr lvl="1" eaLnBrk="1" hangingPunct="1">
              <a:lnSpc>
                <a:spcPct val="125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效率高</a:t>
            </a:r>
            <a:endParaRPr lang="zh-CN" altLang="en-US" sz="1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1683" name="Rectangle 6"/>
          <p:cNvSpPr>
            <a:spLocks noChangeArrowheads="1"/>
          </p:cNvSpPr>
          <p:nvPr/>
        </p:nvSpPr>
        <p:spPr bwMode="auto">
          <a:xfrm>
            <a:off x="3352800" y="1587500"/>
            <a:ext cx="5715000" cy="474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华文细黑" panose="02010600040101010101" pitchFamily="2" charset="-122"/>
              </a:rPr>
              <a:t>误用检测的缺点</a:t>
            </a: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被动</a:t>
            </a:r>
          </a:p>
          <a:p>
            <a:pPr lvl="2" algn="l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只能检测出已知攻击 </a:t>
            </a:r>
          </a:p>
          <a:p>
            <a:pPr lvl="2" algn="l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新类型的攻击会对系统造成很大的威胁 </a:t>
            </a:r>
          </a:p>
          <a:p>
            <a:pPr lvl="1" algn="l" eaLnBrk="1" hangingPunct="1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模式库的建立和维护难</a:t>
            </a:r>
          </a:p>
          <a:p>
            <a:pPr lvl="2" algn="l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模式库要不断更新</a:t>
            </a:r>
          </a:p>
          <a:p>
            <a:pPr lvl="2" algn="l"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知识依赖于</a:t>
            </a:r>
          </a:p>
          <a:p>
            <a:pPr lvl="3" algn="l" eaLnBrk="1" hangingPunct="1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硬件平台</a:t>
            </a:r>
          </a:p>
          <a:p>
            <a:pPr lvl="3" algn="l" eaLnBrk="1" hangingPunct="1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操作系统</a:t>
            </a:r>
          </a:p>
          <a:p>
            <a:pPr lvl="3" algn="l" eaLnBrk="1" hangingPunct="1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华文细黑" panose="02010600040101010101" pitchFamily="2" charset="-122"/>
              </a:rPr>
              <a:t>系统中运行的应用程序</a:t>
            </a:r>
          </a:p>
        </p:txBody>
      </p:sp>
      <p:sp>
        <p:nvSpPr>
          <p:cNvPr id="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215900"/>
            <a:ext cx="6418263" cy="779463"/>
          </a:xfrm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zh-CN" altLang="en-US" sz="3600" b="1" dirty="0">
                <a:ea typeface="黑体" panose="02010609060101010101" pitchFamily="49" charset="-122"/>
              </a:rPr>
              <a:t>误用检测的优缺点</a:t>
            </a:r>
          </a:p>
        </p:txBody>
      </p:sp>
    </p:spTree>
    <p:extLst>
      <p:ext uri="{BB962C8B-B14F-4D97-AF65-F5344CB8AC3E}">
        <p14:creationId xmlns:p14="http://schemas.microsoft.com/office/powerpoint/2010/main" val="1631766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35000" y="1346200"/>
            <a:ext cx="8077200" cy="4318000"/>
          </a:xfrm>
          <a:noFill/>
        </p:spPr>
        <p:txBody>
          <a:bodyPr/>
          <a:lstStyle/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建模思想不一样：异常检测用正常行为建模，试图发现一些未知的入侵行为；误用检测用攻击行为建模，试图发现已知的入侵行为。</a:t>
            </a:r>
          </a:p>
          <a:p>
            <a:pPr algn="just" eaLnBrk="1" hangingPunct="1">
              <a:lnSpc>
                <a:spcPct val="125000"/>
              </a:lnSpc>
              <a:spcBef>
                <a:spcPts val="18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异常检测的主要缺陷在于误检率很高，尤其在用户数目众多或工作行为经常改变的环境中；而误用检测系统由于依据具体特征库进行判断，准确度要高很多。</a:t>
            </a:r>
          </a:p>
          <a:p>
            <a:pPr algn="just" eaLnBrk="1" hangingPunct="1">
              <a:lnSpc>
                <a:spcPct val="125000"/>
              </a:lnSpc>
              <a:spcBef>
                <a:spcPts val="18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异常检测对具体系统的依赖性相对较小；而误用检测系统对具体的系统依赖性太强，移植性不好。</a:t>
            </a:r>
          </a:p>
        </p:txBody>
      </p:sp>
      <p:sp>
        <p:nvSpPr>
          <p:cNvPr id="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215900"/>
            <a:ext cx="6418263" cy="779463"/>
          </a:xfrm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</a:pPr>
            <a:r>
              <a:rPr lang="zh-CN" altLang="en-US" sz="3600" b="1" dirty="0">
                <a:ea typeface="黑体" panose="02010609060101010101" pitchFamily="49" charset="-122"/>
              </a:rPr>
              <a:t>误用检测与异常检测的比较</a:t>
            </a:r>
          </a:p>
        </p:txBody>
      </p:sp>
    </p:spTree>
    <p:extLst>
      <p:ext uri="{BB962C8B-B14F-4D97-AF65-F5344CB8AC3E}">
        <p14:creationId xmlns:p14="http://schemas.microsoft.com/office/powerpoint/2010/main" val="755137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948"/>
          </a:xfrm>
        </p:spPr>
        <p:txBody>
          <a:bodyPr/>
          <a:lstStyle/>
          <a:p>
            <a:r>
              <a:rPr lang="zh-CN" altLang="en-US" dirty="0"/>
              <a:t>网络入侵检测系统举例</a:t>
            </a:r>
          </a:p>
        </p:txBody>
      </p:sp>
      <p:sp>
        <p:nvSpPr>
          <p:cNvPr id="5" name="Rectangle 2"/>
          <p:cNvSpPr>
            <a:spLocks noGrp="1"/>
          </p:cNvSpPr>
          <p:nvPr/>
        </p:nvSpPr>
        <p:spPr>
          <a:xfrm>
            <a:off x="84302" y="8461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</a:rPr>
              <a:t>NIDS</a:t>
            </a:r>
            <a:r>
              <a:rPr lang="zh-CN" altLang="en-US" sz="4000" b="1" dirty="0">
                <a:solidFill>
                  <a:srgbClr val="0000FF"/>
                </a:solidFill>
              </a:rPr>
              <a:t>抓包</a:t>
            </a:r>
          </a:p>
        </p:txBody>
      </p:sp>
      <p:sp>
        <p:nvSpPr>
          <p:cNvPr id="6" name="Rectangle 3"/>
          <p:cNvSpPr>
            <a:spLocks noGrp="1"/>
          </p:cNvSpPr>
          <p:nvPr/>
        </p:nvSpPr>
        <p:spPr>
          <a:xfrm>
            <a:off x="404813" y="2167731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600" dirty="0"/>
              <a:t>PF_PACKET</a:t>
            </a:r>
          </a:p>
          <a:p>
            <a:pPr lvl="1" eaLnBrk="1" hangingPunct="1"/>
            <a:r>
              <a:rPr lang="zh-CN" altLang="en-US" sz="3200" dirty="0"/>
              <a:t>从链路层抓包</a:t>
            </a:r>
          </a:p>
          <a:p>
            <a:pPr eaLnBrk="1" hangingPunct="1"/>
            <a:r>
              <a:rPr lang="en-US" altLang="zh-CN" sz="3600" dirty="0"/>
              <a:t>libpcap</a:t>
            </a:r>
          </a:p>
          <a:p>
            <a:pPr lvl="1" eaLnBrk="1" hangingPunct="1"/>
            <a:r>
              <a:rPr lang="zh-CN" altLang="en-US" sz="3200" dirty="0"/>
              <a:t>提供</a:t>
            </a:r>
            <a:r>
              <a:rPr lang="en-US" altLang="zh-CN" sz="3200" dirty="0"/>
              <a:t>API</a:t>
            </a:r>
            <a:r>
              <a:rPr lang="zh-CN" altLang="en-US" sz="3200" dirty="0"/>
              <a:t>函数</a:t>
            </a:r>
          </a:p>
          <a:p>
            <a:pPr eaLnBrk="1" hangingPunct="1"/>
            <a:r>
              <a:rPr lang="en-US" altLang="zh-CN" sz="3600" dirty="0"/>
              <a:t>winpcap</a:t>
            </a:r>
          </a:p>
          <a:p>
            <a:pPr lvl="1" eaLnBrk="1" hangingPunct="1"/>
            <a:r>
              <a:rPr lang="en-US" altLang="zh-CN" sz="3200" dirty="0"/>
              <a:t>Windows</a:t>
            </a:r>
            <a:r>
              <a:rPr lang="zh-CN" altLang="en-US" sz="3200" dirty="0"/>
              <a:t>下的抓包库</a:t>
            </a:r>
          </a:p>
        </p:txBody>
      </p:sp>
    </p:spTree>
    <p:extLst>
      <p:ext uri="{BB962C8B-B14F-4D97-AF65-F5344CB8AC3E}">
        <p14:creationId xmlns:p14="http://schemas.microsoft.com/office/powerpoint/2010/main" val="242850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/>
          </p:cNvSpPr>
          <p:nvPr/>
        </p:nvSpPr>
        <p:spPr>
          <a:xfrm>
            <a:off x="685800" y="1579152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600" dirty="0"/>
              <a:t>PF_PACKET</a:t>
            </a:r>
          </a:p>
          <a:p>
            <a:pPr lvl="1" eaLnBrk="1" hangingPunct="1"/>
            <a:r>
              <a:rPr lang="zh-CN" altLang="en-US" sz="3200" dirty="0"/>
              <a:t>从链路层抓包</a:t>
            </a:r>
          </a:p>
          <a:p>
            <a:pPr eaLnBrk="1" hangingPunct="1"/>
            <a:r>
              <a:rPr lang="en-US" altLang="zh-CN" sz="3600" dirty="0"/>
              <a:t>libpcap</a:t>
            </a:r>
          </a:p>
          <a:p>
            <a:pPr lvl="1" eaLnBrk="1" hangingPunct="1"/>
            <a:r>
              <a:rPr lang="zh-CN" altLang="en-US" sz="3200" dirty="0"/>
              <a:t>提供</a:t>
            </a:r>
            <a:r>
              <a:rPr lang="en-US" altLang="zh-CN" sz="3200" dirty="0"/>
              <a:t>API</a:t>
            </a:r>
            <a:r>
              <a:rPr lang="zh-CN" altLang="en-US" sz="3200" dirty="0"/>
              <a:t>函数</a:t>
            </a:r>
          </a:p>
          <a:p>
            <a:pPr eaLnBrk="1" hangingPunct="1"/>
            <a:r>
              <a:rPr lang="en-US" altLang="zh-CN" sz="3600" dirty="0"/>
              <a:t>winpcap</a:t>
            </a:r>
          </a:p>
          <a:p>
            <a:pPr lvl="1" eaLnBrk="1" hangingPunct="1"/>
            <a:r>
              <a:rPr lang="en-US" altLang="zh-CN" sz="3200" dirty="0"/>
              <a:t>Windows</a:t>
            </a:r>
            <a:r>
              <a:rPr lang="zh-CN" altLang="en-US" sz="3200" dirty="0"/>
              <a:t>下的抓包库</a:t>
            </a: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948"/>
          </a:xfrm>
        </p:spPr>
        <p:txBody>
          <a:bodyPr/>
          <a:lstStyle/>
          <a:p>
            <a:r>
              <a:rPr lang="zh-CN" altLang="en-US" dirty="0"/>
              <a:t>网络抓包</a:t>
            </a:r>
          </a:p>
        </p:txBody>
      </p:sp>
    </p:spTree>
    <p:extLst>
      <p:ext uri="{BB962C8B-B14F-4D97-AF65-F5344CB8AC3E}">
        <p14:creationId xmlns:p14="http://schemas.microsoft.com/office/powerpoint/2010/main" val="3699205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638600" y="5589369"/>
            <a:ext cx="2286000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Ethernet</a:t>
            </a:r>
          </a:p>
        </p:txBody>
      </p:sp>
      <p:sp>
        <p:nvSpPr>
          <p:cNvPr id="6" name="Text Box 4"/>
          <p:cNvSpPr txBox="1"/>
          <p:nvPr/>
        </p:nvSpPr>
        <p:spPr>
          <a:xfrm>
            <a:off x="638600" y="5132169"/>
            <a:ext cx="2286000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IP</a:t>
            </a:r>
          </a:p>
        </p:txBody>
      </p:sp>
      <p:sp>
        <p:nvSpPr>
          <p:cNvPr id="7" name="Text Box 5"/>
          <p:cNvSpPr txBox="1"/>
          <p:nvPr/>
        </p:nvSpPr>
        <p:spPr>
          <a:xfrm>
            <a:off x="638600" y="4674969"/>
            <a:ext cx="2286000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TCP</a:t>
            </a:r>
          </a:p>
        </p:txBody>
      </p:sp>
      <p:sp>
        <p:nvSpPr>
          <p:cNvPr id="8" name="Text Box 6"/>
          <p:cNvSpPr txBox="1"/>
          <p:nvPr/>
        </p:nvSpPr>
        <p:spPr>
          <a:xfrm>
            <a:off x="291005" y="1586858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模式匹配</a:t>
            </a:r>
          </a:p>
        </p:txBody>
      </p:sp>
      <p:sp>
        <p:nvSpPr>
          <p:cNvPr id="9" name="Rectangle 7"/>
          <p:cNvSpPr/>
          <p:nvPr/>
        </p:nvSpPr>
        <p:spPr>
          <a:xfrm>
            <a:off x="638600" y="2617569"/>
            <a:ext cx="2286000" cy="2057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3" name="Text Box 11"/>
          <p:cNvSpPr txBox="1"/>
          <p:nvPr/>
        </p:nvSpPr>
        <p:spPr>
          <a:xfrm>
            <a:off x="4762500" y="1443038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协议分析</a:t>
            </a:r>
          </a:p>
        </p:txBody>
      </p:sp>
      <p:sp>
        <p:nvSpPr>
          <p:cNvPr id="18" name="Rectangle 2"/>
          <p:cNvSpPr>
            <a:spLocks noGrp="1"/>
          </p:cNvSpPr>
          <p:nvPr/>
        </p:nvSpPr>
        <p:spPr>
          <a:xfrm>
            <a:off x="638600" y="369094"/>
            <a:ext cx="4285400" cy="6905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</a:rPr>
              <a:t>分析数据包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842" y="1779533"/>
            <a:ext cx="5749158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71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/>
        </p:nvSpPr>
        <p:spPr>
          <a:xfrm>
            <a:off x="675481" y="258762"/>
            <a:ext cx="7793038" cy="685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>
                <a:solidFill>
                  <a:srgbClr val="0000FF"/>
                </a:solidFill>
              </a:rPr>
              <a:t>模式匹配</a:t>
            </a:r>
          </a:p>
        </p:txBody>
      </p:sp>
      <p:sp>
        <p:nvSpPr>
          <p:cNvPr id="6" name="Text Box 3"/>
          <p:cNvSpPr txBox="1"/>
          <p:nvPr/>
        </p:nvSpPr>
        <p:spPr>
          <a:xfrm>
            <a:off x="675481" y="1354463"/>
            <a:ext cx="7613650" cy="5349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>
                <a:latin typeface="Lucida Console" panose="020B0609040504020204" pitchFamily="49" charset="0"/>
              </a:rPr>
              <a:t>   0  0050 dac6 f2d6 00b0 d04d cbaa 0800 4500   .P.......M....E.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 10  0157 3105 4000 8006 0000 0a0a 0231 d850   .W1.@........1.P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 20  1111 06a3 0050 df62 322e 413a 9cf1 5018   .....P.b2.A:..P.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 30  16d0 f6e5 0000 </a:t>
            </a:r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4745 5420 2f70 726f 6475</a:t>
            </a:r>
            <a:r>
              <a:rPr lang="en-US" altLang="zh-CN" sz="1500" dirty="0">
                <a:latin typeface="Lucida Console" panose="020B0609040504020204" pitchFamily="49" charset="0"/>
              </a:rPr>
              <a:t>   ......</a:t>
            </a:r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GET /produ </a:t>
            </a:r>
          </a:p>
          <a:p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40  6374 732f 7769 7265 6c65 7373 2f69 6d61   cts/wireless/ima </a:t>
            </a:r>
          </a:p>
          <a:p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50  6765 732f 686f 6d65 5f63 6f6c 6c61 6765   ges/home_collage </a:t>
            </a:r>
          </a:p>
          <a:p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60  322e 6a70 6720 4854 5450 2f31 2e31 0d0a   2.jpg HTTP/1.1.. </a:t>
            </a:r>
          </a:p>
          <a:p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70  4163 6365 7074 3a20 2a2f 2a0d 0a52 6566   Accept: */*..Ref </a:t>
            </a:r>
          </a:p>
          <a:p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80  6572 6572 3a20 6874 7470 3a2f 2f77 7777   erer: http://www </a:t>
            </a:r>
          </a:p>
          <a:p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90  2e61 6d65 7269 7465 6368 2e63 6f6d 2f70   .ameritech.com/p </a:t>
            </a:r>
          </a:p>
          <a:p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a0  726f 6475 6374 732f 7769 7265 6c65 7373   roducts/wireless </a:t>
            </a:r>
          </a:p>
          <a:p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b0  2f73 746f 7265 2f0d 0a41 6363 6570 742d   /store/..Accept- </a:t>
            </a:r>
          </a:p>
          <a:p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c0  4c61 6e67 7561 6765 3a20 656e 2d75 730d   Language: en-us. </a:t>
            </a:r>
          </a:p>
          <a:p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d0  0a41 6363 6570 742d 456e 636f 6469 6e67   .Accept-Encoding </a:t>
            </a:r>
          </a:p>
          <a:p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e0  3a20 677a 6970 2c20 6465 666c 6174 650d   : gzip, deflate. </a:t>
            </a:r>
          </a:p>
          <a:p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 f0  0a55 7365 722d 4167 656e 743a 204d 6f7a   .User-Agent: Moz </a:t>
            </a:r>
          </a:p>
          <a:p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100  696c 6c61 2f34 2e30 2028 636f 6d70 6174   illa/4.0 (compat </a:t>
            </a:r>
          </a:p>
          <a:p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110  6962 6c65 3b20 4d53 4945 2035 2e30 313b   ible; MSIE 5.01; </a:t>
            </a:r>
          </a:p>
          <a:p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120  2057 696e 646f 7773 204e 5420 352e 3029    Windows NT 5.0) </a:t>
            </a:r>
          </a:p>
          <a:p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130  0d0a 486f 7374 3a20 7777 772e 616d 6572   ..Host: www.amer </a:t>
            </a:r>
          </a:p>
          <a:p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140  6974 6563 682e 636f 6d0d 0a43 6f6e 6e65   itech.com..Conne </a:t>
            </a:r>
          </a:p>
          <a:p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150  6374 696f 6e3a 204b 6565 702d 416c 6976   ction: Keep-Aliv </a:t>
            </a:r>
          </a:p>
          <a:p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 160  650d 0a0d 0a                              e....</a:t>
            </a:r>
          </a:p>
        </p:txBody>
      </p:sp>
    </p:spTree>
    <p:extLst>
      <p:ext uri="{BB962C8B-B14F-4D97-AF65-F5344CB8AC3E}">
        <p14:creationId xmlns:p14="http://schemas.microsoft.com/office/powerpoint/2010/main" val="1911785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/>
          <p:nvPr/>
        </p:nvSpPr>
        <p:spPr>
          <a:xfrm>
            <a:off x="675481" y="1249362"/>
            <a:ext cx="7613650" cy="5349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500" dirty="0">
                <a:latin typeface="Lucida Console" panose="020B0609040504020204" pitchFamily="49" charset="0"/>
              </a:rPr>
              <a:t>   0  0050 dac6 f2d6 00b0 d04d cbaa 0800 4500   .P.......M....E.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 10  0157 3105 4000 8006 0000 0a0a 0231 d850   .W1.@........1.P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 20  1111 06a3 0050 df62 322e 413a 9cf1 5018   .....P.b2.A:..P.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 30  16d0 f6e5 0000 4745 5420 2f70 726f 6475   ......GET /produ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 40  6374 732f 7769 7265 6c65 7373 2f69 6d61   cts/wireless/ima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 50  6765 732f </a:t>
            </a:r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686f 6d65 5f63 6f6c 6c61 6765</a:t>
            </a:r>
            <a:r>
              <a:rPr lang="en-US" altLang="zh-CN" sz="1500" dirty="0">
                <a:latin typeface="Lucida Console" panose="020B0609040504020204" pitchFamily="49" charset="0"/>
              </a:rPr>
              <a:t>   ges/</a:t>
            </a:r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home_collage</a:t>
            </a:r>
            <a:r>
              <a:rPr lang="en-US" altLang="zh-CN" sz="150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 60  </a:t>
            </a:r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322e 6a70 6720</a:t>
            </a:r>
            <a:r>
              <a:rPr lang="en-US" altLang="zh-CN" sz="1500" dirty="0">
                <a:latin typeface="Lucida Console" panose="020B0609040504020204" pitchFamily="49" charset="0"/>
              </a:rPr>
              <a:t> 4854 5450 2f31 2e31 0d0a   </a:t>
            </a:r>
            <a:r>
              <a:rPr lang="en-US" altLang="zh-CN" sz="1500" b="1" dirty="0">
                <a:solidFill>
                  <a:schemeClr val="accent2"/>
                </a:solidFill>
                <a:latin typeface="Lucida Console" panose="020B0609040504020204" pitchFamily="49" charset="0"/>
              </a:rPr>
              <a:t>2.jpg</a:t>
            </a:r>
            <a:r>
              <a:rPr lang="en-US" altLang="zh-CN" sz="1500" dirty="0">
                <a:latin typeface="Lucida Console" panose="020B0609040504020204" pitchFamily="49" charset="0"/>
              </a:rPr>
              <a:t> HTTP/1.1..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 70  4163 6365 7074 3a20 2a2f 2a0d 0a52 6566   Accept: */*..Ref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 80  6572 6572 3a20 6874 7470 3a2f 2f77 7777   erer: http://www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 90  2e61 6d65 7269 7465 6368 2e63 6f6d 2f70   .ameritech.com/p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 a0  726f 6475 6374 732f 7769 7265 6c65 7373   roducts/wireless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 b0  2f73 746f 7265 2f0d 0a41 6363 6570 742d   /store/..Accept-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 c0  4c61 6e67 7561 6765 3a20 656e 2d75 730d   Language: en-us.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 d0  0a41 6363 6570 742d 456e 636f 6469 6e67   .Accept-Encoding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 e0  3a20 677a 6970 2c20 6465 666c 6174 650d   : gzip, deflate.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 f0  0a55 7365 722d 4167 656e 743a 204d 6f7a   .User-Agent: Moz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100  696c 6c61 2f34 2e30 2028 636f 6d70 6174   illa/4.0 (compat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110  6962 6c65 3b20 4d53 4945 2035 2e30 313b   ible; MSIE 5.01;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120  2057 696e 646f 7773 204e 5420 352e 3029    Windows NT 5.0)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130  0d0a 486f 7374 3a20 7777 772e 616d 6572   ..Host: www.amer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140  6974 6563 682e 636f 6d0d 0a43 6f6e 6e65   itech.com..Conne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150  6374 696f 6e3a 204b 6565 702d 416c 6976   ction: Keep-Aliv </a:t>
            </a:r>
          </a:p>
          <a:p>
            <a:r>
              <a:rPr lang="en-US" altLang="zh-CN" sz="1500" dirty="0">
                <a:latin typeface="Lucida Console" panose="020B0609040504020204" pitchFamily="49" charset="0"/>
              </a:rPr>
              <a:t> 160  650d 0a0d 0a                              e....</a:t>
            </a:r>
          </a:p>
        </p:txBody>
      </p:sp>
      <p:sp>
        <p:nvSpPr>
          <p:cNvPr id="6" name="Rectangle 5"/>
          <p:cNvSpPr>
            <a:spLocks noGrp="1"/>
          </p:cNvSpPr>
          <p:nvPr/>
        </p:nvSpPr>
        <p:spPr>
          <a:xfrm>
            <a:off x="675481" y="332335"/>
            <a:ext cx="7793038" cy="685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 dirty="0">
                <a:solidFill>
                  <a:srgbClr val="0000FF"/>
                </a:solidFill>
              </a:rPr>
              <a:t>协议分析</a:t>
            </a:r>
          </a:p>
        </p:txBody>
      </p:sp>
    </p:spTree>
    <p:extLst>
      <p:ext uri="{BB962C8B-B14F-4D97-AF65-F5344CB8AC3E}">
        <p14:creationId xmlns:p14="http://schemas.microsoft.com/office/powerpoint/2010/main" val="371104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219200"/>
            <a:ext cx="8356600" cy="47117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hlink"/>
                </a:solidFill>
                <a:latin typeface="+mn-ea"/>
              </a:rPr>
              <a:t>（</a:t>
            </a:r>
            <a:r>
              <a:rPr lang="en-US" altLang="zh-CN" sz="2000" dirty="0">
                <a:solidFill>
                  <a:schemeClr val="hlink"/>
                </a:solidFill>
                <a:latin typeface="+mn-ea"/>
              </a:rPr>
              <a:t>1</a:t>
            </a:r>
            <a:r>
              <a:rPr lang="zh-CN" altLang="en-US" sz="2000" dirty="0">
                <a:solidFill>
                  <a:schemeClr val="hlink"/>
                </a:solidFill>
                <a:latin typeface="+mn-ea"/>
              </a:rPr>
              <a:t>）每一种安全机制都有一定的应用范围和应用环境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n-ea"/>
              </a:rPr>
              <a:t>     防火墙</a:t>
            </a:r>
            <a:r>
              <a:rPr lang="zh-CN" altLang="en-US" sz="2000" dirty="0">
                <a:solidFill>
                  <a:srgbClr val="373737"/>
                </a:solidFill>
                <a:latin typeface="+mn-ea"/>
              </a:rPr>
              <a:t>限制内外网之间的访问，但对内部网络攻击是无能为力的</a:t>
            </a:r>
            <a:endParaRPr lang="zh-CN" altLang="en-US" sz="2000" dirty="0"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n-ea"/>
              </a:rPr>
              <a:t>     </a:t>
            </a:r>
            <a:r>
              <a:rPr lang="en-US" altLang="zh-CN" sz="2000" dirty="0">
                <a:latin typeface="+mn-ea"/>
              </a:rPr>
              <a:t>50%-85</a:t>
            </a:r>
            <a:r>
              <a:rPr lang="zh-CN" altLang="en-US" sz="2000" dirty="0">
                <a:latin typeface="+mn-ea"/>
              </a:rPr>
              <a:t>％以上的攻击事件来自于内部的攻击。</a:t>
            </a:r>
            <a:r>
              <a:rPr lang="zh-CN" altLang="en-US" sz="2000" b="1" dirty="0">
                <a:solidFill>
                  <a:schemeClr val="hlink"/>
                </a:solidFill>
                <a:latin typeface="+mn-ea"/>
              </a:rPr>
              <a:t>防火墙放外不防内</a:t>
            </a:r>
            <a:endParaRPr lang="en-US" altLang="zh-CN" sz="2000" b="1" dirty="0">
              <a:solidFill>
                <a:schemeClr val="hlink"/>
              </a:solidFill>
              <a:latin typeface="+mn-ea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kumimoji="1" lang="zh-CN" altLang="en-US" sz="2000" dirty="0">
                <a:solidFill>
                  <a:schemeClr val="hlink"/>
                </a:solidFill>
                <a:latin typeface="+mn-ea"/>
              </a:rPr>
              <a:t>（</a:t>
            </a:r>
            <a:r>
              <a:rPr kumimoji="1" lang="en-US" altLang="zh-CN" sz="2000" dirty="0">
                <a:solidFill>
                  <a:schemeClr val="hlink"/>
                </a:solidFill>
                <a:latin typeface="+mn-ea"/>
              </a:rPr>
              <a:t>2</a:t>
            </a:r>
            <a:r>
              <a:rPr kumimoji="1" lang="zh-CN" altLang="en-US" sz="2000" dirty="0">
                <a:solidFill>
                  <a:schemeClr val="hlink"/>
                </a:solidFill>
                <a:latin typeface="+mn-ea"/>
              </a:rPr>
              <a:t>）安全工具的使用受到人为因素的影响。</a:t>
            </a:r>
          </a:p>
          <a:p>
            <a:pPr marL="0" indent="0" eaLnBrk="1" hangingPunct="1">
              <a:buNone/>
            </a:pPr>
            <a:r>
              <a:rPr kumimoji="1" lang="zh-CN" altLang="en-US" sz="2000" dirty="0">
                <a:solidFill>
                  <a:srgbClr val="373737"/>
                </a:solidFill>
                <a:latin typeface="+mn-ea"/>
              </a:rPr>
              <a:t>     一个安全工具使用受制于人。</a:t>
            </a:r>
            <a:endParaRPr kumimoji="1" lang="en-US" altLang="zh-CN" sz="2000" dirty="0">
              <a:solidFill>
                <a:srgbClr val="373737"/>
              </a:solidFill>
              <a:latin typeface="+mn-ea"/>
            </a:endParaRPr>
          </a:p>
          <a:p>
            <a:pPr marL="0" indent="0" eaLnBrk="1" hangingPunct="1">
              <a:buNone/>
            </a:pPr>
            <a:r>
              <a:rPr kumimoji="1" lang="en-US" altLang="zh-CN" sz="2000" dirty="0">
                <a:solidFill>
                  <a:srgbClr val="373737"/>
                </a:solidFill>
                <a:latin typeface="+mn-ea"/>
              </a:rPr>
              <a:t>     </a:t>
            </a:r>
            <a:r>
              <a:rPr kumimoji="1" lang="zh-CN" altLang="en-US" sz="2000" dirty="0">
                <a:solidFill>
                  <a:srgbClr val="373737"/>
                </a:solidFill>
                <a:latin typeface="+mn-ea"/>
              </a:rPr>
              <a:t>例如，</a:t>
            </a:r>
            <a:r>
              <a:rPr kumimoji="1" lang="en-US" altLang="zh-CN" sz="2000" dirty="0">
                <a:solidFill>
                  <a:srgbClr val="373737"/>
                </a:solidFill>
                <a:latin typeface="+mn-ea"/>
              </a:rPr>
              <a:t>NT</a:t>
            </a:r>
            <a:r>
              <a:rPr kumimoji="1" lang="zh-CN" altLang="en-US" sz="2000" dirty="0">
                <a:solidFill>
                  <a:srgbClr val="373737"/>
                </a:solidFill>
                <a:latin typeface="+mn-ea"/>
              </a:rPr>
              <a:t>可以达到</a:t>
            </a:r>
            <a:r>
              <a:rPr kumimoji="1" lang="en-US" altLang="zh-CN" sz="2000" dirty="0">
                <a:solidFill>
                  <a:srgbClr val="373737"/>
                </a:solidFill>
                <a:latin typeface="+mn-ea"/>
              </a:rPr>
              <a:t>C2</a:t>
            </a:r>
            <a:r>
              <a:rPr kumimoji="1" lang="zh-CN" altLang="en-US" sz="2000" dirty="0">
                <a:solidFill>
                  <a:srgbClr val="373737"/>
                </a:solidFill>
                <a:latin typeface="+mn-ea"/>
              </a:rPr>
              <a:t>级的安全性，但很少有人能进行合理的设置</a:t>
            </a:r>
            <a:endParaRPr kumimoji="1" lang="en-US" altLang="zh-CN" sz="2000" dirty="0">
              <a:solidFill>
                <a:srgbClr val="373737"/>
              </a:solidFill>
              <a:latin typeface="+mn-ea"/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+mn-ea"/>
              </a:rPr>
              <a:t>（</a:t>
            </a:r>
            <a:r>
              <a:rPr lang="en-US" altLang="zh-CN" sz="2000" b="1" dirty="0">
                <a:solidFill>
                  <a:schemeClr val="hlink"/>
                </a:solidFill>
                <a:latin typeface="+mn-ea"/>
              </a:rPr>
              <a:t>3</a:t>
            </a:r>
            <a:r>
              <a:rPr lang="zh-CN" altLang="en-US" sz="2000" b="1" dirty="0">
                <a:solidFill>
                  <a:schemeClr val="hlink"/>
                </a:solidFill>
                <a:latin typeface="+mn-ea"/>
              </a:rPr>
              <a:t>）系统的后门是传统安全工具难于考虑到的地方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73737"/>
                </a:solidFill>
                <a:latin typeface="+mn-ea"/>
              </a:rPr>
              <a:t>     多数情况下，这类入侵行为可以通过防火墙而很难被察觉。</a:t>
            </a:r>
            <a:endParaRPr lang="en-US" altLang="zh-CN" sz="2000" dirty="0">
              <a:solidFill>
                <a:srgbClr val="373737"/>
              </a:solidFill>
              <a:latin typeface="+mn-ea"/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+mn-ea"/>
              </a:rPr>
              <a:t>（</a:t>
            </a:r>
            <a:r>
              <a:rPr lang="en-US" altLang="zh-CN" sz="2000" b="1" dirty="0">
                <a:solidFill>
                  <a:schemeClr val="hlink"/>
                </a:solidFill>
                <a:latin typeface="+mn-ea"/>
              </a:rPr>
              <a:t>4</a:t>
            </a:r>
            <a:r>
              <a:rPr lang="zh-CN" altLang="en-US" sz="2000" b="1" dirty="0">
                <a:solidFill>
                  <a:schemeClr val="hlink"/>
                </a:solidFill>
                <a:latin typeface="+mn-ea"/>
              </a:rPr>
              <a:t>）只要有程序，就可能存在</a:t>
            </a:r>
            <a:r>
              <a:rPr lang="en-US" altLang="zh-CN" sz="2000" b="1" dirty="0">
                <a:solidFill>
                  <a:schemeClr val="hlink"/>
                </a:solidFill>
                <a:latin typeface="+mn-ea"/>
              </a:rPr>
              <a:t>BUG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373737"/>
                </a:solidFill>
                <a:latin typeface="+mn-ea"/>
              </a:rPr>
              <a:t>     几乎每天都有新的</a:t>
            </a:r>
            <a:r>
              <a:rPr lang="en-US" altLang="zh-CN" sz="2000" dirty="0">
                <a:solidFill>
                  <a:srgbClr val="373737"/>
                </a:solidFill>
                <a:latin typeface="+mn-ea"/>
              </a:rPr>
              <a:t>BUG</a:t>
            </a:r>
            <a:r>
              <a:rPr lang="zh-CN" altLang="en-US" sz="2000" dirty="0">
                <a:solidFill>
                  <a:srgbClr val="373737"/>
                </a:solidFill>
                <a:latin typeface="+mn-ea"/>
              </a:rPr>
              <a:t>被发现和公布。</a:t>
            </a:r>
            <a:endParaRPr lang="en-US" altLang="zh-CN" sz="2000" dirty="0">
              <a:solidFill>
                <a:srgbClr val="373737"/>
              </a:solidFill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73737"/>
                </a:solidFill>
                <a:latin typeface="+mn-ea"/>
              </a:rPr>
              <a:t>     </a:t>
            </a:r>
            <a:r>
              <a:rPr lang="zh-CN" altLang="en-US" sz="2000" dirty="0">
                <a:solidFill>
                  <a:srgbClr val="373737"/>
                </a:solidFill>
                <a:latin typeface="+mn-ea"/>
              </a:rPr>
              <a:t>系统的</a:t>
            </a:r>
            <a:r>
              <a:rPr lang="en-US" altLang="zh-CN" sz="2000" dirty="0">
                <a:solidFill>
                  <a:srgbClr val="373737"/>
                </a:solidFill>
                <a:latin typeface="+mn-ea"/>
              </a:rPr>
              <a:t>BUG</a:t>
            </a:r>
            <a:r>
              <a:rPr lang="zh-CN" altLang="en-US" sz="2000" dirty="0">
                <a:solidFill>
                  <a:srgbClr val="373737"/>
                </a:solidFill>
                <a:latin typeface="+mn-ea"/>
              </a:rPr>
              <a:t>经常被黑客利用，而且几乎无据可查。</a:t>
            </a:r>
            <a:endParaRPr lang="en-US" altLang="zh-CN" sz="2000" dirty="0">
              <a:solidFill>
                <a:srgbClr val="373737"/>
              </a:solidFill>
              <a:latin typeface="+mn-ea"/>
            </a:endParaRPr>
          </a:p>
          <a:p>
            <a:pPr eaLnBrk="1" hangingPunct="1">
              <a:spcBef>
                <a:spcPts val="1200"/>
              </a:spcBef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+mn-ea"/>
              </a:rPr>
              <a:t>（</a:t>
            </a:r>
            <a:r>
              <a:rPr lang="en-US" altLang="zh-CN" sz="2000" b="1" dirty="0">
                <a:solidFill>
                  <a:schemeClr val="hlink"/>
                </a:solidFill>
                <a:latin typeface="+mn-ea"/>
              </a:rPr>
              <a:t>5</a:t>
            </a:r>
            <a:r>
              <a:rPr lang="zh-CN" altLang="en-US" sz="2000" b="1" dirty="0">
                <a:solidFill>
                  <a:schemeClr val="hlink"/>
                </a:solidFill>
                <a:latin typeface="+mn-ea"/>
              </a:rPr>
              <a:t>）黑客攻击手段在不断更新</a:t>
            </a:r>
            <a:r>
              <a:rPr lang="en-US" altLang="zh-CN" sz="2000" b="1" dirty="0">
                <a:solidFill>
                  <a:schemeClr val="hlink"/>
                </a:solidFill>
                <a:latin typeface="+mn-ea"/>
              </a:rPr>
              <a:t>,</a:t>
            </a:r>
            <a:r>
              <a:rPr lang="zh-CN" altLang="en-US" sz="2000" b="1" dirty="0">
                <a:solidFill>
                  <a:schemeClr val="hlink"/>
                </a:solidFill>
                <a:latin typeface="+mn-ea"/>
              </a:rPr>
              <a:t>几乎每天都有不同安全问题出现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dirty="0">
              <a:solidFill>
                <a:srgbClr val="373737"/>
              </a:solidFill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dirty="0">
              <a:solidFill>
                <a:srgbClr val="373737"/>
              </a:solidFill>
              <a:latin typeface="+mn-ea"/>
            </a:endParaRPr>
          </a:p>
          <a:p>
            <a:pPr marL="0" indent="0" eaLnBrk="1" hangingPunct="1">
              <a:buNone/>
            </a:pPr>
            <a:endParaRPr kumimoji="1" lang="zh-CN" altLang="en-US" sz="2000" dirty="0">
              <a:solidFill>
                <a:srgbClr val="373737"/>
              </a:solidFill>
              <a:latin typeface="+mn-ea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b="1" dirty="0">
              <a:solidFill>
                <a:schemeClr val="hlink"/>
              </a:solidFill>
              <a:latin typeface="+mn-ea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52475" y="493713"/>
            <a:ext cx="6648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915988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defTabSz="915988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defTabSz="915988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defTabSz="915988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defTabSz="915988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sz="3600" dirty="0">
                <a:solidFill>
                  <a:schemeClr val="tx2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传统安全技术是否足够？</a:t>
            </a:r>
          </a:p>
        </p:txBody>
      </p:sp>
      <p:sp>
        <p:nvSpPr>
          <p:cNvPr id="4" name="矩形 3"/>
          <p:cNvSpPr/>
          <p:nvPr/>
        </p:nvSpPr>
        <p:spPr>
          <a:xfrm>
            <a:off x="571501" y="6046786"/>
            <a:ext cx="7835899" cy="81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解决办法：主动防御策略与措施，比如入侵检测系统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8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93700"/>
            <a:ext cx="7564438" cy="78105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什么是入侵检测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318" y="1174750"/>
            <a:ext cx="8511381" cy="508635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ea"/>
              </a:rPr>
              <a:t>(1) </a:t>
            </a:r>
            <a:r>
              <a:rPr lang="zh-CN" altLang="en-US" sz="2400" b="1" dirty="0">
                <a:solidFill>
                  <a:schemeClr val="hlink"/>
                </a:solidFill>
                <a:latin typeface="+mn-ea"/>
              </a:rPr>
              <a:t>入侵检测</a:t>
            </a:r>
          </a:p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    对（网络）系统的运行状态进行监视</a:t>
            </a:r>
            <a:r>
              <a:rPr lang="zh-CN" altLang="en-US" sz="2400" b="1" dirty="0">
                <a:latin typeface="+mn-ea"/>
              </a:rPr>
              <a:t>，以发现各种攻击企图、攻击行为或者攻击结果，以保证系统资源的机密性、完整性与可用性。这种行为就称为入侵检测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b="1" dirty="0">
              <a:latin typeface="+mn-ea"/>
            </a:endParaRPr>
          </a:p>
          <a:p>
            <a:pPr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+mn-ea"/>
              </a:rPr>
              <a:t>(2)</a:t>
            </a:r>
            <a:r>
              <a:rPr lang="zh-CN" altLang="en-US" sz="2400" b="1" dirty="0">
                <a:solidFill>
                  <a:schemeClr val="hlink"/>
                </a:solidFill>
                <a:latin typeface="+mn-ea"/>
              </a:rPr>
              <a:t>入侵检测系统</a:t>
            </a:r>
            <a:r>
              <a:rPr lang="en-US" altLang="zh-CN" sz="2400" b="1" dirty="0">
                <a:solidFill>
                  <a:schemeClr val="hlink"/>
                </a:solidFill>
                <a:latin typeface="+mn-ea"/>
              </a:rPr>
              <a:t>IDS</a:t>
            </a:r>
          </a:p>
          <a:p>
            <a:pPr marL="0" indent="0"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</a:t>
            </a:r>
            <a:r>
              <a:rPr lang="zh-CN" altLang="en-US" sz="2400" dirty="0">
                <a:latin typeface="+mn-ea"/>
              </a:rPr>
              <a:t>完成入侵检测的软件与硬件的组合便是入侵检测系统</a:t>
            </a:r>
            <a:endParaRPr lang="en-US" altLang="zh-CN" sz="2400" dirty="0">
              <a:latin typeface="+mn-ea"/>
            </a:endParaRPr>
          </a:p>
          <a:p>
            <a:pPr marL="0" indent="0"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IDS : Intrusion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208976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406400" y="1384300"/>
            <a:ext cx="8382000" cy="479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15832" bIns="139656"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b="0" dirty="0">
                <a:latin typeface="+mn-ea"/>
                <a:ea typeface="+mn-ea"/>
              </a:rPr>
              <a:t>（</a:t>
            </a:r>
            <a:r>
              <a:rPr kumimoji="1" lang="en-US" altLang="zh-CN" sz="2400" b="0" dirty="0">
                <a:latin typeface="+mn-ea"/>
                <a:ea typeface="+mn-ea"/>
              </a:rPr>
              <a:t>1</a:t>
            </a:r>
            <a:r>
              <a:rPr kumimoji="1" lang="zh-CN" altLang="en-US" sz="2400" b="0" dirty="0">
                <a:latin typeface="+mn-ea"/>
                <a:ea typeface="+mn-ea"/>
              </a:rPr>
              <a:t>）识别入侵者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b="0" dirty="0">
                <a:latin typeface="+mn-ea"/>
                <a:ea typeface="+mn-ea"/>
              </a:rPr>
              <a:t>（</a:t>
            </a:r>
            <a:r>
              <a:rPr kumimoji="1" lang="en-US" altLang="zh-CN" sz="2400" b="0" dirty="0">
                <a:latin typeface="+mn-ea"/>
                <a:ea typeface="+mn-ea"/>
              </a:rPr>
              <a:t>2</a:t>
            </a:r>
            <a:r>
              <a:rPr kumimoji="1" lang="zh-CN" altLang="en-US" sz="2400" b="0" dirty="0">
                <a:latin typeface="+mn-ea"/>
                <a:ea typeface="+mn-ea"/>
              </a:rPr>
              <a:t>）识别入侵行为；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b="0" dirty="0">
                <a:latin typeface="+mn-ea"/>
                <a:ea typeface="+mn-ea"/>
              </a:rPr>
              <a:t>（</a:t>
            </a:r>
            <a:r>
              <a:rPr kumimoji="1" lang="en-US" altLang="zh-CN" sz="2400" b="0" dirty="0">
                <a:latin typeface="+mn-ea"/>
                <a:ea typeface="+mn-ea"/>
              </a:rPr>
              <a:t>3</a:t>
            </a:r>
            <a:r>
              <a:rPr kumimoji="1" lang="zh-CN" altLang="en-US" sz="2400" b="0" dirty="0">
                <a:latin typeface="+mn-ea"/>
                <a:ea typeface="+mn-ea"/>
              </a:rPr>
              <a:t>）检测和监视已成功的安全突破；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b="0" dirty="0">
                <a:latin typeface="+mn-ea"/>
                <a:ea typeface="+mn-ea"/>
              </a:rPr>
              <a:t>（</a:t>
            </a:r>
            <a:r>
              <a:rPr kumimoji="1" lang="en-US" altLang="zh-CN" sz="2400" b="0" dirty="0">
                <a:latin typeface="+mn-ea"/>
                <a:ea typeface="+mn-ea"/>
              </a:rPr>
              <a:t>4</a:t>
            </a:r>
            <a:r>
              <a:rPr kumimoji="1" lang="zh-CN" altLang="en-US" sz="2400" b="0" dirty="0">
                <a:latin typeface="+mn-ea"/>
                <a:ea typeface="+mn-ea"/>
              </a:rPr>
              <a:t>）为对抗措施即时提供重要信息。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b="0" dirty="0">
                <a:solidFill>
                  <a:srgbClr val="373737"/>
                </a:solidFill>
                <a:latin typeface="+mn-ea"/>
                <a:ea typeface="+mn-ea"/>
              </a:rPr>
              <a:t>   </a:t>
            </a:r>
            <a:endParaRPr kumimoji="1" lang="en-US" altLang="zh-CN" sz="2400" b="0" dirty="0">
              <a:solidFill>
                <a:srgbClr val="373737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 sz="2400" b="0" dirty="0">
                <a:solidFill>
                  <a:schemeClr val="hlink"/>
                </a:solidFill>
                <a:latin typeface="+mn-ea"/>
                <a:ea typeface="+mn-ea"/>
              </a:rPr>
              <a:t>   入侵检测被认为是防火墙之后的第二道安全闸门</a:t>
            </a:r>
            <a:r>
              <a:rPr kumimoji="1" lang="zh-CN" altLang="en-US" sz="2400" b="0" dirty="0">
                <a:solidFill>
                  <a:srgbClr val="373737"/>
                </a:solidFill>
                <a:latin typeface="+mn-ea"/>
                <a:ea typeface="+mn-ea"/>
              </a:rPr>
              <a:t>，在不影响网络性能的情况下能对网络进行监测，从而提供对内部攻击、外部攻击和误操作的实时保护</a:t>
            </a:r>
            <a:endParaRPr kumimoji="1" lang="en-US" altLang="zh-CN" sz="2400" dirty="0">
              <a:latin typeface="+mn-ea"/>
              <a:ea typeface="+mn-ea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5194" y="528516"/>
            <a:ext cx="5003800" cy="78105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ea typeface="黑体" panose="02010609060101010101" pitchFamily="49" charset="-122"/>
              </a:rPr>
              <a:t>入侵检测的目的</a:t>
            </a:r>
          </a:p>
        </p:txBody>
      </p:sp>
    </p:spTree>
    <p:extLst>
      <p:ext uri="{BB962C8B-B14F-4D97-AF65-F5344CB8AC3E}">
        <p14:creationId xmlns:p14="http://schemas.microsoft.com/office/powerpoint/2010/main" val="367549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5413"/>
            <a:ext cx="7793037" cy="1004887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入侵检测的起源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23975"/>
            <a:ext cx="8153400" cy="5305425"/>
          </a:xfrm>
        </p:spPr>
        <p:txBody>
          <a:bodyPr/>
          <a:lstStyle/>
          <a:p>
            <a:pPr marL="609600" indent="-609600" eaLnBrk="1" hangingPunct="1">
              <a:lnSpc>
                <a:spcPct val="125000"/>
              </a:lnSpc>
              <a:buClr>
                <a:schemeClr val="hlink"/>
              </a:buClr>
              <a:buSzTx/>
              <a:buFont typeface="Wingdings" panose="05000000000000000000" pitchFamily="2" charset="2"/>
              <a:buAutoNum type="arabicParenBoth"/>
            </a:pPr>
            <a:r>
              <a:rPr lang="zh-CN" altLang="en-US" sz="2400" dirty="0">
                <a:solidFill>
                  <a:schemeClr val="hlink"/>
                </a:solidFill>
                <a:latin typeface="+mn-ea"/>
              </a:rPr>
              <a:t>审计技术</a:t>
            </a:r>
          </a:p>
          <a:p>
            <a:pPr marL="609600" indent="-609600" eaLnBrk="1" hangingPunct="1">
              <a:lnSpc>
                <a:spcPct val="125000"/>
              </a:lnSpc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   产生、记录并检查按时间顺序排列的系统事件的过程</a:t>
            </a:r>
          </a:p>
          <a:p>
            <a:pPr marL="609600" indent="-609600" eaLnBrk="1" hangingPunct="1">
              <a:lnSpc>
                <a:spcPct val="125000"/>
              </a:lnSpc>
              <a:spcBef>
                <a:spcPts val="180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</a:rPr>
              <a:t> </a:t>
            </a:r>
            <a:r>
              <a:rPr lang="zh-CN" altLang="en-US" sz="2400" dirty="0">
                <a:solidFill>
                  <a:schemeClr val="hlink"/>
                </a:solidFill>
                <a:latin typeface="+mn-ea"/>
              </a:rPr>
              <a:t>   审计的目标</a:t>
            </a:r>
          </a:p>
          <a:p>
            <a:pPr marL="1371600" lvl="2" indent="-457200" eaLnBrk="1" hangingPunct="1">
              <a:lnSpc>
                <a:spcPct val="125000"/>
              </a:lnSpc>
              <a:buSzTx/>
              <a:buFont typeface="Wingdings" panose="05000000000000000000" pitchFamily="2" charset="2"/>
              <a:buChar char="v"/>
            </a:pPr>
            <a:r>
              <a:rPr lang="zh-CN" altLang="en-US" dirty="0">
                <a:latin typeface="+mn-ea"/>
              </a:rPr>
              <a:t>确定和保持系统活动中每个人的责任</a:t>
            </a:r>
          </a:p>
          <a:p>
            <a:pPr marL="1371600" lvl="2" indent="-457200" eaLnBrk="1" hangingPunct="1">
              <a:lnSpc>
                <a:spcPct val="125000"/>
              </a:lnSpc>
              <a:buSzTx/>
              <a:buFont typeface="Wingdings" panose="05000000000000000000" pitchFamily="2" charset="2"/>
              <a:buChar char="v"/>
            </a:pPr>
            <a:r>
              <a:rPr lang="zh-CN" altLang="en-US" dirty="0">
                <a:latin typeface="+mn-ea"/>
              </a:rPr>
              <a:t>重建事件</a:t>
            </a:r>
          </a:p>
          <a:p>
            <a:pPr marL="1371600" lvl="2" indent="-457200" eaLnBrk="1" hangingPunct="1">
              <a:lnSpc>
                <a:spcPct val="125000"/>
              </a:lnSpc>
              <a:buSzTx/>
              <a:buFont typeface="Wingdings" panose="05000000000000000000" pitchFamily="2" charset="2"/>
              <a:buChar char="v"/>
            </a:pPr>
            <a:r>
              <a:rPr lang="zh-CN" altLang="en-US" dirty="0">
                <a:latin typeface="+mn-ea"/>
              </a:rPr>
              <a:t>评估损失</a:t>
            </a:r>
          </a:p>
          <a:p>
            <a:pPr marL="1371600" lvl="2" indent="-457200" eaLnBrk="1" hangingPunct="1">
              <a:lnSpc>
                <a:spcPct val="125000"/>
              </a:lnSpc>
              <a:buSzTx/>
              <a:buFont typeface="Wingdings" panose="05000000000000000000" pitchFamily="2" charset="2"/>
              <a:buChar char="v"/>
            </a:pPr>
            <a:r>
              <a:rPr lang="zh-CN" altLang="en-US" dirty="0">
                <a:latin typeface="+mn-ea"/>
              </a:rPr>
              <a:t>监测系统的问题区</a:t>
            </a:r>
          </a:p>
          <a:p>
            <a:pPr marL="1371600" lvl="2" indent="-457200" eaLnBrk="1" hangingPunct="1">
              <a:lnSpc>
                <a:spcPct val="125000"/>
              </a:lnSpc>
              <a:buSzTx/>
              <a:buFont typeface="Wingdings" panose="05000000000000000000" pitchFamily="2" charset="2"/>
              <a:buChar char="v"/>
            </a:pPr>
            <a:r>
              <a:rPr lang="zh-CN" altLang="en-US" dirty="0">
                <a:latin typeface="+mn-ea"/>
              </a:rPr>
              <a:t>提供有效的灾难恢复</a:t>
            </a:r>
          </a:p>
          <a:p>
            <a:pPr marL="1371600" lvl="2" indent="-457200" eaLnBrk="1" hangingPunct="1">
              <a:lnSpc>
                <a:spcPct val="125000"/>
              </a:lnSpc>
              <a:buSzTx/>
              <a:buFont typeface="Wingdings" panose="05000000000000000000" pitchFamily="2" charset="2"/>
              <a:buChar char="v"/>
            </a:pPr>
            <a:r>
              <a:rPr lang="zh-CN" altLang="en-US" dirty="0">
                <a:latin typeface="+mn-ea"/>
              </a:rPr>
              <a:t>阻止系统的不正当使用</a:t>
            </a:r>
          </a:p>
        </p:txBody>
      </p:sp>
    </p:spTree>
    <p:extLst>
      <p:ext uri="{BB962C8B-B14F-4D97-AF65-F5344CB8AC3E}">
        <p14:creationId xmlns:p14="http://schemas.microsoft.com/office/powerpoint/2010/main" val="187919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49400"/>
            <a:ext cx="8610600" cy="45720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2"/>
              </a:buClr>
              <a:buSzPct val="15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+mn-ea"/>
              </a:rPr>
              <a:t>(2) </a:t>
            </a:r>
            <a:r>
              <a:rPr lang="zh-CN" altLang="en-US" sz="2800" b="1" dirty="0">
                <a:solidFill>
                  <a:schemeClr val="hlink"/>
                </a:solidFill>
                <a:latin typeface="+mn-ea"/>
              </a:rPr>
              <a:t>入侵检测概念的提出</a:t>
            </a:r>
          </a:p>
          <a:p>
            <a:pPr eaLnBrk="1" hangingPunct="1">
              <a:lnSpc>
                <a:spcPct val="125000"/>
              </a:lnSpc>
              <a:buClr>
                <a:schemeClr val="tx2"/>
              </a:buClr>
              <a:buSzPct val="15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    </a:t>
            </a:r>
            <a:r>
              <a:rPr lang="en-US" altLang="zh-CN" sz="2400" dirty="0">
                <a:latin typeface="+mn-ea"/>
              </a:rPr>
              <a:t>1980</a:t>
            </a:r>
            <a:r>
              <a:rPr lang="zh-CN" altLang="en-US" sz="2400" dirty="0">
                <a:latin typeface="+mn-ea"/>
              </a:rPr>
              <a:t>年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月，</a:t>
            </a:r>
            <a:r>
              <a:rPr lang="en-US" altLang="zh-CN" sz="2400" dirty="0">
                <a:latin typeface="+mn-ea"/>
              </a:rPr>
              <a:t>James P. Anderson. </a:t>
            </a:r>
          </a:p>
          <a:p>
            <a:pPr eaLnBrk="1" hangingPunct="1">
              <a:lnSpc>
                <a:spcPct val="125000"/>
              </a:lnSpc>
              <a:buClr>
                <a:schemeClr val="tx2"/>
              </a:buClr>
              <a:buSzPct val="150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+mn-ea"/>
              </a:rPr>
              <a:t>     《Computer Security Threat Monitoring and Surveillance》</a:t>
            </a:r>
          </a:p>
          <a:p>
            <a:pPr eaLnBrk="1" hangingPunct="1">
              <a:lnSpc>
                <a:spcPct val="125000"/>
              </a:lnSpc>
              <a:buClr>
                <a:schemeClr val="tx2"/>
              </a:buClr>
              <a:buSzPct val="15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</a:rPr>
              <a:t>    </a:t>
            </a:r>
            <a:r>
              <a:rPr lang="zh-CN" altLang="en-US" sz="2400" dirty="0">
                <a:latin typeface="+mn-ea"/>
              </a:rPr>
              <a:t>（计算机安全威胁监控与监视）</a:t>
            </a:r>
          </a:p>
          <a:p>
            <a:pPr lvl="2" eaLnBrk="1" hangingPunct="1">
              <a:lnSpc>
                <a:spcPct val="125000"/>
              </a:lnSpc>
              <a:buClr>
                <a:schemeClr val="tx2"/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 第一次详细阐述了入侵检测的概念</a:t>
            </a:r>
          </a:p>
          <a:p>
            <a:pPr lvl="2" eaLnBrk="1" hangingPunct="1">
              <a:lnSpc>
                <a:spcPct val="125000"/>
              </a:lnSpc>
              <a:buClr>
                <a:schemeClr val="tx2"/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 计算机系统威胁分类</a:t>
            </a:r>
            <a:r>
              <a:rPr lang="en-US" altLang="zh-CN" sz="2000" dirty="0">
                <a:latin typeface="+mn-ea"/>
              </a:rPr>
              <a:t>: </a:t>
            </a:r>
            <a:r>
              <a:rPr lang="zh-CN" altLang="en-US" sz="2000" dirty="0">
                <a:latin typeface="+mn-ea"/>
              </a:rPr>
              <a:t>外部渗透、内部渗透和不法行为</a:t>
            </a:r>
          </a:p>
          <a:p>
            <a:pPr lvl="2" eaLnBrk="1" hangingPunct="1">
              <a:lnSpc>
                <a:spcPct val="125000"/>
              </a:lnSpc>
              <a:buClr>
                <a:schemeClr val="tx2"/>
              </a:buClr>
              <a:buSzPct val="15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 提出了利用审计跟踪数据监视入侵活动的思想</a:t>
            </a:r>
          </a:p>
          <a:p>
            <a:pPr lvl="2" eaLnBrk="1" hangingPunct="1">
              <a:lnSpc>
                <a:spcPct val="125000"/>
              </a:lnSpc>
              <a:buClr>
                <a:schemeClr val="tx2"/>
              </a:buClr>
              <a:buSzPct val="150000"/>
              <a:buFont typeface="Wingdings" panose="05000000000000000000" pitchFamily="2" charset="2"/>
              <a:buNone/>
            </a:pPr>
            <a:endParaRPr lang="zh-CN" altLang="en-US" dirty="0">
              <a:latin typeface="+mn-ea"/>
            </a:endParaRPr>
          </a:p>
          <a:p>
            <a:pPr eaLnBrk="1" hangingPunct="1">
              <a:lnSpc>
                <a:spcPct val="125000"/>
              </a:lnSpc>
              <a:buClr>
                <a:schemeClr val="tx2"/>
              </a:buClr>
              <a:buSzPct val="15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+mn-ea"/>
              </a:rPr>
              <a:t>      这份报告被公认为是入侵检测的开山之作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5413"/>
            <a:ext cx="7793037" cy="1004887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入侵检测的起源</a:t>
            </a:r>
          </a:p>
        </p:txBody>
      </p:sp>
    </p:spTree>
    <p:extLst>
      <p:ext uri="{BB962C8B-B14F-4D97-AF65-F5344CB8AC3E}">
        <p14:creationId xmlns:p14="http://schemas.microsoft.com/office/powerpoint/2010/main" val="63614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55600"/>
            <a:ext cx="7696200" cy="609600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入侵检测系统的需求特性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001000" cy="53213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一个成功的入侵检测系统至少要满足以下五个主要要求：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+mn-ea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+mn-ea"/>
              </a:rPr>
              <a:t>(1) </a:t>
            </a:r>
            <a:r>
              <a:rPr lang="zh-CN" altLang="en-US" sz="2000" b="1" dirty="0">
                <a:solidFill>
                  <a:schemeClr val="hlink"/>
                </a:solidFill>
                <a:latin typeface="+mn-ea"/>
              </a:rPr>
              <a:t>实时性要求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n-ea"/>
              </a:rPr>
              <a:t>     必须及时地发现各种入侵行为，理想情况是在事前发现攻击企图，比较现实的情况是在攻击行为发生的过程中检测到。</a:t>
            </a:r>
            <a:endParaRPr lang="en-US" altLang="zh-CN" sz="2000" dirty="0">
              <a:latin typeface="+mn-ea"/>
            </a:endParaRPr>
          </a:p>
          <a:p>
            <a:pPr algn="just" eaLnBrk="1" hangingPunct="1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+mn-ea"/>
              </a:rPr>
              <a:t>（</a:t>
            </a:r>
            <a:r>
              <a:rPr lang="en-US" altLang="zh-CN" sz="2000" b="1" dirty="0">
                <a:solidFill>
                  <a:schemeClr val="hlink"/>
                </a:solidFill>
                <a:latin typeface="+mn-ea"/>
              </a:rPr>
              <a:t>2</a:t>
            </a:r>
            <a:r>
              <a:rPr lang="zh-CN" altLang="en-US" sz="2000" b="1" dirty="0">
                <a:solidFill>
                  <a:schemeClr val="hlink"/>
                </a:solidFill>
                <a:latin typeface="+mn-ea"/>
              </a:rPr>
              <a:t>）可扩展性要求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n-ea"/>
              </a:rPr>
              <a:t>	  攻击手段多而复杂，攻击行为特征也各不相同。因此入侵检测系统必须具有可扩展性。</a:t>
            </a:r>
            <a:r>
              <a:rPr lang="zh-CN" altLang="en-US" sz="2000" dirty="0">
                <a:solidFill>
                  <a:schemeClr val="hlink"/>
                </a:solidFill>
                <a:latin typeface="+mn-ea"/>
              </a:rPr>
              <a:t>体系结构与使用策略分开，且扩展。</a:t>
            </a:r>
            <a:endParaRPr lang="en-US" altLang="zh-CN" sz="2000" dirty="0">
              <a:solidFill>
                <a:schemeClr val="hlink"/>
              </a:solidFill>
              <a:latin typeface="+mn-ea"/>
            </a:endParaRPr>
          </a:p>
          <a:p>
            <a:pPr eaLnBrk="1" hangingPunct="1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+mn-ea"/>
              </a:rPr>
              <a:t>（</a:t>
            </a:r>
            <a:r>
              <a:rPr lang="en-US" altLang="zh-CN" sz="2000" b="1" dirty="0">
                <a:solidFill>
                  <a:schemeClr val="hlink"/>
                </a:solidFill>
                <a:latin typeface="+mn-ea"/>
              </a:rPr>
              <a:t>3</a:t>
            </a:r>
            <a:r>
              <a:rPr lang="zh-CN" altLang="en-US" sz="2000" b="1" dirty="0">
                <a:solidFill>
                  <a:schemeClr val="hlink"/>
                </a:solidFill>
                <a:latin typeface="+mn-ea"/>
              </a:rPr>
              <a:t>）适应性要求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n-ea"/>
              </a:rPr>
              <a:t>	  适应高速大容量计算机网络环境。</a:t>
            </a:r>
            <a:endParaRPr lang="en-US" altLang="zh-CN" sz="2000" dirty="0">
              <a:latin typeface="+mn-ea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r>
              <a:rPr lang="zh-CN" altLang="en-US" sz="2000" b="1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）安全性要求</a:t>
            </a:r>
            <a:endParaRPr lang="en-US" altLang="zh-CN" sz="2000" b="1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	    入侵检测系统自身必须安全</a:t>
            </a:r>
            <a:endParaRPr lang="en-US" altLang="zh-CN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just" eaLnBrk="1" hangingPunct="1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2000" b="1" dirty="0">
                <a:solidFill>
                  <a:schemeClr val="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r>
              <a:rPr lang="zh-CN" altLang="en-US" sz="2000" b="1" dirty="0">
                <a:solidFill>
                  <a:schemeClr val="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）有效性要求</a:t>
            </a:r>
            <a:endParaRPr lang="zh-CN" altLang="en-US" sz="2000" dirty="0">
              <a:solidFill>
                <a:schemeClr val="hlink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	    对于攻击事件的错报与漏报能够控制在一定范围内。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n-ea"/>
              </a:rPr>
              <a:t>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n-ea"/>
              </a:rPr>
              <a:t>            </a:t>
            </a:r>
            <a:endParaRPr lang="en-US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15256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17441</TotalTime>
  <Words>2633</Words>
  <Application>Microsoft Office PowerPoint</Application>
  <PresentationFormat>全屏显示(4:3)</PresentationFormat>
  <Paragraphs>405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8" baseType="lpstr">
      <vt:lpstr>PMingLiU</vt:lpstr>
      <vt:lpstr>PMingLiU</vt:lpstr>
      <vt:lpstr>黑体</vt:lpstr>
      <vt:lpstr>华文细黑</vt:lpstr>
      <vt:lpstr>华文新魏</vt:lpstr>
      <vt:lpstr>楷体_GB2312</vt:lpstr>
      <vt:lpstr>宋体</vt:lpstr>
      <vt:lpstr>Arial</vt:lpstr>
      <vt:lpstr>Calibri</vt:lpstr>
      <vt:lpstr>Comic Sans MS</vt:lpstr>
      <vt:lpstr>Helvetica</vt:lpstr>
      <vt:lpstr>Lucida Console</vt:lpstr>
      <vt:lpstr>Tahoma</vt:lpstr>
      <vt:lpstr>Times</vt:lpstr>
      <vt:lpstr>Times New Roman</vt:lpstr>
      <vt:lpstr>Wingdings</vt:lpstr>
      <vt:lpstr>1_Office 主题</vt:lpstr>
      <vt:lpstr>2_Office 主题</vt:lpstr>
      <vt:lpstr>剪辑</vt:lpstr>
      <vt:lpstr>Clip</vt:lpstr>
      <vt:lpstr>Picture</vt:lpstr>
      <vt:lpstr>PowerPoint 演示文稿</vt:lpstr>
      <vt:lpstr>PowerPoint 演示文稿</vt:lpstr>
      <vt:lpstr>PowerPoint 演示文稿</vt:lpstr>
      <vt:lpstr>PowerPoint 演示文稿</vt:lpstr>
      <vt:lpstr>什么是入侵检测</vt:lpstr>
      <vt:lpstr>入侵检测的目的</vt:lpstr>
      <vt:lpstr>入侵检测的起源</vt:lpstr>
      <vt:lpstr>入侵检测的起源</vt:lpstr>
      <vt:lpstr>入侵检测系统的需求特性</vt:lpstr>
      <vt:lpstr>入侵检测性能关键参数</vt:lpstr>
      <vt:lpstr>入侵检测的一般过程</vt:lpstr>
      <vt:lpstr>信息收集</vt:lpstr>
      <vt:lpstr>信息收集的来源</vt:lpstr>
      <vt:lpstr>信息分析（分析技术）</vt:lpstr>
      <vt:lpstr>结果处理（响应）</vt:lpstr>
      <vt:lpstr>入侵检测系统的通用模型</vt:lpstr>
      <vt:lpstr>入侵检测的分类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两类IDS比较</vt:lpstr>
      <vt:lpstr>入侵检测建模：异常检测</vt:lpstr>
      <vt:lpstr>入侵检测建模：异常检测示例</vt:lpstr>
      <vt:lpstr>异常检测的优缺点</vt:lpstr>
      <vt:lpstr>误用检测</vt:lpstr>
      <vt:lpstr>误用检测</vt:lpstr>
      <vt:lpstr>误用检测</vt:lpstr>
      <vt:lpstr>误用检测的优缺点</vt:lpstr>
      <vt:lpstr>误用检测与异常检测的比较</vt:lpstr>
      <vt:lpstr>网络入侵检测系统举例</vt:lpstr>
      <vt:lpstr>网络抓包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MNK</cp:lastModifiedBy>
  <cp:revision>761</cp:revision>
  <dcterms:created xsi:type="dcterms:W3CDTF">2010-05-03T15:18:06Z</dcterms:created>
  <dcterms:modified xsi:type="dcterms:W3CDTF">2022-03-28T01:46:17Z</dcterms:modified>
</cp:coreProperties>
</file>