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 id="2147483706" r:id="rId2"/>
  </p:sldMasterIdLst>
  <p:notesMasterIdLst>
    <p:notesMasterId r:id="rId65"/>
  </p:notesMasterIdLst>
  <p:sldIdLst>
    <p:sldId id="319" r:id="rId3"/>
    <p:sldId id="380" r:id="rId4"/>
    <p:sldId id="381" r:id="rId5"/>
    <p:sldId id="382" r:id="rId6"/>
    <p:sldId id="383" r:id="rId7"/>
    <p:sldId id="384" r:id="rId8"/>
    <p:sldId id="326" r:id="rId9"/>
    <p:sldId id="385" r:id="rId10"/>
    <p:sldId id="386" r:id="rId11"/>
    <p:sldId id="329" r:id="rId12"/>
    <p:sldId id="332" r:id="rId13"/>
    <p:sldId id="387" r:id="rId14"/>
    <p:sldId id="388" r:id="rId15"/>
    <p:sldId id="389"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97" r:id="rId30"/>
    <p:sldId id="396" r:id="rId31"/>
    <p:sldId id="398" r:id="rId32"/>
    <p:sldId id="349" r:id="rId33"/>
    <p:sldId id="350" r:id="rId34"/>
    <p:sldId id="351" r:id="rId35"/>
    <p:sldId id="352" r:id="rId36"/>
    <p:sldId id="353" r:id="rId37"/>
    <p:sldId id="354" r:id="rId38"/>
    <p:sldId id="355" r:id="rId39"/>
    <p:sldId id="356" r:id="rId40"/>
    <p:sldId id="357" r:id="rId41"/>
    <p:sldId id="358" r:id="rId42"/>
    <p:sldId id="359" r:id="rId43"/>
    <p:sldId id="360" r:id="rId44"/>
    <p:sldId id="362" r:id="rId45"/>
    <p:sldId id="363" r:id="rId46"/>
    <p:sldId id="364" r:id="rId47"/>
    <p:sldId id="365" r:id="rId48"/>
    <p:sldId id="367" r:id="rId49"/>
    <p:sldId id="368" r:id="rId50"/>
    <p:sldId id="369" r:id="rId51"/>
    <p:sldId id="370" r:id="rId52"/>
    <p:sldId id="371" r:id="rId53"/>
    <p:sldId id="372" r:id="rId54"/>
    <p:sldId id="373" r:id="rId55"/>
    <p:sldId id="374" r:id="rId56"/>
    <p:sldId id="376" r:id="rId57"/>
    <p:sldId id="377" r:id="rId58"/>
    <p:sldId id="378" r:id="rId59"/>
    <p:sldId id="379" r:id="rId60"/>
    <p:sldId id="392" r:id="rId61"/>
    <p:sldId id="393" r:id="rId62"/>
    <p:sldId id="394" r:id="rId63"/>
    <p:sldId id="395" r:id="rId6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宋体" charset="-122"/>
        <a:cs typeface="Arial" charset="0"/>
      </a:defRPr>
    </a:lvl1pPr>
    <a:lvl2pPr marL="455613" indent="1588" algn="l" rtl="0" fontAlgn="base">
      <a:spcBef>
        <a:spcPct val="0"/>
      </a:spcBef>
      <a:spcAft>
        <a:spcPct val="0"/>
      </a:spcAft>
      <a:defRPr kern="1200">
        <a:solidFill>
          <a:schemeClr val="tx1"/>
        </a:solidFill>
        <a:latin typeface="Arial" charset="0"/>
        <a:ea typeface="宋体" charset="-122"/>
        <a:cs typeface="Arial" charset="0"/>
      </a:defRPr>
    </a:lvl2pPr>
    <a:lvl3pPr marL="912813" indent="1588" algn="l" rtl="0" fontAlgn="base">
      <a:spcBef>
        <a:spcPct val="0"/>
      </a:spcBef>
      <a:spcAft>
        <a:spcPct val="0"/>
      </a:spcAft>
      <a:defRPr kern="1200">
        <a:solidFill>
          <a:schemeClr val="tx1"/>
        </a:solidFill>
        <a:latin typeface="Arial" charset="0"/>
        <a:ea typeface="宋体" charset="-122"/>
        <a:cs typeface="Arial" charset="0"/>
      </a:defRPr>
    </a:lvl3pPr>
    <a:lvl4pPr marL="1370013" indent="1588" algn="l" rtl="0" fontAlgn="base">
      <a:spcBef>
        <a:spcPct val="0"/>
      </a:spcBef>
      <a:spcAft>
        <a:spcPct val="0"/>
      </a:spcAft>
      <a:defRPr kern="1200">
        <a:solidFill>
          <a:schemeClr val="tx1"/>
        </a:solidFill>
        <a:latin typeface="Arial" charset="0"/>
        <a:ea typeface="宋体" charset="-122"/>
        <a:cs typeface="Arial" charset="0"/>
      </a:defRPr>
    </a:lvl4pPr>
    <a:lvl5pPr marL="1827213" indent="1588" algn="l" rtl="0" fontAlgn="base">
      <a:spcBef>
        <a:spcPct val="0"/>
      </a:spcBef>
      <a:spcAft>
        <a:spcPct val="0"/>
      </a:spcAft>
      <a:defRPr kern="1200">
        <a:solidFill>
          <a:schemeClr val="tx1"/>
        </a:solidFill>
        <a:latin typeface="Arial" charset="0"/>
        <a:ea typeface="宋体" charset="-122"/>
        <a:cs typeface="Arial" charset="0"/>
      </a:defRPr>
    </a:lvl5pPr>
    <a:lvl6pPr marL="2286000" algn="l" defTabSz="914400" rtl="0" eaLnBrk="1" latinLnBrk="0" hangingPunct="1">
      <a:defRPr kern="1200">
        <a:solidFill>
          <a:schemeClr val="tx1"/>
        </a:solidFill>
        <a:latin typeface="Arial" charset="0"/>
        <a:ea typeface="宋体" charset="-122"/>
        <a:cs typeface="Arial" charset="0"/>
      </a:defRPr>
    </a:lvl6pPr>
    <a:lvl7pPr marL="2743200" algn="l" defTabSz="914400" rtl="0" eaLnBrk="1" latinLnBrk="0" hangingPunct="1">
      <a:defRPr kern="1200">
        <a:solidFill>
          <a:schemeClr val="tx1"/>
        </a:solidFill>
        <a:latin typeface="Arial" charset="0"/>
        <a:ea typeface="宋体" charset="-122"/>
        <a:cs typeface="Arial" charset="0"/>
      </a:defRPr>
    </a:lvl7pPr>
    <a:lvl8pPr marL="3200400" algn="l" defTabSz="914400" rtl="0" eaLnBrk="1" latinLnBrk="0" hangingPunct="1">
      <a:defRPr kern="1200">
        <a:solidFill>
          <a:schemeClr val="tx1"/>
        </a:solidFill>
        <a:latin typeface="Arial" charset="0"/>
        <a:ea typeface="宋体" charset="-122"/>
        <a:cs typeface="Arial" charset="0"/>
      </a:defRPr>
    </a:lvl8pPr>
    <a:lvl9pPr marL="3657600" algn="l" defTabSz="914400" rtl="0" eaLnBrk="1" latinLnBrk="0" hangingPunct="1">
      <a:defRPr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78B16F"/>
    <a:srgbClr val="80A084"/>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9" autoAdjust="0"/>
    <p:restoredTop sz="87278" autoAdjust="0"/>
  </p:normalViewPr>
  <p:slideViewPr>
    <p:cSldViewPr snapToGrid="0">
      <p:cViewPr varScale="1">
        <p:scale>
          <a:sx n="76" d="100"/>
          <a:sy n="76" d="100"/>
        </p:scale>
        <p:origin x="160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3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17CD8D-99FD-40D1-9D6E-1584A735A410}"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2BB2A42-F4FF-49DE-AA73-467F7C91CBC5}">
      <dgm:prSet phldrT="[Text]"/>
      <dgm:spPr/>
      <dgm:t>
        <a:bodyPr/>
        <a:lstStyle/>
        <a:p>
          <a:r>
            <a:rPr lang="zh-CN" altLang="en-US" dirty="0">
              <a:latin typeface="微软雅黑" panose="020B0503020204020204" pitchFamily="34" charset="-122"/>
              <a:ea typeface="微软雅黑" panose="020B0503020204020204" pitchFamily="34" charset="-122"/>
            </a:rPr>
            <a:t>跨区域</a:t>
          </a:r>
        </a:p>
      </dgm:t>
    </dgm:pt>
    <dgm:pt modelId="{5B477A12-905A-4CB7-AE65-7288DAA6517A}" type="parTrans" cxnId="{163553F3-F61E-4AAF-85C3-A3CE8E923979}">
      <dgm:prSet/>
      <dgm:spPr/>
      <dgm:t>
        <a:bodyPr/>
        <a:lstStyle/>
        <a:p>
          <a:endParaRPr lang="zh-CN" altLang="en-US">
            <a:latin typeface="微软雅黑" panose="020B0503020204020204" pitchFamily="34" charset="-122"/>
            <a:ea typeface="微软雅黑" panose="020B0503020204020204" pitchFamily="34" charset="-122"/>
          </a:endParaRPr>
        </a:p>
      </dgm:t>
    </dgm:pt>
    <dgm:pt modelId="{F52DB56A-86C1-4203-9199-5E7093892236}" type="sibTrans" cxnId="{163553F3-F61E-4AAF-85C3-A3CE8E923979}">
      <dgm:prSet/>
      <dgm:spPr/>
      <dgm:t>
        <a:bodyPr/>
        <a:lstStyle/>
        <a:p>
          <a:endParaRPr lang="zh-CN" altLang="en-US">
            <a:latin typeface="微软雅黑" panose="020B0503020204020204" pitchFamily="34" charset="-122"/>
            <a:ea typeface="微软雅黑" panose="020B0503020204020204" pitchFamily="34" charset="-122"/>
          </a:endParaRPr>
        </a:p>
      </dgm:t>
    </dgm:pt>
    <dgm:pt modelId="{00D3E867-32E8-4AED-87BE-3D0E14731B4D}">
      <dgm:prSet phldrT="[Text]"/>
      <dgm:spPr/>
      <dgm:t>
        <a:bodyPr/>
        <a:lstStyle/>
        <a:p>
          <a:r>
            <a:rPr lang="zh-CN" altLang="en-US" dirty="0">
              <a:latin typeface="微软雅黑" panose="020B0503020204020204" pitchFamily="34" charset="-122"/>
              <a:ea typeface="微软雅黑" panose="020B0503020204020204" pitchFamily="34" charset="-122"/>
            </a:rPr>
            <a:t>松耦合</a:t>
          </a:r>
        </a:p>
      </dgm:t>
    </dgm:pt>
    <dgm:pt modelId="{C2A15A0C-B896-4F73-B309-D22B8067D1FE}" type="parTrans" cxnId="{BC50554A-B348-42AB-B2CD-76120E917D9D}">
      <dgm:prSet/>
      <dgm:spPr/>
      <dgm:t>
        <a:bodyPr/>
        <a:lstStyle/>
        <a:p>
          <a:endParaRPr lang="zh-CN" altLang="en-US">
            <a:latin typeface="微软雅黑" panose="020B0503020204020204" pitchFamily="34" charset="-122"/>
            <a:ea typeface="微软雅黑" panose="020B0503020204020204" pitchFamily="34" charset="-122"/>
          </a:endParaRPr>
        </a:p>
      </dgm:t>
    </dgm:pt>
    <dgm:pt modelId="{E689C12E-1827-4CA3-BFD8-6DB744819EA5}" type="sibTrans" cxnId="{BC50554A-B348-42AB-B2CD-76120E917D9D}">
      <dgm:prSet/>
      <dgm:spPr/>
      <dgm:t>
        <a:bodyPr/>
        <a:lstStyle/>
        <a:p>
          <a:endParaRPr lang="zh-CN" altLang="en-US">
            <a:latin typeface="微软雅黑" panose="020B0503020204020204" pitchFamily="34" charset="-122"/>
            <a:ea typeface="微软雅黑" panose="020B0503020204020204" pitchFamily="34" charset="-122"/>
          </a:endParaRPr>
        </a:p>
      </dgm:t>
    </dgm:pt>
    <dgm:pt modelId="{A0FE2F7B-DF86-4FAF-B13E-DC6A4C666AF8}">
      <dgm:prSet phldrT="[Text]"/>
      <dgm:spPr/>
      <dgm:t>
        <a:bodyPr/>
        <a:lstStyle/>
        <a:p>
          <a:r>
            <a:rPr lang="zh-CN" altLang="en-US" dirty="0">
              <a:latin typeface="微软雅黑" panose="020B0503020204020204" pitchFamily="34" charset="-122"/>
              <a:ea typeface="微软雅黑" panose="020B0503020204020204" pitchFamily="34" charset="-122"/>
            </a:rPr>
            <a:t>分布式</a:t>
          </a:r>
        </a:p>
      </dgm:t>
    </dgm:pt>
    <dgm:pt modelId="{7C91E048-CC5C-4960-B998-7467502D2974}" type="parTrans" cxnId="{ED7BCA45-D03E-44F4-81A3-4BB6D30E15D2}">
      <dgm:prSet/>
      <dgm:spPr/>
      <dgm:t>
        <a:bodyPr/>
        <a:lstStyle/>
        <a:p>
          <a:endParaRPr lang="zh-CN" altLang="en-US">
            <a:latin typeface="微软雅黑" panose="020B0503020204020204" pitchFamily="34" charset="-122"/>
            <a:ea typeface="微软雅黑" panose="020B0503020204020204" pitchFamily="34" charset="-122"/>
          </a:endParaRPr>
        </a:p>
      </dgm:t>
    </dgm:pt>
    <dgm:pt modelId="{05B393B0-D020-4BAD-AAD7-A8DC638FEDCC}" type="sibTrans" cxnId="{ED7BCA45-D03E-44F4-81A3-4BB6D30E15D2}">
      <dgm:prSet/>
      <dgm:spPr/>
      <dgm:t>
        <a:bodyPr/>
        <a:lstStyle/>
        <a:p>
          <a:endParaRPr lang="zh-CN" altLang="en-US">
            <a:latin typeface="微软雅黑" panose="020B0503020204020204" pitchFamily="34" charset="-122"/>
            <a:ea typeface="微软雅黑" panose="020B0503020204020204" pitchFamily="34" charset="-122"/>
          </a:endParaRPr>
        </a:p>
      </dgm:t>
    </dgm:pt>
    <dgm:pt modelId="{12A049DC-6CB2-464C-9298-19BCDC57AE18}">
      <dgm:prSet phldrT="[Text]"/>
      <dgm:spPr/>
      <dgm:t>
        <a:bodyPr/>
        <a:lstStyle/>
        <a:p>
          <a:r>
            <a:rPr lang="zh-CN" altLang="en-US" dirty="0">
              <a:latin typeface="微软雅黑" panose="020B0503020204020204" pitchFamily="34" charset="-122"/>
              <a:ea typeface="微软雅黑" panose="020B0503020204020204" pitchFamily="34" charset="-122"/>
            </a:rPr>
            <a:t>跨网络</a:t>
          </a:r>
        </a:p>
      </dgm:t>
    </dgm:pt>
    <dgm:pt modelId="{1D8A7637-73EF-4A99-A03A-F547B79DE244}" type="parTrans" cxnId="{476A6173-A265-47DD-90C4-93B1A7562161}">
      <dgm:prSet/>
      <dgm:spPr/>
      <dgm:t>
        <a:bodyPr/>
        <a:lstStyle/>
        <a:p>
          <a:endParaRPr lang="zh-CN" altLang="en-US">
            <a:latin typeface="微软雅黑" panose="020B0503020204020204" pitchFamily="34" charset="-122"/>
            <a:ea typeface="微软雅黑" panose="020B0503020204020204" pitchFamily="34" charset="-122"/>
          </a:endParaRPr>
        </a:p>
      </dgm:t>
    </dgm:pt>
    <dgm:pt modelId="{4BF0F8F2-6949-434D-906F-C5CDE2951B33}" type="sibTrans" cxnId="{476A6173-A265-47DD-90C4-93B1A7562161}">
      <dgm:prSet/>
      <dgm:spPr/>
      <dgm:t>
        <a:bodyPr/>
        <a:lstStyle/>
        <a:p>
          <a:endParaRPr lang="zh-CN" altLang="en-US">
            <a:latin typeface="微软雅黑" panose="020B0503020204020204" pitchFamily="34" charset="-122"/>
            <a:ea typeface="微软雅黑" panose="020B0503020204020204" pitchFamily="34" charset="-122"/>
          </a:endParaRPr>
        </a:p>
      </dgm:t>
    </dgm:pt>
    <dgm:pt modelId="{AD1ADF9F-BB01-4095-B3EB-2AEC96EC4A8F}" type="pres">
      <dgm:prSet presAssocID="{D417CD8D-99FD-40D1-9D6E-1584A735A410}" presName="Name0" presStyleCnt="0">
        <dgm:presLayoutVars>
          <dgm:dir/>
          <dgm:resizeHandles val="exact"/>
        </dgm:presLayoutVars>
      </dgm:prSet>
      <dgm:spPr/>
    </dgm:pt>
    <dgm:pt modelId="{3DA49529-0626-420F-BFEC-84108889708A}" type="pres">
      <dgm:prSet presAssocID="{82BB2A42-F4FF-49DE-AA73-467F7C91CBC5}" presName="composite" presStyleCnt="0"/>
      <dgm:spPr/>
    </dgm:pt>
    <dgm:pt modelId="{0DFD2762-D412-4594-8DF8-8CE00D9FCFD9}" type="pres">
      <dgm:prSet presAssocID="{82BB2A42-F4FF-49DE-AA73-467F7C91CBC5}" presName="bgChev" presStyleLbl="node1" presStyleIdx="0" presStyleCnt="4"/>
      <dgm:spPr/>
    </dgm:pt>
    <dgm:pt modelId="{3A1CAA20-9504-47E5-AE00-D471EBE438F3}" type="pres">
      <dgm:prSet presAssocID="{82BB2A42-F4FF-49DE-AA73-467F7C91CBC5}" presName="txNode" presStyleLbl="fgAcc1" presStyleIdx="0" presStyleCnt="4">
        <dgm:presLayoutVars>
          <dgm:bulletEnabled val="1"/>
        </dgm:presLayoutVars>
      </dgm:prSet>
      <dgm:spPr/>
    </dgm:pt>
    <dgm:pt modelId="{91F0B3D2-678B-44C9-9507-0EE508CFE996}" type="pres">
      <dgm:prSet presAssocID="{F52DB56A-86C1-4203-9199-5E7093892236}" presName="compositeSpace" presStyleCnt="0"/>
      <dgm:spPr/>
    </dgm:pt>
    <dgm:pt modelId="{97735BFE-962E-45CA-BF3E-6375972D4EFB}" type="pres">
      <dgm:prSet presAssocID="{12A049DC-6CB2-464C-9298-19BCDC57AE18}" presName="composite" presStyleCnt="0"/>
      <dgm:spPr/>
    </dgm:pt>
    <dgm:pt modelId="{DFF09DFB-6EA3-41B3-816D-931A5BE40CCE}" type="pres">
      <dgm:prSet presAssocID="{12A049DC-6CB2-464C-9298-19BCDC57AE18}" presName="bgChev" presStyleLbl="node1" presStyleIdx="1" presStyleCnt="4"/>
      <dgm:spPr/>
    </dgm:pt>
    <dgm:pt modelId="{8C53CC8F-ECCA-4E40-8E66-560C8FEF9928}" type="pres">
      <dgm:prSet presAssocID="{12A049DC-6CB2-464C-9298-19BCDC57AE18}" presName="txNode" presStyleLbl="fgAcc1" presStyleIdx="1" presStyleCnt="4">
        <dgm:presLayoutVars>
          <dgm:bulletEnabled val="1"/>
        </dgm:presLayoutVars>
      </dgm:prSet>
      <dgm:spPr/>
    </dgm:pt>
    <dgm:pt modelId="{0CC313D0-054B-47EC-90A7-3275611885FD}" type="pres">
      <dgm:prSet presAssocID="{4BF0F8F2-6949-434D-906F-C5CDE2951B33}" presName="compositeSpace" presStyleCnt="0"/>
      <dgm:spPr/>
    </dgm:pt>
    <dgm:pt modelId="{747E78A5-3D4F-40F6-96D8-2E97771B788F}" type="pres">
      <dgm:prSet presAssocID="{00D3E867-32E8-4AED-87BE-3D0E14731B4D}" presName="composite" presStyleCnt="0"/>
      <dgm:spPr/>
    </dgm:pt>
    <dgm:pt modelId="{AE1A5075-F162-4FE2-8C21-DC146244164C}" type="pres">
      <dgm:prSet presAssocID="{00D3E867-32E8-4AED-87BE-3D0E14731B4D}" presName="bgChev" presStyleLbl="node1" presStyleIdx="2" presStyleCnt="4"/>
      <dgm:spPr/>
    </dgm:pt>
    <dgm:pt modelId="{7AEF2124-C6CD-49CA-ABB1-11FFC2F6349D}" type="pres">
      <dgm:prSet presAssocID="{00D3E867-32E8-4AED-87BE-3D0E14731B4D}" presName="txNode" presStyleLbl="fgAcc1" presStyleIdx="2" presStyleCnt="4">
        <dgm:presLayoutVars>
          <dgm:bulletEnabled val="1"/>
        </dgm:presLayoutVars>
      </dgm:prSet>
      <dgm:spPr/>
    </dgm:pt>
    <dgm:pt modelId="{DDBD7069-8E08-4452-A5C1-08C16B13ABF5}" type="pres">
      <dgm:prSet presAssocID="{E689C12E-1827-4CA3-BFD8-6DB744819EA5}" presName="compositeSpace" presStyleCnt="0"/>
      <dgm:spPr/>
    </dgm:pt>
    <dgm:pt modelId="{8AA9ED5D-6D43-482D-9267-C440CF910CC3}" type="pres">
      <dgm:prSet presAssocID="{A0FE2F7B-DF86-4FAF-B13E-DC6A4C666AF8}" presName="composite" presStyleCnt="0"/>
      <dgm:spPr/>
    </dgm:pt>
    <dgm:pt modelId="{B6A9306E-796A-488F-AA7F-16DB6D60063F}" type="pres">
      <dgm:prSet presAssocID="{A0FE2F7B-DF86-4FAF-B13E-DC6A4C666AF8}" presName="bgChev" presStyleLbl="node1" presStyleIdx="3" presStyleCnt="4"/>
      <dgm:spPr/>
    </dgm:pt>
    <dgm:pt modelId="{5B85A31E-25E6-4D9F-ADEB-C11A5719A6BB}" type="pres">
      <dgm:prSet presAssocID="{A0FE2F7B-DF86-4FAF-B13E-DC6A4C666AF8}" presName="txNode" presStyleLbl="fgAcc1" presStyleIdx="3" presStyleCnt="4">
        <dgm:presLayoutVars>
          <dgm:bulletEnabled val="1"/>
        </dgm:presLayoutVars>
      </dgm:prSet>
      <dgm:spPr/>
    </dgm:pt>
  </dgm:ptLst>
  <dgm:cxnLst>
    <dgm:cxn modelId="{07394A15-A86F-494A-BE72-3D157694D0BE}" type="presOf" srcId="{A0FE2F7B-DF86-4FAF-B13E-DC6A4C666AF8}" destId="{5B85A31E-25E6-4D9F-ADEB-C11A5719A6BB}" srcOrd="0" destOrd="0" presId="urn:microsoft.com/office/officeart/2005/8/layout/chevronAccent+Icon"/>
    <dgm:cxn modelId="{6BADA529-C5B4-4F2A-BA72-8FC0ECCB1FEE}" type="presOf" srcId="{82BB2A42-F4FF-49DE-AA73-467F7C91CBC5}" destId="{3A1CAA20-9504-47E5-AE00-D471EBE438F3}" srcOrd="0" destOrd="0" presId="urn:microsoft.com/office/officeart/2005/8/layout/chevronAccent+Icon"/>
    <dgm:cxn modelId="{ED7BCA45-D03E-44F4-81A3-4BB6D30E15D2}" srcId="{D417CD8D-99FD-40D1-9D6E-1584A735A410}" destId="{A0FE2F7B-DF86-4FAF-B13E-DC6A4C666AF8}" srcOrd="3" destOrd="0" parTransId="{7C91E048-CC5C-4960-B998-7467502D2974}" sibTransId="{05B393B0-D020-4BAD-AAD7-A8DC638FEDCC}"/>
    <dgm:cxn modelId="{BC50554A-B348-42AB-B2CD-76120E917D9D}" srcId="{D417CD8D-99FD-40D1-9D6E-1584A735A410}" destId="{00D3E867-32E8-4AED-87BE-3D0E14731B4D}" srcOrd="2" destOrd="0" parTransId="{C2A15A0C-B896-4F73-B309-D22B8067D1FE}" sibTransId="{E689C12E-1827-4CA3-BFD8-6DB744819EA5}"/>
    <dgm:cxn modelId="{476A6173-A265-47DD-90C4-93B1A7562161}" srcId="{D417CD8D-99FD-40D1-9D6E-1584A735A410}" destId="{12A049DC-6CB2-464C-9298-19BCDC57AE18}" srcOrd="1" destOrd="0" parTransId="{1D8A7637-73EF-4A99-A03A-F547B79DE244}" sibTransId="{4BF0F8F2-6949-434D-906F-C5CDE2951B33}"/>
    <dgm:cxn modelId="{9409C254-E40C-4741-99AE-9872B006A531}" type="presOf" srcId="{D417CD8D-99FD-40D1-9D6E-1584A735A410}" destId="{AD1ADF9F-BB01-4095-B3EB-2AEC96EC4A8F}" srcOrd="0" destOrd="0" presId="urn:microsoft.com/office/officeart/2005/8/layout/chevronAccent+Icon"/>
    <dgm:cxn modelId="{C3868DAD-3429-4F17-ABB7-CE089F7B8340}" type="presOf" srcId="{12A049DC-6CB2-464C-9298-19BCDC57AE18}" destId="{8C53CC8F-ECCA-4E40-8E66-560C8FEF9928}" srcOrd="0" destOrd="0" presId="urn:microsoft.com/office/officeart/2005/8/layout/chevronAccent+Icon"/>
    <dgm:cxn modelId="{342E93C4-250B-4D3E-A804-D9F33D9DC782}" type="presOf" srcId="{00D3E867-32E8-4AED-87BE-3D0E14731B4D}" destId="{7AEF2124-C6CD-49CA-ABB1-11FFC2F6349D}" srcOrd="0" destOrd="0" presId="urn:microsoft.com/office/officeart/2005/8/layout/chevronAccent+Icon"/>
    <dgm:cxn modelId="{163553F3-F61E-4AAF-85C3-A3CE8E923979}" srcId="{D417CD8D-99FD-40D1-9D6E-1584A735A410}" destId="{82BB2A42-F4FF-49DE-AA73-467F7C91CBC5}" srcOrd="0" destOrd="0" parTransId="{5B477A12-905A-4CB7-AE65-7288DAA6517A}" sibTransId="{F52DB56A-86C1-4203-9199-5E7093892236}"/>
    <dgm:cxn modelId="{900529A9-FDAC-4E79-926B-61C05BB2A461}" type="presParOf" srcId="{AD1ADF9F-BB01-4095-B3EB-2AEC96EC4A8F}" destId="{3DA49529-0626-420F-BFEC-84108889708A}" srcOrd="0" destOrd="0" presId="urn:microsoft.com/office/officeart/2005/8/layout/chevronAccent+Icon"/>
    <dgm:cxn modelId="{54544BEA-27C0-4AFC-90E0-A93140A7FF1F}" type="presParOf" srcId="{3DA49529-0626-420F-BFEC-84108889708A}" destId="{0DFD2762-D412-4594-8DF8-8CE00D9FCFD9}" srcOrd="0" destOrd="0" presId="urn:microsoft.com/office/officeart/2005/8/layout/chevronAccent+Icon"/>
    <dgm:cxn modelId="{32F20094-8F9D-4EF7-B708-7EEA318F0CA9}" type="presParOf" srcId="{3DA49529-0626-420F-BFEC-84108889708A}" destId="{3A1CAA20-9504-47E5-AE00-D471EBE438F3}" srcOrd="1" destOrd="0" presId="urn:microsoft.com/office/officeart/2005/8/layout/chevronAccent+Icon"/>
    <dgm:cxn modelId="{A23D9CAE-10CE-4E2A-99EC-7C44A5494879}" type="presParOf" srcId="{AD1ADF9F-BB01-4095-B3EB-2AEC96EC4A8F}" destId="{91F0B3D2-678B-44C9-9507-0EE508CFE996}" srcOrd="1" destOrd="0" presId="urn:microsoft.com/office/officeart/2005/8/layout/chevronAccent+Icon"/>
    <dgm:cxn modelId="{2A8F8539-27D1-462E-9792-B4D74D554F39}" type="presParOf" srcId="{AD1ADF9F-BB01-4095-B3EB-2AEC96EC4A8F}" destId="{97735BFE-962E-45CA-BF3E-6375972D4EFB}" srcOrd="2" destOrd="0" presId="urn:microsoft.com/office/officeart/2005/8/layout/chevronAccent+Icon"/>
    <dgm:cxn modelId="{8E4746F7-01C2-4EA5-B926-A25DE9B61080}" type="presParOf" srcId="{97735BFE-962E-45CA-BF3E-6375972D4EFB}" destId="{DFF09DFB-6EA3-41B3-816D-931A5BE40CCE}" srcOrd="0" destOrd="0" presId="urn:microsoft.com/office/officeart/2005/8/layout/chevronAccent+Icon"/>
    <dgm:cxn modelId="{F1DB35C2-9DBC-4A47-A819-07B75ACAB4CB}" type="presParOf" srcId="{97735BFE-962E-45CA-BF3E-6375972D4EFB}" destId="{8C53CC8F-ECCA-4E40-8E66-560C8FEF9928}" srcOrd="1" destOrd="0" presId="urn:microsoft.com/office/officeart/2005/8/layout/chevronAccent+Icon"/>
    <dgm:cxn modelId="{4694D0F8-5A2F-4251-B6CF-2F858122D9C0}" type="presParOf" srcId="{AD1ADF9F-BB01-4095-B3EB-2AEC96EC4A8F}" destId="{0CC313D0-054B-47EC-90A7-3275611885FD}" srcOrd="3" destOrd="0" presId="urn:microsoft.com/office/officeart/2005/8/layout/chevronAccent+Icon"/>
    <dgm:cxn modelId="{AAFBFA0D-B416-4AFF-BBC0-A444FF8E52E6}" type="presParOf" srcId="{AD1ADF9F-BB01-4095-B3EB-2AEC96EC4A8F}" destId="{747E78A5-3D4F-40F6-96D8-2E97771B788F}" srcOrd="4" destOrd="0" presId="urn:microsoft.com/office/officeart/2005/8/layout/chevronAccent+Icon"/>
    <dgm:cxn modelId="{F29F06DD-F9A3-4F77-AF57-BE848F2DA019}" type="presParOf" srcId="{747E78A5-3D4F-40F6-96D8-2E97771B788F}" destId="{AE1A5075-F162-4FE2-8C21-DC146244164C}" srcOrd="0" destOrd="0" presId="urn:microsoft.com/office/officeart/2005/8/layout/chevronAccent+Icon"/>
    <dgm:cxn modelId="{DE109A85-C5A1-4284-8D07-5EBD35B4392E}" type="presParOf" srcId="{747E78A5-3D4F-40F6-96D8-2E97771B788F}" destId="{7AEF2124-C6CD-49CA-ABB1-11FFC2F6349D}" srcOrd="1" destOrd="0" presId="urn:microsoft.com/office/officeart/2005/8/layout/chevronAccent+Icon"/>
    <dgm:cxn modelId="{4225CCE1-8F5B-4797-975B-DD928C376953}" type="presParOf" srcId="{AD1ADF9F-BB01-4095-B3EB-2AEC96EC4A8F}" destId="{DDBD7069-8E08-4452-A5C1-08C16B13ABF5}" srcOrd="5" destOrd="0" presId="urn:microsoft.com/office/officeart/2005/8/layout/chevronAccent+Icon"/>
    <dgm:cxn modelId="{388672D3-757B-4B19-8C3B-516AFF3062C2}" type="presParOf" srcId="{AD1ADF9F-BB01-4095-B3EB-2AEC96EC4A8F}" destId="{8AA9ED5D-6D43-482D-9267-C440CF910CC3}" srcOrd="6" destOrd="0" presId="urn:microsoft.com/office/officeart/2005/8/layout/chevronAccent+Icon"/>
    <dgm:cxn modelId="{A50EB940-CA13-47B1-800A-5F77AA2EEA12}" type="presParOf" srcId="{8AA9ED5D-6D43-482D-9267-C440CF910CC3}" destId="{B6A9306E-796A-488F-AA7F-16DB6D60063F}" srcOrd="0" destOrd="0" presId="urn:microsoft.com/office/officeart/2005/8/layout/chevronAccent+Icon"/>
    <dgm:cxn modelId="{85EE64C1-02F6-4E13-9F86-2C421F8D254E}" type="presParOf" srcId="{8AA9ED5D-6D43-482D-9267-C440CF910CC3}" destId="{5B85A31E-25E6-4D9F-ADEB-C11A5719A6BB}"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D2762-D412-4594-8DF8-8CE00D9FCFD9}">
      <dsp:nvSpPr>
        <dsp:cNvPr id="0" name=""/>
        <dsp:cNvSpPr/>
      </dsp:nvSpPr>
      <dsp:spPr>
        <a:xfrm>
          <a:off x="3319" y="378397"/>
          <a:ext cx="1562599" cy="603163"/>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1CAA20-9504-47E5-AE00-D471EBE438F3}">
      <dsp:nvSpPr>
        <dsp:cNvPr id="0" name=""/>
        <dsp:cNvSpPr/>
      </dsp:nvSpPr>
      <dsp:spPr>
        <a:xfrm>
          <a:off x="420013" y="529188"/>
          <a:ext cx="1319528" cy="6031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跨区域</a:t>
          </a:r>
        </a:p>
      </dsp:txBody>
      <dsp:txXfrm>
        <a:off x="437679" y="546854"/>
        <a:ext cx="1284196" cy="567831"/>
      </dsp:txXfrm>
    </dsp:sp>
    <dsp:sp modelId="{DFF09DFB-6EA3-41B3-816D-931A5BE40CCE}">
      <dsp:nvSpPr>
        <dsp:cNvPr id="0" name=""/>
        <dsp:cNvSpPr/>
      </dsp:nvSpPr>
      <dsp:spPr>
        <a:xfrm>
          <a:off x="1788155" y="378397"/>
          <a:ext cx="1562599" cy="603163"/>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3CC8F-ECCA-4E40-8E66-560C8FEF9928}">
      <dsp:nvSpPr>
        <dsp:cNvPr id="0" name=""/>
        <dsp:cNvSpPr/>
      </dsp:nvSpPr>
      <dsp:spPr>
        <a:xfrm>
          <a:off x="2204848" y="529188"/>
          <a:ext cx="1319528" cy="6031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跨网络</a:t>
          </a:r>
        </a:p>
      </dsp:txBody>
      <dsp:txXfrm>
        <a:off x="2222514" y="546854"/>
        <a:ext cx="1284196" cy="567831"/>
      </dsp:txXfrm>
    </dsp:sp>
    <dsp:sp modelId="{AE1A5075-F162-4FE2-8C21-DC146244164C}">
      <dsp:nvSpPr>
        <dsp:cNvPr id="0" name=""/>
        <dsp:cNvSpPr/>
      </dsp:nvSpPr>
      <dsp:spPr>
        <a:xfrm>
          <a:off x="3572990" y="378397"/>
          <a:ext cx="1562599" cy="603163"/>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F2124-C6CD-49CA-ABB1-11FFC2F6349D}">
      <dsp:nvSpPr>
        <dsp:cNvPr id="0" name=""/>
        <dsp:cNvSpPr/>
      </dsp:nvSpPr>
      <dsp:spPr>
        <a:xfrm>
          <a:off x="3989683" y="529188"/>
          <a:ext cx="1319528" cy="6031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松耦合</a:t>
          </a:r>
        </a:p>
      </dsp:txBody>
      <dsp:txXfrm>
        <a:off x="4007349" y="546854"/>
        <a:ext cx="1284196" cy="567831"/>
      </dsp:txXfrm>
    </dsp:sp>
    <dsp:sp modelId="{B6A9306E-796A-488F-AA7F-16DB6D60063F}">
      <dsp:nvSpPr>
        <dsp:cNvPr id="0" name=""/>
        <dsp:cNvSpPr/>
      </dsp:nvSpPr>
      <dsp:spPr>
        <a:xfrm>
          <a:off x="5357825" y="378397"/>
          <a:ext cx="1562599" cy="603163"/>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85A31E-25E6-4D9F-ADEB-C11A5719A6BB}">
      <dsp:nvSpPr>
        <dsp:cNvPr id="0" name=""/>
        <dsp:cNvSpPr/>
      </dsp:nvSpPr>
      <dsp:spPr>
        <a:xfrm>
          <a:off x="5774518" y="529188"/>
          <a:ext cx="1319528" cy="6031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分布式</a:t>
          </a:r>
        </a:p>
      </dsp:txBody>
      <dsp:txXfrm>
        <a:off x="5792184" y="546854"/>
        <a:ext cx="1284196" cy="567831"/>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5" Type="http://schemas.openxmlformats.org/officeDocument/2006/relationships/image" Target="../media/image6.e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ea typeface="+mn-ea"/>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ea typeface="+mn-ea"/>
                <a:cs typeface="Arial" charset="0"/>
              </a:defRPr>
            </a:lvl1pPr>
          </a:lstStyle>
          <a:p>
            <a:pPr>
              <a:defRPr/>
            </a:pPr>
            <a:fld id="{5AA7B139-215B-4EB5-B69E-95EDB865ACF9}" type="datetimeFigureOut">
              <a:rPr lang="en-US"/>
              <a:pPr>
                <a:defRPr/>
              </a:pPr>
              <a:t>4/18/2022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charset="0"/>
                <a:ea typeface="+mn-ea"/>
                <a:cs typeface="Arial" charset="0"/>
              </a:defRPr>
            </a:lvl1pPr>
          </a:lstStyle>
          <a:p>
            <a:pPr>
              <a:defRPr/>
            </a:pPr>
            <a:fld id="{B57BFFEE-F989-4261-AF5A-F66C79E998B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766" algn="l" defTabSz="914307" rtl="0" eaLnBrk="1" latinLnBrk="0" hangingPunct="1">
      <a:defRPr sz="1200" kern="1200">
        <a:solidFill>
          <a:schemeClr val="tx1"/>
        </a:solidFill>
        <a:latin typeface="+mn-lt"/>
        <a:ea typeface="+mn-ea"/>
        <a:cs typeface="+mn-cs"/>
      </a:defRPr>
    </a:lvl6pPr>
    <a:lvl7pPr marL="2742919" algn="l" defTabSz="914307" rtl="0" eaLnBrk="1" latinLnBrk="0" hangingPunct="1">
      <a:defRPr sz="1200" kern="1200">
        <a:solidFill>
          <a:schemeClr val="tx1"/>
        </a:solidFill>
        <a:latin typeface="+mn-lt"/>
        <a:ea typeface="+mn-ea"/>
        <a:cs typeface="+mn-cs"/>
      </a:defRPr>
    </a:lvl7pPr>
    <a:lvl8pPr marL="3200073" algn="l" defTabSz="914307" rtl="0" eaLnBrk="1" latinLnBrk="0" hangingPunct="1">
      <a:defRPr sz="1200" kern="1200">
        <a:solidFill>
          <a:schemeClr val="tx1"/>
        </a:solidFill>
        <a:latin typeface="+mn-lt"/>
        <a:ea typeface="+mn-ea"/>
        <a:cs typeface="+mn-cs"/>
      </a:defRPr>
    </a:lvl8pPr>
    <a:lvl9pPr marL="3657225" algn="l" defTabSz="91430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pPr>
                <a:defRPr/>
              </a:pPr>
              <a:t>4</a:t>
            </a:fld>
            <a:endParaRPr lang="en-US"/>
          </a:p>
        </p:txBody>
      </p:sp>
    </p:spTree>
    <p:extLst>
      <p:ext uri="{BB962C8B-B14F-4D97-AF65-F5344CB8AC3E}">
        <p14:creationId xmlns:p14="http://schemas.microsoft.com/office/powerpoint/2010/main" val="461889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15D16CB-DA36-48BA-B542-634E87661560}" type="slidenum">
              <a:rPr lang="en-US" altLang="zh-CN"/>
              <a:pPr>
                <a:spcBef>
                  <a:spcPct val="0"/>
                </a:spcBef>
              </a:pPr>
              <a:t>49</a:t>
            </a:fld>
            <a:endParaRPr lang="en-US" altLang="zh-CN"/>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a:latin typeface="Times New Roman" panose="02020603050405020304" pitchFamily="18" charset="0"/>
            </a:endParaRPr>
          </a:p>
        </p:txBody>
      </p:sp>
    </p:spTree>
    <p:extLst>
      <p:ext uri="{BB962C8B-B14F-4D97-AF65-F5344CB8AC3E}">
        <p14:creationId xmlns:p14="http://schemas.microsoft.com/office/powerpoint/2010/main" val="1628528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AE52FBF-17E4-48F5-AA8C-D30E11F86C15}" type="slidenum">
              <a:rPr lang="en-US" altLang="zh-CN"/>
              <a:pPr>
                <a:spcBef>
                  <a:spcPct val="0"/>
                </a:spcBef>
              </a:pPr>
              <a:t>50</a:t>
            </a:fld>
            <a:endParaRPr lang="en-US" altLang="zh-CN"/>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a:latin typeface="Times New Roman" panose="02020603050405020304" pitchFamily="18" charset="0"/>
            </a:endParaRPr>
          </a:p>
        </p:txBody>
      </p:sp>
    </p:spTree>
    <p:extLst>
      <p:ext uri="{BB962C8B-B14F-4D97-AF65-F5344CB8AC3E}">
        <p14:creationId xmlns:p14="http://schemas.microsoft.com/office/powerpoint/2010/main" val="294046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5CB2A72-6C13-4DC5-9ED3-5BB88FCE8B19}" type="slidenum">
              <a:rPr lang="en-US" altLang="zh-CN"/>
              <a:pPr>
                <a:spcBef>
                  <a:spcPct val="0"/>
                </a:spcBef>
              </a:pPr>
              <a:t>51</a:t>
            </a:fld>
            <a:endParaRPr lang="en-US" altLang="zh-CN"/>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a:latin typeface="Times New Roman" panose="02020603050405020304" pitchFamily="18" charset="0"/>
            </a:endParaRPr>
          </a:p>
        </p:txBody>
      </p:sp>
    </p:spTree>
    <p:extLst>
      <p:ext uri="{BB962C8B-B14F-4D97-AF65-F5344CB8AC3E}">
        <p14:creationId xmlns:p14="http://schemas.microsoft.com/office/powerpoint/2010/main" val="1739447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B0CF572-74BD-42F2-B136-2ACD5DDFB6D5}" type="slidenum">
              <a:rPr lang="en-US" altLang="zh-CN"/>
              <a:pPr>
                <a:spcBef>
                  <a:spcPct val="0"/>
                </a:spcBef>
              </a:pPr>
              <a:t>55</a:t>
            </a:fld>
            <a:endParaRPr lang="en-US" altLang="zh-CN"/>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a:latin typeface="Times New Roman" panose="02020603050405020304" pitchFamily="18" charset="0"/>
            </a:endParaRPr>
          </a:p>
        </p:txBody>
      </p:sp>
    </p:spTree>
    <p:extLst>
      <p:ext uri="{BB962C8B-B14F-4D97-AF65-F5344CB8AC3E}">
        <p14:creationId xmlns:p14="http://schemas.microsoft.com/office/powerpoint/2010/main" val="183239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98AC57D-3D68-45C5-A250-CA6CA1E5672F}" type="slidenum">
              <a:rPr lang="en-US" altLang="zh-CN"/>
              <a:pPr>
                <a:spcBef>
                  <a:spcPct val="0"/>
                </a:spcBef>
              </a:pPr>
              <a:t>58</a:t>
            </a:fld>
            <a:endParaRPr lang="en-US" altLang="zh-CN"/>
          </a:p>
        </p:txBody>
      </p:sp>
      <p:sp>
        <p:nvSpPr>
          <p:cNvPr id="73731" name="Rectangle 2"/>
          <p:cNvSpPr>
            <a:spLocks noGrp="1" noRot="1" noChangeAspect="1" noChangeArrowheads="1" noTextEdit="1"/>
          </p:cNvSpPr>
          <p:nvPr>
            <p:ph type="sldImg"/>
          </p:nvPr>
        </p:nvSpPr>
        <p:spPr>
          <a:solidFill>
            <a:srgbClr val="FFFFFF"/>
          </a:solidFill>
          <a:ln/>
        </p:spPr>
      </p:sp>
      <p:sp>
        <p:nvSpPr>
          <p:cNvPr id="7373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a:latin typeface="Times New Roman" panose="02020603050405020304" pitchFamily="18" charset="0"/>
            </a:endParaRPr>
          </a:p>
        </p:txBody>
      </p:sp>
    </p:spTree>
    <p:extLst>
      <p:ext uri="{BB962C8B-B14F-4D97-AF65-F5344CB8AC3E}">
        <p14:creationId xmlns:p14="http://schemas.microsoft.com/office/powerpoint/2010/main" val="4097904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E4EB847-6504-42BD-8665-AC5932CBB8A4}" type="slidenum">
              <a:rPr lang="en-US" altLang="zh-CN"/>
              <a:pPr>
                <a:spcBef>
                  <a:spcPct val="0"/>
                </a:spcBef>
              </a:pPr>
              <a:t>7</a:t>
            </a:fld>
            <a:endParaRPr lang="en-US" altLang="zh-CN"/>
          </a:p>
        </p:txBody>
      </p:sp>
      <p:sp>
        <p:nvSpPr>
          <p:cNvPr id="7171" name="Rectangle 2"/>
          <p:cNvSpPr>
            <a:spLocks noGrp="1" noRot="1" noChangeAspect="1" noChangeArrowheads="1" noTextEdit="1"/>
          </p:cNvSpPr>
          <p:nvPr>
            <p:ph type="sldImg"/>
          </p:nvPr>
        </p:nvSpPr>
        <p:spPr>
          <a:solidFill>
            <a:srgbClr val="FFFFFF"/>
          </a:solidFill>
          <a:ln/>
        </p:spPr>
      </p:sp>
      <p:sp>
        <p:nvSpPr>
          <p:cNvPr id="717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a:latin typeface="Times New Roman" panose="02020603050405020304" pitchFamily="18" charset="0"/>
            </a:endParaRPr>
          </a:p>
        </p:txBody>
      </p:sp>
    </p:spTree>
    <p:extLst>
      <p:ext uri="{BB962C8B-B14F-4D97-AF65-F5344CB8AC3E}">
        <p14:creationId xmlns:p14="http://schemas.microsoft.com/office/powerpoint/2010/main" val="424024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pPr>
                <a:defRPr/>
              </a:pPr>
              <a:t>12</a:t>
            </a:fld>
            <a:endParaRPr lang="en-US"/>
          </a:p>
        </p:txBody>
      </p:sp>
    </p:spTree>
    <p:extLst>
      <p:ext uri="{BB962C8B-B14F-4D97-AF65-F5344CB8AC3E}">
        <p14:creationId xmlns:p14="http://schemas.microsoft.com/office/powerpoint/2010/main" val="1847306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pPr>
                <a:defRPr/>
              </a:pPr>
              <a:t>34</a:t>
            </a:fld>
            <a:endParaRPr lang="en-US"/>
          </a:p>
        </p:txBody>
      </p:sp>
    </p:spTree>
    <p:extLst>
      <p:ext uri="{BB962C8B-B14F-4D97-AF65-F5344CB8AC3E}">
        <p14:creationId xmlns:p14="http://schemas.microsoft.com/office/powerpoint/2010/main" val="220166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50C51F1-7266-4B9B-96DF-7A3A5274E25D}" type="slidenum">
              <a:rPr lang="en-US" altLang="zh-CN"/>
              <a:pPr>
                <a:spcBef>
                  <a:spcPct val="0"/>
                </a:spcBef>
              </a:pPr>
              <a:t>35</a:t>
            </a:fld>
            <a:endParaRPr lang="en-US" altLang="zh-CN"/>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a:latin typeface="Times New Roman" panose="02020603050405020304" pitchFamily="18" charset="0"/>
            </a:endParaRPr>
          </a:p>
        </p:txBody>
      </p:sp>
    </p:spTree>
    <p:extLst>
      <p:ext uri="{BB962C8B-B14F-4D97-AF65-F5344CB8AC3E}">
        <p14:creationId xmlns:p14="http://schemas.microsoft.com/office/powerpoint/2010/main" val="3880078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66C9A78-A275-42ED-BF72-EBF7BFFE05C9}" type="slidenum">
              <a:rPr lang="en-US" altLang="zh-CN"/>
              <a:pPr>
                <a:spcBef>
                  <a:spcPct val="0"/>
                </a:spcBef>
              </a:pPr>
              <a:t>44</a:t>
            </a:fld>
            <a:endParaRPr lang="en-US" altLang="zh-CN"/>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a:latin typeface="Times New Roman" panose="02020603050405020304" pitchFamily="18" charset="0"/>
            </a:endParaRPr>
          </a:p>
        </p:txBody>
      </p:sp>
    </p:spTree>
    <p:extLst>
      <p:ext uri="{BB962C8B-B14F-4D97-AF65-F5344CB8AC3E}">
        <p14:creationId xmlns:p14="http://schemas.microsoft.com/office/powerpoint/2010/main" val="3495851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85B3768-0670-4080-AC22-57F6D12FF6FC}" type="slidenum">
              <a:rPr lang="en-US" altLang="zh-CN"/>
              <a:pPr>
                <a:spcBef>
                  <a:spcPct val="0"/>
                </a:spcBef>
              </a:pPr>
              <a:t>45</a:t>
            </a:fld>
            <a:endParaRPr lang="en-US" altLang="zh-CN"/>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a:latin typeface="Times New Roman" panose="02020603050405020304" pitchFamily="18" charset="0"/>
            </a:endParaRPr>
          </a:p>
        </p:txBody>
      </p:sp>
    </p:spTree>
    <p:extLst>
      <p:ext uri="{BB962C8B-B14F-4D97-AF65-F5344CB8AC3E}">
        <p14:creationId xmlns:p14="http://schemas.microsoft.com/office/powerpoint/2010/main" val="2246616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949F200-4F8E-49BF-B06A-7B5863F6B57E}" type="slidenum">
              <a:rPr lang="en-US" altLang="zh-CN"/>
              <a:pPr>
                <a:spcBef>
                  <a:spcPct val="0"/>
                </a:spcBef>
              </a:pPr>
              <a:t>47</a:t>
            </a:fld>
            <a:endParaRPr lang="en-US" altLang="zh-CN"/>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a:latin typeface="Times New Roman" panose="02020603050405020304" pitchFamily="18" charset="0"/>
            </a:endParaRPr>
          </a:p>
        </p:txBody>
      </p:sp>
    </p:spTree>
    <p:extLst>
      <p:ext uri="{BB962C8B-B14F-4D97-AF65-F5344CB8AC3E}">
        <p14:creationId xmlns:p14="http://schemas.microsoft.com/office/powerpoint/2010/main" val="1335151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3E4FDB8-66FB-452C-937F-658976A18E65}" type="slidenum">
              <a:rPr lang="en-US" altLang="zh-CN"/>
              <a:pPr>
                <a:spcBef>
                  <a:spcPct val="0"/>
                </a:spcBef>
              </a:pPr>
              <a:t>48</a:t>
            </a:fld>
            <a:endParaRPr lang="en-US" altLang="zh-CN"/>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eaLnBrk="1" hangingPunct="1"/>
            <a:endParaRPr lang="zh-CN" altLang="zh-CN">
              <a:latin typeface="Times New Roman" panose="02020603050405020304" pitchFamily="18" charset="0"/>
            </a:endParaRPr>
          </a:p>
        </p:txBody>
      </p:sp>
    </p:spTree>
    <p:extLst>
      <p:ext uri="{BB962C8B-B14F-4D97-AF65-F5344CB8AC3E}">
        <p14:creationId xmlns:p14="http://schemas.microsoft.com/office/powerpoint/2010/main" val="780505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FD76E698-7664-4DBC-9E6C-41C2B9120215}"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DB72B1A8-DD79-4346-ACD1-2F2B7971D2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1079263D-A62A-4B08-BDA5-B79A85479AD3}"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AFBEA69-D2BB-4D18-9300-10525E6FCE32}"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EFDC3AF9-C1F6-46BE-B635-42FBE86EBDCD}"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D46EC9A-3181-452E-A9A9-7818C4F59080}"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8" name="页脚占位符 7"/>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318B2917-3BBF-4AC1-9F63-7FCD59A43090}"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71BAC2AB-9A33-4EA6-B3DB-CBD0DF3426E3}"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3" name="页脚占位符 2"/>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0E3BA619-303E-4D66-BF20-19E4B0720823}"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8FB2FCAF-CD57-4A9D-B461-F8961D8919BE}"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477000"/>
            <a:ext cx="2895600" cy="244475"/>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477000"/>
            <a:ext cx="2133600" cy="244475"/>
          </a:xfrm>
          <a:prstGeom prst="rect">
            <a:avLst/>
          </a:prstGeom>
        </p:spPr>
        <p:txBody>
          <a:bodyPr/>
          <a:lstStyle>
            <a:lvl1pPr>
              <a:defRPr/>
            </a:lvl1pPr>
          </a:lstStyle>
          <a:p>
            <a:pPr>
              <a:defRPr/>
            </a:pPr>
            <a:fld id="{E4FC270F-36C1-4FB1-8BD6-FB0BDE1D3BFA}"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228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228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27"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328"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emf"/><Relationship Id="rId2" Type="http://schemas.openxmlformats.org/officeDocument/2006/relationships/slideLayout" Target="../slideLayouts/slideLayout13.xml"/><Relationship Id="rId16"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9.wmf"/><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497737" y="2466227"/>
            <a:ext cx="8024812" cy="1674563"/>
          </a:xfrm>
          <a:prstGeom prst="rect">
            <a:avLst/>
          </a:prstGeom>
          <a:noFill/>
          <a:ln w="9525">
            <a:noFill/>
            <a:miter lim="800000"/>
            <a:headEnd/>
            <a:tailEnd/>
          </a:ln>
        </p:spPr>
        <p:txBody>
          <a:bodyPr vert="horz" wrap="square" lIns="91430" tIns="45716" rIns="91430" bIns="45716"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a:lstStyle>
          <a:p>
            <a:pPr eaLnBrk="1" hangingPunct="1">
              <a:lnSpc>
                <a:spcPct val="125000"/>
              </a:lnSpc>
            </a:pPr>
            <a:r>
              <a:rPr lang="zh-CN" altLang="en-US" sz="4000" b="1" kern="0" dirty="0">
                <a:latin typeface="黑体" panose="02010609060101010101" pitchFamily="49" charset="-122"/>
                <a:ea typeface="黑体" panose="02010609060101010101" pitchFamily="49" charset="-122"/>
              </a:rPr>
              <a:t>访问控制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571500" y="1282700"/>
            <a:ext cx="8001000" cy="5130800"/>
          </a:xfrm>
          <a:noFill/>
        </p:spPr>
        <p:txBody>
          <a:bodyPr/>
          <a:lstStyle/>
          <a:p>
            <a:pPr eaLnBrk="1" hangingPunct="1">
              <a:lnSpc>
                <a:spcPct val="150000"/>
              </a:lnSpc>
              <a:buFont typeface="Wingdings" panose="05000000000000000000" pitchFamily="2" charset="2"/>
              <a:buNone/>
            </a:pPr>
            <a:r>
              <a:rPr lang="zh-CN" altLang="en-US" sz="2400" b="1" dirty="0">
                <a:solidFill>
                  <a:schemeClr val="hlink"/>
                </a:solidFill>
                <a:latin typeface="华文细黑" panose="02010600040101010101" pitchFamily="2" charset="-122"/>
                <a:ea typeface="华文细黑" panose="02010600040101010101" pitchFamily="2" charset="-122"/>
              </a:rPr>
              <a:t>阻止非授权用户访问目标的方法</a:t>
            </a:r>
          </a:p>
          <a:p>
            <a:pPr eaLnBrk="1" hangingPunct="1">
              <a:lnSpc>
                <a:spcPct val="15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1</a:t>
            </a:r>
            <a:r>
              <a:rPr lang="zh-CN" altLang="en-US" sz="2400" dirty="0">
                <a:latin typeface="华文细黑" panose="02010600040101010101" pitchFamily="2" charset="-122"/>
                <a:ea typeface="华文细黑" panose="02010600040101010101" pitchFamily="2" charset="-122"/>
              </a:rPr>
              <a:t>）访问请求过滤器</a:t>
            </a:r>
          </a:p>
          <a:p>
            <a:pPr eaLnBrk="1" hangingPunct="1">
              <a:lnSpc>
                <a:spcPct val="15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当一个发起者试图访问一个目标时，审查其是否获准以请求的方式访问目标；</a:t>
            </a:r>
          </a:p>
          <a:p>
            <a:pPr eaLnBrk="1" hangingPunct="1">
              <a:lnSpc>
                <a:spcPct val="15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2</a:t>
            </a:r>
            <a:r>
              <a:rPr lang="zh-CN" altLang="en-US" sz="2400" dirty="0">
                <a:latin typeface="华文细黑" panose="02010600040101010101" pitchFamily="2" charset="-122"/>
                <a:ea typeface="华文细黑" panose="02010600040101010101" pitchFamily="2" charset="-122"/>
              </a:rPr>
              <a:t>）分离</a:t>
            </a:r>
          </a:p>
          <a:p>
            <a:pPr eaLnBrk="1" hangingPunct="1">
              <a:lnSpc>
                <a:spcPct val="15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防止非授权用户有机会去访问敏感的目标。</a:t>
            </a:r>
          </a:p>
          <a:p>
            <a:pPr eaLnBrk="1" hangingPunct="1">
              <a:lnSpc>
                <a:spcPct val="15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这两种方法涉及：</a:t>
            </a:r>
          </a:p>
          <a:p>
            <a:pPr eaLnBrk="1" hangingPunct="1">
              <a:lnSpc>
                <a:spcPct val="15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zh-CN" altLang="en-US" sz="2400" b="1" dirty="0">
                <a:solidFill>
                  <a:schemeClr val="hlink"/>
                </a:solidFill>
                <a:latin typeface="华文细黑" panose="02010600040101010101" pitchFamily="2" charset="-122"/>
                <a:ea typeface="华文细黑" panose="02010600040101010101" pitchFamily="2" charset="-122"/>
              </a:rPr>
              <a:t>访问控制机制和访问控制策略</a:t>
            </a:r>
            <a:r>
              <a:rPr lang="zh-CN" altLang="en-US" sz="2400" dirty="0">
                <a:latin typeface="华文细黑" panose="02010600040101010101" pitchFamily="2" charset="-122"/>
                <a:ea typeface="华文细黑" panose="02010600040101010101" pitchFamily="2" charset="-122"/>
              </a:rPr>
              <a:t>。</a:t>
            </a:r>
          </a:p>
        </p:txBody>
      </p:sp>
      <p:sp>
        <p:nvSpPr>
          <p:cNvPr id="3" name="Rectangle 2"/>
          <p:cNvSpPr>
            <a:spLocks noGrp="1" noChangeArrowheads="1"/>
          </p:cNvSpPr>
          <p:nvPr>
            <p:ph type="title"/>
          </p:nvPr>
        </p:nvSpPr>
        <p:spPr>
          <a:xfrm>
            <a:off x="457200" y="274638"/>
            <a:ext cx="8229600" cy="881062"/>
          </a:xfrm>
        </p:spPr>
        <p:txBody>
          <a:bodyPr/>
          <a:lstStyle/>
          <a:p>
            <a:pPr eaLnBrk="1" hangingPunct="1"/>
            <a:r>
              <a:rPr lang="zh-CN" altLang="en-US" b="1" dirty="0">
                <a:solidFill>
                  <a:schemeClr val="tx1"/>
                </a:solidFill>
                <a:latin typeface="Times New Roman" panose="02020603050405020304" pitchFamily="18" charset="0"/>
              </a:rPr>
              <a:t>访问控制概述</a:t>
            </a:r>
          </a:p>
        </p:txBody>
      </p:sp>
    </p:spTree>
    <p:extLst>
      <p:ext uri="{BB962C8B-B14F-4D97-AF65-F5344CB8AC3E}">
        <p14:creationId xmlns:p14="http://schemas.microsoft.com/office/powerpoint/2010/main" val="110616354"/>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57200" y="1473200"/>
            <a:ext cx="6248400" cy="533400"/>
          </a:xfrm>
        </p:spPr>
        <p:txBody>
          <a:bodyPr/>
          <a:lstStyle/>
          <a:p>
            <a:pPr eaLnBrk="1" hangingPunct="1">
              <a:buFont typeface="Wingdings" panose="05000000000000000000" pitchFamily="2" charset="2"/>
              <a:buNone/>
            </a:pPr>
            <a:r>
              <a:rPr lang="zh-CN" altLang="en-US" sz="2800" b="1" dirty="0">
                <a:solidFill>
                  <a:schemeClr val="hlink"/>
                </a:solidFill>
                <a:latin typeface="华文细黑" panose="02010600040101010101" pitchFamily="2" charset="-122"/>
                <a:ea typeface="华文细黑" panose="02010600040101010101" pitchFamily="2" charset="-122"/>
              </a:rPr>
              <a:t>各种安全机制的关系</a:t>
            </a:r>
          </a:p>
        </p:txBody>
      </p:sp>
      <p:pic>
        <p:nvPicPr>
          <p:cNvPr id="153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24100"/>
            <a:ext cx="78486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Grp="1" noChangeArrowheads="1"/>
          </p:cNvSpPr>
          <p:nvPr>
            <p:ph type="title"/>
          </p:nvPr>
        </p:nvSpPr>
        <p:spPr>
          <a:xfrm>
            <a:off x="457200" y="274638"/>
            <a:ext cx="8229600" cy="881062"/>
          </a:xfrm>
        </p:spPr>
        <p:txBody>
          <a:bodyPr/>
          <a:lstStyle/>
          <a:p>
            <a:pPr eaLnBrk="1" hangingPunct="1"/>
            <a:r>
              <a:rPr lang="zh-CN" altLang="en-US" b="1" dirty="0">
                <a:solidFill>
                  <a:schemeClr val="tx1"/>
                </a:solidFill>
                <a:latin typeface="Times New Roman" panose="02020603050405020304" pitchFamily="18" charset="0"/>
              </a:rPr>
              <a:t>访问控制概述</a:t>
            </a:r>
          </a:p>
        </p:txBody>
      </p:sp>
    </p:spTree>
    <p:extLst>
      <p:ext uri="{BB962C8B-B14F-4D97-AF65-F5344CB8AC3E}">
        <p14:creationId xmlns:p14="http://schemas.microsoft.com/office/powerpoint/2010/main" val="1577036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50825" y="354012"/>
            <a:ext cx="8642350" cy="774700"/>
          </a:xfrm>
        </p:spPr>
        <p:txBody>
          <a:bodyPr/>
          <a:lstStyle/>
          <a:p>
            <a:pPr algn="l"/>
            <a:r>
              <a:rPr lang="zh-CN" altLang="en-US" sz="3200" b="1" dirty="0">
                <a:latin typeface="+mn-ea"/>
                <a:ea typeface="+mn-ea"/>
              </a:rPr>
              <a:t>访问控制相关技术：</a:t>
            </a:r>
            <a:r>
              <a:rPr lang="zh-CN" altLang="zh-CN" sz="3200" b="1" dirty="0">
                <a:latin typeface="+mn-ea"/>
                <a:ea typeface="+mn-ea"/>
              </a:rPr>
              <a:t>标识、认证、授权和稽核</a:t>
            </a:r>
            <a:br>
              <a:rPr lang="zh-CN" altLang="zh-CN" sz="3200" b="1" dirty="0">
                <a:latin typeface="+mn-ea"/>
                <a:ea typeface="+mn-ea"/>
              </a:rPr>
            </a:br>
            <a:r>
              <a:rPr lang="en-US" altLang="zh-CN" sz="2000" b="1" dirty="0">
                <a:latin typeface="+mn-ea"/>
                <a:ea typeface="+mn-ea"/>
              </a:rPr>
              <a:t>Identification, Authentication, Authorization, and Accountability</a:t>
            </a:r>
            <a:endParaRPr lang="zh-CN" altLang="en-US" sz="2000" b="1" dirty="0">
              <a:latin typeface="+mn-ea"/>
              <a:ea typeface="+mn-ea"/>
            </a:endParaRPr>
          </a:p>
        </p:txBody>
      </p:sp>
      <p:pic>
        <p:nvPicPr>
          <p:cNvPr id="5" name="Picture 3"/>
          <p:cNvPicPr>
            <a:picLocks noChangeAspect="1" noChangeArrowheads="1"/>
          </p:cNvPicPr>
          <p:nvPr/>
        </p:nvPicPr>
        <p:blipFill>
          <a:blip r:embed="rId3"/>
          <a:srcRect/>
          <a:stretch>
            <a:fillRect/>
          </a:stretch>
        </p:blipFill>
        <p:spPr bwMode="auto">
          <a:xfrm>
            <a:off x="854075" y="1484313"/>
            <a:ext cx="7534275" cy="4676775"/>
          </a:xfrm>
          <a:prstGeom prst="rect">
            <a:avLst/>
          </a:prstGeom>
          <a:noFill/>
          <a:ln w="9525">
            <a:noFill/>
            <a:miter lim="800000"/>
            <a:headEnd/>
            <a:tailEnd/>
          </a:ln>
        </p:spPr>
      </p:pic>
      <p:sp>
        <p:nvSpPr>
          <p:cNvPr id="6" name="Line 4"/>
          <p:cNvSpPr>
            <a:spLocks noChangeShapeType="1"/>
          </p:cNvSpPr>
          <p:nvPr/>
        </p:nvSpPr>
        <p:spPr bwMode="auto">
          <a:xfrm flipH="1">
            <a:off x="3348038" y="1989138"/>
            <a:ext cx="936625" cy="0"/>
          </a:xfrm>
          <a:prstGeom prst="line">
            <a:avLst/>
          </a:prstGeom>
          <a:noFill/>
          <a:ln w="9525">
            <a:solidFill>
              <a:schemeClr val="tx1"/>
            </a:solidFill>
            <a:round/>
            <a:headEnd/>
            <a:tailEnd type="triangle" w="med" len="med"/>
          </a:ln>
        </p:spPr>
        <p:txBody>
          <a:bodyPr/>
          <a:lstStyle/>
          <a:p>
            <a:endParaRPr lang="zh-CN" altLang="en-US"/>
          </a:p>
        </p:txBody>
      </p:sp>
      <p:sp>
        <p:nvSpPr>
          <p:cNvPr id="7" name="AutoShape 5"/>
          <p:cNvSpPr>
            <a:spLocks noChangeArrowheads="1"/>
          </p:cNvSpPr>
          <p:nvPr/>
        </p:nvSpPr>
        <p:spPr bwMode="auto">
          <a:xfrm>
            <a:off x="4427538" y="1557338"/>
            <a:ext cx="3471862" cy="792162"/>
          </a:xfrm>
          <a:prstGeom prst="horizontalScroll">
            <a:avLst>
              <a:gd name="adj" fmla="val 12500"/>
            </a:avLst>
          </a:prstGeom>
          <a:solidFill>
            <a:schemeClr val="accent1"/>
          </a:solidFill>
          <a:ln w="9525">
            <a:solidFill>
              <a:schemeClr val="tx1"/>
            </a:solidFill>
            <a:round/>
            <a:headEnd/>
            <a:tailEnd/>
          </a:ln>
        </p:spPr>
        <p:txBody>
          <a:bodyPr wrap="none" anchor="ctr"/>
          <a:lstStyle/>
          <a:p>
            <a:r>
              <a:rPr lang="zh-CN" altLang="en-US" sz="1600" dirty="0">
                <a:solidFill>
                  <a:schemeClr val="bg1"/>
                </a:solidFill>
                <a:latin typeface="Calibri" pitchFamily="34" charset="0"/>
              </a:rPr>
              <a:t>身份标识：提供标识信息的主体</a:t>
            </a:r>
            <a:endParaRPr lang="en-US" altLang="zh-CN" sz="1600" dirty="0">
              <a:solidFill>
                <a:schemeClr val="bg1"/>
              </a:solidFill>
              <a:latin typeface="Calibri" pitchFamily="34" charset="0"/>
            </a:endParaRPr>
          </a:p>
        </p:txBody>
      </p:sp>
      <p:sp>
        <p:nvSpPr>
          <p:cNvPr id="8" name="Line 6"/>
          <p:cNvSpPr>
            <a:spLocks noChangeShapeType="1"/>
          </p:cNvSpPr>
          <p:nvPr/>
        </p:nvSpPr>
        <p:spPr bwMode="auto">
          <a:xfrm flipH="1">
            <a:off x="4572000" y="2997200"/>
            <a:ext cx="936625" cy="0"/>
          </a:xfrm>
          <a:prstGeom prst="line">
            <a:avLst/>
          </a:prstGeom>
          <a:noFill/>
          <a:ln w="9525">
            <a:solidFill>
              <a:schemeClr val="tx1"/>
            </a:solidFill>
            <a:round/>
            <a:headEnd/>
            <a:tailEnd type="triangle" w="med" len="med"/>
          </a:ln>
        </p:spPr>
        <p:txBody>
          <a:bodyPr/>
          <a:lstStyle/>
          <a:p>
            <a:endParaRPr lang="zh-CN" altLang="en-US"/>
          </a:p>
        </p:txBody>
      </p:sp>
      <p:sp>
        <p:nvSpPr>
          <p:cNvPr id="9" name="AutoShape 7"/>
          <p:cNvSpPr>
            <a:spLocks noChangeArrowheads="1"/>
          </p:cNvSpPr>
          <p:nvPr/>
        </p:nvSpPr>
        <p:spPr bwMode="auto">
          <a:xfrm>
            <a:off x="5651500" y="2565400"/>
            <a:ext cx="2641600" cy="792163"/>
          </a:xfrm>
          <a:prstGeom prst="horizontalScroll">
            <a:avLst>
              <a:gd name="adj" fmla="val 12500"/>
            </a:avLst>
          </a:prstGeom>
          <a:solidFill>
            <a:schemeClr val="accent1"/>
          </a:solidFill>
          <a:ln w="9525">
            <a:solidFill>
              <a:schemeClr val="tx1"/>
            </a:solidFill>
            <a:round/>
            <a:headEnd/>
            <a:tailEnd/>
          </a:ln>
        </p:spPr>
        <p:txBody>
          <a:bodyPr wrap="none" anchor="ctr"/>
          <a:lstStyle/>
          <a:p>
            <a:r>
              <a:rPr lang="zh-CN" altLang="en-US" sz="1600" dirty="0">
                <a:solidFill>
                  <a:schemeClr val="bg1"/>
                </a:solidFill>
                <a:latin typeface="Calibri" pitchFamily="34" charset="0"/>
              </a:rPr>
              <a:t>身份验证：核实标识信息</a:t>
            </a:r>
            <a:endParaRPr lang="en-US" altLang="zh-CN" sz="1600" dirty="0">
              <a:solidFill>
                <a:schemeClr val="bg1"/>
              </a:solidFill>
              <a:latin typeface="Calibri" pitchFamily="34" charset="0"/>
            </a:endParaRPr>
          </a:p>
        </p:txBody>
      </p:sp>
      <p:sp>
        <p:nvSpPr>
          <p:cNvPr id="10" name="AutoShape 8"/>
          <p:cNvSpPr>
            <a:spLocks noChangeArrowheads="1"/>
          </p:cNvSpPr>
          <p:nvPr/>
        </p:nvSpPr>
        <p:spPr bwMode="auto">
          <a:xfrm>
            <a:off x="381000" y="3789363"/>
            <a:ext cx="3098800" cy="935037"/>
          </a:xfrm>
          <a:prstGeom prst="horizontalScroll">
            <a:avLst>
              <a:gd name="adj" fmla="val 12500"/>
            </a:avLst>
          </a:prstGeom>
          <a:solidFill>
            <a:schemeClr val="accent1"/>
          </a:solidFill>
          <a:ln w="9525">
            <a:solidFill>
              <a:schemeClr val="tx1"/>
            </a:solidFill>
            <a:round/>
            <a:headEnd/>
            <a:tailEnd/>
          </a:ln>
        </p:spPr>
        <p:txBody>
          <a:bodyPr anchor="ctr"/>
          <a:lstStyle/>
          <a:p>
            <a:r>
              <a:rPr lang="zh-CN" altLang="en-US" sz="1600" dirty="0">
                <a:solidFill>
                  <a:schemeClr val="bg1"/>
                </a:solidFill>
                <a:latin typeface="Calibri" pitchFamily="34" charset="0"/>
              </a:rPr>
              <a:t>授权：使用一个标准</a:t>
            </a:r>
            <a:r>
              <a:rPr lang="en-US" altLang="zh-CN" sz="1600" dirty="0">
                <a:solidFill>
                  <a:schemeClr val="bg1"/>
                </a:solidFill>
                <a:latin typeface="Calibri" pitchFamily="34" charset="0"/>
              </a:rPr>
              <a:t>/</a:t>
            </a:r>
            <a:r>
              <a:rPr lang="zh-CN" altLang="en-US" sz="1600" dirty="0">
                <a:solidFill>
                  <a:schemeClr val="bg1"/>
                </a:solidFill>
                <a:latin typeface="Calibri" pitchFamily="34" charset="0"/>
              </a:rPr>
              <a:t>规范</a:t>
            </a:r>
            <a:r>
              <a:rPr lang="en-US" altLang="zh-CN" sz="1600" dirty="0">
                <a:solidFill>
                  <a:schemeClr val="bg1"/>
                </a:solidFill>
                <a:latin typeface="Calibri" pitchFamily="34" charset="0"/>
              </a:rPr>
              <a:t>,</a:t>
            </a:r>
            <a:r>
              <a:rPr lang="zh-CN" altLang="en-US" sz="1600" dirty="0">
                <a:solidFill>
                  <a:schemeClr val="bg1"/>
                </a:solidFill>
                <a:latin typeface="Calibri" pitchFamily="34" charset="0"/>
              </a:rPr>
              <a:t>确定主体能够对客体执行的操作</a:t>
            </a:r>
          </a:p>
        </p:txBody>
      </p:sp>
      <p:sp>
        <p:nvSpPr>
          <p:cNvPr id="11" name="Line 9"/>
          <p:cNvSpPr>
            <a:spLocks noChangeShapeType="1"/>
          </p:cNvSpPr>
          <p:nvPr/>
        </p:nvSpPr>
        <p:spPr bwMode="auto">
          <a:xfrm>
            <a:off x="3349625" y="4221163"/>
            <a:ext cx="790575" cy="0"/>
          </a:xfrm>
          <a:prstGeom prst="line">
            <a:avLst/>
          </a:prstGeom>
          <a:noFill/>
          <a:ln w="9525">
            <a:solidFill>
              <a:schemeClr val="tx1"/>
            </a:solidFill>
            <a:round/>
            <a:headEnd/>
            <a:tailEnd type="triangle" w="med" len="med"/>
          </a:ln>
        </p:spPr>
        <p:txBody>
          <a:bodyPr/>
          <a:lstStyle/>
          <a:p>
            <a:endParaRPr lang="zh-CN" altLang="en-US"/>
          </a:p>
        </p:txBody>
      </p:sp>
      <p:sp>
        <p:nvSpPr>
          <p:cNvPr id="12" name="AutoShape 10"/>
          <p:cNvSpPr>
            <a:spLocks noChangeArrowheads="1"/>
          </p:cNvSpPr>
          <p:nvPr/>
        </p:nvSpPr>
        <p:spPr bwMode="auto">
          <a:xfrm>
            <a:off x="1244600" y="5516563"/>
            <a:ext cx="3903664" cy="935037"/>
          </a:xfrm>
          <a:prstGeom prst="horizontalScroll">
            <a:avLst>
              <a:gd name="adj" fmla="val 12500"/>
            </a:avLst>
          </a:prstGeom>
          <a:solidFill>
            <a:schemeClr val="accent1"/>
          </a:solidFill>
          <a:ln w="9525">
            <a:solidFill>
              <a:schemeClr val="tx1"/>
            </a:solidFill>
            <a:round/>
            <a:headEnd/>
            <a:tailEnd/>
          </a:ln>
        </p:spPr>
        <p:txBody>
          <a:bodyPr anchor="ctr"/>
          <a:lstStyle/>
          <a:p>
            <a:r>
              <a:rPr lang="zh-CN" altLang="en-US" sz="1600" dirty="0">
                <a:solidFill>
                  <a:schemeClr val="bg1"/>
                </a:solidFill>
                <a:latin typeface="Calibri" pitchFamily="34" charset="0"/>
              </a:rPr>
              <a:t>可追溯性：监控记录用户的活动信息</a:t>
            </a:r>
          </a:p>
        </p:txBody>
      </p:sp>
      <p:sp>
        <p:nvSpPr>
          <p:cNvPr id="13" name="Line 11"/>
          <p:cNvSpPr>
            <a:spLocks noChangeShapeType="1"/>
          </p:cNvSpPr>
          <p:nvPr/>
        </p:nvSpPr>
        <p:spPr bwMode="auto">
          <a:xfrm>
            <a:off x="5149850" y="5948363"/>
            <a:ext cx="1366838" cy="1587"/>
          </a:xfrm>
          <a:prstGeom prst="line">
            <a:avLst/>
          </a:prstGeom>
          <a:noFill/>
          <a:ln w="9525">
            <a:solidFill>
              <a:schemeClr val="tx1"/>
            </a:solidFill>
            <a:round/>
            <a:headEnd/>
            <a:tailEnd type="triangle" w="med" len="med"/>
          </a:ln>
        </p:spPr>
        <p:txBody>
          <a:bodyPr/>
          <a:lstStyle/>
          <a:p>
            <a:endParaRPr lang="zh-CN" altLang="en-US"/>
          </a:p>
        </p:txBody>
      </p:sp>
    </p:spTree>
    <p:extLst>
      <p:ext uri="{BB962C8B-B14F-4D97-AF65-F5344CB8AC3E}">
        <p14:creationId xmlns:p14="http://schemas.microsoft.com/office/powerpoint/2010/main" val="328966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访问控制类别（按对象）</a:t>
            </a:r>
          </a:p>
        </p:txBody>
      </p:sp>
      <p:sp>
        <p:nvSpPr>
          <p:cNvPr id="3" name="内容占位符 2"/>
          <p:cNvSpPr>
            <a:spLocks noGrp="1"/>
          </p:cNvSpPr>
          <p:nvPr>
            <p:ph idx="1"/>
          </p:nvPr>
        </p:nvSpPr>
        <p:spPr>
          <a:xfrm>
            <a:off x="571500" y="1620839"/>
            <a:ext cx="7112000" cy="4183062"/>
          </a:xfrm>
        </p:spPr>
        <p:txBody>
          <a:bodyPr/>
          <a:lstStyle/>
          <a:p>
            <a:pPr>
              <a:lnSpc>
                <a:spcPct val="150000"/>
              </a:lnSpc>
            </a:pPr>
            <a:r>
              <a:rPr lang="zh-CN" altLang="en-US" dirty="0">
                <a:latin typeface="+mn-ea"/>
              </a:rPr>
              <a:t>物理访问控制</a:t>
            </a:r>
            <a:endParaRPr lang="en-US" altLang="zh-CN" dirty="0">
              <a:latin typeface="+mn-ea"/>
            </a:endParaRPr>
          </a:p>
          <a:p>
            <a:pPr>
              <a:lnSpc>
                <a:spcPct val="150000"/>
              </a:lnSpc>
            </a:pPr>
            <a:r>
              <a:rPr lang="zh-CN" altLang="en-US" dirty="0">
                <a:latin typeface="+mn-ea"/>
              </a:rPr>
              <a:t>网络访问控制</a:t>
            </a:r>
            <a:endParaRPr lang="en-US" altLang="zh-CN" dirty="0">
              <a:latin typeface="+mn-ea"/>
            </a:endParaRPr>
          </a:p>
          <a:p>
            <a:pPr>
              <a:lnSpc>
                <a:spcPct val="150000"/>
              </a:lnSpc>
            </a:pPr>
            <a:r>
              <a:rPr lang="zh-CN" altLang="en-US" dirty="0">
                <a:latin typeface="+mn-ea"/>
              </a:rPr>
              <a:t>操作系统访问控制</a:t>
            </a:r>
            <a:endParaRPr lang="en-US" altLang="zh-CN" dirty="0">
              <a:latin typeface="+mn-ea"/>
            </a:endParaRPr>
          </a:p>
          <a:p>
            <a:pPr>
              <a:lnSpc>
                <a:spcPct val="150000"/>
              </a:lnSpc>
            </a:pPr>
            <a:r>
              <a:rPr lang="zh-CN" altLang="en-US" dirty="0">
                <a:latin typeface="+mn-ea"/>
              </a:rPr>
              <a:t>数据库系统访问控制</a:t>
            </a:r>
            <a:endParaRPr lang="en-US" altLang="zh-CN" dirty="0">
              <a:latin typeface="+mn-ea"/>
            </a:endParaRPr>
          </a:p>
          <a:p>
            <a:pPr>
              <a:lnSpc>
                <a:spcPct val="150000"/>
              </a:lnSpc>
            </a:pPr>
            <a:r>
              <a:rPr lang="zh-CN" altLang="en-US" dirty="0">
                <a:latin typeface="+mn-ea"/>
              </a:rPr>
              <a:t>应用系统访问控制</a:t>
            </a:r>
          </a:p>
        </p:txBody>
      </p:sp>
    </p:spTree>
    <p:extLst>
      <p:ext uri="{BB962C8B-B14F-4D97-AF65-F5344CB8AC3E}">
        <p14:creationId xmlns:p14="http://schemas.microsoft.com/office/powerpoint/2010/main" val="351002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964453" y="1417638"/>
            <a:ext cx="5969000" cy="4400252"/>
          </a:xfrm>
        </p:spPr>
        <p:txBody>
          <a:bodyPr>
            <a:normAutofit fontScale="92500" lnSpcReduction="10000"/>
          </a:bodyPr>
          <a:lstStyle/>
          <a:p>
            <a:pPr>
              <a:lnSpc>
                <a:spcPct val="150000"/>
              </a:lnSpc>
            </a:pPr>
            <a:r>
              <a:rPr lang="zh-CN" altLang="zh-CN" b="1" dirty="0"/>
              <a:t>自主性访问控制</a:t>
            </a:r>
            <a:endParaRPr lang="en-US" altLang="zh-CN" b="1" dirty="0"/>
          </a:p>
          <a:p>
            <a:pPr>
              <a:lnSpc>
                <a:spcPct val="150000"/>
              </a:lnSpc>
            </a:pPr>
            <a:r>
              <a:rPr lang="zh-CN" altLang="en-US" b="1" dirty="0"/>
              <a:t>强制</a:t>
            </a:r>
            <a:r>
              <a:rPr lang="zh-CN" altLang="zh-CN" b="1" dirty="0"/>
              <a:t>访问控制</a:t>
            </a:r>
          </a:p>
          <a:p>
            <a:pPr>
              <a:lnSpc>
                <a:spcPct val="150000"/>
              </a:lnSpc>
            </a:pPr>
            <a:r>
              <a:rPr lang="zh-CN" altLang="zh-CN" b="1" dirty="0"/>
              <a:t>基于角色的访问控制</a:t>
            </a:r>
          </a:p>
          <a:p>
            <a:pPr>
              <a:lnSpc>
                <a:spcPct val="150000"/>
              </a:lnSpc>
            </a:pPr>
            <a:r>
              <a:rPr lang="zh-CN" altLang="zh-CN" b="1" dirty="0"/>
              <a:t>基于任务的访问控制</a:t>
            </a:r>
          </a:p>
          <a:p>
            <a:pPr>
              <a:lnSpc>
                <a:spcPct val="150000"/>
              </a:lnSpc>
            </a:pPr>
            <a:r>
              <a:rPr lang="zh-CN" altLang="zh-CN" b="1" dirty="0"/>
              <a:t>基于属性的访问控制</a:t>
            </a:r>
          </a:p>
          <a:p>
            <a:pPr>
              <a:lnSpc>
                <a:spcPct val="150000"/>
              </a:lnSpc>
            </a:pPr>
            <a:r>
              <a:rPr lang="zh-CN" altLang="zh-CN" b="1" dirty="0"/>
              <a:t>基于信誉的访问控制</a:t>
            </a:r>
          </a:p>
        </p:txBody>
      </p:sp>
      <p:sp>
        <p:nvSpPr>
          <p:cNvPr id="5" name="标题 1"/>
          <p:cNvSpPr>
            <a:spLocks noGrp="1"/>
          </p:cNvSpPr>
          <p:nvPr>
            <p:ph type="title"/>
          </p:nvPr>
        </p:nvSpPr>
        <p:spPr>
          <a:xfrm>
            <a:off x="457200" y="274638"/>
            <a:ext cx="8229600" cy="1143000"/>
          </a:xfrm>
        </p:spPr>
        <p:txBody>
          <a:bodyPr/>
          <a:lstStyle/>
          <a:p>
            <a:r>
              <a:rPr lang="zh-CN" altLang="en-US" dirty="0"/>
              <a:t>访问控制类别（按技术方法）</a:t>
            </a:r>
          </a:p>
        </p:txBody>
      </p:sp>
    </p:spTree>
    <p:extLst>
      <p:ext uri="{BB962C8B-B14F-4D97-AF65-F5344CB8AC3E}">
        <p14:creationId xmlns:p14="http://schemas.microsoft.com/office/powerpoint/2010/main" val="240989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82600" y="1498600"/>
            <a:ext cx="8153400" cy="1676400"/>
          </a:xfrm>
          <a:noFill/>
        </p:spPr>
        <p:txBody>
          <a:bodyPr/>
          <a:lstStyle/>
          <a:p>
            <a:pPr eaLnBrk="1" hangingPunct="1">
              <a:lnSpc>
                <a:spcPct val="90000"/>
              </a:lnSpc>
              <a:buFont typeface="Wingdings" panose="05000000000000000000" pitchFamily="2" charset="2"/>
              <a:buNone/>
            </a:pPr>
            <a:r>
              <a:rPr lang="zh-CN" altLang="en-US" sz="2400" dirty="0">
                <a:solidFill>
                  <a:schemeClr val="hlink"/>
                </a:solidFill>
                <a:ea typeface="华文细黑" panose="02010600040101010101" pitchFamily="2" charset="-122"/>
              </a:rPr>
              <a:t>任何访问控制策略最终可被模型化为访问矩阵形式。</a:t>
            </a:r>
          </a:p>
          <a:p>
            <a:pPr eaLnBrk="1" hangingPunct="1">
              <a:lnSpc>
                <a:spcPct val="90000"/>
              </a:lnSpc>
              <a:buFont typeface="Wingdings" panose="05000000000000000000" pitchFamily="2" charset="2"/>
              <a:buNone/>
            </a:pPr>
            <a:r>
              <a:rPr lang="zh-CN" altLang="en-US" sz="2400" dirty="0">
                <a:ea typeface="华文细黑" panose="02010600040101010101" pitchFamily="2" charset="-122"/>
              </a:rPr>
              <a:t>            每一行：主体（用户）</a:t>
            </a:r>
          </a:p>
          <a:p>
            <a:pPr eaLnBrk="1" hangingPunct="1">
              <a:lnSpc>
                <a:spcPct val="90000"/>
              </a:lnSpc>
              <a:buFont typeface="Wingdings" panose="05000000000000000000" pitchFamily="2" charset="2"/>
              <a:buNone/>
            </a:pPr>
            <a:r>
              <a:rPr lang="zh-CN" altLang="en-US" sz="2400" dirty="0">
                <a:ea typeface="华文细黑" panose="02010600040101010101" pitchFamily="2" charset="-122"/>
              </a:rPr>
              <a:t>            每一列：客体（目标）</a:t>
            </a:r>
          </a:p>
          <a:p>
            <a:pPr eaLnBrk="1" hangingPunct="1">
              <a:lnSpc>
                <a:spcPct val="90000"/>
              </a:lnSpc>
              <a:buFont typeface="Wingdings" panose="05000000000000000000" pitchFamily="2" charset="2"/>
              <a:buNone/>
            </a:pPr>
            <a:r>
              <a:rPr lang="zh-CN" altLang="en-US" sz="2400" dirty="0">
                <a:ea typeface="华文细黑" panose="02010600040101010101" pitchFamily="2" charset="-122"/>
              </a:rPr>
              <a:t>        矩阵元素：相应的主体对客体的访问许可。</a:t>
            </a:r>
          </a:p>
        </p:txBody>
      </p:sp>
      <p:graphicFrame>
        <p:nvGraphicFramePr>
          <p:cNvPr id="19459" name="Object 4"/>
          <p:cNvGraphicFramePr>
            <a:graphicFrameLocks noChangeAspect="1"/>
          </p:cNvGraphicFramePr>
          <p:nvPr>
            <p:extLst>
              <p:ext uri="{D42A27DB-BD31-4B8C-83A1-F6EECF244321}">
                <p14:modId xmlns:p14="http://schemas.microsoft.com/office/powerpoint/2010/main" val="1367197467"/>
              </p:ext>
            </p:extLst>
          </p:nvPr>
        </p:nvGraphicFramePr>
        <p:xfrm>
          <a:off x="1092200" y="3530600"/>
          <a:ext cx="7543800" cy="2057400"/>
        </p:xfrm>
        <a:graphic>
          <a:graphicData uri="http://schemas.openxmlformats.org/presentationml/2006/ole">
            <mc:AlternateContent xmlns:mc="http://schemas.openxmlformats.org/markup-compatibility/2006">
              <mc:Choice xmlns:v="urn:schemas-microsoft-com:vml" Requires="v">
                <p:oleObj spid="_x0000_s27687" name="Worksheet" r:id="rId3" imgW="6163191" imgH="2190956" progId="Excel.Sheet.8">
                  <p:embed/>
                </p:oleObj>
              </mc:Choice>
              <mc:Fallback>
                <p:oleObj name="Worksheet" r:id="rId3" imgW="6163191" imgH="2190956" progId="Excel.Sheet.8">
                  <p:embed/>
                  <p:pic>
                    <p:nvPicPr>
                      <p:cNvPr id="1945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200" y="3530600"/>
                        <a:ext cx="7543800" cy="2057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a:spLocks noGrp="1" noChangeArrowheads="1"/>
          </p:cNvSpPr>
          <p:nvPr>
            <p:ph type="title"/>
          </p:nvPr>
        </p:nvSpPr>
        <p:spPr>
          <a:xfrm>
            <a:off x="457200" y="274638"/>
            <a:ext cx="8229600" cy="903741"/>
          </a:xfrm>
        </p:spPr>
        <p:txBody>
          <a:bodyPr/>
          <a:lstStyle/>
          <a:p>
            <a:pPr eaLnBrk="1" hangingPunct="1"/>
            <a:r>
              <a:rPr lang="zh-CN" altLang="en-US" dirty="0"/>
              <a:t>访问控制策略概述</a:t>
            </a:r>
          </a:p>
        </p:txBody>
      </p:sp>
    </p:spTree>
    <p:extLst>
      <p:ext uri="{BB962C8B-B14F-4D97-AF65-F5344CB8AC3E}">
        <p14:creationId xmlns:p14="http://schemas.microsoft.com/office/powerpoint/2010/main" val="1510075014"/>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14338" y="1803400"/>
            <a:ext cx="8462962" cy="3378200"/>
          </a:xfrm>
        </p:spPr>
        <p:txBody>
          <a:bodyPr/>
          <a:lstStyle/>
          <a:p>
            <a:pPr eaLnBrk="1" hangingPunct="1">
              <a:buFont typeface="Wingdings" panose="05000000000000000000" pitchFamily="2" charset="2"/>
              <a:buNone/>
            </a:pPr>
            <a:r>
              <a:rPr lang="en-US" altLang="zh-CN" sz="2400" b="1" dirty="0">
                <a:solidFill>
                  <a:schemeClr val="hlink"/>
                </a:solidFill>
                <a:latin typeface="+mn-ea"/>
              </a:rPr>
              <a:t>1.DAC(</a:t>
            </a:r>
            <a:r>
              <a:rPr lang="en-US" altLang="zh-CN" sz="2400" b="1" dirty="0">
                <a:solidFill>
                  <a:schemeClr val="hlink"/>
                </a:solidFill>
                <a:latin typeface="+mn-ea"/>
                <a:cs typeface="Times New Roman" panose="02020603050405020304" pitchFamily="18" charset="0"/>
              </a:rPr>
              <a:t>(Discretionary Access Control</a:t>
            </a:r>
            <a:r>
              <a:rPr lang="en-US" altLang="zh-CN" sz="2400" b="1" dirty="0">
                <a:solidFill>
                  <a:schemeClr val="hlink"/>
                </a:solidFill>
                <a:latin typeface="+mn-ea"/>
              </a:rPr>
              <a:t> )</a:t>
            </a:r>
            <a:r>
              <a:rPr lang="zh-CN" altLang="en-US" sz="2400" b="1" dirty="0">
                <a:solidFill>
                  <a:schemeClr val="hlink"/>
                </a:solidFill>
                <a:latin typeface="+mn-ea"/>
              </a:rPr>
              <a:t>的基本思想</a:t>
            </a:r>
          </a:p>
          <a:p>
            <a:pPr eaLnBrk="1" hangingPunct="1">
              <a:buNone/>
            </a:pPr>
            <a:r>
              <a:rPr lang="zh-CN" altLang="en-US" sz="2400" dirty="0">
                <a:latin typeface="+mn-ea"/>
              </a:rPr>
              <a:t>  客体的拥有者全权管理其</a:t>
            </a:r>
            <a:r>
              <a:rPr lang="zh-CN" altLang="en-US" sz="2400" b="1" dirty="0">
                <a:solidFill>
                  <a:srgbClr val="FF0000"/>
                </a:solidFill>
                <a:latin typeface="+mn-ea"/>
              </a:rPr>
              <a:t>授权</a:t>
            </a:r>
            <a:r>
              <a:rPr lang="zh-CN" altLang="en-US" sz="2400" dirty="0">
                <a:latin typeface="+mn-ea"/>
              </a:rPr>
              <a:t>，被授权者可传递权限。</a:t>
            </a:r>
            <a:endParaRPr lang="en-US" altLang="zh-CN" sz="2400" dirty="0">
              <a:latin typeface="+mn-ea"/>
            </a:endParaRPr>
          </a:p>
          <a:p>
            <a:pPr eaLnBrk="1" hangingPunct="1">
              <a:buNone/>
            </a:pPr>
            <a:endParaRPr lang="en-US" altLang="zh-CN" sz="2400" dirty="0">
              <a:latin typeface="+mn-ea"/>
            </a:endParaRPr>
          </a:p>
          <a:p>
            <a:pPr eaLnBrk="1" hangingPunct="1">
              <a:buFont typeface="Wingdings" panose="05000000000000000000" pitchFamily="2" charset="2"/>
              <a:buNone/>
            </a:pPr>
            <a:r>
              <a:rPr lang="en-US" altLang="zh-CN" sz="2400" b="1" dirty="0">
                <a:solidFill>
                  <a:schemeClr val="hlink"/>
                </a:solidFill>
                <a:latin typeface="+mn-ea"/>
              </a:rPr>
              <a:t>2.</a:t>
            </a:r>
            <a:r>
              <a:rPr lang="zh-CN" altLang="en-US" sz="2400" b="1" dirty="0">
                <a:solidFill>
                  <a:schemeClr val="hlink"/>
                </a:solidFill>
                <a:latin typeface="+mn-ea"/>
              </a:rPr>
              <a:t>自主的含义</a:t>
            </a:r>
          </a:p>
          <a:p>
            <a:pPr marL="266700" indent="-266700" eaLnBrk="1" hangingPunct="1">
              <a:buFont typeface="Wingdings" panose="05000000000000000000" pitchFamily="2" charset="2"/>
              <a:buNone/>
            </a:pPr>
            <a:r>
              <a:rPr lang="en-US" altLang="zh-CN" sz="2400" dirty="0">
                <a:latin typeface="+mn-ea"/>
              </a:rPr>
              <a:t>  </a:t>
            </a:r>
            <a:r>
              <a:rPr lang="zh-CN" altLang="en-US" sz="2400" dirty="0">
                <a:latin typeface="+mn-ea"/>
              </a:rPr>
              <a:t>所谓自主，是指具有授予某种访问权力的主体能够</a:t>
            </a:r>
            <a:r>
              <a:rPr lang="zh-CN" altLang="en-US" sz="2400" b="1" dirty="0">
                <a:solidFill>
                  <a:srgbClr val="FF0000"/>
                </a:solidFill>
                <a:latin typeface="+mn-ea"/>
              </a:rPr>
              <a:t>自己决定</a:t>
            </a:r>
            <a:r>
              <a:rPr lang="zh-CN" altLang="en-US" sz="2400" dirty="0">
                <a:latin typeface="+mn-ea"/>
              </a:rPr>
              <a:t>是否将访问控制权限的某个子集授予其他的主体或从其他主体那里收回他所授予的访问权限 </a:t>
            </a:r>
          </a:p>
          <a:p>
            <a:pPr eaLnBrk="1" hangingPunct="1">
              <a:buFont typeface="Wingdings" panose="05000000000000000000" pitchFamily="2" charset="2"/>
              <a:buNone/>
            </a:pPr>
            <a:endParaRPr lang="en-US" altLang="zh-CN" sz="2400" dirty="0">
              <a:latin typeface="+mn-ea"/>
            </a:endParaRPr>
          </a:p>
        </p:txBody>
      </p:sp>
      <p:sp>
        <p:nvSpPr>
          <p:cNvPr id="20483" name="Rectangle 4"/>
          <p:cNvSpPr>
            <a:spLocks noGrp="1" noChangeArrowheads="1"/>
          </p:cNvSpPr>
          <p:nvPr>
            <p:ph type="title"/>
          </p:nvPr>
        </p:nvSpPr>
        <p:spPr>
          <a:xfrm>
            <a:off x="914400" y="228600"/>
            <a:ext cx="7793038" cy="914400"/>
          </a:xfrm>
          <a:noFill/>
        </p:spPr>
        <p:txBody>
          <a:bodyPr/>
          <a:lstStyle/>
          <a:p>
            <a:pPr eaLnBrk="1" hangingPunct="1"/>
            <a:r>
              <a:rPr lang="zh-CN" altLang="en-US" dirty="0"/>
              <a:t>自主访问控制策略</a:t>
            </a:r>
            <a:r>
              <a:rPr lang="en-US" altLang="zh-CN" dirty="0"/>
              <a:t>DAC</a:t>
            </a:r>
          </a:p>
        </p:txBody>
      </p:sp>
    </p:spTree>
    <p:extLst>
      <p:ext uri="{BB962C8B-B14F-4D97-AF65-F5344CB8AC3E}">
        <p14:creationId xmlns:p14="http://schemas.microsoft.com/office/powerpoint/2010/main" val="2315936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body" idx="1"/>
          </p:nvPr>
        </p:nvSpPr>
        <p:spPr>
          <a:xfrm>
            <a:off x="482600" y="1612900"/>
            <a:ext cx="8382000" cy="4114800"/>
          </a:xfrm>
          <a:noFill/>
        </p:spPr>
        <p:txBody>
          <a:bodyPr/>
          <a:lstStyle/>
          <a:p>
            <a:pPr eaLnBrk="1" hangingPunct="1">
              <a:buFont typeface="Wingdings" panose="05000000000000000000" pitchFamily="2" charset="2"/>
              <a:buNone/>
            </a:pPr>
            <a:r>
              <a:rPr lang="en-US" altLang="zh-CN" sz="2400" b="1" dirty="0">
                <a:solidFill>
                  <a:schemeClr val="hlink"/>
                </a:solidFill>
                <a:latin typeface="华文细黑" panose="02010600040101010101" pitchFamily="2" charset="-122"/>
                <a:ea typeface="华文细黑" panose="02010600040101010101" pitchFamily="2" charset="-122"/>
              </a:rPr>
              <a:t>3</a:t>
            </a:r>
            <a:r>
              <a:rPr lang="zh-CN" altLang="en-US" sz="2400" b="1" dirty="0">
                <a:solidFill>
                  <a:schemeClr val="hlink"/>
                </a:solidFill>
                <a:latin typeface="华文细黑" panose="02010600040101010101" pitchFamily="2" charset="-122"/>
                <a:ea typeface="华文细黑" panose="02010600040101010101" pitchFamily="2" charset="-122"/>
              </a:rPr>
              <a:t>、实现方式</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1</a:t>
            </a:r>
            <a:r>
              <a:rPr lang="zh-CN" altLang="en-US" sz="2400" dirty="0">
                <a:latin typeface="华文细黑" panose="02010600040101010101" pitchFamily="2" charset="-122"/>
                <a:ea typeface="华文细黑" panose="02010600040101010101" pitchFamily="2" charset="-122"/>
              </a:rPr>
              <a:t>）基于</a:t>
            </a:r>
            <a:r>
              <a:rPr lang="zh-CN" altLang="en-US" sz="2400" dirty="0">
                <a:solidFill>
                  <a:srgbClr val="FF0000"/>
                </a:solidFill>
                <a:latin typeface="华文细黑" panose="02010600040101010101" pitchFamily="2" charset="-122"/>
                <a:ea typeface="华文细黑" panose="02010600040101010101" pitchFamily="2" charset="-122"/>
              </a:rPr>
              <a:t>个人的策略</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隐含的缺省策略 ：    禁止</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开放    </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最小特权原则：最大限度地控制用户为完成授权任务所需要的许可集。</a:t>
            </a:r>
          </a:p>
          <a:p>
            <a:pPr eaLnBrk="1" hangingPunct="1">
              <a:buFont typeface="Wingdings" panose="05000000000000000000" pitchFamily="2" charset="2"/>
              <a:buNone/>
            </a:pPr>
            <a:endParaRPr lang="zh-CN" altLang="en-US" sz="2400" dirty="0">
              <a:latin typeface="华文细黑" panose="02010600040101010101" pitchFamily="2" charset="-122"/>
              <a:ea typeface="华文细黑" panose="02010600040101010101" pitchFamily="2" charset="-122"/>
            </a:endParaRP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2</a:t>
            </a:r>
            <a:r>
              <a:rPr lang="zh-CN" altLang="en-US" sz="2400" dirty="0">
                <a:latin typeface="华文细黑" panose="02010600040101010101" pitchFamily="2" charset="-122"/>
                <a:ea typeface="华文细黑" panose="02010600040101010101" pitchFamily="2" charset="-122"/>
              </a:rPr>
              <a:t>）基于</a:t>
            </a:r>
            <a:r>
              <a:rPr lang="zh-CN" altLang="en-US" sz="2400" dirty="0">
                <a:solidFill>
                  <a:srgbClr val="FF0000"/>
                </a:solidFill>
                <a:latin typeface="华文细黑" panose="02010600040101010101" pitchFamily="2" charset="-122"/>
                <a:ea typeface="华文细黑" panose="02010600040101010101" pitchFamily="2" charset="-122"/>
              </a:rPr>
              <a:t>组的策略</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多个用户被组织在一起并赋予一个共同的标识符。</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更容易、更有效。  </a:t>
            </a:r>
            <a:endParaRPr lang="zh-CN" altLang="en-US" dirty="0"/>
          </a:p>
        </p:txBody>
      </p:sp>
      <p:sp>
        <p:nvSpPr>
          <p:cNvPr id="3" name="Rectangle 4"/>
          <p:cNvSpPr>
            <a:spLocks noGrp="1" noChangeArrowheads="1"/>
          </p:cNvSpPr>
          <p:nvPr>
            <p:ph type="title"/>
          </p:nvPr>
        </p:nvSpPr>
        <p:spPr>
          <a:xfrm>
            <a:off x="914400" y="228600"/>
            <a:ext cx="7793038" cy="914400"/>
          </a:xfrm>
          <a:noFill/>
        </p:spPr>
        <p:txBody>
          <a:bodyPr/>
          <a:lstStyle/>
          <a:p>
            <a:pPr eaLnBrk="1" hangingPunct="1"/>
            <a:r>
              <a:rPr lang="zh-CN" altLang="en-US" dirty="0"/>
              <a:t>自主访问控制策略</a:t>
            </a:r>
            <a:r>
              <a:rPr lang="en-US" altLang="zh-CN" dirty="0"/>
              <a:t>DAC</a:t>
            </a:r>
          </a:p>
        </p:txBody>
      </p:sp>
    </p:spTree>
    <p:extLst>
      <p:ext uri="{BB962C8B-B14F-4D97-AF65-F5344CB8AC3E}">
        <p14:creationId xmlns:p14="http://schemas.microsoft.com/office/powerpoint/2010/main" val="1527892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596900" y="1528985"/>
            <a:ext cx="7772400" cy="1066800"/>
          </a:xfrm>
        </p:spPr>
        <p:txBody>
          <a:bodyPr/>
          <a:lstStyle/>
          <a:p>
            <a:pPr eaLnBrk="1" hangingPunct="1">
              <a:buFont typeface="Wingdings" panose="05000000000000000000" pitchFamily="2" charset="2"/>
              <a:buNone/>
            </a:pPr>
            <a:r>
              <a:rPr lang="en-US" altLang="zh-CN" sz="2800" dirty="0">
                <a:solidFill>
                  <a:schemeClr val="hlink"/>
                </a:solidFill>
                <a:latin typeface="华文细黑" panose="02010600040101010101" pitchFamily="2" charset="-122"/>
                <a:ea typeface="华文细黑" panose="02010600040101010101" pitchFamily="2" charset="-122"/>
              </a:rPr>
              <a:t>4</a:t>
            </a:r>
            <a:r>
              <a:rPr lang="zh-CN" altLang="en-US" sz="2800" dirty="0">
                <a:solidFill>
                  <a:schemeClr val="hlink"/>
                </a:solidFill>
                <a:latin typeface="华文细黑" panose="02010600040101010101" pitchFamily="2" charset="-122"/>
                <a:ea typeface="华文细黑" panose="02010600040101010101" pitchFamily="2" charset="-122"/>
              </a:rPr>
              <a:t>、技术方法</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1</a:t>
            </a:r>
            <a:r>
              <a:rPr lang="zh-CN" altLang="en-US" sz="2400" dirty="0">
                <a:latin typeface="华文细黑" panose="02010600040101010101" pitchFamily="2" charset="-122"/>
                <a:ea typeface="华文细黑" panose="02010600040101010101" pitchFamily="2" charset="-122"/>
              </a:rPr>
              <a:t>）访问控制矩阵</a:t>
            </a:r>
            <a:endParaRPr lang="zh-CN" altLang="en-US" dirty="0"/>
          </a:p>
        </p:txBody>
      </p:sp>
      <p:grpSp>
        <p:nvGrpSpPr>
          <p:cNvPr id="22531" name="Group 3"/>
          <p:cNvGrpSpPr>
            <a:grpSpLocks/>
          </p:cNvGrpSpPr>
          <p:nvPr/>
        </p:nvGrpSpPr>
        <p:grpSpPr bwMode="auto">
          <a:xfrm>
            <a:off x="1143000" y="2717800"/>
            <a:ext cx="5943600" cy="2133600"/>
            <a:chOff x="768" y="1968"/>
            <a:chExt cx="3744" cy="1344"/>
          </a:xfrm>
        </p:grpSpPr>
        <p:sp>
          <p:nvSpPr>
            <p:cNvPr id="22533" name="__TH_L27"/>
            <p:cNvSpPr>
              <a:spLocks noChangeShapeType="1"/>
            </p:cNvSpPr>
            <p:nvPr/>
          </p:nvSpPr>
          <p:spPr bwMode="auto">
            <a:xfrm>
              <a:off x="768" y="1968"/>
              <a:ext cx="912" cy="33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4" name="Rectangle 5"/>
            <p:cNvSpPr>
              <a:spLocks noChangeArrowheads="1"/>
            </p:cNvSpPr>
            <p:nvPr/>
          </p:nvSpPr>
          <p:spPr bwMode="auto">
            <a:xfrm>
              <a:off x="1248" y="1968"/>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zh-CN" altLang="en-US" sz="1600">
                  <a:latin typeface="宋体" panose="02010600030101010101" pitchFamily="2" charset="-122"/>
                </a:rPr>
                <a:t>客体</a:t>
              </a:r>
              <a:endParaRPr kumimoji="1" lang="zh-CN" altLang="en-US" sz="1600">
                <a:latin typeface="Times New Roman" panose="02020603050405020304" pitchFamily="18" charset="0"/>
              </a:endParaRPr>
            </a:p>
          </p:txBody>
        </p:sp>
        <p:grpSp>
          <p:nvGrpSpPr>
            <p:cNvPr id="22535" name="Group 6"/>
            <p:cNvGrpSpPr>
              <a:grpSpLocks/>
            </p:cNvGrpSpPr>
            <p:nvPr/>
          </p:nvGrpSpPr>
          <p:grpSpPr bwMode="auto">
            <a:xfrm>
              <a:off x="768" y="1968"/>
              <a:ext cx="3744" cy="1344"/>
              <a:chOff x="-3" y="381"/>
              <a:chExt cx="2842" cy="1926"/>
            </a:xfrm>
          </p:grpSpPr>
          <p:grpSp>
            <p:nvGrpSpPr>
              <p:cNvPr id="22536" name="Group 7"/>
              <p:cNvGrpSpPr>
                <a:grpSpLocks/>
              </p:cNvGrpSpPr>
              <p:nvPr/>
            </p:nvGrpSpPr>
            <p:grpSpPr bwMode="auto">
              <a:xfrm>
                <a:off x="0" y="384"/>
                <a:ext cx="2836" cy="1920"/>
                <a:chOff x="0" y="384"/>
                <a:chExt cx="2836" cy="1920"/>
              </a:xfrm>
            </p:grpSpPr>
            <p:grpSp>
              <p:nvGrpSpPr>
                <p:cNvPr id="22538" name="Group 8"/>
                <p:cNvGrpSpPr>
                  <a:grpSpLocks/>
                </p:cNvGrpSpPr>
                <p:nvPr/>
              </p:nvGrpSpPr>
              <p:grpSpPr bwMode="auto">
                <a:xfrm>
                  <a:off x="0" y="384"/>
                  <a:ext cx="709" cy="480"/>
                  <a:chOff x="0" y="384"/>
                  <a:chExt cx="709" cy="480"/>
                </a:xfrm>
              </p:grpSpPr>
              <p:sp>
                <p:nvSpPr>
                  <p:cNvPr id="22584" name="Rectangle 9"/>
                  <p:cNvSpPr>
                    <a:spLocks noChangeArrowheads="1"/>
                  </p:cNvSpPr>
                  <p:nvPr/>
                </p:nvSpPr>
                <p:spPr bwMode="auto">
                  <a:xfrm>
                    <a:off x="43" y="384"/>
                    <a:ext cx="62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endParaRPr kumimoji="1" lang="en-US" altLang="zh-CN" sz="1600">
                      <a:latin typeface="华文细黑" panose="02010600040101010101" pitchFamily="2" charset="-122"/>
                      <a:ea typeface="华文细黑" panose="02010600040101010101" pitchFamily="2" charset="-122"/>
                    </a:endParaRPr>
                  </a:p>
                  <a:p>
                    <a:pPr algn="just" eaLnBrk="1" hangingPunct="1">
                      <a:spcBef>
                        <a:spcPct val="0"/>
                      </a:spcBef>
                      <a:buClrTx/>
                      <a:buSzTx/>
                      <a:buFontTx/>
                      <a:buNone/>
                    </a:pPr>
                    <a:r>
                      <a:rPr kumimoji="1" lang="zh-CN" altLang="en-US" sz="1600">
                        <a:latin typeface="华文细黑" panose="02010600040101010101" pitchFamily="2" charset="-122"/>
                        <a:ea typeface="华文细黑" panose="02010600040101010101" pitchFamily="2" charset="-122"/>
                      </a:rPr>
                      <a:t>主体</a:t>
                    </a:r>
                  </a:p>
                </p:txBody>
              </p:sp>
              <p:sp>
                <p:nvSpPr>
                  <p:cNvPr id="22585" name="Rectangle 10"/>
                  <p:cNvSpPr>
                    <a:spLocks noChangeArrowheads="1"/>
                  </p:cNvSpPr>
                  <p:nvPr/>
                </p:nvSpPr>
                <p:spPr bwMode="auto">
                  <a:xfrm>
                    <a:off x="0" y="384"/>
                    <a:ext cx="70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nvGrpSpPr>
                <p:cNvPr id="22539" name="Group 11"/>
                <p:cNvGrpSpPr>
                  <a:grpSpLocks/>
                </p:cNvGrpSpPr>
                <p:nvPr/>
              </p:nvGrpSpPr>
              <p:grpSpPr bwMode="auto">
                <a:xfrm>
                  <a:off x="709" y="384"/>
                  <a:ext cx="709" cy="480"/>
                  <a:chOff x="709" y="384"/>
                  <a:chExt cx="709" cy="480"/>
                </a:xfrm>
              </p:grpSpPr>
              <p:sp>
                <p:nvSpPr>
                  <p:cNvPr id="22582" name="Rectangle 12"/>
                  <p:cNvSpPr>
                    <a:spLocks noChangeArrowheads="1"/>
                  </p:cNvSpPr>
                  <p:nvPr/>
                </p:nvSpPr>
                <p:spPr bwMode="auto">
                  <a:xfrm>
                    <a:off x="752" y="384"/>
                    <a:ext cx="62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000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1600" dirty="0">
                        <a:latin typeface="Times New Roman" panose="02020603050405020304" pitchFamily="18" charset="0"/>
                        <a:ea typeface="华文细黑" panose="02010600040101010101" pitchFamily="2" charset="-122"/>
                      </a:rPr>
                      <a:t> </a:t>
                    </a:r>
                    <a:endParaRPr kumimoji="1" lang="en-US" altLang="zh-CN" sz="1600" dirty="0">
                      <a:latin typeface="华文细黑" panose="02010600040101010101" pitchFamily="2" charset="-122"/>
                      <a:ea typeface="华文细黑" panose="02010600040101010101" pitchFamily="2" charset="-122"/>
                    </a:endParaRPr>
                  </a:p>
                  <a:p>
                    <a:pPr algn="just">
                      <a:spcBef>
                        <a:spcPct val="0"/>
                      </a:spcBef>
                      <a:buClrTx/>
                      <a:buSzTx/>
                      <a:buFontTx/>
                      <a:buNone/>
                    </a:pPr>
                    <a:r>
                      <a:rPr kumimoji="1" lang="en-US" altLang="zh-CN" sz="1600" dirty="0">
                        <a:latin typeface="华文细黑" panose="02010600040101010101" pitchFamily="2" charset="-122"/>
                        <a:ea typeface="华文细黑" panose="02010600040101010101" pitchFamily="2" charset="-122"/>
                      </a:rPr>
                      <a:t>O</a:t>
                    </a:r>
                    <a:r>
                      <a:rPr kumimoji="1" lang="en-US" altLang="zh-CN" sz="1600" baseline="-30000" dirty="0">
                        <a:latin typeface="华文细黑" panose="02010600040101010101" pitchFamily="2" charset="-122"/>
                        <a:ea typeface="华文细黑" panose="02010600040101010101" pitchFamily="2" charset="-122"/>
                      </a:rPr>
                      <a:t>1</a:t>
                    </a:r>
                    <a:endParaRPr kumimoji="1" lang="en-US" altLang="zh-CN" sz="1600" dirty="0">
                      <a:latin typeface="华文细黑" panose="02010600040101010101" pitchFamily="2" charset="-122"/>
                      <a:ea typeface="华文细黑" panose="02010600040101010101" pitchFamily="2" charset="-122"/>
                    </a:endParaRPr>
                  </a:p>
                  <a:p>
                    <a:pPr algn="just">
                      <a:spcBef>
                        <a:spcPct val="0"/>
                      </a:spcBef>
                      <a:buClrTx/>
                      <a:buSzTx/>
                      <a:buFontTx/>
                      <a:buNone/>
                    </a:pPr>
                    <a:endParaRPr kumimoji="1" lang="en-US" altLang="zh-CN" sz="1600" dirty="0">
                      <a:latin typeface="华文细黑" panose="02010600040101010101" pitchFamily="2" charset="-122"/>
                      <a:ea typeface="华文细黑" panose="02010600040101010101" pitchFamily="2" charset="-122"/>
                    </a:endParaRPr>
                  </a:p>
                </p:txBody>
              </p:sp>
              <p:sp>
                <p:nvSpPr>
                  <p:cNvPr id="22583" name="Rectangle 13"/>
                  <p:cNvSpPr>
                    <a:spLocks noChangeArrowheads="1"/>
                  </p:cNvSpPr>
                  <p:nvPr/>
                </p:nvSpPr>
                <p:spPr bwMode="auto">
                  <a:xfrm>
                    <a:off x="709" y="384"/>
                    <a:ext cx="70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nvGrpSpPr>
                <p:cNvPr id="22540" name="Group 14"/>
                <p:cNvGrpSpPr>
                  <a:grpSpLocks/>
                </p:cNvGrpSpPr>
                <p:nvPr/>
              </p:nvGrpSpPr>
              <p:grpSpPr bwMode="auto">
                <a:xfrm>
                  <a:off x="1418" y="384"/>
                  <a:ext cx="709" cy="480"/>
                  <a:chOff x="1418" y="384"/>
                  <a:chExt cx="709" cy="480"/>
                </a:xfrm>
              </p:grpSpPr>
              <p:sp>
                <p:nvSpPr>
                  <p:cNvPr id="22580" name="Rectangle 15"/>
                  <p:cNvSpPr>
                    <a:spLocks noChangeArrowheads="1"/>
                  </p:cNvSpPr>
                  <p:nvPr/>
                </p:nvSpPr>
                <p:spPr bwMode="auto">
                  <a:xfrm>
                    <a:off x="1461" y="384"/>
                    <a:ext cx="62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1600">
                        <a:latin typeface="Times New Roman" panose="02020603050405020304" pitchFamily="18" charset="0"/>
                        <a:ea typeface="华文细黑" panose="02010600040101010101" pitchFamily="2" charset="-122"/>
                      </a:rPr>
                      <a:t> </a:t>
                    </a:r>
                    <a:endParaRPr kumimoji="1" lang="en-US" altLang="zh-CN" sz="1600">
                      <a:latin typeface="华文细黑" panose="02010600040101010101" pitchFamily="2" charset="-122"/>
                      <a:ea typeface="华文细黑" panose="02010600040101010101" pitchFamily="2" charset="-122"/>
                    </a:endParaRPr>
                  </a:p>
                  <a:p>
                    <a:pPr algn="just">
                      <a:spcBef>
                        <a:spcPct val="0"/>
                      </a:spcBef>
                      <a:buClrTx/>
                      <a:buSzTx/>
                      <a:buFontTx/>
                      <a:buNone/>
                    </a:pPr>
                    <a:r>
                      <a:rPr kumimoji="1" lang="en-US" altLang="zh-CN" sz="1600">
                        <a:latin typeface="华文细黑" panose="02010600040101010101" pitchFamily="2" charset="-122"/>
                        <a:ea typeface="华文细黑" panose="02010600040101010101" pitchFamily="2" charset="-122"/>
                      </a:rPr>
                      <a:t>     O</a:t>
                    </a:r>
                    <a:r>
                      <a:rPr kumimoji="1" lang="en-US" altLang="zh-CN" sz="1600" baseline="-30000">
                        <a:latin typeface="华文细黑" panose="02010600040101010101" pitchFamily="2" charset="-122"/>
                        <a:ea typeface="华文细黑" panose="02010600040101010101" pitchFamily="2" charset="-122"/>
                      </a:rPr>
                      <a:t>2</a:t>
                    </a:r>
                    <a:endParaRPr kumimoji="1" lang="en-US" altLang="zh-CN" sz="1600">
                      <a:latin typeface="华文细黑" panose="02010600040101010101" pitchFamily="2" charset="-122"/>
                      <a:ea typeface="华文细黑" panose="02010600040101010101" pitchFamily="2" charset="-122"/>
                    </a:endParaRPr>
                  </a:p>
                  <a:p>
                    <a:pPr algn="just">
                      <a:spcBef>
                        <a:spcPct val="0"/>
                      </a:spcBef>
                      <a:buClrTx/>
                      <a:buSzTx/>
                      <a:buFontTx/>
                      <a:buNone/>
                    </a:pPr>
                    <a:endParaRPr kumimoji="1" lang="en-US" altLang="zh-CN" sz="1600">
                      <a:latin typeface="华文细黑" panose="02010600040101010101" pitchFamily="2" charset="-122"/>
                      <a:ea typeface="华文细黑" panose="02010600040101010101" pitchFamily="2" charset="-122"/>
                    </a:endParaRPr>
                  </a:p>
                </p:txBody>
              </p:sp>
              <p:sp>
                <p:nvSpPr>
                  <p:cNvPr id="22581" name="Rectangle 16"/>
                  <p:cNvSpPr>
                    <a:spLocks noChangeArrowheads="1"/>
                  </p:cNvSpPr>
                  <p:nvPr/>
                </p:nvSpPr>
                <p:spPr bwMode="auto">
                  <a:xfrm>
                    <a:off x="1418" y="384"/>
                    <a:ext cx="70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nvGrpSpPr>
                <p:cNvPr id="22541" name="Group 17"/>
                <p:cNvGrpSpPr>
                  <a:grpSpLocks/>
                </p:cNvGrpSpPr>
                <p:nvPr/>
              </p:nvGrpSpPr>
              <p:grpSpPr bwMode="auto">
                <a:xfrm>
                  <a:off x="2127" y="384"/>
                  <a:ext cx="709" cy="480"/>
                  <a:chOff x="2127" y="384"/>
                  <a:chExt cx="709" cy="480"/>
                </a:xfrm>
              </p:grpSpPr>
              <p:sp>
                <p:nvSpPr>
                  <p:cNvPr id="22578" name="Rectangle 18"/>
                  <p:cNvSpPr>
                    <a:spLocks noChangeArrowheads="1"/>
                  </p:cNvSpPr>
                  <p:nvPr/>
                </p:nvSpPr>
                <p:spPr bwMode="auto">
                  <a:xfrm>
                    <a:off x="2170" y="384"/>
                    <a:ext cx="62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1600">
                        <a:latin typeface="华文细黑" panose="02010600040101010101" pitchFamily="2" charset="-122"/>
                        <a:ea typeface="华文细黑" panose="02010600040101010101" pitchFamily="2" charset="-122"/>
                      </a:rPr>
                      <a:t>  </a:t>
                    </a:r>
                  </a:p>
                  <a:p>
                    <a:pPr algn="just">
                      <a:spcBef>
                        <a:spcPct val="0"/>
                      </a:spcBef>
                      <a:buClrTx/>
                      <a:buSzTx/>
                      <a:buFontTx/>
                      <a:buNone/>
                    </a:pPr>
                    <a:r>
                      <a:rPr kumimoji="1" lang="en-US" altLang="zh-CN" sz="1600">
                        <a:latin typeface="华文细黑" panose="02010600040101010101" pitchFamily="2" charset="-122"/>
                        <a:ea typeface="华文细黑" panose="02010600040101010101" pitchFamily="2" charset="-122"/>
                      </a:rPr>
                      <a:t>     O</a:t>
                    </a:r>
                    <a:r>
                      <a:rPr kumimoji="1" lang="en-US" altLang="zh-CN" sz="1600" baseline="-30000">
                        <a:latin typeface="华文细黑" panose="02010600040101010101" pitchFamily="2" charset="-122"/>
                        <a:ea typeface="华文细黑" panose="02010600040101010101" pitchFamily="2" charset="-122"/>
                      </a:rPr>
                      <a:t>3</a:t>
                    </a:r>
                    <a:endParaRPr kumimoji="1" lang="en-US" altLang="zh-CN" sz="1600">
                      <a:latin typeface="华文细黑" panose="02010600040101010101" pitchFamily="2" charset="-122"/>
                      <a:ea typeface="华文细黑" panose="02010600040101010101" pitchFamily="2" charset="-122"/>
                    </a:endParaRPr>
                  </a:p>
                  <a:p>
                    <a:pPr algn="just">
                      <a:spcBef>
                        <a:spcPct val="0"/>
                      </a:spcBef>
                      <a:buClrTx/>
                      <a:buSzTx/>
                      <a:buFontTx/>
                      <a:buNone/>
                    </a:pPr>
                    <a:endParaRPr kumimoji="1" lang="en-US" altLang="zh-CN" sz="1600">
                      <a:latin typeface="华文细黑" panose="02010600040101010101" pitchFamily="2" charset="-122"/>
                      <a:ea typeface="华文细黑" panose="02010600040101010101" pitchFamily="2" charset="-122"/>
                    </a:endParaRPr>
                  </a:p>
                </p:txBody>
              </p:sp>
              <p:sp>
                <p:nvSpPr>
                  <p:cNvPr id="22579" name="Rectangle 19"/>
                  <p:cNvSpPr>
                    <a:spLocks noChangeArrowheads="1"/>
                  </p:cNvSpPr>
                  <p:nvPr/>
                </p:nvSpPr>
                <p:spPr bwMode="auto">
                  <a:xfrm>
                    <a:off x="2127" y="384"/>
                    <a:ext cx="70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nvGrpSpPr>
                <p:cNvPr id="22542" name="Group 20"/>
                <p:cNvGrpSpPr>
                  <a:grpSpLocks/>
                </p:cNvGrpSpPr>
                <p:nvPr/>
              </p:nvGrpSpPr>
              <p:grpSpPr bwMode="auto">
                <a:xfrm>
                  <a:off x="0" y="864"/>
                  <a:ext cx="709" cy="480"/>
                  <a:chOff x="0" y="864"/>
                  <a:chExt cx="709" cy="480"/>
                </a:xfrm>
              </p:grpSpPr>
              <p:sp>
                <p:nvSpPr>
                  <p:cNvPr id="22576" name="Rectangle 21"/>
                  <p:cNvSpPr>
                    <a:spLocks noChangeArrowheads="1"/>
                  </p:cNvSpPr>
                  <p:nvPr/>
                </p:nvSpPr>
                <p:spPr bwMode="auto">
                  <a:xfrm>
                    <a:off x="43" y="864"/>
                    <a:ext cx="62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67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1600">
                        <a:latin typeface="Times New Roman" panose="02020603050405020304" pitchFamily="18" charset="0"/>
                        <a:ea typeface="华文细黑" panose="02010600040101010101" pitchFamily="2" charset="-122"/>
                      </a:rPr>
                      <a:t> </a:t>
                    </a:r>
                    <a:endParaRPr kumimoji="1" lang="en-US" altLang="zh-CN" sz="1600">
                      <a:latin typeface="华文细黑" panose="02010600040101010101" pitchFamily="2" charset="-122"/>
                      <a:ea typeface="华文细黑" panose="02010600040101010101" pitchFamily="2" charset="-122"/>
                    </a:endParaRPr>
                  </a:p>
                  <a:p>
                    <a:pPr algn="just">
                      <a:spcBef>
                        <a:spcPct val="0"/>
                      </a:spcBef>
                      <a:buClrTx/>
                      <a:buSzTx/>
                      <a:buFontTx/>
                      <a:buNone/>
                    </a:pPr>
                    <a:r>
                      <a:rPr kumimoji="1" lang="en-US" altLang="zh-CN" sz="1600">
                        <a:latin typeface="华文细黑" panose="02010600040101010101" pitchFamily="2" charset="-122"/>
                        <a:ea typeface="华文细黑" panose="02010600040101010101" pitchFamily="2" charset="-122"/>
                      </a:rPr>
                      <a:t>S</a:t>
                    </a:r>
                    <a:r>
                      <a:rPr kumimoji="1" lang="en-US" altLang="zh-CN" sz="1600" baseline="-30000">
                        <a:latin typeface="华文细黑" panose="02010600040101010101" pitchFamily="2" charset="-122"/>
                        <a:ea typeface="华文细黑" panose="02010600040101010101" pitchFamily="2" charset="-122"/>
                      </a:rPr>
                      <a:t>1</a:t>
                    </a:r>
                    <a:endParaRPr kumimoji="1" lang="en-US" altLang="zh-CN" sz="1600">
                      <a:latin typeface="华文细黑" panose="02010600040101010101" pitchFamily="2" charset="-122"/>
                      <a:ea typeface="华文细黑" panose="02010600040101010101" pitchFamily="2" charset="-122"/>
                    </a:endParaRPr>
                  </a:p>
                  <a:p>
                    <a:pPr algn="just">
                      <a:spcBef>
                        <a:spcPct val="0"/>
                      </a:spcBef>
                      <a:buClrTx/>
                      <a:buSzTx/>
                      <a:buFontTx/>
                      <a:buNone/>
                    </a:pPr>
                    <a:endParaRPr kumimoji="1" lang="en-US" altLang="zh-CN" sz="1600">
                      <a:latin typeface="华文细黑" panose="02010600040101010101" pitchFamily="2" charset="-122"/>
                      <a:ea typeface="华文细黑" panose="02010600040101010101" pitchFamily="2" charset="-122"/>
                    </a:endParaRPr>
                  </a:p>
                </p:txBody>
              </p:sp>
              <p:sp>
                <p:nvSpPr>
                  <p:cNvPr id="22577" name="Rectangle 22"/>
                  <p:cNvSpPr>
                    <a:spLocks noChangeArrowheads="1"/>
                  </p:cNvSpPr>
                  <p:nvPr/>
                </p:nvSpPr>
                <p:spPr bwMode="auto">
                  <a:xfrm>
                    <a:off x="0" y="864"/>
                    <a:ext cx="70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nvGrpSpPr>
                <p:cNvPr id="22543" name="Group 23"/>
                <p:cNvGrpSpPr>
                  <a:grpSpLocks/>
                </p:cNvGrpSpPr>
                <p:nvPr/>
              </p:nvGrpSpPr>
              <p:grpSpPr bwMode="auto">
                <a:xfrm>
                  <a:off x="709" y="864"/>
                  <a:ext cx="709" cy="480"/>
                  <a:chOff x="709" y="864"/>
                  <a:chExt cx="709" cy="480"/>
                </a:xfrm>
              </p:grpSpPr>
              <p:sp>
                <p:nvSpPr>
                  <p:cNvPr id="22574" name="Rectangle 24"/>
                  <p:cNvSpPr>
                    <a:spLocks noChangeArrowheads="1"/>
                  </p:cNvSpPr>
                  <p:nvPr/>
                </p:nvSpPr>
                <p:spPr bwMode="auto">
                  <a:xfrm>
                    <a:off x="752" y="864"/>
                    <a:ext cx="62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000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1600" dirty="0">
                        <a:latin typeface="Times New Roman" panose="02020603050405020304" pitchFamily="18" charset="0"/>
                        <a:ea typeface="华文细黑" panose="02010600040101010101" pitchFamily="2" charset="-122"/>
                      </a:rPr>
                      <a:t> </a:t>
                    </a:r>
                    <a:endParaRPr kumimoji="1" lang="en-US" altLang="zh-CN" sz="1600" dirty="0">
                      <a:latin typeface="华文细黑" panose="02010600040101010101" pitchFamily="2" charset="-122"/>
                      <a:ea typeface="华文细黑" panose="02010600040101010101" pitchFamily="2" charset="-122"/>
                    </a:endParaRPr>
                  </a:p>
                  <a:p>
                    <a:pPr algn="just">
                      <a:spcBef>
                        <a:spcPct val="0"/>
                      </a:spcBef>
                      <a:buClrTx/>
                      <a:buSzTx/>
                      <a:buFontTx/>
                      <a:buNone/>
                    </a:pPr>
                    <a:r>
                      <a:rPr kumimoji="1" lang="en-US" altLang="zh-CN" sz="1600" dirty="0">
                        <a:latin typeface="华文细黑" panose="02010600040101010101" pitchFamily="2" charset="-122"/>
                        <a:ea typeface="华文细黑" panose="02010600040101010101" pitchFamily="2" charset="-122"/>
                      </a:rPr>
                      <a:t>4</a:t>
                    </a:r>
                  </a:p>
                  <a:p>
                    <a:pPr algn="just">
                      <a:spcBef>
                        <a:spcPct val="0"/>
                      </a:spcBef>
                      <a:buClrTx/>
                      <a:buSzTx/>
                      <a:buFontTx/>
                      <a:buNone/>
                    </a:pPr>
                    <a:endParaRPr kumimoji="1" lang="en-US" altLang="zh-CN" sz="1600" dirty="0">
                      <a:latin typeface="华文细黑" panose="02010600040101010101" pitchFamily="2" charset="-122"/>
                      <a:ea typeface="华文细黑" panose="02010600040101010101" pitchFamily="2" charset="-122"/>
                    </a:endParaRPr>
                  </a:p>
                </p:txBody>
              </p:sp>
              <p:sp>
                <p:nvSpPr>
                  <p:cNvPr id="22575" name="Rectangle 25"/>
                  <p:cNvSpPr>
                    <a:spLocks noChangeArrowheads="1"/>
                  </p:cNvSpPr>
                  <p:nvPr/>
                </p:nvSpPr>
                <p:spPr bwMode="auto">
                  <a:xfrm>
                    <a:off x="709" y="864"/>
                    <a:ext cx="70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nvGrpSpPr>
                <p:cNvPr id="22544" name="Group 26"/>
                <p:cNvGrpSpPr>
                  <a:grpSpLocks/>
                </p:cNvGrpSpPr>
                <p:nvPr/>
              </p:nvGrpSpPr>
              <p:grpSpPr bwMode="auto">
                <a:xfrm>
                  <a:off x="1418" y="864"/>
                  <a:ext cx="709" cy="480"/>
                  <a:chOff x="1418" y="864"/>
                  <a:chExt cx="709" cy="480"/>
                </a:xfrm>
              </p:grpSpPr>
              <p:sp>
                <p:nvSpPr>
                  <p:cNvPr id="22572" name="Rectangle 27"/>
                  <p:cNvSpPr>
                    <a:spLocks noChangeArrowheads="1"/>
                  </p:cNvSpPr>
                  <p:nvPr/>
                </p:nvSpPr>
                <p:spPr bwMode="auto">
                  <a:xfrm>
                    <a:off x="1461" y="864"/>
                    <a:ext cx="62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1600">
                        <a:latin typeface="Times New Roman" panose="02020603050405020304" pitchFamily="18" charset="0"/>
                        <a:ea typeface="华文细黑" panose="02010600040101010101" pitchFamily="2" charset="-122"/>
                      </a:rPr>
                      <a:t> </a:t>
                    </a:r>
                    <a:endParaRPr kumimoji="1" lang="en-US" altLang="zh-CN" sz="1600">
                      <a:latin typeface="华文细黑" panose="02010600040101010101" pitchFamily="2" charset="-122"/>
                      <a:ea typeface="华文细黑" panose="02010600040101010101" pitchFamily="2" charset="-122"/>
                    </a:endParaRPr>
                  </a:p>
                  <a:p>
                    <a:pPr algn="just">
                      <a:spcBef>
                        <a:spcPct val="0"/>
                      </a:spcBef>
                      <a:buClrTx/>
                      <a:buSzTx/>
                      <a:buFontTx/>
                      <a:buNone/>
                    </a:pPr>
                    <a:r>
                      <a:rPr kumimoji="1" lang="en-US" altLang="zh-CN" sz="1600">
                        <a:latin typeface="华文细黑" panose="02010600040101010101" pitchFamily="2" charset="-122"/>
                        <a:ea typeface="华文细黑" panose="02010600040101010101" pitchFamily="2" charset="-122"/>
                      </a:rPr>
                      <a:t>     3</a:t>
                    </a:r>
                  </a:p>
                  <a:p>
                    <a:pPr algn="just">
                      <a:spcBef>
                        <a:spcPct val="0"/>
                      </a:spcBef>
                      <a:buClrTx/>
                      <a:buSzTx/>
                      <a:buFontTx/>
                      <a:buNone/>
                    </a:pPr>
                    <a:endParaRPr kumimoji="1" lang="en-US" altLang="zh-CN" sz="1600">
                      <a:latin typeface="华文细黑" panose="02010600040101010101" pitchFamily="2" charset="-122"/>
                      <a:ea typeface="华文细黑" panose="02010600040101010101" pitchFamily="2" charset="-122"/>
                    </a:endParaRPr>
                  </a:p>
                </p:txBody>
              </p:sp>
              <p:sp>
                <p:nvSpPr>
                  <p:cNvPr id="22573" name="Rectangle 28"/>
                  <p:cNvSpPr>
                    <a:spLocks noChangeArrowheads="1"/>
                  </p:cNvSpPr>
                  <p:nvPr/>
                </p:nvSpPr>
                <p:spPr bwMode="auto">
                  <a:xfrm>
                    <a:off x="1418" y="864"/>
                    <a:ext cx="70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nvGrpSpPr>
                <p:cNvPr id="22545" name="Group 29"/>
                <p:cNvGrpSpPr>
                  <a:grpSpLocks/>
                </p:cNvGrpSpPr>
                <p:nvPr/>
              </p:nvGrpSpPr>
              <p:grpSpPr bwMode="auto">
                <a:xfrm>
                  <a:off x="2127" y="864"/>
                  <a:ext cx="709" cy="480"/>
                  <a:chOff x="2127" y="864"/>
                  <a:chExt cx="709" cy="480"/>
                </a:xfrm>
              </p:grpSpPr>
              <p:sp>
                <p:nvSpPr>
                  <p:cNvPr id="22570" name="Rectangle 30"/>
                  <p:cNvSpPr>
                    <a:spLocks noChangeArrowheads="1"/>
                  </p:cNvSpPr>
                  <p:nvPr/>
                </p:nvSpPr>
                <p:spPr bwMode="auto">
                  <a:xfrm>
                    <a:off x="2170" y="864"/>
                    <a:ext cx="62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1600">
                        <a:latin typeface="华文细黑" panose="02010600040101010101" pitchFamily="2" charset="-122"/>
                        <a:ea typeface="华文细黑" panose="02010600040101010101" pitchFamily="2" charset="-122"/>
                      </a:rPr>
                      <a:t> </a:t>
                    </a:r>
                  </a:p>
                  <a:p>
                    <a:pPr algn="just">
                      <a:spcBef>
                        <a:spcPct val="0"/>
                      </a:spcBef>
                      <a:buClrTx/>
                      <a:buSzTx/>
                      <a:buFontTx/>
                      <a:buNone/>
                    </a:pPr>
                    <a:r>
                      <a:rPr kumimoji="1" lang="en-US" altLang="zh-CN" sz="1600">
                        <a:latin typeface="华文细黑" panose="02010600040101010101" pitchFamily="2" charset="-122"/>
                        <a:ea typeface="华文细黑" panose="02010600040101010101" pitchFamily="2" charset="-122"/>
                      </a:rPr>
                      <a:t>     0</a:t>
                    </a:r>
                  </a:p>
                  <a:p>
                    <a:pPr algn="just">
                      <a:spcBef>
                        <a:spcPct val="0"/>
                      </a:spcBef>
                      <a:buClrTx/>
                      <a:buSzTx/>
                      <a:buFontTx/>
                      <a:buNone/>
                    </a:pPr>
                    <a:endParaRPr kumimoji="1" lang="en-US" altLang="zh-CN" sz="1600">
                      <a:latin typeface="华文细黑" panose="02010600040101010101" pitchFamily="2" charset="-122"/>
                      <a:ea typeface="华文细黑" panose="02010600040101010101" pitchFamily="2" charset="-122"/>
                    </a:endParaRPr>
                  </a:p>
                </p:txBody>
              </p:sp>
              <p:sp>
                <p:nvSpPr>
                  <p:cNvPr id="22571" name="Rectangle 31"/>
                  <p:cNvSpPr>
                    <a:spLocks noChangeArrowheads="1"/>
                  </p:cNvSpPr>
                  <p:nvPr/>
                </p:nvSpPr>
                <p:spPr bwMode="auto">
                  <a:xfrm>
                    <a:off x="2127" y="864"/>
                    <a:ext cx="70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nvGrpSpPr>
                <p:cNvPr id="22546" name="Group 32"/>
                <p:cNvGrpSpPr>
                  <a:grpSpLocks/>
                </p:cNvGrpSpPr>
                <p:nvPr/>
              </p:nvGrpSpPr>
              <p:grpSpPr bwMode="auto">
                <a:xfrm>
                  <a:off x="0" y="1344"/>
                  <a:ext cx="709" cy="480"/>
                  <a:chOff x="0" y="1344"/>
                  <a:chExt cx="709" cy="480"/>
                </a:xfrm>
              </p:grpSpPr>
              <p:sp>
                <p:nvSpPr>
                  <p:cNvPr id="22568" name="Rectangle 33"/>
                  <p:cNvSpPr>
                    <a:spLocks noChangeArrowheads="1"/>
                  </p:cNvSpPr>
                  <p:nvPr/>
                </p:nvSpPr>
                <p:spPr bwMode="auto">
                  <a:xfrm>
                    <a:off x="43" y="1344"/>
                    <a:ext cx="62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67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1600">
                        <a:latin typeface="Times New Roman" panose="02020603050405020304" pitchFamily="18" charset="0"/>
                        <a:ea typeface="华文细黑" panose="02010600040101010101" pitchFamily="2" charset="-122"/>
                      </a:rPr>
                      <a:t> </a:t>
                    </a:r>
                    <a:endParaRPr kumimoji="1" lang="en-US" altLang="zh-CN" sz="1600">
                      <a:latin typeface="华文细黑" panose="02010600040101010101" pitchFamily="2" charset="-122"/>
                      <a:ea typeface="华文细黑" panose="02010600040101010101" pitchFamily="2" charset="-122"/>
                    </a:endParaRPr>
                  </a:p>
                  <a:p>
                    <a:pPr algn="just">
                      <a:spcBef>
                        <a:spcPct val="0"/>
                      </a:spcBef>
                      <a:buClrTx/>
                      <a:buSzTx/>
                      <a:buFontTx/>
                      <a:buNone/>
                    </a:pPr>
                    <a:r>
                      <a:rPr kumimoji="1" lang="en-US" altLang="zh-CN" sz="1600">
                        <a:latin typeface="华文细黑" panose="02010600040101010101" pitchFamily="2" charset="-122"/>
                        <a:ea typeface="华文细黑" panose="02010600040101010101" pitchFamily="2" charset="-122"/>
                      </a:rPr>
                      <a:t>S</a:t>
                    </a:r>
                    <a:r>
                      <a:rPr kumimoji="1" lang="en-US" altLang="zh-CN" sz="1600" baseline="-30000">
                        <a:latin typeface="华文细黑" panose="02010600040101010101" pitchFamily="2" charset="-122"/>
                        <a:ea typeface="华文细黑" panose="02010600040101010101" pitchFamily="2" charset="-122"/>
                      </a:rPr>
                      <a:t>2</a:t>
                    </a:r>
                    <a:endParaRPr kumimoji="1" lang="en-US" altLang="zh-CN" sz="1600">
                      <a:latin typeface="华文细黑" panose="02010600040101010101" pitchFamily="2" charset="-122"/>
                      <a:ea typeface="华文细黑" panose="02010600040101010101" pitchFamily="2" charset="-122"/>
                    </a:endParaRPr>
                  </a:p>
                  <a:p>
                    <a:pPr algn="just">
                      <a:spcBef>
                        <a:spcPct val="0"/>
                      </a:spcBef>
                      <a:buClrTx/>
                      <a:buSzTx/>
                      <a:buFontTx/>
                      <a:buNone/>
                    </a:pPr>
                    <a:endParaRPr kumimoji="1" lang="en-US" altLang="zh-CN" sz="1600">
                      <a:latin typeface="华文细黑" panose="02010600040101010101" pitchFamily="2" charset="-122"/>
                      <a:ea typeface="华文细黑" panose="02010600040101010101" pitchFamily="2" charset="-122"/>
                    </a:endParaRPr>
                  </a:p>
                </p:txBody>
              </p:sp>
              <p:sp>
                <p:nvSpPr>
                  <p:cNvPr id="22569" name="Rectangle 34"/>
                  <p:cNvSpPr>
                    <a:spLocks noChangeArrowheads="1"/>
                  </p:cNvSpPr>
                  <p:nvPr/>
                </p:nvSpPr>
                <p:spPr bwMode="auto">
                  <a:xfrm>
                    <a:off x="0" y="1344"/>
                    <a:ext cx="70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nvGrpSpPr>
                <p:cNvPr id="22547" name="Group 35"/>
                <p:cNvGrpSpPr>
                  <a:grpSpLocks/>
                </p:cNvGrpSpPr>
                <p:nvPr/>
              </p:nvGrpSpPr>
              <p:grpSpPr bwMode="auto">
                <a:xfrm>
                  <a:off x="709" y="1344"/>
                  <a:ext cx="709" cy="480"/>
                  <a:chOff x="709" y="1344"/>
                  <a:chExt cx="709" cy="480"/>
                </a:xfrm>
              </p:grpSpPr>
              <p:sp>
                <p:nvSpPr>
                  <p:cNvPr id="22566" name="Rectangle 36"/>
                  <p:cNvSpPr>
                    <a:spLocks noChangeArrowheads="1"/>
                  </p:cNvSpPr>
                  <p:nvPr/>
                </p:nvSpPr>
                <p:spPr bwMode="auto">
                  <a:xfrm>
                    <a:off x="752" y="1344"/>
                    <a:ext cx="62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1600" dirty="0">
                        <a:latin typeface="Times New Roman" panose="02020603050405020304" pitchFamily="18" charset="0"/>
                        <a:ea typeface="华文细黑" panose="02010600040101010101" pitchFamily="2" charset="-122"/>
                      </a:rPr>
                      <a:t> </a:t>
                    </a:r>
                    <a:endParaRPr kumimoji="1" lang="en-US" altLang="zh-CN" sz="1600" dirty="0">
                      <a:latin typeface="华文细黑" panose="02010600040101010101" pitchFamily="2" charset="-122"/>
                      <a:ea typeface="华文细黑" panose="02010600040101010101" pitchFamily="2" charset="-122"/>
                    </a:endParaRPr>
                  </a:p>
                  <a:p>
                    <a:pPr algn="just">
                      <a:spcBef>
                        <a:spcPct val="0"/>
                      </a:spcBef>
                      <a:buClrTx/>
                      <a:buSzTx/>
                      <a:buFontTx/>
                      <a:buNone/>
                    </a:pPr>
                    <a:r>
                      <a:rPr kumimoji="1" lang="en-US" altLang="zh-CN" sz="1600" dirty="0">
                        <a:latin typeface="华文细黑" panose="02010600040101010101" pitchFamily="2" charset="-122"/>
                        <a:ea typeface="华文细黑" panose="02010600040101010101" pitchFamily="2" charset="-122"/>
                      </a:rPr>
                      <a:t>        2</a:t>
                    </a:r>
                  </a:p>
                  <a:p>
                    <a:pPr algn="just">
                      <a:spcBef>
                        <a:spcPct val="0"/>
                      </a:spcBef>
                      <a:buClrTx/>
                      <a:buSzTx/>
                      <a:buFontTx/>
                      <a:buNone/>
                    </a:pPr>
                    <a:endParaRPr kumimoji="1" lang="en-US" altLang="zh-CN" sz="1600" dirty="0">
                      <a:latin typeface="华文细黑" panose="02010600040101010101" pitchFamily="2" charset="-122"/>
                      <a:ea typeface="华文细黑" panose="02010600040101010101" pitchFamily="2" charset="-122"/>
                    </a:endParaRPr>
                  </a:p>
                </p:txBody>
              </p:sp>
              <p:sp>
                <p:nvSpPr>
                  <p:cNvPr id="22567" name="Rectangle 37"/>
                  <p:cNvSpPr>
                    <a:spLocks noChangeArrowheads="1"/>
                  </p:cNvSpPr>
                  <p:nvPr/>
                </p:nvSpPr>
                <p:spPr bwMode="auto">
                  <a:xfrm>
                    <a:off x="709" y="1344"/>
                    <a:ext cx="70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nvGrpSpPr>
                <p:cNvPr id="22548" name="Group 38"/>
                <p:cNvGrpSpPr>
                  <a:grpSpLocks/>
                </p:cNvGrpSpPr>
                <p:nvPr/>
              </p:nvGrpSpPr>
              <p:grpSpPr bwMode="auto">
                <a:xfrm>
                  <a:off x="1418" y="1344"/>
                  <a:ext cx="709" cy="480"/>
                  <a:chOff x="1418" y="1344"/>
                  <a:chExt cx="709" cy="480"/>
                </a:xfrm>
              </p:grpSpPr>
              <p:sp>
                <p:nvSpPr>
                  <p:cNvPr id="22564" name="Rectangle 39"/>
                  <p:cNvSpPr>
                    <a:spLocks noChangeArrowheads="1"/>
                  </p:cNvSpPr>
                  <p:nvPr/>
                </p:nvSpPr>
                <p:spPr bwMode="auto">
                  <a:xfrm>
                    <a:off x="1461" y="1344"/>
                    <a:ext cx="62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1600">
                        <a:latin typeface="Times New Roman" panose="02020603050405020304" pitchFamily="18" charset="0"/>
                        <a:ea typeface="华文细黑" panose="02010600040101010101" pitchFamily="2" charset="-122"/>
                      </a:rPr>
                      <a:t> </a:t>
                    </a:r>
                    <a:endParaRPr kumimoji="1" lang="en-US" altLang="zh-CN" sz="1600">
                      <a:latin typeface="华文细黑" panose="02010600040101010101" pitchFamily="2" charset="-122"/>
                      <a:ea typeface="华文细黑" panose="02010600040101010101" pitchFamily="2" charset="-122"/>
                    </a:endParaRPr>
                  </a:p>
                  <a:p>
                    <a:pPr algn="just">
                      <a:spcBef>
                        <a:spcPct val="0"/>
                      </a:spcBef>
                      <a:buClrTx/>
                      <a:buSzTx/>
                      <a:buFontTx/>
                      <a:buNone/>
                    </a:pPr>
                    <a:r>
                      <a:rPr kumimoji="1" lang="en-US" altLang="zh-CN" sz="1600">
                        <a:latin typeface="华文细黑" panose="02010600040101010101" pitchFamily="2" charset="-122"/>
                        <a:ea typeface="华文细黑" panose="02010600040101010101" pitchFamily="2" charset="-122"/>
                      </a:rPr>
                      <a:t>     1</a:t>
                    </a:r>
                  </a:p>
                  <a:p>
                    <a:pPr algn="just">
                      <a:spcBef>
                        <a:spcPct val="0"/>
                      </a:spcBef>
                      <a:buClrTx/>
                      <a:buSzTx/>
                      <a:buFontTx/>
                      <a:buNone/>
                    </a:pPr>
                    <a:endParaRPr kumimoji="1" lang="en-US" altLang="zh-CN" sz="1600">
                      <a:latin typeface="华文细黑" panose="02010600040101010101" pitchFamily="2" charset="-122"/>
                      <a:ea typeface="华文细黑" panose="02010600040101010101" pitchFamily="2" charset="-122"/>
                    </a:endParaRPr>
                  </a:p>
                </p:txBody>
              </p:sp>
              <p:sp>
                <p:nvSpPr>
                  <p:cNvPr id="22565" name="Rectangle 40"/>
                  <p:cNvSpPr>
                    <a:spLocks noChangeArrowheads="1"/>
                  </p:cNvSpPr>
                  <p:nvPr/>
                </p:nvSpPr>
                <p:spPr bwMode="auto">
                  <a:xfrm>
                    <a:off x="1418" y="1344"/>
                    <a:ext cx="70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nvGrpSpPr>
                <p:cNvPr id="22549" name="Group 41"/>
                <p:cNvGrpSpPr>
                  <a:grpSpLocks/>
                </p:cNvGrpSpPr>
                <p:nvPr/>
              </p:nvGrpSpPr>
              <p:grpSpPr bwMode="auto">
                <a:xfrm>
                  <a:off x="2127" y="1344"/>
                  <a:ext cx="709" cy="480"/>
                  <a:chOff x="2127" y="1344"/>
                  <a:chExt cx="709" cy="480"/>
                </a:xfrm>
              </p:grpSpPr>
              <p:sp>
                <p:nvSpPr>
                  <p:cNvPr id="22562" name="Rectangle 42"/>
                  <p:cNvSpPr>
                    <a:spLocks noChangeArrowheads="1"/>
                  </p:cNvSpPr>
                  <p:nvPr/>
                </p:nvSpPr>
                <p:spPr bwMode="auto">
                  <a:xfrm>
                    <a:off x="2170" y="1344"/>
                    <a:ext cx="62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1600">
                        <a:latin typeface="Times New Roman" panose="02020603050405020304" pitchFamily="18" charset="0"/>
                        <a:ea typeface="华文细黑" panose="02010600040101010101" pitchFamily="2" charset="-122"/>
                      </a:rPr>
                      <a:t> </a:t>
                    </a:r>
                    <a:endParaRPr kumimoji="1" lang="en-US" altLang="zh-CN" sz="1600">
                      <a:latin typeface="华文细黑" panose="02010600040101010101" pitchFamily="2" charset="-122"/>
                      <a:ea typeface="华文细黑" panose="02010600040101010101" pitchFamily="2" charset="-122"/>
                    </a:endParaRPr>
                  </a:p>
                  <a:p>
                    <a:pPr algn="just">
                      <a:spcBef>
                        <a:spcPct val="0"/>
                      </a:spcBef>
                      <a:buClrTx/>
                      <a:buSzTx/>
                      <a:buFontTx/>
                      <a:buNone/>
                    </a:pPr>
                    <a:r>
                      <a:rPr kumimoji="1" lang="en-US" altLang="zh-CN" sz="1600">
                        <a:latin typeface="华文细黑" panose="02010600040101010101" pitchFamily="2" charset="-122"/>
                        <a:ea typeface="华文细黑" panose="02010600040101010101" pitchFamily="2" charset="-122"/>
                      </a:rPr>
                      <a:t>     4</a:t>
                    </a:r>
                  </a:p>
                  <a:p>
                    <a:pPr algn="just">
                      <a:spcBef>
                        <a:spcPct val="0"/>
                      </a:spcBef>
                      <a:buClrTx/>
                      <a:buSzTx/>
                      <a:buFontTx/>
                      <a:buNone/>
                    </a:pPr>
                    <a:endParaRPr kumimoji="1" lang="en-US" altLang="zh-CN" sz="1600">
                      <a:latin typeface="华文细黑" panose="02010600040101010101" pitchFamily="2" charset="-122"/>
                      <a:ea typeface="华文细黑" panose="02010600040101010101" pitchFamily="2" charset="-122"/>
                    </a:endParaRPr>
                  </a:p>
                </p:txBody>
              </p:sp>
              <p:sp>
                <p:nvSpPr>
                  <p:cNvPr id="22563" name="Rectangle 43"/>
                  <p:cNvSpPr>
                    <a:spLocks noChangeArrowheads="1"/>
                  </p:cNvSpPr>
                  <p:nvPr/>
                </p:nvSpPr>
                <p:spPr bwMode="auto">
                  <a:xfrm>
                    <a:off x="2127" y="1344"/>
                    <a:ext cx="70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nvGrpSpPr>
                <p:cNvPr id="22550" name="Group 44"/>
                <p:cNvGrpSpPr>
                  <a:grpSpLocks/>
                </p:cNvGrpSpPr>
                <p:nvPr/>
              </p:nvGrpSpPr>
              <p:grpSpPr bwMode="auto">
                <a:xfrm>
                  <a:off x="0" y="1824"/>
                  <a:ext cx="709" cy="480"/>
                  <a:chOff x="0" y="1824"/>
                  <a:chExt cx="709" cy="480"/>
                </a:xfrm>
              </p:grpSpPr>
              <p:sp>
                <p:nvSpPr>
                  <p:cNvPr id="22560" name="Rectangle 45"/>
                  <p:cNvSpPr>
                    <a:spLocks noChangeArrowheads="1"/>
                  </p:cNvSpPr>
                  <p:nvPr/>
                </p:nvSpPr>
                <p:spPr bwMode="auto">
                  <a:xfrm>
                    <a:off x="43" y="1824"/>
                    <a:ext cx="62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667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1600">
                        <a:latin typeface="Times New Roman" panose="02020603050405020304" pitchFamily="18" charset="0"/>
                        <a:ea typeface="华文细黑" panose="02010600040101010101" pitchFamily="2" charset="-122"/>
                      </a:rPr>
                      <a:t> </a:t>
                    </a:r>
                    <a:endParaRPr kumimoji="1" lang="en-US" altLang="zh-CN" sz="1600">
                      <a:latin typeface="华文细黑" panose="02010600040101010101" pitchFamily="2" charset="-122"/>
                      <a:ea typeface="华文细黑" panose="02010600040101010101" pitchFamily="2" charset="-122"/>
                    </a:endParaRPr>
                  </a:p>
                  <a:p>
                    <a:pPr algn="just">
                      <a:spcBef>
                        <a:spcPct val="0"/>
                      </a:spcBef>
                      <a:buClrTx/>
                      <a:buSzTx/>
                      <a:buFontTx/>
                      <a:buNone/>
                    </a:pPr>
                    <a:r>
                      <a:rPr kumimoji="1" lang="en-US" altLang="zh-CN" sz="1600">
                        <a:latin typeface="华文细黑" panose="02010600040101010101" pitchFamily="2" charset="-122"/>
                        <a:ea typeface="华文细黑" panose="02010600040101010101" pitchFamily="2" charset="-122"/>
                      </a:rPr>
                      <a:t>S</a:t>
                    </a:r>
                    <a:r>
                      <a:rPr kumimoji="1" lang="en-US" altLang="zh-CN" sz="1600" baseline="-30000">
                        <a:latin typeface="华文细黑" panose="02010600040101010101" pitchFamily="2" charset="-122"/>
                        <a:ea typeface="华文细黑" panose="02010600040101010101" pitchFamily="2" charset="-122"/>
                      </a:rPr>
                      <a:t>3</a:t>
                    </a:r>
                    <a:endParaRPr kumimoji="1" lang="en-US" altLang="zh-CN" sz="1600">
                      <a:latin typeface="华文细黑" panose="02010600040101010101" pitchFamily="2" charset="-122"/>
                      <a:ea typeface="华文细黑" panose="02010600040101010101" pitchFamily="2" charset="-122"/>
                    </a:endParaRPr>
                  </a:p>
                  <a:p>
                    <a:pPr algn="just">
                      <a:spcBef>
                        <a:spcPct val="0"/>
                      </a:spcBef>
                      <a:buClrTx/>
                      <a:buSzTx/>
                      <a:buFontTx/>
                      <a:buNone/>
                    </a:pPr>
                    <a:endParaRPr kumimoji="1" lang="en-US" altLang="zh-CN" sz="1600">
                      <a:latin typeface="华文细黑" panose="02010600040101010101" pitchFamily="2" charset="-122"/>
                      <a:ea typeface="华文细黑" panose="02010600040101010101" pitchFamily="2" charset="-122"/>
                    </a:endParaRPr>
                  </a:p>
                </p:txBody>
              </p:sp>
              <p:sp>
                <p:nvSpPr>
                  <p:cNvPr id="22561" name="Rectangle 46"/>
                  <p:cNvSpPr>
                    <a:spLocks noChangeArrowheads="1"/>
                  </p:cNvSpPr>
                  <p:nvPr/>
                </p:nvSpPr>
                <p:spPr bwMode="auto">
                  <a:xfrm>
                    <a:off x="0" y="1824"/>
                    <a:ext cx="70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nvGrpSpPr>
                <p:cNvPr id="22551" name="Group 47"/>
                <p:cNvGrpSpPr>
                  <a:grpSpLocks/>
                </p:cNvGrpSpPr>
                <p:nvPr/>
              </p:nvGrpSpPr>
              <p:grpSpPr bwMode="auto">
                <a:xfrm>
                  <a:off x="709" y="1824"/>
                  <a:ext cx="709" cy="480"/>
                  <a:chOff x="709" y="1824"/>
                  <a:chExt cx="709" cy="480"/>
                </a:xfrm>
              </p:grpSpPr>
              <p:sp>
                <p:nvSpPr>
                  <p:cNvPr id="22558" name="Rectangle 48"/>
                  <p:cNvSpPr>
                    <a:spLocks noChangeArrowheads="1"/>
                  </p:cNvSpPr>
                  <p:nvPr/>
                </p:nvSpPr>
                <p:spPr bwMode="auto">
                  <a:xfrm>
                    <a:off x="752" y="1824"/>
                    <a:ext cx="62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1600" dirty="0">
                        <a:latin typeface="Times New Roman" panose="02020603050405020304" pitchFamily="18" charset="0"/>
                        <a:ea typeface="华文细黑" panose="02010600040101010101" pitchFamily="2" charset="-122"/>
                      </a:rPr>
                      <a:t> </a:t>
                    </a:r>
                    <a:endParaRPr kumimoji="1" lang="en-US" altLang="zh-CN" sz="1600" dirty="0">
                      <a:latin typeface="华文细黑" panose="02010600040101010101" pitchFamily="2" charset="-122"/>
                      <a:ea typeface="华文细黑" panose="02010600040101010101" pitchFamily="2" charset="-122"/>
                    </a:endParaRPr>
                  </a:p>
                  <a:p>
                    <a:pPr algn="just">
                      <a:spcBef>
                        <a:spcPct val="0"/>
                      </a:spcBef>
                      <a:buClrTx/>
                      <a:buSzTx/>
                      <a:buFontTx/>
                      <a:buNone/>
                    </a:pPr>
                    <a:r>
                      <a:rPr kumimoji="1" lang="en-US" altLang="zh-CN" sz="1600" dirty="0">
                        <a:latin typeface="华文细黑" panose="02010600040101010101" pitchFamily="2" charset="-122"/>
                        <a:ea typeface="华文细黑" panose="02010600040101010101" pitchFamily="2" charset="-122"/>
                      </a:rPr>
                      <a:t>        1</a:t>
                    </a:r>
                  </a:p>
                  <a:p>
                    <a:pPr algn="just">
                      <a:spcBef>
                        <a:spcPct val="0"/>
                      </a:spcBef>
                      <a:buClrTx/>
                      <a:buSzTx/>
                      <a:buFontTx/>
                      <a:buNone/>
                    </a:pPr>
                    <a:endParaRPr kumimoji="1" lang="en-US" altLang="zh-CN" sz="1600" dirty="0">
                      <a:latin typeface="华文细黑" panose="02010600040101010101" pitchFamily="2" charset="-122"/>
                      <a:ea typeface="华文细黑" panose="02010600040101010101" pitchFamily="2" charset="-122"/>
                    </a:endParaRPr>
                  </a:p>
                </p:txBody>
              </p:sp>
              <p:sp>
                <p:nvSpPr>
                  <p:cNvPr id="22559" name="Rectangle 49"/>
                  <p:cNvSpPr>
                    <a:spLocks noChangeArrowheads="1"/>
                  </p:cNvSpPr>
                  <p:nvPr/>
                </p:nvSpPr>
                <p:spPr bwMode="auto">
                  <a:xfrm>
                    <a:off x="709" y="1824"/>
                    <a:ext cx="70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nvGrpSpPr>
                <p:cNvPr id="22552" name="Group 50"/>
                <p:cNvGrpSpPr>
                  <a:grpSpLocks/>
                </p:cNvGrpSpPr>
                <p:nvPr/>
              </p:nvGrpSpPr>
              <p:grpSpPr bwMode="auto">
                <a:xfrm>
                  <a:off x="1418" y="1824"/>
                  <a:ext cx="709" cy="480"/>
                  <a:chOff x="1418" y="1824"/>
                  <a:chExt cx="709" cy="480"/>
                </a:xfrm>
              </p:grpSpPr>
              <p:sp>
                <p:nvSpPr>
                  <p:cNvPr id="22556" name="Rectangle 51"/>
                  <p:cNvSpPr>
                    <a:spLocks noChangeArrowheads="1"/>
                  </p:cNvSpPr>
                  <p:nvPr/>
                </p:nvSpPr>
                <p:spPr bwMode="auto">
                  <a:xfrm>
                    <a:off x="1461" y="1824"/>
                    <a:ext cx="62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1600">
                        <a:latin typeface="Times New Roman" panose="02020603050405020304" pitchFamily="18" charset="0"/>
                        <a:ea typeface="华文细黑" panose="02010600040101010101" pitchFamily="2" charset="-122"/>
                      </a:rPr>
                      <a:t> </a:t>
                    </a:r>
                    <a:endParaRPr kumimoji="1" lang="en-US" altLang="zh-CN" sz="1600">
                      <a:latin typeface="华文细黑" panose="02010600040101010101" pitchFamily="2" charset="-122"/>
                      <a:ea typeface="华文细黑" panose="02010600040101010101" pitchFamily="2" charset="-122"/>
                    </a:endParaRPr>
                  </a:p>
                  <a:p>
                    <a:pPr algn="just">
                      <a:spcBef>
                        <a:spcPct val="0"/>
                      </a:spcBef>
                      <a:buClrTx/>
                      <a:buSzTx/>
                      <a:buFontTx/>
                      <a:buNone/>
                    </a:pPr>
                    <a:r>
                      <a:rPr kumimoji="1" lang="en-US" altLang="zh-CN" sz="1600">
                        <a:latin typeface="华文细黑" panose="02010600040101010101" pitchFamily="2" charset="-122"/>
                        <a:ea typeface="华文细黑" panose="02010600040101010101" pitchFamily="2" charset="-122"/>
                      </a:rPr>
                      <a:t>     4</a:t>
                    </a:r>
                  </a:p>
                  <a:p>
                    <a:pPr algn="just">
                      <a:spcBef>
                        <a:spcPct val="0"/>
                      </a:spcBef>
                      <a:buClrTx/>
                      <a:buSzTx/>
                      <a:buFontTx/>
                      <a:buNone/>
                    </a:pPr>
                    <a:endParaRPr kumimoji="1" lang="en-US" altLang="zh-CN" sz="1600">
                      <a:latin typeface="华文细黑" panose="02010600040101010101" pitchFamily="2" charset="-122"/>
                      <a:ea typeface="华文细黑" panose="02010600040101010101" pitchFamily="2" charset="-122"/>
                    </a:endParaRPr>
                  </a:p>
                </p:txBody>
              </p:sp>
              <p:sp>
                <p:nvSpPr>
                  <p:cNvPr id="22557" name="Rectangle 52"/>
                  <p:cNvSpPr>
                    <a:spLocks noChangeArrowheads="1"/>
                  </p:cNvSpPr>
                  <p:nvPr/>
                </p:nvSpPr>
                <p:spPr bwMode="auto">
                  <a:xfrm>
                    <a:off x="1418" y="1824"/>
                    <a:ext cx="70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nvGrpSpPr>
                <p:cNvPr id="22553" name="Group 53"/>
                <p:cNvGrpSpPr>
                  <a:grpSpLocks/>
                </p:cNvGrpSpPr>
                <p:nvPr/>
              </p:nvGrpSpPr>
              <p:grpSpPr bwMode="auto">
                <a:xfrm>
                  <a:off x="2127" y="1824"/>
                  <a:ext cx="709" cy="480"/>
                  <a:chOff x="2127" y="1824"/>
                  <a:chExt cx="709" cy="480"/>
                </a:xfrm>
              </p:grpSpPr>
              <p:sp>
                <p:nvSpPr>
                  <p:cNvPr id="22554" name="Rectangle 54"/>
                  <p:cNvSpPr>
                    <a:spLocks noChangeArrowheads="1"/>
                  </p:cNvSpPr>
                  <p:nvPr/>
                </p:nvSpPr>
                <p:spPr bwMode="auto">
                  <a:xfrm>
                    <a:off x="2170" y="1824"/>
                    <a:ext cx="62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1600">
                        <a:latin typeface="Times New Roman" panose="02020603050405020304" pitchFamily="18" charset="0"/>
                        <a:ea typeface="华文细黑" panose="02010600040101010101" pitchFamily="2" charset="-122"/>
                      </a:rPr>
                      <a:t> </a:t>
                    </a:r>
                    <a:endParaRPr kumimoji="1" lang="en-US" altLang="zh-CN" sz="1600">
                      <a:latin typeface="华文细黑" panose="02010600040101010101" pitchFamily="2" charset="-122"/>
                      <a:ea typeface="华文细黑" panose="02010600040101010101" pitchFamily="2" charset="-122"/>
                    </a:endParaRPr>
                  </a:p>
                  <a:p>
                    <a:pPr algn="just">
                      <a:spcBef>
                        <a:spcPct val="0"/>
                      </a:spcBef>
                      <a:buClrTx/>
                      <a:buSzTx/>
                      <a:buFontTx/>
                      <a:buNone/>
                    </a:pPr>
                    <a:r>
                      <a:rPr kumimoji="1" lang="en-US" altLang="zh-CN" sz="1600">
                        <a:latin typeface="华文细黑" panose="02010600040101010101" pitchFamily="2" charset="-122"/>
                        <a:ea typeface="华文细黑" panose="02010600040101010101" pitchFamily="2" charset="-122"/>
                      </a:rPr>
                      <a:t>     2</a:t>
                    </a:r>
                  </a:p>
                  <a:p>
                    <a:pPr algn="just">
                      <a:spcBef>
                        <a:spcPct val="0"/>
                      </a:spcBef>
                      <a:buClrTx/>
                      <a:buSzTx/>
                      <a:buFontTx/>
                      <a:buNone/>
                    </a:pPr>
                    <a:endParaRPr kumimoji="1" lang="en-US" altLang="zh-CN" sz="1600">
                      <a:latin typeface="华文细黑" panose="02010600040101010101" pitchFamily="2" charset="-122"/>
                      <a:ea typeface="华文细黑" panose="02010600040101010101" pitchFamily="2" charset="-122"/>
                    </a:endParaRPr>
                  </a:p>
                </p:txBody>
              </p:sp>
              <p:sp>
                <p:nvSpPr>
                  <p:cNvPr id="22555" name="Rectangle 55"/>
                  <p:cNvSpPr>
                    <a:spLocks noChangeArrowheads="1"/>
                  </p:cNvSpPr>
                  <p:nvPr/>
                </p:nvSpPr>
                <p:spPr bwMode="auto">
                  <a:xfrm>
                    <a:off x="2127" y="1824"/>
                    <a:ext cx="70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sp>
            <p:nvSpPr>
              <p:cNvPr id="22537" name="Rectangle 56"/>
              <p:cNvSpPr>
                <a:spLocks noChangeArrowheads="1"/>
              </p:cNvSpPr>
              <p:nvPr/>
            </p:nvSpPr>
            <p:spPr bwMode="auto">
              <a:xfrm>
                <a:off x="-3" y="381"/>
                <a:ext cx="2842" cy="1926"/>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grpSp>
      <p:sp>
        <p:nvSpPr>
          <p:cNvPr id="22532" name="Rectangle 57"/>
          <p:cNvSpPr>
            <a:spLocks noChangeArrowheads="1"/>
          </p:cNvSpPr>
          <p:nvPr/>
        </p:nvSpPr>
        <p:spPr bwMode="auto">
          <a:xfrm>
            <a:off x="1143000" y="5207000"/>
            <a:ext cx="6858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000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dirty="0">
                <a:latin typeface="华文细黑" panose="02010600040101010101" pitchFamily="2" charset="-122"/>
                <a:ea typeface="华文细黑" panose="02010600040101010101" pitchFamily="2" charset="-122"/>
              </a:rPr>
              <a:t>注：</a:t>
            </a:r>
            <a:r>
              <a:rPr kumimoji="1" lang="en-US" altLang="zh-CN" sz="2000" dirty="0">
                <a:latin typeface="华文细黑" panose="02010600040101010101" pitchFamily="2" charset="-122"/>
                <a:ea typeface="华文细黑" panose="02010600040101010101" pitchFamily="2" charset="-122"/>
              </a:rPr>
              <a:t>0</a:t>
            </a:r>
            <a:r>
              <a:rPr kumimoji="1" lang="zh-CN" altLang="en-US" sz="2000" dirty="0">
                <a:latin typeface="华文细黑" panose="02010600040101010101" pitchFamily="2" charset="-122"/>
                <a:ea typeface="华文细黑" panose="02010600040101010101" pitchFamily="2" charset="-122"/>
              </a:rPr>
              <a:t>代表不能进行任何访问</a:t>
            </a:r>
          </a:p>
          <a:p>
            <a:pPr algn="just" eaLnBrk="1" hangingPunct="1">
              <a:spcBef>
                <a:spcPct val="0"/>
              </a:spcBef>
              <a:buClrTx/>
              <a:buSzTx/>
              <a:buFontTx/>
              <a:buNone/>
            </a:pPr>
            <a:r>
              <a:rPr kumimoji="1" lang="zh-CN" altLang="en-US" sz="2000" dirty="0">
                <a:latin typeface="华文细黑" panose="02010600040101010101" pitchFamily="2" charset="-122"/>
                <a:ea typeface="华文细黑" panose="02010600040101010101" pitchFamily="2" charset="-122"/>
              </a:rPr>
              <a:t>        </a:t>
            </a:r>
            <a:r>
              <a:rPr kumimoji="1" lang="en-US" altLang="zh-CN" sz="2000" dirty="0">
                <a:latin typeface="华文细黑" panose="02010600040101010101" pitchFamily="2" charset="-122"/>
                <a:ea typeface="华文细黑" panose="02010600040101010101" pitchFamily="2" charset="-122"/>
              </a:rPr>
              <a:t>1</a:t>
            </a:r>
            <a:r>
              <a:rPr kumimoji="1" lang="zh-CN" altLang="en-US" sz="2000" dirty="0">
                <a:latin typeface="华文细黑" panose="02010600040101010101" pitchFamily="2" charset="-122"/>
                <a:ea typeface="华文细黑" panose="02010600040101010101" pitchFamily="2" charset="-122"/>
              </a:rPr>
              <a:t>代表执行，</a:t>
            </a:r>
            <a:r>
              <a:rPr kumimoji="1" lang="en-US" altLang="zh-CN" sz="2000" dirty="0">
                <a:latin typeface="华文细黑" panose="02010600040101010101" pitchFamily="2" charset="-122"/>
                <a:ea typeface="华文细黑" panose="02010600040101010101" pitchFamily="2" charset="-122"/>
              </a:rPr>
              <a:t>2</a:t>
            </a:r>
            <a:r>
              <a:rPr kumimoji="1" lang="zh-CN" altLang="en-US" sz="2000" dirty="0">
                <a:latin typeface="华文细黑" panose="02010600040101010101" pitchFamily="2" charset="-122"/>
                <a:ea typeface="华文细黑" panose="02010600040101010101" pitchFamily="2" charset="-122"/>
              </a:rPr>
              <a:t>代表读，</a:t>
            </a:r>
            <a:r>
              <a:rPr kumimoji="1" lang="en-US" altLang="zh-CN" sz="2000" dirty="0">
                <a:latin typeface="华文细黑" panose="02010600040101010101" pitchFamily="2" charset="-122"/>
                <a:ea typeface="华文细黑" panose="02010600040101010101" pitchFamily="2" charset="-122"/>
              </a:rPr>
              <a:t>3</a:t>
            </a:r>
            <a:r>
              <a:rPr kumimoji="1" lang="zh-CN" altLang="en-US" sz="2000" dirty="0">
                <a:latin typeface="华文细黑" panose="02010600040101010101" pitchFamily="2" charset="-122"/>
                <a:ea typeface="华文细黑" panose="02010600040101010101" pitchFamily="2" charset="-122"/>
              </a:rPr>
              <a:t>代表写，</a:t>
            </a:r>
            <a:r>
              <a:rPr kumimoji="1" lang="en-US" altLang="zh-CN" sz="2000" dirty="0">
                <a:latin typeface="华文细黑" panose="02010600040101010101" pitchFamily="2" charset="-122"/>
                <a:ea typeface="华文细黑" panose="02010600040101010101" pitchFamily="2" charset="-122"/>
              </a:rPr>
              <a:t>4</a:t>
            </a:r>
            <a:r>
              <a:rPr kumimoji="1" lang="zh-CN" altLang="en-US" sz="2000" dirty="0">
                <a:latin typeface="华文细黑" panose="02010600040101010101" pitchFamily="2" charset="-122"/>
                <a:ea typeface="华文细黑" panose="02010600040101010101" pitchFamily="2" charset="-122"/>
              </a:rPr>
              <a:t>代表拥有</a:t>
            </a:r>
          </a:p>
        </p:txBody>
      </p:sp>
      <p:sp>
        <p:nvSpPr>
          <p:cNvPr id="58" name="Rectangle 4"/>
          <p:cNvSpPr>
            <a:spLocks noGrp="1" noChangeArrowheads="1"/>
          </p:cNvSpPr>
          <p:nvPr>
            <p:ph type="title"/>
          </p:nvPr>
        </p:nvSpPr>
        <p:spPr>
          <a:xfrm>
            <a:off x="914400" y="228600"/>
            <a:ext cx="7793038" cy="914400"/>
          </a:xfrm>
          <a:noFill/>
        </p:spPr>
        <p:txBody>
          <a:bodyPr/>
          <a:lstStyle/>
          <a:p>
            <a:pPr eaLnBrk="1" hangingPunct="1"/>
            <a:r>
              <a:rPr lang="zh-CN" altLang="en-US" dirty="0"/>
              <a:t>自主访问控制策略</a:t>
            </a:r>
            <a:r>
              <a:rPr lang="en-US" altLang="zh-CN" dirty="0"/>
              <a:t>DAC</a:t>
            </a:r>
          </a:p>
        </p:txBody>
      </p:sp>
    </p:spTree>
    <p:extLst>
      <p:ext uri="{BB962C8B-B14F-4D97-AF65-F5344CB8AC3E}">
        <p14:creationId xmlns:p14="http://schemas.microsoft.com/office/powerpoint/2010/main" val="3095605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554038" y="1752600"/>
            <a:ext cx="8153400"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000" b="1" dirty="0">
                <a:latin typeface="华文细黑" panose="02010600040101010101" pitchFamily="2" charset="-122"/>
                <a:ea typeface="华文细黑" panose="02010600040101010101" pitchFamily="2" charset="-122"/>
              </a:rPr>
              <a:t>目录级、文件的访问权限</a:t>
            </a:r>
          </a:p>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         对目录和文件的访问权限一般有八种：</a:t>
            </a:r>
          </a:p>
          <a:p>
            <a:pPr marL="1079500" indent="-457200" algn="just" eaLnBrk="1" hangingPunct="1">
              <a:spcBef>
                <a:spcPct val="50000"/>
              </a:spcBef>
              <a:buClrTx/>
              <a:buSzTx/>
              <a:buFont typeface="Wingdings" panose="05000000000000000000" pitchFamily="2" charset="2"/>
              <a:buChar char="u"/>
            </a:pPr>
            <a:r>
              <a:rPr kumimoji="1" lang="zh-CN" altLang="en-US" sz="2000" dirty="0">
                <a:latin typeface="华文细黑" panose="02010600040101010101" pitchFamily="2" charset="-122"/>
                <a:ea typeface="华文细黑" panose="02010600040101010101" pitchFamily="2" charset="-122"/>
              </a:rPr>
              <a:t>系统管理员权限（</a:t>
            </a:r>
            <a:r>
              <a:rPr kumimoji="1" lang="en-US" altLang="zh-CN" sz="2000" dirty="0">
                <a:latin typeface="华文细黑" panose="02010600040101010101" pitchFamily="2" charset="-122"/>
                <a:ea typeface="华文细黑" panose="02010600040101010101" pitchFamily="2" charset="-122"/>
              </a:rPr>
              <a:t>Supervisor</a:t>
            </a:r>
            <a:r>
              <a:rPr kumimoji="1" lang="zh-CN" altLang="en-US" sz="2000" dirty="0">
                <a:latin typeface="华文细黑" panose="02010600040101010101" pitchFamily="2" charset="-122"/>
                <a:ea typeface="华文细黑" panose="02010600040101010101" pitchFamily="2" charset="-122"/>
              </a:rPr>
              <a:t>）</a:t>
            </a:r>
            <a:endParaRPr kumimoji="1" lang="en-US" altLang="zh-CN" sz="2000" dirty="0">
              <a:latin typeface="华文细黑" panose="02010600040101010101" pitchFamily="2" charset="-122"/>
              <a:ea typeface="华文细黑" panose="02010600040101010101" pitchFamily="2" charset="-122"/>
            </a:endParaRPr>
          </a:p>
          <a:p>
            <a:pPr marL="1079500" indent="-457200" algn="just" eaLnBrk="1" hangingPunct="1">
              <a:spcBef>
                <a:spcPct val="50000"/>
              </a:spcBef>
              <a:buClrTx/>
              <a:buSzTx/>
              <a:buFont typeface="Wingdings" panose="05000000000000000000" pitchFamily="2" charset="2"/>
              <a:buChar char="u"/>
            </a:pPr>
            <a:r>
              <a:rPr kumimoji="1" lang="zh-CN" altLang="en-US" sz="2000" dirty="0">
                <a:latin typeface="华文细黑" panose="02010600040101010101" pitchFamily="2" charset="-122"/>
                <a:ea typeface="华文细黑" panose="02010600040101010101" pitchFamily="2" charset="-122"/>
              </a:rPr>
              <a:t>读权限（</a:t>
            </a:r>
            <a:r>
              <a:rPr kumimoji="1" lang="en-US" altLang="zh-CN" sz="2000" dirty="0">
                <a:latin typeface="华文细黑" panose="02010600040101010101" pitchFamily="2" charset="-122"/>
                <a:ea typeface="华文细黑" panose="02010600040101010101" pitchFamily="2" charset="-122"/>
              </a:rPr>
              <a:t>Read</a:t>
            </a:r>
            <a:r>
              <a:rPr kumimoji="1" lang="zh-CN" altLang="en-US" sz="2000" dirty="0">
                <a:latin typeface="华文细黑" panose="02010600040101010101" pitchFamily="2" charset="-122"/>
                <a:ea typeface="华文细黑" panose="02010600040101010101" pitchFamily="2" charset="-122"/>
              </a:rPr>
              <a:t>）、写权限（</a:t>
            </a:r>
            <a:r>
              <a:rPr kumimoji="1" lang="en-US" altLang="zh-CN" sz="2000" dirty="0">
                <a:latin typeface="华文细黑" panose="02010600040101010101" pitchFamily="2" charset="-122"/>
                <a:ea typeface="华文细黑" panose="02010600040101010101" pitchFamily="2" charset="-122"/>
              </a:rPr>
              <a:t>Write</a:t>
            </a:r>
            <a:r>
              <a:rPr kumimoji="1" lang="zh-CN" altLang="en-US" sz="2000" dirty="0">
                <a:latin typeface="华文细黑" panose="02010600040101010101" pitchFamily="2" charset="-122"/>
                <a:ea typeface="华文细黑" panose="02010600040101010101" pitchFamily="2" charset="-122"/>
              </a:rPr>
              <a:t>）</a:t>
            </a:r>
            <a:endParaRPr kumimoji="1" lang="en-US" altLang="zh-CN" sz="2000" dirty="0">
              <a:latin typeface="华文细黑" panose="02010600040101010101" pitchFamily="2" charset="-122"/>
              <a:ea typeface="华文细黑" panose="02010600040101010101" pitchFamily="2" charset="-122"/>
            </a:endParaRPr>
          </a:p>
          <a:p>
            <a:pPr marL="1079500" indent="-457200" algn="just" eaLnBrk="1" hangingPunct="1">
              <a:spcBef>
                <a:spcPct val="50000"/>
              </a:spcBef>
              <a:buClrTx/>
              <a:buSzTx/>
              <a:buFont typeface="Wingdings" panose="05000000000000000000" pitchFamily="2" charset="2"/>
              <a:buChar char="u"/>
            </a:pPr>
            <a:r>
              <a:rPr kumimoji="1" lang="zh-CN" altLang="en-US" sz="2000" dirty="0">
                <a:latin typeface="华文细黑" panose="02010600040101010101" pitchFamily="2" charset="-122"/>
                <a:ea typeface="华文细黑" panose="02010600040101010101" pitchFamily="2" charset="-122"/>
              </a:rPr>
              <a:t>创建权限（</a:t>
            </a:r>
            <a:r>
              <a:rPr kumimoji="1" lang="en-US" altLang="zh-CN" sz="2000" dirty="0">
                <a:latin typeface="华文细黑" panose="02010600040101010101" pitchFamily="2" charset="-122"/>
                <a:ea typeface="华文细黑" panose="02010600040101010101" pitchFamily="2" charset="-122"/>
              </a:rPr>
              <a:t>Create</a:t>
            </a:r>
            <a:r>
              <a:rPr kumimoji="1" lang="zh-CN" altLang="en-US" sz="2000" dirty="0">
                <a:latin typeface="华文细黑" panose="02010600040101010101" pitchFamily="2" charset="-122"/>
                <a:ea typeface="华文细黑" panose="02010600040101010101" pitchFamily="2" charset="-122"/>
              </a:rPr>
              <a:t>）、 删除权限（</a:t>
            </a:r>
            <a:r>
              <a:rPr kumimoji="1" lang="en-US" altLang="zh-CN" sz="2000" dirty="0">
                <a:latin typeface="华文细黑" panose="02010600040101010101" pitchFamily="2" charset="-122"/>
                <a:ea typeface="华文细黑" panose="02010600040101010101" pitchFamily="2" charset="-122"/>
              </a:rPr>
              <a:t>Erase</a:t>
            </a:r>
            <a:r>
              <a:rPr kumimoji="1" lang="zh-CN" altLang="en-US" sz="2000" dirty="0">
                <a:latin typeface="华文细黑" panose="02010600040101010101" pitchFamily="2" charset="-122"/>
                <a:ea typeface="华文细黑" panose="02010600040101010101" pitchFamily="2" charset="-122"/>
              </a:rPr>
              <a:t>）</a:t>
            </a:r>
            <a:endParaRPr kumimoji="1" lang="en-US" altLang="zh-CN" sz="2000" dirty="0">
              <a:latin typeface="华文细黑" panose="02010600040101010101" pitchFamily="2" charset="-122"/>
              <a:ea typeface="华文细黑" panose="02010600040101010101" pitchFamily="2" charset="-122"/>
            </a:endParaRPr>
          </a:p>
          <a:p>
            <a:pPr marL="1079500" indent="-457200" algn="just" eaLnBrk="1" hangingPunct="1">
              <a:spcBef>
                <a:spcPct val="50000"/>
              </a:spcBef>
              <a:buClrTx/>
              <a:buSzTx/>
              <a:buFont typeface="Wingdings" panose="05000000000000000000" pitchFamily="2" charset="2"/>
              <a:buChar char="u"/>
            </a:pPr>
            <a:r>
              <a:rPr kumimoji="1" lang="zh-CN" altLang="en-US" sz="2000" dirty="0">
                <a:latin typeface="华文细黑" panose="02010600040101010101" pitchFamily="2" charset="-122"/>
                <a:ea typeface="华文细黑" panose="02010600040101010101" pitchFamily="2" charset="-122"/>
              </a:rPr>
              <a:t>修改权限（</a:t>
            </a:r>
            <a:r>
              <a:rPr kumimoji="1" lang="en-US" altLang="zh-CN" sz="2000" dirty="0">
                <a:latin typeface="华文细黑" panose="02010600040101010101" pitchFamily="2" charset="-122"/>
                <a:ea typeface="华文细黑" panose="02010600040101010101" pitchFamily="2" charset="-122"/>
              </a:rPr>
              <a:t>Modify</a:t>
            </a:r>
            <a:r>
              <a:rPr kumimoji="1" lang="zh-CN" altLang="en-US" sz="2000" dirty="0">
                <a:latin typeface="华文细黑" panose="02010600040101010101" pitchFamily="2" charset="-122"/>
                <a:ea typeface="华文细黑" panose="02010600040101010101" pitchFamily="2" charset="-122"/>
              </a:rPr>
              <a:t>）</a:t>
            </a:r>
            <a:endParaRPr kumimoji="1" lang="en-US" altLang="zh-CN" sz="2000" dirty="0">
              <a:latin typeface="华文细黑" panose="02010600040101010101" pitchFamily="2" charset="-122"/>
              <a:ea typeface="华文细黑" panose="02010600040101010101" pitchFamily="2" charset="-122"/>
            </a:endParaRPr>
          </a:p>
          <a:p>
            <a:pPr marL="1079500" indent="-457200" algn="just" eaLnBrk="1" hangingPunct="1">
              <a:spcBef>
                <a:spcPct val="50000"/>
              </a:spcBef>
              <a:buClrTx/>
              <a:buSzTx/>
              <a:buFont typeface="Wingdings" panose="05000000000000000000" pitchFamily="2" charset="2"/>
              <a:buChar char="u"/>
            </a:pPr>
            <a:r>
              <a:rPr kumimoji="1" lang="zh-CN" altLang="en-US" sz="2000" dirty="0">
                <a:latin typeface="华文细黑" panose="02010600040101010101" pitchFamily="2" charset="-122"/>
                <a:ea typeface="华文细黑" panose="02010600040101010101" pitchFamily="2" charset="-122"/>
              </a:rPr>
              <a:t>文件查找权限（</a:t>
            </a:r>
            <a:r>
              <a:rPr kumimoji="1" lang="en-US" altLang="zh-CN" sz="2000" dirty="0">
                <a:latin typeface="华文细黑" panose="02010600040101010101" pitchFamily="2" charset="-122"/>
                <a:ea typeface="华文细黑" panose="02010600040101010101" pitchFamily="2" charset="-122"/>
              </a:rPr>
              <a:t>File Scan</a:t>
            </a:r>
            <a:r>
              <a:rPr kumimoji="1" lang="zh-CN" altLang="en-US" sz="2000" dirty="0">
                <a:latin typeface="华文细黑" panose="02010600040101010101" pitchFamily="2" charset="-122"/>
                <a:ea typeface="华文细黑" panose="02010600040101010101" pitchFamily="2" charset="-122"/>
              </a:rPr>
              <a:t>）</a:t>
            </a:r>
            <a:endParaRPr kumimoji="1" lang="en-US" altLang="zh-CN" sz="2000" dirty="0">
              <a:latin typeface="华文细黑" panose="02010600040101010101" pitchFamily="2" charset="-122"/>
              <a:ea typeface="华文细黑" panose="02010600040101010101" pitchFamily="2" charset="-122"/>
            </a:endParaRPr>
          </a:p>
          <a:p>
            <a:pPr marL="1079500" indent="-457200" algn="just" eaLnBrk="1" hangingPunct="1">
              <a:spcBef>
                <a:spcPct val="50000"/>
              </a:spcBef>
              <a:buClrTx/>
              <a:buSzTx/>
              <a:buFont typeface="Wingdings" panose="05000000000000000000" pitchFamily="2" charset="2"/>
              <a:buChar char="u"/>
            </a:pPr>
            <a:r>
              <a:rPr kumimoji="1" lang="zh-CN" altLang="en-US" sz="2000" dirty="0">
                <a:latin typeface="华文细黑" panose="02010600040101010101" pitchFamily="2" charset="-122"/>
                <a:ea typeface="华文细黑" panose="02010600040101010101" pitchFamily="2" charset="-122"/>
              </a:rPr>
              <a:t>存取控制权限（</a:t>
            </a:r>
            <a:r>
              <a:rPr kumimoji="1" lang="en-US" altLang="zh-CN" sz="2000" dirty="0">
                <a:latin typeface="华文细黑" panose="02010600040101010101" pitchFamily="2" charset="-122"/>
                <a:ea typeface="华文细黑" panose="02010600040101010101" pitchFamily="2" charset="-122"/>
              </a:rPr>
              <a:t>Access Control</a:t>
            </a:r>
            <a:r>
              <a:rPr kumimoji="1" lang="zh-CN" altLang="en-US" sz="2000" dirty="0">
                <a:latin typeface="华文细黑" panose="02010600040101010101" pitchFamily="2" charset="-122"/>
                <a:ea typeface="华文细黑" panose="02010600040101010101" pitchFamily="2" charset="-122"/>
              </a:rPr>
              <a:t>）。 </a:t>
            </a:r>
          </a:p>
        </p:txBody>
      </p:sp>
      <p:sp>
        <p:nvSpPr>
          <p:cNvPr id="3" name="Rectangle 4"/>
          <p:cNvSpPr>
            <a:spLocks noGrp="1" noChangeArrowheads="1"/>
          </p:cNvSpPr>
          <p:nvPr>
            <p:ph type="title"/>
          </p:nvPr>
        </p:nvSpPr>
        <p:spPr>
          <a:xfrm>
            <a:off x="914400" y="228600"/>
            <a:ext cx="7793038" cy="914400"/>
          </a:xfrm>
          <a:noFill/>
        </p:spPr>
        <p:txBody>
          <a:bodyPr/>
          <a:lstStyle/>
          <a:p>
            <a:pPr eaLnBrk="1" hangingPunct="1"/>
            <a:r>
              <a:rPr lang="zh-CN" altLang="en-US" dirty="0"/>
              <a:t>自主访问控制策略</a:t>
            </a:r>
            <a:r>
              <a:rPr lang="en-US" altLang="zh-CN" dirty="0"/>
              <a:t>DAC</a:t>
            </a:r>
          </a:p>
        </p:txBody>
      </p:sp>
    </p:spTree>
    <p:extLst>
      <p:ext uri="{BB962C8B-B14F-4D97-AF65-F5344CB8AC3E}">
        <p14:creationId xmlns:p14="http://schemas.microsoft.com/office/powerpoint/2010/main" val="311602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881062"/>
          </a:xfrm>
        </p:spPr>
        <p:txBody>
          <a:bodyPr/>
          <a:lstStyle/>
          <a:p>
            <a:pPr eaLnBrk="1" hangingPunct="1"/>
            <a:r>
              <a:rPr lang="zh-CN" altLang="en-US" b="1" dirty="0">
                <a:solidFill>
                  <a:schemeClr val="tx1"/>
                </a:solidFill>
                <a:latin typeface="Times New Roman" panose="02020603050405020304" pitchFamily="18" charset="0"/>
              </a:rPr>
              <a:t>访问控制概述</a:t>
            </a:r>
          </a:p>
        </p:txBody>
      </p:sp>
      <p:sp>
        <p:nvSpPr>
          <p:cNvPr id="6" name="Rectangle 3"/>
          <p:cNvSpPr txBox="1">
            <a:spLocks noChangeArrowheads="1"/>
          </p:cNvSpPr>
          <p:nvPr/>
        </p:nvSpPr>
        <p:spPr bwMode="auto">
          <a:xfrm>
            <a:off x="317501" y="1333500"/>
            <a:ext cx="8712199" cy="4787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marL="0" indent="0">
              <a:lnSpc>
                <a:spcPct val="150000"/>
              </a:lnSpc>
              <a:spcBef>
                <a:spcPct val="25000"/>
              </a:spcBef>
              <a:buClr>
                <a:schemeClr val="tx2"/>
              </a:buClr>
              <a:buSzPct val="90000"/>
              <a:buNone/>
            </a:pPr>
            <a:r>
              <a:rPr lang="zh-CN" altLang="en-US" sz="2800" b="1" kern="0" dirty="0">
                <a:solidFill>
                  <a:srgbClr val="FF0000"/>
                </a:solidFill>
                <a:latin typeface="+mn-ea"/>
              </a:rPr>
              <a:t>资源访问存在的威胁：未授权的访问包括</a:t>
            </a:r>
          </a:p>
          <a:p>
            <a:pPr>
              <a:lnSpc>
                <a:spcPct val="150000"/>
              </a:lnSpc>
              <a:spcBef>
                <a:spcPct val="25000"/>
              </a:spcBef>
              <a:buClr>
                <a:schemeClr val="tx2"/>
              </a:buClr>
              <a:buSzPct val="90000"/>
              <a:buFont typeface="Wingdings" panose="05000000000000000000" pitchFamily="2" charset="2"/>
              <a:buNone/>
            </a:pPr>
            <a:r>
              <a:rPr lang="zh-CN" altLang="en-US" sz="2400" b="1" kern="0" dirty="0">
                <a:latin typeface="+mn-ea"/>
              </a:rPr>
              <a:t>     未经授权的使用、泄露、修改、销毁信息以及颁发指令等</a:t>
            </a:r>
          </a:p>
          <a:p>
            <a:pPr marL="1257300" lvl="1" indent="-533400">
              <a:lnSpc>
                <a:spcPct val="150000"/>
              </a:lnSpc>
              <a:spcBef>
                <a:spcPct val="0"/>
              </a:spcBef>
              <a:buFont typeface="Wingdings" panose="05000000000000000000" pitchFamily="2" charset="2"/>
              <a:buChar char="u"/>
            </a:pPr>
            <a:r>
              <a:rPr lang="zh-CN" altLang="en-US" sz="2400" b="1" kern="0" dirty="0">
                <a:latin typeface="+mn-ea"/>
              </a:rPr>
              <a:t>非法用户进入系统</a:t>
            </a:r>
            <a:endParaRPr lang="en-US" altLang="zh-CN" sz="2400" b="1" kern="0" dirty="0">
              <a:latin typeface="+mn-ea"/>
            </a:endParaRPr>
          </a:p>
          <a:p>
            <a:pPr marL="1257300" lvl="1" indent="-533400">
              <a:lnSpc>
                <a:spcPct val="150000"/>
              </a:lnSpc>
              <a:spcBef>
                <a:spcPct val="0"/>
              </a:spcBef>
              <a:buFont typeface="Wingdings" panose="05000000000000000000" pitchFamily="2" charset="2"/>
              <a:buChar char="u"/>
            </a:pPr>
            <a:r>
              <a:rPr lang="zh-CN" altLang="en-US" sz="2400" b="1" kern="0" dirty="0">
                <a:latin typeface="+mn-ea"/>
              </a:rPr>
              <a:t>合法用户对系统资源的非法使用</a:t>
            </a:r>
            <a:endParaRPr lang="en-US" altLang="zh-CN" sz="2400" b="1" kern="0" dirty="0">
              <a:latin typeface="+mn-ea"/>
            </a:endParaRPr>
          </a:p>
          <a:p>
            <a:pPr marL="457200" lvl="1" indent="0">
              <a:lnSpc>
                <a:spcPct val="150000"/>
              </a:lnSpc>
              <a:spcBef>
                <a:spcPct val="0"/>
              </a:spcBef>
              <a:buNone/>
            </a:pPr>
            <a:endParaRPr lang="en-US" altLang="zh-CN" sz="2400" b="1" kern="0" dirty="0">
              <a:latin typeface="+mn-ea"/>
            </a:endParaRPr>
          </a:p>
          <a:p>
            <a:pPr marL="0" indent="0">
              <a:lnSpc>
                <a:spcPct val="150000"/>
              </a:lnSpc>
              <a:spcBef>
                <a:spcPct val="25000"/>
              </a:spcBef>
              <a:buClr>
                <a:schemeClr val="tx2"/>
              </a:buClr>
              <a:buSzPct val="90000"/>
              <a:buNone/>
            </a:pPr>
            <a:r>
              <a:rPr lang="zh-CN" altLang="en-US" sz="2800" b="1" kern="0" dirty="0">
                <a:solidFill>
                  <a:srgbClr val="FF0000"/>
                </a:solidFill>
                <a:latin typeface="+mn-ea"/>
              </a:rPr>
              <a:t>基本目标：</a:t>
            </a:r>
          </a:p>
          <a:p>
            <a:pPr>
              <a:lnSpc>
                <a:spcPct val="150000"/>
              </a:lnSpc>
              <a:spcBef>
                <a:spcPct val="25000"/>
              </a:spcBef>
              <a:buClr>
                <a:schemeClr val="tx2"/>
              </a:buClr>
              <a:buSzPct val="90000"/>
              <a:buFont typeface="Wingdings" panose="05000000000000000000" pitchFamily="2" charset="2"/>
              <a:buNone/>
            </a:pPr>
            <a:r>
              <a:rPr lang="zh-CN" altLang="en-US" sz="2400" b="1" kern="0" dirty="0">
                <a:latin typeface="+mn-ea"/>
              </a:rPr>
              <a:t>      防止对任何资源（如计算资源、通信资源或信息资源）进行未授权的访问。</a:t>
            </a:r>
            <a:endParaRPr lang="en-US" altLang="zh-CN" sz="2400" b="1" kern="0" dirty="0">
              <a:latin typeface="+mn-ea"/>
            </a:endParaRPr>
          </a:p>
        </p:txBody>
      </p:sp>
    </p:spTree>
    <p:extLst>
      <p:ext uri="{BB962C8B-B14F-4D97-AF65-F5344CB8AC3E}">
        <p14:creationId xmlns:p14="http://schemas.microsoft.com/office/powerpoint/2010/main" val="253468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heckerboard(across)">
                                      <p:cBhvr>
                                        <p:cTn id="10" dur="500"/>
                                        <p:tgtEl>
                                          <p:spTgt spid="6">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heckerboard(across)">
                                      <p:cBhvr>
                                        <p:cTn id="13" dur="500"/>
                                        <p:tgtEl>
                                          <p:spTgt spid="6">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checkerboard(across)">
                                      <p:cBhvr>
                                        <p:cTn id="16" dur="500"/>
                                        <p:tgtEl>
                                          <p:spTgt spid="6">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checkerboard(across)">
                                      <p:cBhvr>
                                        <p:cTn id="19" dur="500"/>
                                        <p:tgtEl>
                                          <p:spTgt spid="6">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checkerboard(across)">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133600"/>
            <a:ext cx="48466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Grp="1" noChangeArrowheads="1"/>
          </p:cNvSpPr>
          <p:nvPr>
            <p:ph type="title"/>
          </p:nvPr>
        </p:nvSpPr>
        <p:spPr>
          <a:xfrm>
            <a:off x="914400" y="228600"/>
            <a:ext cx="7793038" cy="914400"/>
          </a:xfrm>
          <a:noFill/>
        </p:spPr>
        <p:txBody>
          <a:bodyPr/>
          <a:lstStyle/>
          <a:p>
            <a:pPr eaLnBrk="1" hangingPunct="1"/>
            <a:r>
              <a:rPr lang="zh-CN" altLang="en-US" dirty="0"/>
              <a:t>自主访问控制策略</a:t>
            </a:r>
            <a:r>
              <a:rPr lang="en-US" altLang="zh-CN" dirty="0"/>
              <a:t>DAC</a:t>
            </a:r>
          </a:p>
        </p:txBody>
      </p:sp>
    </p:spTree>
    <p:extLst>
      <p:ext uri="{BB962C8B-B14F-4D97-AF65-F5344CB8AC3E}">
        <p14:creationId xmlns:p14="http://schemas.microsoft.com/office/powerpoint/2010/main" val="1889937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393700" y="1473200"/>
            <a:ext cx="8458200" cy="4648200"/>
          </a:xfrm>
        </p:spPr>
        <p:txBody>
          <a:bodyPr/>
          <a:lstStyle/>
          <a:p>
            <a:pPr eaLnBrk="1" hangingPunct="1">
              <a:buFont typeface="Wingdings" panose="05000000000000000000" pitchFamily="2" charset="2"/>
              <a:buNone/>
            </a:pPr>
            <a:r>
              <a:rPr lang="en-US" altLang="zh-CN" sz="2400" b="1" dirty="0">
                <a:solidFill>
                  <a:schemeClr val="hlink"/>
                </a:solidFill>
                <a:latin typeface="华文细黑" panose="02010600040101010101" pitchFamily="2" charset="-122"/>
                <a:ea typeface="华文细黑" panose="02010600040101010101" pitchFamily="2" charset="-122"/>
              </a:rPr>
              <a:t>(2) </a:t>
            </a:r>
            <a:r>
              <a:rPr lang="zh-CN" altLang="en-US" sz="2400" b="1" dirty="0">
                <a:solidFill>
                  <a:schemeClr val="hlink"/>
                </a:solidFill>
                <a:latin typeface="华文细黑" panose="02010600040101010101" pitchFamily="2" charset="-122"/>
                <a:ea typeface="华文细黑" panose="02010600040101010101" pitchFamily="2" charset="-122"/>
              </a:rPr>
              <a:t>访问控制列表（</a:t>
            </a:r>
            <a:r>
              <a:rPr lang="en-US" altLang="zh-CN" sz="2400" b="1" dirty="0">
                <a:solidFill>
                  <a:srgbClr val="FF0000"/>
                </a:solidFill>
                <a:latin typeface="华文细黑" panose="02010600040101010101" pitchFamily="2" charset="-122"/>
                <a:ea typeface="华文细黑" panose="02010600040101010101" pitchFamily="2" charset="-122"/>
              </a:rPr>
              <a:t>ACL</a:t>
            </a:r>
            <a:r>
              <a:rPr lang="zh-CN" altLang="en-US" sz="2400" b="1" dirty="0">
                <a:solidFill>
                  <a:schemeClr val="hlink"/>
                </a:solidFill>
                <a:latin typeface="华文细黑" panose="02010600040101010101" pitchFamily="2" charset="-122"/>
                <a:ea typeface="华文细黑" panose="02010600040101010101" pitchFamily="2" charset="-122"/>
              </a:rPr>
              <a:t>）</a:t>
            </a:r>
          </a:p>
          <a:p>
            <a:pPr eaLnBrk="1" hangingPunct="1">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每个客体各自将能对自己访问的主体信息以列表的形式保存起来，这相当于是访问控制矩阵里的各个列向量 </a:t>
            </a:r>
            <a:endParaRPr lang="en-US" altLang="zh-CN" sz="2000" dirty="0">
              <a:latin typeface="华文细黑" panose="02010600040101010101" pitchFamily="2" charset="-122"/>
              <a:ea typeface="华文细黑" panose="02010600040101010101" pitchFamily="2" charset="-122"/>
            </a:endParaRPr>
          </a:p>
          <a:p>
            <a:pPr eaLnBrk="1" hangingPunct="1">
              <a:buFont typeface="Wingdings" panose="05000000000000000000" pitchFamily="2" charset="2"/>
              <a:buNone/>
            </a:pPr>
            <a:r>
              <a:rPr lang="en-US" altLang="zh-CN" sz="2000" dirty="0">
                <a:latin typeface="华文细黑" panose="02010600040101010101" pitchFamily="2" charset="-122"/>
                <a:ea typeface="华文细黑" panose="02010600040101010101" pitchFamily="2" charset="-122"/>
              </a:rPr>
              <a:t>        O</a:t>
            </a:r>
            <a:r>
              <a:rPr lang="en-US" altLang="zh-CN" sz="2000" baseline="-25000" dirty="0">
                <a:latin typeface="华文细黑" panose="02010600040101010101" pitchFamily="2" charset="-122"/>
                <a:ea typeface="华文细黑" panose="02010600040101010101" pitchFamily="2" charset="-122"/>
              </a:rPr>
              <a:t>j</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S</a:t>
            </a:r>
            <a:r>
              <a:rPr lang="en-US" altLang="zh-CN" sz="2000" baseline="-25000" dirty="0">
                <a:latin typeface="华文细黑" panose="02010600040101010101" pitchFamily="2" charset="-122"/>
                <a:ea typeface="华文细黑" panose="02010600040101010101" pitchFamily="2" charset="-122"/>
              </a:rPr>
              <a:t>1</a:t>
            </a:r>
            <a:r>
              <a:rPr lang="zh-CN" altLang="en-US" sz="2000" dirty="0">
                <a:latin typeface="华文细黑" panose="02010600040101010101" pitchFamily="2" charset="-122"/>
                <a:ea typeface="华文细黑" panose="02010600040101010101" pitchFamily="2" charset="-122"/>
              </a:rPr>
              <a:t>（权限），</a:t>
            </a:r>
            <a:r>
              <a:rPr lang="en-US" altLang="zh-CN" sz="2000" dirty="0">
                <a:latin typeface="华文细黑" panose="02010600040101010101" pitchFamily="2" charset="-122"/>
                <a:ea typeface="华文细黑" panose="02010600040101010101" pitchFamily="2" charset="-122"/>
              </a:rPr>
              <a:t>S</a:t>
            </a:r>
            <a:r>
              <a:rPr lang="en-US" altLang="zh-CN" sz="2000" baseline="-25000" dirty="0">
                <a:latin typeface="华文细黑" panose="02010600040101010101" pitchFamily="2" charset="-122"/>
                <a:ea typeface="华文细黑" panose="02010600040101010101" pitchFamily="2" charset="-122"/>
              </a:rPr>
              <a:t>2</a:t>
            </a:r>
            <a:r>
              <a:rPr lang="zh-CN" altLang="en-US" sz="2000" dirty="0">
                <a:latin typeface="华文细黑" panose="02010600040101010101" pitchFamily="2" charset="-122"/>
                <a:ea typeface="华文细黑" panose="02010600040101010101" pitchFamily="2" charset="-122"/>
              </a:rPr>
              <a:t>的权限，</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S</a:t>
            </a:r>
            <a:r>
              <a:rPr lang="en-US" altLang="zh-CN" sz="2000" baseline="-25000" dirty="0">
                <a:latin typeface="华文细黑" panose="02010600040101010101" pitchFamily="2" charset="-122"/>
                <a:ea typeface="华文细黑" panose="02010600040101010101" pitchFamily="2" charset="-122"/>
              </a:rPr>
              <a:t>i</a:t>
            </a:r>
            <a:r>
              <a:rPr lang="zh-CN" altLang="en-US" sz="2000" dirty="0">
                <a:latin typeface="华文细黑" panose="02010600040101010101" pitchFamily="2" charset="-122"/>
                <a:ea typeface="华文细黑" panose="02010600040101010101" pitchFamily="2" charset="-122"/>
              </a:rPr>
              <a:t>的权限，</a:t>
            </a:r>
            <a:r>
              <a:rPr lang="en-US" altLang="zh-CN" sz="2000" dirty="0">
                <a:latin typeface="华文细黑" panose="02010600040101010101" pitchFamily="2" charset="-122"/>
                <a:ea typeface="华文细黑" panose="02010600040101010101" pitchFamily="2" charset="-122"/>
              </a:rPr>
              <a:t>…</a:t>
            </a:r>
            <a:endParaRPr lang="zh-CN" altLang="en-US" sz="2000" dirty="0">
              <a:latin typeface="华文细黑" panose="02010600040101010101" pitchFamily="2" charset="-122"/>
              <a:ea typeface="华文细黑" panose="02010600040101010101" pitchFamily="2" charset="-122"/>
            </a:endParaRPr>
          </a:p>
          <a:p>
            <a:pPr eaLnBrk="1" hangingPunct="1">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a:t>
            </a:r>
          </a:p>
          <a:p>
            <a:pPr eaLnBrk="1" hangingPunct="1">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优点：</a:t>
            </a:r>
          </a:p>
          <a:p>
            <a:pPr marL="901700" indent="-546100" algn="just" eaLnBrk="1" hangingPunct="1">
              <a:buFont typeface="Wingdings" panose="05000000000000000000" pitchFamily="2" charset="2"/>
              <a:buChar char="u"/>
            </a:pPr>
            <a:r>
              <a:rPr lang="zh-CN" altLang="en-US" sz="2000" dirty="0">
                <a:latin typeface="华文细黑" panose="02010600040101010101" pitchFamily="2" charset="-122"/>
                <a:ea typeface="华文细黑" panose="02010600040101010101" pitchFamily="2" charset="-122"/>
              </a:rPr>
              <a:t>没有一个中心点保存所有的访问信息，提高了执行效率；</a:t>
            </a:r>
            <a:endParaRPr lang="en-US" altLang="zh-CN" sz="2000" dirty="0">
              <a:latin typeface="华文细黑" panose="02010600040101010101" pitchFamily="2" charset="-122"/>
              <a:ea typeface="华文细黑" panose="02010600040101010101" pitchFamily="2" charset="-122"/>
            </a:endParaRPr>
          </a:p>
          <a:p>
            <a:pPr marL="901700" indent="-546100" algn="just" eaLnBrk="1" hangingPunct="1">
              <a:buFont typeface="Wingdings" panose="05000000000000000000" pitchFamily="2" charset="2"/>
              <a:buChar char="u"/>
            </a:pPr>
            <a:r>
              <a:rPr lang="zh-CN" altLang="en-US" sz="2000" dirty="0">
                <a:latin typeface="华文细黑" panose="02010600040101010101" pitchFamily="2" charset="-122"/>
                <a:ea typeface="华文细黑" panose="02010600040101010101" pitchFamily="2" charset="-122"/>
              </a:rPr>
              <a:t>通过将不同的主体划分不同的组，减少了访问信息的数量。</a:t>
            </a:r>
          </a:p>
          <a:p>
            <a:pPr eaLnBrk="1" hangingPunct="1">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a:t>
            </a:r>
          </a:p>
          <a:p>
            <a:pPr eaLnBrk="1" hangingPunct="1">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缺点：</a:t>
            </a:r>
          </a:p>
          <a:p>
            <a:pPr eaLnBrk="1" hangingPunct="1">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若对主体进行查找、增加和撤销某些访问权限时，操作上费时费力，因为此时必须遍历所有的</a:t>
            </a:r>
            <a:r>
              <a:rPr lang="en-US" altLang="zh-CN" sz="2000" dirty="0">
                <a:latin typeface="华文细黑" panose="02010600040101010101" pitchFamily="2" charset="-122"/>
                <a:ea typeface="华文细黑" panose="02010600040101010101" pitchFamily="2" charset="-122"/>
              </a:rPr>
              <a:t>ACL</a:t>
            </a:r>
            <a:r>
              <a:rPr lang="zh-CN" altLang="en-US" sz="2000" dirty="0">
                <a:latin typeface="华文细黑" panose="02010600040101010101" pitchFamily="2" charset="-122"/>
                <a:ea typeface="华文细黑" panose="02010600040101010101" pitchFamily="2" charset="-122"/>
              </a:rPr>
              <a:t>。 </a:t>
            </a:r>
          </a:p>
        </p:txBody>
      </p:sp>
      <p:sp>
        <p:nvSpPr>
          <p:cNvPr id="3" name="Rectangle 4"/>
          <p:cNvSpPr>
            <a:spLocks noGrp="1" noChangeArrowheads="1"/>
          </p:cNvSpPr>
          <p:nvPr>
            <p:ph type="title"/>
          </p:nvPr>
        </p:nvSpPr>
        <p:spPr>
          <a:xfrm>
            <a:off x="914400" y="228600"/>
            <a:ext cx="7793038" cy="914400"/>
          </a:xfrm>
          <a:noFill/>
        </p:spPr>
        <p:txBody>
          <a:bodyPr/>
          <a:lstStyle/>
          <a:p>
            <a:pPr eaLnBrk="1" hangingPunct="1"/>
            <a:r>
              <a:rPr lang="zh-CN" altLang="en-US" dirty="0"/>
              <a:t>自主访问控制策略</a:t>
            </a:r>
            <a:r>
              <a:rPr lang="en-US" altLang="zh-CN" dirty="0"/>
              <a:t>DAC</a:t>
            </a:r>
          </a:p>
        </p:txBody>
      </p:sp>
    </p:spTree>
    <p:extLst>
      <p:ext uri="{BB962C8B-B14F-4D97-AF65-F5344CB8AC3E}">
        <p14:creationId xmlns:p14="http://schemas.microsoft.com/office/powerpoint/2010/main" val="2940245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406400" y="1676400"/>
            <a:ext cx="8001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zh-CN" altLang="en-US" sz="2400" b="1" dirty="0">
                <a:solidFill>
                  <a:schemeClr val="hlink"/>
                </a:solidFill>
                <a:latin typeface="华文细黑" panose="02010600040101010101" pitchFamily="2" charset="-122"/>
                <a:ea typeface="华文细黑" panose="02010600040101010101" pitchFamily="2" charset="-122"/>
              </a:rPr>
              <a:t>（</a:t>
            </a:r>
            <a:r>
              <a:rPr kumimoji="1" lang="en-US" altLang="zh-CN" sz="2400" b="1" dirty="0">
                <a:solidFill>
                  <a:schemeClr val="hlink"/>
                </a:solidFill>
                <a:latin typeface="华文细黑" panose="02010600040101010101" pitchFamily="2" charset="-122"/>
                <a:ea typeface="华文细黑" panose="02010600040101010101" pitchFamily="2" charset="-122"/>
              </a:rPr>
              <a:t>3</a:t>
            </a:r>
            <a:r>
              <a:rPr kumimoji="1" lang="zh-CN" altLang="en-US" sz="2400" b="1" dirty="0">
                <a:solidFill>
                  <a:schemeClr val="hlink"/>
                </a:solidFill>
                <a:latin typeface="华文细黑" panose="02010600040101010101" pitchFamily="2" charset="-122"/>
                <a:ea typeface="华文细黑" panose="02010600040101010101" pitchFamily="2" charset="-122"/>
              </a:rPr>
              <a:t>）能力</a:t>
            </a:r>
          </a:p>
          <a:p>
            <a:pPr algn="just" eaLnBrk="1" hangingPunct="1">
              <a:spcBef>
                <a:spcPct val="0"/>
              </a:spcBef>
              <a:buClrTx/>
              <a:buSzTx/>
              <a:buFontTx/>
              <a:buNone/>
            </a:pPr>
            <a:r>
              <a:rPr kumimoji="1" lang="zh-CN" altLang="en-US" sz="2400" dirty="0">
                <a:latin typeface="华文细黑" panose="02010600040101010101" pitchFamily="2" charset="-122"/>
                <a:ea typeface="华文细黑" panose="02010600040101010101" pitchFamily="2" charset="-122"/>
              </a:rPr>
              <a:t> 能力表示的是一个主体对一个客体的访问权力，它以主体为索引，将主体对每个客体的访问权限以列表的形式保存起来，这相当于是访问控制矩阵中的各个行向量。</a:t>
            </a:r>
            <a:endParaRPr kumimoji="1" lang="en-US" altLang="zh-CN" sz="2400" dirty="0">
              <a:latin typeface="华文细黑" panose="02010600040101010101" pitchFamily="2" charset="-122"/>
              <a:ea typeface="华文细黑" panose="02010600040101010101" pitchFamily="2" charset="-122"/>
            </a:endParaRPr>
          </a:p>
          <a:p>
            <a:pPr algn="just" eaLnBrk="1" hangingPunct="1">
              <a:spcBef>
                <a:spcPct val="0"/>
              </a:spcBef>
              <a:buClrTx/>
              <a:buSzTx/>
              <a:buFontTx/>
              <a:buNone/>
            </a:pPr>
            <a:r>
              <a:rPr lang="en-US" altLang="zh-CN" sz="2400" dirty="0">
                <a:latin typeface="华文细黑" panose="02010600040101010101" pitchFamily="2" charset="-122"/>
                <a:ea typeface="华文细黑" panose="02010600040101010101" pitchFamily="2" charset="-122"/>
              </a:rPr>
              <a:t> </a:t>
            </a:r>
          </a:p>
          <a:p>
            <a:pPr algn="just" eaLnBrk="1" hangingPunct="1">
              <a:spcBef>
                <a:spcPct val="0"/>
              </a:spcBef>
              <a:buClrTx/>
              <a:buSzTx/>
              <a:buFontTx/>
              <a:buNone/>
            </a:pPr>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S</a:t>
            </a:r>
            <a:r>
              <a:rPr lang="en-US" altLang="zh-CN" sz="2400" baseline="-25000" dirty="0" err="1">
                <a:latin typeface="华文细黑" panose="02010600040101010101" pitchFamily="2" charset="-122"/>
                <a:ea typeface="华文细黑" panose="02010600040101010101" pitchFamily="2" charset="-122"/>
              </a:rPr>
              <a:t>j</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O</a:t>
            </a:r>
            <a:r>
              <a:rPr lang="en-US" altLang="zh-CN" sz="2400" baseline="-25000" dirty="0">
                <a:latin typeface="华文细黑" panose="02010600040101010101" pitchFamily="2" charset="-122"/>
                <a:ea typeface="华文细黑" panose="02010600040101010101" pitchFamily="2" charset="-122"/>
              </a:rPr>
              <a:t>1</a:t>
            </a:r>
            <a:r>
              <a:rPr lang="zh-CN" altLang="en-US" sz="2400" dirty="0">
                <a:latin typeface="华文细黑" panose="02010600040101010101" pitchFamily="2" charset="-122"/>
                <a:ea typeface="华文细黑" panose="02010600040101010101" pitchFamily="2" charset="-122"/>
              </a:rPr>
              <a:t>（权限），</a:t>
            </a:r>
            <a:r>
              <a:rPr lang="en-US" altLang="zh-CN" sz="2400" dirty="0">
                <a:latin typeface="华文细黑" panose="02010600040101010101" pitchFamily="2" charset="-122"/>
                <a:ea typeface="华文细黑" panose="02010600040101010101" pitchFamily="2" charset="-122"/>
              </a:rPr>
              <a:t>O</a:t>
            </a:r>
            <a:r>
              <a:rPr lang="en-US" altLang="zh-CN" sz="2400" baseline="-25000" dirty="0">
                <a:latin typeface="华文细黑" panose="02010600040101010101" pitchFamily="2" charset="-122"/>
                <a:ea typeface="华文细黑" panose="02010600040101010101" pitchFamily="2" charset="-122"/>
              </a:rPr>
              <a:t>2</a:t>
            </a:r>
            <a:r>
              <a:rPr lang="zh-CN" altLang="en-US" sz="2400" dirty="0">
                <a:latin typeface="华文细黑" panose="02010600040101010101" pitchFamily="2" charset="-122"/>
                <a:ea typeface="华文细黑" panose="02010600040101010101" pitchFamily="2" charset="-122"/>
              </a:rPr>
              <a:t>的权限，</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O</a:t>
            </a:r>
            <a:r>
              <a:rPr lang="en-US" altLang="zh-CN" sz="2400" baseline="-25000" dirty="0">
                <a:latin typeface="华文细黑" panose="02010600040101010101" pitchFamily="2" charset="-122"/>
                <a:ea typeface="华文细黑" panose="02010600040101010101" pitchFamily="2" charset="-122"/>
              </a:rPr>
              <a:t>i</a:t>
            </a:r>
            <a:r>
              <a:rPr lang="zh-CN" altLang="en-US" sz="2400" dirty="0">
                <a:latin typeface="华文细黑" panose="02010600040101010101" pitchFamily="2" charset="-122"/>
                <a:ea typeface="华文细黑" panose="02010600040101010101" pitchFamily="2" charset="-122"/>
              </a:rPr>
              <a:t>的权限，</a:t>
            </a:r>
            <a:r>
              <a:rPr lang="en-US" altLang="zh-CN" sz="2400" dirty="0">
                <a:latin typeface="华文细黑" panose="02010600040101010101" pitchFamily="2" charset="-122"/>
                <a:ea typeface="华文细黑" panose="02010600040101010101" pitchFamily="2" charset="-122"/>
              </a:rPr>
              <a:t>…</a:t>
            </a:r>
            <a:endParaRPr kumimoji="1" lang="en-US" altLang="zh-CN" sz="2400" dirty="0">
              <a:latin typeface="华文细黑" panose="02010600040101010101" pitchFamily="2" charset="-122"/>
              <a:ea typeface="华文细黑" panose="02010600040101010101" pitchFamily="2" charset="-122"/>
            </a:endParaRPr>
          </a:p>
          <a:p>
            <a:pPr algn="just" eaLnBrk="1" hangingPunct="1">
              <a:spcBef>
                <a:spcPct val="0"/>
              </a:spcBef>
              <a:buClrTx/>
              <a:buSzTx/>
              <a:buFontTx/>
              <a:buNone/>
            </a:pPr>
            <a:r>
              <a:rPr kumimoji="1" lang="en-US" altLang="zh-CN" sz="2400" dirty="0">
                <a:latin typeface="华文细黑" panose="02010600040101010101" pitchFamily="2" charset="-122"/>
                <a:ea typeface="华文细黑" panose="02010600040101010101" pitchFamily="2" charset="-122"/>
              </a:rPr>
              <a:t>  </a:t>
            </a:r>
            <a:endParaRPr kumimoji="1" lang="zh-CN" altLang="en-US" sz="2400" dirty="0">
              <a:latin typeface="华文细黑" panose="02010600040101010101" pitchFamily="2" charset="-122"/>
              <a:ea typeface="华文细黑" panose="02010600040101010101" pitchFamily="2" charset="-122"/>
            </a:endParaRPr>
          </a:p>
          <a:p>
            <a:pPr algn="just" eaLnBrk="1" hangingPunct="1">
              <a:spcBef>
                <a:spcPct val="0"/>
              </a:spcBef>
              <a:buClrTx/>
              <a:buSzTx/>
              <a:buFontTx/>
              <a:buNone/>
            </a:pPr>
            <a:endParaRPr kumimoji="1" lang="zh-CN" altLang="en-US" sz="2400" dirty="0">
              <a:latin typeface="华文细黑" panose="02010600040101010101" pitchFamily="2" charset="-122"/>
              <a:ea typeface="华文细黑" panose="02010600040101010101" pitchFamily="2" charset="-122"/>
            </a:endParaRPr>
          </a:p>
          <a:p>
            <a:pPr algn="just" eaLnBrk="1" hangingPunct="1">
              <a:spcBef>
                <a:spcPct val="0"/>
              </a:spcBef>
              <a:buClrTx/>
              <a:buSzTx/>
              <a:buFontTx/>
              <a:buNone/>
            </a:pPr>
            <a:r>
              <a:rPr kumimoji="1" lang="zh-CN" altLang="en-US" sz="2400" dirty="0">
                <a:latin typeface="华文细黑" panose="02010600040101010101" pitchFamily="2" charset="-122"/>
                <a:ea typeface="华文细黑" panose="02010600040101010101" pitchFamily="2" charset="-122"/>
              </a:rPr>
              <a:t> 它的优缺点与</a:t>
            </a:r>
            <a:r>
              <a:rPr kumimoji="1" lang="en-US" altLang="zh-CN" sz="2400" dirty="0">
                <a:latin typeface="华文细黑" panose="02010600040101010101" pitchFamily="2" charset="-122"/>
                <a:ea typeface="华文细黑" panose="02010600040101010101" pitchFamily="2" charset="-122"/>
              </a:rPr>
              <a:t>ACL</a:t>
            </a:r>
            <a:r>
              <a:rPr kumimoji="1" lang="zh-CN" altLang="en-US" sz="2400" dirty="0">
                <a:latin typeface="华文细黑" panose="02010600040101010101" pitchFamily="2" charset="-122"/>
                <a:ea typeface="华文细黑" panose="02010600040101010101" pitchFamily="2" charset="-122"/>
              </a:rPr>
              <a:t>的相反。</a:t>
            </a:r>
          </a:p>
          <a:p>
            <a:pPr>
              <a:spcBef>
                <a:spcPct val="0"/>
              </a:spcBef>
              <a:buClrTx/>
              <a:buSzTx/>
              <a:buFontTx/>
              <a:buNone/>
            </a:pPr>
            <a:endParaRPr kumimoji="1" lang="en-US" altLang="zh-CN" sz="2400" dirty="0">
              <a:latin typeface="华文细黑" panose="02010600040101010101" pitchFamily="2" charset="-122"/>
              <a:ea typeface="华文细黑" panose="02010600040101010101" pitchFamily="2" charset="-122"/>
            </a:endParaRPr>
          </a:p>
        </p:txBody>
      </p:sp>
      <p:sp>
        <p:nvSpPr>
          <p:cNvPr id="3" name="Rectangle 4"/>
          <p:cNvSpPr>
            <a:spLocks noGrp="1" noChangeArrowheads="1"/>
          </p:cNvSpPr>
          <p:nvPr>
            <p:ph type="title"/>
          </p:nvPr>
        </p:nvSpPr>
        <p:spPr>
          <a:xfrm>
            <a:off x="914400" y="228600"/>
            <a:ext cx="7793038" cy="914400"/>
          </a:xfrm>
          <a:noFill/>
        </p:spPr>
        <p:txBody>
          <a:bodyPr/>
          <a:lstStyle/>
          <a:p>
            <a:pPr eaLnBrk="1" hangingPunct="1"/>
            <a:r>
              <a:rPr lang="zh-CN" altLang="en-US" dirty="0"/>
              <a:t>自主访问控制策略</a:t>
            </a:r>
            <a:r>
              <a:rPr lang="en-US" altLang="zh-CN" dirty="0"/>
              <a:t>DAC</a:t>
            </a:r>
          </a:p>
        </p:txBody>
      </p:sp>
    </p:spTree>
    <p:extLst>
      <p:ext uri="{BB962C8B-B14F-4D97-AF65-F5344CB8AC3E}">
        <p14:creationId xmlns:p14="http://schemas.microsoft.com/office/powerpoint/2010/main" val="4249521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401638" y="1323975"/>
            <a:ext cx="8305800"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2400" b="1" dirty="0">
                <a:solidFill>
                  <a:schemeClr val="hlink"/>
                </a:solidFill>
                <a:latin typeface="华文细黑" panose="02010600040101010101" pitchFamily="2" charset="-122"/>
                <a:ea typeface="华文细黑" panose="02010600040101010101" pitchFamily="2" charset="-122"/>
              </a:rPr>
              <a:t>5. DAC</a:t>
            </a:r>
            <a:r>
              <a:rPr kumimoji="1" lang="zh-CN" altLang="en-US" sz="2400" b="1" dirty="0">
                <a:solidFill>
                  <a:schemeClr val="hlink"/>
                </a:solidFill>
                <a:latin typeface="华文细黑" panose="02010600040101010101" pitchFamily="2" charset="-122"/>
                <a:ea typeface="华文细黑" panose="02010600040101010101" pitchFamily="2" charset="-122"/>
              </a:rPr>
              <a:t>的优缺点</a:t>
            </a:r>
          </a:p>
          <a:p>
            <a:pPr algn="just" eaLnBrk="1" hangingPunct="1">
              <a:spcBef>
                <a:spcPct val="0"/>
              </a:spcBef>
              <a:buClrTx/>
              <a:buSzTx/>
              <a:buFontTx/>
              <a:buNone/>
            </a:pPr>
            <a:r>
              <a:rPr kumimoji="1" lang="zh-CN" altLang="en-US" sz="2400" b="1" dirty="0">
                <a:solidFill>
                  <a:schemeClr val="hlink"/>
                </a:solidFill>
                <a:latin typeface="华文细黑" panose="02010600040101010101" pitchFamily="2" charset="-122"/>
                <a:ea typeface="华文细黑" panose="02010600040101010101" pitchFamily="2" charset="-122"/>
              </a:rPr>
              <a:t>    优点：</a:t>
            </a:r>
            <a:r>
              <a:rPr kumimoji="1" lang="zh-CN" altLang="en-US" sz="2000" dirty="0">
                <a:latin typeface="华文细黑" panose="02010600040101010101" pitchFamily="2" charset="-122"/>
                <a:ea typeface="华文细黑" panose="02010600040101010101" pitchFamily="2" charset="-122"/>
              </a:rPr>
              <a:t>自主性提供了极大的灵活性，从而使之适合于许多系统和应用</a:t>
            </a:r>
          </a:p>
          <a:p>
            <a:pPr algn="just" eaLnBrk="1" hangingPunct="1">
              <a:spcBef>
                <a:spcPct val="0"/>
              </a:spcBef>
              <a:buClrTx/>
              <a:buSzTx/>
              <a:buFontTx/>
              <a:buNone/>
            </a:pPr>
            <a:r>
              <a:rPr kumimoji="1" lang="zh-CN" altLang="en-US" sz="2400" b="1" dirty="0">
                <a:solidFill>
                  <a:schemeClr val="hlink"/>
                </a:solidFill>
                <a:latin typeface="华文细黑" panose="02010600040101010101" pitchFamily="2" charset="-122"/>
                <a:ea typeface="华文细黑" panose="02010600040101010101" pitchFamily="2" charset="-122"/>
              </a:rPr>
              <a:t>   </a:t>
            </a:r>
            <a:endParaRPr kumimoji="1" lang="en-US" altLang="zh-CN" sz="2400" b="1" dirty="0">
              <a:solidFill>
                <a:schemeClr val="hlink"/>
              </a:solidFill>
              <a:latin typeface="华文细黑" panose="02010600040101010101" pitchFamily="2" charset="-122"/>
              <a:ea typeface="华文细黑" panose="02010600040101010101" pitchFamily="2" charset="-122"/>
            </a:endParaRPr>
          </a:p>
          <a:p>
            <a:pPr algn="just" eaLnBrk="1" hangingPunct="1">
              <a:spcBef>
                <a:spcPct val="0"/>
              </a:spcBef>
              <a:buClrTx/>
              <a:buSzTx/>
              <a:buFontTx/>
              <a:buNone/>
            </a:pPr>
            <a:r>
              <a:rPr kumimoji="1" lang="en-US" altLang="zh-CN" sz="2400" b="1" dirty="0">
                <a:solidFill>
                  <a:schemeClr val="hlink"/>
                </a:solidFill>
                <a:latin typeface="华文细黑" panose="02010600040101010101" pitchFamily="2" charset="-122"/>
                <a:ea typeface="华文细黑" panose="02010600040101010101" pitchFamily="2" charset="-122"/>
              </a:rPr>
              <a:t>    </a:t>
            </a:r>
            <a:r>
              <a:rPr kumimoji="1" lang="zh-CN" altLang="en-US" sz="2400" b="1" dirty="0">
                <a:solidFill>
                  <a:schemeClr val="hlink"/>
                </a:solidFill>
                <a:latin typeface="华文细黑" panose="02010600040101010101" pitchFamily="2" charset="-122"/>
                <a:ea typeface="华文细黑" panose="02010600040101010101" pitchFamily="2" charset="-122"/>
              </a:rPr>
              <a:t>缺点：</a:t>
            </a:r>
          </a:p>
          <a:p>
            <a:pPr algn="just" eaLnBrk="1" hangingPunct="1">
              <a:spcBef>
                <a:spcPct val="0"/>
              </a:spcBef>
              <a:buClrTx/>
              <a:buSzTx/>
              <a:buFontTx/>
              <a:buNone/>
            </a:pPr>
            <a:r>
              <a:rPr kumimoji="1" lang="zh-CN" altLang="en-US" sz="2000" dirty="0">
                <a:latin typeface="华文细黑" panose="02010600040101010101" pitchFamily="2" charset="-122"/>
                <a:ea typeface="华文细黑" panose="02010600040101010101" pitchFamily="2" charset="-122"/>
              </a:rPr>
              <a:t>  （</a:t>
            </a:r>
            <a:r>
              <a:rPr kumimoji="1" lang="en-US" altLang="zh-CN" sz="2000" dirty="0">
                <a:latin typeface="华文细黑" panose="02010600040101010101" pitchFamily="2" charset="-122"/>
                <a:ea typeface="华文细黑" panose="02010600040101010101" pitchFamily="2" charset="-122"/>
              </a:rPr>
              <a:t>1</a:t>
            </a:r>
            <a:r>
              <a:rPr kumimoji="1" lang="zh-CN" altLang="en-US" sz="2000" dirty="0">
                <a:latin typeface="华文细黑" panose="02010600040101010101" pitchFamily="2" charset="-122"/>
                <a:ea typeface="华文细黑" panose="02010600040101010101" pitchFamily="2" charset="-122"/>
              </a:rPr>
              <a:t>）</a:t>
            </a:r>
            <a:r>
              <a:rPr kumimoji="1" lang="zh-CN" altLang="en-US" sz="2000" dirty="0">
                <a:solidFill>
                  <a:srgbClr val="FF0000"/>
                </a:solidFill>
                <a:latin typeface="华文细黑" panose="02010600040101010101" pitchFamily="2" charset="-122"/>
                <a:ea typeface="华文细黑" panose="02010600040101010101" pitchFamily="2" charset="-122"/>
              </a:rPr>
              <a:t>权限管理易于失控</a:t>
            </a:r>
          </a:p>
          <a:p>
            <a:pPr algn="just" eaLnBrk="1" hangingPunct="1">
              <a:spcBef>
                <a:spcPct val="0"/>
              </a:spcBef>
              <a:buClrTx/>
              <a:buSzTx/>
              <a:buFontTx/>
              <a:buNone/>
            </a:pPr>
            <a:r>
              <a:rPr kumimoji="1" lang="zh-CN" altLang="en-US" sz="2000" dirty="0">
                <a:latin typeface="华文细黑" panose="02010600040101010101" pitchFamily="2" charset="-122"/>
                <a:ea typeface="华文细黑" panose="02010600040101010101" pitchFamily="2" charset="-122"/>
              </a:rPr>
              <a:t>    </a:t>
            </a:r>
            <a:r>
              <a:rPr kumimoji="1" lang="en-US" altLang="zh-CN" sz="2000" dirty="0">
                <a:latin typeface="华文细黑" panose="02010600040101010101" pitchFamily="2" charset="-122"/>
                <a:ea typeface="华文细黑" panose="02010600040101010101" pitchFamily="2" charset="-122"/>
              </a:rPr>
              <a:t>DAC</a:t>
            </a:r>
            <a:r>
              <a:rPr kumimoji="1" lang="zh-CN" altLang="en-US" sz="2000" dirty="0">
                <a:latin typeface="华文细黑" panose="02010600040101010101" pitchFamily="2" charset="-122"/>
                <a:ea typeface="华文细黑" panose="02010600040101010101" pitchFamily="2" charset="-122"/>
              </a:rPr>
              <a:t>的这种自主性，使得信息总是可以从一个实体流向另一个实体，即使对高度机密的信息也是如此，故若控制不严就会产生严重安全隐患</a:t>
            </a:r>
          </a:p>
          <a:p>
            <a:pPr algn="just" eaLnBrk="1" hangingPunct="1">
              <a:spcBef>
                <a:spcPct val="0"/>
              </a:spcBef>
              <a:buClrTx/>
              <a:buSzTx/>
              <a:buFontTx/>
              <a:buNone/>
            </a:pPr>
            <a:r>
              <a:rPr kumimoji="1" lang="zh-CN" altLang="en-US" sz="2000" dirty="0">
                <a:latin typeface="华文细黑" panose="02010600040101010101" pitchFamily="2" charset="-122"/>
                <a:ea typeface="华文细黑" panose="02010600040101010101" pitchFamily="2" charset="-122"/>
              </a:rPr>
              <a:t>   例如，用户</a:t>
            </a:r>
            <a:r>
              <a:rPr kumimoji="1" lang="en-US" altLang="zh-CN" sz="2000" dirty="0">
                <a:latin typeface="华文细黑" panose="02010600040101010101" pitchFamily="2" charset="-122"/>
                <a:ea typeface="华文细黑" panose="02010600040101010101" pitchFamily="2" charset="-122"/>
              </a:rPr>
              <a:t>A</a:t>
            </a:r>
            <a:r>
              <a:rPr kumimoji="1" lang="zh-CN" altLang="en-US" sz="2000" dirty="0">
                <a:latin typeface="华文细黑" panose="02010600040101010101" pitchFamily="2" charset="-122"/>
                <a:ea typeface="华文细黑" panose="02010600040101010101" pitchFamily="2" charset="-122"/>
              </a:rPr>
              <a:t>可以将其对客体</a:t>
            </a:r>
            <a:r>
              <a:rPr kumimoji="1" lang="en-US" altLang="zh-CN" sz="2000" dirty="0">
                <a:latin typeface="华文细黑" panose="02010600040101010101" pitchFamily="2" charset="-122"/>
                <a:ea typeface="华文细黑" panose="02010600040101010101" pitchFamily="2" charset="-122"/>
              </a:rPr>
              <a:t>O</a:t>
            </a:r>
            <a:r>
              <a:rPr kumimoji="1" lang="zh-CN" altLang="en-US" sz="2000" dirty="0">
                <a:latin typeface="华文细黑" panose="02010600040101010101" pitchFamily="2" charset="-122"/>
                <a:ea typeface="华文细黑" panose="02010600040101010101" pitchFamily="2" charset="-122"/>
              </a:rPr>
              <a:t>的访问权限传递给用户</a:t>
            </a:r>
            <a:r>
              <a:rPr kumimoji="1" lang="en-US" altLang="zh-CN" sz="2000" dirty="0">
                <a:latin typeface="华文细黑" panose="02010600040101010101" pitchFamily="2" charset="-122"/>
                <a:ea typeface="华文细黑" panose="02010600040101010101" pitchFamily="2" charset="-122"/>
              </a:rPr>
              <a:t>B</a:t>
            </a:r>
            <a:r>
              <a:rPr kumimoji="1" lang="zh-CN" altLang="en-US" sz="2000" dirty="0">
                <a:latin typeface="华文细黑" panose="02010600040101010101" pitchFamily="2" charset="-122"/>
                <a:ea typeface="华文细黑" panose="02010600040101010101" pitchFamily="2" charset="-122"/>
              </a:rPr>
              <a:t>，从而使不具备对</a:t>
            </a:r>
            <a:r>
              <a:rPr kumimoji="1" lang="en-US" altLang="zh-CN" sz="2000" dirty="0">
                <a:latin typeface="华文细黑" panose="02010600040101010101" pitchFamily="2" charset="-122"/>
                <a:ea typeface="华文细黑" panose="02010600040101010101" pitchFamily="2" charset="-122"/>
              </a:rPr>
              <a:t>O</a:t>
            </a:r>
            <a:r>
              <a:rPr kumimoji="1" lang="zh-CN" altLang="en-US" sz="2000" dirty="0">
                <a:latin typeface="华文细黑" panose="02010600040101010101" pitchFamily="2" charset="-122"/>
                <a:ea typeface="华文细黑" panose="02010600040101010101" pitchFamily="2" charset="-122"/>
              </a:rPr>
              <a:t>访问权限的</a:t>
            </a:r>
            <a:r>
              <a:rPr kumimoji="1" lang="en-US" altLang="zh-CN" sz="2000" dirty="0">
                <a:latin typeface="华文细黑" panose="02010600040101010101" pitchFamily="2" charset="-122"/>
                <a:ea typeface="华文细黑" panose="02010600040101010101" pitchFamily="2" charset="-122"/>
              </a:rPr>
              <a:t>B</a:t>
            </a:r>
            <a:r>
              <a:rPr kumimoji="1" lang="zh-CN" altLang="en-US" sz="2000" dirty="0">
                <a:latin typeface="华文细黑" panose="02010600040101010101" pitchFamily="2" charset="-122"/>
                <a:ea typeface="华文细黑" panose="02010600040101010101" pitchFamily="2" charset="-122"/>
              </a:rPr>
              <a:t>也可以访问</a:t>
            </a:r>
            <a:r>
              <a:rPr kumimoji="1" lang="en-US" altLang="zh-CN" sz="2000" dirty="0">
                <a:latin typeface="华文细黑" panose="02010600040101010101" pitchFamily="2" charset="-122"/>
                <a:ea typeface="华文细黑" panose="02010600040101010101" pitchFamily="2" charset="-122"/>
              </a:rPr>
              <a:t>O</a:t>
            </a:r>
            <a:r>
              <a:rPr kumimoji="1" lang="zh-CN" altLang="en-US" sz="2000" dirty="0">
                <a:latin typeface="华文细黑" panose="02010600040101010101" pitchFamily="2" charset="-122"/>
                <a:ea typeface="华文细黑" panose="02010600040101010101" pitchFamily="2" charset="-122"/>
              </a:rPr>
              <a:t>，这样的结果是易于产生安全漏洞，因此自主访问控制的安全级别较低。</a:t>
            </a:r>
            <a:endParaRPr kumimoji="1" lang="en-US" altLang="zh-CN" sz="2000" dirty="0">
              <a:latin typeface="华文细黑" panose="02010600040101010101" pitchFamily="2" charset="-122"/>
              <a:ea typeface="华文细黑" panose="02010600040101010101" pitchFamily="2" charset="-122"/>
            </a:endParaRPr>
          </a:p>
          <a:p>
            <a:pPr algn="just" eaLnBrk="1" hangingPunct="1">
              <a:spcBef>
                <a:spcPct val="0"/>
              </a:spcBef>
              <a:buClrTx/>
              <a:buSzTx/>
              <a:buFontTx/>
              <a:buNone/>
            </a:pPr>
            <a:endParaRPr kumimoji="1" lang="zh-CN" altLang="en-US" sz="2000" dirty="0">
              <a:latin typeface="华文细黑" panose="02010600040101010101" pitchFamily="2" charset="-122"/>
              <a:ea typeface="华文细黑" panose="02010600040101010101" pitchFamily="2" charset="-122"/>
            </a:endParaRPr>
          </a:p>
          <a:p>
            <a:pPr>
              <a:spcBef>
                <a:spcPct val="0"/>
              </a:spcBef>
              <a:buClrTx/>
              <a:buSzTx/>
              <a:buFontTx/>
              <a:buNone/>
            </a:pPr>
            <a:r>
              <a:rPr kumimoji="1" lang="zh-CN" altLang="en-US" sz="2000" dirty="0">
                <a:latin typeface="华文细黑" panose="02010600040101010101" pitchFamily="2" charset="-122"/>
                <a:ea typeface="华文细黑" panose="02010600040101010101" pitchFamily="2" charset="-122"/>
              </a:rPr>
              <a:t> （</a:t>
            </a:r>
            <a:r>
              <a:rPr kumimoji="1" lang="en-US" altLang="zh-CN" sz="2000" dirty="0">
                <a:latin typeface="华文细黑" panose="02010600040101010101" pitchFamily="2" charset="-122"/>
                <a:ea typeface="华文细黑" panose="02010600040101010101" pitchFamily="2" charset="-122"/>
              </a:rPr>
              <a:t>2</a:t>
            </a:r>
            <a:r>
              <a:rPr kumimoji="1" lang="zh-CN" altLang="en-US" sz="2000" dirty="0">
                <a:latin typeface="华文细黑" panose="02010600040101010101" pitchFamily="2" charset="-122"/>
                <a:ea typeface="华文细黑" panose="02010600040101010101" pitchFamily="2" charset="-122"/>
              </a:rPr>
              <a:t>）权限管理复杂</a:t>
            </a:r>
          </a:p>
          <a:p>
            <a:pPr>
              <a:spcBef>
                <a:spcPct val="0"/>
              </a:spcBef>
              <a:buClrTx/>
              <a:buSzTx/>
              <a:buFontTx/>
              <a:buNone/>
            </a:pPr>
            <a:r>
              <a:rPr kumimoji="1" lang="zh-CN" altLang="en-US" sz="2000" dirty="0">
                <a:latin typeface="华文细黑" panose="02010600040101010101" pitchFamily="2" charset="-122"/>
                <a:ea typeface="华文细黑" panose="02010600040101010101" pitchFamily="2" charset="-122"/>
              </a:rPr>
              <a:t>   由于同一用户对不同的客体有不同的存取权限，不同的用户对同一客体有不同的存取权限，用户、权限、客体间的授权管理复杂 </a:t>
            </a:r>
          </a:p>
        </p:txBody>
      </p:sp>
      <p:sp>
        <p:nvSpPr>
          <p:cNvPr id="3" name="Rectangle 4"/>
          <p:cNvSpPr>
            <a:spLocks noGrp="1" noChangeArrowheads="1"/>
          </p:cNvSpPr>
          <p:nvPr>
            <p:ph type="title"/>
          </p:nvPr>
        </p:nvSpPr>
        <p:spPr>
          <a:xfrm>
            <a:off x="914400" y="228600"/>
            <a:ext cx="7793038" cy="914400"/>
          </a:xfrm>
          <a:noFill/>
        </p:spPr>
        <p:txBody>
          <a:bodyPr/>
          <a:lstStyle/>
          <a:p>
            <a:pPr eaLnBrk="1" hangingPunct="1"/>
            <a:r>
              <a:rPr lang="zh-CN" altLang="en-US" dirty="0"/>
              <a:t>自主访问控制策略</a:t>
            </a:r>
            <a:r>
              <a:rPr lang="en-US" altLang="zh-CN" dirty="0"/>
              <a:t>DAC</a:t>
            </a:r>
          </a:p>
        </p:txBody>
      </p:sp>
    </p:spTree>
    <p:extLst>
      <p:ext uri="{BB962C8B-B14F-4D97-AF65-F5344CB8AC3E}">
        <p14:creationId xmlns:p14="http://schemas.microsoft.com/office/powerpoint/2010/main" val="2935007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619919" y="1549400"/>
            <a:ext cx="8382000" cy="4114800"/>
          </a:xfrm>
        </p:spPr>
        <p:txBody>
          <a:bodyPr/>
          <a:lstStyle/>
          <a:p>
            <a:pPr eaLnBrk="1" hangingPunct="1">
              <a:buFont typeface="Wingdings" panose="05000000000000000000" pitchFamily="2" charset="2"/>
              <a:buNone/>
            </a:pPr>
            <a:r>
              <a:rPr lang="en-US" altLang="zh-CN" sz="2400" b="1" dirty="0">
                <a:solidFill>
                  <a:schemeClr val="hlink"/>
                </a:solidFill>
                <a:latin typeface="华文细黑" panose="02010600040101010101" pitchFamily="2" charset="-122"/>
                <a:ea typeface="华文细黑" panose="02010600040101010101" pitchFamily="2" charset="-122"/>
              </a:rPr>
              <a:t>1.  MAC(Mandatory Access Control)</a:t>
            </a:r>
            <a:r>
              <a:rPr lang="zh-CN" altLang="en-US" sz="2400" b="1" dirty="0">
                <a:solidFill>
                  <a:schemeClr val="hlink"/>
                </a:solidFill>
                <a:latin typeface="华文细黑" panose="02010600040101010101" pitchFamily="2" charset="-122"/>
                <a:ea typeface="华文细黑" panose="02010600040101010101" pitchFamily="2" charset="-122"/>
              </a:rPr>
              <a:t>的基本思想</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依据主体和客体的</a:t>
            </a:r>
            <a:r>
              <a:rPr lang="zh-CN" altLang="en-US" sz="2400" b="1" dirty="0">
                <a:solidFill>
                  <a:schemeClr val="hlink"/>
                </a:solidFill>
                <a:latin typeface="华文细黑" panose="02010600040101010101" pitchFamily="2" charset="-122"/>
                <a:ea typeface="华文细黑" panose="02010600040101010101" pitchFamily="2" charset="-122"/>
              </a:rPr>
              <a:t>安全级别</a:t>
            </a:r>
            <a:r>
              <a:rPr lang="zh-CN" altLang="en-US" sz="2400" dirty="0">
                <a:latin typeface="华文细黑" panose="02010600040101010101" pitchFamily="2" charset="-122"/>
                <a:ea typeface="华文细黑" panose="02010600040101010101" pitchFamily="2" charset="-122"/>
              </a:rPr>
              <a:t>来决定主体是否有对客体的访问权 。</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最典型的例子是由</a:t>
            </a:r>
            <a:r>
              <a:rPr lang="en-US" altLang="zh-CN" sz="2400" dirty="0">
                <a:latin typeface="华文细黑" panose="02010600040101010101" pitchFamily="2" charset="-122"/>
                <a:ea typeface="华文细黑" panose="02010600040101010101" pitchFamily="2" charset="-122"/>
              </a:rPr>
              <a:t>Bell and </a:t>
            </a:r>
            <a:r>
              <a:rPr lang="en-US" altLang="zh-CN" sz="2400" dirty="0" err="1">
                <a:latin typeface="华文细黑" panose="02010600040101010101" pitchFamily="2" charset="-122"/>
                <a:ea typeface="华文细黑" panose="02010600040101010101" pitchFamily="2" charset="-122"/>
              </a:rPr>
              <a:t>LaPadula</a:t>
            </a:r>
            <a:r>
              <a:rPr lang="zh-CN" altLang="en-US" sz="2400" dirty="0">
                <a:latin typeface="华文细黑" panose="02010600040101010101" pitchFamily="2" charset="-122"/>
                <a:ea typeface="华文细黑" panose="02010600040101010101" pitchFamily="2" charset="-122"/>
              </a:rPr>
              <a:t>提出的</a:t>
            </a:r>
            <a:r>
              <a:rPr lang="en-US" altLang="zh-CN" sz="2400" dirty="0">
                <a:latin typeface="华文细黑" panose="02010600040101010101" pitchFamily="2" charset="-122"/>
                <a:ea typeface="华文细黑" panose="02010600040101010101" pitchFamily="2" charset="-122"/>
              </a:rPr>
              <a:t>BLP</a:t>
            </a:r>
            <a:r>
              <a:rPr lang="zh-CN" altLang="en-US" sz="2400" dirty="0">
                <a:latin typeface="华文细黑" panose="02010600040101010101" pitchFamily="2" charset="-122"/>
                <a:ea typeface="华文细黑" panose="02010600040101010101" pitchFamily="2" charset="-122"/>
              </a:rPr>
              <a:t>模型，该模型基于军事部门的安全需求为基础。 </a:t>
            </a:r>
          </a:p>
          <a:p>
            <a:pPr eaLnBrk="1" hangingPunct="1">
              <a:buFont typeface="Wingdings" panose="05000000000000000000" pitchFamily="2" charset="2"/>
              <a:buNone/>
            </a:pPr>
            <a:endParaRPr lang="zh-CN" altLang="en-US" sz="2400" b="1" dirty="0">
              <a:solidFill>
                <a:schemeClr val="hlink"/>
              </a:solidFill>
              <a:latin typeface="华文细黑" panose="02010600040101010101" pitchFamily="2" charset="-122"/>
              <a:ea typeface="华文细黑" panose="02010600040101010101" pitchFamily="2" charset="-122"/>
            </a:endParaRPr>
          </a:p>
          <a:p>
            <a:pPr eaLnBrk="1" hangingPunct="1">
              <a:buFont typeface="Wingdings" panose="05000000000000000000" pitchFamily="2" charset="2"/>
              <a:buNone/>
            </a:pPr>
            <a:r>
              <a:rPr lang="en-US" altLang="zh-CN" sz="2400" b="1" dirty="0">
                <a:solidFill>
                  <a:schemeClr val="hlink"/>
                </a:solidFill>
                <a:latin typeface="华文细黑" panose="02010600040101010101" pitchFamily="2" charset="-122"/>
                <a:ea typeface="华文细黑" panose="02010600040101010101" pitchFamily="2" charset="-122"/>
              </a:rPr>
              <a:t>2. </a:t>
            </a:r>
            <a:r>
              <a:rPr lang="zh-CN" altLang="en-US" sz="2400" b="1" dirty="0">
                <a:solidFill>
                  <a:schemeClr val="hlink"/>
                </a:solidFill>
                <a:latin typeface="华文细黑" panose="02010600040101010101" pitchFamily="2" charset="-122"/>
                <a:ea typeface="华文细黑" panose="02010600040101010101" pitchFamily="2" charset="-122"/>
              </a:rPr>
              <a:t> 安全级别</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在</a:t>
            </a:r>
            <a:r>
              <a:rPr lang="en-US" altLang="zh-CN" sz="2400" dirty="0">
                <a:latin typeface="华文细黑" panose="02010600040101010101" pitchFamily="2" charset="-122"/>
                <a:ea typeface="华文细黑" panose="02010600040101010101" pitchFamily="2" charset="-122"/>
              </a:rPr>
              <a:t>BLP</a:t>
            </a:r>
            <a:r>
              <a:rPr lang="zh-CN" altLang="en-US" sz="2400" dirty="0">
                <a:latin typeface="华文细黑" panose="02010600040101010101" pitchFamily="2" charset="-122"/>
                <a:ea typeface="华文细黑" panose="02010600040101010101" pitchFamily="2" charset="-122"/>
              </a:rPr>
              <a:t>模型中，所有的主体和客体都有一个</a:t>
            </a:r>
            <a:r>
              <a:rPr lang="zh-CN" altLang="en-US" sz="2400" b="1" dirty="0">
                <a:solidFill>
                  <a:srgbClr val="FF0000"/>
                </a:solidFill>
                <a:latin typeface="华文细黑" panose="02010600040101010101" pitchFamily="2" charset="-122"/>
                <a:ea typeface="华文细黑" panose="02010600040101010101" pitchFamily="2" charset="-122"/>
              </a:rPr>
              <a:t>安全标签</a:t>
            </a:r>
            <a:r>
              <a:rPr lang="zh-CN" altLang="en-US" sz="2400" dirty="0">
                <a:latin typeface="华文细黑" panose="02010600040101010101" pitchFamily="2" charset="-122"/>
                <a:ea typeface="华文细黑" panose="02010600040101010101" pitchFamily="2" charset="-122"/>
              </a:rPr>
              <a:t>，它只能由安全管理员赋值，普通用户不能改变，这个安全标签就是安全级别。</a:t>
            </a:r>
          </a:p>
        </p:txBody>
      </p:sp>
      <p:sp>
        <p:nvSpPr>
          <p:cNvPr id="28675" name="Rectangle 4"/>
          <p:cNvSpPr>
            <a:spLocks noGrp="1" noChangeArrowheads="1"/>
          </p:cNvSpPr>
          <p:nvPr>
            <p:ph type="title"/>
          </p:nvPr>
        </p:nvSpPr>
        <p:spPr>
          <a:xfrm>
            <a:off x="914400" y="228600"/>
            <a:ext cx="7793038" cy="952500"/>
          </a:xfrm>
          <a:noFill/>
        </p:spPr>
        <p:txBody>
          <a:bodyPr/>
          <a:lstStyle/>
          <a:p>
            <a:pPr eaLnBrk="1" hangingPunct="1"/>
            <a:r>
              <a:rPr lang="zh-CN" altLang="en-US" dirty="0"/>
              <a:t>强制访问控制策略</a:t>
            </a:r>
            <a:r>
              <a:rPr lang="en-US" altLang="zh-CN" dirty="0"/>
              <a:t>MAC</a:t>
            </a:r>
          </a:p>
        </p:txBody>
      </p:sp>
    </p:spTree>
    <p:extLst>
      <p:ext uri="{BB962C8B-B14F-4D97-AF65-F5344CB8AC3E}">
        <p14:creationId xmlns:p14="http://schemas.microsoft.com/office/powerpoint/2010/main" val="3995256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520700" y="1562100"/>
            <a:ext cx="7391400" cy="4521200"/>
          </a:xfrm>
        </p:spPr>
        <p:txBody>
          <a:bodyPr/>
          <a:lstStyle/>
          <a:p>
            <a:pPr eaLnBrk="1" hangingPunct="1">
              <a:lnSpc>
                <a:spcPct val="90000"/>
              </a:lnSpc>
              <a:buFont typeface="Wingdings" panose="05000000000000000000" pitchFamily="2" charset="2"/>
              <a:buNone/>
            </a:pPr>
            <a:r>
              <a:rPr lang="en-US" altLang="zh-CN" sz="2400" b="1" dirty="0">
                <a:solidFill>
                  <a:schemeClr val="hlink"/>
                </a:solidFill>
                <a:latin typeface="华文细黑" panose="02010600040101010101" pitchFamily="2" charset="-122"/>
                <a:ea typeface="华文细黑" panose="02010600040101010101" pitchFamily="2" charset="-122"/>
              </a:rPr>
              <a:t>  3.   </a:t>
            </a:r>
            <a:r>
              <a:rPr lang="zh-CN" altLang="en-US" sz="2400" b="1" dirty="0">
                <a:solidFill>
                  <a:schemeClr val="hlink"/>
                </a:solidFill>
                <a:latin typeface="华文细黑" panose="02010600040101010101" pitchFamily="2" charset="-122"/>
                <a:ea typeface="华文细黑" panose="02010600040101010101" pitchFamily="2" charset="-122"/>
              </a:rPr>
              <a:t>安全级别的意义</a:t>
            </a:r>
          </a:p>
          <a:p>
            <a:pPr eaLnBrk="1" hangingPunct="1">
              <a:lnSpc>
                <a:spcPct val="90000"/>
              </a:lnSpc>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客体的安全级表现了客体中所含信息的敏感程度</a:t>
            </a:r>
          </a:p>
          <a:p>
            <a:pPr eaLnBrk="1" hangingPunct="1">
              <a:lnSpc>
                <a:spcPct val="90000"/>
              </a:lnSpc>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主体的安全级别则反映了主体对敏感信息的可信程度</a:t>
            </a:r>
          </a:p>
          <a:p>
            <a:pPr eaLnBrk="1" hangingPunct="1">
              <a:lnSpc>
                <a:spcPct val="90000"/>
              </a:lnSpc>
              <a:spcBef>
                <a:spcPct val="50000"/>
              </a:spcBef>
              <a:buClrTx/>
              <a:buSzTx/>
              <a:buFontTx/>
              <a:buNone/>
            </a:pPr>
            <a:r>
              <a:rPr kumimoji="1" lang="zh-CN" altLang="en-US" sz="2000" b="1" dirty="0">
                <a:latin typeface="Times New Roman" panose="02020603050405020304" pitchFamily="18" charset="0"/>
              </a:rPr>
              <a:t>          如客体级别可分为：绝密级、机密级、秘密级、无密级</a:t>
            </a:r>
            <a:endParaRPr kumimoji="1" lang="en-US" altLang="zh-CN" sz="2000" b="1" dirty="0">
              <a:latin typeface="Times New Roman" panose="02020603050405020304" pitchFamily="18" charset="0"/>
            </a:endParaRPr>
          </a:p>
          <a:p>
            <a:pPr eaLnBrk="1" hangingPunct="1">
              <a:lnSpc>
                <a:spcPct val="90000"/>
              </a:lnSpc>
              <a:spcBef>
                <a:spcPct val="50000"/>
              </a:spcBef>
              <a:buClrTx/>
              <a:buSzTx/>
              <a:buFontTx/>
              <a:buNone/>
            </a:pPr>
            <a:endParaRPr kumimoji="1" lang="zh-CN" altLang="en-US" sz="2000" b="1" dirty="0">
              <a:latin typeface="Times New Roman" panose="02020603050405020304" pitchFamily="18" charset="0"/>
            </a:endParaRPr>
          </a:p>
          <a:p>
            <a:pPr eaLnBrk="1" hangingPunct="1">
              <a:lnSpc>
                <a:spcPct val="90000"/>
              </a:lnSpc>
              <a:spcBef>
                <a:spcPct val="50000"/>
              </a:spcBef>
              <a:buClrTx/>
              <a:buSzTx/>
              <a:buFontTx/>
              <a:buNone/>
            </a:pPr>
            <a:r>
              <a:rPr lang="zh-CN" altLang="en-US" sz="2400" b="1" dirty="0">
                <a:solidFill>
                  <a:schemeClr val="hlink"/>
                </a:solidFill>
                <a:latin typeface="华文细黑" panose="02010600040101010101" pitchFamily="2" charset="-122"/>
                <a:ea typeface="华文细黑" panose="02010600040101010101" pitchFamily="2" charset="-122"/>
              </a:rPr>
              <a:t>  </a:t>
            </a:r>
            <a:r>
              <a:rPr lang="en-US" altLang="zh-CN" sz="2400" b="1" dirty="0">
                <a:solidFill>
                  <a:schemeClr val="hlink"/>
                </a:solidFill>
                <a:latin typeface="华文细黑" panose="02010600040101010101" pitchFamily="2" charset="-122"/>
                <a:ea typeface="华文细黑" panose="02010600040101010101" pitchFamily="2" charset="-122"/>
              </a:rPr>
              <a:t>4.   </a:t>
            </a:r>
            <a:r>
              <a:rPr lang="zh-CN" altLang="en-US" sz="2400" b="1" dirty="0">
                <a:solidFill>
                  <a:schemeClr val="hlink"/>
                </a:solidFill>
                <a:latin typeface="华文细黑" panose="02010600040101010101" pitchFamily="2" charset="-122"/>
                <a:ea typeface="华文细黑" panose="02010600040101010101" pitchFamily="2" charset="-122"/>
              </a:rPr>
              <a:t>访问控制规则 </a:t>
            </a:r>
          </a:p>
          <a:p>
            <a:pPr algn="just" eaLnBrk="1" hangingPunct="1">
              <a:lnSpc>
                <a:spcPct val="90000"/>
              </a:lnSpc>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用</a:t>
            </a:r>
            <a:r>
              <a:rPr lang="en-US" altLang="zh-CN" sz="2000" dirty="0">
                <a:latin typeface="华文细黑" panose="02010600040101010101" pitchFamily="2" charset="-122"/>
                <a:ea typeface="华文细黑" panose="02010600040101010101" pitchFamily="2" charset="-122"/>
              </a:rPr>
              <a:t>λ</a:t>
            </a:r>
            <a:r>
              <a:rPr lang="zh-CN" altLang="en-US" sz="2000" dirty="0">
                <a:latin typeface="华文细黑" panose="02010600040101010101" pitchFamily="2" charset="-122"/>
                <a:ea typeface="华文细黑" panose="02010600040101010101" pitchFamily="2" charset="-122"/>
              </a:rPr>
              <a:t>标志主体或客体的安全标签</a:t>
            </a:r>
          </a:p>
          <a:p>
            <a:pPr algn="just" eaLnBrk="1" hangingPunct="1">
              <a:lnSpc>
                <a:spcPct val="90000"/>
              </a:lnSpc>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当主体访问客体时，需满足如下两条规则：</a:t>
            </a:r>
          </a:p>
          <a:p>
            <a:pPr algn="just" eaLnBrk="1" hangingPunct="1">
              <a:lnSpc>
                <a:spcPct val="90000"/>
              </a:lnSpc>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sym typeface="Symbol" panose="05050102010706020507" pitchFamily="18" charset="2"/>
              </a:rPr>
              <a:t>               </a:t>
            </a:r>
            <a:r>
              <a:rPr lang="zh-CN" altLang="en-US" sz="2000" dirty="0">
                <a:solidFill>
                  <a:srgbClr val="FF0000"/>
                </a:solidFill>
                <a:latin typeface="华文细黑" panose="02010600040101010101" pitchFamily="2" charset="-122"/>
                <a:ea typeface="华文细黑" panose="02010600040101010101" pitchFamily="2" charset="-122"/>
                <a:sym typeface="Symbol" panose="05050102010706020507" pitchFamily="18" charset="2"/>
              </a:rPr>
              <a:t>读规则：</a:t>
            </a:r>
            <a:r>
              <a:rPr lang="zh-CN" altLang="en-US" sz="2000" dirty="0">
                <a:solidFill>
                  <a:srgbClr val="FF0000"/>
                </a:solidFill>
                <a:latin typeface="华文细黑" panose="02010600040101010101" pitchFamily="2" charset="-122"/>
                <a:ea typeface="华文细黑" panose="02010600040101010101" pitchFamily="2" charset="-122"/>
              </a:rPr>
              <a:t>如果主体</a:t>
            </a:r>
            <a:r>
              <a:rPr lang="en-US" altLang="zh-CN" sz="2000" dirty="0">
                <a:solidFill>
                  <a:srgbClr val="FF0000"/>
                </a:solidFill>
                <a:latin typeface="华文细黑" panose="02010600040101010101" pitchFamily="2" charset="-122"/>
                <a:ea typeface="华文细黑" panose="02010600040101010101" pitchFamily="2" charset="-122"/>
              </a:rPr>
              <a:t>s</a:t>
            </a:r>
            <a:r>
              <a:rPr lang="zh-CN" altLang="en-US" sz="2000" dirty="0">
                <a:solidFill>
                  <a:srgbClr val="FF0000"/>
                </a:solidFill>
                <a:latin typeface="华文细黑" panose="02010600040101010101" pitchFamily="2" charset="-122"/>
                <a:ea typeface="华文细黑" panose="02010600040101010101" pitchFamily="2" charset="-122"/>
              </a:rPr>
              <a:t>能够读客体</a:t>
            </a:r>
            <a:r>
              <a:rPr lang="en-US" altLang="zh-CN" sz="2000" dirty="0">
                <a:solidFill>
                  <a:srgbClr val="FF0000"/>
                </a:solidFill>
                <a:latin typeface="华文细黑" panose="02010600040101010101" pitchFamily="2" charset="-122"/>
                <a:ea typeface="华文细黑" panose="02010600040101010101" pitchFamily="2" charset="-122"/>
              </a:rPr>
              <a:t>o</a:t>
            </a:r>
            <a:r>
              <a:rPr lang="zh-CN" altLang="en-US" sz="2000" dirty="0">
                <a:solidFill>
                  <a:srgbClr val="FF0000"/>
                </a:solidFill>
                <a:latin typeface="华文细黑" panose="02010600040101010101" pitchFamily="2" charset="-122"/>
                <a:ea typeface="华文细黑" panose="02010600040101010101" pitchFamily="2" charset="-122"/>
              </a:rPr>
              <a:t>，则</a:t>
            </a:r>
            <a:r>
              <a:rPr lang="en-US" altLang="zh-CN" sz="2000" dirty="0">
                <a:solidFill>
                  <a:srgbClr val="FF0000"/>
                </a:solidFill>
                <a:latin typeface="华文细黑" panose="02010600040101010101" pitchFamily="2" charset="-122"/>
                <a:ea typeface="华文细黑" panose="02010600040101010101" pitchFamily="2" charset="-122"/>
              </a:rPr>
              <a:t>λ(s)≥λ(o)</a:t>
            </a:r>
          </a:p>
          <a:p>
            <a:pPr algn="just" eaLnBrk="1" hangingPunct="1">
              <a:lnSpc>
                <a:spcPct val="90000"/>
              </a:lnSpc>
              <a:buFont typeface="Wingdings" panose="05000000000000000000" pitchFamily="2" charset="2"/>
              <a:buNone/>
            </a:pPr>
            <a:r>
              <a:rPr lang="en-US" altLang="zh-CN" sz="2000" dirty="0">
                <a:solidFill>
                  <a:srgbClr val="FF0000"/>
                </a:solidFill>
                <a:latin typeface="华文细黑" panose="02010600040101010101" pitchFamily="2" charset="-122"/>
                <a:ea typeface="华文细黑" panose="02010600040101010101" pitchFamily="2" charset="-122"/>
                <a:sym typeface="Symbol" panose="05050102010706020507" pitchFamily="18" charset="2"/>
              </a:rPr>
              <a:t>               </a:t>
            </a:r>
            <a:r>
              <a:rPr lang="zh-CN" altLang="en-US" sz="2000" dirty="0">
                <a:solidFill>
                  <a:srgbClr val="FF0000"/>
                </a:solidFill>
                <a:latin typeface="华文细黑" panose="02010600040101010101" pitchFamily="2" charset="-122"/>
                <a:ea typeface="华文细黑" panose="02010600040101010101" pitchFamily="2" charset="-122"/>
                <a:sym typeface="Symbol" panose="05050102010706020507" pitchFamily="18" charset="2"/>
              </a:rPr>
              <a:t>写规则：</a:t>
            </a:r>
            <a:r>
              <a:rPr lang="zh-CN" altLang="en-US" sz="2000" dirty="0">
                <a:solidFill>
                  <a:srgbClr val="FF0000"/>
                </a:solidFill>
                <a:latin typeface="华文细黑" panose="02010600040101010101" pitchFamily="2" charset="-122"/>
                <a:ea typeface="华文细黑" panose="02010600040101010101" pitchFamily="2" charset="-122"/>
              </a:rPr>
              <a:t>如果主体</a:t>
            </a:r>
            <a:r>
              <a:rPr lang="en-US" altLang="zh-CN" sz="2000" dirty="0">
                <a:solidFill>
                  <a:srgbClr val="FF0000"/>
                </a:solidFill>
                <a:latin typeface="华文细黑" panose="02010600040101010101" pitchFamily="2" charset="-122"/>
                <a:ea typeface="华文细黑" panose="02010600040101010101" pitchFamily="2" charset="-122"/>
              </a:rPr>
              <a:t>s</a:t>
            </a:r>
            <a:r>
              <a:rPr lang="zh-CN" altLang="en-US" sz="2000" dirty="0">
                <a:solidFill>
                  <a:srgbClr val="FF0000"/>
                </a:solidFill>
                <a:latin typeface="华文细黑" panose="02010600040101010101" pitchFamily="2" charset="-122"/>
                <a:ea typeface="华文细黑" panose="02010600040101010101" pitchFamily="2" charset="-122"/>
              </a:rPr>
              <a:t>能够写客体</a:t>
            </a:r>
            <a:r>
              <a:rPr lang="en-US" altLang="zh-CN" sz="2000" dirty="0">
                <a:solidFill>
                  <a:srgbClr val="FF0000"/>
                </a:solidFill>
                <a:latin typeface="华文细黑" panose="02010600040101010101" pitchFamily="2" charset="-122"/>
                <a:ea typeface="华文细黑" panose="02010600040101010101" pitchFamily="2" charset="-122"/>
              </a:rPr>
              <a:t>o</a:t>
            </a:r>
            <a:r>
              <a:rPr lang="zh-CN" altLang="en-US" sz="2000" dirty="0">
                <a:solidFill>
                  <a:srgbClr val="FF0000"/>
                </a:solidFill>
                <a:latin typeface="华文细黑" panose="02010600040101010101" pitchFamily="2" charset="-122"/>
                <a:ea typeface="华文细黑" panose="02010600040101010101" pitchFamily="2" charset="-122"/>
              </a:rPr>
              <a:t>，则</a:t>
            </a:r>
            <a:r>
              <a:rPr lang="en-US" altLang="zh-CN" sz="2000" dirty="0">
                <a:solidFill>
                  <a:srgbClr val="FF0000"/>
                </a:solidFill>
                <a:latin typeface="华文细黑" panose="02010600040101010101" pitchFamily="2" charset="-122"/>
                <a:ea typeface="华文细黑" panose="02010600040101010101" pitchFamily="2" charset="-122"/>
              </a:rPr>
              <a:t>λ(s)≤λ(o)</a:t>
            </a:r>
          </a:p>
          <a:p>
            <a:pPr eaLnBrk="1" hangingPunct="1">
              <a:lnSpc>
                <a:spcPct val="90000"/>
              </a:lnSpc>
              <a:buFont typeface="Wingdings" panose="05000000000000000000" pitchFamily="2" charset="2"/>
              <a:buNone/>
            </a:pPr>
            <a:r>
              <a:rPr lang="en-US" altLang="zh-CN" sz="2000" dirty="0">
                <a:latin typeface="宋体" panose="02010600030101010101" pitchFamily="2" charset="-122"/>
              </a:rPr>
              <a:t>     </a:t>
            </a:r>
          </a:p>
          <a:p>
            <a:pPr eaLnBrk="1" hangingPunct="1">
              <a:lnSpc>
                <a:spcPct val="90000"/>
              </a:lnSpc>
              <a:buFont typeface="Wingdings" panose="05000000000000000000" pitchFamily="2" charset="2"/>
              <a:buNone/>
            </a:pPr>
            <a:r>
              <a:rPr lang="en-US" altLang="zh-CN" sz="2000" dirty="0">
                <a:latin typeface="宋体" panose="02010600030101010101" pitchFamily="2" charset="-122"/>
              </a:rPr>
              <a:t>     </a:t>
            </a:r>
            <a:r>
              <a:rPr lang="zh-CN" altLang="en-US" sz="2000" b="1" dirty="0">
                <a:solidFill>
                  <a:schemeClr val="hlink"/>
                </a:solidFill>
                <a:latin typeface="宋体" panose="02010600030101010101" pitchFamily="2" charset="-122"/>
              </a:rPr>
              <a:t>主体按照</a:t>
            </a:r>
            <a:r>
              <a:rPr lang="zh-CN" altLang="en-US" sz="2000" b="1" dirty="0">
                <a:solidFill>
                  <a:schemeClr val="hlink"/>
                </a:solidFill>
                <a:latin typeface="Times New Roman" panose="02020603050405020304" pitchFamily="18" charset="0"/>
              </a:rPr>
              <a:t>“</a:t>
            </a:r>
            <a:r>
              <a:rPr lang="zh-CN" altLang="en-US" sz="2000" b="1" dirty="0">
                <a:solidFill>
                  <a:schemeClr val="hlink"/>
                </a:solidFill>
                <a:latin typeface="宋体" panose="02010600030101010101" pitchFamily="2" charset="-122"/>
              </a:rPr>
              <a:t>向下读，向上写</a:t>
            </a:r>
            <a:r>
              <a:rPr lang="zh-CN" altLang="en-US" sz="2000" b="1" dirty="0">
                <a:solidFill>
                  <a:schemeClr val="hlink"/>
                </a:solidFill>
                <a:latin typeface="Times New Roman" panose="02020603050405020304" pitchFamily="18" charset="0"/>
              </a:rPr>
              <a:t>”</a:t>
            </a:r>
            <a:r>
              <a:rPr lang="zh-CN" altLang="en-US" sz="2000" b="1" dirty="0">
                <a:solidFill>
                  <a:schemeClr val="hlink"/>
                </a:solidFill>
                <a:latin typeface="宋体" panose="02010600030101010101" pitchFamily="2" charset="-122"/>
              </a:rPr>
              <a:t>的原则访问客体</a:t>
            </a:r>
            <a:r>
              <a:rPr lang="zh-CN" altLang="en-US" sz="2000" dirty="0">
                <a:latin typeface="华文细黑" panose="02010600040101010101" pitchFamily="2" charset="-122"/>
                <a:ea typeface="华文细黑" panose="02010600040101010101" pitchFamily="2" charset="-122"/>
              </a:rPr>
              <a:t> </a:t>
            </a:r>
          </a:p>
        </p:txBody>
      </p:sp>
      <p:sp>
        <p:nvSpPr>
          <p:cNvPr id="3" name="Rectangle 4"/>
          <p:cNvSpPr>
            <a:spLocks noGrp="1" noChangeArrowheads="1"/>
          </p:cNvSpPr>
          <p:nvPr>
            <p:ph type="title"/>
          </p:nvPr>
        </p:nvSpPr>
        <p:spPr>
          <a:xfrm>
            <a:off x="914400" y="228600"/>
            <a:ext cx="7793038" cy="952500"/>
          </a:xfrm>
          <a:noFill/>
        </p:spPr>
        <p:txBody>
          <a:bodyPr/>
          <a:lstStyle/>
          <a:p>
            <a:pPr eaLnBrk="1" hangingPunct="1"/>
            <a:r>
              <a:rPr lang="zh-CN" altLang="en-US" dirty="0"/>
              <a:t>强制访问控制策略</a:t>
            </a:r>
            <a:r>
              <a:rPr lang="en-US" altLang="zh-CN" dirty="0"/>
              <a:t>MAC</a:t>
            </a:r>
          </a:p>
        </p:txBody>
      </p:sp>
    </p:spTree>
    <p:extLst>
      <p:ext uri="{BB962C8B-B14F-4D97-AF65-F5344CB8AC3E}">
        <p14:creationId xmlns:p14="http://schemas.microsoft.com/office/powerpoint/2010/main" val="1356576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636838"/>
            <a:ext cx="528637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Grp="1" noChangeArrowheads="1"/>
          </p:cNvSpPr>
          <p:nvPr>
            <p:ph type="title"/>
          </p:nvPr>
        </p:nvSpPr>
        <p:spPr>
          <a:xfrm>
            <a:off x="510381" y="190500"/>
            <a:ext cx="7793038" cy="952500"/>
          </a:xfrm>
          <a:noFill/>
        </p:spPr>
        <p:txBody>
          <a:bodyPr/>
          <a:lstStyle/>
          <a:p>
            <a:pPr eaLnBrk="1" hangingPunct="1"/>
            <a:r>
              <a:rPr lang="zh-CN" altLang="en-US" dirty="0"/>
              <a:t>强制访问控制策略</a:t>
            </a:r>
            <a:r>
              <a:rPr lang="en-US" altLang="zh-CN" dirty="0"/>
              <a:t>MAC</a:t>
            </a:r>
          </a:p>
        </p:txBody>
      </p:sp>
    </p:spTree>
    <p:extLst>
      <p:ext uri="{BB962C8B-B14F-4D97-AF65-F5344CB8AC3E}">
        <p14:creationId xmlns:p14="http://schemas.microsoft.com/office/powerpoint/2010/main" val="594335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510381" y="1466850"/>
            <a:ext cx="8001000"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1" lang="en-US" altLang="zh-CN" sz="2400" b="1" dirty="0">
                <a:solidFill>
                  <a:schemeClr val="hlink"/>
                </a:solidFill>
                <a:latin typeface="华文细黑" panose="02010600040101010101" pitchFamily="2" charset="-122"/>
                <a:ea typeface="华文细黑" panose="02010600040101010101" pitchFamily="2" charset="-122"/>
              </a:rPr>
              <a:t>5. BLP</a:t>
            </a:r>
            <a:r>
              <a:rPr kumimoji="1" lang="zh-CN" altLang="en-US" sz="2400" b="1" dirty="0">
                <a:solidFill>
                  <a:schemeClr val="hlink"/>
                </a:solidFill>
                <a:latin typeface="华文细黑" panose="02010600040101010101" pitchFamily="2" charset="-122"/>
                <a:ea typeface="华文细黑" panose="02010600040101010101" pitchFamily="2" charset="-122"/>
              </a:rPr>
              <a:t>模型的优点</a:t>
            </a:r>
          </a:p>
          <a:p>
            <a:pPr algn="just" eaLnBrk="1" hangingPunct="1">
              <a:spcBef>
                <a:spcPct val="0"/>
              </a:spcBef>
              <a:buClrTx/>
              <a:buSzTx/>
              <a:buFontTx/>
              <a:buNone/>
            </a:pPr>
            <a:r>
              <a:rPr kumimoji="1" lang="zh-CN" altLang="en-US" sz="2000" dirty="0">
                <a:latin typeface="华文细黑" panose="02010600040101010101" pitchFamily="2" charset="-122"/>
                <a:ea typeface="华文细黑" panose="02010600040101010101" pitchFamily="2" charset="-122"/>
              </a:rPr>
              <a:t>    （</a:t>
            </a:r>
            <a:r>
              <a:rPr kumimoji="1" lang="en-US" altLang="zh-CN" sz="2000" dirty="0">
                <a:latin typeface="华文细黑" panose="02010600040101010101" pitchFamily="2" charset="-122"/>
                <a:ea typeface="华文细黑" panose="02010600040101010101" pitchFamily="2" charset="-122"/>
              </a:rPr>
              <a:t>1</a:t>
            </a:r>
            <a:r>
              <a:rPr kumimoji="1" lang="zh-CN" altLang="en-US" sz="2000" dirty="0">
                <a:latin typeface="华文细黑" panose="02010600040101010101" pitchFamily="2" charset="-122"/>
                <a:ea typeface="华文细黑" panose="02010600040101010101" pitchFamily="2" charset="-122"/>
              </a:rPr>
              <a:t>）它使得系统中的信息流成为单向不可逆的</a:t>
            </a:r>
          </a:p>
          <a:p>
            <a:pPr algn="just" eaLnBrk="1" hangingPunct="1">
              <a:spcBef>
                <a:spcPct val="0"/>
              </a:spcBef>
              <a:buClrTx/>
              <a:buSzTx/>
              <a:buFontTx/>
              <a:buNone/>
            </a:pPr>
            <a:r>
              <a:rPr kumimoji="1" lang="zh-CN" altLang="en-US" sz="2000" dirty="0">
                <a:latin typeface="华文细黑" panose="02010600040101010101" pitchFamily="2" charset="-122"/>
                <a:ea typeface="华文细黑" panose="02010600040101010101" pitchFamily="2" charset="-122"/>
              </a:rPr>
              <a:t>    （</a:t>
            </a:r>
            <a:r>
              <a:rPr kumimoji="1" lang="en-US" altLang="zh-CN" sz="2000" dirty="0">
                <a:latin typeface="华文细黑" panose="02010600040101010101" pitchFamily="2" charset="-122"/>
                <a:ea typeface="华文细黑" panose="02010600040101010101" pitchFamily="2" charset="-122"/>
              </a:rPr>
              <a:t>2</a:t>
            </a:r>
            <a:r>
              <a:rPr kumimoji="1" lang="zh-CN" altLang="en-US" sz="2000" dirty="0">
                <a:latin typeface="华文细黑" panose="02010600040101010101" pitchFamily="2" charset="-122"/>
                <a:ea typeface="华文细黑" panose="02010600040101010101" pitchFamily="2" charset="-122"/>
              </a:rPr>
              <a:t>）保证了信息流总是由低安全级别的实体流向高安全级别的实体，因此避免了在自主访问控制中的敏感信息泄漏的情况。</a:t>
            </a:r>
          </a:p>
          <a:p>
            <a:pPr algn="just" eaLnBrk="1" hangingPunct="1">
              <a:spcBef>
                <a:spcPct val="0"/>
              </a:spcBef>
              <a:buClrTx/>
              <a:buSzTx/>
              <a:buFontTx/>
              <a:buNone/>
            </a:pPr>
            <a:r>
              <a:rPr kumimoji="1" lang="zh-CN" altLang="en-US" sz="2000" dirty="0">
                <a:latin typeface="华文细黑" panose="02010600040101010101" pitchFamily="2" charset="-122"/>
                <a:ea typeface="华文细黑" panose="02010600040101010101" pitchFamily="2" charset="-122"/>
              </a:rPr>
              <a:t>    （</a:t>
            </a:r>
            <a:r>
              <a:rPr kumimoji="1" lang="en-US" altLang="zh-CN" sz="2000" dirty="0">
                <a:latin typeface="华文细黑" panose="02010600040101010101" pitchFamily="2" charset="-122"/>
                <a:ea typeface="华文细黑" panose="02010600040101010101" pitchFamily="2" charset="-122"/>
              </a:rPr>
              <a:t>3</a:t>
            </a:r>
            <a:r>
              <a:rPr kumimoji="1" lang="zh-CN" altLang="en-US" sz="2000" dirty="0">
                <a:latin typeface="华文细黑" panose="02010600040101010101" pitchFamily="2" charset="-122"/>
                <a:ea typeface="华文细黑" panose="02010600040101010101" pitchFamily="2" charset="-122"/>
              </a:rPr>
              <a:t>）保证了客体的高度安全性</a:t>
            </a:r>
          </a:p>
          <a:p>
            <a:pPr algn="just" eaLnBrk="1" hangingPunct="1">
              <a:spcBef>
                <a:spcPct val="0"/>
              </a:spcBef>
              <a:buClrTx/>
              <a:buSzTx/>
              <a:buFontTx/>
              <a:buNone/>
            </a:pPr>
            <a:endParaRPr kumimoji="1" lang="zh-CN" altLang="en-US" sz="2400" dirty="0">
              <a:latin typeface="华文细黑" panose="02010600040101010101" pitchFamily="2" charset="-122"/>
              <a:ea typeface="华文细黑" panose="02010600040101010101" pitchFamily="2" charset="-122"/>
            </a:endParaRPr>
          </a:p>
          <a:p>
            <a:pPr algn="just" eaLnBrk="1" hangingPunct="1">
              <a:spcBef>
                <a:spcPct val="0"/>
              </a:spcBef>
              <a:buClrTx/>
              <a:buSzTx/>
              <a:buFontTx/>
              <a:buNone/>
            </a:pPr>
            <a:r>
              <a:rPr kumimoji="1" lang="en-US" altLang="zh-CN" sz="2400" b="1" dirty="0">
                <a:solidFill>
                  <a:schemeClr val="hlink"/>
                </a:solidFill>
                <a:latin typeface="华文细黑" panose="02010600040101010101" pitchFamily="2" charset="-122"/>
                <a:ea typeface="华文细黑" panose="02010600040101010101" pitchFamily="2" charset="-122"/>
              </a:rPr>
              <a:t>6.  BLP</a:t>
            </a:r>
            <a:r>
              <a:rPr kumimoji="1" lang="zh-CN" altLang="en-US" sz="2400" b="1" dirty="0">
                <a:solidFill>
                  <a:schemeClr val="hlink"/>
                </a:solidFill>
                <a:latin typeface="华文细黑" panose="02010600040101010101" pitchFamily="2" charset="-122"/>
                <a:ea typeface="华文细黑" panose="02010600040101010101" pitchFamily="2" charset="-122"/>
              </a:rPr>
              <a:t>模型的缺点</a:t>
            </a:r>
          </a:p>
          <a:p>
            <a:pPr algn="just" eaLnBrk="1" hangingPunct="1">
              <a:spcBef>
                <a:spcPct val="0"/>
              </a:spcBef>
              <a:buClrTx/>
              <a:buSzTx/>
              <a:buFontTx/>
              <a:buNone/>
            </a:pPr>
            <a:r>
              <a:rPr kumimoji="1" lang="zh-CN" altLang="en-US" sz="2000" dirty="0">
                <a:latin typeface="华文细黑" panose="02010600040101010101" pitchFamily="2" charset="-122"/>
                <a:ea typeface="华文细黑" panose="02010600040101010101" pitchFamily="2" charset="-122"/>
              </a:rPr>
              <a:t>    （</a:t>
            </a:r>
            <a:r>
              <a:rPr kumimoji="1" lang="en-US" altLang="zh-CN" sz="2000" dirty="0">
                <a:latin typeface="华文细黑" panose="02010600040101010101" pitchFamily="2" charset="-122"/>
                <a:ea typeface="华文细黑" panose="02010600040101010101" pitchFamily="2" charset="-122"/>
              </a:rPr>
              <a:t>1</a:t>
            </a:r>
            <a:r>
              <a:rPr kumimoji="1" lang="zh-CN" altLang="en-US" sz="2000" dirty="0">
                <a:latin typeface="华文细黑" panose="02010600040101010101" pitchFamily="2" charset="-122"/>
                <a:ea typeface="华文细黑" panose="02010600040101010101" pitchFamily="2" charset="-122"/>
              </a:rPr>
              <a:t>）限制了高安全级别用户向非敏感客体写数据的合理要求</a:t>
            </a:r>
          </a:p>
          <a:p>
            <a:pPr algn="just" eaLnBrk="1" hangingPunct="1">
              <a:spcBef>
                <a:spcPct val="0"/>
              </a:spcBef>
              <a:buClrTx/>
              <a:buSzTx/>
              <a:buFontTx/>
              <a:buNone/>
            </a:pPr>
            <a:r>
              <a:rPr kumimoji="1" lang="zh-CN" altLang="en-US" sz="2000" dirty="0">
                <a:latin typeface="华文细黑" panose="02010600040101010101" pitchFamily="2" charset="-122"/>
                <a:ea typeface="华文细黑" panose="02010600040101010101" pitchFamily="2" charset="-122"/>
              </a:rPr>
              <a:t>    （</a:t>
            </a:r>
            <a:r>
              <a:rPr kumimoji="1" lang="en-US" altLang="zh-CN" sz="2000" dirty="0">
                <a:latin typeface="华文细黑" panose="02010600040101010101" pitchFamily="2" charset="-122"/>
                <a:ea typeface="华文细黑" panose="02010600040101010101" pitchFamily="2" charset="-122"/>
              </a:rPr>
              <a:t>2</a:t>
            </a:r>
            <a:r>
              <a:rPr kumimoji="1" lang="zh-CN" altLang="en-US" sz="2000" dirty="0">
                <a:latin typeface="华文细黑" panose="02010600040101010101" pitchFamily="2" charset="-122"/>
                <a:ea typeface="华文细黑" panose="02010600040101010101" pitchFamily="2" charset="-122"/>
              </a:rPr>
              <a:t>）由高安全级别的主体拥有的数据永远不能被低安全级别的主体访问，降低了系统的可用性。</a:t>
            </a:r>
          </a:p>
          <a:p>
            <a:pPr algn="just" eaLnBrk="1" hangingPunct="1">
              <a:spcBef>
                <a:spcPct val="0"/>
              </a:spcBef>
              <a:buClrTx/>
              <a:buSzTx/>
              <a:buFontTx/>
              <a:buNone/>
            </a:pPr>
            <a:r>
              <a:rPr kumimoji="1" lang="zh-CN" altLang="en-US" sz="2000" dirty="0">
                <a:latin typeface="华文细黑" panose="02010600040101010101" pitchFamily="2" charset="-122"/>
                <a:ea typeface="华文细黑" panose="02010600040101010101" pitchFamily="2" charset="-122"/>
              </a:rPr>
              <a:t>    （</a:t>
            </a:r>
            <a:r>
              <a:rPr kumimoji="1" lang="en-US" altLang="zh-CN" sz="2000" dirty="0">
                <a:latin typeface="华文细黑" panose="02010600040101010101" pitchFamily="2" charset="-122"/>
                <a:ea typeface="华文细黑" panose="02010600040101010101" pitchFamily="2" charset="-122"/>
              </a:rPr>
              <a:t>3</a:t>
            </a:r>
            <a:r>
              <a:rPr kumimoji="1" lang="zh-CN" altLang="en-US" sz="2000" dirty="0">
                <a:latin typeface="华文细黑" panose="02010600040101010101" pitchFamily="2" charset="-122"/>
                <a:ea typeface="华文细黑" panose="02010600040101010101" pitchFamily="2" charset="-122"/>
              </a:rPr>
              <a:t>）</a:t>
            </a:r>
            <a:r>
              <a:rPr kumimoji="1" lang="en-US" altLang="zh-CN" sz="2000" dirty="0">
                <a:latin typeface="华文细黑" panose="02010600040101010101" pitchFamily="2" charset="-122"/>
                <a:ea typeface="华文细黑" panose="02010600040101010101" pitchFamily="2" charset="-122"/>
              </a:rPr>
              <a:t>BLP</a:t>
            </a:r>
            <a:r>
              <a:rPr kumimoji="1" lang="zh-CN" altLang="en-US" sz="2000" dirty="0">
                <a:latin typeface="华文细黑" panose="02010600040101010101" pitchFamily="2" charset="-122"/>
                <a:ea typeface="华文细黑" panose="02010600040101010101" pitchFamily="2" charset="-122"/>
              </a:rPr>
              <a:t>模型的</a:t>
            </a:r>
            <a:r>
              <a:rPr kumimoji="1" lang="zh-CN" altLang="en-US" sz="2000" dirty="0">
                <a:latin typeface="Times New Roman" panose="02020603050405020304" pitchFamily="18" charset="0"/>
                <a:ea typeface="华文细黑" panose="02010600040101010101" pitchFamily="2" charset="-122"/>
              </a:rPr>
              <a:t>“</a:t>
            </a:r>
            <a:r>
              <a:rPr kumimoji="1" lang="zh-CN" altLang="en-US" sz="2000" dirty="0">
                <a:latin typeface="华文细黑" panose="02010600040101010101" pitchFamily="2" charset="-122"/>
                <a:ea typeface="华文细黑" panose="02010600040101010101" pitchFamily="2" charset="-122"/>
              </a:rPr>
              <a:t>向上写</a:t>
            </a:r>
            <a:r>
              <a:rPr kumimoji="1" lang="zh-CN" altLang="en-US" sz="2000" dirty="0">
                <a:latin typeface="Times New Roman" panose="02020603050405020304" pitchFamily="18" charset="0"/>
                <a:ea typeface="华文细黑" panose="02010600040101010101" pitchFamily="2" charset="-122"/>
              </a:rPr>
              <a:t>”</a:t>
            </a:r>
            <a:r>
              <a:rPr kumimoji="1" lang="zh-CN" altLang="en-US" sz="2000" dirty="0">
                <a:latin typeface="华文细黑" panose="02010600040101010101" pitchFamily="2" charset="-122"/>
                <a:ea typeface="华文细黑" panose="02010600040101010101" pitchFamily="2" charset="-122"/>
              </a:rPr>
              <a:t>的策略使得低安全级别的主体篡改敏感数据成为可能，破坏了系统的数据完整性 </a:t>
            </a:r>
          </a:p>
          <a:p>
            <a:pPr algn="just" eaLnBrk="1" hangingPunct="1">
              <a:spcBef>
                <a:spcPct val="0"/>
              </a:spcBef>
              <a:buClrTx/>
              <a:buSzTx/>
              <a:buFontTx/>
              <a:buNone/>
            </a:pPr>
            <a:r>
              <a:rPr kumimoji="1" lang="zh-CN" altLang="en-US" sz="2000" dirty="0">
                <a:latin typeface="华文细黑" panose="02010600040101010101" pitchFamily="2" charset="-122"/>
                <a:ea typeface="华文细黑" panose="02010600040101010101" pitchFamily="2" charset="-122"/>
              </a:rPr>
              <a:t>    （</a:t>
            </a:r>
            <a:r>
              <a:rPr kumimoji="1" lang="en-US" altLang="zh-CN" sz="2000" dirty="0">
                <a:latin typeface="华文细黑" panose="02010600040101010101" pitchFamily="2" charset="-122"/>
                <a:ea typeface="华文细黑" panose="02010600040101010101" pitchFamily="2" charset="-122"/>
              </a:rPr>
              <a:t>4</a:t>
            </a:r>
            <a:r>
              <a:rPr kumimoji="1" lang="zh-CN" altLang="en-US" sz="2000" dirty="0">
                <a:latin typeface="华文细黑" panose="02010600040101010101" pitchFamily="2" charset="-122"/>
                <a:ea typeface="华文细黑" panose="02010600040101010101" pitchFamily="2" charset="-122"/>
              </a:rPr>
              <a:t>）</a:t>
            </a:r>
            <a:r>
              <a:rPr kumimoji="1" lang="en-US" altLang="zh-CN" sz="2000" dirty="0">
                <a:latin typeface="华文细黑" panose="02010600040101010101" pitchFamily="2" charset="-122"/>
                <a:ea typeface="华文细黑" panose="02010600040101010101" pitchFamily="2" charset="-122"/>
              </a:rPr>
              <a:t>MAC</a:t>
            </a:r>
            <a:r>
              <a:rPr kumimoji="1" lang="zh-CN" altLang="en-US" sz="2000" dirty="0">
                <a:latin typeface="华文细黑" panose="02010600040101010101" pitchFamily="2" charset="-122"/>
                <a:ea typeface="华文细黑" panose="02010600040101010101" pitchFamily="2" charset="-122"/>
              </a:rPr>
              <a:t>由于过于偏重保密性，对其它方面如系统连续工作能力、授权的可管理性等考虑不足，造成管理不便，灵活性差 </a:t>
            </a:r>
          </a:p>
        </p:txBody>
      </p:sp>
      <p:sp>
        <p:nvSpPr>
          <p:cNvPr id="3" name="Rectangle 4"/>
          <p:cNvSpPr>
            <a:spLocks noGrp="1" noChangeArrowheads="1"/>
          </p:cNvSpPr>
          <p:nvPr>
            <p:ph type="title"/>
          </p:nvPr>
        </p:nvSpPr>
        <p:spPr>
          <a:xfrm>
            <a:off x="510381" y="190500"/>
            <a:ext cx="7793038" cy="952500"/>
          </a:xfrm>
          <a:noFill/>
        </p:spPr>
        <p:txBody>
          <a:bodyPr/>
          <a:lstStyle/>
          <a:p>
            <a:pPr eaLnBrk="1" hangingPunct="1"/>
            <a:r>
              <a:rPr lang="zh-CN" altLang="en-US" dirty="0"/>
              <a:t>强制访问控制策略</a:t>
            </a:r>
            <a:r>
              <a:rPr lang="en-US" altLang="zh-CN" dirty="0"/>
              <a:t>MAC</a:t>
            </a:r>
          </a:p>
        </p:txBody>
      </p:sp>
    </p:spTree>
    <p:extLst>
      <p:ext uri="{BB962C8B-B14F-4D97-AF65-F5344CB8AC3E}">
        <p14:creationId xmlns:p14="http://schemas.microsoft.com/office/powerpoint/2010/main" val="2632482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47FC25B-01AA-4645-AF4B-7ABC0132A4B2}"/>
              </a:ext>
            </a:extLst>
          </p:cNvPr>
          <p:cNvSpPr>
            <a:spLocks noGrp="1" noChangeArrowheads="1"/>
          </p:cNvSpPr>
          <p:nvPr>
            <p:ph type="title"/>
          </p:nvPr>
        </p:nvSpPr>
        <p:spPr>
          <a:xfrm>
            <a:off x="457200" y="274638"/>
            <a:ext cx="8229600" cy="892010"/>
          </a:xfrm>
        </p:spPr>
        <p:txBody>
          <a:bodyPr/>
          <a:lstStyle/>
          <a:p>
            <a:r>
              <a:rPr lang="zh-CN" altLang="en-US" dirty="0"/>
              <a:t>中国墙模型</a:t>
            </a:r>
          </a:p>
        </p:txBody>
      </p:sp>
      <p:sp>
        <p:nvSpPr>
          <p:cNvPr id="5" name="Rectangle 3">
            <a:extLst>
              <a:ext uri="{FF2B5EF4-FFF2-40B4-BE49-F238E27FC236}">
                <a16:creationId xmlns:a16="http://schemas.microsoft.com/office/drawing/2014/main" id="{62F6FA5D-15C1-49D4-8414-1EFEBD8523E2}"/>
              </a:ext>
            </a:extLst>
          </p:cNvPr>
          <p:cNvSpPr txBox="1">
            <a:spLocks noChangeArrowheads="1"/>
          </p:cNvSpPr>
          <p:nvPr/>
        </p:nvSpPr>
        <p:spPr bwMode="auto">
          <a:xfrm>
            <a:off x="457200" y="1600200"/>
            <a:ext cx="8291513" cy="3841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a:lnSpc>
                <a:spcPct val="150000"/>
              </a:lnSpc>
            </a:pPr>
            <a:r>
              <a:rPr lang="zh-CN" altLang="en-US" sz="2400" b="1" kern="0" dirty="0"/>
              <a:t>兼顾保密性和完整性的安全模型</a:t>
            </a:r>
            <a:r>
              <a:rPr lang="en-US" altLang="zh-CN" sz="2400" b="1" kern="0" dirty="0"/>
              <a:t>,</a:t>
            </a:r>
            <a:r>
              <a:rPr lang="zh-CN" altLang="en-US" sz="2400" b="1" kern="0" dirty="0"/>
              <a:t>也称为</a:t>
            </a:r>
            <a:r>
              <a:rPr lang="en-US" altLang="zh-CN" sz="2400" b="1" kern="0" dirty="0"/>
              <a:t>BN</a:t>
            </a:r>
            <a:r>
              <a:rPr lang="zh-CN" altLang="en-US" sz="2400" b="1" kern="0" dirty="0"/>
              <a:t>模型，</a:t>
            </a:r>
            <a:r>
              <a:rPr lang="en-US" altLang="zh-CN" sz="2400" b="1" kern="0" dirty="0"/>
              <a:t>1989</a:t>
            </a:r>
            <a:r>
              <a:rPr lang="zh-CN" altLang="en-US" sz="2400" b="1" kern="0" dirty="0"/>
              <a:t>年由</a:t>
            </a:r>
            <a:r>
              <a:rPr lang="en-US" altLang="zh-CN" sz="2400" b="1" kern="0" dirty="0"/>
              <a:t>Brewer</a:t>
            </a:r>
            <a:r>
              <a:rPr lang="zh-CN" altLang="en-US" sz="2400" b="1" kern="0" dirty="0"/>
              <a:t>和</a:t>
            </a:r>
            <a:r>
              <a:rPr lang="en-US" altLang="zh-CN" sz="2400" b="1" kern="0" dirty="0"/>
              <a:t>Nash</a:t>
            </a:r>
            <a:r>
              <a:rPr lang="zh-CN" altLang="en-US" sz="2400" b="1" kern="0" dirty="0"/>
              <a:t>提出</a:t>
            </a:r>
          </a:p>
          <a:p>
            <a:pPr>
              <a:lnSpc>
                <a:spcPct val="150000"/>
              </a:lnSpc>
            </a:pPr>
            <a:r>
              <a:rPr lang="zh-CN" altLang="en-US" sz="2400" b="1" kern="0" dirty="0"/>
              <a:t>主要用来解决商业中的利益冲突问题</a:t>
            </a:r>
            <a:r>
              <a:rPr lang="en-US" altLang="zh-CN" sz="2400" b="1" kern="0" dirty="0"/>
              <a:t>,</a:t>
            </a:r>
            <a:r>
              <a:rPr lang="zh-CN" altLang="en-US" sz="2400" b="1" kern="0" dirty="0"/>
              <a:t>目标是防止利益冲突的发生</a:t>
            </a:r>
          </a:p>
          <a:p>
            <a:pPr>
              <a:lnSpc>
                <a:spcPct val="150000"/>
              </a:lnSpc>
            </a:pPr>
            <a:r>
              <a:rPr lang="zh-CN" altLang="en-US" sz="2400" b="1" kern="0" dirty="0"/>
              <a:t>中国墙模型对数据的访问控制是根据主体已经具有的访问权力来确定是否可以访问当前数据</a:t>
            </a:r>
          </a:p>
        </p:txBody>
      </p:sp>
    </p:spTree>
    <p:extLst>
      <p:ext uri="{BB962C8B-B14F-4D97-AF65-F5344CB8AC3E}">
        <p14:creationId xmlns:p14="http://schemas.microsoft.com/office/powerpoint/2010/main" val="3967227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2838820-BB5A-410A-A35D-BD2D6581F811}"/>
              </a:ext>
            </a:extLst>
          </p:cNvPr>
          <p:cNvSpPr>
            <a:spLocks noGrp="1" noChangeArrowheads="1"/>
          </p:cNvSpPr>
          <p:nvPr>
            <p:ph type="title"/>
          </p:nvPr>
        </p:nvSpPr>
        <p:spPr>
          <a:xfrm>
            <a:off x="457200" y="115888"/>
            <a:ext cx="8229600" cy="941387"/>
          </a:xfrm>
        </p:spPr>
        <p:txBody>
          <a:bodyPr/>
          <a:lstStyle/>
          <a:p>
            <a:r>
              <a:rPr lang="zh-CN" altLang="en-US" dirty="0"/>
              <a:t>中国墙模型</a:t>
            </a:r>
          </a:p>
        </p:txBody>
      </p:sp>
      <p:sp>
        <p:nvSpPr>
          <p:cNvPr id="5" name="Rectangle 3">
            <a:extLst>
              <a:ext uri="{FF2B5EF4-FFF2-40B4-BE49-F238E27FC236}">
                <a16:creationId xmlns:a16="http://schemas.microsoft.com/office/drawing/2014/main" id="{76C9EC95-EDA0-4A90-9598-3B88B5C7816E}"/>
              </a:ext>
            </a:extLst>
          </p:cNvPr>
          <p:cNvSpPr txBox="1">
            <a:spLocks noChangeArrowheads="1"/>
          </p:cNvSpPr>
          <p:nvPr/>
        </p:nvSpPr>
        <p:spPr bwMode="auto">
          <a:xfrm>
            <a:off x="457200" y="1258094"/>
            <a:ext cx="8229600" cy="1617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a:lnSpc>
                <a:spcPct val="150000"/>
              </a:lnSpc>
            </a:pPr>
            <a:r>
              <a:rPr lang="zh-CN" altLang="en-US" sz="2000" kern="0" dirty="0"/>
              <a:t>最底层表示的是单个企业的数据项</a:t>
            </a:r>
            <a:r>
              <a:rPr lang="en-US" altLang="zh-CN" sz="2000" kern="0" dirty="0"/>
              <a:t>,</a:t>
            </a:r>
            <a:r>
              <a:rPr lang="zh-CN" altLang="en-US" sz="2000" kern="0" dirty="0"/>
              <a:t>即单个的客体</a:t>
            </a:r>
          </a:p>
          <a:p>
            <a:pPr>
              <a:lnSpc>
                <a:spcPct val="150000"/>
              </a:lnSpc>
            </a:pPr>
            <a:r>
              <a:rPr lang="zh-CN" altLang="en-US" sz="2000" kern="0" dirty="0"/>
              <a:t>中间层表示的是把客体按所属的企业分组</a:t>
            </a:r>
            <a:r>
              <a:rPr lang="en-US" altLang="zh-CN" sz="2000" kern="0" dirty="0"/>
              <a:t>,</a:t>
            </a:r>
            <a:r>
              <a:rPr lang="zh-CN" altLang="en-US" sz="2000" kern="0" dirty="0"/>
              <a:t>叫企业数据集</a:t>
            </a:r>
          </a:p>
          <a:p>
            <a:pPr>
              <a:lnSpc>
                <a:spcPct val="150000"/>
              </a:lnSpc>
            </a:pPr>
            <a:r>
              <a:rPr lang="zh-CN" altLang="en-US" sz="2000" kern="0" dirty="0"/>
              <a:t>最高层是利益冲突类</a:t>
            </a:r>
            <a:r>
              <a:rPr lang="en-US" altLang="zh-CN" sz="2000" kern="0" dirty="0"/>
              <a:t>,</a:t>
            </a:r>
            <a:r>
              <a:rPr lang="zh-CN" altLang="en-US" sz="2000" kern="0" dirty="0"/>
              <a:t>由具有竞争关系的企业数据集组成</a:t>
            </a:r>
          </a:p>
        </p:txBody>
      </p:sp>
      <p:pic>
        <p:nvPicPr>
          <p:cNvPr id="7" name="图片 6">
            <a:extLst>
              <a:ext uri="{FF2B5EF4-FFF2-40B4-BE49-F238E27FC236}">
                <a16:creationId xmlns:a16="http://schemas.microsoft.com/office/drawing/2014/main" id="{49E1516E-2F7E-497C-AE56-A0B72B4A77DB}"/>
              </a:ext>
            </a:extLst>
          </p:cNvPr>
          <p:cNvPicPr>
            <a:picLocks noChangeAspect="1"/>
          </p:cNvPicPr>
          <p:nvPr/>
        </p:nvPicPr>
        <p:blipFill>
          <a:blip r:embed="rId2"/>
          <a:stretch>
            <a:fillRect/>
          </a:stretch>
        </p:blipFill>
        <p:spPr>
          <a:xfrm>
            <a:off x="214312" y="3026807"/>
            <a:ext cx="8769890" cy="3715305"/>
          </a:xfrm>
          <a:prstGeom prst="rect">
            <a:avLst/>
          </a:prstGeom>
        </p:spPr>
      </p:pic>
    </p:spTree>
    <p:extLst>
      <p:ext uri="{BB962C8B-B14F-4D97-AF65-F5344CB8AC3E}">
        <p14:creationId xmlns:p14="http://schemas.microsoft.com/office/powerpoint/2010/main" val="124680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1401762"/>
            <a:ext cx="87757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marL="0" indent="0" algn="just">
              <a:lnSpc>
                <a:spcPct val="150000"/>
              </a:lnSpc>
              <a:buSzPct val="90000"/>
              <a:buNone/>
            </a:pPr>
            <a:r>
              <a:rPr lang="zh-CN" altLang="en-US" b="1" kern="0" dirty="0">
                <a:solidFill>
                  <a:srgbClr val="FF0000"/>
                </a:solidFill>
                <a:latin typeface="宋体" panose="02010600030101010101" pitchFamily="2" charset="-122"/>
              </a:rPr>
              <a:t>访问控制的作用：</a:t>
            </a:r>
          </a:p>
          <a:p>
            <a:pPr lvl="1">
              <a:lnSpc>
                <a:spcPct val="150000"/>
              </a:lnSpc>
              <a:buClr>
                <a:schemeClr val="tx2"/>
              </a:buClr>
              <a:buSzPct val="90000"/>
              <a:buFont typeface="Wingdings" panose="05000000000000000000" pitchFamily="2" charset="2"/>
              <a:buChar char="u"/>
            </a:pPr>
            <a:r>
              <a:rPr lang="zh-CN" altLang="en-US" sz="2400" b="1" kern="0" dirty="0">
                <a:latin typeface="宋体" panose="02010600030101010101" pitchFamily="2" charset="-122"/>
              </a:rPr>
              <a:t>访问控制对机密性、完整性起直接的作用。</a:t>
            </a:r>
          </a:p>
          <a:p>
            <a:pPr lvl="1">
              <a:lnSpc>
                <a:spcPct val="150000"/>
              </a:lnSpc>
              <a:buClr>
                <a:schemeClr val="tx2"/>
              </a:buClr>
              <a:buSzPct val="90000"/>
              <a:buFont typeface="Wingdings" panose="05000000000000000000" pitchFamily="2" charset="2"/>
              <a:buChar char="u"/>
            </a:pPr>
            <a:r>
              <a:rPr lang="zh-CN" altLang="en-US" sz="2400" b="1" kern="0" dirty="0">
                <a:latin typeface="宋体" panose="02010600030101010101" pitchFamily="2" charset="-122"/>
              </a:rPr>
              <a:t>对于可用性，可通过对以下信息的有效控制来实现</a:t>
            </a:r>
          </a:p>
          <a:p>
            <a:pPr lvl="2">
              <a:lnSpc>
                <a:spcPct val="150000"/>
              </a:lnSpc>
              <a:buFontTx/>
              <a:buNone/>
            </a:pPr>
            <a:r>
              <a:rPr lang="zh-CN" altLang="en-US" b="1" kern="0" dirty="0">
                <a:latin typeface="宋体" panose="02010600030101010101" pitchFamily="2" charset="-122"/>
              </a:rPr>
              <a:t>（</a:t>
            </a:r>
            <a:r>
              <a:rPr lang="en-US" altLang="zh-CN" b="1" kern="0" dirty="0">
                <a:latin typeface="宋体" panose="02010600030101010101" pitchFamily="2" charset="-122"/>
              </a:rPr>
              <a:t>1</a:t>
            </a:r>
            <a:r>
              <a:rPr lang="zh-CN" altLang="en-US" b="1" kern="0" dirty="0">
                <a:latin typeface="宋体" panose="02010600030101010101" pitchFamily="2" charset="-122"/>
              </a:rPr>
              <a:t>）谁可以颁发影响网络可用性的网络管理指令</a:t>
            </a:r>
          </a:p>
          <a:p>
            <a:pPr lvl="2">
              <a:lnSpc>
                <a:spcPct val="150000"/>
              </a:lnSpc>
              <a:buFontTx/>
              <a:buNone/>
            </a:pPr>
            <a:r>
              <a:rPr lang="zh-CN" altLang="en-US" b="1" kern="0" dirty="0">
                <a:latin typeface="宋体" panose="02010600030101010101" pitchFamily="2" charset="-122"/>
              </a:rPr>
              <a:t>（</a:t>
            </a:r>
            <a:r>
              <a:rPr lang="en-US" altLang="zh-CN" b="1" kern="0" dirty="0">
                <a:latin typeface="宋体" panose="02010600030101010101" pitchFamily="2" charset="-122"/>
              </a:rPr>
              <a:t>2</a:t>
            </a:r>
            <a:r>
              <a:rPr lang="zh-CN" altLang="en-US" b="1" kern="0" dirty="0">
                <a:latin typeface="宋体" panose="02010600030101010101" pitchFamily="2" charset="-122"/>
              </a:rPr>
              <a:t>）谁能够滥用资源以达到占用资源的目的</a:t>
            </a:r>
          </a:p>
          <a:p>
            <a:pPr lvl="2">
              <a:lnSpc>
                <a:spcPct val="150000"/>
              </a:lnSpc>
              <a:buFontTx/>
              <a:buNone/>
            </a:pPr>
            <a:r>
              <a:rPr lang="zh-CN" altLang="en-US" b="1" kern="0" dirty="0">
                <a:latin typeface="宋体" panose="02010600030101010101" pitchFamily="2" charset="-122"/>
              </a:rPr>
              <a:t>（</a:t>
            </a:r>
            <a:r>
              <a:rPr lang="en-US" altLang="zh-CN" b="1" kern="0" dirty="0">
                <a:latin typeface="宋体" panose="02010600030101010101" pitchFamily="2" charset="-122"/>
              </a:rPr>
              <a:t>3</a:t>
            </a:r>
            <a:r>
              <a:rPr lang="zh-CN" altLang="en-US" b="1" kern="0" dirty="0">
                <a:latin typeface="宋体" panose="02010600030101010101" pitchFamily="2" charset="-122"/>
              </a:rPr>
              <a:t>）谁能够获得可以用于拒绝服务攻击的信息</a:t>
            </a:r>
          </a:p>
        </p:txBody>
      </p:sp>
      <p:sp>
        <p:nvSpPr>
          <p:cNvPr id="5" name="Rectangle 2"/>
          <p:cNvSpPr>
            <a:spLocks noGrp="1" noChangeArrowheads="1"/>
          </p:cNvSpPr>
          <p:nvPr>
            <p:ph type="title"/>
          </p:nvPr>
        </p:nvSpPr>
        <p:spPr>
          <a:xfrm>
            <a:off x="457200" y="274638"/>
            <a:ext cx="8229600" cy="881062"/>
          </a:xfrm>
        </p:spPr>
        <p:txBody>
          <a:bodyPr/>
          <a:lstStyle/>
          <a:p>
            <a:pPr eaLnBrk="1" hangingPunct="1"/>
            <a:r>
              <a:rPr lang="zh-CN" altLang="en-US" b="1" dirty="0">
                <a:solidFill>
                  <a:schemeClr val="tx1"/>
                </a:solidFill>
                <a:latin typeface="Times New Roman" panose="02020603050405020304" pitchFamily="18" charset="0"/>
              </a:rPr>
              <a:t>访问控制概述</a:t>
            </a:r>
          </a:p>
        </p:txBody>
      </p:sp>
    </p:spTree>
    <p:extLst>
      <p:ext uri="{BB962C8B-B14F-4D97-AF65-F5344CB8AC3E}">
        <p14:creationId xmlns:p14="http://schemas.microsoft.com/office/powerpoint/2010/main" val="1036796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0D468B-10BB-436B-8752-F9036028814D}"/>
              </a:ext>
            </a:extLst>
          </p:cNvPr>
          <p:cNvSpPr txBox="1">
            <a:spLocks noChangeArrowheads="1"/>
          </p:cNvSpPr>
          <p:nvPr/>
        </p:nvSpPr>
        <p:spPr bwMode="auto">
          <a:xfrm>
            <a:off x="179387" y="1673903"/>
            <a:ext cx="8785225" cy="39367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a:lnSpc>
                <a:spcPct val="150000"/>
              </a:lnSpc>
              <a:buFont typeface="Wingdings" panose="05000000000000000000" pitchFamily="2" charset="2"/>
              <a:buChar char="u"/>
            </a:pPr>
            <a:r>
              <a:rPr lang="zh-CN" altLang="en-US" sz="2000" kern="0" dirty="0"/>
              <a:t>模型的基本思想</a:t>
            </a:r>
            <a:r>
              <a:rPr lang="en-US" altLang="zh-CN" sz="2000" kern="0" dirty="0"/>
              <a:t>: </a:t>
            </a:r>
            <a:r>
              <a:rPr lang="zh-CN" altLang="en-US" sz="2000" kern="0" dirty="0">
                <a:solidFill>
                  <a:srgbClr val="FF0000"/>
                </a:solidFill>
              </a:rPr>
              <a:t>只允许主体访问与其所拥有的信息没有利益冲突的数据集内的信息</a:t>
            </a:r>
          </a:p>
          <a:p>
            <a:pPr>
              <a:lnSpc>
                <a:spcPct val="150000"/>
              </a:lnSpc>
              <a:buFont typeface="Wingdings" panose="05000000000000000000" pitchFamily="2" charset="2"/>
              <a:buChar char="u"/>
            </a:pPr>
            <a:r>
              <a:rPr lang="zh-CN" altLang="en-US" sz="2000" kern="0" dirty="0"/>
              <a:t>中国墙的含义</a:t>
            </a:r>
            <a:r>
              <a:rPr lang="en-US" altLang="zh-CN" sz="2000" kern="0" dirty="0"/>
              <a:t>: </a:t>
            </a:r>
            <a:r>
              <a:rPr lang="zh-CN" altLang="en-US" sz="2000" kern="0" dirty="0"/>
              <a:t>最初</a:t>
            </a:r>
            <a:r>
              <a:rPr lang="en-US" altLang="zh-CN" sz="2000" kern="0" dirty="0"/>
              <a:t>,</a:t>
            </a:r>
            <a:r>
              <a:rPr lang="zh-CN" altLang="en-US" sz="2000" kern="0" dirty="0"/>
              <a:t>一个主体可以自由选择访问任何客体</a:t>
            </a:r>
            <a:r>
              <a:rPr lang="en-US" altLang="zh-CN" sz="2000" kern="0" dirty="0"/>
              <a:t>,</a:t>
            </a:r>
            <a:r>
              <a:rPr lang="zh-CN" altLang="en-US" sz="2000" kern="0" dirty="0"/>
              <a:t>一旦主体访问了某个企业数据集内的客体</a:t>
            </a:r>
            <a:r>
              <a:rPr lang="en-US" altLang="zh-CN" sz="2000" kern="0" dirty="0"/>
              <a:t>,</a:t>
            </a:r>
            <a:r>
              <a:rPr lang="zh-CN" altLang="en-US" sz="2000" kern="0" dirty="0"/>
              <a:t>它将不能再访问这个利益冲突中其他企业数据集内的客体</a:t>
            </a:r>
          </a:p>
          <a:p>
            <a:pPr>
              <a:lnSpc>
                <a:spcPct val="150000"/>
              </a:lnSpc>
              <a:buFont typeface="Wingdings" panose="05000000000000000000" pitchFamily="2" charset="2"/>
              <a:buChar char="u"/>
            </a:pPr>
            <a:r>
              <a:rPr lang="zh-CN" altLang="en-US" sz="2000" kern="0" dirty="0"/>
              <a:t>中国墙简单安全条件：主体</a:t>
            </a:r>
            <a:r>
              <a:rPr lang="en-US" altLang="zh-CN" sz="2000" kern="0" dirty="0"/>
              <a:t>S</a:t>
            </a:r>
            <a:r>
              <a:rPr lang="zh-CN" altLang="en-US" sz="2000" kern="0" dirty="0"/>
              <a:t>可以读取客体</a:t>
            </a:r>
            <a:r>
              <a:rPr lang="en-US" altLang="zh-CN" sz="2000" kern="0" dirty="0"/>
              <a:t>O,</a:t>
            </a:r>
            <a:r>
              <a:rPr lang="zh-CN" altLang="en-US" sz="2000" kern="0" dirty="0"/>
              <a:t>当且仅当满足以下任一条件</a:t>
            </a:r>
          </a:p>
          <a:p>
            <a:pPr marL="609600" indent="-609600">
              <a:lnSpc>
                <a:spcPct val="110000"/>
              </a:lnSpc>
              <a:buFont typeface="Wingdings" panose="05000000000000000000" pitchFamily="2" charset="2"/>
              <a:buNone/>
            </a:pPr>
            <a:r>
              <a:rPr lang="zh-CN" altLang="en-US" sz="1800" kern="0" dirty="0"/>
              <a:t>  </a:t>
            </a:r>
            <a:r>
              <a:rPr lang="en-US" altLang="zh-CN" sz="1800" kern="0" dirty="0"/>
              <a:t>   </a:t>
            </a:r>
            <a:r>
              <a:rPr lang="zh-CN" altLang="en-US" sz="1800" kern="0" dirty="0"/>
              <a:t>（</a:t>
            </a:r>
            <a:r>
              <a:rPr lang="en-US" altLang="zh-CN" sz="1800" kern="0" dirty="0"/>
              <a:t>1</a:t>
            </a:r>
            <a:r>
              <a:rPr lang="zh-CN" altLang="en-US" sz="1800" kern="0" dirty="0"/>
              <a:t>）存在一个</a:t>
            </a:r>
            <a:r>
              <a:rPr lang="en-US" altLang="zh-CN" sz="1800" kern="0" dirty="0"/>
              <a:t>S</a:t>
            </a:r>
            <a:r>
              <a:rPr lang="zh-CN" altLang="en-US" sz="1800" kern="0" dirty="0"/>
              <a:t>曾经访问过的客体</a:t>
            </a:r>
            <a:r>
              <a:rPr lang="en-US" altLang="zh-CN" sz="1800" kern="0" dirty="0"/>
              <a:t>O’,</a:t>
            </a:r>
            <a:r>
              <a:rPr lang="zh-CN" altLang="en-US" sz="1800" kern="0" dirty="0"/>
              <a:t>并且</a:t>
            </a:r>
            <a:r>
              <a:rPr lang="en-US" altLang="zh-CN" sz="1800" kern="0" dirty="0"/>
              <a:t>O’</a:t>
            </a:r>
            <a:r>
              <a:rPr lang="zh-CN" altLang="en-US" sz="1800" kern="0" dirty="0"/>
              <a:t>和</a:t>
            </a:r>
            <a:r>
              <a:rPr lang="en-US" altLang="zh-CN" sz="1800" kern="0" dirty="0"/>
              <a:t>O</a:t>
            </a:r>
            <a:r>
              <a:rPr lang="zh-CN" altLang="en-US" sz="1800" kern="0" dirty="0"/>
              <a:t>处于同一企业数据集中</a:t>
            </a:r>
          </a:p>
          <a:p>
            <a:pPr marL="609600" indent="-609600">
              <a:lnSpc>
                <a:spcPct val="110000"/>
              </a:lnSpc>
              <a:buFont typeface="Wingdings" panose="05000000000000000000" pitchFamily="2" charset="2"/>
              <a:buNone/>
            </a:pPr>
            <a:r>
              <a:rPr lang="zh-CN" altLang="en-US" sz="1800" kern="0" dirty="0"/>
              <a:t>     （</a:t>
            </a:r>
            <a:r>
              <a:rPr lang="en-US" altLang="zh-CN" sz="1800" kern="0" dirty="0"/>
              <a:t>2</a:t>
            </a:r>
            <a:r>
              <a:rPr lang="zh-CN" altLang="en-US" sz="1800" kern="0" dirty="0"/>
              <a:t>）对于所有</a:t>
            </a:r>
            <a:r>
              <a:rPr lang="en-US" altLang="zh-CN" sz="1800" kern="0" dirty="0"/>
              <a:t>S</a:t>
            </a:r>
            <a:r>
              <a:rPr lang="zh-CN" altLang="en-US" sz="1800" kern="0" dirty="0"/>
              <a:t>访问过的</a:t>
            </a:r>
            <a:r>
              <a:rPr lang="en-US" altLang="zh-CN" sz="1800" kern="0" dirty="0"/>
              <a:t>O’,</a:t>
            </a:r>
            <a:r>
              <a:rPr lang="zh-CN" altLang="en-US" sz="1800" kern="0" dirty="0"/>
              <a:t>都有</a:t>
            </a:r>
            <a:r>
              <a:rPr lang="en-US" altLang="zh-CN" sz="1800" kern="0" dirty="0"/>
              <a:t>O’</a:t>
            </a:r>
            <a:r>
              <a:rPr lang="zh-CN" altLang="en-US" sz="1800" kern="0" dirty="0"/>
              <a:t>和</a:t>
            </a:r>
            <a:r>
              <a:rPr lang="en-US" altLang="zh-CN" sz="1800" kern="0" dirty="0"/>
              <a:t>O</a:t>
            </a:r>
            <a:r>
              <a:rPr lang="zh-CN" altLang="en-US" sz="1800" kern="0" dirty="0"/>
              <a:t>不在一个利益冲突类中</a:t>
            </a:r>
          </a:p>
        </p:txBody>
      </p:sp>
      <p:sp>
        <p:nvSpPr>
          <p:cNvPr id="5" name="Rectangle 2">
            <a:extLst>
              <a:ext uri="{FF2B5EF4-FFF2-40B4-BE49-F238E27FC236}">
                <a16:creationId xmlns:a16="http://schemas.microsoft.com/office/drawing/2014/main" id="{41DA3979-4349-423C-8FA8-7D8C666E3EF3}"/>
              </a:ext>
            </a:extLst>
          </p:cNvPr>
          <p:cNvSpPr>
            <a:spLocks noGrp="1" noChangeArrowheads="1"/>
          </p:cNvSpPr>
          <p:nvPr>
            <p:ph type="title"/>
          </p:nvPr>
        </p:nvSpPr>
        <p:spPr>
          <a:xfrm>
            <a:off x="457200" y="115888"/>
            <a:ext cx="8229600" cy="941387"/>
          </a:xfrm>
        </p:spPr>
        <p:txBody>
          <a:bodyPr/>
          <a:lstStyle/>
          <a:p>
            <a:r>
              <a:rPr lang="zh-CN" altLang="en-US" dirty="0"/>
              <a:t>中国墙模型</a:t>
            </a:r>
          </a:p>
        </p:txBody>
      </p:sp>
    </p:spTree>
    <p:extLst>
      <p:ext uri="{BB962C8B-B14F-4D97-AF65-F5344CB8AC3E}">
        <p14:creationId xmlns:p14="http://schemas.microsoft.com/office/powerpoint/2010/main" val="736310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
        <p:nvSpPr>
          <p:cNvPr id="32771" name="Rectangle 5"/>
          <p:cNvSpPr>
            <a:spLocks noGrp="1" noChangeArrowheads="1"/>
          </p:cNvSpPr>
          <p:nvPr>
            <p:ph type="body" idx="1"/>
          </p:nvPr>
        </p:nvSpPr>
        <p:spPr>
          <a:xfrm>
            <a:off x="554038" y="1460500"/>
            <a:ext cx="8001000" cy="2362200"/>
          </a:xfrm>
          <a:noFill/>
        </p:spPr>
        <p:txBody>
          <a:bodyPr/>
          <a:lstStyle/>
          <a:p>
            <a:pPr eaLnBrk="1" hangingPunct="1">
              <a:lnSpc>
                <a:spcPct val="90000"/>
              </a:lnSpc>
              <a:buFont typeface="Wingdings" panose="05000000000000000000" pitchFamily="2" charset="2"/>
              <a:buNone/>
            </a:pPr>
            <a:r>
              <a:rPr lang="en-US" altLang="zh-CN" sz="2400" b="1" dirty="0">
                <a:solidFill>
                  <a:schemeClr val="hlink"/>
                </a:solidFill>
                <a:latin typeface="华文细黑" panose="02010600040101010101" pitchFamily="2" charset="-122"/>
                <a:ea typeface="华文细黑" panose="02010600040101010101" pitchFamily="2" charset="-122"/>
              </a:rPr>
              <a:t>1.  </a:t>
            </a:r>
            <a:r>
              <a:rPr lang="zh-CN" altLang="en-US" sz="2400" b="1" dirty="0">
                <a:solidFill>
                  <a:schemeClr val="hlink"/>
                </a:solidFill>
                <a:latin typeface="华文细黑" panose="02010600040101010101" pitchFamily="2" charset="-122"/>
                <a:ea typeface="华文细黑" panose="02010600040101010101" pitchFamily="2" charset="-122"/>
              </a:rPr>
              <a:t>基本思想 </a:t>
            </a:r>
          </a:p>
          <a:p>
            <a:pPr eaLnBrk="1" hangingPunct="1">
              <a:lnSpc>
                <a:spcPct val="9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在用户和访问权限之间引入角色的概念，将用户和角色联系起来，通过对角色的授权来控制用户对系统资源的访问</a:t>
            </a:r>
          </a:p>
          <a:p>
            <a:pPr eaLnBrk="1" hangingPunct="1">
              <a:lnSpc>
                <a:spcPct val="9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角色是访问权限的集合，用户通过赋予不同的角色获得角色所拥有的访问权限 </a:t>
            </a:r>
          </a:p>
        </p:txBody>
      </p:sp>
      <p:pic>
        <p:nvPicPr>
          <p:cNvPr id="3277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572000"/>
            <a:ext cx="5791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8290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469900" y="1549400"/>
            <a:ext cx="8458200" cy="4114800"/>
          </a:xfrm>
        </p:spPr>
        <p:txBody>
          <a:bodyPr/>
          <a:lstStyle/>
          <a:p>
            <a:pPr eaLnBrk="1" hangingPunct="1">
              <a:buFont typeface="Wingdings" panose="05000000000000000000" pitchFamily="2" charset="2"/>
              <a:buNone/>
            </a:pPr>
            <a:r>
              <a:rPr lang="en-US" altLang="zh-CN" sz="2400" b="1" dirty="0">
                <a:solidFill>
                  <a:schemeClr val="hlink"/>
                </a:solidFill>
                <a:latin typeface="华文细黑" panose="02010600040101010101" pitchFamily="2" charset="-122"/>
                <a:ea typeface="华文细黑" panose="02010600040101010101" pitchFamily="2" charset="-122"/>
              </a:rPr>
              <a:t>2.  RBAC</a:t>
            </a:r>
            <a:r>
              <a:rPr lang="zh-CN" altLang="en-US" sz="2400" b="1" dirty="0">
                <a:solidFill>
                  <a:schemeClr val="hlink"/>
                </a:solidFill>
                <a:latin typeface="华文细黑" panose="02010600040101010101" pitchFamily="2" charset="-122"/>
                <a:ea typeface="华文细黑" panose="02010600040101010101" pitchFamily="2" charset="-122"/>
              </a:rPr>
              <a:t>模型的演变</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1</a:t>
            </a:r>
            <a:r>
              <a:rPr lang="zh-CN" altLang="en-US" sz="2400" dirty="0">
                <a:latin typeface="华文细黑" panose="02010600040101010101" pitchFamily="2" charset="-122"/>
                <a:ea typeface="华文细黑" panose="02010600040101010101" pitchFamily="2" charset="-122"/>
              </a:rPr>
              <a:t>）美国国家标准化和技术委员会</a:t>
            </a:r>
            <a:r>
              <a:rPr lang="en-US" altLang="zh-CN" sz="2400" dirty="0">
                <a:latin typeface="华文细黑" panose="02010600040101010101" pitchFamily="2" charset="-122"/>
                <a:ea typeface="华文细黑" panose="02010600040101010101" pitchFamily="2" charset="-122"/>
              </a:rPr>
              <a:t>(NIST)</a:t>
            </a:r>
            <a:r>
              <a:rPr lang="zh-CN" altLang="en-US" sz="2400" dirty="0">
                <a:latin typeface="华文细黑" panose="02010600040101010101" pitchFamily="2" charset="-122"/>
                <a:ea typeface="华文细黑" panose="02010600040101010101" pitchFamily="2" charset="-122"/>
              </a:rPr>
              <a:t>的</a:t>
            </a:r>
            <a:r>
              <a:rPr lang="en-US" altLang="zh-CN" sz="2400" dirty="0" err="1">
                <a:latin typeface="华文细黑" panose="02010600040101010101" pitchFamily="2" charset="-122"/>
                <a:ea typeface="华文细黑" panose="02010600040101010101" pitchFamily="2" charset="-122"/>
              </a:rPr>
              <a:t>Ferraiolo</a:t>
            </a:r>
            <a:r>
              <a:rPr lang="zh-CN" altLang="en-US" sz="2400" dirty="0">
                <a:latin typeface="华文细黑" panose="02010600040101010101" pitchFamily="2" charset="-122"/>
                <a:ea typeface="华文细黑" panose="02010600040101010101" pitchFamily="2" charset="-122"/>
              </a:rPr>
              <a:t>等人在</a:t>
            </a:r>
            <a:r>
              <a:rPr lang="en-US" altLang="zh-CN" sz="2400" dirty="0">
                <a:latin typeface="华文细黑" panose="02010600040101010101" pitchFamily="2" charset="-122"/>
                <a:ea typeface="华文细黑" panose="02010600040101010101" pitchFamily="2" charset="-122"/>
              </a:rPr>
              <a:t>90</a:t>
            </a:r>
            <a:r>
              <a:rPr lang="zh-CN" altLang="en-US" sz="2400" dirty="0">
                <a:latin typeface="华文细黑" panose="02010600040101010101" pitchFamily="2" charset="-122"/>
                <a:ea typeface="华文细黑" panose="02010600040101010101" pitchFamily="2" charset="-122"/>
              </a:rPr>
              <a:t>年代提出的 </a:t>
            </a:r>
          </a:p>
          <a:p>
            <a:pPr algn="just"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2</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RBAC96</a:t>
            </a:r>
            <a:r>
              <a:rPr lang="zh-CN" altLang="en-US" sz="2400" dirty="0">
                <a:latin typeface="华文细黑" panose="02010600040101010101" pitchFamily="2" charset="-122"/>
                <a:ea typeface="华文细黑" panose="02010600040101010101" pitchFamily="2" charset="-122"/>
              </a:rPr>
              <a:t>模型</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美国</a:t>
            </a:r>
            <a:r>
              <a:rPr lang="en-US" altLang="zh-CN" sz="2400" dirty="0">
                <a:latin typeface="华文细黑" panose="02010600040101010101" pitchFamily="2" charset="-122"/>
                <a:ea typeface="华文细黑" panose="02010600040101010101" pitchFamily="2" charset="-122"/>
              </a:rPr>
              <a:t>George Mason</a:t>
            </a:r>
            <a:r>
              <a:rPr lang="zh-CN" altLang="en-US" sz="2400" dirty="0">
                <a:latin typeface="华文细黑" panose="02010600040101010101" pitchFamily="2" charset="-122"/>
                <a:ea typeface="华文细黑" panose="02010600040101010101" pitchFamily="2" charset="-122"/>
              </a:rPr>
              <a:t>大学信息系统和系统工程系的</a:t>
            </a:r>
            <a:r>
              <a:rPr lang="en-US" altLang="zh-CN" sz="2400" dirty="0" err="1">
                <a:latin typeface="华文细黑" panose="02010600040101010101" pitchFamily="2" charset="-122"/>
                <a:ea typeface="华文细黑" panose="02010600040101010101" pitchFamily="2" charset="-122"/>
              </a:rPr>
              <a:t>R.Sandhu</a:t>
            </a:r>
            <a:r>
              <a:rPr lang="zh-CN" altLang="en-US" sz="2400" dirty="0">
                <a:latin typeface="华文细黑" panose="02010600040101010101" pitchFamily="2" charset="-122"/>
                <a:ea typeface="华文细黑" panose="02010600040101010101" pitchFamily="2" charset="-122"/>
              </a:rPr>
              <a:t>等人在对</a:t>
            </a:r>
            <a:r>
              <a:rPr lang="en-US" altLang="zh-CN" sz="2400" dirty="0">
                <a:latin typeface="华文细黑" panose="02010600040101010101" pitchFamily="2" charset="-122"/>
                <a:ea typeface="华文细黑" panose="02010600040101010101" pitchFamily="2" charset="-122"/>
              </a:rPr>
              <a:t>RBAC</a:t>
            </a:r>
            <a:r>
              <a:rPr lang="zh-CN" altLang="en-US" sz="2400" dirty="0">
                <a:latin typeface="华文细黑" panose="02010600040101010101" pitchFamily="2" charset="-122"/>
                <a:ea typeface="华文细黑" panose="02010600040101010101" pitchFamily="2" charset="-122"/>
              </a:rPr>
              <a:t>进行深入研究的基础上，于</a:t>
            </a:r>
            <a:r>
              <a:rPr lang="en-US" altLang="zh-CN" sz="2400" dirty="0">
                <a:latin typeface="华文细黑" panose="02010600040101010101" pitchFamily="2" charset="-122"/>
                <a:ea typeface="华文细黑" panose="02010600040101010101" pitchFamily="2" charset="-122"/>
              </a:rPr>
              <a:t>1996</a:t>
            </a:r>
            <a:r>
              <a:rPr lang="zh-CN" altLang="en-US" sz="2400" dirty="0">
                <a:latin typeface="华文细黑" panose="02010600040101010101" pitchFamily="2" charset="-122"/>
                <a:ea typeface="华文细黑" panose="02010600040101010101" pitchFamily="2" charset="-122"/>
              </a:rPr>
              <a:t>年提出了一个基于角色的访问控制参考模型，对角色访问控制产生了重要影响，被称为</a:t>
            </a:r>
            <a:r>
              <a:rPr lang="en-US" altLang="zh-CN" sz="2400" dirty="0">
                <a:latin typeface="华文细黑" panose="02010600040101010101" pitchFamily="2" charset="-122"/>
                <a:ea typeface="华文细黑" panose="02010600040101010101" pitchFamily="2" charset="-122"/>
              </a:rPr>
              <a:t>RBAC96</a:t>
            </a:r>
            <a:r>
              <a:rPr lang="zh-CN" altLang="en-US" sz="2400" dirty="0">
                <a:latin typeface="华文细黑" panose="02010600040101010101" pitchFamily="2" charset="-122"/>
                <a:ea typeface="华文细黑" panose="02010600040101010101" pitchFamily="2" charset="-122"/>
              </a:rPr>
              <a:t>模型 </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3</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RBAC96</a:t>
            </a:r>
            <a:r>
              <a:rPr lang="zh-CN" altLang="en-US" sz="2400" dirty="0">
                <a:latin typeface="华文细黑" panose="02010600040101010101" pitchFamily="2" charset="-122"/>
                <a:ea typeface="华文细黑" panose="02010600040101010101" pitchFamily="2" charset="-122"/>
              </a:rPr>
              <a:t>模型包括</a:t>
            </a:r>
            <a:r>
              <a:rPr lang="en-US" altLang="zh-CN" sz="2400" dirty="0">
                <a:latin typeface="华文细黑" panose="02010600040101010101" pitchFamily="2" charset="-122"/>
                <a:ea typeface="华文细黑" panose="02010600040101010101" pitchFamily="2" charset="-122"/>
              </a:rPr>
              <a:t>4</a:t>
            </a:r>
            <a:r>
              <a:rPr lang="zh-CN" altLang="en-US" sz="2400" dirty="0">
                <a:latin typeface="华文细黑" panose="02010600040101010101" pitchFamily="2" charset="-122"/>
                <a:ea typeface="华文细黑" panose="02010600040101010101" pitchFamily="2" charset="-122"/>
              </a:rPr>
              <a:t>个不同层次</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RBAC0</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RBAC1</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RBAC2</a:t>
            </a:r>
            <a:r>
              <a:rPr lang="zh-CN" altLang="en-US" sz="2400" dirty="0">
                <a:latin typeface="华文细黑" panose="02010600040101010101" pitchFamily="2" charset="-122"/>
                <a:ea typeface="华文细黑" panose="02010600040101010101" pitchFamily="2" charset="-122"/>
              </a:rPr>
              <a:t>和</a:t>
            </a:r>
            <a:r>
              <a:rPr lang="en-US" altLang="zh-CN" sz="2400" dirty="0">
                <a:latin typeface="华文细黑" panose="02010600040101010101" pitchFamily="2" charset="-122"/>
                <a:ea typeface="华文细黑" panose="02010600040101010101" pitchFamily="2" charset="-122"/>
              </a:rPr>
              <a:t>RBAC3 </a:t>
            </a: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3677266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1028"/>
          <p:cNvGrpSpPr>
            <a:grpSpLocks/>
          </p:cNvGrpSpPr>
          <p:nvPr/>
        </p:nvGrpSpPr>
        <p:grpSpPr bwMode="auto">
          <a:xfrm>
            <a:off x="1447800" y="1981200"/>
            <a:ext cx="4876800" cy="2514600"/>
            <a:chOff x="1494" y="11077"/>
            <a:chExt cx="3600" cy="2168"/>
          </a:xfrm>
        </p:grpSpPr>
        <p:sp>
          <p:nvSpPr>
            <p:cNvPr id="34820" name="Text Box 1029"/>
            <p:cNvSpPr txBox="1">
              <a:spLocks noChangeArrowheads="1"/>
            </p:cNvSpPr>
            <p:nvPr/>
          </p:nvSpPr>
          <p:spPr bwMode="auto">
            <a:xfrm>
              <a:off x="2754" y="11077"/>
              <a:ext cx="97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a:latin typeface="华文细黑" panose="02010600040101010101" pitchFamily="2" charset="-122"/>
                  <a:ea typeface="华文细黑" panose="02010600040101010101" pitchFamily="2" charset="-122"/>
                </a:rPr>
                <a:t>RBAC2</a:t>
              </a:r>
            </a:p>
          </p:txBody>
        </p:sp>
        <p:sp>
          <p:nvSpPr>
            <p:cNvPr id="34821" name="Text Box 1030"/>
            <p:cNvSpPr txBox="1">
              <a:spLocks noChangeArrowheads="1"/>
            </p:cNvSpPr>
            <p:nvPr/>
          </p:nvSpPr>
          <p:spPr bwMode="auto">
            <a:xfrm>
              <a:off x="4014" y="11984"/>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dirty="0">
                  <a:latin typeface="华文细黑" panose="02010600040101010101" pitchFamily="2" charset="-122"/>
                  <a:ea typeface="华文细黑" panose="02010600040101010101" pitchFamily="2" charset="-122"/>
                </a:rPr>
                <a:t>RBAC3</a:t>
              </a:r>
            </a:p>
          </p:txBody>
        </p:sp>
        <p:sp>
          <p:nvSpPr>
            <p:cNvPr id="34822" name="Text Box 1031"/>
            <p:cNvSpPr txBox="1">
              <a:spLocks noChangeArrowheads="1"/>
            </p:cNvSpPr>
            <p:nvPr/>
          </p:nvSpPr>
          <p:spPr bwMode="auto">
            <a:xfrm>
              <a:off x="1494" y="11841"/>
              <a:ext cx="108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a:latin typeface="华文细黑" panose="02010600040101010101" pitchFamily="2" charset="-122"/>
                  <a:ea typeface="华文细黑" panose="02010600040101010101" pitchFamily="2" charset="-122"/>
                </a:rPr>
                <a:t>RBAC0</a:t>
              </a:r>
            </a:p>
          </p:txBody>
        </p:sp>
        <p:sp>
          <p:nvSpPr>
            <p:cNvPr id="34823" name="Text Box 1032"/>
            <p:cNvSpPr txBox="1">
              <a:spLocks noChangeArrowheads="1"/>
            </p:cNvSpPr>
            <p:nvPr/>
          </p:nvSpPr>
          <p:spPr bwMode="auto">
            <a:xfrm>
              <a:off x="2754" y="12465"/>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a:latin typeface="华文细黑" panose="02010600040101010101" pitchFamily="2" charset="-122"/>
                  <a:ea typeface="华文细黑" panose="02010600040101010101" pitchFamily="2" charset="-122"/>
                </a:rPr>
                <a:t>RBAC1</a:t>
              </a:r>
            </a:p>
          </p:txBody>
        </p:sp>
        <p:sp>
          <p:nvSpPr>
            <p:cNvPr id="34824" name="Line 1033"/>
            <p:cNvSpPr>
              <a:spLocks noChangeShapeType="1"/>
            </p:cNvSpPr>
            <p:nvPr/>
          </p:nvSpPr>
          <p:spPr bwMode="auto">
            <a:xfrm flipH="1">
              <a:off x="2214" y="11307"/>
              <a:ext cx="720" cy="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5" name="Line 1034"/>
            <p:cNvSpPr>
              <a:spLocks noChangeShapeType="1"/>
            </p:cNvSpPr>
            <p:nvPr/>
          </p:nvSpPr>
          <p:spPr bwMode="auto">
            <a:xfrm>
              <a:off x="3547" y="11307"/>
              <a:ext cx="647" cy="5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6" name="Line 1035"/>
            <p:cNvSpPr>
              <a:spLocks noChangeShapeType="1"/>
            </p:cNvSpPr>
            <p:nvPr/>
          </p:nvSpPr>
          <p:spPr bwMode="auto">
            <a:xfrm flipH="1" flipV="1">
              <a:off x="2214" y="12172"/>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7" name="Line 1036"/>
            <p:cNvSpPr>
              <a:spLocks noChangeShapeType="1"/>
            </p:cNvSpPr>
            <p:nvPr/>
          </p:nvSpPr>
          <p:spPr bwMode="auto">
            <a:xfrm flipV="1">
              <a:off x="3654" y="12309"/>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Text Box 1037"/>
            <p:cNvSpPr txBox="1">
              <a:spLocks noChangeArrowheads="1"/>
            </p:cNvSpPr>
            <p:nvPr/>
          </p:nvSpPr>
          <p:spPr bwMode="auto">
            <a:xfrm>
              <a:off x="1854" y="12777"/>
              <a:ext cx="27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a:latin typeface="华文细黑" panose="02010600040101010101" pitchFamily="2" charset="-122"/>
                  <a:ea typeface="华文细黑" panose="02010600040101010101" pitchFamily="2" charset="-122"/>
                </a:rPr>
                <a:t> RBAC96</a:t>
              </a:r>
              <a:r>
                <a:rPr lang="zh-CN" altLang="en-US" sz="1600">
                  <a:latin typeface="华文细黑" panose="02010600040101010101" pitchFamily="2" charset="-122"/>
                  <a:ea typeface="华文细黑" panose="02010600040101010101" pitchFamily="2" charset="-122"/>
                </a:rPr>
                <a:t>模型间的关系</a:t>
              </a:r>
            </a:p>
          </p:txBody>
        </p:sp>
      </p:grpSp>
      <p:sp>
        <p:nvSpPr>
          <p:cNvPr id="34819" name="Rectangle 1038"/>
          <p:cNvSpPr>
            <a:spLocks noChangeArrowheads="1"/>
          </p:cNvSpPr>
          <p:nvPr/>
        </p:nvSpPr>
        <p:spPr bwMode="auto">
          <a:xfrm>
            <a:off x="584200" y="4780426"/>
            <a:ext cx="83597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sz="2400" dirty="0">
                <a:solidFill>
                  <a:schemeClr val="hlink"/>
                </a:solidFill>
                <a:latin typeface="华文细黑" panose="02010600040101010101" pitchFamily="2" charset="-122"/>
                <a:ea typeface="华文细黑" panose="02010600040101010101" pitchFamily="2" charset="-122"/>
              </a:rPr>
              <a:t>1</a:t>
            </a:r>
            <a:r>
              <a:rPr kumimoji="1" lang="zh-CN" altLang="en-US" sz="2400" dirty="0">
                <a:solidFill>
                  <a:schemeClr val="hlink"/>
                </a:solidFill>
                <a:latin typeface="华文细黑" panose="02010600040101010101" pitchFamily="2" charset="-122"/>
                <a:ea typeface="华文细黑" panose="02010600040101010101" pitchFamily="2" charset="-122"/>
              </a:rPr>
              <a:t>）基础模型：</a:t>
            </a:r>
            <a:r>
              <a:rPr kumimoji="1" lang="en-US" altLang="zh-CN" sz="2400" dirty="0">
                <a:solidFill>
                  <a:schemeClr val="hlink"/>
                </a:solidFill>
                <a:latin typeface="华文细黑" panose="02010600040101010101" pitchFamily="2" charset="-122"/>
                <a:ea typeface="华文细黑" panose="02010600040101010101" pitchFamily="2" charset="-122"/>
              </a:rPr>
              <a:t>RBAC0</a:t>
            </a:r>
          </a:p>
          <a:p>
            <a:pPr eaLnBrk="1" hangingPunct="1">
              <a:spcBef>
                <a:spcPct val="50000"/>
              </a:spcBef>
              <a:buClrTx/>
              <a:buSzTx/>
              <a:buFontTx/>
              <a:buNone/>
            </a:pPr>
            <a:r>
              <a:rPr kumimoji="1" lang="en-US" altLang="zh-CN" sz="2000" dirty="0">
                <a:latin typeface="华文细黑" panose="02010600040101010101" pitchFamily="2" charset="-122"/>
                <a:ea typeface="华文细黑" panose="02010600040101010101" pitchFamily="2" charset="-122"/>
              </a:rPr>
              <a:t>       </a:t>
            </a:r>
            <a:r>
              <a:rPr kumimoji="1" lang="zh-CN" altLang="en-US" sz="2000" dirty="0">
                <a:latin typeface="华文细黑" panose="02010600040101010101" pitchFamily="2" charset="-122"/>
                <a:ea typeface="华文细黑" panose="02010600040101010101" pitchFamily="2" charset="-122"/>
              </a:rPr>
              <a:t>定义了支持</a:t>
            </a:r>
            <a:r>
              <a:rPr kumimoji="1" lang="en-US" altLang="zh-CN" sz="2000" dirty="0">
                <a:latin typeface="华文细黑" panose="02010600040101010101" pitchFamily="2" charset="-122"/>
                <a:ea typeface="华文细黑" panose="02010600040101010101" pitchFamily="2" charset="-122"/>
              </a:rPr>
              <a:t>RBAC</a:t>
            </a:r>
            <a:r>
              <a:rPr kumimoji="1" lang="zh-CN" altLang="en-US" sz="2000" dirty="0">
                <a:latin typeface="华文细黑" panose="02010600040101010101" pitchFamily="2" charset="-122"/>
                <a:ea typeface="华文细黑" panose="02010600040101010101" pitchFamily="2" charset="-122"/>
              </a:rPr>
              <a:t>的最小需求，如用户、角色、权限、会话等概念。</a:t>
            </a:r>
          </a:p>
          <a:p>
            <a:pPr eaLnBrk="1" hangingPunct="1">
              <a:spcBef>
                <a:spcPct val="50000"/>
              </a:spcBef>
              <a:buClrTx/>
              <a:buSzTx/>
              <a:buFontTx/>
              <a:buNone/>
            </a:pPr>
            <a:endParaRPr kumimoji="1" lang="en-US" altLang="zh-CN" sz="2000" dirty="0">
              <a:latin typeface="华文细黑" panose="02010600040101010101" pitchFamily="2" charset="-122"/>
              <a:ea typeface="华文细黑" panose="02010600040101010101" pitchFamily="2" charset="-122"/>
            </a:endParaRPr>
          </a:p>
        </p:txBody>
      </p:sp>
      <p:sp>
        <p:nvSpPr>
          <p:cNvPr id="1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1034796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546100" y="1565275"/>
            <a:ext cx="7467600"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400" dirty="0">
                <a:solidFill>
                  <a:schemeClr val="hlink"/>
                </a:solidFill>
                <a:latin typeface="华文细黑" panose="02010600040101010101" pitchFamily="2" charset="-122"/>
                <a:ea typeface="华文细黑" panose="02010600040101010101" pitchFamily="2" charset="-122"/>
              </a:rPr>
              <a:t>2</a:t>
            </a:r>
            <a:r>
              <a:rPr kumimoji="1" lang="zh-CN" altLang="en-US" sz="2400" dirty="0">
                <a:solidFill>
                  <a:schemeClr val="hlink"/>
                </a:solidFill>
                <a:latin typeface="华文细黑" panose="02010600040101010101" pitchFamily="2" charset="-122"/>
                <a:ea typeface="华文细黑" panose="02010600040101010101" pitchFamily="2" charset="-122"/>
              </a:rPr>
              <a:t>）高级模型：</a:t>
            </a:r>
            <a:r>
              <a:rPr kumimoji="1" lang="en-US" altLang="zh-CN" sz="2400" dirty="0">
                <a:solidFill>
                  <a:schemeClr val="hlink"/>
                </a:solidFill>
                <a:latin typeface="华文细黑" panose="02010600040101010101" pitchFamily="2" charset="-122"/>
                <a:ea typeface="华文细黑" panose="02010600040101010101" pitchFamily="2" charset="-122"/>
              </a:rPr>
              <a:t>RBAC1</a:t>
            </a:r>
            <a:r>
              <a:rPr kumimoji="1" lang="zh-CN" altLang="en-US" sz="2400" dirty="0">
                <a:solidFill>
                  <a:schemeClr val="hlink"/>
                </a:solidFill>
                <a:latin typeface="华文细黑" panose="02010600040101010101" pitchFamily="2" charset="-122"/>
                <a:ea typeface="华文细黑" panose="02010600040101010101" pitchFamily="2" charset="-122"/>
              </a:rPr>
              <a:t>和</a:t>
            </a:r>
            <a:r>
              <a:rPr kumimoji="1" lang="en-US" altLang="zh-CN" sz="2400" dirty="0">
                <a:solidFill>
                  <a:schemeClr val="hlink"/>
                </a:solidFill>
                <a:latin typeface="华文细黑" panose="02010600040101010101" pitchFamily="2" charset="-122"/>
                <a:ea typeface="华文细黑" panose="02010600040101010101" pitchFamily="2" charset="-122"/>
              </a:rPr>
              <a:t>RBAC2</a:t>
            </a:r>
          </a:p>
          <a:p>
            <a:pPr eaLnBrk="1" hangingPunct="1">
              <a:spcBef>
                <a:spcPct val="0"/>
              </a:spcBef>
              <a:buClrTx/>
              <a:buSzTx/>
              <a:buFontTx/>
              <a:buNone/>
            </a:pPr>
            <a:r>
              <a:rPr kumimoji="1" lang="en-US" altLang="zh-CN" sz="2000" dirty="0">
                <a:latin typeface="华文细黑" panose="02010600040101010101" pitchFamily="2" charset="-122"/>
                <a:ea typeface="华文细黑" panose="02010600040101010101" pitchFamily="2" charset="-122"/>
              </a:rPr>
              <a:t>       RBAC1</a:t>
            </a:r>
            <a:r>
              <a:rPr kumimoji="1" lang="zh-CN" altLang="en-US" sz="2000" dirty="0">
                <a:latin typeface="华文细黑" panose="02010600040101010101" pitchFamily="2" charset="-122"/>
                <a:ea typeface="华文细黑" panose="02010600040101010101" pitchFamily="2" charset="-122"/>
              </a:rPr>
              <a:t>在</a:t>
            </a:r>
            <a:r>
              <a:rPr kumimoji="1" lang="en-US" altLang="zh-CN" sz="2000" dirty="0">
                <a:latin typeface="华文细黑" panose="02010600040101010101" pitchFamily="2" charset="-122"/>
                <a:ea typeface="华文细黑" panose="02010600040101010101" pitchFamily="2" charset="-122"/>
              </a:rPr>
              <a:t>RBAC0</a:t>
            </a:r>
            <a:r>
              <a:rPr kumimoji="1" lang="zh-CN" altLang="en-US" sz="2000" dirty="0">
                <a:latin typeface="华文细黑" panose="02010600040101010101" pitchFamily="2" charset="-122"/>
                <a:ea typeface="华文细黑" panose="02010600040101010101" pitchFamily="2" charset="-122"/>
              </a:rPr>
              <a:t>的基础上，加入了角色继承关系，可以根据组织内部权力和责任的结构来构造角色与角色之间的层次关系；</a:t>
            </a:r>
          </a:p>
          <a:p>
            <a:pPr eaLnBrk="1" hangingPunct="1">
              <a:spcBef>
                <a:spcPct val="0"/>
              </a:spcBef>
              <a:buClrTx/>
              <a:buSzTx/>
              <a:buFontTx/>
              <a:buNone/>
            </a:pPr>
            <a:endParaRPr kumimoji="1" lang="zh-CN" altLang="en-US" sz="2000" dirty="0">
              <a:latin typeface="华文细黑" panose="02010600040101010101" pitchFamily="2" charset="-122"/>
              <a:ea typeface="华文细黑" panose="02010600040101010101" pitchFamily="2" charset="-122"/>
            </a:endParaRPr>
          </a:p>
          <a:p>
            <a:pPr eaLnBrk="1" hangingPunct="1">
              <a:spcBef>
                <a:spcPct val="0"/>
              </a:spcBef>
              <a:buClrTx/>
              <a:buSzTx/>
              <a:buFontTx/>
              <a:buNone/>
            </a:pPr>
            <a:r>
              <a:rPr kumimoji="1" lang="zh-CN" altLang="en-US" sz="2000" dirty="0">
                <a:latin typeface="华文细黑" panose="02010600040101010101" pitchFamily="2" charset="-122"/>
                <a:ea typeface="华文细黑" panose="02010600040101010101" pitchFamily="2" charset="-122"/>
              </a:rPr>
              <a:t>       </a:t>
            </a:r>
            <a:r>
              <a:rPr kumimoji="1" lang="en-US" altLang="zh-CN" sz="2000" dirty="0">
                <a:latin typeface="华文细黑" panose="02010600040101010101" pitchFamily="2" charset="-122"/>
                <a:ea typeface="华文细黑" panose="02010600040101010101" pitchFamily="2" charset="-122"/>
              </a:rPr>
              <a:t>RBAC2</a:t>
            </a:r>
            <a:r>
              <a:rPr kumimoji="1" lang="zh-CN" altLang="en-US" sz="2000" dirty="0">
                <a:latin typeface="华文细黑" panose="02010600040101010101" pitchFamily="2" charset="-122"/>
                <a:ea typeface="华文细黑" panose="02010600040101010101" pitchFamily="2" charset="-122"/>
              </a:rPr>
              <a:t>在</a:t>
            </a:r>
            <a:r>
              <a:rPr kumimoji="1" lang="en-US" altLang="zh-CN" sz="2000" dirty="0">
                <a:latin typeface="华文细黑" panose="02010600040101010101" pitchFamily="2" charset="-122"/>
                <a:ea typeface="华文细黑" panose="02010600040101010101" pitchFamily="2" charset="-122"/>
              </a:rPr>
              <a:t>RBAC0</a:t>
            </a:r>
            <a:r>
              <a:rPr kumimoji="1" lang="zh-CN" altLang="en-US" sz="2000" dirty="0">
                <a:latin typeface="华文细黑" panose="02010600040101010101" pitchFamily="2" charset="-122"/>
                <a:ea typeface="华文细黑" panose="02010600040101010101" pitchFamily="2" charset="-122"/>
              </a:rPr>
              <a:t>的基础上，加入了各种用户与角色之间、权限与角色之间以及角色与角色之间的约束关系，如角色互斥、角色最大成员数等。</a:t>
            </a:r>
          </a:p>
          <a:p>
            <a:pPr eaLnBrk="1" hangingPunct="1">
              <a:spcBef>
                <a:spcPct val="0"/>
              </a:spcBef>
              <a:buClrTx/>
              <a:buSzTx/>
              <a:buFontTx/>
              <a:buNone/>
            </a:pPr>
            <a:r>
              <a:rPr kumimoji="1" lang="zh-CN" altLang="en-US" sz="2000" dirty="0">
                <a:latin typeface="华文细黑" panose="02010600040101010101" pitchFamily="2" charset="-122"/>
                <a:ea typeface="华文细黑" panose="02010600040101010101" pitchFamily="2" charset="-122"/>
              </a:rPr>
              <a:t>       </a:t>
            </a:r>
            <a:r>
              <a:rPr kumimoji="1" lang="en-US" altLang="zh-CN" sz="2000" dirty="0">
                <a:latin typeface="华文细黑" panose="02010600040101010101" pitchFamily="2" charset="-122"/>
                <a:ea typeface="华文细黑" panose="02010600040101010101" pitchFamily="2" charset="-122"/>
              </a:rPr>
              <a:t>RBAC1</a:t>
            </a:r>
            <a:r>
              <a:rPr kumimoji="1" lang="zh-CN" altLang="en-US" sz="2000" dirty="0">
                <a:latin typeface="华文细黑" panose="02010600040101010101" pitchFamily="2" charset="-122"/>
                <a:ea typeface="华文细黑" panose="02010600040101010101" pitchFamily="2" charset="-122"/>
              </a:rPr>
              <a:t>和 </a:t>
            </a:r>
            <a:r>
              <a:rPr kumimoji="1" lang="en-US" altLang="zh-CN" sz="2000" dirty="0">
                <a:latin typeface="华文细黑" panose="02010600040101010101" pitchFamily="2" charset="-122"/>
                <a:ea typeface="华文细黑" panose="02010600040101010101" pitchFamily="2" charset="-122"/>
              </a:rPr>
              <a:t>RBAC2</a:t>
            </a:r>
            <a:r>
              <a:rPr kumimoji="1" lang="zh-CN" altLang="en-US" sz="2000" dirty="0">
                <a:latin typeface="华文细黑" panose="02010600040101010101" pitchFamily="2" charset="-122"/>
                <a:ea typeface="华文细黑" panose="02010600040101010101" pitchFamily="2" charset="-122"/>
              </a:rPr>
              <a:t>之间不具有可比性。</a:t>
            </a:r>
          </a:p>
          <a:p>
            <a:pPr eaLnBrk="1" hangingPunct="1">
              <a:spcBef>
                <a:spcPct val="0"/>
              </a:spcBef>
              <a:buClrTx/>
              <a:buSzTx/>
              <a:buFontTx/>
              <a:buNone/>
            </a:pPr>
            <a:endParaRPr kumimoji="1" lang="zh-CN" altLang="en-US" sz="2000" dirty="0">
              <a:latin typeface="华文细黑" panose="02010600040101010101" pitchFamily="2" charset="-122"/>
              <a:ea typeface="华文细黑" panose="02010600040101010101" pitchFamily="2" charset="-122"/>
            </a:endParaRPr>
          </a:p>
          <a:p>
            <a:pPr eaLnBrk="1" hangingPunct="1">
              <a:spcBef>
                <a:spcPct val="0"/>
              </a:spcBef>
              <a:buClrTx/>
              <a:buSzTx/>
              <a:buFontTx/>
              <a:buNone/>
            </a:pPr>
            <a:r>
              <a:rPr kumimoji="1" lang="en-US" altLang="zh-CN" sz="2400" b="1" dirty="0">
                <a:solidFill>
                  <a:schemeClr val="hlink"/>
                </a:solidFill>
                <a:latin typeface="华文细黑" panose="02010600040101010101" pitchFamily="2" charset="-122"/>
                <a:ea typeface="华文细黑" panose="02010600040101010101" pitchFamily="2" charset="-122"/>
              </a:rPr>
              <a:t>3</a:t>
            </a:r>
            <a:r>
              <a:rPr kumimoji="1" lang="zh-CN" altLang="en-US" sz="2400" b="1" dirty="0">
                <a:solidFill>
                  <a:schemeClr val="hlink"/>
                </a:solidFill>
                <a:latin typeface="华文细黑" panose="02010600040101010101" pitchFamily="2" charset="-122"/>
                <a:ea typeface="华文细黑" panose="02010600040101010101" pitchFamily="2" charset="-122"/>
              </a:rPr>
              <a:t>）巩固模型：</a:t>
            </a:r>
            <a:r>
              <a:rPr kumimoji="1" lang="en-US" altLang="zh-CN" sz="2400" b="1" dirty="0">
                <a:solidFill>
                  <a:schemeClr val="hlink"/>
                </a:solidFill>
                <a:latin typeface="华文细黑" panose="02010600040101010101" pitchFamily="2" charset="-122"/>
                <a:ea typeface="华文细黑" panose="02010600040101010101" pitchFamily="2" charset="-122"/>
              </a:rPr>
              <a:t>RBAC3</a:t>
            </a:r>
          </a:p>
          <a:p>
            <a:pPr eaLnBrk="1" hangingPunct="1">
              <a:spcBef>
                <a:spcPct val="0"/>
              </a:spcBef>
              <a:buClrTx/>
              <a:buSzTx/>
              <a:buFontTx/>
              <a:buNone/>
            </a:pPr>
            <a:r>
              <a:rPr kumimoji="1" lang="en-US" altLang="zh-CN" sz="2000" dirty="0">
                <a:latin typeface="华文细黑" panose="02010600040101010101" pitchFamily="2" charset="-122"/>
                <a:ea typeface="华文细黑" panose="02010600040101010101" pitchFamily="2" charset="-122"/>
              </a:rPr>
              <a:t>        RBAC2</a:t>
            </a:r>
            <a:r>
              <a:rPr kumimoji="1" lang="zh-CN" altLang="en-US" sz="2000" dirty="0">
                <a:latin typeface="华文细黑" panose="02010600040101010101" pitchFamily="2" charset="-122"/>
                <a:ea typeface="华文细黑" panose="02010600040101010101" pitchFamily="2" charset="-122"/>
              </a:rPr>
              <a:t>是</a:t>
            </a:r>
            <a:r>
              <a:rPr kumimoji="1" lang="en-US" altLang="zh-CN" sz="2000" dirty="0">
                <a:latin typeface="华文细黑" panose="02010600040101010101" pitchFamily="2" charset="-122"/>
                <a:ea typeface="华文细黑" panose="02010600040101010101" pitchFamily="2" charset="-122"/>
              </a:rPr>
              <a:t>RBAC1</a:t>
            </a:r>
            <a:r>
              <a:rPr kumimoji="1" lang="zh-CN" altLang="en-US" sz="2000" dirty="0">
                <a:latin typeface="华文细黑" panose="02010600040101010101" pitchFamily="2" charset="-122"/>
                <a:ea typeface="华文细黑" panose="02010600040101010101" pitchFamily="2" charset="-122"/>
              </a:rPr>
              <a:t>和 </a:t>
            </a:r>
            <a:r>
              <a:rPr kumimoji="1" lang="en-US" altLang="zh-CN" sz="2000" dirty="0">
                <a:latin typeface="华文细黑" panose="02010600040101010101" pitchFamily="2" charset="-122"/>
                <a:ea typeface="华文细黑" panose="02010600040101010101" pitchFamily="2" charset="-122"/>
              </a:rPr>
              <a:t>RBAC2</a:t>
            </a:r>
            <a:r>
              <a:rPr kumimoji="1" lang="zh-CN" altLang="en-US" sz="2000" dirty="0">
                <a:latin typeface="华文细黑" panose="02010600040101010101" pitchFamily="2" charset="-122"/>
                <a:ea typeface="华文细黑" panose="02010600040101010101" pitchFamily="2" charset="-122"/>
              </a:rPr>
              <a:t>的集成，它不仅包括角色的层次关系，还包括约束关系 </a:t>
            </a: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
        <p:nvSpPr>
          <p:cNvPr id="2" name="矩形 1"/>
          <p:cNvSpPr/>
          <p:nvPr/>
        </p:nvSpPr>
        <p:spPr>
          <a:xfrm>
            <a:off x="685800" y="5676900"/>
            <a:ext cx="1460500" cy="10668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RBAC3</a:t>
            </a:r>
            <a:endParaRPr lang="zh-CN" altLang="en-US" dirty="0"/>
          </a:p>
        </p:txBody>
      </p:sp>
      <p:sp>
        <p:nvSpPr>
          <p:cNvPr id="5" name="矩形 4"/>
          <p:cNvSpPr/>
          <p:nvPr/>
        </p:nvSpPr>
        <p:spPr>
          <a:xfrm>
            <a:off x="3035300" y="5676900"/>
            <a:ext cx="1524000" cy="10668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RBAC0</a:t>
            </a:r>
            <a:endParaRPr lang="zh-CN" altLang="en-US" dirty="0"/>
          </a:p>
        </p:txBody>
      </p:sp>
      <p:sp>
        <p:nvSpPr>
          <p:cNvPr id="6" name="矩形 5"/>
          <p:cNvSpPr/>
          <p:nvPr/>
        </p:nvSpPr>
        <p:spPr>
          <a:xfrm>
            <a:off x="5181600" y="5676900"/>
            <a:ext cx="1524000" cy="10668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角色层次</a:t>
            </a:r>
            <a:endParaRPr lang="en-US" altLang="zh-CN" dirty="0"/>
          </a:p>
          <a:p>
            <a:pPr algn="ctr"/>
            <a:r>
              <a:rPr lang="zh-CN" altLang="en-US" dirty="0"/>
              <a:t>角色继承</a:t>
            </a:r>
          </a:p>
        </p:txBody>
      </p:sp>
      <p:sp>
        <p:nvSpPr>
          <p:cNvPr id="7" name="矩形 6"/>
          <p:cNvSpPr/>
          <p:nvPr/>
        </p:nvSpPr>
        <p:spPr>
          <a:xfrm>
            <a:off x="7416800" y="5676900"/>
            <a:ext cx="1524000" cy="10668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约束关系</a:t>
            </a:r>
          </a:p>
        </p:txBody>
      </p:sp>
      <p:sp>
        <p:nvSpPr>
          <p:cNvPr id="4" name="矩形 3"/>
          <p:cNvSpPr/>
          <p:nvPr/>
        </p:nvSpPr>
        <p:spPr>
          <a:xfrm>
            <a:off x="2273300" y="6045200"/>
            <a:ext cx="596900" cy="3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a:t>
            </a:r>
            <a:endParaRPr lang="zh-CN" altLang="en-US" sz="2400" b="1" dirty="0">
              <a:solidFill>
                <a:schemeClr val="tx1"/>
              </a:solidFill>
            </a:endParaRPr>
          </a:p>
        </p:txBody>
      </p:sp>
      <p:sp>
        <p:nvSpPr>
          <p:cNvPr id="9" name="矩形 8"/>
          <p:cNvSpPr/>
          <p:nvPr/>
        </p:nvSpPr>
        <p:spPr>
          <a:xfrm>
            <a:off x="4597400" y="6019800"/>
            <a:ext cx="596900" cy="3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a:t>
            </a:r>
            <a:endParaRPr lang="zh-CN" altLang="en-US" sz="2400" b="1" dirty="0">
              <a:solidFill>
                <a:schemeClr val="tx1"/>
              </a:solidFill>
            </a:endParaRPr>
          </a:p>
        </p:txBody>
      </p:sp>
      <p:sp>
        <p:nvSpPr>
          <p:cNvPr id="10" name="矩形 9"/>
          <p:cNvSpPr/>
          <p:nvPr/>
        </p:nvSpPr>
        <p:spPr>
          <a:xfrm>
            <a:off x="6756400" y="6032500"/>
            <a:ext cx="596900" cy="3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a:t>
            </a:r>
            <a:endParaRPr lang="zh-CN" altLang="en-US" sz="2400" b="1" dirty="0">
              <a:solidFill>
                <a:schemeClr val="tx1"/>
              </a:solidFill>
            </a:endParaRPr>
          </a:p>
        </p:txBody>
      </p:sp>
    </p:spTree>
    <p:extLst>
      <p:ext uri="{BB962C8B-B14F-4D97-AF65-F5344CB8AC3E}">
        <p14:creationId xmlns:p14="http://schemas.microsoft.com/office/powerpoint/2010/main" val="162469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027"/>
          <p:cNvSpPr txBox="1">
            <a:spLocks noChangeArrowheads="1"/>
          </p:cNvSpPr>
          <p:nvPr/>
        </p:nvSpPr>
        <p:spPr bwMode="auto">
          <a:xfrm>
            <a:off x="571500" y="1409700"/>
            <a:ext cx="8382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400" b="1" dirty="0">
                <a:solidFill>
                  <a:schemeClr val="hlink"/>
                </a:solidFill>
                <a:latin typeface="华文细黑" panose="02010600040101010101" pitchFamily="2" charset="-122"/>
                <a:ea typeface="华文细黑" panose="02010600040101010101" pitchFamily="2" charset="-122"/>
              </a:rPr>
              <a:t>3.   </a:t>
            </a:r>
            <a:r>
              <a:rPr kumimoji="1" lang="zh-CN" altLang="en-US" sz="2400" b="1" dirty="0">
                <a:solidFill>
                  <a:schemeClr val="hlink"/>
                </a:solidFill>
                <a:latin typeface="华文细黑" panose="02010600040101010101" pitchFamily="2" charset="-122"/>
                <a:ea typeface="华文细黑" panose="02010600040101010101" pitchFamily="2" charset="-122"/>
              </a:rPr>
              <a:t>基本概念</a:t>
            </a:r>
          </a:p>
          <a:p>
            <a:pPr algn="just" eaLnBrk="1" hangingPunct="1">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角色、许可、用户、会话、活跃角色</a:t>
            </a:r>
          </a:p>
          <a:p>
            <a:pPr algn="just" eaLnBrk="1" hangingPunct="1">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a:t>
            </a:r>
            <a:r>
              <a:rPr kumimoji="1" lang="en-US" altLang="zh-CN" sz="2400" dirty="0">
                <a:latin typeface="华文细黑" panose="02010600040101010101" pitchFamily="2" charset="-122"/>
                <a:ea typeface="华文细黑" panose="02010600040101010101" pitchFamily="2" charset="-122"/>
              </a:rPr>
              <a:t>1</a:t>
            </a:r>
            <a:r>
              <a:rPr kumimoji="1" lang="zh-CN" altLang="en-US" sz="2400" dirty="0">
                <a:latin typeface="华文细黑" panose="02010600040101010101" pitchFamily="2" charset="-122"/>
                <a:ea typeface="华文细黑" panose="02010600040101010101" pitchFamily="2" charset="-122"/>
              </a:rPr>
              <a:t>）许可是允许对一个或多个客体执行操作。</a:t>
            </a:r>
          </a:p>
          <a:p>
            <a:pPr algn="just" eaLnBrk="1" hangingPunct="1">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a:t>
            </a:r>
            <a:r>
              <a:rPr kumimoji="1" lang="en-US" altLang="zh-CN" sz="2400" dirty="0">
                <a:latin typeface="华文细黑" panose="02010600040101010101" pitchFamily="2" charset="-122"/>
                <a:ea typeface="华文细黑" panose="02010600040101010101" pitchFamily="2" charset="-122"/>
              </a:rPr>
              <a:t>2</a:t>
            </a:r>
            <a:r>
              <a:rPr kumimoji="1" lang="zh-CN" altLang="en-US" sz="2400" dirty="0">
                <a:latin typeface="华文细黑" panose="02010600040101010101" pitchFamily="2" charset="-122"/>
                <a:ea typeface="华文细黑" panose="02010600040101010101" pitchFamily="2" charset="-122"/>
              </a:rPr>
              <a:t>）角色是许可的集合。</a:t>
            </a:r>
          </a:p>
          <a:p>
            <a:pPr algn="just" eaLnBrk="1" hangingPunct="1">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a:t>
            </a:r>
            <a:r>
              <a:rPr kumimoji="1" lang="en-US" altLang="zh-CN" sz="2400" dirty="0">
                <a:latin typeface="华文细黑" panose="02010600040101010101" pitchFamily="2" charset="-122"/>
                <a:ea typeface="华文细黑" panose="02010600040101010101" pitchFamily="2" charset="-122"/>
              </a:rPr>
              <a:t>3</a:t>
            </a:r>
            <a:r>
              <a:rPr kumimoji="1" lang="zh-CN" altLang="en-US" sz="2400" dirty="0">
                <a:latin typeface="华文细黑" panose="02010600040101010101" pitchFamily="2" charset="-122"/>
                <a:ea typeface="华文细黑" panose="02010600040101010101" pitchFamily="2" charset="-122"/>
              </a:rPr>
              <a:t>）会话：一次会话是用户的一个活跃进程，它代表用户与系统交互。用户与会话是一对多关系，一个用户可同时打开多个会话。</a:t>
            </a:r>
          </a:p>
          <a:p>
            <a:pPr algn="just" eaLnBrk="1" hangingPunct="1">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a:t>
            </a:r>
            <a:r>
              <a:rPr kumimoji="1" lang="en-US" altLang="zh-CN" sz="2400" dirty="0">
                <a:latin typeface="华文细黑" panose="02010600040101010101" pitchFamily="2" charset="-122"/>
                <a:ea typeface="华文细黑" panose="02010600040101010101" pitchFamily="2" charset="-122"/>
              </a:rPr>
              <a:t>4</a:t>
            </a:r>
            <a:r>
              <a:rPr kumimoji="1" lang="zh-CN" altLang="en-US" sz="2400" dirty="0">
                <a:latin typeface="华文细黑" panose="02010600040101010101" pitchFamily="2" charset="-122"/>
                <a:ea typeface="华文细黑" panose="02010600040101010101" pitchFamily="2" charset="-122"/>
              </a:rPr>
              <a:t>）活跃角色集：一个会话构成一个用户到多个角色的映射，即会话激活了用户授权角色集的某个子集，这个子集称为活跃角色集。 活跃角色集决定了本次会话的许可集</a:t>
            </a: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1590241395"/>
      </p:ext>
    </p:extLst>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457200" y="2133600"/>
            <a:ext cx="7772400" cy="4114800"/>
          </a:xfrm>
        </p:spPr>
        <p:txBody>
          <a:bodyPr/>
          <a:lstStyle/>
          <a:p>
            <a:pPr>
              <a:spcBef>
                <a:spcPct val="50000"/>
              </a:spcBef>
              <a:buClrTx/>
              <a:buSzTx/>
              <a:buFontTx/>
              <a:buNone/>
            </a:pPr>
            <a:r>
              <a:rPr lang="zh-CN" altLang="en-US" sz="2400" b="1">
                <a:solidFill>
                  <a:schemeClr val="folHlink"/>
                </a:solidFill>
                <a:latin typeface="宋体" panose="02010600030101010101" pitchFamily="2" charset="-122"/>
              </a:rPr>
              <a:t>角色与组的区别</a:t>
            </a:r>
            <a:endParaRPr lang="zh-CN" altLang="zh-CN" sz="2400" b="1">
              <a:solidFill>
                <a:schemeClr val="folHlink"/>
              </a:solidFill>
              <a:latin typeface="宋体" panose="02010600030101010101" pitchFamily="2" charset="-122"/>
            </a:endParaRPr>
          </a:p>
          <a:p>
            <a:pPr>
              <a:spcBef>
                <a:spcPct val="50000"/>
              </a:spcBef>
              <a:buClrTx/>
              <a:buSzTx/>
              <a:buFontTx/>
              <a:buNone/>
            </a:pPr>
            <a:r>
              <a:rPr lang="zh-CN" altLang="en-US" sz="2400" b="1">
                <a:latin typeface="隶书" panose="02010509060101010101" pitchFamily="49" charset="-122"/>
                <a:ea typeface="隶书" panose="02010509060101010101" pitchFamily="49" charset="-122"/>
              </a:rPr>
              <a:t>	  组	：	用户集</a:t>
            </a:r>
          </a:p>
          <a:p>
            <a:pPr>
              <a:spcBef>
                <a:spcPct val="50000"/>
              </a:spcBef>
              <a:buClrTx/>
              <a:buSzTx/>
              <a:buFontTx/>
              <a:buNone/>
            </a:pPr>
            <a:r>
              <a:rPr lang="zh-CN" altLang="en-US" sz="2400" b="1">
                <a:latin typeface="隶书" panose="02010509060101010101" pitchFamily="49" charset="-122"/>
                <a:ea typeface="隶书" panose="02010509060101010101" pitchFamily="49" charset="-122"/>
              </a:rPr>
              <a:t>	角色	：　	用户集＋权限集</a:t>
            </a:r>
          </a:p>
          <a:p>
            <a:pPr eaLnBrk="1" hangingPunct="1">
              <a:buFont typeface="Wingdings" panose="05000000000000000000" pitchFamily="2" charset="2"/>
              <a:buNone/>
            </a:pPr>
            <a:endParaRPr lang="en-US" altLang="zh-CN"/>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3867421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520700" y="1473200"/>
            <a:ext cx="8305800" cy="4114800"/>
          </a:xfrm>
        </p:spPr>
        <p:txBody>
          <a:bodyPr/>
          <a:lstStyle/>
          <a:p>
            <a:pPr eaLnBrk="1" hangingPunct="1">
              <a:buFont typeface="Wingdings" panose="05000000000000000000" pitchFamily="2" charset="2"/>
              <a:buNone/>
            </a:pPr>
            <a:r>
              <a:rPr lang="en-US" altLang="zh-CN" sz="2400" b="1" dirty="0">
                <a:solidFill>
                  <a:schemeClr val="hlink"/>
                </a:solidFill>
                <a:latin typeface="华文细黑" panose="02010600040101010101" pitchFamily="2" charset="-122"/>
                <a:ea typeface="华文细黑" panose="02010600040101010101" pitchFamily="2" charset="-122"/>
              </a:rPr>
              <a:t>4. RBAC0(</a:t>
            </a:r>
            <a:r>
              <a:rPr lang="zh-CN" altLang="en-US" sz="2400" b="1" dirty="0">
                <a:solidFill>
                  <a:schemeClr val="hlink"/>
                </a:solidFill>
                <a:latin typeface="华文细黑" panose="02010600040101010101" pitchFamily="2" charset="-122"/>
                <a:ea typeface="华文细黑" panose="02010600040101010101" pitchFamily="2" charset="-122"/>
              </a:rPr>
              <a:t>基础模型</a:t>
            </a:r>
            <a:r>
              <a:rPr lang="en-US" altLang="zh-CN" sz="2400" b="1" dirty="0">
                <a:solidFill>
                  <a:schemeClr val="hlink"/>
                </a:solidFill>
                <a:latin typeface="华文细黑" panose="02010600040101010101" pitchFamily="2" charset="-122"/>
                <a:ea typeface="华文细黑" panose="02010600040101010101" pitchFamily="2" charset="-122"/>
              </a:rPr>
              <a:t>)</a:t>
            </a:r>
          </a:p>
          <a:p>
            <a:pPr eaLnBrk="1" hangingPunct="1">
              <a:buFont typeface="Wingdings" panose="05000000000000000000" pitchFamily="2" charset="2"/>
              <a:buNone/>
            </a:pP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包括以下几个部分：</a:t>
            </a:r>
          </a:p>
          <a:p>
            <a:pPr algn="just" eaLnBrk="1" hangingPunct="1">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a:t>
            </a:r>
            <a:r>
              <a:rPr lang="en-US" altLang="zh-CN" sz="2000" dirty="0">
                <a:latin typeface="华文细黑" panose="02010600040101010101" pitchFamily="2" charset="-122"/>
                <a:ea typeface="华文细黑" panose="02010600040101010101" pitchFamily="2" charset="-122"/>
              </a:rPr>
              <a:t>1</a:t>
            </a:r>
            <a:r>
              <a:rPr lang="zh-CN" altLang="en-US" sz="2000" dirty="0">
                <a:latin typeface="华文细黑" panose="02010600040101010101" pitchFamily="2" charset="-122"/>
                <a:ea typeface="华文细黑" panose="02010600040101010101" pitchFamily="2" charset="-122"/>
              </a:rPr>
              <a:t>）若干实体集：</a:t>
            </a:r>
            <a:r>
              <a:rPr lang="en-US" altLang="zh-CN" sz="2000" dirty="0">
                <a:latin typeface="华文细黑" panose="02010600040101010101" pitchFamily="2" charset="-122"/>
                <a:ea typeface="华文细黑" panose="02010600040101010101" pitchFamily="2" charset="-122"/>
              </a:rPr>
              <a:t>U</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R</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P</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S(</a:t>
            </a:r>
            <a:r>
              <a:rPr lang="zh-CN" altLang="en-US" sz="2000" dirty="0">
                <a:latin typeface="华文细黑" panose="02010600040101010101" pitchFamily="2" charset="-122"/>
                <a:ea typeface="华文细黑" panose="02010600040101010101" pitchFamily="2" charset="-122"/>
              </a:rPr>
              <a:t>用户集、角色集、权限集、会话集</a:t>
            </a:r>
            <a:r>
              <a:rPr lang="en-US" altLang="zh-CN" sz="2000" dirty="0">
                <a:latin typeface="华文细黑" panose="02010600040101010101" pitchFamily="2" charset="-122"/>
                <a:ea typeface="华文细黑" panose="02010600040101010101" pitchFamily="2" charset="-122"/>
              </a:rPr>
              <a:t>)</a:t>
            </a:r>
          </a:p>
          <a:p>
            <a:pPr algn="just" eaLnBrk="1" hangingPunct="1">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a:t>
            </a:r>
            <a:r>
              <a:rPr lang="en-US" altLang="zh-CN" sz="2000" dirty="0">
                <a:latin typeface="华文细黑" panose="02010600040101010101" pitchFamily="2" charset="-122"/>
                <a:ea typeface="华文细黑" panose="02010600040101010101" pitchFamily="2" charset="-122"/>
              </a:rPr>
              <a:t>2</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PA</a:t>
            </a:r>
            <a:r>
              <a:rPr lang="en-US" altLang="zh-CN" sz="2000" dirty="0">
                <a:latin typeface="华文细黑" panose="02010600040101010101" pitchFamily="2" charset="-122"/>
                <a:ea typeface="华文细黑" panose="02010600040101010101" pitchFamily="2" charset="-122"/>
                <a:sym typeface="Symbol" panose="05050102010706020507" pitchFamily="18" charset="2"/>
              </a:rPr>
              <a:t></a:t>
            </a:r>
            <a:r>
              <a:rPr lang="en-US" altLang="zh-CN" sz="2000" dirty="0">
                <a:latin typeface="华文细黑" panose="02010600040101010101" pitchFamily="2" charset="-122"/>
                <a:ea typeface="华文细黑" panose="02010600040101010101" pitchFamily="2" charset="-122"/>
              </a:rPr>
              <a:t>P</a:t>
            </a:r>
            <a:r>
              <a:rPr lang="en-US" altLang="zh-CN" sz="2000" dirty="0">
                <a:latin typeface="华文细黑" panose="02010600040101010101" pitchFamily="2" charset="-122"/>
                <a:ea typeface="华文细黑" panose="02010600040101010101" pitchFamily="2" charset="-122"/>
                <a:sym typeface="Symbol" panose="05050102010706020507" pitchFamily="18" charset="2"/>
              </a:rPr>
              <a:t></a:t>
            </a:r>
            <a:r>
              <a:rPr lang="en-US" altLang="zh-CN" sz="2000" dirty="0">
                <a:latin typeface="华文细黑" panose="02010600040101010101" pitchFamily="2" charset="-122"/>
                <a:ea typeface="华文细黑" panose="02010600040101010101" pitchFamily="2" charset="-122"/>
              </a:rPr>
              <a:t>R</a:t>
            </a:r>
            <a:r>
              <a:rPr lang="zh-CN" altLang="en-US" sz="2000" dirty="0">
                <a:latin typeface="华文细黑" panose="02010600040101010101" pitchFamily="2" charset="-122"/>
                <a:ea typeface="华文细黑" panose="02010600040101010101" pitchFamily="2" charset="-122"/>
              </a:rPr>
              <a:t>（权限角色分配，是权限到角色的多对多的关系）</a:t>
            </a:r>
          </a:p>
          <a:p>
            <a:pPr algn="just" eaLnBrk="1" hangingPunct="1">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a:t>
            </a:r>
            <a:r>
              <a:rPr lang="en-US" altLang="zh-CN" sz="2000" dirty="0">
                <a:latin typeface="华文细黑" panose="02010600040101010101" pitchFamily="2" charset="-122"/>
                <a:ea typeface="华文细黑" panose="02010600040101010101" pitchFamily="2" charset="-122"/>
              </a:rPr>
              <a:t>3</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UA</a:t>
            </a:r>
            <a:r>
              <a:rPr lang="en-US" altLang="zh-CN" sz="2000" dirty="0">
                <a:latin typeface="华文细黑" panose="02010600040101010101" pitchFamily="2" charset="-122"/>
                <a:ea typeface="华文细黑" panose="02010600040101010101" pitchFamily="2" charset="-122"/>
                <a:sym typeface="Symbol" panose="05050102010706020507" pitchFamily="18" charset="2"/>
              </a:rPr>
              <a:t></a:t>
            </a:r>
            <a:r>
              <a:rPr lang="en-US" altLang="zh-CN" sz="2000" dirty="0">
                <a:latin typeface="华文细黑" panose="02010600040101010101" pitchFamily="2" charset="-122"/>
                <a:ea typeface="华文细黑" panose="02010600040101010101" pitchFamily="2" charset="-122"/>
              </a:rPr>
              <a:t>U</a:t>
            </a:r>
            <a:r>
              <a:rPr lang="en-US" altLang="zh-CN" sz="2000" dirty="0">
                <a:latin typeface="华文细黑" panose="02010600040101010101" pitchFamily="2" charset="-122"/>
                <a:ea typeface="华文细黑" panose="02010600040101010101" pitchFamily="2" charset="-122"/>
                <a:sym typeface="Symbol" panose="05050102010706020507" pitchFamily="18" charset="2"/>
              </a:rPr>
              <a:t></a:t>
            </a:r>
            <a:r>
              <a:rPr lang="en-US" altLang="zh-CN" sz="2000" dirty="0">
                <a:latin typeface="华文细黑" panose="02010600040101010101" pitchFamily="2" charset="-122"/>
                <a:ea typeface="华文细黑" panose="02010600040101010101" pitchFamily="2" charset="-122"/>
              </a:rPr>
              <a:t>R</a:t>
            </a:r>
            <a:r>
              <a:rPr lang="zh-CN" altLang="en-US" sz="2000" dirty="0">
                <a:latin typeface="华文细黑" panose="02010600040101010101" pitchFamily="2" charset="-122"/>
                <a:ea typeface="华文细黑" panose="02010600040101010101" pitchFamily="2" charset="-122"/>
              </a:rPr>
              <a:t>（用户角色分配，是用户到角色的多对多的关系）</a:t>
            </a:r>
          </a:p>
          <a:p>
            <a:pPr algn="just" eaLnBrk="1" hangingPunct="1">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a:t>
            </a:r>
            <a:r>
              <a:rPr lang="en-US" altLang="zh-CN" sz="2000" dirty="0">
                <a:latin typeface="华文细黑" panose="02010600040101010101" pitchFamily="2" charset="-122"/>
                <a:ea typeface="华文细黑" panose="02010600040101010101" pitchFamily="2" charset="-122"/>
              </a:rPr>
              <a:t>4</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roles(Si) </a:t>
            </a:r>
            <a:r>
              <a:rPr lang="en-US" altLang="zh-CN" sz="2000" dirty="0">
                <a:latin typeface="华文细黑" panose="02010600040101010101" pitchFamily="2" charset="-122"/>
                <a:ea typeface="华文细黑" panose="02010600040101010101" pitchFamily="2" charset="-122"/>
                <a:sym typeface="Symbol" panose="05050102010706020507" pitchFamily="18" charset="2"/>
              </a:rPr>
              <a:t></a:t>
            </a:r>
            <a:r>
              <a:rPr lang="en-US" altLang="zh-CN" sz="2000" dirty="0">
                <a:latin typeface="华文细黑" panose="02010600040101010101" pitchFamily="2" charset="-122"/>
                <a:ea typeface="华文细黑" panose="02010600040101010101" pitchFamily="2" charset="-122"/>
              </a:rPr>
              <a:t>{r | (user(Si),r) ∈UA}</a:t>
            </a:r>
          </a:p>
          <a:p>
            <a:pPr eaLnBrk="1" hangingPunct="1">
              <a:buFont typeface="Wingdings" panose="05000000000000000000" pitchFamily="2" charset="2"/>
              <a:buNone/>
            </a:pP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其中，</a:t>
            </a:r>
            <a:r>
              <a:rPr lang="en-US" altLang="zh-CN" sz="2000" dirty="0">
                <a:latin typeface="华文细黑" panose="02010600040101010101" pitchFamily="2" charset="-122"/>
                <a:ea typeface="华文细黑" panose="02010600040101010101" pitchFamily="2" charset="-122"/>
              </a:rPr>
              <a:t>user</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S→U</a:t>
            </a:r>
            <a:r>
              <a:rPr lang="zh-CN" altLang="en-US" sz="2000" dirty="0">
                <a:latin typeface="华文细黑" panose="02010600040101010101" pitchFamily="2" charset="-122"/>
                <a:ea typeface="华文细黑" panose="02010600040101010101" pitchFamily="2" charset="-122"/>
              </a:rPr>
              <a:t>，各个会话与一个用户的一个函数映射</a:t>
            </a:r>
          </a:p>
          <a:p>
            <a:pPr eaLnBrk="1" hangingPunct="1">
              <a:buFont typeface="Wingdings" panose="05000000000000000000" pitchFamily="2" charset="2"/>
              <a:buNone/>
            </a:pPr>
            <a:r>
              <a:rPr lang="zh-CN" altLang="en-US" sz="2000" dirty="0">
                <a:latin typeface="华文细黑" panose="02010600040101010101" pitchFamily="2" charset="-122"/>
                <a:ea typeface="华文细黑" panose="02010600040101010101" pitchFamily="2" charset="-122"/>
              </a:rPr>
              <a:t>            （每个会话</a:t>
            </a:r>
            <a:r>
              <a:rPr lang="en-US" altLang="zh-CN" sz="2000" dirty="0">
                <a:latin typeface="华文细黑" panose="02010600040101010101" pitchFamily="2" charset="-122"/>
                <a:ea typeface="华文细黑" panose="02010600040101010101" pitchFamily="2" charset="-122"/>
              </a:rPr>
              <a:t>Si</a:t>
            </a:r>
            <a:r>
              <a:rPr lang="zh-CN" altLang="en-US" sz="2000" dirty="0">
                <a:latin typeface="华文细黑" panose="02010600040101010101" pitchFamily="2" charset="-122"/>
                <a:ea typeface="华文细黑" panose="02010600040101010101" pitchFamily="2" charset="-122"/>
              </a:rPr>
              <a:t>对应一个用户</a:t>
            </a:r>
            <a:r>
              <a:rPr lang="en-US" altLang="zh-CN" sz="2000" dirty="0">
                <a:latin typeface="华文细黑" panose="02010600040101010101" pitchFamily="2" charset="-122"/>
                <a:ea typeface="华文细黑" panose="02010600040101010101" pitchFamily="2" charset="-122"/>
              </a:rPr>
              <a:t>user(Si)</a:t>
            </a:r>
            <a:r>
              <a:rPr lang="zh-CN" altLang="en-US" sz="2000" dirty="0">
                <a:latin typeface="华文细黑" panose="02010600040101010101" pitchFamily="2" charset="-122"/>
                <a:ea typeface="华文细黑" panose="02010600040101010101" pitchFamily="2" charset="-122"/>
              </a:rPr>
              <a:t>，在一个会话周期内不变）</a:t>
            </a:r>
          </a:p>
          <a:p>
            <a:pPr eaLnBrk="1" hangingPunct="1">
              <a:buFont typeface="Wingdings" panose="05000000000000000000" pitchFamily="2" charset="2"/>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roles</a:t>
            </a:r>
            <a:r>
              <a:rPr lang="zh-CN" altLang="en-US" sz="2000" dirty="0">
                <a:latin typeface="宋体" panose="02010600030101010101" pitchFamily="2" charset="-122"/>
              </a:rPr>
              <a:t>：</a:t>
            </a:r>
            <a:r>
              <a:rPr lang="en-US" altLang="zh-CN" sz="2000" dirty="0">
                <a:latin typeface="Times New Roman" panose="02020603050405020304" pitchFamily="18" charset="0"/>
                <a:cs typeface="Times New Roman" panose="02020603050405020304" pitchFamily="18" charset="0"/>
              </a:rPr>
              <a:t>S</a:t>
            </a:r>
            <a:r>
              <a:rPr lang="en-US" altLang="zh-CN" sz="2000" dirty="0">
                <a:latin typeface="宋体" panose="02010600030101010101" pitchFamily="2" charset="-122"/>
              </a:rPr>
              <a:t>→</a:t>
            </a:r>
            <a:r>
              <a:rPr lang="en-US" altLang="zh-CN" sz="2000" dirty="0">
                <a:latin typeface="Times New Roman" panose="02020603050405020304" pitchFamily="18" charset="0"/>
                <a:cs typeface="Times New Roman" panose="02020603050405020304" pitchFamily="18" charset="0"/>
              </a:rPr>
              <a:t>2</a:t>
            </a:r>
            <a:r>
              <a:rPr lang="en-US" altLang="zh-CN" sz="2000" baseline="30000" dirty="0">
                <a:latin typeface="Times New Roman" panose="02020603050405020304" pitchFamily="18" charset="0"/>
                <a:cs typeface="Times New Roman" panose="02020603050405020304" pitchFamily="18" charset="0"/>
              </a:rPr>
              <a:t>R</a:t>
            </a:r>
            <a:r>
              <a:rPr lang="zh-CN" altLang="en-US" sz="2000" dirty="0">
                <a:latin typeface="宋体" panose="02010600030101010101" pitchFamily="2" charset="-122"/>
              </a:rPr>
              <a:t>，将各个会话</a:t>
            </a:r>
            <a:r>
              <a:rPr lang="en-US" altLang="zh-CN" sz="2000" dirty="0">
                <a:latin typeface="Times New Roman" panose="02020603050405020304" pitchFamily="18" charset="0"/>
                <a:cs typeface="Times New Roman" panose="02020603050405020304" pitchFamily="18" charset="0"/>
              </a:rPr>
              <a:t>Si</a:t>
            </a:r>
            <a:r>
              <a:rPr lang="zh-CN" altLang="en-US" sz="2000" dirty="0">
                <a:latin typeface="宋体" panose="02010600030101010101" pitchFamily="2" charset="-122"/>
              </a:rPr>
              <a:t>与一个角色集合的映射</a:t>
            </a:r>
          </a:p>
          <a:p>
            <a:pPr eaLnBrk="1" hangingPunct="1">
              <a:buFont typeface="Wingdings" panose="05000000000000000000" pitchFamily="2" charset="2"/>
              <a:buNone/>
            </a:pPr>
            <a:r>
              <a:rPr lang="zh-CN" altLang="en-US" sz="2000" dirty="0">
                <a:latin typeface="宋体" panose="02010600030101010101" pitchFamily="2" charset="-122"/>
              </a:rPr>
              <a:t>             该映射随时间变化可以变化</a:t>
            </a:r>
          </a:p>
          <a:p>
            <a:pPr eaLnBrk="1" hangingPunct="1">
              <a:buFont typeface="Wingdings" panose="05000000000000000000" pitchFamily="2" charset="2"/>
              <a:buNone/>
            </a:pPr>
            <a:r>
              <a:rPr lang="zh-CN" altLang="en-US" sz="2000" dirty="0">
                <a:latin typeface="宋体" panose="02010600030101010101" pitchFamily="2" charset="-122"/>
              </a:rPr>
              <a:t>       会话</a:t>
            </a:r>
            <a:r>
              <a:rPr lang="en-US" altLang="zh-CN" sz="2000" dirty="0">
                <a:latin typeface="Times New Roman" panose="02020603050405020304" pitchFamily="18" charset="0"/>
                <a:cs typeface="Times New Roman" panose="02020603050405020304" pitchFamily="18" charset="0"/>
              </a:rPr>
              <a:t>Si</a:t>
            </a:r>
            <a:r>
              <a:rPr lang="zh-CN" altLang="en-US" sz="2000" dirty="0">
                <a:latin typeface="宋体" panose="02010600030101010101" pitchFamily="2" charset="-122"/>
              </a:rPr>
              <a:t>的权限为</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p,r</a:t>
            </a:r>
            <a:r>
              <a:rPr lang="en-US" altLang="zh-CN" sz="2000" dirty="0">
                <a:latin typeface="Times New Roman" panose="02020603050405020304" pitchFamily="18" charset="0"/>
                <a:cs typeface="Times New Roman" panose="02020603050405020304" pitchFamily="18" charset="0"/>
              </a:rPr>
              <a:t>) </a:t>
            </a:r>
            <a:r>
              <a:rPr lang="en-US" altLang="zh-CN" sz="2000" dirty="0">
                <a:latin typeface="宋体" panose="02010600030101010101" pitchFamily="2" charset="-122"/>
              </a:rPr>
              <a:t>∈</a:t>
            </a:r>
            <a:r>
              <a:rPr lang="en-US" altLang="zh-CN" sz="2000" dirty="0">
                <a:latin typeface="Times New Roman" panose="02020603050405020304" pitchFamily="18" charset="0"/>
                <a:cs typeface="Times New Roman" panose="02020603050405020304" pitchFamily="18" charset="0"/>
              </a:rPr>
              <a:t>PA</a:t>
            </a:r>
            <a:r>
              <a:rPr lang="zh-CN" altLang="en-US" sz="2000" dirty="0">
                <a:latin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r</a:t>
            </a:r>
            <a:r>
              <a:rPr lang="en-US" altLang="zh-CN" sz="2000" dirty="0" err="1">
                <a:latin typeface="宋体" panose="02010600030101010101" pitchFamily="2" charset="-122"/>
              </a:rPr>
              <a:t>∈</a:t>
            </a:r>
            <a:r>
              <a:rPr lang="en-US" altLang="zh-CN" sz="2000" dirty="0" err="1">
                <a:latin typeface="Times New Roman" panose="02020603050405020304" pitchFamily="18" charset="0"/>
                <a:cs typeface="Times New Roman" panose="02020603050405020304" pitchFamily="18" charset="0"/>
              </a:rPr>
              <a:t>roles</a:t>
            </a:r>
            <a:r>
              <a:rPr lang="en-US" altLang="zh-CN" sz="2000" dirty="0">
                <a:latin typeface="Times New Roman" panose="02020603050405020304" pitchFamily="18" charset="0"/>
                <a:cs typeface="Times New Roman" panose="02020603050405020304" pitchFamily="18" charset="0"/>
              </a:rPr>
              <a:t>(Si)}</a:t>
            </a:r>
            <a:r>
              <a:rPr lang="en-US" altLang="zh-CN" sz="2000" dirty="0">
                <a:latin typeface="华文细黑" panose="02010600040101010101" pitchFamily="2" charset="-122"/>
                <a:ea typeface="华文细黑" panose="02010600040101010101" pitchFamily="2" charset="-122"/>
              </a:rPr>
              <a:t>  </a:t>
            </a: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1879350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457200" y="2057400"/>
            <a:ext cx="82296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400">
                <a:latin typeface="华文细黑" panose="02010600040101010101" pitchFamily="2" charset="-122"/>
                <a:ea typeface="华文细黑" panose="02010600040101010101" pitchFamily="2" charset="-122"/>
              </a:rPr>
              <a:t>RBAC0</a:t>
            </a:r>
            <a:r>
              <a:rPr kumimoji="1" lang="zh-CN" altLang="en-US" sz="2400">
                <a:latin typeface="华文细黑" panose="02010600040101010101" pitchFamily="2" charset="-122"/>
                <a:ea typeface="华文细黑" panose="02010600040101010101" pitchFamily="2" charset="-122"/>
              </a:rPr>
              <a:t>模型指明用户、角色、访问权限和会话之间的关系。</a:t>
            </a:r>
          </a:p>
          <a:p>
            <a:pPr eaLnBrk="1" hangingPunct="1">
              <a:spcBef>
                <a:spcPct val="0"/>
              </a:spcBef>
              <a:buClrTx/>
              <a:buSzTx/>
              <a:buFontTx/>
              <a:buNone/>
            </a:pPr>
            <a:endParaRPr kumimoji="1" lang="zh-CN" altLang="en-US" sz="2400">
              <a:latin typeface="华文细黑" panose="02010600040101010101" pitchFamily="2" charset="-122"/>
              <a:ea typeface="华文细黑" panose="02010600040101010101" pitchFamily="2" charset="-122"/>
            </a:endParaRPr>
          </a:p>
          <a:p>
            <a:pPr eaLnBrk="1" hangingPunct="1">
              <a:spcBef>
                <a:spcPct val="0"/>
              </a:spcBef>
              <a:buClrTx/>
              <a:buSzTx/>
              <a:buFontTx/>
              <a:buNone/>
            </a:pPr>
            <a:r>
              <a:rPr kumimoji="1" lang="zh-CN" altLang="en-US" sz="2400">
                <a:latin typeface="华文细黑" panose="02010600040101010101" pitchFamily="2" charset="-122"/>
                <a:ea typeface="华文细黑" panose="02010600040101010101" pitchFamily="2" charset="-122"/>
              </a:rPr>
              <a:t>    每个角色至少具备一个权限，每个用户至少扮演一个角色；</a:t>
            </a:r>
          </a:p>
          <a:p>
            <a:pPr eaLnBrk="1" hangingPunct="1">
              <a:spcBef>
                <a:spcPct val="0"/>
              </a:spcBef>
              <a:buClrTx/>
              <a:buSzTx/>
              <a:buFontTx/>
              <a:buNone/>
            </a:pPr>
            <a:endParaRPr kumimoji="1" lang="zh-CN" altLang="en-US" sz="2400">
              <a:latin typeface="华文细黑" panose="02010600040101010101" pitchFamily="2" charset="-122"/>
              <a:ea typeface="华文细黑" panose="02010600040101010101" pitchFamily="2" charset="-122"/>
            </a:endParaRPr>
          </a:p>
          <a:p>
            <a:pPr eaLnBrk="1" hangingPunct="1">
              <a:spcBef>
                <a:spcPct val="0"/>
              </a:spcBef>
              <a:buClrTx/>
              <a:buSzTx/>
              <a:buFontTx/>
              <a:buNone/>
            </a:pPr>
            <a:r>
              <a:rPr kumimoji="1" lang="zh-CN" altLang="en-US" sz="2400">
                <a:latin typeface="华文细黑" panose="02010600040101010101" pitchFamily="2" charset="-122"/>
                <a:ea typeface="华文细黑" panose="02010600040101010101" pitchFamily="2" charset="-122"/>
              </a:rPr>
              <a:t>    可以对两个完全不同的角色分配完全相同的访问权限；</a:t>
            </a:r>
          </a:p>
          <a:p>
            <a:pPr eaLnBrk="1" hangingPunct="1">
              <a:spcBef>
                <a:spcPct val="0"/>
              </a:spcBef>
              <a:buClrTx/>
              <a:buSzTx/>
              <a:buFontTx/>
              <a:buNone/>
            </a:pPr>
            <a:r>
              <a:rPr kumimoji="1" lang="zh-CN" altLang="en-US" sz="2400">
                <a:latin typeface="华文细黑" panose="02010600040101010101" pitchFamily="2" charset="-122"/>
                <a:ea typeface="华文细黑" panose="02010600040101010101" pitchFamily="2" charset="-122"/>
              </a:rPr>
              <a:t>   </a:t>
            </a:r>
          </a:p>
          <a:p>
            <a:pPr eaLnBrk="1" hangingPunct="1">
              <a:spcBef>
                <a:spcPct val="0"/>
              </a:spcBef>
              <a:buClrTx/>
              <a:buSzTx/>
              <a:buFontTx/>
              <a:buNone/>
            </a:pPr>
            <a:r>
              <a:rPr kumimoji="1" lang="zh-CN" altLang="en-US" sz="2400">
                <a:latin typeface="华文细黑" panose="02010600040101010101" pitchFamily="2" charset="-122"/>
                <a:ea typeface="华文细黑" panose="02010600040101010101" pitchFamily="2" charset="-122"/>
              </a:rPr>
              <a:t>    会话由用户控制，一个用户可以创建会话并激活多个用户角色，从而获取相应的访问权限，用户可以在会话中更改激活角色，并且用户可以主动结束一个会话 </a:t>
            </a: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2453500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609600" y="1739900"/>
            <a:ext cx="8153400" cy="4114800"/>
          </a:xfrm>
        </p:spPr>
        <p:txBody>
          <a:bodyPr/>
          <a:lstStyle/>
          <a:p>
            <a:pPr eaLnBrk="1" hangingPunct="1">
              <a:buFont typeface="Wingdings" panose="05000000000000000000" pitchFamily="2" charset="2"/>
              <a:buNone/>
            </a:pPr>
            <a:r>
              <a:rPr lang="en-US" altLang="zh-CN" sz="2400" b="1" dirty="0">
                <a:solidFill>
                  <a:schemeClr val="hlink"/>
                </a:solidFill>
                <a:latin typeface="华文细黑" panose="02010600040101010101" pitchFamily="2" charset="-122"/>
                <a:ea typeface="华文细黑" panose="02010600040101010101" pitchFamily="2" charset="-122"/>
              </a:rPr>
              <a:t>5.  RBAC1</a:t>
            </a:r>
            <a:r>
              <a:rPr lang="zh-CN" altLang="en-US" sz="2400" b="1" dirty="0">
                <a:solidFill>
                  <a:schemeClr val="hlink"/>
                </a:solidFill>
                <a:latin typeface="华文细黑" panose="02010600040101010101" pitchFamily="2" charset="-122"/>
                <a:ea typeface="华文细黑" panose="02010600040101010101" pitchFamily="2" charset="-122"/>
              </a:rPr>
              <a:t>模型（层次模型）</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1</a:t>
            </a:r>
            <a:r>
              <a:rPr lang="zh-CN" altLang="en-US" sz="2400" dirty="0">
                <a:latin typeface="华文细黑" panose="02010600040101010101" pitchFamily="2" charset="-122"/>
                <a:ea typeface="华文细黑" panose="02010600040101010101" pitchFamily="2" charset="-122"/>
              </a:rPr>
              <a:t>）角色层次结构</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在</a:t>
            </a:r>
            <a:r>
              <a:rPr lang="en-US" altLang="zh-CN" sz="2400" dirty="0">
                <a:latin typeface="华文细黑" panose="02010600040101010101" pitchFamily="2" charset="-122"/>
                <a:ea typeface="华文细黑" panose="02010600040101010101" pitchFamily="2" charset="-122"/>
              </a:rPr>
              <a:t>RBAC0</a:t>
            </a:r>
            <a:r>
              <a:rPr lang="zh-CN" altLang="en-US" sz="2400" dirty="0">
                <a:latin typeface="华文细黑" panose="02010600040101010101" pitchFamily="2" charset="-122"/>
                <a:ea typeface="华文细黑" panose="02010600040101010101" pitchFamily="2" charset="-122"/>
              </a:rPr>
              <a:t>的基础上增加了角色的层次结构，用</a:t>
            </a:r>
            <a:r>
              <a:rPr lang="en-US" altLang="zh-CN" sz="2400" dirty="0">
                <a:latin typeface="华文细黑" panose="02010600040101010101" pitchFamily="2" charset="-122"/>
                <a:ea typeface="华文细黑" panose="02010600040101010101" pitchFamily="2" charset="-122"/>
              </a:rPr>
              <a:t>RH</a:t>
            </a:r>
            <a:r>
              <a:rPr lang="zh-CN" altLang="en-US" sz="2400" dirty="0">
                <a:latin typeface="华文细黑" panose="02010600040101010101" pitchFamily="2" charset="-122"/>
                <a:ea typeface="华文细黑" panose="02010600040101010101" pitchFamily="2" charset="-122"/>
              </a:rPr>
              <a:t>表示。</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RH</a:t>
            </a:r>
            <a:r>
              <a:rPr lang="en-US" altLang="zh-CN" sz="2400" dirty="0">
                <a:latin typeface="华文细黑" panose="02010600040101010101" pitchFamily="2" charset="-122"/>
                <a:ea typeface="华文细黑" panose="02010600040101010101" pitchFamily="2" charset="-122"/>
                <a:sym typeface="Symbol" panose="05050102010706020507" pitchFamily="18" charset="2"/>
              </a:rPr>
              <a:t></a:t>
            </a:r>
            <a:r>
              <a:rPr lang="en-US" altLang="zh-CN" sz="2400" dirty="0">
                <a:latin typeface="华文细黑" panose="02010600040101010101" pitchFamily="2" charset="-122"/>
                <a:ea typeface="华文细黑" panose="02010600040101010101" pitchFamily="2" charset="-122"/>
              </a:rPr>
              <a:t>R</a:t>
            </a:r>
            <a:r>
              <a:rPr lang="en-US" altLang="zh-CN" sz="2400" dirty="0">
                <a:latin typeface="华文细黑" panose="02010600040101010101" pitchFamily="2" charset="-122"/>
                <a:ea typeface="华文细黑" panose="02010600040101010101" pitchFamily="2" charset="-122"/>
                <a:sym typeface="Symbol" panose="05050102010706020507" pitchFamily="18" charset="2"/>
              </a:rPr>
              <a:t></a:t>
            </a:r>
            <a:r>
              <a:rPr lang="en-US" altLang="zh-CN" sz="2400" dirty="0">
                <a:latin typeface="华文细黑" panose="02010600040101010101" pitchFamily="2" charset="-122"/>
                <a:ea typeface="华文细黑" panose="02010600040101010101" pitchFamily="2" charset="-122"/>
              </a:rPr>
              <a:t>R</a:t>
            </a:r>
          </a:p>
          <a:p>
            <a:pPr eaLnBrk="1" hangingPunct="1">
              <a:buFont typeface="Wingdings" panose="05000000000000000000" pitchFamily="2" charset="2"/>
              <a:buNone/>
            </a:pPr>
            <a:r>
              <a:rPr lang="en-US" altLang="zh-CN" sz="2400" dirty="0">
                <a:latin typeface="华文细黑" panose="02010600040101010101" pitchFamily="2" charset="-122"/>
                <a:ea typeface="华文细黑" panose="02010600040101010101" pitchFamily="2" charset="-122"/>
              </a:rPr>
              <a:t>      RH</a:t>
            </a:r>
            <a:r>
              <a:rPr lang="zh-CN" altLang="en-US" sz="2400" dirty="0">
                <a:latin typeface="华文细黑" panose="02010600040101010101" pitchFamily="2" charset="-122"/>
                <a:ea typeface="华文细黑" panose="02010600040101010101" pitchFamily="2" charset="-122"/>
              </a:rPr>
              <a:t>是角色上的一个偏序关系，称为角色层次关系</a:t>
            </a:r>
          </a:p>
          <a:p>
            <a:pPr algn="just"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2</a:t>
            </a: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Roles</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S→2</a:t>
            </a:r>
            <a:r>
              <a:rPr lang="en-US" altLang="zh-CN" sz="2400" baseline="30000" dirty="0">
                <a:latin typeface="华文细黑" panose="02010600040101010101" pitchFamily="2" charset="-122"/>
                <a:ea typeface="华文细黑" panose="02010600040101010101" pitchFamily="2" charset="-122"/>
              </a:rPr>
              <a:t>R</a:t>
            </a:r>
            <a:r>
              <a:rPr lang="zh-CN" altLang="en-US" sz="2400" dirty="0">
                <a:latin typeface="华文细黑" panose="02010600040101010101" pitchFamily="2" charset="-122"/>
                <a:ea typeface="华文细黑" panose="02010600040101010101" pitchFamily="2" charset="-122"/>
              </a:rPr>
              <a:t>的函数映射有变化</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roles(Si)</a:t>
            </a:r>
            <a:r>
              <a:rPr lang="en-US" altLang="zh-CN" sz="2400" dirty="0">
                <a:latin typeface="华文细黑" panose="02010600040101010101" pitchFamily="2" charset="-122"/>
                <a:ea typeface="华文细黑" panose="02010600040101010101" pitchFamily="2" charset="-122"/>
                <a:sym typeface="Symbol" panose="05050102010706020507" pitchFamily="18" charset="2"/>
              </a:rPr>
              <a:t></a:t>
            </a:r>
            <a:r>
              <a:rPr lang="en-US" altLang="zh-CN" sz="2400" dirty="0">
                <a:latin typeface="华文细黑" panose="02010600040101010101" pitchFamily="2" charset="-122"/>
                <a:ea typeface="华文细黑" panose="02010600040101010101" pitchFamily="2" charset="-122"/>
              </a:rPr>
              <a:t>{r | </a:t>
            </a:r>
            <a:r>
              <a:rPr lang="zh-CN" altLang="en-US" sz="2400" dirty="0">
                <a:latin typeface="华文细黑" panose="02010600040101010101" pitchFamily="2" charset="-122"/>
                <a:ea typeface="华文细黑" panose="02010600040101010101" pitchFamily="2" charset="-122"/>
              </a:rPr>
              <a:t>ョ</a:t>
            </a:r>
            <a:r>
              <a:rPr lang="en-US" altLang="zh-CN" sz="2400" dirty="0">
                <a:latin typeface="华文细黑" panose="02010600040101010101" pitchFamily="2" charset="-122"/>
                <a:ea typeface="华文细黑" panose="02010600040101010101" pitchFamily="2" charset="-122"/>
              </a:rPr>
              <a:t>(</a:t>
            </a:r>
            <a:r>
              <a:rPr lang="en-US" altLang="zh-CN" sz="2400" dirty="0" err="1">
                <a:latin typeface="华文细黑" panose="02010600040101010101" pitchFamily="2" charset="-122"/>
                <a:ea typeface="华文细黑" panose="02010600040101010101" pitchFamily="2" charset="-122"/>
              </a:rPr>
              <a:t>r</a:t>
            </a:r>
            <a:r>
              <a:rPr lang="en-US" altLang="zh-CN" sz="2400" dirty="0" err="1">
                <a:latin typeface="Times New Roman" panose="02020603050405020304" pitchFamily="18" charset="0"/>
                <a:ea typeface="华文细黑" panose="02010600040101010101" pitchFamily="2" charset="-122"/>
              </a:rPr>
              <a:t>’</a:t>
            </a:r>
            <a:r>
              <a:rPr lang="en-US" altLang="zh-CN" sz="2400" dirty="0" err="1">
                <a:latin typeface="华文细黑" panose="02010600040101010101" pitchFamily="2" charset="-122"/>
                <a:ea typeface="华文细黑" panose="02010600040101010101" pitchFamily="2" charset="-122"/>
                <a:sym typeface="Symbol" panose="05050102010706020507" pitchFamily="18" charset="2"/>
              </a:rPr>
              <a:t></a:t>
            </a:r>
            <a:r>
              <a:rPr lang="en-US" altLang="zh-CN" sz="2400" dirty="0" err="1">
                <a:latin typeface="华文细黑" panose="02010600040101010101" pitchFamily="2" charset="-122"/>
                <a:ea typeface="华文细黑" panose="02010600040101010101" pitchFamily="2" charset="-122"/>
              </a:rPr>
              <a:t>r</a:t>
            </a:r>
            <a:r>
              <a:rPr lang="en-US" altLang="zh-CN" sz="2400" dirty="0">
                <a:latin typeface="华文细黑" panose="02010600040101010101" pitchFamily="2" charset="-122"/>
                <a:ea typeface="华文细黑" panose="02010600040101010101" pitchFamily="2" charset="-122"/>
              </a:rPr>
              <a:t>)[(user(Si),r</a:t>
            </a:r>
            <a:r>
              <a:rPr lang="en-US" altLang="zh-CN" sz="2400" dirty="0">
                <a:latin typeface="Times New Roman" panose="02020603050405020304" pitchFamily="18" charset="0"/>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 ) ∈UA]}</a:t>
            </a:r>
          </a:p>
          <a:p>
            <a:pPr eaLnBrk="1" hangingPunct="1">
              <a:buFont typeface="Wingdings" panose="05000000000000000000" pitchFamily="2" charset="2"/>
              <a:buNone/>
            </a:pP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这个会话</a:t>
            </a:r>
            <a:r>
              <a:rPr lang="en-US" altLang="zh-CN" sz="2400" dirty="0">
                <a:latin typeface="华文细黑" panose="02010600040101010101" pitchFamily="2" charset="-122"/>
                <a:ea typeface="华文细黑" panose="02010600040101010101" pitchFamily="2" charset="-122"/>
              </a:rPr>
              <a:t>Si</a:t>
            </a:r>
            <a:r>
              <a:rPr lang="zh-CN" altLang="en-US" sz="2400" dirty="0">
                <a:latin typeface="华文细黑" panose="02010600040101010101" pitchFamily="2" charset="-122"/>
                <a:ea typeface="华文细黑" panose="02010600040101010101" pitchFamily="2" charset="-122"/>
              </a:rPr>
              <a:t>具有访问权限为：</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{p|</a:t>
            </a:r>
            <a:r>
              <a:rPr lang="zh-CN" altLang="en-US" sz="2400" dirty="0">
                <a:latin typeface="华文细黑" panose="02010600040101010101" pitchFamily="2" charset="-122"/>
                <a:ea typeface="华文细黑" panose="02010600040101010101" pitchFamily="2" charset="-122"/>
              </a:rPr>
              <a:t>ョ</a:t>
            </a:r>
            <a:r>
              <a:rPr lang="en-US" altLang="zh-CN" sz="2400" dirty="0">
                <a:latin typeface="华文细黑" panose="02010600040101010101" pitchFamily="2" charset="-122"/>
                <a:ea typeface="华文细黑" panose="02010600040101010101" pitchFamily="2" charset="-122"/>
              </a:rPr>
              <a:t>(</a:t>
            </a:r>
            <a:r>
              <a:rPr lang="en-US" altLang="zh-CN" sz="2400" dirty="0" err="1">
                <a:latin typeface="华文细黑" panose="02010600040101010101" pitchFamily="2" charset="-122"/>
                <a:ea typeface="华文细黑" panose="02010600040101010101" pitchFamily="2" charset="-122"/>
              </a:rPr>
              <a:t>r</a:t>
            </a:r>
            <a:r>
              <a:rPr lang="en-US" altLang="zh-CN" sz="2400" dirty="0" err="1">
                <a:latin typeface="Times New Roman" panose="02020603050405020304" pitchFamily="18" charset="0"/>
                <a:ea typeface="华文细黑" panose="02010600040101010101" pitchFamily="2" charset="-122"/>
              </a:rPr>
              <a:t>”</a:t>
            </a:r>
            <a:r>
              <a:rPr lang="en-US" altLang="zh-CN" sz="2400" dirty="0" err="1">
                <a:latin typeface="华文细黑" panose="02010600040101010101" pitchFamily="2" charset="-122"/>
                <a:ea typeface="华文细黑" panose="02010600040101010101" pitchFamily="2" charset="-122"/>
                <a:sym typeface="Symbol" panose="05050102010706020507" pitchFamily="18" charset="2"/>
              </a:rPr>
              <a:t></a:t>
            </a:r>
            <a:r>
              <a:rPr lang="en-US" altLang="zh-CN" sz="2400" dirty="0" err="1">
                <a:latin typeface="华文细黑" panose="02010600040101010101" pitchFamily="2" charset="-122"/>
                <a:ea typeface="华文细黑" panose="02010600040101010101" pitchFamily="2" charset="-122"/>
              </a:rPr>
              <a:t>r</a:t>
            </a:r>
            <a:r>
              <a:rPr lang="en-US" altLang="zh-CN" sz="2400" dirty="0">
                <a:latin typeface="华文细黑" panose="02010600040101010101" pitchFamily="2" charset="-122"/>
                <a:ea typeface="华文细黑" panose="02010600040101010101" pitchFamily="2" charset="-122"/>
              </a:rPr>
              <a:t>)[(</a:t>
            </a:r>
            <a:r>
              <a:rPr lang="en-US" altLang="zh-CN" sz="2400" dirty="0" err="1">
                <a:latin typeface="华文细黑" panose="02010600040101010101" pitchFamily="2" charset="-122"/>
                <a:ea typeface="华文细黑" panose="02010600040101010101" pitchFamily="2" charset="-122"/>
              </a:rPr>
              <a:t>p,r</a:t>
            </a:r>
            <a:r>
              <a:rPr lang="en-US" altLang="zh-CN" sz="2400" dirty="0">
                <a:latin typeface="Times New Roman" panose="02020603050405020304" pitchFamily="18" charset="0"/>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)∈PA]</a:t>
            </a:r>
            <a:r>
              <a:rPr lang="zh-CN" altLang="en-US"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r∈roles</a:t>
            </a:r>
            <a:r>
              <a:rPr lang="en-US" altLang="zh-CN" sz="2400" dirty="0">
                <a:latin typeface="华文细黑" panose="02010600040101010101" pitchFamily="2" charset="-122"/>
                <a:ea typeface="华文细黑" panose="02010600040101010101" pitchFamily="2" charset="-122"/>
              </a:rPr>
              <a:t>(Si)}   </a:t>
            </a: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387789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3580" t="4625" r="3580" b="13875"/>
          <a:stretch>
            <a:fillRect/>
          </a:stretch>
        </p:blipFill>
        <p:spPr bwMode="auto">
          <a:xfrm>
            <a:off x="838200" y="1447800"/>
            <a:ext cx="7469188"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a:xfrm>
            <a:off x="457200" y="274638"/>
            <a:ext cx="8229600" cy="881062"/>
          </a:xfrm>
        </p:spPr>
        <p:txBody>
          <a:bodyPr/>
          <a:lstStyle/>
          <a:p>
            <a:pPr eaLnBrk="1" hangingPunct="1"/>
            <a:r>
              <a:rPr lang="zh-CN" altLang="en-US" b="1" dirty="0">
                <a:solidFill>
                  <a:schemeClr val="tx1"/>
                </a:solidFill>
                <a:latin typeface="Times New Roman" panose="02020603050405020304" pitchFamily="18" charset="0"/>
              </a:rPr>
              <a:t>访问控制概述</a:t>
            </a:r>
          </a:p>
        </p:txBody>
      </p:sp>
      <p:sp>
        <p:nvSpPr>
          <p:cNvPr id="6" name="矩形 5"/>
          <p:cNvSpPr/>
          <p:nvPr/>
        </p:nvSpPr>
        <p:spPr>
          <a:xfrm>
            <a:off x="1282700" y="5194300"/>
            <a:ext cx="1485900" cy="1003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主体</a:t>
            </a:r>
          </a:p>
        </p:txBody>
      </p:sp>
      <p:sp>
        <p:nvSpPr>
          <p:cNvPr id="7" name="矩形 6"/>
          <p:cNvSpPr/>
          <p:nvPr/>
        </p:nvSpPr>
        <p:spPr>
          <a:xfrm>
            <a:off x="6921500" y="1447800"/>
            <a:ext cx="1485900" cy="1003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客体</a:t>
            </a:r>
            <a:endParaRPr lang="en-US" altLang="zh-CN" dirty="0"/>
          </a:p>
          <a:p>
            <a:pPr algn="ctr"/>
            <a:r>
              <a:rPr lang="zh-CN" altLang="en-US" dirty="0"/>
              <a:t>（资源）</a:t>
            </a:r>
          </a:p>
        </p:txBody>
      </p:sp>
    </p:spTree>
    <p:extLst>
      <p:ext uri="{BB962C8B-B14F-4D97-AF65-F5344CB8AC3E}">
        <p14:creationId xmlns:p14="http://schemas.microsoft.com/office/powerpoint/2010/main" val="1117635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296069" y="1784132"/>
            <a:ext cx="8153400" cy="4480034"/>
          </a:xfrm>
        </p:spPr>
        <p:txBody>
          <a:bodyPr/>
          <a:lstStyle/>
          <a:p>
            <a:pPr algn="just" eaLnBrk="1" hangingPunct="1">
              <a:lnSpc>
                <a:spcPct val="150000"/>
              </a:lnSpc>
              <a:buFont typeface="Wingdings" panose="05000000000000000000" pitchFamily="2" charset="2"/>
              <a:buNone/>
            </a:pP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该模型中用户可以为他具有的角色或其下级角色建立一个会话，其获取的访问权限包括在该会话中激活角色所具有的访问权限以及下级角色所具有的访问权限。</a:t>
            </a:r>
          </a:p>
          <a:p>
            <a:pPr algn="just" eaLnBrk="1" hangingPunct="1">
              <a:lnSpc>
                <a:spcPct val="150000"/>
              </a:lnSpc>
              <a:buFont typeface="Wingdings" panose="05000000000000000000" pitchFamily="2" charset="2"/>
              <a:buNone/>
            </a:pPr>
            <a:endParaRPr lang="zh-CN" altLang="en-US" sz="2400" dirty="0">
              <a:latin typeface="华文细黑" panose="02010600040101010101" pitchFamily="2" charset="-122"/>
              <a:ea typeface="华文细黑" panose="02010600040101010101" pitchFamily="2" charset="-122"/>
            </a:endParaRPr>
          </a:p>
          <a:p>
            <a:pPr eaLnBrk="1" hangingPunct="1">
              <a:lnSpc>
                <a:spcPct val="15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如果在角色继承时限制继承的范围，则可建立私有角色及其私有子层次 </a:t>
            </a: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3756401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407714" y="1288831"/>
            <a:ext cx="8305800" cy="4891252"/>
          </a:xfrm>
        </p:spPr>
        <p:txBody>
          <a:bodyPr/>
          <a:lstStyle/>
          <a:p>
            <a:pPr eaLnBrk="1" hangingPunct="1">
              <a:lnSpc>
                <a:spcPct val="150000"/>
              </a:lnSpc>
              <a:buFont typeface="Wingdings" panose="05000000000000000000" pitchFamily="2" charset="2"/>
              <a:buNone/>
            </a:pPr>
            <a:r>
              <a:rPr lang="en-US" altLang="zh-CN" sz="2400" b="1" dirty="0">
                <a:solidFill>
                  <a:schemeClr val="hlink"/>
                </a:solidFill>
                <a:latin typeface="华文细黑" panose="02010600040101010101" pitchFamily="2" charset="-122"/>
                <a:ea typeface="华文细黑" panose="02010600040101010101" pitchFamily="2" charset="-122"/>
              </a:rPr>
              <a:t>6.  RBAC2</a:t>
            </a:r>
            <a:r>
              <a:rPr lang="zh-CN" altLang="en-US" sz="2400" b="1" dirty="0">
                <a:solidFill>
                  <a:schemeClr val="hlink"/>
                </a:solidFill>
                <a:latin typeface="华文细黑" panose="02010600040101010101" pitchFamily="2" charset="-122"/>
                <a:ea typeface="华文细黑" panose="02010600040101010101" pitchFamily="2" charset="-122"/>
              </a:rPr>
              <a:t>模型（约束模型）</a:t>
            </a:r>
            <a:r>
              <a:rPr lang="zh-CN" altLang="en-US" sz="2400" dirty="0">
                <a:latin typeface="华文细黑" panose="02010600040101010101" pitchFamily="2" charset="-122"/>
                <a:ea typeface="华文细黑" panose="02010600040101010101" pitchFamily="2" charset="-122"/>
              </a:rPr>
              <a:t> </a:t>
            </a:r>
          </a:p>
          <a:p>
            <a:pPr eaLnBrk="1" hangingPunct="1">
              <a:lnSpc>
                <a:spcPct val="15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RBAC2</a:t>
            </a:r>
            <a:r>
              <a:rPr lang="zh-CN" altLang="en-US" sz="2400" dirty="0">
                <a:latin typeface="华文细黑" panose="02010600040101010101" pitchFamily="2" charset="-122"/>
                <a:ea typeface="华文细黑" panose="02010600040101010101" pitchFamily="2" charset="-122"/>
              </a:rPr>
              <a:t>模型在</a:t>
            </a:r>
            <a:r>
              <a:rPr lang="en-US" altLang="zh-CN" sz="2400" dirty="0">
                <a:latin typeface="华文细黑" panose="02010600040101010101" pitchFamily="2" charset="-122"/>
                <a:ea typeface="华文细黑" panose="02010600040101010101" pitchFamily="2" charset="-122"/>
              </a:rPr>
              <a:t>RBAC0</a:t>
            </a:r>
            <a:r>
              <a:rPr lang="zh-CN" altLang="en-US" sz="2400" dirty="0">
                <a:latin typeface="华文细黑" panose="02010600040101010101" pitchFamily="2" charset="-122"/>
                <a:ea typeface="华文细黑" panose="02010600040101010101" pitchFamily="2" charset="-122"/>
              </a:rPr>
              <a:t>基础上增加了约束机制。</a:t>
            </a:r>
          </a:p>
          <a:p>
            <a:pPr eaLnBrk="1" hangingPunct="1">
              <a:lnSpc>
                <a:spcPct val="15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约束条件指向</a:t>
            </a:r>
            <a:r>
              <a:rPr lang="en-US" altLang="zh-CN" sz="2400" dirty="0">
                <a:latin typeface="华文细黑" panose="02010600040101010101" pitchFamily="2" charset="-122"/>
                <a:ea typeface="华文细黑" panose="02010600040101010101" pitchFamily="2" charset="-122"/>
              </a:rPr>
              <a:t>UA</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PA</a:t>
            </a:r>
            <a:r>
              <a:rPr lang="zh-CN" altLang="en-US" sz="2400" dirty="0">
                <a:latin typeface="华文细黑" panose="02010600040101010101" pitchFamily="2" charset="-122"/>
                <a:ea typeface="华文细黑" panose="02010600040101010101" pitchFamily="2" charset="-122"/>
              </a:rPr>
              <a:t>和会话中的</a:t>
            </a:r>
            <a:r>
              <a:rPr lang="en-US" altLang="zh-CN" sz="2400" dirty="0">
                <a:latin typeface="华文细黑" panose="02010600040101010101" pitchFamily="2" charset="-122"/>
                <a:ea typeface="华文细黑" panose="02010600040101010101" pitchFamily="2" charset="-122"/>
              </a:rPr>
              <a:t>user</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roles</a:t>
            </a:r>
            <a:r>
              <a:rPr lang="zh-CN" altLang="en-US" sz="2400" dirty="0">
                <a:latin typeface="华文细黑" panose="02010600040101010101" pitchFamily="2" charset="-122"/>
                <a:ea typeface="华文细黑" panose="02010600040101010101" pitchFamily="2" charset="-122"/>
              </a:rPr>
              <a:t>等函数，约束一般有返回值</a:t>
            </a:r>
            <a:r>
              <a:rPr lang="zh-CN" altLang="en-US" sz="2400" dirty="0">
                <a:latin typeface="Times New Roman" panose="02020603050405020304" pitchFamily="18" charset="0"/>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接受</a:t>
            </a:r>
            <a:r>
              <a:rPr lang="zh-CN" altLang="en-US" sz="2400" dirty="0">
                <a:latin typeface="Times New Roman" panose="02020603050405020304" pitchFamily="18" charset="0"/>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或</a:t>
            </a:r>
            <a:r>
              <a:rPr lang="zh-CN" altLang="en-US" sz="2400" dirty="0">
                <a:latin typeface="Times New Roman" panose="02020603050405020304" pitchFamily="18" charset="0"/>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拒绝</a:t>
            </a:r>
            <a:r>
              <a:rPr lang="zh-CN" altLang="en-US" sz="2400" dirty="0">
                <a:latin typeface="Times New Roman" panose="02020603050405020304" pitchFamily="18" charset="0"/>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，只有拥有有效值的元素才可被接受 </a:t>
            </a:r>
          </a:p>
          <a:p>
            <a:pPr algn="just" eaLnBrk="1" hangingPunct="1">
              <a:lnSpc>
                <a:spcPct val="150000"/>
              </a:lnSpc>
              <a:buFont typeface="Wingdings" panose="05000000000000000000" pitchFamily="2" charset="2"/>
              <a:buNone/>
            </a:pPr>
            <a:r>
              <a:rPr lang="zh-CN" altLang="en-US" sz="2400" b="1" dirty="0">
                <a:solidFill>
                  <a:schemeClr val="hlink"/>
                </a:solidFill>
                <a:latin typeface="华文细黑" panose="02010600040101010101" pitchFamily="2" charset="-122"/>
                <a:ea typeface="华文细黑" panose="02010600040101010101" pitchFamily="2" charset="-122"/>
              </a:rPr>
              <a:t>       （</a:t>
            </a:r>
            <a:r>
              <a:rPr lang="en-US" altLang="zh-CN" sz="2400" b="1" dirty="0">
                <a:solidFill>
                  <a:schemeClr val="hlink"/>
                </a:solidFill>
                <a:latin typeface="华文细黑" panose="02010600040101010101" pitchFamily="2" charset="-122"/>
                <a:ea typeface="华文细黑" panose="02010600040101010101" pitchFamily="2" charset="-122"/>
              </a:rPr>
              <a:t>1</a:t>
            </a:r>
            <a:r>
              <a:rPr lang="zh-CN" altLang="en-US" sz="2400" b="1" dirty="0">
                <a:solidFill>
                  <a:schemeClr val="hlink"/>
                </a:solidFill>
                <a:latin typeface="华文细黑" panose="02010600040101010101" pitchFamily="2" charset="-122"/>
                <a:ea typeface="华文细黑" panose="02010600040101010101" pitchFamily="2" charset="-122"/>
              </a:rPr>
              <a:t>）互斥角色</a:t>
            </a:r>
          </a:p>
          <a:p>
            <a:pPr algn="just" eaLnBrk="1" hangingPunct="1">
              <a:lnSpc>
                <a:spcPct val="15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同一用户只能分配到一组互斥角色集合中至多一个角色，支持职责分离的原则。</a:t>
            </a:r>
          </a:p>
          <a:p>
            <a:pPr eaLnBrk="1" hangingPunct="1">
              <a:lnSpc>
                <a:spcPct val="15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sym typeface="Symbol" panose="05050102010706020507" pitchFamily="18" charset="2"/>
              </a:rPr>
              <a:t>       </a:t>
            </a:r>
            <a:endParaRPr lang="zh-CN" altLang="en-US" sz="2400" dirty="0">
              <a:latin typeface="华文细黑" panose="02010600040101010101" pitchFamily="2" charset="-122"/>
              <a:ea typeface="华文细黑" panose="02010600040101010101" pitchFamily="2" charset="-122"/>
            </a:endParaRP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2167026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286407" y="1305472"/>
            <a:ext cx="8534400" cy="5105400"/>
          </a:xfrm>
        </p:spPr>
        <p:txBody>
          <a:bodyPr/>
          <a:lstStyle/>
          <a:p>
            <a:pPr eaLnBrk="1" hangingPunct="1">
              <a:lnSpc>
                <a:spcPct val="90000"/>
              </a:lnSpc>
              <a:buFont typeface="Wingdings" panose="05000000000000000000" pitchFamily="2" charset="2"/>
              <a:buNone/>
            </a:pPr>
            <a:r>
              <a:rPr lang="zh-CN" altLang="en-US" sz="2400" b="1" dirty="0">
                <a:solidFill>
                  <a:schemeClr val="hlink"/>
                </a:solidFill>
                <a:latin typeface="华文细黑" panose="02010600040101010101" pitchFamily="2" charset="-122"/>
                <a:ea typeface="华文细黑" panose="02010600040101010101" pitchFamily="2" charset="-122"/>
                <a:sym typeface="Symbol" panose="05050102010706020507" pitchFamily="18" charset="2"/>
              </a:rPr>
              <a:t>（</a:t>
            </a:r>
            <a:r>
              <a:rPr lang="en-US" altLang="zh-CN" sz="2400" b="1" dirty="0">
                <a:solidFill>
                  <a:schemeClr val="hlink"/>
                </a:solidFill>
                <a:latin typeface="华文细黑" panose="02010600040101010101" pitchFamily="2" charset="-122"/>
                <a:ea typeface="华文细黑" panose="02010600040101010101" pitchFamily="2" charset="-122"/>
                <a:sym typeface="Symbol" panose="05050102010706020507" pitchFamily="18" charset="2"/>
              </a:rPr>
              <a:t>2</a:t>
            </a:r>
            <a:r>
              <a:rPr lang="zh-CN" altLang="en-US" sz="2400" b="1" dirty="0">
                <a:solidFill>
                  <a:schemeClr val="hlink"/>
                </a:solidFill>
                <a:latin typeface="华文细黑" panose="02010600040101010101" pitchFamily="2" charset="-122"/>
                <a:ea typeface="华文细黑" panose="02010600040101010101" pitchFamily="2" charset="-122"/>
                <a:sym typeface="Symbol" panose="05050102010706020507" pitchFamily="18" charset="2"/>
              </a:rPr>
              <a:t>）</a:t>
            </a:r>
            <a:r>
              <a:rPr lang="zh-CN" altLang="en-US" sz="2400" b="1" dirty="0">
                <a:solidFill>
                  <a:schemeClr val="hlink"/>
                </a:solidFill>
                <a:latin typeface="华文细黑" panose="02010600040101010101" pitchFamily="2" charset="-122"/>
                <a:ea typeface="华文细黑" panose="02010600040101010101" pitchFamily="2" charset="-122"/>
              </a:rPr>
              <a:t>基数约束</a:t>
            </a:r>
          </a:p>
          <a:p>
            <a:pPr eaLnBrk="1" hangingPunct="1">
              <a:lnSpc>
                <a:spcPct val="9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一个角色被分配的用户数量受限；</a:t>
            </a:r>
          </a:p>
          <a:p>
            <a:pPr eaLnBrk="1" hangingPunct="1">
              <a:lnSpc>
                <a:spcPct val="9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一个用户可拥有的角色数目受限；</a:t>
            </a:r>
          </a:p>
          <a:p>
            <a:pPr eaLnBrk="1" hangingPunct="1">
              <a:lnSpc>
                <a:spcPct val="9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同样一个角色对应的访问权限数目也应受限，以控制高级权限在系统中的分配 </a:t>
            </a:r>
          </a:p>
          <a:p>
            <a:pPr eaLnBrk="1" hangingPunct="1">
              <a:lnSpc>
                <a:spcPct val="90000"/>
              </a:lnSpc>
              <a:spcBef>
                <a:spcPts val="1800"/>
              </a:spcBef>
              <a:buFont typeface="Wingdings" panose="05000000000000000000" pitchFamily="2" charset="2"/>
              <a:buNone/>
            </a:pPr>
            <a:r>
              <a:rPr lang="zh-CN" altLang="en-US" sz="2400" b="1" dirty="0">
                <a:solidFill>
                  <a:schemeClr val="hlink"/>
                </a:solidFill>
                <a:latin typeface="华文细黑" panose="02010600040101010101" pitchFamily="2" charset="-122"/>
                <a:ea typeface="华文细黑" panose="02010600040101010101" pitchFamily="2" charset="-122"/>
              </a:rPr>
              <a:t>（</a:t>
            </a:r>
            <a:r>
              <a:rPr lang="en-US" altLang="zh-CN" sz="2400" b="1" dirty="0">
                <a:solidFill>
                  <a:schemeClr val="hlink"/>
                </a:solidFill>
                <a:latin typeface="华文细黑" panose="02010600040101010101" pitchFamily="2" charset="-122"/>
                <a:ea typeface="华文细黑" panose="02010600040101010101" pitchFamily="2" charset="-122"/>
              </a:rPr>
              <a:t>3</a:t>
            </a:r>
            <a:r>
              <a:rPr lang="zh-CN" altLang="en-US" sz="2400" b="1" dirty="0">
                <a:solidFill>
                  <a:schemeClr val="hlink"/>
                </a:solidFill>
                <a:latin typeface="华文细黑" panose="02010600040101010101" pitchFamily="2" charset="-122"/>
                <a:ea typeface="华文细黑" panose="02010600040101010101" pitchFamily="2" charset="-122"/>
              </a:rPr>
              <a:t>）先决条件角色</a:t>
            </a:r>
          </a:p>
          <a:p>
            <a:pPr eaLnBrk="1" hangingPunct="1">
              <a:lnSpc>
                <a:spcPct val="9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可以分配角色给用户仅当该用户已经是另一角色的成员；</a:t>
            </a:r>
          </a:p>
          <a:p>
            <a:pPr eaLnBrk="1" hangingPunct="1">
              <a:lnSpc>
                <a:spcPct val="9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可以分配访问权限给角色，仅当该角色已经拥有另一种访问权限。 </a:t>
            </a:r>
            <a:endParaRPr lang="en-US" altLang="zh-CN" sz="2400" dirty="0">
              <a:latin typeface="华文细黑" panose="02010600040101010101" pitchFamily="2" charset="-122"/>
              <a:ea typeface="华文细黑" panose="02010600040101010101" pitchFamily="2" charset="-122"/>
            </a:endParaRPr>
          </a:p>
          <a:p>
            <a:pPr eaLnBrk="1" hangingPunct="1">
              <a:spcBef>
                <a:spcPts val="1800"/>
              </a:spcBef>
              <a:buFont typeface="Wingdings" panose="05000000000000000000" pitchFamily="2" charset="2"/>
              <a:buNone/>
            </a:pPr>
            <a:r>
              <a:rPr lang="zh-CN" altLang="en-US" sz="2400" b="1" dirty="0">
                <a:solidFill>
                  <a:schemeClr val="hlink"/>
                </a:solidFill>
                <a:latin typeface="华文细黑" panose="02010600040101010101" pitchFamily="2" charset="-122"/>
                <a:ea typeface="华文细黑" panose="02010600040101010101" pitchFamily="2" charset="-122"/>
              </a:rPr>
              <a:t>（</a:t>
            </a:r>
            <a:r>
              <a:rPr lang="en-US" altLang="zh-CN" sz="2400" b="1" dirty="0">
                <a:solidFill>
                  <a:schemeClr val="hlink"/>
                </a:solidFill>
                <a:latin typeface="华文细黑" panose="02010600040101010101" pitchFamily="2" charset="-122"/>
                <a:ea typeface="华文细黑" panose="02010600040101010101" pitchFamily="2" charset="-122"/>
              </a:rPr>
              <a:t>4</a:t>
            </a:r>
            <a:r>
              <a:rPr lang="zh-CN" altLang="en-US" sz="2400" b="1" dirty="0">
                <a:solidFill>
                  <a:schemeClr val="hlink"/>
                </a:solidFill>
                <a:latin typeface="华文细黑" panose="02010600040101010101" pitchFamily="2" charset="-122"/>
                <a:ea typeface="华文细黑" panose="02010600040101010101" pitchFamily="2" charset="-122"/>
              </a:rPr>
              <a:t>）运行时互斥</a:t>
            </a:r>
          </a:p>
          <a:p>
            <a:pPr eaLnBrk="1" hangingPunct="1">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例如，允许一个用户具有两个角色的成员资格，但在运行中不可同时激活这两个角色 </a:t>
            </a:r>
          </a:p>
          <a:p>
            <a:pPr eaLnBrk="1" hangingPunct="1">
              <a:lnSpc>
                <a:spcPct val="90000"/>
              </a:lnSpc>
              <a:buFont typeface="Wingdings" panose="05000000000000000000" pitchFamily="2" charset="2"/>
              <a:buNone/>
            </a:pPr>
            <a:endParaRPr lang="zh-CN" altLang="en-US" sz="2400" dirty="0">
              <a:latin typeface="华文细黑" panose="02010600040101010101" pitchFamily="2" charset="-122"/>
              <a:ea typeface="华文细黑" panose="02010600040101010101" pitchFamily="2" charset="-122"/>
            </a:endParaRP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1186514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body" idx="1"/>
          </p:nvPr>
        </p:nvSpPr>
        <p:spPr>
          <a:xfrm>
            <a:off x="635000" y="1435100"/>
            <a:ext cx="7772400" cy="609600"/>
          </a:xfrm>
          <a:noFill/>
        </p:spPr>
        <p:txBody>
          <a:bodyPr/>
          <a:lstStyle/>
          <a:p>
            <a:pPr eaLnBrk="1" hangingPunct="1">
              <a:buFont typeface="Wingdings" panose="05000000000000000000" pitchFamily="2" charset="2"/>
              <a:buNone/>
            </a:pPr>
            <a:r>
              <a:rPr lang="en-US" altLang="zh-CN" sz="2800" b="1" dirty="0">
                <a:solidFill>
                  <a:schemeClr val="hlink"/>
                </a:solidFill>
                <a:latin typeface="华文细黑" panose="02010600040101010101" pitchFamily="2" charset="-122"/>
                <a:ea typeface="华文细黑" panose="02010600040101010101" pitchFamily="2" charset="-122"/>
              </a:rPr>
              <a:t>7. RBAC3</a:t>
            </a:r>
          </a:p>
        </p:txBody>
      </p:sp>
      <p:grpSp>
        <p:nvGrpSpPr>
          <p:cNvPr id="47107" name="Group 5"/>
          <p:cNvGrpSpPr>
            <a:grpSpLocks/>
          </p:cNvGrpSpPr>
          <p:nvPr/>
        </p:nvGrpSpPr>
        <p:grpSpPr bwMode="auto">
          <a:xfrm>
            <a:off x="1854200" y="1587500"/>
            <a:ext cx="5791200" cy="4572000"/>
            <a:chOff x="774" y="2021"/>
            <a:chExt cx="5040" cy="4368"/>
          </a:xfrm>
        </p:grpSpPr>
        <p:sp>
          <p:nvSpPr>
            <p:cNvPr id="47108" name="Text Box 6"/>
            <p:cNvSpPr txBox="1">
              <a:spLocks noChangeArrowheads="1"/>
            </p:cNvSpPr>
            <p:nvPr/>
          </p:nvSpPr>
          <p:spPr bwMode="auto">
            <a:xfrm>
              <a:off x="1854" y="5921"/>
              <a:ext cx="313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a:latin typeface="华文细黑" panose="02010600040101010101" pitchFamily="2" charset="-122"/>
                  <a:ea typeface="华文细黑" panose="02010600040101010101" pitchFamily="2" charset="-122"/>
                </a:rPr>
                <a:t> RBAC96</a:t>
              </a:r>
              <a:r>
                <a:rPr lang="zh-CN" altLang="en-US" sz="1600">
                  <a:latin typeface="华文细黑" panose="02010600040101010101" pitchFamily="2" charset="-122"/>
                  <a:ea typeface="华文细黑" panose="02010600040101010101" pitchFamily="2" charset="-122"/>
                </a:rPr>
                <a:t>模型结构</a:t>
              </a:r>
            </a:p>
          </p:txBody>
        </p:sp>
        <p:sp>
          <p:nvSpPr>
            <p:cNvPr id="47109" name="Oval 7"/>
            <p:cNvSpPr>
              <a:spLocks noChangeArrowheads="1"/>
            </p:cNvSpPr>
            <p:nvPr/>
          </p:nvSpPr>
          <p:spPr bwMode="auto">
            <a:xfrm>
              <a:off x="774" y="2801"/>
              <a:ext cx="720" cy="7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ClrTx/>
                <a:buSzTx/>
                <a:buFontTx/>
                <a:buNone/>
              </a:pPr>
              <a:r>
                <a:rPr lang="en-US" altLang="zh-CN" sz="1600">
                  <a:latin typeface="华文细黑" panose="02010600040101010101" pitchFamily="2" charset="-122"/>
                  <a:ea typeface="华文细黑" panose="02010600040101010101" pitchFamily="2" charset="-122"/>
                </a:rPr>
                <a:t>U</a:t>
              </a:r>
            </a:p>
            <a:p>
              <a:pPr algn="ctr">
                <a:lnSpc>
                  <a:spcPct val="80000"/>
                </a:lnSpc>
                <a:spcBef>
                  <a:spcPct val="0"/>
                </a:spcBef>
                <a:buClrTx/>
                <a:buSzTx/>
                <a:buFontTx/>
                <a:buNone/>
              </a:pPr>
              <a:r>
                <a:rPr lang="zh-CN" altLang="en-US" sz="1600">
                  <a:latin typeface="华文细黑" panose="02010600040101010101" pitchFamily="2" charset="-122"/>
                  <a:ea typeface="华文细黑" panose="02010600040101010101" pitchFamily="2" charset="-122"/>
                </a:rPr>
                <a:t>用户</a:t>
              </a:r>
            </a:p>
          </p:txBody>
        </p:sp>
        <p:sp>
          <p:nvSpPr>
            <p:cNvPr id="47110" name="Oval 8"/>
            <p:cNvSpPr>
              <a:spLocks noChangeArrowheads="1"/>
            </p:cNvSpPr>
            <p:nvPr/>
          </p:nvSpPr>
          <p:spPr bwMode="auto">
            <a:xfrm>
              <a:off x="2934" y="2801"/>
              <a:ext cx="720" cy="7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64000"/>
                </a:lnSpc>
                <a:spcBef>
                  <a:spcPct val="0"/>
                </a:spcBef>
                <a:buClrTx/>
                <a:buSzTx/>
                <a:buFontTx/>
                <a:buNone/>
              </a:pPr>
              <a:r>
                <a:rPr lang="en-US" altLang="zh-CN" sz="1600">
                  <a:latin typeface="华文细黑" panose="02010600040101010101" pitchFamily="2" charset="-122"/>
                  <a:ea typeface="华文细黑" panose="02010600040101010101" pitchFamily="2" charset="-122"/>
                </a:rPr>
                <a:t>R</a:t>
              </a:r>
            </a:p>
            <a:p>
              <a:pPr algn="ctr">
                <a:lnSpc>
                  <a:spcPct val="64000"/>
                </a:lnSpc>
                <a:spcBef>
                  <a:spcPct val="0"/>
                </a:spcBef>
                <a:buClrTx/>
                <a:buSzTx/>
                <a:buFontTx/>
                <a:buNone/>
              </a:pPr>
              <a:r>
                <a:rPr lang="zh-CN" altLang="en-US" sz="1600">
                  <a:latin typeface="华文细黑" panose="02010600040101010101" pitchFamily="2" charset="-122"/>
                  <a:ea typeface="华文细黑" panose="02010600040101010101" pitchFamily="2" charset="-122"/>
                </a:rPr>
                <a:t>角色</a:t>
              </a:r>
            </a:p>
          </p:txBody>
        </p:sp>
        <p:sp>
          <p:nvSpPr>
            <p:cNvPr id="47111" name="Oval 9"/>
            <p:cNvSpPr>
              <a:spLocks noChangeArrowheads="1"/>
            </p:cNvSpPr>
            <p:nvPr/>
          </p:nvSpPr>
          <p:spPr bwMode="auto">
            <a:xfrm>
              <a:off x="5094" y="2801"/>
              <a:ext cx="720" cy="77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ClrTx/>
                <a:buSzTx/>
                <a:buFontTx/>
                <a:buNone/>
              </a:pPr>
              <a:r>
                <a:rPr lang="en-US" altLang="zh-CN" sz="1600">
                  <a:latin typeface="华文细黑" panose="02010600040101010101" pitchFamily="2" charset="-122"/>
                  <a:ea typeface="华文细黑" panose="02010600040101010101" pitchFamily="2" charset="-122"/>
                </a:rPr>
                <a:t>P</a:t>
              </a:r>
            </a:p>
            <a:p>
              <a:pPr algn="ctr">
                <a:lnSpc>
                  <a:spcPct val="80000"/>
                </a:lnSpc>
                <a:spcBef>
                  <a:spcPct val="0"/>
                </a:spcBef>
                <a:buClrTx/>
                <a:buSzTx/>
                <a:buFontTx/>
                <a:buNone/>
              </a:pPr>
              <a:r>
                <a:rPr lang="zh-CN" altLang="en-US" sz="1600">
                  <a:latin typeface="华文细黑" panose="02010600040101010101" pitchFamily="2" charset="-122"/>
                  <a:ea typeface="华文细黑" panose="02010600040101010101" pitchFamily="2" charset="-122"/>
                </a:rPr>
                <a:t>权限</a:t>
              </a:r>
            </a:p>
          </p:txBody>
        </p:sp>
        <p:sp>
          <p:nvSpPr>
            <p:cNvPr id="47112" name="Oval 10"/>
            <p:cNvSpPr>
              <a:spLocks noChangeArrowheads="1"/>
            </p:cNvSpPr>
            <p:nvPr/>
          </p:nvSpPr>
          <p:spPr bwMode="auto">
            <a:xfrm>
              <a:off x="2037" y="3581"/>
              <a:ext cx="900" cy="23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1600">
                  <a:latin typeface="华文细黑" panose="02010600040101010101" pitchFamily="2" charset="-122"/>
                  <a:ea typeface="华文细黑" panose="02010600040101010101" pitchFamily="2" charset="-122"/>
                </a:rPr>
                <a:t>S1</a:t>
              </a:r>
            </a:p>
            <a:p>
              <a:pPr algn="just">
                <a:spcBef>
                  <a:spcPct val="0"/>
                </a:spcBef>
                <a:buClrTx/>
                <a:buSzTx/>
                <a:buFontTx/>
                <a:buNone/>
              </a:pPr>
              <a:r>
                <a:rPr lang="en-US" altLang="zh-CN" sz="1600">
                  <a:latin typeface="华文细黑" panose="02010600040101010101" pitchFamily="2" charset="-122"/>
                  <a:ea typeface="华文细黑" panose="02010600040101010101" pitchFamily="2" charset="-122"/>
                </a:rPr>
                <a:t>S2</a:t>
              </a:r>
            </a:p>
            <a:p>
              <a:pPr algn="just">
                <a:spcBef>
                  <a:spcPct val="0"/>
                </a:spcBef>
                <a:buClrTx/>
                <a:buSzTx/>
                <a:buFontTx/>
                <a:buNone/>
              </a:pPr>
              <a:r>
                <a:rPr lang="en-US" altLang="zh-CN" sz="1600">
                  <a:latin typeface="华文细黑" panose="02010600040101010101" pitchFamily="2" charset="-122"/>
                  <a:ea typeface="华文细黑" panose="02010600040101010101" pitchFamily="2" charset="-122"/>
                </a:rPr>
                <a:t>S3</a:t>
              </a:r>
            </a:p>
            <a:p>
              <a:pPr algn="just">
                <a:spcBef>
                  <a:spcPct val="0"/>
                </a:spcBef>
                <a:buClrTx/>
                <a:buSzTx/>
                <a:buFontTx/>
                <a:buNone/>
              </a:pPr>
              <a:r>
                <a:rPr lang="zh-CN" altLang="en-US" sz="1600">
                  <a:latin typeface="华文细黑" panose="02010600040101010101" pitchFamily="2" charset="-122"/>
                  <a:ea typeface="华文细黑" panose="02010600040101010101" pitchFamily="2" charset="-122"/>
                </a:rPr>
                <a:t>：</a:t>
              </a:r>
            </a:p>
            <a:p>
              <a:pPr algn="just">
                <a:spcBef>
                  <a:spcPct val="0"/>
                </a:spcBef>
                <a:buClrTx/>
                <a:buSzTx/>
                <a:buFontTx/>
                <a:buNone/>
              </a:pPr>
              <a:r>
                <a:rPr lang="en-US" altLang="zh-CN" sz="1600">
                  <a:latin typeface="华文细黑" panose="02010600040101010101" pitchFamily="2" charset="-122"/>
                  <a:ea typeface="华文细黑" panose="02010600040101010101" pitchFamily="2" charset="-122"/>
                </a:rPr>
                <a:t>Sn</a:t>
              </a:r>
            </a:p>
          </p:txBody>
        </p:sp>
        <p:sp>
          <p:nvSpPr>
            <p:cNvPr id="47113" name="Line 11"/>
            <p:cNvSpPr>
              <a:spLocks noChangeShapeType="1"/>
            </p:cNvSpPr>
            <p:nvPr/>
          </p:nvSpPr>
          <p:spPr bwMode="auto">
            <a:xfrm>
              <a:off x="1497" y="3272"/>
              <a:ext cx="1458"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4" name="Line 12"/>
            <p:cNvSpPr>
              <a:spLocks noChangeShapeType="1"/>
            </p:cNvSpPr>
            <p:nvPr/>
          </p:nvSpPr>
          <p:spPr bwMode="auto">
            <a:xfrm>
              <a:off x="3654" y="3269"/>
              <a:ext cx="1458"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5" name="Text Box 13"/>
            <p:cNvSpPr txBox="1">
              <a:spLocks noChangeArrowheads="1"/>
            </p:cNvSpPr>
            <p:nvPr/>
          </p:nvSpPr>
          <p:spPr bwMode="auto">
            <a:xfrm>
              <a:off x="1494" y="2645"/>
              <a:ext cx="126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ClrTx/>
                <a:buSzTx/>
                <a:buFontTx/>
                <a:buNone/>
              </a:pPr>
              <a:r>
                <a:rPr lang="zh-CN" altLang="en-US" sz="1600">
                  <a:latin typeface="华文细黑" panose="02010600040101010101" pitchFamily="2" charset="-122"/>
                  <a:ea typeface="华文细黑" panose="02010600040101010101" pitchFamily="2" charset="-122"/>
                </a:rPr>
                <a:t>用户－角色</a:t>
              </a:r>
            </a:p>
            <a:p>
              <a:pPr algn="ctr">
                <a:lnSpc>
                  <a:spcPct val="80000"/>
                </a:lnSpc>
                <a:spcBef>
                  <a:spcPct val="0"/>
                </a:spcBef>
                <a:buClrTx/>
                <a:buSzTx/>
                <a:buFontTx/>
                <a:buNone/>
              </a:pPr>
              <a:r>
                <a:rPr lang="zh-CN" altLang="en-US" sz="1600">
                  <a:latin typeface="华文细黑" panose="02010600040101010101" pitchFamily="2" charset="-122"/>
                  <a:ea typeface="华文细黑" panose="02010600040101010101" pitchFamily="2" charset="-122"/>
                </a:rPr>
                <a:t>分配</a:t>
              </a:r>
            </a:p>
          </p:txBody>
        </p:sp>
        <p:sp>
          <p:nvSpPr>
            <p:cNvPr id="47116" name="Text Box 14"/>
            <p:cNvSpPr txBox="1">
              <a:spLocks noChangeArrowheads="1"/>
            </p:cNvSpPr>
            <p:nvPr/>
          </p:nvSpPr>
          <p:spPr bwMode="auto">
            <a:xfrm>
              <a:off x="3834" y="2645"/>
              <a:ext cx="126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ClrTx/>
                <a:buSzTx/>
                <a:buFontTx/>
                <a:buNone/>
              </a:pPr>
              <a:r>
                <a:rPr lang="zh-CN" altLang="en-US" sz="1600">
                  <a:latin typeface="华文细黑" panose="02010600040101010101" pitchFamily="2" charset="-122"/>
                  <a:ea typeface="华文细黑" panose="02010600040101010101" pitchFamily="2" charset="-122"/>
                </a:rPr>
                <a:t>角色－权限</a:t>
              </a:r>
            </a:p>
            <a:p>
              <a:pPr algn="ctr">
                <a:lnSpc>
                  <a:spcPct val="80000"/>
                </a:lnSpc>
                <a:spcBef>
                  <a:spcPct val="0"/>
                </a:spcBef>
                <a:buClrTx/>
                <a:buSzTx/>
                <a:buFontTx/>
                <a:buNone/>
              </a:pPr>
              <a:r>
                <a:rPr lang="zh-CN" altLang="en-US" sz="1600">
                  <a:latin typeface="华文细黑" panose="02010600040101010101" pitchFamily="2" charset="-122"/>
                  <a:ea typeface="华文细黑" panose="02010600040101010101" pitchFamily="2" charset="-122"/>
                </a:rPr>
                <a:t>分配</a:t>
              </a:r>
            </a:p>
          </p:txBody>
        </p:sp>
        <p:sp>
          <p:nvSpPr>
            <p:cNvPr id="47117" name="Line 15"/>
            <p:cNvSpPr>
              <a:spLocks noChangeShapeType="1"/>
            </p:cNvSpPr>
            <p:nvPr/>
          </p:nvSpPr>
          <p:spPr bwMode="auto">
            <a:xfrm flipH="1" flipV="1">
              <a:off x="1317" y="3737"/>
              <a:ext cx="108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8" name="Line 16"/>
            <p:cNvSpPr>
              <a:spLocks noChangeShapeType="1"/>
            </p:cNvSpPr>
            <p:nvPr/>
          </p:nvSpPr>
          <p:spPr bwMode="auto">
            <a:xfrm flipH="1" flipV="1">
              <a:off x="1137" y="3737"/>
              <a:ext cx="1260" cy="17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9" name="Line 17"/>
            <p:cNvSpPr>
              <a:spLocks noChangeShapeType="1"/>
            </p:cNvSpPr>
            <p:nvPr/>
          </p:nvSpPr>
          <p:spPr bwMode="auto">
            <a:xfrm flipV="1">
              <a:off x="2574" y="3581"/>
              <a:ext cx="54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0" name="Line 18"/>
            <p:cNvSpPr>
              <a:spLocks noChangeShapeType="1"/>
            </p:cNvSpPr>
            <p:nvPr/>
          </p:nvSpPr>
          <p:spPr bwMode="auto">
            <a:xfrm flipV="1">
              <a:off x="2574" y="3581"/>
              <a:ext cx="720" cy="17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1" name="Line 19"/>
            <p:cNvSpPr>
              <a:spLocks noChangeShapeType="1"/>
            </p:cNvSpPr>
            <p:nvPr/>
          </p:nvSpPr>
          <p:spPr bwMode="auto">
            <a:xfrm flipH="1" flipV="1">
              <a:off x="1317" y="3581"/>
              <a:ext cx="108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2" name="Line 20"/>
            <p:cNvSpPr>
              <a:spLocks noChangeShapeType="1"/>
            </p:cNvSpPr>
            <p:nvPr/>
          </p:nvSpPr>
          <p:spPr bwMode="auto">
            <a:xfrm flipV="1">
              <a:off x="2577" y="3425"/>
              <a:ext cx="537"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3" name="Text Box 21"/>
            <p:cNvSpPr txBox="1">
              <a:spLocks noChangeArrowheads="1"/>
            </p:cNvSpPr>
            <p:nvPr/>
          </p:nvSpPr>
          <p:spPr bwMode="auto">
            <a:xfrm>
              <a:off x="957" y="5216"/>
              <a:ext cx="540"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600">
                  <a:latin typeface="华文细黑" panose="02010600040101010101" pitchFamily="2" charset="-122"/>
                  <a:ea typeface="华文细黑" panose="02010600040101010101" pitchFamily="2" charset="-122"/>
                </a:rPr>
                <a:t>会话</a:t>
              </a:r>
            </a:p>
          </p:txBody>
        </p:sp>
        <p:sp>
          <p:nvSpPr>
            <p:cNvPr id="47124" name="Rectangle 22"/>
            <p:cNvSpPr>
              <a:spLocks noChangeArrowheads="1"/>
            </p:cNvSpPr>
            <p:nvPr/>
          </p:nvSpPr>
          <p:spPr bwMode="auto">
            <a:xfrm>
              <a:off x="4557" y="4985"/>
              <a:ext cx="90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600">
                  <a:latin typeface="华文细黑" panose="02010600040101010101" pitchFamily="2" charset="-122"/>
                  <a:ea typeface="华文细黑" panose="02010600040101010101" pitchFamily="2" charset="-122"/>
                </a:rPr>
                <a:t>约束</a:t>
              </a:r>
            </a:p>
          </p:txBody>
        </p:sp>
        <p:sp>
          <p:nvSpPr>
            <p:cNvPr id="47125" name="Line 23"/>
            <p:cNvSpPr>
              <a:spLocks noChangeShapeType="1"/>
            </p:cNvSpPr>
            <p:nvPr/>
          </p:nvSpPr>
          <p:spPr bwMode="auto">
            <a:xfrm>
              <a:off x="2754" y="2333"/>
              <a:ext cx="36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6" name="Line 24"/>
            <p:cNvSpPr>
              <a:spLocks noChangeShapeType="1"/>
            </p:cNvSpPr>
            <p:nvPr/>
          </p:nvSpPr>
          <p:spPr bwMode="auto">
            <a:xfrm flipH="1">
              <a:off x="3474" y="2333"/>
              <a:ext cx="5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7" name="Line 25"/>
            <p:cNvSpPr>
              <a:spLocks noChangeShapeType="1"/>
            </p:cNvSpPr>
            <p:nvPr/>
          </p:nvSpPr>
          <p:spPr bwMode="auto">
            <a:xfrm>
              <a:off x="2754" y="2333"/>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8" name="Text Box 26"/>
            <p:cNvSpPr txBox="1">
              <a:spLocks noChangeArrowheads="1"/>
            </p:cNvSpPr>
            <p:nvPr/>
          </p:nvSpPr>
          <p:spPr bwMode="auto">
            <a:xfrm>
              <a:off x="2889" y="2021"/>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60000"/>
                </a:lnSpc>
                <a:spcBef>
                  <a:spcPct val="0"/>
                </a:spcBef>
                <a:buClrTx/>
                <a:buSzTx/>
                <a:buFontTx/>
                <a:buNone/>
              </a:pPr>
              <a:r>
                <a:rPr lang="zh-CN" altLang="en-US" sz="1600">
                  <a:latin typeface="华文细黑" panose="02010600040101010101" pitchFamily="2" charset="-122"/>
                  <a:ea typeface="华文细黑" panose="02010600040101010101" pitchFamily="2" charset="-122"/>
                </a:rPr>
                <a:t>角色层次</a:t>
              </a:r>
            </a:p>
          </p:txBody>
        </p:sp>
        <p:sp>
          <p:nvSpPr>
            <p:cNvPr id="47129" name="Line 27"/>
            <p:cNvSpPr>
              <a:spLocks noChangeShapeType="1"/>
            </p:cNvSpPr>
            <p:nvPr/>
          </p:nvSpPr>
          <p:spPr bwMode="auto">
            <a:xfrm flipH="1" flipV="1">
              <a:off x="2397" y="3269"/>
              <a:ext cx="2340" cy="1716"/>
            </a:xfrm>
            <a:prstGeom prst="line">
              <a:avLst/>
            </a:prstGeom>
            <a:noFill/>
            <a:ln w="222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0" name="Line 28"/>
            <p:cNvSpPr>
              <a:spLocks noChangeShapeType="1"/>
            </p:cNvSpPr>
            <p:nvPr/>
          </p:nvSpPr>
          <p:spPr bwMode="auto">
            <a:xfrm flipV="1">
              <a:off x="4914" y="3581"/>
              <a:ext cx="360" cy="1404"/>
            </a:xfrm>
            <a:prstGeom prst="line">
              <a:avLst/>
            </a:prstGeom>
            <a:noFill/>
            <a:ln w="222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1" name="Line 29"/>
            <p:cNvSpPr>
              <a:spLocks noChangeShapeType="1"/>
            </p:cNvSpPr>
            <p:nvPr/>
          </p:nvSpPr>
          <p:spPr bwMode="auto">
            <a:xfrm flipH="1" flipV="1">
              <a:off x="3834" y="2645"/>
              <a:ext cx="1083" cy="2340"/>
            </a:xfrm>
            <a:prstGeom prst="line">
              <a:avLst/>
            </a:prstGeom>
            <a:noFill/>
            <a:ln w="222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2" name="Line 30"/>
            <p:cNvSpPr>
              <a:spLocks noChangeShapeType="1"/>
            </p:cNvSpPr>
            <p:nvPr/>
          </p:nvSpPr>
          <p:spPr bwMode="auto">
            <a:xfrm flipH="1" flipV="1">
              <a:off x="2937" y="4361"/>
              <a:ext cx="1800" cy="624"/>
            </a:xfrm>
            <a:prstGeom prst="line">
              <a:avLst/>
            </a:prstGeom>
            <a:noFill/>
            <a:ln w="222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3" name="Line 31"/>
            <p:cNvSpPr>
              <a:spLocks noChangeShapeType="1"/>
            </p:cNvSpPr>
            <p:nvPr/>
          </p:nvSpPr>
          <p:spPr bwMode="auto">
            <a:xfrm flipH="1">
              <a:off x="1494" y="5453"/>
              <a:ext cx="2997" cy="312"/>
            </a:xfrm>
            <a:prstGeom prst="line">
              <a:avLst/>
            </a:prstGeom>
            <a:noFill/>
            <a:ln w="222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4" name="Text Box 32"/>
            <p:cNvSpPr txBox="1">
              <a:spLocks noChangeArrowheads="1"/>
            </p:cNvSpPr>
            <p:nvPr/>
          </p:nvSpPr>
          <p:spPr bwMode="auto">
            <a:xfrm>
              <a:off x="957" y="4673"/>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600">
                  <a:latin typeface="华文细黑" panose="02010600040101010101" pitchFamily="2" charset="-122"/>
                  <a:ea typeface="华文细黑" panose="02010600040101010101" pitchFamily="2" charset="-122"/>
                </a:rPr>
                <a:t>用户</a:t>
              </a:r>
            </a:p>
          </p:txBody>
        </p:sp>
        <p:sp>
          <p:nvSpPr>
            <p:cNvPr id="47135" name="Text Box 33"/>
            <p:cNvSpPr txBox="1">
              <a:spLocks noChangeArrowheads="1"/>
            </p:cNvSpPr>
            <p:nvPr/>
          </p:nvSpPr>
          <p:spPr bwMode="auto">
            <a:xfrm>
              <a:off x="957" y="5684"/>
              <a:ext cx="540"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600">
                  <a:latin typeface="华文细黑" panose="02010600040101010101" pitchFamily="2" charset="-122"/>
                  <a:ea typeface="华文细黑" panose="02010600040101010101" pitchFamily="2" charset="-122"/>
                </a:rPr>
                <a:t>角色</a:t>
              </a:r>
            </a:p>
          </p:txBody>
        </p:sp>
        <p:sp>
          <p:nvSpPr>
            <p:cNvPr id="47136" name="Line 34"/>
            <p:cNvSpPr>
              <a:spLocks noChangeShapeType="1"/>
            </p:cNvSpPr>
            <p:nvPr/>
          </p:nvSpPr>
          <p:spPr bwMode="auto">
            <a:xfrm flipH="1">
              <a:off x="1494" y="5190"/>
              <a:ext cx="3029" cy="107"/>
            </a:xfrm>
            <a:prstGeom prst="line">
              <a:avLst/>
            </a:prstGeom>
            <a:noFill/>
            <a:ln w="222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7" name="Line 35"/>
            <p:cNvSpPr>
              <a:spLocks noChangeShapeType="1"/>
            </p:cNvSpPr>
            <p:nvPr/>
          </p:nvSpPr>
          <p:spPr bwMode="auto">
            <a:xfrm flipH="1" flipV="1">
              <a:off x="1497" y="4829"/>
              <a:ext cx="3060" cy="312"/>
            </a:xfrm>
            <a:prstGeom prst="line">
              <a:avLst/>
            </a:prstGeom>
            <a:noFill/>
            <a:ln w="222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4"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1988888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410341" y="1218762"/>
            <a:ext cx="8458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kumimoji="1" lang="en-US" altLang="zh-CN" sz="2400" dirty="0">
                <a:latin typeface="华文细黑" panose="02010600040101010101" pitchFamily="2" charset="-122"/>
                <a:ea typeface="华文细黑" panose="02010600040101010101" pitchFamily="2" charset="-122"/>
              </a:rPr>
              <a:t> </a:t>
            </a:r>
            <a:r>
              <a:rPr kumimoji="1" lang="en-US" altLang="zh-CN" sz="2400" b="1" dirty="0">
                <a:solidFill>
                  <a:schemeClr val="hlink"/>
                </a:solidFill>
                <a:latin typeface="华文细黑" panose="02010600040101010101" pitchFamily="2" charset="-122"/>
                <a:ea typeface="华文细黑" panose="02010600040101010101" pitchFamily="2" charset="-122"/>
              </a:rPr>
              <a:t>8.  RBAC</a:t>
            </a:r>
            <a:r>
              <a:rPr kumimoji="1" lang="zh-CN" altLang="en-US" sz="2400" b="1" dirty="0">
                <a:solidFill>
                  <a:schemeClr val="hlink"/>
                </a:solidFill>
                <a:latin typeface="华文细黑" panose="02010600040101010101" pitchFamily="2" charset="-122"/>
                <a:ea typeface="华文细黑" panose="02010600040101010101" pitchFamily="2" charset="-122"/>
              </a:rPr>
              <a:t>的优点</a:t>
            </a:r>
          </a:p>
          <a:p>
            <a:pPr algn="just" eaLnBrk="1" hangingPunct="1">
              <a:lnSpc>
                <a:spcPct val="150000"/>
              </a:lnSpc>
              <a:spcBef>
                <a:spcPct val="50000"/>
              </a:spcBef>
              <a:buClrTx/>
              <a:buSzTx/>
              <a:buFontTx/>
              <a:buNone/>
            </a:pPr>
            <a:r>
              <a:rPr kumimoji="1" lang="zh-CN" altLang="en-US" sz="2400" b="1" dirty="0">
                <a:solidFill>
                  <a:srgbClr val="0000FF"/>
                </a:solidFill>
                <a:latin typeface="华文细黑" panose="02010600040101010101" pitchFamily="2" charset="-122"/>
                <a:ea typeface="华文细黑" panose="02010600040101010101" pitchFamily="2" charset="-122"/>
              </a:rPr>
              <a:t>     （</a:t>
            </a:r>
            <a:r>
              <a:rPr kumimoji="1" lang="en-US" altLang="zh-CN" sz="2400" b="1" dirty="0">
                <a:solidFill>
                  <a:srgbClr val="0000FF"/>
                </a:solidFill>
                <a:latin typeface="华文细黑" panose="02010600040101010101" pitchFamily="2" charset="-122"/>
                <a:ea typeface="华文细黑" panose="02010600040101010101" pitchFamily="2" charset="-122"/>
              </a:rPr>
              <a:t>1</a:t>
            </a:r>
            <a:r>
              <a:rPr kumimoji="1" lang="zh-CN" altLang="en-US" sz="2400" b="1" dirty="0">
                <a:solidFill>
                  <a:srgbClr val="0000FF"/>
                </a:solidFill>
                <a:latin typeface="华文细黑" panose="02010600040101010101" pitchFamily="2" charset="-122"/>
                <a:ea typeface="华文细黑" panose="02010600040101010101" pitchFamily="2" charset="-122"/>
              </a:rPr>
              <a:t>）降低了权限管理的复杂程度</a:t>
            </a:r>
          </a:p>
          <a:p>
            <a:pPr algn="just" eaLnBrk="1" hangingPunct="1">
              <a:lnSpc>
                <a:spcPct val="150000"/>
              </a:lnSpc>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a:t>
            </a:r>
            <a:r>
              <a:rPr kumimoji="1" lang="en-US" altLang="zh-CN" sz="2400" dirty="0">
                <a:latin typeface="华文细黑" panose="02010600040101010101" pitchFamily="2" charset="-122"/>
                <a:ea typeface="华文细黑" panose="02010600040101010101" pitchFamily="2" charset="-122"/>
              </a:rPr>
              <a:t>RABC</a:t>
            </a:r>
            <a:r>
              <a:rPr kumimoji="1" lang="zh-CN" altLang="en-US" sz="2400" dirty="0">
                <a:latin typeface="华文细黑" panose="02010600040101010101" pitchFamily="2" charset="-122"/>
                <a:ea typeface="华文细黑" panose="02010600040101010101" pitchFamily="2" charset="-122"/>
              </a:rPr>
              <a:t>这种分层的优点是当主体发生变化时，只需修改主体与角色之间的关联而不必修改角色与客体的关联。</a:t>
            </a:r>
          </a:p>
          <a:p>
            <a:pPr algn="just" eaLnBrk="1" hangingPunct="1">
              <a:lnSpc>
                <a:spcPct val="150000"/>
              </a:lnSpc>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a:t>
            </a:r>
            <a:r>
              <a:rPr kumimoji="1" lang="en-US" altLang="zh-CN" sz="2400" dirty="0">
                <a:latin typeface="华文细黑" panose="02010600040101010101" pitchFamily="2" charset="-122"/>
                <a:ea typeface="华文细黑" panose="02010600040101010101" pitchFamily="2" charset="-122"/>
              </a:rPr>
              <a:t>RBAC</a:t>
            </a:r>
            <a:r>
              <a:rPr kumimoji="1" lang="zh-CN" altLang="en-US" sz="2400" dirty="0">
                <a:latin typeface="华文细黑" panose="02010600040101010101" pitchFamily="2" charset="-122"/>
                <a:ea typeface="华文细黑" panose="02010600040101010101" pitchFamily="2" charset="-122"/>
              </a:rPr>
              <a:t>中许可被授权给角色，角色被授权给用户，用户不直接与许可关联。</a:t>
            </a:r>
          </a:p>
          <a:p>
            <a:pPr algn="just" eaLnBrk="1" hangingPunct="1">
              <a:lnSpc>
                <a:spcPct val="150000"/>
              </a:lnSpc>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a:t>
            </a:r>
            <a:r>
              <a:rPr kumimoji="1" lang="en-US" altLang="zh-CN" sz="2400" dirty="0">
                <a:latin typeface="华文细黑" panose="02010600040101010101" pitchFamily="2" charset="-122"/>
                <a:ea typeface="华文细黑" panose="02010600040101010101" pitchFamily="2" charset="-122"/>
              </a:rPr>
              <a:t>RBAC</a:t>
            </a:r>
            <a:r>
              <a:rPr kumimoji="1" lang="zh-CN" altLang="en-US" sz="2400" dirty="0">
                <a:latin typeface="华文细黑" panose="02010600040101010101" pitchFamily="2" charset="-122"/>
                <a:ea typeface="华文细黑" panose="02010600040101010101" pitchFamily="2" charset="-122"/>
              </a:rPr>
              <a:t>对访问权限的授权由管理员统一管理，而且授权规定是强加给用户的，这是一种强制式访问控制方式。</a:t>
            </a: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1890953458"/>
      </p:ext>
    </p:extLst>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3"/>
          <p:cNvSpPr txBox="1">
            <a:spLocks noChangeArrowheads="1"/>
          </p:cNvSpPr>
          <p:nvPr/>
        </p:nvSpPr>
        <p:spPr bwMode="auto">
          <a:xfrm>
            <a:off x="373117" y="1481958"/>
            <a:ext cx="7696200" cy="5195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kumimoji="1" lang="zh-CN" altLang="en-US" sz="2400" b="1" dirty="0">
                <a:solidFill>
                  <a:schemeClr val="hlink"/>
                </a:solidFill>
                <a:latin typeface="华文细黑" panose="02010600040101010101" pitchFamily="2" charset="-122"/>
                <a:ea typeface="华文细黑" panose="02010600040101010101" pitchFamily="2" charset="-122"/>
              </a:rPr>
              <a:t>（</a:t>
            </a:r>
            <a:r>
              <a:rPr kumimoji="1" lang="en-US" altLang="zh-CN" sz="2400" b="1" dirty="0">
                <a:solidFill>
                  <a:schemeClr val="hlink"/>
                </a:solidFill>
                <a:latin typeface="华文细黑" panose="02010600040101010101" pitchFamily="2" charset="-122"/>
                <a:ea typeface="华文细黑" panose="02010600040101010101" pitchFamily="2" charset="-122"/>
              </a:rPr>
              <a:t>2</a:t>
            </a:r>
            <a:r>
              <a:rPr kumimoji="1" lang="zh-CN" altLang="en-US" sz="2400" b="1" dirty="0">
                <a:solidFill>
                  <a:schemeClr val="hlink"/>
                </a:solidFill>
                <a:latin typeface="华文细黑" panose="02010600040101010101" pitchFamily="2" charset="-122"/>
                <a:ea typeface="华文细黑" panose="02010600040101010101" pitchFamily="2" charset="-122"/>
              </a:rPr>
              <a:t>）</a:t>
            </a:r>
            <a:r>
              <a:rPr kumimoji="1" lang="en-US" altLang="zh-CN" sz="2400" b="1" dirty="0">
                <a:solidFill>
                  <a:schemeClr val="hlink"/>
                </a:solidFill>
                <a:latin typeface="华文细黑" panose="02010600040101010101" pitchFamily="2" charset="-122"/>
                <a:ea typeface="华文细黑" panose="02010600040101010101" pitchFamily="2" charset="-122"/>
              </a:rPr>
              <a:t>RBAC</a:t>
            </a:r>
            <a:r>
              <a:rPr kumimoji="1" lang="zh-CN" altLang="en-US" sz="2400" b="1" dirty="0">
                <a:solidFill>
                  <a:schemeClr val="hlink"/>
                </a:solidFill>
                <a:latin typeface="华文细黑" panose="02010600040101010101" pitchFamily="2" charset="-122"/>
                <a:ea typeface="华文细黑" panose="02010600040101010101" pitchFamily="2" charset="-122"/>
              </a:rPr>
              <a:t>能够描述复杂的安全策略 </a:t>
            </a:r>
          </a:p>
          <a:p>
            <a:pPr algn="just" eaLnBrk="1" hangingPunct="1">
              <a:lnSpc>
                <a:spcPct val="150000"/>
              </a:lnSpc>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通过角色定义、分配和设置适应安全策略</a:t>
            </a:r>
          </a:p>
          <a:p>
            <a:pPr algn="just" eaLnBrk="1" hangingPunct="1">
              <a:lnSpc>
                <a:spcPct val="150000"/>
              </a:lnSpc>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系统管理员定义系统中的各种角色，每种角色可以完成一定的职能；</a:t>
            </a:r>
          </a:p>
          <a:p>
            <a:pPr algn="just" eaLnBrk="1" hangingPunct="1">
              <a:lnSpc>
                <a:spcPct val="150000"/>
              </a:lnSpc>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不同的用户根据其职能和责任被赋予相应的角色，一旦某个用户成为某角色的成员，则此用户可以完成该角色所具有的职能。</a:t>
            </a:r>
          </a:p>
          <a:p>
            <a:pPr algn="just" eaLnBrk="1" hangingPunct="1">
              <a:lnSpc>
                <a:spcPct val="150000"/>
              </a:lnSpc>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a:t>
            </a: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3023249121"/>
      </p:ext>
    </p:extLst>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330200" y="1447800"/>
            <a:ext cx="8458200" cy="4940300"/>
          </a:xfrm>
        </p:spPr>
        <p:txBody>
          <a:bodyPr/>
          <a:lstStyle/>
          <a:p>
            <a:pPr algn="just" eaLnBrk="1" hangingPunct="1">
              <a:spcBef>
                <a:spcPct val="50000"/>
              </a:spcBef>
              <a:buClrTx/>
              <a:buSzTx/>
              <a:buFontTx/>
              <a:buNone/>
            </a:pPr>
            <a:r>
              <a:rPr kumimoji="1" lang="zh-CN" altLang="en-US" sz="2400" b="1" dirty="0">
                <a:solidFill>
                  <a:schemeClr val="hlink"/>
                </a:solidFill>
                <a:latin typeface="华文细黑" panose="02010600040101010101" pitchFamily="2" charset="-122"/>
                <a:ea typeface="华文细黑" panose="02010600040101010101" pitchFamily="2" charset="-122"/>
              </a:rPr>
              <a:t>（</a:t>
            </a:r>
            <a:r>
              <a:rPr kumimoji="1" lang="en-US" altLang="zh-CN" sz="2400" b="1" dirty="0">
                <a:solidFill>
                  <a:schemeClr val="hlink"/>
                </a:solidFill>
                <a:latin typeface="华文细黑" panose="02010600040101010101" pitchFamily="2" charset="-122"/>
                <a:ea typeface="华文细黑" panose="02010600040101010101" pitchFamily="2" charset="-122"/>
              </a:rPr>
              <a:t>3</a:t>
            </a:r>
            <a:r>
              <a:rPr kumimoji="1" lang="zh-CN" altLang="en-US" sz="2400" b="1" dirty="0">
                <a:solidFill>
                  <a:schemeClr val="hlink"/>
                </a:solidFill>
                <a:latin typeface="华文细黑" panose="02010600040101010101" pitchFamily="2" charset="-122"/>
                <a:ea typeface="华文细黑" panose="02010600040101010101" pitchFamily="2" charset="-122"/>
              </a:rPr>
              <a:t>）易于使用</a:t>
            </a:r>
          </a:p>
          <a:p>
            <a:pPr algn="just" eaLnBrk="1" hangingPunct="1">
              <a:spcBef>
                <a:spcPct val="50000"/>
              </a:spcBef>
              <a:buClrTx/>
              <a:buSzTx/>
              <a:buFontTx/>
              <a:buNone/>
            </a:pPr>
            <a:r>
              <a:rPr kumimoji="1" lang="zh-CN" altLang="en-US" sz="2400" b="1" dirty="0">
                <a:solidFill>
                  <a:srgbClr val="0000FF"/>
                </a:solidFill>
                <a:latin typeface="华文细黑" panose="02010600040101010101" pitchFamily="2" charset="-122"/>
                <a:ea typeface="华文细黑" panose="02010600040101010101" pitchFamily="2" charset="-122"/>
              </a:rPr>
              <a:t>          </a:t>
            </a:r>
            <a:r>
              <a:rPr kumimoji="1" lang="en-US" altLang="zh-CN" sz="2400" b="1" dirty="0">
                <a:solidFill>
                  <a:srgbClr val="0000FF"/>
                </a:solidFill>
                <a:latin typeface="华文细黑" panose="02010600040101010101" pitchFamily="2" charset="-122"/>
                <a:ea typeface="华文细黑" panose="02010600040101010101" pitchFamily="2" charset="-122"/>
              </a:rPr>
              <a:t>1</a:t>
            </a:r>
            <a:r>
              <a:rPr kumimoji="1" lang="zh-CN" altLang="en-US" sz="2400" b="1" dirty="0">
                <a:solidFill>
                  <a:srgbClr val="0000FF"/>
                </a:solidFill>
                <a:latin typeface="华文细黑" panose="02010600040101010101" pitchFamily="2" charset="-122"/>
                <a:ea typeface="华文细黑" panose="02010600040101010101" pitchFamily="2" charset="-122"/>
              </a:rPr>
              <a:t>）根据岗位定角色</a:t>
            </a:r>
          </a:p>
          <a:p>
            <a:pPr algn="just" eaLnBrk="1" hangingPunct="1">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根据组织的安全策略，特定的岗位定义为特定的角色、特定的角色授权给特定的用户。</a:t>
            </a:r>
          </a:p>
          <a:p>
            <a:pPr algn="just" eaLnBrk="1" hangingPunct="1">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例如可以定义某些角色接近</a:t>
            </a:r>
            <a:r>
              <a:rPr kumimoji="1" lang="en-US" altLang="zh-CN" sz="2400" dirty="0">
                <a:latin typeface="华文细黑" panose="02010600040101010101" pitchFamily="2" charset="-122"/>
                <a:ea typeface="华文细黑" panose="02010600040101010101" pitchFamily="2" charset="-122"/>
              </a:rPr>
              <a:t>DAC</a:t>
            </a:r>
            <a:r>
              <a:rPr kumimoji="1" lang="zh-CN" altLang="en-US" sz="2400" dirty="0">
                <a:latin typeface="华文细黑" panose="02010600040101010101" pitchFamily="2" charset="-122"/>
                <a:ea typeface="华文细黑" panose="02010600040101010101" pitchFamily="2" charset="-122"/>
              </a:rPr>
              <a:t>，某些角色接近</a:t>
            </a:r>
            <a:r>
              <a:rPr kumimoji="1" lang="en-US" altLang="zh-CN" sz="2400" dirty="0">
                <a:latin typeface="华文细黑" panose="02010600040101010101" pitchFamily="2" charset="-122"/>
                <a:ea typeface="华文细黑" panose="02010600040101010101" pitchFamily="2" charset="-122"/>
              </a:rPr>
              <a:t>MAC</a:t>
            </a:r>
            <a:r>
              <a:rPr kumimoji="1" lang="zh-CN" altLang="en-US" sz="2400" dirty="0">
                <a:latin typeface="华文细黑" panose="02010600040101010101" pitchFamily="2" charset="-122"/>
                <a:ea typeface="华文细黑" panose="02010600040101010101" pitchFamily="2" charset="-122"/>
              </a:rPr>
              <a:t>。</a:t>
            </a:r>
            <a:endParaRPr kumimoji="1" lang="en-US" altLang="zh-CN" sz="2400" dirty="0">
              <a:latin typeface="华文细黑" panose="02010600040101010101" pitchFamily="2" charset="-122"/>
              <a:ea typeface="华文细黑" panose="02010600040101010101" pitchFamily="2" charset="-122"/>
            </a:endParaRPr>
          </a:p>
          <a:p>
            <a:pPr eaLnBrk="1" hangingPunct="1">
              <a:lnSpc>
                <a:spcPct val="90000"/>
              </a:lnSpc>
              <a:spcBef>
                <a:spcPct val="50000"/>
              </a:spcBef>
              <a:buClrTx/>
              <a:buSzTx/>
              <a:buFontTx/>
              <a:buNone/>
            </a:pPr>
            <a:r>
              <a:rPr kumimoji="1" lang="en-US" altLang="zh-CN" sz="2400" b="1" dirty="0">
                <a:solidFill>
                  <a:srgbClr val="0000FF"/>
                </a:solidFill>
                <a:latin typeface="华文细黑" panose="02010600040101010101" pitchFamily="2" charset="-122"/>
                <a:ea typeface="华文细黑" panose="02010600040101010101" pitchFamily="2" charset="-122"/>
              </a:rPr>
              <a:t>          2</a:t>
            </a:r>
            <a:r>
              <a:rPr kumimoji="1" lang="zh-CN" altLang="en-US" sz="2400" b="1" dirty="0">
                <a:solidFill>
                  <a:srgbClr val="0000FF"/>
                </a:solidFill>
                <a:latin typeface="华文细黑" panose="02010600040101010101" pitchFamily="2" charset="-122"/>
                <a:ea typeface="华文细黑" panose="02010600040101010101" pitchFamily="2" charset="-122"/>
              </a:rPr>
              <a:t>）根据需要定角色</a:t>
            </a:r>
          </a:p>
          <a:p>
            <a:pPr eaLnBrk="1" hangingPunct="1">
              <a:lnSpc>
                <a:spcPct val="90000"/>
              </a:lnSpc>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系统管理员也可以根据需要设置角色的可用性以适应某一阶段企业的安全策略</a:t>
            </a:r>
          </a:p>
          <a:p>
            <a:pPr eaLnBrk="1" hangingPunct="1">
              <a:lnSpc>
                <a:spcPct val="90000"/>
              </a:lnSpc>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例如设置所有角色在所有时间内可用、特定角色在特定时间内可用、用户授权角色的子集在特定时间内可用。</a:t>
            </a:r>
          </a:p>
          <a:p>
            <a:pPr algn="just" eaLnBrk="1" hangingPunct="1">
              <a:spcBef>
                <a:spcPct val="50000"/>
              </a:spcBef>
              <a:buClrTx/>
              <a:buSzTx/>
              <a:buFontTx/>
              <a:buNone/>
            </a:pPr>
            <a:endParaRPr kumimoji="1" lang="zh-CN" altLang="en-US" sz="2400" dirty="0">
              <a:latin typeface="华文细黑" panose="02010600040101010101" pitchFamily="2" charset="-122"/>
              <a:ea typeface="华文细黑" panose="02010600040101010101" pitchFamily="2" charset="-122"/>
            </a:endParaRP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2588605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480849" y="1502979"/>
            <a:ext cx="8153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kumimoji="1" lang="en-US" altLang="zh-CN" sz="2400" b="1" dirty="0">
                <a:solidFill>
                  <a:srgbClr val="0000FF"/>
                </a:solidFill>
                <a:latin typeface="华文细黑" panose="02010600040101010101" pitchFamily="2" charset="-122"/>
                <a:ea typeface="华文细黑" panose="02010600040101010101" pitchFamily="2" charset="-122"/>
              </a:rPr>
              <a:t>3</a:t>
            </a:r>
            <a:r>
              <a:rPr kumimoji="1" lang="zh-CN" altLang="en-US" sz="2400" b="1" dirty="0">
                <a:solidFill>
                  <a:srgbClr val="0000FF"/>
                </a:solidFill>
                <a:latin typeface="华文细黑" panose="02010600040101010101" pitchFamily="2" charset="-122"/>
                <a:ea typeface="华文细黑" panose="02010600040101010101" pitchFamily="2" charset="-122"/>
              </a:rPr>
              <a:t>）通过角色分层映射组织结构</a:t>
            </a:r>
          </a:p>
          <a:p>
            <a:pPr algn="just" eaLnBrk="1" hangingPunct="1">
              <a:lnSpc>
                <a:spcPct val="150000"/>
              </a:lnSpc>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组织结构中通常存在一种上、下级关系，上一级拥有下一级的全部权限，为此，</a:t>
            </a:r>
            <a:r>
              <a:rPr kumimoji="1" lang="en-US" altLang="zh-CN" sz="2400" dirty="0">
                <a:latin typeface="华文细黑" panose="02010600040101010101" pitchFamily="2" charset="-122"/>
                <a:ea typeface="华文细黑" panose="02010600040101010101" pitchFamily="2" charset="-122"/>
              </a:rPr>
              <a:t>RBAC</a:t>
            </a:r>
            <a:r>
              <a:rPr kumimoji="1" lang="zh-CN" altLang="en-US" sz="2400" dirty="0">
                <a:latin typeface="华文细黑" panose="02010600040101010101" pitchFamily="2" charset="-122"/>
                <a:ea typeface="华文细黑" panose="02010600040101010101" pitchFamily="2" charset="-122"/>
              </a:rPr>
              <a:t>引入了角色分层的概念。</a:t>
            </a:r>
          </a:p>
          <a:p>
            <a:pPr algn="just" eaLnBrk="1" hangingPunct="1">
              <a:lnSpc>
                <a:spcPct val="150000"/>
              </a:lnSpc>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角色分层把角色组织起来，能够很自然地反映组织内部人员之间的职权、责任关系。</a:t>
            </a:r>
          </a:p>
          <a:p>
            <a:pPr algn="just" eaLnBrk="1" hangingPunct="1">
              <a:lnSpc>
                <a:spcPct val="150000"/>
              </a:lnSpc>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层次之间存在高对低的继承关系，即父角色可以继承子角色的许可。</a:t>
            </a: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3647703734"/>
      </p:ext>
    </p:extLst>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185988"/>
            <a:ext cx="8267700"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1786282356"/>
      </p:ext>
    </p:extLst>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67469" y="1416269"/>
            <a:ext cx="86106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hlink"/>
                </a:solidFill>
                <a:latin typeface="华文细黑" panose="02010600040101010101" pitchFamily="2" charset="-122"/>
                <a:ea typeface="华文细黑" panose="02010600040101010101" pitchFamily="2" charset="-122"/>
              </a:rPr>
              <a:t>（</a:t>
            </a:r>
            <a:r>
              <a:rPr kumimoji="1" lang="en-US" altLang="zh-CN" sz="2400" b="1" dirty="0">
                <a:solidFill>
                  <a:schemeClr val="hlink"/>
                </a:solidFill>
                <a:latin typeface="华文细黑" panose="02010600040101010101" pitchFamily="2" charset="-122"/>
                <a:ea typeface="华文细黑" panose="02010600040101010101" pitchFamily="2" charset="-122"/>
              </a:rPr>
              <a:t>4</a:t>
            </a:r>
            <a:r>
              <a:rPr kumimoji="1" lang="zh-CN" altLang="en-US" sz="2400" b="1" dirty="0">
                <a:solidFill>
                  <a:schemeClr val="hlink"/>
                </a:solidFill>
                <a:latin typeface="华文细黑" panose="02010600040101010101" pitchFamily="2" charset="-122"/>
                <a:ea typeface="华文细黑" panose="02010600040101010101" pitchFamily="2" charset="-122"/>
              </a:rPr>
              <a:t>）容易实现最小特权（</a:t>
            </a:r>
            <a:r>
              <a:rPr kumimoji="1" lang="en-US" altLang="zh-CN" sz="2400" b="1" dirty="0">
                <a:solidFill>
                  <a:schemeClr val="hlink"/>
                </a:solidFill>
                <a:latin typeface="华文细黑" panose="02010600040101010101" pitchFamily="2" charset="-122"/>
                <a:ea typeface="华文细黑" panose="02010600040101010101" pitchFamily="2" charset="-122"/>
              </a:rPr>
              <a:t>least privilege</a:t>
            </a:r>
            <a:r>
              <a:rPr kumimoji="1" lang="zh-CN" altLang="en-US" sz="2400" b="1" dirty="0">
                <a:solidFill>
                  <a:schemeClr val="hlink"/>
                </a:solidFill>
                <a:latin typeface="华文细黑" panose="02010600040101010101" pitchFamily="2" charset="-122"/>
                <a:ea typeface="华文细黑" panose="02010600040101010101" pitchFamily="2" charset="-122"/>
              </a:rPr>
              <a:t>）原则</a:t>
            </a:r>
          </a:p>
          <a:p>
            <a:pPr algn="just" eaLnBrk="1" hangingPunct="1">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最小特权原则在保持完整性方面起着重要的作用。</a:t>
            </a:r>
          </a:p>
          <a:p>
            <a:pPr algn="just" eaLnBrk="1" hangingPunct="1">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a:t>
            </a:r>
            <a:r>
              <a:rPr kumimoji="1" lang="zh-CN" altLang="en-US" sz="2400" dirty="0">
                <a:solidFill>
                  <a:srgbClr val="FF0000"/>
                </a:solidFill>
                <a:latin typeface="华文细黑" panose="02010600040101010101" pitchFamily="2" charset="-122"/>
                <a:ea typeface="华文细黑" panose="02010600040101010101" pitchFamily="2" charset="-122"/>
              </a:rPr>
              <a:t>最小特权原则是指用户所拥有的权力不能超过他执行工作时所需的权限</a:t>
            </a:r>
            <a:r>
              <a:rPr kumimoji="1" lang="zh-CN" altLang="en-US" sz="2400" dirty="0">
                <a:latin typeface="华文细黑" panose="02010600040101010101" pitchFamily="2" charset="-122"/>
                <a:ea typeface="华文细黑" panose="02010600040101010101" pitchFamily="2" charset="-122"/>
              </a:rPr>
              <a:t>。</a:t>
            </a:r>
          </a:p>
          <a:p>
            <a:pPr algn="just" eaLnBrk="1" hangingPunct="1">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这一原则的应用可限制事故、错误、未授权使用带来的损害。使用</a:t>
            </a:r>
            <a:r>
              <a:rPr kumimoji="1" lang="en-US" altLang="zh-CN" sz="2400" dirty="0">
                <a:latin typeface="华文细黑" panose="02010600040101010101" pitchFamily="2" charset="-122"/>
                <a:ea typeface="华文细黑" panose="02010600040101010101" pitchFamily="2" charset="-122"/>
              </a:rPr>
              <a:t>RBAC</a:t>
            </a:r>
            <a:r>
              <a:rPr kumimoji="1" lang="zh-CN" altLang="en-US" sz="2400" dirty="0">
                <a:latin typeface="华文细黑" panose="02010600040101010101" pitchFamily="2" charset="-122"/>
                <a:ea typeface="华文细黑" panose="02010600040101010101" pitchFamily="2" charset="-122"/>
              </a:rPr>
              <a:t>能够容易地实现最小特权原则。</a:t>
            </a:r>
          </a:p>
          <a:p>
            <a:pPr algn="just" eaLnBrk="1" hangingPunct="1">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在</a:t>
            </a:r>
            <a:r>
              <a:rPr kumimoji="1" lang="en-US" altLang="zh-CN" sz="2400" dirty="0">
                <a:latin typeface="华文细黑" panose="02010600040101010101" pitchFamily="2" charset="-122"/>
                <a:ea typeface="华文细黑" panose="02010600040101010101" pitchFamily="2" charset="-122"/>
              </a:rPr>
              <a:t>RBAC</a:t>
            </a:r>
            <a:r>
              <a:rPr kumimoji="1" lang="zh-CN" altLang="en-US" sz="2400" dirty="0">
                <a:latin typeface="华文细黑" panose="02010600040101010101" pitchFamily="2" charset="-122"/>
                <a:ea typeface="华文细黑" panose="02010600040101010101" pitchFamily="2" charset="-122"/>
              </a:rPr>
              <a:t>中，系统管理员可以根据组织内的规章制度、职员的分工等设计拥有不同权限的角色，只有角色需要执行的操作才授权给角色。当一个主体要访问某资源时</a:t>
            </a:r>
            <a:r>
              <a:rPr kumimoji="1" lang="en-US" altLang="zh-CN" sz="2400" dirty="0">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如果该操作不在主体当前活跃角色的授权操作之内，该访问将被拒绝。</a:t>
            </a:r>
          </a:p>
        </p:txBody>
      </p:sp>
      <p:sp>
        <p:nvSpPr>
          <p:cNvPr id="3" name="Rectangle 2">
            <a:extLst>
              <a:ext uri="{FF2B5EF4-FFF2-40B4-BE49-F238E27FC236}">
                <a16:creationId xmlns:a16="http://schemas.microsoft.com/office/drawing/2014/main" id="{6A442C30-A5B5-4E47-9BFD-EB681CA0D26E}"/>
              </a:ext>
            </a:extLst>
          </p:cNvPr>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3015213961"/>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57200" y="1346200"/>
            <a:ext cx="8420100"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0"/>
              </a:spcBef>
              <a:buClrTx/>
              <a:buSzTx/>
              <a:buFontTx/>
              <a:buNone/>
            </a:pPr>
            <a:r>
              <a:rPr kumimoji="1" lang="zh-CN" altLang="en-US" sz="2000" b="1" dirty="0">
                <a:solidFill>
                  <a:schemeClr val="hlink"/>
                </a:solidFill>
                <a:latin typeface="华文细黑" panose="02010600040101010101" pitchFamily="2" charset="-122"/>
                <a:ea typeface="华文细黑" panose="02010600040101010101" pitchFamily="2" charset="-122"/>
              </a:rPr>
              <a:t>（</a:t>
            </a:r>
            <a:r>
              <a:rPr kumimoji="1" lang="en-US" altLang="zh-CN" sz="2000" b="1" dirty="0">
                <a:solidFill>
                  <a:schemeClr val="hlink"/>
                </a:solidFill>
                <a:latin typeface="华文细黑" panose="02010600040101010101" pitchFamily="2" charset="-122"/>
                <a:ea typeface="华文细黑" panose="02010600040101010101" pitchFamily="2" charset="-122"/>
              </a:rPr>
              <a:t>1</a:t>
            </a:r>
            <a:r>
              <a:rPr kumimoji="1" lang="zh-CN" altLang="en-US" sz="2000" b="1" dirty="0">
                <a:solidFill>
                  <a:schemeClr val="hlink"/>
                </a:solidFill>
                <a:latin typeface="华文细黑" panose="02010600040101010101" pitchFamily="2" charset="-122"/>
                <a:ea typeface="华文细黑" panose="02010600040101010101" pitchFamily="2" charset="-122"/>
              </a:rPr>
              <a:t>）主体（</a:t>
            </a:r>
            <a:r>
              <a:rPr kumimoji="1" lang="en-US" altLang="zh-CN" sz="2000" b="1" dirty="0">
                <a:solidFill>
                  <a:schemeClr val="hlink"/>
                </a:solidFill>
                <a:latin typeface="华文细黑" panose="02010600040101010101" pitchFamily="2" charset="-122"/>
                <a:ea typeface="华文细黑" panose="02010600040101010101" pitchFamily="2" charset="-122"/>
              </a:rPr>
              <a:t>subject</a:t>
            </a:r>
            <a:r>
              <a:rPr kumimoji="1" lang="zh-CN" altLang="en-US" sz="2000" b="1" dirty="0">
                <a:solidFill>
                  <a:schemeClr val="hlink"/>
                </a:solidFill>
                <a:latin typeface="华文细黑" panose="02010600040101010101" pitchFamily="2" charset="-122"/>
                <a:ea typeface="华文细黑" panose="02010600040101010101" pitchFamily="2" charset="-122"/>
              </a:rPr>
              <a:t>）：</a:t>
            </a:r>
            <a:r>
              <a:rPr kumimoji="1" lang="zh-CN" altLang="en-US" sz="2000" dirty="0">
                <a:latin typeface="华文细黑" panose="02010600040101010101" pitchFamily="2" charset="-122"/>
                <a:ea typeface="华文细黑" panose="02010600040101010101" pitchFamily="2" charset="-122"/>
              </a:rPr>
              <a:t>访问的发起者</a:t>
            </a:r>
          </a:p>
          <a:p>
            <a:pPr eaLnBrk="1" hangingPunct="1">
              <a:lnSpc>
                <a:spcPct val="125000"/>
              </a:lnSpc>
              <a:spcBef>
                <a:spcPts val="0"/>
              </a:spcBef>
              <a:buClrTx/>
              <a:buSzTx/>
              <a:buFontTx/>
              <a:buNone/>
            </a:pPr>
            <a:r>
              <a:rPr kumimoji="1" lang="zh-CN" altLang="en-US" sz="2000" dirty="0">
                <a:latin typeface="华文细黑" panose="02010600040101010101" pitchFamily="2" charset="-122"/>
                <a:ea typeface="华文细黑" panose="02010600040101010101" pitchFamily="2" charset="-122"/>
              </a:rPr>
              <a:t>     发起者是试图访问某个目标的用户或者是用户行为的代理。必须控制它对客体的访问。</a:t>
            </a:r>
          </a:p>
          <a:p>
            <a:pPr eaLnBrk="1" hangingPunct="1">
              <a:lnSpc>
                <a:spcPct val="125000"/>
              </a:lnSpc>
              <a:spcBef>
                <a:spcPts val="0"/>
              </a:spcBef>
              <a:buClrTx/>
              <a:buSzTx/>
              <a:buFontTx/>
              <a:buNone/>
            </a:pPr>
            <a:r>
              <a:rPr kumimoji="1" lang="zh-CN" altLang="en-US" sz="2000" dirty="0">
                <a:latin typeface="华文细黑" panose="02010600040101010101" pitchFamily="2" charset="-122"/>
                <a:ea typeface="华文细黑" panose="02010600040101010101" pitchFamily="2" charset="-122"/>
              </a:rPr>
              <a:t>    主体通常为进程，程序或用户。</a:t>
            </a:r>
          </a:p>
          <a:p>
            <a:pPr eaLnBrk="1" hangingPunct="1">
              <a:lnSpc>
                <a:spcPct val="125000"/>
              </a:lnSpc>
              <a:spcBef>
                <a:spcPts val="0"/>
              </a:spcBef>
              <a:buClrTx/>
              <a:buSzTx/>
              <a:buFontTx/>
              <a:buNone/>
            </a:pPr>
            <a:r>
              <a:rPr kumimoji="1" lang="zh-CN" altLang="en-US" sz="2000" b="1" dirty="0">
                <a:solidFill>
                  <a:schemeClr val="hlink"/>
                </a:solidFill>
                <a:latin typeface="华文细黑" panose="02010600040101010101" pitchFamily="2" charset="-122"/>
                <a:ea typeface="华文细黑" panose="02010600040101010101" pitchFamily="2" charset="-122"/>
              </a:rPr>
              <a:t>（</a:t>
            </a:r>
            <a:r>
              <a:rPr kumimoji="1" lang="en-US" altLang="zh-CN" sz="2000" b="1" dirty="0">
                <a:solidFill>
                  <a:schemeClr val="hlink"/>
                </a:solidFill>
                <a:latin typeface="华文细黑" panose="02010600040101010101" pitchFamily="2" charset="-122"/>
                <a:ea typeface="华文细黑" panose="02010600040101010101" pitchFamily="2" charset="-122"/>
              </a:rPr>
              <a:t>2</a:t>
            </a:r>
            <a:r>
              <a:rPr kumimoji="1" lang="zh-CN" altLang="en-US" sz="2000" b="1" dirty="0">
                <a:solidFill>
                  <a:schemeClr val="hlink"/>
                </a:solidFill>
                <a:latin typeface="华文细黑" panose="02010600040101010101" pitchFamily="2" charset="-122"/>
                <a:ea typeface="华文细黑" panose="02010600040101010101" pitchFamily="2" charset="-122"/>
              </a:rPr>
              <a:t>）客体（目标）：</a:t>
            </a:r>
            <a:r>
              <a:rPr kumimoji="1" lang="zh-CN" altLang="en-US" sz="2000" dirty="0">
                <a:latin typeface="华文细黑" panose="02010600040101010101" pitchFamily="2" charset="-122"/>
                <a:ea typeface="华文细黑" panose="02010600040101010101" pitchFamily="2" charset="-122"/>
              </a:rPr>
              <a:t> 可供访问的各种软硬件资源，包括通讯、数据资源。</a:t>
            </a:r>
          </a:p>
        </p:txBody>
      </p:sp>
      <p:sp>
        <p:nvSpPr>
          <p:cNvPr id="5" name="Rectangle 2"/>
          <p:cNvSpPr>
            <a:spLocks noGrp="1" noChangeArrowheads="1"/>
          </p:cNvSpPr>
          <p:nvPr>
            <p:ph type="title"/>
          </p:nvPr>
        </p:nvSpPr>
        <p:spPr>
          <a:xfrm>
            <a:off x="457200" y="274638"/>
            <a:ext cx="8229600" cy="881062"/>
          </a:xfrm>
        </p:spPr>
        <p:txBody>
          <a:bodyPr/>
          <a:lstStyle/>
          <a:p>
            <a:pPr eaLnBrk="1" hangingPunct="1"/>
            <a:r>
              <a:rPr lang="zh-CN" altLang="en-US" b="1" dirty="0">
                <a:solidFill>
                  <a:schemeClr val="tx1"/>
                </a:solidFill>
                <a:latin typeface="Times New Roman" panose="02020603050405020304" pitchFamily="18" charset="0"/>
              </a:rPr>
              <a:t>访问控制概述</a:t>
            </a:r>
          </a:p>
        </p:txBody>
      </p:sp>
      <p:graphicFrame>
        <p:nvGraphicFramePr>
          <p:cNvPr id="6" name="Object 4"/>
          <p:cNvGraphicFramePr>
            <a:graphicFrameLocks noGrp="1" noChangeAspect="1"/>
          </p:cNvGraphicFramePr>
          <p:nvPr>
            <p:ph sz="quarter" idx="4294967295"/>
            <p:extLst>
              <p:ext uri="{D42A27DB-BD31-4B8C-83A1-F6EECF244321}">
                <p14:modId xmlns:p14="http://schemas.microsoft.com/office/powerpoint/2010/main" val="2908032264"/>
              </p:ext>
            </p:extLst>
          </p:nvPr>
        </p:nvGraphicFramePr>
        <p:xfrm>
          <a:off x="2017713" y="3902869"/>
          <a:ext cx="550862" cy="936625"/>
        </p:xfrm>
        <a:graphic>
          <a:graphicData uri="http://schemas.openxmlformats.org/presentationml/2006/ole">
            <mc:AlternateContent xmlns:mc="http://schemas.openxmlformats.org/markup-compatibility/2006">
              <mc:Choice xmlns:v="urn:schemas-microsoft-com:vml" Requires="v">
                <p:oleObj spid="_x0000_s28854" name="Visio" r:id="rId3" imgW="593634" imgH="1008190" progId="">
                  <p:embed/>
                </p:oleObj>
              </mc:Choice>
              <mc:Fallback>
                <p:oleObj name="Visio" r:id="rId3" imgW="593634" imgH="1008190" progId="">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7713" y="3902869"/>
                        <a:ext cx="5508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Oval 5"/>
          <p:cNvSpPr>
            <a:spLocks noChangeArrowheads="1"/>
          </p:cNvSpPr>
          <p:nvPr/>
        </p:nvSpPr>
        <p:spPr bwMode="auto">
          <a:xfrm>
            <a:off x="781050" y="3687763"/>
            <a:ext cx="3024188" cy="2808287"/>
          </a:xfrm>
          <a:prstGeom prst="ellipse">
            <a:avLst/>
          </a:prstGeom>
          <a:noFill/>
          <a:ln w="9525">
            <a:solidFill>
              <a:schemeClr val="tx1"/>
            </a:solidFill>
            <a:round/>
            <a:headEnd/>
            <a:tailEnd/>
          </a:ln>
        </p:spPr>
        <p:txBody>
          <a:bodyPr wrap="none" anchor="ctr"/>
          <a:lstStyle/>
          <a:p>
            <a:endParaRPr lang="zh-CN" altLang="en-US">
              <a:latin typeface="Calibri" pitchFamily="34" charset="0"/>
            </a:endParaRPr>
          </a:p>
        </p:txBody>
      </p:sp>
      <p:sp>
        <p:nvSpPr>
          <p:cNvPr id="8" name="Oval 6"/>
          <p:cNvSpPr>
            <a:spLocks noChangeArrowheads="1"/>
          </p:cNvSpPr>
          <p:nvPr/>
        </p:nvSpPr>
        <p:spPr bwMode="auto">
          <a:xfrm>
            <a:off x="4741863" y="3687763"/>
            <a:ext cx="3024187" cy="2808287"/>
          </a:xfrm>
          <a:prstGeom prst="ellipse">
            <a:avLst/>
          </a:prstGeom>
          <a:noFill/>
          <a:ln w="9525">
            <a:solidFill>
              <a:schemeClr val="tx1"/>
            </a:solidFill>
            <a:round/>
            <a:headEnd/>
            <a:tailEnd/>
          </a:ln>
        </p:spPr>
        <p:txBody>
          <a:bodyPr wrap="none" anchor="ctr"/>
          <a:lstStyle/>
          <a:p>
            <a:endParaRPr lang="zh-CN" altLang="en-US">
              <a:latin typeface="Calibri" pitchFamily="34" charset="0"/>
            </a:endParaRPr>
          </a:p>
        </p:txBody>
      </p:sp>
      <p:sp>
        <p:nvSpPr>
          <p:cNvPr id="9" name="AutoShape 7"/>
          <p:cNvSpPr>
            <a:spLocks noChangeArrowheads="1"/>
          </p:cNvSpPr>
          <p:nvPr/>
        </p:nvSpPr>
        <p:spPr bwMode="auto">
          <a:xfrm>
            <a:off x="4092575" y="4840288"/>
            <a:ext cx="566738" cy="522287"/>
          </a:xfrm>
          <a:prstGeom prst="rightArrow">
            <a:avLst>
              <a:gd name="adj1" fmla="val 50000"/>
              <a:gd name="adj2" fmla="val 40634"/>
            </a:avLst>
          </a:prstGeom>
          <a:solidFill>
            <a:schemeClr val="accent1"/>
          </a:solidFill>
          <a:ln w="9525">
            <a:noFill/>
            <a:miter lim="800000"/>
            <a:headEnd/>
            <a:tailEnd/>
          </a:ln>
        </p:spPr>
        <p:txBody>
          <a:bodyPr wrap="none" anchor="ctr"/>
          <a:lstStyle/>
          <a:p>
            <a:endParaRPr lang="zh-CN" altLang="en-US">
              <a:latin typeface="Calibri" pitchFamily="34" charset="0"/>
            </a:endParaRPr>
          </a:p>
        </p:txBody>
      </p:sp>
      <p:graphicFrame>
        <p:nvGraphicFramePr>
          <p:cNvPr id="10" name="Object 8"/>
          <p:cNvGraphicFramePr>
            <a:graphicFrameLocks noGrp="1" noChangeAspect="1"/>
          </p:cNvGraphicFramePr>
          <p:nvPr>
            <p:ph sz="quarter" idx="4294967295"/>
            <p:extLst>
              <p:ext uri="{D42A27DB-BD31-4B8C-83A1-F6EECF244321}">
                <p14:modId xmlns:p14="http://schemas.microsoft.com/office/powerpoint/2010/main" val="3563291701"/>
              </p:ext>
            </p:extLst>
          </p:nvPr>
        </p:nvGraphicFramePr>
        <p:xfrm>
          <a:off x="1997074" y="5478462"/>
          <a:ext cx="687388" cy="877888"/>
        </p:xfrm>
        <a:graphic>
          <a:graphicData uri="http://schemas.openxmlformats.org/presentationml/2006/ole">
            <mc:AlternateContent xmlns:mc="http://schemas.openxmlformats.org/markup-compatibility/2006">
              <mc:Choice xmlns:v="urn:schemas-microsoft-com:vml" Requires="v">
                <p:oleObj spid="_x0000_s28855" name="Visio" r:id="rId5" imgW="857516" imgH="1095237" progId="">
                  <p:embed/>
                </p:oleObj>
              </mc:Choice>
              <mc:Fallback>
                <p:oleObj name="Visio" r:id="rId5" imgW="857516" imgH="1095237" progId="">
                  <p:embed/>
                  <p:pic>
                    <p:nvPicPr>
                      <p:cNvPr id="1027"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7074" y="5478462"/>
                        <a:ext cx="687388"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9"/>
          <p:cNvGraphicFramePr>
            <a:graphicFrameLocks noChangeAspect="1"/>
          </p:cNvGraphicFramePr>
          <p:nvPr>
            <p:extLst>
              <p:ext uri="{D42A27DB-BD31-4B8C-83A1-F6EECF244321}">
                <p14:modId xmlns:p14="http://schemas.microsoft.com/office/powerpoint/2010/main" val="1382619361"/>
              </p:ext>
            </p:extLst>
          </p:nvPr>
        </p:nvGraphicFramePr>
        <p:xfrm>
          <a:off x="1051720" y="4932362"/>
          <a:ext cx="731837" cy="860425"/>
        </p:xfrm>
        <a:graphic>
          <a:graphicData uri="http://schemas.openxmlformats.org/presentationml/2006/ole">
            <mc:AlternateContent xmlns:mc="http://schemas.openxmlformats.org/markup-compatibility/2006">
              <mc:Choice xmlns:v="urn:schemas-microsoft-com:vml" Requires="v">
                <p:oleObj spid="_x0000_s28856" name="Visio" r:id="rId7" imgW="854263" imgH="1004920" progId="">
                  <p:embed/>
                </p:oleObj>
              </mc:Choice>
              <mc:Fallback>
                <p:oleObj name="Visio" r:id="rId7" imgW="854263" imgH="1004920" progId="">
                  <p:embed/>
                  <p:pic>
                    <p:nvPicPr>
                      <p:cNvPr id="1028"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1720" y="4932362"/>
                        <a:ext cx="731837"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0"/>
          <p:cNvGraphicFramePr>
            <a:graphicFrameLocks noChangeAspect="1"/>
          </p:cNvGraphicFramePr>
          <p:nvPr>
            <p:extLst>
              <p:ext uri="{D42A27DB-BD31-4B8C-83A1-F6EECF244321}">
                <p14:modId xmlns:p14="http://schemas.microsoft.com/office/powerpoint/2010/main" val="1495583068"/>
              </p:ext>
            </p:extLst>
          </p:nvPr>
        </p:nvGraphicFramePr>
        <p:xfrm>
          <a:off x="2978150" y="4994274"/>
          <a:ext cx="539750" cy="771525"/>
        </p:xfrm>
        <a:graphic>
          <a:graphicData uri="http://schemas.openxmlformats.org/presentationml/2006/ole">
            <mc:AlternateContent xmlns:mc="http://schemas.openxmlformats.org/markup-compatibility/2006">
              <mc:Choice xmlns:v="urn:schemas-microsoft-com:vml" Requires="v">
                <p:oleObj spid="_x0000_s28857" name="Visio" r:id="rId9" imgW="741636" imgH="1059274" progId="">
                  <p:embed/>
                </p:oleObj>
              </mc:Choice>
              <mc:Fallback>
                <p:oleObj name="Visio" r:id="rId9" imgW="741636" imgH="1059274" progId="">
                  <p:embed/>
                  <p:pic>
                    <p:nvPicPr>
                      <p:cNvPr id="1029"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8150" y="4994274"/>
                        <a:ext cx="53975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1"/>
          <p:cNvGraphicFramePr>
            <a:graphicFrameLocks noChangeAspect="1"/>
          </p:cNvGraphicFramePr>
          <p:nvPr>
            <p:extLst>
              <p:ext uri="{D42A27DB-BD31-4B8C-83A1-F6EECF244321}">
                <p14:modId xmlns:p14="http://schemas.microsoft.com/office/powerpoint/2010/main" val="3848242740"/>
              </p:ext>
            </p:extLst>
          </p:nvPr>
        </p:nvGraphicFramePr>
        <p:xfrm>
          <a:off x="5102225" y="4191000"/>
          <a:ext cx="781050" cy="766763"/>
        </p:xfrm>
        <a:graphic>
          <a:graphicData uri="http://schemas.openxmlformats.org/presentationml/2006/ole">
            <mc:AlternateContent xmlns:mc="http://schemas.openxmlformats.org/markup-compatibility/2006">
              <mc:Choice xmlns:v="urn:schemas-microsoft-com:vml" Requires="v">
                <p:oleObj spid="_x0000_s28858" name="Visio" r:id="rId11" imgW="780669" imgH="767483" progId="">
                  <p:embed/>
                </p:oleObj>
              </mc:Choice>
              <mc:Fallback>
                <p:oleObj name="Visio" r:id="rId11" imgW="780669" imgH="767483" progId="">
                  <p:embed/>
                  <p:pic>
                    <p:nvPicPr>
                      <p:cNvPr id="103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2225" y="4191000"/>
                        <a:ext cx="781050"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 name="Picture 12" descr="j0196400"/>
          <p:cNvPicPr>
            <a:picLocks noChangeAspect="1" noChangeArrowheads="1"/>
          </p:cNvPicPr>
          <p:nvPr/>
        </p:nvPicPr>
        <p:blipFill>
          <a:blip r:embed="rId13"/>
          <a:srcRect/>
          <a:stretch>
            <a:fillRect/>
          </a:stretch>
        </p:blipFill>
        <p:spPr bwMode="auto">
          <a:xfrm>
            <a:off x="5029200" y="5272088"/>
            <a:ext cx="830263" cy="887412"/>
          </a:xfrm>
          <a:prstGeom prst="rect">
            <a:avLst/>
          </a:prstGeom>
          <a:noFill/>
          <a:ln w="9525">
            <a:noFill/>
            <a:miter lim="800000"/>
            <a:headEnd/>
            <a:tailEnd/>
          </a:ln>
        </p:spPr>
      </p:pic>
      <p:pic>
        <p:nvPicPr>
          <p:cNvPr id="15" name="Picture 13" descr="j0205466"/>
          <p:cNvPicPr>
            <a:picLocks noChangeAspect="1" noChangeArrowheads="1"/>
          </p:cNvPicPr>
          <p:nvPr/>
        </p:nvPicPr>
        <p:blipFill>
          <a:blip r:embed="rId14"/>
          <a:srcRect/>
          <a:stretch>
            <a:fillRect/>
          </a:stretch>
        </p:blipFill>
        <p:spPr bwMode="auto">
          <a:xfrm>
            <a:off x="6037263" y="5559425"/>
            <a:ext cx="823912" cy="819150"/>
          </a:xfrm>
          <a:prstGeom prst="rect">
            <a:avLst/>
          </a:prstGeom>
          <a:noFill/>
          <a:ln w="9525">
            <a:noFill/>
            <a:miter lim="800000"/>
            <a:headEnd/>
            <a:tailEnd/>
          </a:ln>
        </p:spPr>
      </p:pic>
      <p:pic>
        <p:nvPicPr>
          <p:cNvPr id="16" name="Picture 14" descr="j0285750"/>
          <p:cNvPicPr>
            <a:picLocks noChangeAspect="1" noChangeArrowheads="1"/>
          </p:cNvPicPr>
          <p:nvPr/>
        </p:nvPicPr>
        <p:blipFill>
          <a:blip r:embed="rId15"/>
          <a:srcRect/>
          <a:stretch>
            <a:fillRect/>
          </a:stretch>
        </p:blipFill>
        <p:spPr bwMode="auto">
          <a:xfrm>
            <a:off x="6469063" y="4695825"/>
            <a:ext cx="1085850" cy="666750"/>
          </a:xfrm>
          <a:prstGeom prst="rect">
            <a:avLst/>
          </a:prstGeom>
          <a:noFill/>
          <a:ln w="9525">
            <a:noFill/>
            <a:miter lim="800000"/>
            <a:headEnd/>
            <a:tailEnd/>
          </a:ln>
        </p:spPr>
      </p:pic>
      <p:pic>
        <p:nvPicPr>
          <p:cNvPr id="17" name="Picture 15"/>
          <p:cNvPicPr>
            <a:picLocks noChangeAspect="1" noChangeArrowheads="1"/>
          </p:cNvPicPr>
          <p:nvPr/>
        </p:nvPicPr>
        <p:blipFill>
          <a:blip r:embed="rId16"/>
          <a:srcRect/>
          <a:stretch>
            <a:fillRect/>
          </a:stretch>
        </p:blipFill>
        <p:spPr bwMode="auto">
          <a:xfrm>
            <a:off x="5965825" y="3759200"/>
            <a:ext cx="682625" cy="866775"/>
          </a:xfrm>
          <a:prstGeom prst="rect">
            <a:avLst/>
          </a:prstGeom>
          <a:noFill/>
          <a:ln w="9525">
            <a:noFill/>
            <a:miter lim="800000"/>
            <a:headEnd/>
            <a:tailEnd/>
          </a:ln>
        </p:spPr>
      </p:pic>
      <p:sp>
        <p:nvSpPr>
          <p:cNvPr id="18" name="Text Box 16"/>
          <p:cNvSpPr txBox="1">
            <a:spLocks noChangeArrowheads="1"/>
          </p:cNvSpPr>
          <p:nvPr/>
        </p:nvSpPr>
        <p:spPr bwMode="auto">
          <a:xfrm>
            <a:off x="781050" y="6488113"/>
            <a:ext cx="2698750" cy="366712"/>
          </a:xfrm>
          <a:prstGeom prst="rect">
            <a:avLst/>
          </a:prstGeom>
          <a:noFill/>
          <a:ln w="9525">
            <a:noFill/>
            <a:miter lim="800000"/>
            <a:headEnd/>
            <a:tailEnd/>
          </a:ln>
        </p:spPr>
        <p:txBody>
          <a:bodyPr wrap="none">
            <a:spAutoFit/>
          </a:bodyPr>
          <a:lstStyle/>
          <a:p>
            <a:r>
              <a:rPr lang="zh-CN" altLang="en-US">
                <a:latin typeface="Calibri" pitchFamily="34" charset="0"/>
              </a:rPr>
              <a:t>主体：用户、程序、进程</a:t>
            </a:r>
          </a:p>
        </p:txBody>
      </p:sp>
      <p:sp>
        <p:nvSpPr>
          <p:cNvPr id="19" name="Text Box 17"/>
          <p:cNvSpPr txBox="1">
            <a:spLocks noChangeArrowheads="1"/>
          </p:cNvSpPr>
          <p:nvPr/>
        </p:nvSpPr>
        <p:spPr bwMode="auto">
          <a:xfrm>
            <a:off x="4528344" y="6496050"/>
            <a:ext cx="3841750" cy="366713"/>
          </a:xfrm>
          <a:prstGeom prst="rect">
            <a:avLst/>
          </a:prstGeom>
          <a:noFill/>
          <a:ln w="9525">
            <a:noFill/>
            <a:miter lim="800000"/>
            <a:headEnd/>
            <a:tailEnd/>
          </a:ln>
        </p:spPr>
        <p:txBody>
          <a:bodyPr wrap="none">
            <a:spAutoFit/>
          </a:bodyPr>
          <a:lstStyle/>
          <a:p>
            <a:r>
              <a:rPr lang="zh-CN" altLang="en-US">
                <a:latin typeface="Calibri" pitchFamily="34" charset="0"/>
              </a:rPr>
              <a:t>客体：文件、存储介质、程序、进程</a:t>
            </a:r>
          </a:p>
        </p:txBody>
      </p:sp>
    </p:spTree>
    <p:extLst>
      <p:ext uri="{BB962C8B-B14F-4D97-AF65-F5344CB8AC3E}">
        <p14:creationId xmlns:p14="http://schemas.microsoft.com/office/powerpoint/2010/main" val="19072131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431800" y="15240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1" dirty="0">
                <a:solidFill>
                  <a:schemeClr val="hlink"/>
                </a:solidFill>
                <a:latin typeface="华文细黑" panose="02010600040101010101" pitchFamily="2" charset="-122"/>
                <a:ea typeface="华文细黑" panose="02010600040101010101" pitchFamily="2" charset="-122"/>
              </a:rPr>
              <a:t>（</a:t>
            </a:r>
            <a:r>
              <a:rPr kumimoji="1" lang="en-US" altLang="zh-CN" sz="2400" b="1" dirty="0">
                <a:solidFill>
                  <a:schemeClr val="hlink"/>
                </a:solidFill>
                <a:latin typeface="华文细黑" panose="02010600040101010101" pitchFamily="2" charset="-122"/>
                <a:ea typeface="华文细黑" panose="02010600040101010101" pitchFamily="2" charset="-122"/>
              </a:rPr>
              <a:t>5</a:t>
            </a:r>
            <a:r>
              <a:rPr kumimoji="1" lang="zh-CN" altLang="en-US" sz="2400" b="1" dirty="0">
                <a:solidFill>
                  <a:schemeClr val="hlink"/>
                </a:solidFill>
                <a:latin typeface="华文细黑" panose="02010600040101010101" pitchFamily="2" charset="-122"/>
                <a:ea typeface="华文细黑" panose="02010600040101010101" pitchFamily="2" charset="-122"/>
              </a:rPr>
              <a:t>）满足职责分离</a:t>
            </a:r>
            <a:r>
              <a:rPr kumimoji="1" lang="en-US" altLang="zh-CN" sz="2400" b="1" dirty="0">
                <a:solidFill>
                  <a:schemeClr val="hlink"/>
                </a:solidFill>
                <a:latin typeface="华文细黑" panose="02010600040101010101" pitchFamily="2" charset="-122"/>
                <a:ea typeface="华文细黑" panose="02010600040101010101" pitchFamily="2" charset="-122"/>
              </a:rPr>
              <a:t>(separation of duties)</a:t>
            </a:r>
            <a:r>
              <a:rPr kumimoji="1" lang="zh-CN" altLang="en-US" sz="2400" b="1" dirty="0">
                <a:solidFill>
                  <a:schemeClr val="hlink"/>
                </a:solidFill>
                <a:latin typeface="华文细黑" panose="02010600040101010101" pitchFamily="2" charset="-122"/>
                <a:ea typeface="华文细黑" panose="02010600040101010101" pitchFamily="2" charset="-122"/>
              </a:rPr>
              <a:t>原则</a:t>
            </a:r>
          </a:p>
          <a:p>
            <a:pPr algn="just" eaLnBrk="1" hangingPunct="1">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这是保障安全的一个基本原则，是指有些许可不能同时被同一用户获得，以避免安全上的漏洞。</a:t>
            </a:r>
          </a:p>
          <a:p>
            <a:pPr algn="just" eaLnBrk="1" hangingPunct="1">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例如收款员、出纳员、审计员应由不同的用户担任。在</a:t>
            </a:r>
            <a:r>
              <a:rPr kumimoji="1" lang="en-US" altLang="zh-CN" sz="2400" dirty="0">
                <a:latin typeface="华文细黑" panose="02010600040101010101" pitchFamily="2" charset="-122"/>
                <a:ea typeface="华文细黑" panose="02010600040101010101" pitchFamily="2" charset="-122"/>
              </a:rPr>
              <a:t>RBAC</a:t>
            </a:r>
            <a:r>
              <a:rPr kumimoji="1" lang="zh-CN" altLang="en-US" sz="2400" dirty="0">
                <a:latin typeface="华文细黑" panose="02010600040101010101" pitchFamily="2" charset="-122"/>
                <a:ea typeface="华文细黑" panose="02010600040101010101" pitchFamily="2" charset="-122"/>
              </a:rPr>
              <a:t>中，职责分离可以有静态和动态两种实现方式。</a:t>
            </a:r>
          </a:p>
          <a:p>
            <a:pPr algn="just" eaLnBrk="1" hangingPunct="1">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a:t>
            </a:r>
            <a:r>
              <a:rPr kumimoji="1" lang="zh-CN" altLang="en-US" sz="2400" dirty="0">
                <a:solidFill>
                  <a:schemeClr val="hlink"/>
                </a:solidFill>
                <a:latin typeface="华文细黑" panose="02010600040101010101" pitchFamily="2" charset="-122"/>
                <a:ea typeface="华文细黑" panose="02010600040101010101" pitchFamily="2" charset="-122"/>
              </a:rPr>
              <a:t>静态职责分离</a:t>
            </a:r>
            <a:r>
              <a:rPr kumimoji="1" lang="zh-CN" altLang="en-US" sz="2400" dirty="0">
                <a:latin typeface="华文细黑" panose="02010600040101010101" pitchFamily="2" charset="-122"/>
                <a:ea typeface="华文细黑" panose="02010600040101010101" pitchFamily="2" charset="-122"/>
              </a:rPr>
              <a:t>只有当一个角色与用户所属的其他角色彼此不互斥时</a:t>
            </a:r>
            <a:r>
              <a:rPr kumimoji="1" lang="en-US" altLang="zh-CN" sz="2400" dirty="0">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这个角色才能授权给该用户。</a:t>
            </a:r>
          </a:p>
          <a:p>
            <a:pPr algn="just" eaLnBrk="1" hangingPunct="1">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a:t>
            </a:r>
            <a:r>
              <a:rPr kumimoji="1" lang="zh-CN" altLang="en-US" sz="2400" dirty="0">
                <a:solidFill>
                  <a:schemeClr val="hlink"/>
                </a:solidFill>
                <a:latin typeface="华文细黑" panose="02010600040101010101" pitchFamily="2" charset="-122"/>
                <a:ea typeface="华文细黑" panose="02010600040101010101" pitchFamily="2" charset="-122"/>
              </a:rPr>
              <a:t>动态职责分离</a:t>
            </a:r>
            <a:r>
              <a:rPr kumimoji="1" lang="zh-CN" altLang="en-US" sz="2400" dirty="0">
                <a:latin typeface="华文细黑" panose="02010600040101010101" pitchFamily="2" charset="-122"/>
                <a:ea typeface="华文细黑" panose="02010600040101010101" pitchFamily="2" charset="-122"/>
              </a:rPr>
              <a:t>只有当一个角色与一主体的任何一个当前活跃角色都不互斥时该角色才能成为该主体的另一个活跃角色</a:t>
            </a:r>
          </a:p>
          <a:p>
            <a:pPr algn="just" eaLnBrk="1" hangingPunct="1">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a:t>
            </a:r>
            <a:r>
              <a:rPr kumimoji="1" lang="zh-CN" altLang="en-US" sz="2400" dirty="0">
                <a:solidFill>
                  <a:schemeClr val="hlink"/>
                </a:solidFill>
                <a:latin typeface="华文细黑" panose="02010600040101010101" pitchFamily="2" charset="-122"/>
                <a:ea typeface="华文细黑" panose="02010600040101010101" pitchFamily="2" charset="-122"/>
              </a:rPr>
              <a:t>角色的职责分离</a:t>
            </a:r>
            <a:r>
              <a:rPr kumimoji="1" lang="zh-CN" altLang="en-US" sz="2400" dirty="0">
                <a:latin typeface="华文细黑" panose="02010600040101010101" pitchFamily="2" charset="-122"/>
                <a:ea typeface="华文细黑" panose="02010600040101010101" pitchFamily="2" charset="-122"/>
              </a:rPr>
              <a:t>也称为角色互斥，是角色限制的一种。 </a:t>
            </a: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3357726003"/>
      </p:ext>
    </p:extLst>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3"/>
          <p:cNvSpPr txBox="1">
            <a:spLocks noChangeArrowheads="1"/>
          </p:cNvSpPr>
          <p:nvPr/>
        </p:nvSpPr>
        <p:spPr bwMode="auto">
          <a:xfrm>
            <a:off x="381000" y="1905000"/>
            <a:ext cx="8305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a:solidFill>
                  <a:schemeClr val="hlink"/>
                </a:solidFill>
                <a:latin typeface="华文细黑" panose="02010600040101010101" pitchFamily="2" charset="-122"/>
                <a:ea typeface="华文细黑" panose="02010600040101010101" pitchFamily="2" charset="-122"/>
              </a:rPr>
              <a:t>岗位上的用户数通过角色基数约束</a:t>
            </a:r>
          </a:p>
          <a:p>
            <a:pPr algn="just" eaLnBrk="1" hangingPunct="1">
              <a:spcBef>
                <a:spcPct val="50000"/>
              </a:spcBef>
              <a:buClrTx/>
              <a:buSzTx/>
              <a:buFontTx/>
              <a:buNone/>
            </a:pPr>
            <a:r>
              <a:rPr kumimoji="1" lang="zh-CN" altLang="en-US" sz="2400">
                <a:latin typeface="华文细黑" panose="02010600040101010101" pitchFamily="2" charset="-122"/>
                <a:ea typeface="华文细黑" panose="02010600040101010101" pitchFamily="2" charset="-122"/>
              </a:rPr>
              <a:t>    企业中有一些角色只能由一定人数的用户占用，在创建新的角色时，通过指定角色的基数来限定该角色可以拥有的最大授权用户数。</a:t>
            </a:r>
          </a:p>
          <a:p>
            <a:pPr algn="just" eaLnBrk="1" hangingPunct="1">
              <a:spcBef>
                <a:spcPct val="50000"/>
              </a:spcBef>
              <a:buClrTx/>
              <a:buSzTx/>
              <a:buFontTx/>
              <a:buNone/>
            </a:pPr>
            <a:r>
              <a:rPr kumimoji="1" lang="zh-CN" altLang="en-US" sz="2400">
                <a:latin typeface="华文细黑" panose="02010600040101010101" pitchFamily="2" charset="-122"/>
                <a:ea typeface="华文细黑" panose="02010600040101010101" pitchFamily="2" charset="-122"/>
              </a:rPr>
              <a:t>    如总经理角色只能由一位用户担任。</a:t>
            </a: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1267987718"/>
      </p:ext>
    </p:extLst>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584200" y="1422400"/>
            <a:ext cx="8153400" cy="4572000"/>
          </a:xfrm>
        </p:spPr>
        <p:txBody>
          <a:bodyPr/>
          <a:lstStyle/>
          <a:p>
            <a:pPr eaLnBrk="1" hangingPunct="1">
              <a:lnSpc>
                <a:spcPct val="90000"/>
              </a:lnSpc>
              <a:buFont typeface="Wingdings" panose="05000000000000000000" pitchFamily="2" charset="2"/>
              <a:buNone/>
            </a:pPr>
            <a:r>
              <a:rPr lang="en-US" altLang="zh-CN" sz="2400" b="1" dirty="0">
                <a:solidFill>
                  <a:schemeClr val="hlink"/>
                </a:solidFill>
                <a:latin typeface="华文细黑" panose="02010600040101010101" pitchFamily="2" charset="-122"/>
                <a:ea typeface="华文细黑" panose="02010600040101010101" pitchFamily="2" charset="-122"/>
              </a:rPr>
              <a:t>9. RBAC</a:t>
            </a:r>
            <a:r>
              <a:rPr lang="zh-CN" altLang="en-US" sz="2400" b="1" dirty="0">
                <a:solidFill>
                  <a:schemeClr val="hlink"/>
                </a:solidFill>
                <a:latin typeface="华文细黑" panose="02010600040101010101" pitchFamily="2" charset="-122"/>
                <a:ea typeface="华文细黑" panose="02010600040101010101" pitchFamily="2" charset="-122"/>
              </a:rPr>
              <a:t>系统的构成</a:t>
            </a:r>
          </a:p>
          <a:p>
            <a:pPr eaLnBrk="1" hangingPunct="1">
              <a:lnSpc>
                <a:spcPct val="9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服务器：</a:t>
            </a:r>
          </a:p>
          <a:p>
            <a:pPr eaLnBrk="1" hangingPunct="1">
              <a:lnSpc>
                <a:spcPct val="9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1</a:t>
            </a:r>
            <a:r>
              <a:rPr lang="zh-CN" altLang="en-US" sz="2400" dirty="0">
                <a:latin typeface="华文细黑" panose="02010600040101010101" pitchFamily="2" charset="-122"/>
                <a:ea typeface="华文细黑" panose="02010600040101010101" pitchFamily="2" charset="-122"/>
              </a:rPr>
              <a:t>）访问控制服务器</a:t>
            </a:r>
            <a:r>
              <a:rPr lang="en-US" altLang="zh-CN" sz="2400" dirty="0">
                <a:latin typeface="华文细黑" panose="02010600040101010101" pitchFamily="2" charset="-122"/>
                <a:ea typeface="华文细黑" panose="02010600040101010101" pitchFamily="2" charset="-122"/>
              </a:rPr>
              <a:t>ACS(Access Control Server)</a:t>
            </a:r>
          </a:p>
          <a:p>
            <a:pPr eaLnBrk="1" hangingPunct="1">
              <a:lnSpc>
                <a:spcPct val="90000"/>
              </a:lnSpc>
              <a:buFont typeface="Wingdings" panose="05000000000000000000" pitchFamily="2" charset="2"/>
              <a:buNone/>
            </a:pP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2</a:t>
            </a:r>
            <a:r>
              <a:rPr lang="zh-CN" altLang="en-US" sz="2400" dirty="0">
                <a:latin typeface="华文细黑" panose="02010600040101010101" pitchFamily="2" charset="-122"/>
                <a:ea typeface="华文细黑" panose="02010600040101010101" pitchFamily="2" charset="-122"/>
              </a:rPr>
              <a:t>）访问请求过滤器</a:t>
            </a:r>
            <a:r>
              <a:rPr lang="en-US" altLang="zh-CN" sz="2400" dirty="0">
                <a:latin typeface="华文细黑" panose="02010600040101010101" pitchFamily="2" charset="-122"/>
                <a:ea typeface="华文细黑" panose="02010600040101010101" pitchFamily="2" charset="-122"/>
              </a:rPr>
              <a:t>AFS(Access Filter Server)</a:t>
            </a:r>
            <a:r>
              <a:rPr lang="zh-CN" altLang="en-US" sz="2400" dirty="0">
                <a:latin typeface="华文细黑" panose="02010600040101010101" pitchFamily="2" charset="-122"/>
                <a:ea typeface="华文细黑" panose="02010600040101010101" pitchFamily="2" charset="-122"/>
              </a:rPr>
              <a:t>、</a:t>
            </a:r>
          </a:p>
          <a:p>
            <a:pPr eaLnBrk="1" hangingPunct="1">
              <a:lnSpc>
                <a:spcPct val="9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a:latin typeface="华文细黑" panose="02010600040101010101" pitchFamily="2" charset="-122"/>
                <a:ea typeface="华文细黑" panose="02010600040101010101" pitchFamily="2" charset="-122"/>
              </a:rPr>
              <a:t>3</a:t>
            </a:r>
            <a:r>
              <a:rPr lang="zh-CN" altLang="en-US" sz="2400" dirty="0">
                <a:latin typeface="华文细黑" panose="02010600040101010101" pitchFamily="2" charset="-122"/>
                <a:ea typeface="华文细黑" panose="02010600040101010101" pitchFamily="2" charset="-122"/>
              </a:rPr>
              <a:t>）角色及授权管理器</a:t>
            </a:r>
            <a:r>
              <a:rPr lang="en-US" altLang="zh-CN" sz="2400" dirty="0">
                <a:latin typeface="华文细黑" panose="02010600040101010101" pitchFamily="2" charset="-122"/>
                <a:ea typeface="华文细黑" panose="02010600040101010101" pitchFamily="2" charset="-122"/>
              </a:rPr>
              <a:t>RAS(</a:t>
            </a:r>
            <a:r>
              <a:rPr lang="en-US" altLang="zh-CN" sz="1400" dirty="0" err="1">
                <a:latin typeface="华文细黑" panose="02010600040101010101" pitchFamily="2" charset="-122"/>
                <a:ea typeface="华文细黑" panose="02010600040101010101" pitchFamily="2" charset="-122"/>
              </a:rPr>
              <a:t>Role&amp;Authorization</a:t>
            </a:r>
            <a:r>
              <a:rPr lang="en-US" altLang="zh-CN" sz="1400" dirty="0">
                <a:latin typeface="华文细黑" panose="02010600040101010101" pitchFamily="2" charset="-122"/>
                <a:ea typeface="华文细黑" panose="02010600040101010101" pitchFamily="2" charset="-122"/>
              </a:rPr>
              <a:t> Management Server</a:t>
            </a:r>
            <a:r>
              <a:rPr lang="en-US" altLang="zh-CN" sz="2400" dirty="0">
                <a:latin typeface="华文细黑" panose="02010600040101010101" pitchFamily="2" charset="-122"/>
                <a:ea typeface="华文细黑" panose="02010600040101010101" pitchFamily="2" charset="-122"/>
              </a:rPr>
              <a:t>)</a:t>
            </a:r>
          </a:p>
          <a:p>
            <a:pPr eaLnBrk="1" hangingPunct="1">
              <a:lnSpc>
                <a:spcPct val="90000"/>
              </a:lnSpc>
              <a:buFont typeface="Wingdings" panose="05000000000000000000" pitchFamily="2" charset="2"/>
              <a:buNone/>
            </a:pP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4</a:t>
            </a:r>
            <a:r>
              <a:rPr lang="zh-CN" altLang="en-US" sz="2400" dirty="0">
                <a:latin typeface="华文细黑" panose="02010600040101010101" pitchFamily="2" charset="-122"/>
                <a:ea typeface="华文细黑" panose="02010600040101010101" pitchFamily="2" charset="-122"/>
              </a:rPr>
              <a:t>）管理控制台</a:t>
            </a:r>
          </a:p>
          <a:p>
            <a:pPr eaLnBrk="1" hangingPunct="1">
              <a:lnSpc>
                <a:spcPct val="9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p>
          <a:p>
            <a:pPr eaLnBrk="1" hangingPunct="1">
              <a:lnSpc>
                <a:spcPct val="90000"/>
              </a:lnSpc>
              <a:spcBef>
                <a:spcPts val="1200"/>
              </a:spcBef>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访问控制信息库：</a:t>
            </a:r>
          </a:p>
          <a:p>
            <a:pPr eaLnBrk="1" hangingPunct="1">
              <a:lnSpc>
                <a:spcPct val="9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用户／角色信息库</a:t>
            </a:r>
          </a:p>
          <a:p>
            <a:pPr eaLnBrk="1" hangingPunct="1">
              <a:lnSpc>
                <a:spcPct val="9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角色访问权限库</a:t>
            </a:r>
          </a:p>
          <a:p>
            <a:pPr eaLnBrk="1" hangingPunct="1">
              <a:lnSpc>
                <a:spcPct val="90000"/>
              </a:lnSpc>
              <a:buFont typeface="Wingdings" panose="05000000000000000000" pitchFamily="2" charset="2"/>
              <a:buNone/>
            </a:pPr>
            <a:r>
              <a:rPr lang="zh-CN" altLang="en-US" sz="2400" dirty="0">
                <a:latin typeface="华文细黑" panose="02010600040101010101" pitchFamily="2" charset="-122"/>
                <a:ea typeface="华文细黑" panose="02010600040101010101" pitchFamily="2" charset="-122"/>
              </a:rPr>
              <a:t>        。。。</a:t>
            </a: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25343936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7"/>
          <p:cNvSpPr>
            <a:spLocks noChangeArrowheads="1"/>
          </p:cNvSpPr>
          <p:nvPr/>
        </p:nvSpPr>
        <p:spPr bwMode="auto">
          <a:xfrm>
            <a:off x="152400" y="4259262"/>
            <a:ext cx="8763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华文细黑" panose="02010600040101010101" pitchFamily="2" charset="-122"/>
                <a:ea typeface="华文细黑" panose="02010600040101010101" pitchFamily="2" charset="-122"/>
              </a:rPr>
              <a:t>（</a:t>
            </a:r>
            <a:r>
              <a:rPr kumimoji="1" lang="en-US" altLang="zh-CN" sz="2000">
                <a:latin typeface="华文细黑" panose="02010600040101010101" pitchFamily="2" charset="-122"/>
                <a:ea typeface="华文细黑" panose="02010600040101010101" pitchFamily="2" charset="-122"/>
              </a:rPr>
              <a:t>1</a:t>
            </a:r>
            <a:r>
              <a:rPr kumimoji="1" lang="zh-CN" altLang="en-US" sz="2000">
                <a:latin typeface="华文细黑" panose="02010600040101010101" pitchFamily="2" charset="-122"/>
                <a:ea typeface="华文细黑" panose="02010600040101010101" pitchFamily="2" charset="-122"/>
              </a:rPr>
              <a:t>）用户在访问资源之前，必须先向身份认证服务器证实自己的身份和角色</a:t>
            </a:r>
          </a:p>
          <a:p>
            <a:pPr eaLnBrk="1" hangingPunct="1">
              <a:spcBef>
                <a:spcPct val="0"/>
              </a:spcBef>
              <a:buClrTx/>
              <a:buSzTx/>
              <a:buFontTx/>
              <a:buNone/>
            </a:pPr>
            <a:r>
              <a:rPr kumimoji="1" lang="zh-CN" altLang="en-US" sz="2000">
                <a:latin typeface="宋体" panose="02010600030101010101" pitchFamily="2" charset="-122"/>
              </a:rPr>
              <a:t>（</a:t>
            </a:r>
            <a:r>
              <a:rPr kumimoji="1" lang="en-US" altLang="zh-CN" sz="2000">
                <a:latin typeface="宋体" panose="02010600030101010101" pitchFamily="2" charset="-122"/>
              </a:rPr>
              <a:t>2</a:t>
            </a:r>
            <a:r>
              <a:rPr kumimoji="1" lang="zh-CN" altLang="en-US" sz="2000">
                <a:latin typeface="宋体" panose="02010600030101010101" pitchFamily="2" charset="-122"/>
              </a:rPr>
              <a:t>）通过身份认证之后，用户以当前的角色向</a:t>
            </a:r>
            <a:r>
              <a:rPr kumimoji="1" lang="en-US" altLang="zh-CN" sz="2000">
                <a:latin typeface="华文细黑" panose="02010600040101010101" pitchFamily="2" charset="-122"/>
              </a:rPr>
              <a:t>AFS</a:t>
            </a:r>
            <a:r>
              <a:rPr kumimoji="1" lang="zh-CN" altLang="en-US" sz="2000">
                <a:latin typeface="宋体" panose="02010600030101010101" pitchFamily="2" charset="-122"/>
              </a:rPr>
              <a:t>发出访问请求</a:t>
            </a:r>
            <a:r>
              <a:rPr kumimoji="1" lang="zh-CN" altLang="en-US" sz="2000">
                <a:latin typeface="华文细黑" panose="02010600040101010101" pitchFamily="2" charset="-122"/>
                <a:ea typeface="华文细黑" panose="02010600040101010101" pitchFamily="2" charset="-122"/>
              </a:rPr>
              <a:t> </a:t>
            </a:r>
          </a:p>
          <a:p>
            <a:pPr eaLnBrk="1" hangingPunct="1">
              <a:spcBef>
                <a:spcPct val="0"/>
              </a:spcBef>
              <a:buClrTx/>
              <a:buSzTx/>
              <a:buFontTx/>
              <a:buNone/>
            </a:pPr>
            <a:r>
              <a:rPr kumimoji="1" lang="zh-CN" altLang="en-US" sz="2000">
                <a:latin typeface="华文细黑" panose="02010600040101010101" pitchFamily="2" charset="-122"/>
              </a:rPr>
              <a:t>          </a:t>
            </a:r>
            <a:r>
              <a:rPr kumimoji="1" lang="en-US" altLang="zh-CN" sz="2000">
                <a:latin typeface="华文细黑" panose="02010600040101010101" pitchFamily="2" charset="-122"/>
              </a:rPr>
              <a:t>AFS</a:t>
            </a:r>
            <a:r>
              <a:rPr kumimoji="1" lang="zh-CN" altLang="en-US" sz="2000">
                <a:latin typeface="宋体" panose="02010600030101010101" pitchFamily="2" charset="-122"/>
              </a:rPr>
              <a:t>收到请求后，把用户的当前角色、要访问的资源以及访问权限组成一个新的报文，发送给</a:t>
            </a:r>
            <a:r>
              <a:rPr kumimoji="1" lang="en-US" altLang="zh-CN" sz="2000">
                <a:latin typeface="华文细黑" panose="02010600040101010101" pitchFamily="2" charset="-122"/>
              </a:rPr>
              <a:t>ACS</a:t>
            </a:r>
            <a:r>
              <a:rPr kumimoji="1" lang="zh-CN" altLang="en-US" sz="2000">
                <a:latin typeface="宋体" panose="02010600030101010101" pitchFamily="2" charset="-122"/>
              </a:rPr>
              <a:t>请求作出访问决策。</a:t>
            </a:r>
          </a:p>
          <a:p>
            <a:pPr eaLnBrk="1" hangingPunct="1">
              <a:spcBef>
                <a:spcPct val="0"/>
              </a:spcBef>
              <a:buClrTx/>
              <a:buSzTx/>
              <a:buFontTx/>
              <a:buNone/>
            </a:pPr>
            <a:r>
              <a:rPr kumimoji="1" lang="zh-CN" altLang="en-US" sz="2000">
                <a:latin typeface="宋体" panose="02010600030101010101" pitchFamily="2" charset="-122"/>
              </a:rPr>
              <a:t>     </a:t>
            </a:r>
            <a:r>
              <a:rPr kumimoji="1" lang="en-US" altLang="zh-CN" sz="2000">
                <a:latin typeface="华文细黑" panose="02010600040101010101" pitchFamily="2" charset="-122"/>
              </a:rPr>
              <a:t>ACS</a:t>
            </a:r>
            <a:r>
              <a:rPr kumimoji="1" lang="zh-CN" altLang="en-US" sz="2000">
                <a:latin typeface="宋体" panose="02010600030101010101" pitchFamily="2" charset="-122"/>
              </a:rPr>
              <a:t>返回决策结果给</a:t>
            </a:r>
            <a:r>
              <a:rPr kumimoji="1" lang="en-US" altLang="zh-CN" sz="2000">
                <a:latin typeface="华文细黑" panose="02010600040101010101" pitchFamily="2" charset="-122"/>
              </a:rPr>
              <a:t>AFS</a:t>
            </a:r>
            <a:r>
              <a:rPr kumimoji="1" lang="zh-CN" altLang="en-US" sz="2000">
                <a:latin typeface="宋体" panose="02010600030101010101" pitchFamily="2" charset="-122"/>
              </a:rPr>
              <a:t>。如果允许此次访问，则</a:t>
            </a:r>
            <a:r>
              <a:rPr kumimoji="1" lang="en-US" altLang="zh-CN" sz="2000">
                <a:latin typeface="华文细黑" panose="02010600040101010101" pitchFamily="2" charset="-122"/>
              </a:rPr>
              <a:t>AFS</a:t>
            </a:r>
            <a:r>
              <a:rPr kumimoji="1" lang="zh-CN" altLang="en-US" sz="2000">
                <a:latin typeface="宋体" panose="02010600030101010101" pitchFamily="2" charset="-122"/>
              </a:rPr>
              <a:t>负责向真正的应用服务器发出访问请求，并将访问结果返回给用户。如果否认该次访问，则</a:t>
            </a:r>
            <a:r>
              <a:rPr kumimoji="1" lang="en-US" altLang="zh-CN" sz="2000">
                <a:latin typeface="华文细黑" panose="02010600040101010101" pitchFamily="2" charset="-122"/>
              </a:rPr>
              <a:t>AFS</a:t>
            </a:r>
            <a:r>
              <a:rPr kumimoji="1" lang="zh-CN" altLang="en-US" sz="2000">
                <a:latin typeface="宋体" panose="02010600030101010101" pitchFamily="2" charset="-122"/>
              </a:rPr>
              <a:t>返回给用户一个</a:t>
            </a:r>
            <a:r>
              <a:rPr kumimoji="1" lang="zh-CN" altLang="en-US" sz="2000">
                <a:latin typeface="Times New Roman" panose="02020603050405020304" pitchFamily="18" charset="0"/>
              </a:rPr>
              <a:t>“</a:t>
            </a:r>
            <a:r>
              <a:rPr kumimoji="1" lang="zh-CN" altLang="en-US" sz="2000">
                <a:latin typeface="宋体" panose="02010600030101010101" pitchFamily="2" charset="-122"/>
              </a:rPr>
              <a:t>操作失败</a:t>
            </a:r>
            <a:r>
              <a:rPr kumimoji="1" lang="zh-CN" altLang="en-US" sz="2000">
                <a:latin typeface="Times New Roman" panose="02020603050405020304" pitchFamily="18" charset="0"/>
              </a:rPr>
              <a:t>”</a:t>
            </a:r>
            <a:r>
              <a:rPr kumimoji="1" lang="zh-CN" altLang="en-US" sz="2000">
                <a:latin typeface="宋体" panose="02010600030101010101" pitchFamily="2" charset="-122"/>
              </a:rPr>
              <a:t>的应答代码报文</a:t>
            </a:r>
            <a:r>
              <a:rPr kumimoji="1" lang="zh-CN" altLang="en-US" sz="2000">
                <a:latin typeface="华文细黑" panose="02010600040101010101" pitchFamily="2" charset="-122"/>
                <a:ea typeface="华文细黑" panose="02010600040101010101" pitchFamily="2" charset="-122"/>
              </a:rPr>
              <a:t>  </a:t>
            </a:r>
          </a:p>
        </p:txBody>
      </p:sp>
      <p:grpSp>
        <p:nvGrpSpPr>
          <p:cNvPr id="65539" name="Group 39"/>
          <p:cNvGrpSpPr>
            <a:grpSpLocks/>
          </p:cNvGrpSpPr>
          <p:nvPr/>
        </p:nvGrpSpPr>
        <p:grpSpPr bwMode="auto">
          <a:xfrm>
            <a:off x="76200" y="381000"/>
            <a:ext cx="8915400" cy="3733800"/>
            <a:chOff x="48" y="48"/>
            <a:chExt cx="5616" cy="2352"/>
          </a:xfrm>
        </p:grpSpPr>
        <p:sp>
          <p:nvSpPr>
            <p:cNvPr id="65540" name="Rectangle 28"/>
            <p:cNvSpPr>
              <a:spLocks noChangeArrowheads="1"/>
            </p:cNvSpPr>
            <p:nvPr/>
          </p:nvSpPr>
          <p:spPr bwMode="auto">
            <a:xfrm>
              <a:off x="48" y="48"/>
              <a:ext cx="5616" cy="2352"/>
            </a:xfrm>
            <a:prstGeom prst="rect">
              <a:avLst/>
            </a:prstGeom>
            <a:solidFill>
              <a:srgbClr val="C0C0C0"/>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ea typeface="华文细黑" panose="02010600040101010101" pitchFamily="2" charset="-122"/>
              </a:endParaRPr>
            </a:p>
          </p:txBody>
        </p:sp>
        <p:grpSp>
          <p:nvGrpSpPr>
            <p:cNvPr id="65541" name="Group 4"/>
            <p:cNvGrpSpPr>
              <a:grpSpLocks/>
            </p:cNvGrpSpPr>
            <p:nvPr/>
          </p:nvGrpSpPr>
          <p:grpSpPr bwMode="auto">
            <a:xfrm>
              <a:off x="336" y="192"/>
              <a:ext cx="5232" cy="2016"/>
              <a:chOff x="2520" y="7212"/>
              <a:chExt cx="8280" cy="4368"/>
            </a:xfrm>
          </p:grpSpPr>
          <p:sp>
            <p:nvSpPr>
              <p:cNvPr id="65550" name="Rectangle 5"/>
              <p:cNvSpPr>
                <a:spLocks noChangeArrowheads="1"/>
              </p:cNvSpPr>
              <p:nvPr/>
            </p:nvSpPr>
            <p:spPr bwMode="auto">
              <a:xfrm>
                <a:off x="2520" y="11112"/>
                <a:ext cx="198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600">
                    <a:latin typeface="华文细黑" panose="02010600040101010101" pitchFamily="2" charset="-122"/>
                    <a:ea typeface="华文细黑" panose="02010600040101010101" pitchFamily="2" charset="-122"/>
                  </a:rPr>
                  <a:t>身份认证服务器</a:t>
                </a:r>
              </a:p>
            </p:txBody>
          </p:sp>
          <p:sp>
            <p:nvSpPr>
              <p:cNvPr id="65551" name="Rectangle 6"/>
              <p:cNvSpPr>
                <a:spLocks noChangeArrowheads="1"/>
              </p:cNvSpPr>
              <p:nvPr/>
            </p:nvSpPr>
            <p:spPr bwMode="auto">
              <a:xfrm>
                <a:off x="2880" y="9084"/>
                <a:ext cx="108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600">
                    <a:latin typeface="华文细黑" panose="02010600040101010101" pitchFamily="2" charset="-122"/>
                    <a:ea typeface="华文细黑" panose="02010600040101010101" pitchFamily="2" charset="-122"/>
                  </a:rPr>
                  <a:t>用户</a:t>
                </a:r>
              </a:p>
            </p:txBody>
          </p:sp>
          <p:sp>
            <p:nvSpPr>
              <p:cNvPr id="65552" name="Line 7"/>
              <p:cNvSpPr>
                <a:spLocks noChangeShapeType="1"/>
              </p:cNvSpPr>
              <p:nvPr/>
            </p:nvSpPr>
            <p:spPr bwMode="auto">
              <a:xfrm>
                <a:off x="3240" y="9552"/>
                <a:ext cx="0" cy="15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3" name="Line 8"/>
              <p:cNvSpPr>
                <a:spLocks noChangeShapeType="1"/>
              </p:cNvSpPr>
              <p:nvPr/>
            </p:nvSpPr>
            <p:spPr bwMode="auto">
              <a:xfrm flipV="1">
                <a:off x="3600" y="9552"/>
                <a:ext cx="0" cy="15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4" name="Rectangle 9"/>
              <p:cNvSpPr>
                <a:spLocks noChangeArrowheads="1"/>
              </p:cNvSpPr>
              <p:nvPr/>
            </p:nvSpPr>
            <p:spPr bwMode="auto">
              <a:xfrm>
                <a:off x="2880" y="7212"/>
                <a:ext cx="108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华文细黑" panose="02010600040101010101" pitchFamily="2" charset="-122"/>
                    <a:ea typeface="华文细黑" panose="02010600040101010101" pitchFamily="2" charset="-122"/>
                  </a:rPr>
                  <a:t>AFS</a:t>
                </a:r>
              </a:p>
            </p:txBody>
          </p:sp>
          <p:sp>
            <p:nvSpPr>
              <p:cNvPr id="65555" name="Line 10"/>
              <p:cNvSpPr>
                <a:spLocks noChangeShapeType="1"/>
              </p:cNvSpPr>
              <p:nvPr/>
            </p:nvSpPr>
            <p:spPr bwMode="auto">
              <a:xfrm flipV="1">
                <a:off x="3240" y="7680"/>
                <a:ext cx="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6" name="Rectangle 11"/>
              <p:cNvSpPr>
                <a:spLocks noChangeArrowheads="1"/>
              </p:cNvSpPr>
              <p:nvPr/>
            </p:nvSpPr>
            <p:spPr bwMode="auto">
              <a:xfrm>
                <a:off x="6120" y="7212"/>
                <a:ext cx="108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华文细黑" panose="02010600040101010101" pitchFamily="2" charset="-122"/>
                    <a:ea typeface="华文细黑" panose="02010600040101010101" pitchFamily="2" charset="-122"/>
                  </a:rPr>
                  <a:t>ACS</a:t>
                </a:r>
              </a:p>
            </p:txBody>
          </p:sp>
          <p:sp>
            <p:nvSpPr>
              <p:cNvPr id="65557" name="Rectangle 12"/>
              <p:cNvSpPr>
                <a:spLocks noChangeArrowheads="1"/>
              </p:cNvSpPr>
              <p:nvPr/>
            </p:nvSpPr>
            <p:spPr bwMode="auto">
              <a:xfrm>
                <a:off x="5580" y="9084"/>
                <a:ext cx="180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600">
                    <a:latin typeface="华文细黑" panose="02010600040101010101" pitchFamily="2" charset="-122"/>
                    <a:ea typeface="华文细黑" panose="02010600040101010101" pitchFamily="2" charset="-122"/>
                  </a:rPr>
                  <a:t>应用服务器</a:t>
                </a:r>
              </a:p>
            </p:txBody>
          </p:sp>
          <p:sp>
            <p:nvSpPr>
              <p:cNvPr id="65558" name="Line 13"/>
              <p:cNvSpPr>
                <a:spLocks noChangeShapeType="1"/>
              </p:cNvSpPr>
              <p:nvPr/>
            </p:nvSpPr>
            <p:spPr bwMode="auto">
              <a:xfrm>
                <a:off x="3600" y="7680"/>
                <a:ext cx="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9" name="Line 14"/>
              <p:cNvSpPr>
                <a:spLocks noChangeShapeType="1"/>
              </p:cNvSpPr>
              <p:nvPr/>
            </p:nvSpPr>
            <p:spPr bwMode="auto">
              <a:xfrm>
                <a:off x="3600" y="7680"/>
                <a:ext cx="1980" cy="17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0" name="Line 15"/>
              <p:cNvSpPr>
                <a:spLocks noChangeShapeType="1"/>
              </p:cNvSpPr>
              <p:nvPr/>
            </p:nvSpPr>
            <p:spPr bwMode="auto">
              <a:xfrm flipH="1" flipV="1">
                <a:off x="3960" y="7524"/>
                <a:ext cx="1800" cy="15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1" name="Line 16"/>
              <p:cNvSpPr>
                <a:spLocks noChangeShapeType="1"/>
              </p:cNvSpPr>
              <p:nvPr/>
            </p:nvSpPr>
            <p:spPr bwMode="auto">
              <a:xfrm>
                <a:off x="3960" y="7524"/>
                <a:ext cx="21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2" name="Line 17"/>
              <p:cNvSpPr>
                <a:spLocks noChangeShapeType="1"/>
              </p:cNvSpPr>
              <p:nvPr/>
            </p:nvSpPr>
            <p:spPr bwMode="auto">
              <a:xfrm flipH="1">
                <a:off x="3960" y="7368"/>
                <a:ext cx="21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3" name="Rectangle 18"/>
              <p:cNvSpPr>
                <a:spLocks noChangeArrowheads="1"/>
              </p:cNvSpPr>
              <p:nvPr/>
            </p:nvSpPr>
            <p:spPr bwMode="auto">
              <a:xfrm>
                <a:off x="7560" y="8460"/>
                <a:ext cx="162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600">
                    <a:latin typeface="华文细黑" panose="02010600040101010101" pitchFamily="2" charset="-122"/>
                    <a:ea typeface="华文细黑" panose="02010600040101010101" pitchFamily="2" charset="-122"/>
                  </a:rPr>
                  <a:t>角色访问权限库</a:t>
                </a:r>
              </a:p>
            </p:txBody>
          </p:sp>
          <p:sp>
            <p:nvSpPr>
              <p:cNvPr id="65564" name="Rectangle 19"/>
              <p:cNvSpPr>
                <a:spLocks noChangeArrowheads="1"/>
              </p:cNvSpPr>
              <p:nvPr/>
            </p:nvSpPr>
            <p:spPr bwMode="auto">
              <a:xfrm>
                <a:off x="7740" y="11112"/>
                <a:ext cx="126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600">
                    <a:latin typeface="华文细黑" panose="02010600040101010101" pitchFamily="2" charset="-122"/>
                    <a:ea typeface="华文细黑" panose="02010600040101010101" pitchFamily="2" charset="-122"/>
                  </a:rPr>
                  <a:t>用户</a:t>
                </a:r>
                <a:r>
                  <a:rPr lang="en-US" altLang="zh-CN" sz="1600">
                    <a:latin typeface="华文细黑" panose="02010600040101010101" pitchFamily="2" charset="-122"/>
                    <a:ea typeface="华文细黑" panose="02010600040101010101" pitchFamily="2" charset="-122"/>
                  </a:rPr>
                  <a:t>/</a:t>
                </a:r>
                <a:r>
                  <a:rPr lang="zh-CN" altLang="en-US" sz="1600">
                    <a:latin typeface="华文细黑" panose="02010600040101010101" pitchFamily="2" charset="-122"/>
                    <a:ea typeface="华文细黑" panose="02010600040101010101" pitchFamily="2" charset="-122"/>
                  </a:rPr>
                  <a:t>角色库</a:t>
                </a:r>
              </a:p>
            </p:txBody>
          </p:sp>
          <p:sp>
            <p:nvSpPr>
              <p:cNvPr id="65565" name="Rectangle 20"/>
              <p:cNvSpPr>
                <a:spLocks noChangeArrowheads="1"/>
              </p:cNvSpPr>
              <p:nvPr/>
            </p:nvSpPr>
            <p:spPr bwMode="auto">
              <a:xfrm>
                <a:off x="9540" y="9552"/>
                <a:ext cx="108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华文细黑" panose="02010600040101010101" pitchFamily="2" charset="-122"/>
                    <a:ea typeface="华文细黑" panose="02010600040101010101" pitchFamily="2" charset="-122"/>
                  </a:rPr>
                  <a:t>RAS</a:t>
                </a:r>
              </a:p>
            </p:txBody>
          </p:sp>
          <p:sp>
            <p:nvSpPr>
              <p:cNvPr id="65566" name="Line 21"/>
              <p:cNvSpPr>
                <a:spLocks noChangeShapeType="1"/>
              </p:cNvSpPr>
              <p:nvPr/>
            </p:nvSpPr>
            <p:spPr bwMode="auto">
              <a:xfrm>
                <a:off x="4500" y="11424"/>
                <a:ext cx="32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7" name="Line 22"/>
              <p:cNvSpPr>
                <a:spLocks noChangeShapeType="1"/>
              </p:cNvSpPr>
              <p:nvPr/>
            </p:nvSpPr>
            <p:spPr bwMode="auto">
              <a:xfrm flipV="1">
                <a:off x="8460" y="9864"/>
                <a:ext cx="1080" cy="12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8" name="Rectangle 23"/>
              <p:cNvSpPr>
                <a:spLocks noChangeArrowheads="1"/>
              </p:cNvSpPr>
              <p:nvPr/>
            </p:nvSpPr>
            <p:spPr bwMode="auto">
              <a:xfrm>
                <a:off x="9540" y="10800"/>
                <a:ext cx="126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600">
                    <a:latin typeface="华文细黑" panose="02010600040101010101" pitchFamily="2" charset="-122"/>
                    <a:ea typeface="华文细黑" panose="02010600040101010101" pitchFamily="2" charset="-122"/>
                  </a:rPr>
                  <a:t>管理界面</a:t>
                </a:r>
              </a:p>
            </p:txBody>
          </p:sp>
          <p:sp>
            <p:nvSpPr>
              <p:cNvPr id="65569" name="Line 24"/>
              <p:cNvSpPr>
                <a:spLocks noChangeShapeType="1"/>
              </p:cNvSpPr>
              <p:nvPr/>
            </p:nvSpPr>
            <p:spPr bwMode="auto">
              <a:xfrm>
                <a:off x="10080" y="10020"/>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0" name="Line 25"/>
              <p:cNvSpPr>
                <a:spLocks noChangeShapeType="1"/>
              </p:cNvSpPr>
              <p:nvPr/>
            </p:nvSpPr>
            <p:spPr bwMode="auto">
              <a:xfrm>
                <a:off x="8460" y="8928"/>
                <a:ext cx="108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1" name="Line 26"/>
              <p:cNvSpPr>
                <a:spLocks noChangeShapeType="1"/>
              </p:cNvSpPr>
              <p:nvPr/>
            </p:nvSpPr>
            <p:spPr bwMode="auto">
              <a:xfrm>
                <a:off x="6840" y="7680"/>
                <a:ext cx="108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5542" name="Rectangle 31"/>
            <p:cNvSpPr>
              <a:spLocks noChangeArrowheads="1"/>
            </p:cNvSpPr>
            <p:nvPr/>
          </p:nvSpPr>
          <p:spPr bwMode="auto">
            <a:xfrm>
              <a:off x="240" y="1440"/>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400">
                  <a:ea typeface="华文细黑" panose="02010600040101010101" pitchFamily="2" charset="-122"/>
                </a:rPr>
                <a:t>1.</a:t>
              </a:r>
              <a:r>
                <a:rPr lang="zh-CN" altLang="en-US" sz="1400">
                  <a:ea typeface="华文细黑" panose="02010600040101010101" pitchFamily="2" charset="-122"/>
                </a:rPr>
                <a:t>请求认证</a:t>
              </a:r>
            </a:p>
            <a:p>
              <a:pPr eaLnBrk="1" hangingPunct="1">
                <a:spcBef>
                  <a:spcPct val="0"/>
                </a:spcBef>
                <a:buClrTx/>
                <a:buSzTx/>
                <a:buFontTx/>
                <a:buNone/>
              </a:pPr>
              <a:r>
                <a:rPr lang="zh-CN" altLang="en-US" sz="1600">
                  <a:ea typeface="华文细黑" panose="02010600040101010101" pitchFamily="2" charset="-122"/>
                </a:rPr>
                <a:t>用户和当</a:t>
              </a:r>
            </a:p>
            <a:p>
              <a:pPr eaLnBrk="1" hangingPunct="1">
                <a:spcBef>
                  <a:spcPct val="0"/>
                </a:spcBef>
                <a:buClrTx/>
                <a:buSzTx/>
                <a:buFontTx/>
                <a:buNone/>
              </a:pPr>
              <a:r>
                <a:rPr lang="zh-CN" altLang="en-US" sz="1600">
                  <a:ea typeface="华文细黑" panose="02010600040101010101" pitchFamily="2" charset="-122"/>
                </a:rPr>
                <a:t>前角色</a:t>
              </a:r>
            </a:p>
          </p:txBody>
        </p:sp>
        <p:sp>
          <p:nvSpPr>
            <p:cNvPr id="65543" name="Rectangle 32"/>
            <p:cNvSpPr>
              <a:spLocks noChangeArrowheads="1"/>
            </p:cNvSpPr>
            <p:nvPr/>
          </p:nvSpPr>
          <p:spPr bwMode="auto">
            <a:xfrm>
              <a:off x="960" y="1392"/>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ea typeface="华文细黑" panose="02010600040101010101" pitchFamily="2" charset="-122"/>
                </a:rPr>
                <a:t>2.</a:t>
              </a:r>
              <a:r>
                <a:rPr lang="zh-CN" altLang="en-US" sz="1600">
                  <a:ea typeface="华文细黑" panose="02010600040101010101" pitchFamily="2" charset="-122"/>
                </a:rPr>
                <a:t>返回</a:t>
              </a:r>
            </a:p>
            <a:p>
              <a:pPr eaLnBrk="1" hangingPunct="1">
                <a:spcBef>
                  <a:spcPct val="0"/>
                </a:spcBef>
                <a:buClrTx/>
                <a:buSzTx/>
                <a:buFontTx/>
                <a:buNone/>
              </a:pPr>
              <a:r>
                <a:rPr lang="zh-CN" altLang="en-US" sz="1600">
                  <a:ea typeface="华文细黑" panose="02010600040101010101" pitchFamily="2" charset="-122"/>
                </a:rPr>
                <a:t>认证结果</a:t>
              </a:r>
            </a:p>
          </p:txBody>
        </p:sp>
        <p:sp>
          <p:nvSpPr>
            <p:cNvPr id="65544" name="Rectangle 33"/>
            <p:cNvSpPr>
              <a:spLocks noChangeArrowheads="1"/>
            </p:cNvSpPr>
            <p:nvPr/>
          </p:nvSpPr>
          <p:spPr bwMode="auto">
            <a:xfrm>
              <a:off x="240" y="528"/>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ea typeface="华文细黑" panose="02010600040101010101" pitchFamily="2" charset="-122"/>
                </a:rPr>
                <a:t>3.</a:t>
              </a:r>
              <a:r>
                <a:rPr lang="zh-CN" altLang="en-US" sz="1600">
                  <a:ea typeface="华文细黑" panose="02010600040101010101" pitchFamily="2" charset="-122"/>
                </a:rPr>
                <a:t>发出</a:t>
              </a:r>
            </a:p>
            <a:p>
              <a:pPr eaLnBrk="1" hangingPunct="1">
                <a:spcBef>
                  <a:spcPct val="0"/>
                </a:spcBef>
                <a:buClrTx/>
                <a:buSzTx/>
                <a:buFontTx/>
                <a:buNone/>
              </a:pPr>
              <a:r>
                <a:rPr lang="zh-CN" altLang="en-US" sz="1600">
                  <a:ea typeface="华文细黑" panose="02010600040101010101" pitchFamily="2" charset="-122"/>
                </a:rPr>
                <a:t>访问请求</a:t>
              </a:r>
            </a:p>
          </p:txBody>
        </p:sp>
        <p:sp>
          <p:nvSpPr>
            <p:cNvPr id="65545" name="Rectangle 34"/>
            <p:cNvSpPr>
              <a:spLocks noChangeArrowheads="1"/>
            </p:cNvSpPr>
            <p:nvPr/>
          </p:nvSpPr>
          <p:spPr bwMode="auto">
            <a:xfrm>
              <a:off x="816" y="528"/>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ea typeface="华文细黑" panose="02010600040101010101" pitchFamily="2" charset="-122"/>
                </a:rPr>
                <a:t>8.</a:t>
              </a:r>
              <a:r>
                <a:rPr lang="zh-CN" altLang="en-US" sz="1600">
                  <a:ea typeface="华文细黑" panose="02010600040101010101" pitchFamily="2" charset="-122"/>
                </a:rPr>
                <a:t>返回</a:t>
              </a:r>
            </a:p>
            <a:p>
              <a:pPr eaLnBrk="1" hangingPunct="1">
                <a:spcBef>
                  <a:spcPct val="0"/>
                </a:spcBef>
                <a:buClrTx/>
                <a:buSzTx/>
                <a:buFontTx/>
                <a:buNone/>
              </a:pPr>
              <a:r>
                <a:rPr lang="zh-CN" altLang="en-US" sz="1600">
                  <a:ea typeface="华文细黑" panose="02010600040101010101" pitchFamily="2" charset="-122"/>
                </a:rPr>
                <a:t>访问结果</a:t>
              </a:r>
            </a:p>
          </p:txBody>
        </p:sp>
        <p:sp>
          <p:nvSpPr>
            <p:cNvPr id="65546" name="Rectangle 35"/>
            <p:cNvSpPr>
              <a:spLocks noChangeArrowheads="1"/>
            </p:cNvSpPr>
            <p:nvPr/>
          </p:nvSpPr>
          <p:spPr bwMode="auto">
            <a:xfrm>
              <a:off x="1584" y="960"/>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ea typeface="华文细黑" panose="02010600040101010101" pitchFamily="2" charset="-122"/>
                </a:rPr>
                <a:t>6.</a:t>
              </a:r>
              <a:r>
                <a:rPr lang="zh-CN" altLang="en-US" sz="1600">
                  <a:ea typeface="华文细黑" panose="02010600040101010101" pitchFamily="2" charset="-122"/>
                </a:rPr>
                <a:t>请求服务</a:t>
              </a:r>
            </a:p>
          </p:txBody>
        </p:sp>
        <p:sp>
          <p:nvSpPr>
            <p:cNvPr id="65547" name="Rectangle 36"/>
            <p:cNvSpPr>
              <a:spLocks noChangeArrowheads="1"/>
            </p:cNvSpPr>
            <p:nvPr/>
          </p:nvSpPr>
          <p:spPr bwMode="auto">
            <a:xfrm>
              <a:off x="1440" y="384"/>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ea typeface="华文细黑" panose="02010600040101010101" pitchFamily="2" charset="-122"/>
                </a:rPr>
                <a:t>7.</a:t>
              </a:r>
              <a:r>
                <a:rPr lang="zh-CN" altLang="en-US" sz="1600">
                  <a:ea typeface="华文细黑" panose="02010600040101010101" pitchFamily="2" charset="-122"/>
                </a:rPr>
                <a:t>返回</a:t>
              </a:r>
            </a:p>
            <a:p>
              <a:pPr eaLnBrk="1" hangingPunct="1">
                <a:spcBef>
                  <a:spcPct val="0"/>
                </a:spcBef>
                <a:buClrTx/>
                <a:buSzTx/>
                <a:buFontTx/>
                <a:buNone/>
              </a:pPr>
              <a:r>
                <a:rPr lang="zh-CN" altLang="en-US" sz="1600">
                  <a:ea typeface="华文细黑" panose="02010600040101010101" pitchFamily="2" charset="-122"/>
                </a:rPr>
                <a:t>服务结果</a:t>
              </a:r>
            </a:p>
          </p:txBody>
        </p:sp>
        <p:sp>
          <p:nvSpPr>
            <p:cNvPr id="65548" name="Rectangle 37"/>
            <p:cNvSpPr>
              <a:spLocks noChangeArrowheads="1"/>
            </p:cNvSpPr>
            <p:nvPr/>
          </p:nvSpPr>
          <p:spPr bwMode="auto">
            <a:xfrm>
              <a:off x="1872" y="288"/>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ea typeface="华文细黑" panose="02010600040101010101" pitchFamily="2" charset="-122"/>
                </a:rPr>
                <a:t>4.</a:t>
              </a:r>
              <a:r>
                <a:rPr lang="zh-CN" altLang="en-US" sz="1600">
                  <a:ea typeface="华文细黑" panose="02010600040101010101" pitchFamily="2" charset="-122"/>
                </a:rPr>
                <a:t>请求决策</a:t>
              </a:r>
            </a:p>
          </p:txBody>
        </p:sp>
        <p:sp>
          <p:nvSpPr>
            <p:cNvPr id="65549" name="Rectangle 38"/>
            <p:cNvSpPr>
              <a:spLocks noChangeArrowheads="1"/>
            </p:cNvSpPr>
            <p:nvPr/>
          </p:nvSpPr>
          <p:spPr bwMode="auto">
            <a:xfrm>
              <a:off x="1344" y="96"/>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ea typeface="华文细黑" panose="02010600040101010101" pitchFamily="2" charset="-122"/>
                </a:rPr>
                <a:t>5.</a:t>
              </a:r>
              <a:r>
                <a:rPr lang="zh-CN" altLang="en-US" sz="1600">
                  <a:ea typeface="华文细黑" panose="02010600040101010101" pitchFamily="2" charset="-122"/>
                </a:rPr>
                <a:t>返回决策结果</a:t>
              </a:r>
            </a:p>
          </p:txBody>
        </p:sp>
      </p:grpSp>
    </p:spTree>
    <p:extLst>
      <p:ext uri="{BB962C8B-B14F-4D97-AF65-F5344CB8AC3E}">
        <p14:creationId xmlns:p14="http://schemas.microsoft.com/office/powerpoint/2010/main" val="9014872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685800" y="1282700"/>
            <a:ext cx="7772400" cy="5219700"/>
          </a:xfrm>
        </p:spPr>
        <p:txBody>
          <a:bodyPr/>
          <a:lstStyle/>
          <a:p>
            <a:pPr eaLnBrk="1" hangingPunct="1">
              <a:buFont typeface="Wingdings" panose="05000000000000000000" pitchFamily="2" charset="2"/>
              <a:buNone/>
            </a:pPr>
            <a:r>
              <a:rPr lang="zh-CN" altLang="en-US" sz="2400" dirty="0">
                <a:solidFill>
                  <a:schemeClr val="hlink"/>
                </a:solidFill>
                <a:latin typeface="+mn-ea"/>
              </a:rPr>
              <a:t>访问控制信息库</a:t>
            </a:r>
          </a:p>
          <a:p>
            <a:pPr eaLnBrk="1" hangingPunct="1">
              <a:buFont typeface="Wingdings" panose="05000000000000000000" pitchFamily="2" charset="2"/>
              <a:buNone/>
            </a:pPr>
            <a:r>
              <a:rPr lang="zh-CN" altLang="en-US" sz="2000" dirty="0">
                <a:latin typeface="+mn-ea"/>
              </a:rPr>
              <a:t>（</a:t>
            </a:r>
            <a:r>
              <a:rPr lang="en-US" altLang="zh-CN" sz="2000" dirty="0">
                <a:latin typeface="+mn-ea"/>
              </a:rPr>
              <a:t>01</a:t>
            </a:r>
            <a:r>
              <a:rPr lang="zh-CN" altLang="en-US" sz="2000" dirty="0">
                <a:latin typeface="+mn-ea"/>
              </a:rPr>
              <a:t>）用户表</a:t>
            </a:r>
          </a:p>
          <a:p>
            <a:pPr eaLnBrk="1" hangingPunct="1">
              <a:buFont typeface="Wingdings" panose="05000000000000000000" pitchFamily="2" charset="2"/>
              <a:buNone/>
            </a:pPr>
            <a:r>
              <a:rPr lang="zh-CN" altLang="en-US" sz="2000" dirty="0">
                <a:latin typeface="+mn-ea"/>
              </a:rPr>
              <a:t>（</a:t>
            </a:r>
            <a:r>
              <a:rPr lang="en-US" altLang="zh-CN" sz="2000" dirty="0">
                <a:latin typeface="+mn-ea"/>
              </a:rPr>
              <a:t>02</a:t>
            </a:r>
            <a:r>
              <a:rPr lang="zh-CN" altLang="en-US" sz="2000" dirty="0">
                <a:latin typeface="+mn-ea"/>
              </a:rPr>
              <a:t>）角色表</a:t>
            </a:r>
          </a:p>
          <a:p>
            <a:pPr eaLnBrk="1" hangingPunct="1">
              <a:buFont typeface="Wingdings" panose="05000000000000000000" pitchFamily="2" charset="2"/>
              <a:buNone/>
            </a:pPr>
            <a:r>
              <a:rPr lang="zh-CN" altLang="en-US" sz="2000" dirty="0">
                <a:latin typeface="+mn-ea"/>
              </a:rPr>
              <a:t>（</a:t>
            </a:r>
            <a:r>
              <a:rPr lang="en-US" altLang="zh-CN" sz="2000" dirty="0">
                <a:latin typeface="+mn-ea"/>
              </a:rPr>
              <a:t>03</a:t>
            </a:r>
            <a:r>
              <a:rPr lang="zh-CN" altLang="en-US" sz="2000" dirty="0">
                <a:latin typeface="+mn-ea"/>
              </a:rPr>
              <a:t>）受控对象表</a:t>
            </a:r>
          </a:p>
          <a:p>
            <a:pPr eaLnBrk="1" hangingPunct="1">
              <a:buFont typeface="Wingdings" panose="05000000000000000000" pitchFamily="2" charset="2"/>
              <a:buNone/>
            </a:pPr>
            <a:r>
              <a:rPr lang="zh-CN" altLang="en-US" sz="2000" dirty="0">
                <a:latin typeface="+mn-ea"/>
              </a:rPr>
              <a:t>（</a:t>
            </a:r>
            <a:r>
              <a:rPr lang="en-US" altLang="zh-CN" sz="2000" dirty="0">
                <a:latin typeface="+mn-ea"/>
              </a:rPr>
              <a:t>04</a:t>
            </a:r>
            <a:r>
              <a:rPr lang="zh-CN" altLang="en-US" sz="2000" dirty="0">
                <a:latin typeface="+mn-ea"/>
              </a:rPr>
              <a:t>）操作算子表</a:t>
            </a:r>
          </a:p>
          <a:p>
            <a:pPr eaLnBrk="1" hangingPunct="1">
              <a:buFont typeface="Wingdings" panose="05000000000000000000" pitchFamily="2" charset="2"/>
              <a:buNone/>
            </a:pPr>
            <a:r>
              <a:rPr lang="zh-CN" altLang="en-US" sz="2000" dirty="0">
                <a:latin typeface="+mn-ea"/>
              </a:rPr>
              <a:t>（</a:t>
            </a:r>
            <a:r>
              <a:rPr lang="en-US" altLang="zh-CN" sz="2000" dirty="0">
                <a:latin typeface="+mn-ea"/>
              </a:rPr>
              <a:t>05</a:t>
            </a:r>
            <a:r>
              <a:rPr lang="zh-CN" altLang="en-US" sz="2000" dirty="0">
                <a:latin typeface="+mn-ea"/>
              </a:rPr>
              <a:t>）许可表：操作算子</a:t>
            </a:r>
            <a:r>
              <a:rPr lang="en-US" altLang="zh-CN" sz="2000" dirty="0">
                <a:latin typeface="+mn-ea"/>
              </a:rPr>
              <a:t>---</a:t>
            </a:r>
            <a:r>
              <a:rPr lang="zh-CN" altLang="en-US" sz="2000" dirty="0">
                <a:latin typeface="+mn-ea"/>
              </a:rPr>
              <a:t>对象</a:t>
            </a:r>
          </a:p>
          <a:p>
            <a:pPr eaLnBrk="1" hangingPunct="1">
              <a:buFont typeface="Wingdings" panose="05000000000000000000" pitchFamily="2" charset="2"/>
              <a:buNone/>
            </a:pPr>
            <a:r>
              <a:rPr lang="zh-CN" altLang="en-US" sz="2000" dirty="0">
                <a:latin typeface="+mn-ea"/>
              </a:rPr>
              <a:t>（</a:t>
            </a:r>
            <a:r>
              <a:rPr lang="en-US" altLang="zh-CN" sz="2000" dirty="0">
                <a:latin typeface="+mn-ea"/>
              </a:rPr>
              <a:t>06</a:t>
            </a:r>
            <a:r>
              <a:rPr lang="zh-CN" altLang="en-US" sz="2000" dirty="0">
                <a:latin typeface="+mn-ea"/>
              </a:rPr>
              <a:t>）角色</a:t>
            </a:r>
            <a:r>
              <a:rPr lang="en-US" altLang="zh-CN" sz="2000" dirty="0">
                <a:latin typeface="+mn-ea"/>
              </a:rPr>
              <a:t>/</a:t>
            </a:r>
            <a:r>
              <a:rPr lang="zh-CN" altLang="en-US" sz="2000" dirty="0">
                <a:latin typeface="+mn-ea"/>
              </a:rPr>
              <a:t>许可表</a:t>
            </a:r>
          </a:p>
          <a:p>
            <a:pPr eaLnBrk="1" hangingPunct="1">
              <a:buFont typeface="Wingdings" panose="05000000000000000000" pitchFamily="2" charset="2"/>
              <a:buNone/>
            </a:pPr>
            <a:r>
              <a:rPr lang="zh-CN" altLang="en-US" sz="2000" dirty="0">
                <a:latin typeface="+mn-ea"/>
              </a:rPr>
              <a:t>（</a:t>
            </a:r>
            <a:r>
              <a:rPr lang="en-US" altLang="zh-CN" sz="2000" dirty="0">
                <a:latin typeface="+mn-ea"/>
              </a:rPr>
              <a:t>07</a:t>
            </a:r>
            <a:r>
              <a:rPr lang="zh-CN" altLang="en-US" sz="2000" dirty="0">
                <a:latin typeface="+mn-ea"/>
              </a:rPr>
              <a:t>）用户</a:t>
            </a:r>
            <a:r>
              <a:rPr lang="en-US" altLang="zh-CN" sz="2000" dirty="0">
                <a:latin typeface="+mn-ea"/>
              </a:rPr>
              <a:t>/</a:t>
            </a:r>
            <a:r>
              <a:rPr lang="zh-CN" altLang="en-US" sz="2000" dirty="0">
                <a:latin typeface="+mn-ea"/>
              </a:rPr>
              <a:t>角色分配表</a:t>
            </a:r>
          </a:p>
          <a:p>
            <a:pPr eaLnBrk="1" hangingPunct="1">
              <a:buFont typeface="Wingdings" panose="05000000000000000000" pitchFamily="2" charset="2"/>
              <a:buNone/>
            </a:pPr>
            <a:r>
              <a:rPr lang="zh-CN" altLang="en-US" sz="2000" dirty="0">
                <a:latin typeface="+mn-ea"/>
              </a:rPr>
              <a:t>（</a:t>
            </a:r>
            <a:r>
              <a:rPr lang="en-US" altLang="zh-CN" sz="2000" dirty="0">
                <a:latin typeface="+mn-ea"/>
              </a:rPr>
              <a:t>08</a:t>
            </a:r>
            <a:r>
              <a:rPr lang="zh-CN" altLang="en-US" sz="2000" dirty="0">
                <a:latin typeface="+mn-ea"/>
              </a:rPr>
              <a:t>）用户</a:t>
            </a:r>
            <a:r>
              <a:rPr lang="en-US" altLang="zh-CN" sz="2000" dirty="0">
                <a:latin typeface="+mn-ea"/>
              </a:rPr>
              <a:t>/</a:t>
            </a:r>
            <a:r>
              <a:rPr lang="zh-CN" altLang="en-US" sz="2000" dirty="0">
                <a:latin typeface="+mn-ea"/>
              </a:rPr>
              <a:t>角色授权表</a:t>
            </a:r>
          </a:p>
          <a:p>
            <a:pPr eaLnBrk="1" hangingPunct="1">
              <a:buFont typeface="Wingdings" panose="05000000000000000000" pitchFamily="2" charset="2"/>
              <a:buNone/>
            </a:pPr>
            <a:r>
              <a:rPr lang="zh-CN" altLang="en-US" sz="2000" dirty="0">
                <a:latin typeface="+mn-ea"/>
              </a:rPr>
              <a:t>（</a:t>
            </a:r>
            <a:r>
              <a:rPr lang="en-US" altLang="zh-CN" sz="2000" dirty="0">
                <a:latin typeface="+mn-ea"/>
              </a:rPr>
              <a:t>09</a:t>
            </a:r>
            <a:r>
              <a:rPr lang="zh-CN" altLang="en-US" sz="2000" dirty="0">
                <a:latin typeface="+mn-ea"/>
              </a:rPr>
              <a:t>）角色层次表</a:t>
            </a:r>
          </a:p>
          <a:p>
            <a:pPr eaLnBrk="1" hangingPunct="1">
              <a:buFont typeface="Wingdings" panose="05000000000000000000" pitchFamily="2" charset="2"/>
              <a:buNone/>
            </a:pPr>
            <a:r>
              <a:rPr lang="zh-CN" altLang="en-US" sz="2000" dirty="0">
                <a:latin typeface="+mn-ea"/>
              </a:rPr>
              <a:t>（</a:t>
            </a:r>
            <a:r>
              <a:rPr lang="en-US" altLang="zh-CN" sz="2000" dirty="0">
                <a:latin typeface="+mn-ea"/>
              </a:rPr>
              <a:t>10</a:t>
            </a:r>
            <a:r>
              <a:rPr lang="zh-CN" altLang="en-US" sz="2000" dirty="0">
                <a:latin typeface="+mn-ea"/>
              </a:rPr>
              <a:t>）静态角色互斥表</a:t>
            </a:r>
            <a:endParaRPr lang="en-US" altLang="zh-CN" sz="2000" dirty="0">
              <a:latin typeface="+mn-ea"/>
            </a:endParaRPr>
          </a:p>
          <a:p>
            <a:pPr eaLnBrk="1" hangingPunct="1">
              <a:buFont typeface="Wingdings" panose="05000000000000000000" pitchFamily="2" charset="2"/>
              <a:buNone/>
            </a:pPr>
            <a:r>
              <a:rPr lang="en-US" altLang="zh-CN" sz="2000" dirty="0">
                <a:latin typeface="+mn-ea"/>
              </a:rPr>
              <a:t> (11) </a:t>
            </a:r>
            <a:r>
              <a:rPr lang="zh-CN" altLang="en-US" sz="2000" dirty="0">
                <a:latin typeface="+mn-ea"/>
              </a:rPr>
              <a:t>动态角色互斥表</a:t>
            </a:r>
          </a:p>
          <a:p>
            <a:pPr eaLnBrk="1" hangingPunct="1">
              <a:buFont typeface="Wingdings" panose="05000000000000000000" pitchFamily="2" charset="2"/>
              <a:buNone/>
            </a:pPr>
            <a:r>
              <a:rPr lang="en-US" altLang="zh-CN" sz="2000" dirty="0">
                <a:latin typeface="+mn-ea"/>
              </a:rPr>
              <a:t> (12) </a:t>
            </a:r>
            <a:r>
              <a:rPr lang="zh-CN" altLang="en-US" sz="2000" dirty="0">
                <a:latin typeface="+mn-ea"/>
              </a:rPr>
              <a:t>会话的用户表</a:t>
            </a:r>
          </a:p>
          <a:p>
            <a:pPr eaLnBrk="1" hangingPunct="1">
              <a:buFont typeface="Wingdings" panose="05000000000000000000" pitchFamily="2" charset="2"/>
              <a:buNone/>
            </a:pPr>
            <a:r>
              <a:rPr lang="en-US" altLang="zh-CN" sz="2000" dirty="0">
                <a:latin typeface="+mn-ea"/>
              </a:rPr>
              <a:t> (13) </a:t>
            </a:r>
            <a:r>
              <a:rPr lang="zh-CN" altLang="en-US" sz="2000" dirty="0">
                <a:latin typeface="+mn-ea"/>
              </a:rPr>
              <a:t>会话的角色表</a:t>
            </a:r>
          </a:p>
        </p:txBody>
      </p:sp>
      <p:sp>
        <p:nvSpPr>
          <p:cNvPr id="3"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38394956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3"/>
          <p:cNvSpPr txBox="1">
            <a:spLocks noChangeArrowheads="1"/>
          </p:cNvSpPr>
          <p:nvPr/>
        </p:nvSpPr>
        <p:spPr bwMode="auto">
          <a:xfrm>
            <a:off x="504059" y="1289050"/>
            <a:ext cx="5029200" cy="2540000"/>
          </a:xfrm>
          <a:prstGeom prst="rect">
            <a:avLst/>
          </a:prstGeom>
          <a:solidFill>
            <a:srgbClr val="C0C0C0"/>
          </a:solidFill>
          <a:ln w="9525">
            <a:solidFill>
              <a:schemeClr val="tx1"/>
            </a:solidFill>
            <a:prstDash val="dash"/>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用户表：</a:t>
            </a:r>
          </a:p>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        用户标识</a:t>
            </a:r>
          </a:p>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        姓名</a:t>
            </a:r>
          </a:p>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        登录密码</a:t>
            </a:r>
          </a:p>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   它是系统中的个体用户集，随用户的添加与删除动态变化。</a:t>
            </a:r>
          </a:p>
        </p:txBody>
      </p:sp>
      <p:sp>
        <p:nvSpPr>
          <p:cNvPr id="68611" name="Rectangle 4"/>
          <p:cNvSpPr>
            <a:spLocks noChangeArrowheads="1"/>
          </p:cNvSpPr>
          <p:nvPr/>
        </p:nvSpPr>
        <p:spPr bwMode="auto">
          <a:xfrm>
            <a:off x="1754790" y="3966779"/>
            <a:ext cx="5486400" cy="2692400"/>
          </a:xfrm>
          <a:prstGeom prst="rect">
            <a:avLst/>
          </a:prstGeom>
          <a:solidFill>
            <a:srgbClr val="C0C0C0"/>
          </a:solidFill>
          <a:ln w="9525">
            <a:solidFill>
              <a:schemeClr val="tx1"/>
            </a:solidFill>
            <a:prstDash val="lgDash"/>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华文细黑" panose="02010600040101010101" pitchFamily="2" charset="-122"/>
                <a:ea typeface="华文细黑" panose="02010600040101010101" pitchFamily="2" charset="-122"/>
              </a:rPr>
              <a:t> </a:t>
            </a:r>
            <a:r>
              <a:rPr kumimoji="1" lang="zh-CN" altLang="en-US" sz="2000">
                <a:latin typeface="华文细黑" panose="02010600040101010101" pitchFamily="2" charset="-122"/>
                <a:ea typeface="华文细黑" panose="02010600040101010101" pitchFamily="2" charset="-122"/>
              </a:rPr>
              <a:t>角色表：</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          角色标识</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          角色名称</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          角色基数</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          角色可用标识</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   角色表是系统角色集，由系统管理员定义角色。</a:t>
            </a:r>
          </a:p>
        </p:txBody>
      </p:sp>
      <p:sp>
        <p:nvSpPr>
          <p:cNvPr id="4"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784878893"/>
      </p:ext>
    </p:extLst>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228600" y="3721100"/>
            <a:ext cx="8458200" cy="2844800"/>
          </a:xfrm>
          <a:solidFill>
            <a:srgbClr val="C0C0C0"/>
          </a:solidFill>
          <a:ln cap="flat">
            <a:solidFill>
              <a:schemeClr val="tx1"/>
            </a:solidFill>
            <a:prstDash val="lgDash"/>
            <a:miter lim="800000"/>
            <a:headEnd/>
            <a:tailEnd/>
          </a:ln>
        </p:spPr>
        <p:txBody>
          <a:bodyPr/>
          <a:lstStyle/>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许可表</a:t>
            </a:r>
          </a:p>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        许可标识</a:t>
            </a:r>
          </a:p>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        许可名称</a:t>
            </a:r>
          </a:p>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        受控对象</a:t>
            </a:r>
          </a:p>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        操作标识</a:t>
            </a:r>
          </a:p>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许可表给出了受控对象与操作算子的对应关系。</a:t>
            </a:r>
            <a:endParaRPr lang="zh-CN" altLang="en-US" sz="2000" dirty="0">
              <a:latin typeface="华文细黑" panose="02010600040101010101" pitchFamily="2" charset="-122"/>
              <a:ea typeface="华文细黑" panose="02010600040101010101" pitchFamily="2" charset="-122"/>
            </a:endParaRPr>
          </a:p>
        </p:txBody>
      </p:sp>
      <p:sp>
        <p:nvSpPr>
          <p:cNvPr id="70659" name="Rectangle 4"/>
          <p:cNvSpPr>
            <a:spLocks noChangeArrowheads="1"/>
          </p:cNvSpPr>
          <p:nvPr/>
        </p:nvSpPr>
        <p:spPr bwMode="auto">
          <a:xfrm>
            <a:off x="228600" y="1282700"/>
            <a:ext cx="3886200" cy="2082800"/>
          </a:xfrm>
          <a:prstGeom prst="rect">
            <a:avLst/>
          </a:prstGeom>
          <a:solidFill>
            <a:srgbClr val="C0C0C0"/>
          </a:solidFill>
          <a:ln w="9525">
            <a:solidFill>
              <a:schemeClr val="tx1"/>
            </a:solidFill>
            <a:prstDash val="dash"/>
            <a:miter lim="800000"/>
            <a:headEnd/>
            <a:tailEnd/>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受控对象表</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        对象标识</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        对象名称</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    受控对象表是客体集，系统中所有受控对象的集合。</a:t>
            </a:r>
          </a:p>
        </p:txBody>
      </p:sp>
      <p:sp>
        <p:nvSpPr>
          <p:cNvPr id="70660" name="Rectangle 5"/>
          <p:cNvSpPr>
            <a:spLocks noChangeArrowheads="1"/>
          </p:cNvSpPr>
          <p:nvPr/>
        </p:nvSpPr>
        <p:spPr bwMode="auto">
          <a:xfrm>
            <a:off x="4343400" y="1282700"/>
            <a:ext cx="4343400" cy="2082800"/>
          </a:xfrm>
          <a:prstGeom prst="rect">
            <a:avLst/>
          </a:prstGeom>
          <a:solidFill>
            <a:srgbClr val="C0C0C0"/>
          </a:solidFill>
          <a:ln w="9525">
            <a:solidFill>
              <a:schemeClr val="tx1"/>
            </a:solidFill>
            <a:prstDash val="lgDash"/>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操作算子表：</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       操作标识</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       操作算子名称</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   系统中所有受控对象的操作算子构成操作算子表。</a:t>
            </a:r>
          </a:p>
        </p:txBody>
      </p:sp>
      <p:sp>
        <p:nvSpPr>
          <p:cNvPr id="5"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50294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368300" y="1574800"/>
            <a:ext cx="3810000" cy="2082800"/>
          </a:xfrm>
          <a:prstGeom prst="rect">
            <a:avLst/>
          </a:prstGeom>
          <a:solidFill>
            <a:srgbClr val="C0C0C0"/>
          </a:solidFill>
          <a:ln w="9525">
            <a:solidFill>
              <a:schemeClr val="tx1"/>
            </a:solidFill>
            <a:prstDash val="lgDash"/>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角色</a:t>
            </a:r>
            <a:r>
              <a:rPr kumimoji="1" lang="en-US" altLang="zh-CN" sz="2000">
                <a:latin typeface="华文细黑" panose="02010600040101010101" pitchFamily="2" charset="-122"/>
                <a:ea typeface="华文细黑" panose="02010600040101010101" pitchFamily="2" charset="-122"/>
              </a:rPr>
              <a:t>/</a:t>
            </a:r>
            <a:r>
              <a:rPr kumimoji="1" lang="zh-CN" altLang="en-US" sz="2000">
                <a:latin typeface="华文细黑" panose="02010600040101010101" pitchFamily="2" charset="-122"/>
                <a:ea typeface="华文细黑" panose="02010600040101010101" pitchFamily="2" charset="-122"/>
              </a:rPr>
              <a:t>许可授权表</a:t>
            </a:r>
            <a:r>
              <a:rPr kumimoji="1" lang="en-US" altLang="zh-CN" sz="2000">
                <a:latin typeface="华文细黑" panose="02010600040101010101" pitchFamily="2" charset="-122"/>
                <a:ea typeface="华文细黑" panose="02010600040101010101" pitchFamily="2" charset="-122"/>
              </a:rPr>
              <a:t>:</a:t>
            </a:r>
          </a:p>
          <a:p>
            <a:pPr eaLnBrk="1" hangingPunct="1">
              <a:spcBef>
                <a:spcPct val="50000"/>
              </a:spcBef>
              <a:buClrTx/>
              <a:buSzTx/>
              <a:buFontTx/>
              <a:buNone/>
            </a:pPr>
            <a:r>
              <a:rPr kumimoji="1" lang="en-US" altLang="zh-CN" sz="2000">
                <a:latin typeface="华文细黑" panose="02010600040101010101" pitchFamily="2" charset="-122"/>
                <a:ea typeface="华文细黑" panose="02010600040101010101" pitchFamily="2" charset="-122"/>
              </a:rPr>
              <a:t>         </a:t>
            </a:r>
            <a:r>
              <a:rPr kumimoji="1" lang="zh-CN" altLang="en-US" sz="2000">
                <a:latin typeface="华文细黑" panose="02010600040101010101" pitchFamily="2" charset="-122"/>
                <a:ea typeface="华文细黑" panose="02010600040101010101" pitchFamily="2" charset="-122"/>
              </a:rPr>
              <a:t>角色标识</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         许可标识</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    系统管理员管理该表</a:t>
            </a:r>
            <a:r>
              <a:rPr kumimoji="1" lang="en-US" altLang="zh-CN" sz="2000">
                <a:latin typeface="华文细黑" panose="02010600040101010101" pitchFamily="2" charset="-122"/>
                <a:ea typeface="华文细黑" panose="02010600040101010101" pitchFamily="2" charset="-122"/>
              </a:rPr>
              <a:t>,</a:t>
            </a:r>
            <a:r>
              <a:rPr kumimoji="1" lang="zh-CN" altLang="en-US" sz="2000">
                <a:latin typeface="华文细黑" panose="02010600040101010101" pitchFamily="2" charset="-122"/>
                <a:ea typeface="华文细黑" panose="02010600040101010101" pitchFamily="2" charset="-122"/>
              </a:rPr>
              <a:t>为角色分配或取消许可</a:t>
            </a:r>
          </a:p>
        </p:txBody>
      </p:sp>
      <p:sp>
        <p:nvSpPr>
          <p:cNvPr id="71683" name="Rectangle 5"/>
          <p:cNvSpPr>
            <a:spLocks noChangeArrowheads="1"/>
          </p:cNvSpPr>
          <p:nvPr/>
        </p:nvSpPr>
        <p:spPr bwMode="auto">
          <a:xfrm>
            <a:off x="4406900" y="1574800"/>
            <a:ext cx="4038600" cy="2082800"/>
          </a:xfrm>
          <a:prstGeom prst="rect">
            <a:avLst/>
          </a:prstGeom>
          <a:solidFill>
            <a:srgbClr val="C0C0C0"/>
          </a:solidFill>
          <a:ln w="9525">
            <a:solidFill>
              <a:schemeClr val="tx1"/>
            </a:solidFill>
            <a:prstDash val="lgDash"/>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用户</a:t>
            </a:r>
            <a:r>
              <a:rPr kumimoji="1" lang="en-US" altLang="zh-CN" sz="2000" dirty="0">
                <a:latin typeface="华文细黑" panose="02010600040101010101" pitchFamily="2" charset="-122"/>
                <a:ea typeface="华文细黑" panose="02010600040101010101" pitchFamily="2" charset="-122"/>
              </a:rPr>
              <a:t>/</a:t>
            </a:r>
            <a:r>
              <a:rPr kumimoji="1" lang="zh-CN" altLang="en-US" sz="2000" dirty="0">
                <a:latin typeface="华文细黑" panose="02010600040101010101" pitchFamily="2" charset="-122"/>
                <a:ea typeface="华文细黑" panose="02010600040101010101" pitchFamily="2" charset="-122"/>
              </a:rPr>
              <a:t>角色分配表：</a:t>
            </a:r>
          </a:p>
          <a:p>
            <a:pPr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          用户标识</a:t>
            </a:r>
          </a:p>
          <a:p>
            <a:pPr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          角色标识</a:t>
            </a:r>
          </a:p>
          <a:p>
            <a:pPr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系统管理员管理该表，为用户分配或取消角色</a:t>
            </a:r>
          </a:p>
        </p:txBody>
      </p:sp>
      <p:sp>
        <p:nvSpPr>
          <p:cNvPr id="71684" name="Rectangle 6"/>
          <p:cNvSpPr>
            <a:spLocks noChangeArrowheads="1"/>
          </p:cNvSpPr>
          <p:nvPr/>
        </p:nvSpPr>
        <p:spPr bwMode="auto">
          <a:xfrm>
            <a:off x="368300" y="3784600"/>
            <a:ext cx="8077200" cy="2844800"/>
          </a:xfrm>
          <a:prstGeom prst="rect">
            <a:avLst/>
          </a:prstGeom>
          <a:solidFill>
            <a:srgbClr val="C0C0C0"/>
          </a:solidFill>
          <a:ln w="9525">
            <a:solidFill>
              <a:schemeClr val="tx1"/>
            </a:solidFill>
            <a:prstDash val="lgDash"/>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a:latin typeface="华文细黑" panose="02010600040101010101" pitchFamily="2" charset="-122"/>
                <a:ea typeface="华文细黑" panose="02010600040101010101" pitchFamily="2" charset="-122"/>
              </a:rPr>
              <a:t>用户</a:t>
            </a:r>
            <a:r>
              <a:rPr kumimoji="1" lang="en-US" altLang="zh-CN" sz="2000">
                <a:latin typeface="华文细黑" panose="02010600040101010101" pitchFamily="2" charset="-122"/>
                <a:ea typeface="华文细黑" panose="02010600040101010101" pitchFamily="2" charset="-122"/>
              </a:rPr>
              <a:t>/</a:t>
            </a:r>
            <a:r>
              <a:rPr kumimoji="1" lang="zh-CN" altLang="en-US" sz="2000">
                <a:latin typeface="华文细黑" panose="02010600040101010101" pitchFamily="2" charset="-122"/>
                <a:ea typeface="华文细黑" panose="02010600040101010101" pitchFamily="2" charset="-122"/>
              </a:rPr>
              <a:t>角色授权表：</a:t>
            </a:r>
          </a:p>
          <a:p>
            <a:pPr eaLnBrk="1" hangingPunct="1">
              <a:spcBef>
                <a:spcPct val="0"/>
              </a:spcBef>
              <a:buClrTx/>
              <a:buSzTx/>
              <a:buFontTx/>
              <a:buNone/>
            </a:pPr>
            <a:r>
              <a:rPr kumimoji="1" lang="zh-CN" altLang="en-US" sz="2000">
                <a:latin typeface="华文细黑" panose="02010600040101010101" pitchFamily="2" charset="-122"/>
                <a:ea typeface="华文细黑" panose="02010600040101010101" pitchFamily="2" charset="-122"/>
              </a:rPr>
              <a:t>          用户标识</a:t>
            </a:r>
          </a:p>
          <a:p>
            <a:pPr eaLnBrk="1" hangingPunct="1">
              <a:spcBef>
                <a:spcPct val="0"/>
              </a:spcBef>
              <a:buClrTx/>
              <a:buSzTx/>
              <a:buFontTx/>
              <a:buNone/>
            </a:pPr>
            <a:r>
              <a:rPr kumimoji="1" lang="zh-CN" altLang="en-US" sz="2000">
                <a:latin typeface="华文细黑" panose="02010600040101010101" pitchFamily="2" charset="-122"/>
                <a:ea typeface="华文细黑" panose="02010600040101010101" pitchFamily="2" charset="-122"/>
              </a:rPr>
              <a:t>          角色标识</a:t>
            </a:r>
          </a:p>
          <a:p>
            <a:pPr eaLnBrk="1" hangingPunct="1">
              <a:spcBef>
                <a:spcPct val="0"/>
              </a:spcBef>
              <a:buClrTx/>
              <a:buSzTx/>
              <a:buFontTx/>
              <a:buNone/>
            </a:pPr>
            <a:r>
              <a:rPr kumimoji="1" lang="zh-CN" altLang="en-US" sz="2000">
                <a:latin typeface="华文细黑" panose="02010600040101010101" pitchFamily="2" charset="-122"/>
                <a:ea typeface="华文细黑" panose="02010600040101010101" pitchFamily="2" charset="-122"/>
              </a:rPr>
              <a:t>          可用性</a:t>
            </a:r>
          </a:p>
          <a:p>
            <a:pPr eaLnBrk="1" hangingPunct="1">
              <a:spcBef>
                <a:spcPct val="0"/>
              </a:spcBef>
              <a:buClrTx/>
              <a:buSzTx/>
              <a:buFontTx/>
              <a:buNone/>
            </a:pPr>
            <a:r>
              <a:rPr kumimoji="1" lang="zh-CN" altLang="en-US" sz="2000">
                <a:latin typeface="华文细黑" panose="02010600040101010101" pitchFamily="2" charset="-122"/>
                <a:ea typeface="华文细黑" panose="02010600040101010101" pitchFamily="2" charset="-122"/>
              </a:rPr>
              <a:t>     角色</a:t>
            </a:r>
            <a:r>
              <a:rPr kumimoji="1" lang="en-US" altLang="zh-CN" sz="2000">
                <a:latin typeface="华文细黑" panose="02010600040101010101" pitchFamily="2" charset="-122"/>
                <a:ea typeface="华文细黑" panose="02010600040101010101" pitchFamily="2" charset="-122"/>
              </a:rPr>
              <a:t>r</a:t>
            </a:r>
            <a:r>
              <a:rPr kumimoji="1" lang="zh-CN" altLang="en-US" sz="2000">
                <a:latin typeface="华文细黑" panose="02010600040101010101" pitchFamily="2" charset="-122"/>
                <a:ea typeface="华文细黑" panose="02010600040101010101" pitchFamily="2" charset="-122"/>
              </a:rPr>
              <a:t>授权给一个用户</a:t>
            </a:r>
            <a:r>
              <a:rPr kumimoji="1" lang="en-US" altLang="zh-CN" sz="2000">
                <a:latin typeface="华文细黑" panose="02010600040101010101" pitchFamily="2" charset="-122"/>
                <a:ea typeface="华文细黑" panose="02010600040101010101" pitchFamily="2" charset="-122"/>
              </a:rPr>
              <a:t>u</a:t>
            </a:r>
            <a:r>
              <a:rPr kumimoji="1" lang="zh-CN" altLang="en-US" sz="2000">
                <a:latin typeface="华文细黑" panose="02010600040101010101" pitchFamily="2" charset="-122"/>
                <a:ea typeface="华文细黑" panose="02010600040101010101" pitchFamily="2" charset="-122"/>
              </a:rPr>
              <a:t>，要么是角色</a:t>
            </a:r>
            <a:r>
              <a:rPr kumimoji="1" lang="en-US" altLang="zh-CN" sz="2000">
                <a:latin typeface="华文细黑" panose="02010600040101010101" pitchFamily="2" charset="-122"/>
                <a:ea typeface="华文细黑" panose="02010600040101010101" pitchFamily="2" charset="-122"/>
              </a:rPr>
              <a:t>r</a:t>
            </a:r>
            <a:r>
              <a:rPr kumimoji="1" lang="zh-CN" altLang="en-US" sz="2000">
                <a:latin typeface="华文细黑" panose="02010600040101010101" pitchFamily="2" charset="-122"/>
                <a:ea typeface="华文细黑" panose="02010600040101010101" pitchFamily="2" charset="-122"/>
              </a:rPr>
              <a:t>分配给用户</a:t>
            </a:r>
            <a:r>
              <a:rPr kumimoji="1" lang="en-US" altLang="zh-CN" sz="2000">
                <a:latin typeface="华文细黑" panose="02010600040101010101" pitchFamily="2" charset="-122"/>
                <a:ea typeface="华文细黑" panose="02010600040101010101" pitchFamily="2" charset="-122"/>
              </a:rPr>
              <a:t>u</a:t>
            </a:r>
            <a:r>
              <a:rPr kumimoji="1" lang="zh-CN" altLang="en-US" sz="2000">
                <a:latin typeface="华文细黑" panose="02010600040101010101" pitchFamily="2" charset="-122"/>
                <a:ea typeface="华文细黑" panose="02010600040101010101" pitchFamily="2" charset="-122"/>
              </a:rPr>
              <a:t>，要么是角色</a:t>
            </a:r>
            <a:r>
              <a:rPr kumimoji="1" lang="en-US" altLang="zh-CN" sz="2000">
                <a:latin typeface="华文细黑" panose="02010600040101010101" pitchFamily="2" charset="-122"/>
                <a:ea typeface="华文细黑" panose="02010600040101010101" pitchFamily="2" charset="-122"/>
              </a:rPr>
              <a:t>r</a:t>
            </a:r>
            <a:r>
              <a:rPr kumimoji="1" lang="zh-CN" altLang="en-US" sz="2000">
                <a:latin typeface="华文细黑" panose="02010600040101010101" pitchFamily="2" charset="-122"/>
                <a:ea typeface="华文细黑" panose="02010600040101010101" pitchFamily="2" charset="-122"/>
              </a:rPr>
              <a:t>通过一个分配给用户</a:t>
            </a:r>
            <a:r>
              <a:rPr kumimoji="1" lang="en-US" altLang="zh-CN" sz="2000">
                <a:latin typeface="华文细黑" panose="02010600040101010101" pitchFamily="2" charset="-122"/>
                <a:ea typeface="华文细黑" panose="02010600040101010101" pitchFamily="2" charset="-122"/>
              </a:rPr>
              <a:t>u</a:t>
            </a:r>
            <a:r>
              <a:rPr kumimoji="1" lang="zh-CN" altLang="en-US" sz="2000">
                <a:latin typeface="华文细黑" panose="02010600040101010101" pitchFamily="2" charset="-122"/>
                <a:ea typeface="华文细黑" panose="02010600040101010101" pitchFamily="2" charset="-122"/>
              </a:rPr>
              <a:t>的角色继承而来。</a:t>
            </a:r>
          </a:p>
          <a:p>
            <a:pPr eaLnBrk="1" hangingPunct="1">
              <a:spcBef>
                <a:spcPct val="0"/>
              </a:spcBef>
              <a:buClrTx/>
              <a:buSzTx/>
              <a:buFontTx/>
              <a:buNone/>
            </a:pPr>
            <a:r>
              <a:rPr kumimoji="1" lang="zh-CN" altLang="en-US" sz="2000">
                <a:latin typeface="华文细黑" panose="02010600040101010101" pitchFamily="2" charset="-122"/>
                <a:ea typeface="华文细黑" panose="02010600040101010101" pitchFamily="2" charset="-122"/>
              </a:rPr>
              <a:t>     用户</a:t>
            </a:r>
            <a:r>
              <a:rPr kumimoji="1" lang="en-US" altLang="zh-CN" sz="2000">
                <a:latin typeface="华文细黑" panose="02010600040101010101" pitchFamily="2" charset="-122"/>
                <a:ea typeface="华文细黑" panose="02010600040101010101" pitchFamily="2" charset="-122"/>
              </a:rPr>
              <a:t>/</a:t>
            </a:r>
            <a:r>
              <a:rPr kumimoji="1" lang="zh-CN" altLang="en-US" sz="2000">
                <a:latin typeface="华文细黑" panose="02010600040101010101" pitchFamily="2" charset="-122"/>
                <a:ea typeface="华文细黑" panose="02010600040101010101" pitchFamily="2" charset="-122"/>
              </a:rPr>
              <a:t>角色授权表记录了用户通过用户</a:t>
            </a:r>
            <a:r>
              <a:rPr kumimoji="1" lang="en-US" altLang="zh-CN" sz="2000">
                <a:latin typeface="华文细黑" panose="02010600040101010101" pitchFamily="2" charset="-122"/>
                <a:ea typeface="华文细黑" panose="02010600040101010101" pitchFamily="2" charset="-122"/>
              </a:rPr>
              <a:t>/</a:t>
            </a:r>
            <a:r>
              <a:rPr kumimoji="1" lang="zh-CN" altLang="en-US" sz="2000">
                <a:latin typeface="华文细黑" panose="02010600040101010101" pitchFamily="2" charset="-122"/>
                <a:ea typeface="华文细黑" panose="02010600040101010101" pitchFamily="2" charset="-122"/>
              </a:rPr>
              <a:t>角色分配表以及角色继承而取得的所有角色。</a:t>
            </a:r>
          </a:p>
          <a:p>
            <a:pPr eaLnBrk="1" hangingPunct="1">
              <a:spcBef>
                <a:spcPct val="0"/>
              </a:spcBef>
              <a:buClrTx/>
              <a:buSzTx/>
              <a:buFontTx/>
              <a:buNone/>
            </a:pPr>
            <a:r>
              <a:rPr kumimoji="1" lang="zh-CN" altLang="en-US" sz="2000">
                <a:latin typeface="华文细黑" panose="02010600040101010101" pitchFamily="2" charset="-122"/>
                <a:ea typeface="华文细黑" panose="02010600040101010101" pitchFamily="2" charset="-122"/>
              </a:rPr>
              <a:t>    可用性为真时，用户才真正可以使用该角色赋予的许可</a:t>
            </a:r>
          </a:p>
        </p:txBody>
      </p:sp>
      <p:sp>
        <p:nvSpPr>
          <p:cNvPr id="5"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41721410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3"/>
          <p:cNvSpPr txBox="1">
            <a:spLocks noChangeArrowheads="1"/>
          </p:cNvSpPr>
          <p:nvPr/>
        </p:nvSpPr>
        <p:spPr bwMode="auto">
          <a:xfrm>
            <a:off x="4394200" y="3632200"/>
            <a:ext cx="4267200" cy="2692400"/>
          </a:xfrm>
          <a:prstGeom prst="rect">
            <a:avLst/>
          </a:prstGeom>
          <a:solidFill>
            <a:srgbClr val="C0C0C0"/>
          </a:solidFill>
          <a:ln w="9525">
            <a:solidFill>
              <a:schemeClr val="tx1"/>
            </a:solidFill>
            <a:prstDash val="lgDash"/>
            <a:miter lim="800000"/>
            <a:headEnd/>
            <a:tailEnd/>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会话的用户表：</a:t>
            </a:r>
          </a:p>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        会话标识</a:t>
            </a:r>
          </a:p>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        用户标识</a:t>
            </a:r>
          </a:p>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会话活跃角色表：</a:t>
            </a:r>
          </a:p>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         会话标识</a:t>
            </a:r>
          </a:p>
          <a:p>
            <a:pPr algn="just"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         角色标识</a:t>
            </a:r>
          </a:p>
        </p:txBody>
      </p:sp>
      <p:sp>
        <p:nvSpPr>
          <p:cNvPr id="72707" name="Rectangle 4"/>
          <p:cNvSpPr>
            <a:spLocks noChangeArrowheads="1"/>
          </p:cNvSpPr>
          <p:nvPr/>
        </p:nvSpPr>
        <p:spPr bwMode="auto">
          <a:xfrm>
            <a:off x="431800" y="1574800"/>
            <a:ext cx="3886200" cy="1778000"/>
          </a:xfrm>
          <a:prstGeom prst="rect">
            <a:avLst/>
          </a:prstGeom>
          <a:solidFill>
            <a:srgbClr val="C0C0C0"/>
          </a:solidFill>
          <a:ln w="9525">
            <a:solidFill>
              <a:schemeClr val="tx1"/>
            </a:solidFill>
            <a:prstDash val="dashDot"/>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角色层次表：</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       上一级角色标识</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       下一级角色标识</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上级角色包含下级角色的许可</a:t>
            </a:r>
          </a:p>
        </p:txBody>
      </p:sp>
      <p:sp>
        <p:nvSpPr>
          <p:cNvPr id="72708" name="Rectangle 5"/>
          <p:cNvSpPr>
            <a:spLocks noChangeArrowheads="1"/>
          </p:cNvSpPr>
          <p:nvPr/>
        </p:nvSpPr>
        <p:spPr bwMode="auto">
          <a:xfrm>
            <a:off x="4394200" y="1574800"/>
            <a:ext cx="4267200" cy="1778000"/>
          </a:xfrm>
          <a:prstGeom prst="rect">
            <a:avLst/>
          </a:prstGeom>
          <a:solidFill>
            <a:srgbClr val="C0C0C0"/>
          </a:solidFill>
          <a:ln w="9525">
            <a:solidFill>
              <a:schemeClr val="tx1"/>
            </a:solidFill>
            <a:prstDash val="lgDash"/>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静态互斥角色表</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        角色标识</a:t>
            </a:r>
            <a:r>
              <a:rPr kumimoji="1" lang="en-US" altLang="zh-CN" sz="2000">
                <a:latin typeface="华文细黑" panose="02010600040101010101" pitchFamily="2" charset="-122"/>
                <a:ea typeface="华文细黑" panose="02010600040101010101" pitchFamily="2" charset="-122"/>
              </a:rPr>
              <a:t>1</a:t>
            </a:r>
          </a:p>
          <a:p>
            <a:pPr eaLnBrk="1" hangingPunct="1">
              <a:spcBef>
                <a:spcPct val="50000"/>
              </a:spcBef>
              <a:buClrTx/>
              <a:buSzTx/>
              <a:buFontTx/>
              <a:buNone/>
            </a:pPr>
            <a:r>
              <a:rPr kumimoji="1" lang="en-US" altLang="zh-CN" sz="2000">
                <a:latin typeface="华文细黑" panose="02010600040101010101" pitchFamily="2" charset="-122"/>
                <a:ea typeface="华文细黑" panose="02010600040101010101" pitchFamily="2" charset="-122"/>
              </a:rPr>
              <a:t>        </a:t>
            </a:r>
            <a:r>
              <a:rPr kumimoji="1" lang="zh-CN" altLang="en-US" sz="2000">
                <a:latin typeface="华文细黑" panose="02010600040101010101" pitchFamily="2" charset="-122"/>
                <a:ea typeface="华文细黑" panose="02010600040101010101" pitchFamily="2" charset="-122"/>
              </a:rPr>
              <a:t>角色标识</a:t>
            </a:r>
            <a:r>
              <a:rPr kumimoji="1" lang="en-US" altLang="zh-CN" sz="2000">
                <a:latin typeface="华文细黑" panose="02010600040101010101" pitchFamily="2" charset="-122"/>
                <a:ea typeface="华文细黑" panose="02010600040101010101" pitchFamily="2" charset="-122"/>
              </a:rPr>
              <a:t>2</a:t>
            </a:r>
          </a:p>
          <a:p>
            <a:pPr eaLnBrk="1" hangingPunct="1">
              <a:spcBef>
                <a:spcPct val="50000"/>
              </a:spcBef>
              <a:buClrTx/>
              <a:buSzTx/>
              <a:buFontTx/>
              <a:buNone/>
            </a:pPr>
            <a:r>
              <a:rPr kumimoji="1" lang="zh-CN" altLang="en-US" sz="2000">
                <a:latin typeface="华文细黑" panose="02010600040101010101" pitchFamily="2" charset="-122"/>
                <a:ea typeface="华文细黑" panose="02010600040101010101" pitchFamily="2" charset="-122"/>
              </a:rPr>
              <a:t>系统管理员为用户添加角色时参考</a:t>
            </a:r>
          </a:p>
        </p:txBody>
      </p:sp>
      <p:sp>
        <p:nvSpPr>
          <p:cNvPr id="72709" name="Rectangle 6"/>
          <p:cNvSpPr>
            <a:spLocks noChangeArrowheads="1"/>
          </p:cNvSpPr>
          <p:nvPr/>
        </p:nvSpPr>
        <p:spPr bwMode="auto">
          <a:xfrm>
            <a:off x="431800" y="3632200"/>
            <a:ext cx="3886200" cy="2708434"/>
          </a:xfrm>
          <a:prstGeom prst="rect">
            <a:avLst/>
          </a:prstGeom>
          <a:solidFill>
            <a:srgbClr val="C0C0C0"/>
          </a:solidFill>
          <a:ln w="9525">
            <a:solidFill>
              <a:schemeClr val="tx1"/>
            </a:solidFill>
            <a:prstDash val="lgDash"/>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动态互斥角色表：</a:t>
            </a:r>
          </a:p>
          <a:p>
            <a:pPr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        角色标识</a:t>
            </a:r>
            <a:r>
              <a:rPr kumimoji="1" lang="en-US" altLang="zh-CN" sz="2000" dirty="0">
                <a:latin typeface="华文细黑" panose="02010600040101010101" pitchFamily="2" charset="-122"/>
                <a:ea typeface="华文细黑" panose="02010600040101010101" pitchFamily="2" charset="-122"/>
              </a:rPr>
              <a:t>1</a:t>
            </a:r>
          </a:p>
          <a:p>
            <a:pPr eaLnBrk="1" hangingPunct="1">
              <a:spcBef>
                <a:spcPct val="50000"/>
              </a:spcBef>
              <a:buClrTx/>
              <a:buSzTx/>
              <a:buFontTx/>
              <a:buNone/>
            </a:pPr>
            <a:r>
              <a:rPr kumimoji="1" lang="en-US" altLang="zh-CN" sz="2000" dirty="0">
                <a:latin typeface="华文细黑" panose="02010600040101010101" pitchFamily="2" charset="-122"/>
                <a:ea typeface="华文细黑" panose="02010600040101010101" pitchFamily="2" charset="-122"/>
              </a:rPr>
              <a:t>        </a:t>
            </a:r>
            <a:r>
              <a:rPr kumimoji="1" lang="zh-CN" altLang="en-US" sz="2000" dirty="0">
                <a:latin typeface="华文细黑" panose="02010600040101010101" pitchFamily="2" charset="-122"/>
                <a:ea typeface="华文细黑" panose="02010600040101010101" pitchFamily="2" charset="-122"/>
              </a:rPr>
              <a:t>角色标识</a:t>
            </a:r>
            <a:r>
              <a:rPr kumimoji="1" lang="en-US" altLang="zh-CN" sz="2000" dirty="0">
                <a:latin typeface="华文细黑" panose="02010600040101010101" pitchFamily="2" charset="-122"/>
                <a:ea typeface="华文细黑" panose="02010600040101010101" pitchFamily="2" charset="-122"/>
              </a:rPr>
              <a:t>2</a:t>
            </a:r>
          </a:p>
          <a:p>
            <a:pPr eaLnBrk="1" hangingPunct="1">
              <a:spcBef>
                <a:spcPct val="50000"/>
              </a:spcBef>
              <a:buClrTx/>
              <a:buSzTx/>
              <a:buFontTx/>
              <a:buNone/>
            </a:pPr>
            <a:endParaRPr kumimoji="1" lang="en-US" altLang="zh-CN" sz="2000" dirty="0">
              <a:latin typeface="华文细黑" panose="02010600040101010101" pitchFamily="2" charset="-122"/>
              <a:ea typeface="华文细黑" panose="02010600040101010101" pitchFamily="2" charset="-122"/>
            </a:endParaRPr>
          </a:p>
          <a:p>
            <a:pPr eaLnBrk="1" hangingPunct="1">
              <a:spcBef>
                <a:spcPct val="50000"/>
              </a:spcBef>
              <a:buClrTx/>
              <a:buSzTx/>
              <a:buFontTx/>
              <a:buNone/>
            </a:pPr>
            <a:r>
              <a:rPr kumimoji="1" lang="en-US" altLang="zh-CN" sz="2000" dirty="0">
                <a:latin typeface="华文细黑" panose="02010600040101010101" pitchFamily="2" charset="-122"/>
                <a:ea typeface="华文细黑" panose="02010600040101010101" pitchFamily="2" charset="-122"/>
              </a:rPr>
              <a:t>   </a:t>
            </a:r>
            <a:r>
              <a:rPr kumimoji="1" lang="zh-CN" altLang="en-US" sz="2000" dirty="0">
                <a:latin typeface="华文细黑" panose="02010600040101010101" pitchFamily="2" charset="-122"/>
                <a:ea typeface="华文细黑" panose="02010600040101010101" pitchFamily="2" charset="-122"/>
              </a:rPr>
              <a:t>在用户创建会话选择活跃</a:t>
            </a:r>
            <a:endParaRPr kumimoji="1" lang="en-US" altLang="zh-CN" sz="2000" dirty="0">
              <a:latin typeface="华文细黑" panose="02010600040101010101" pitchFamily="2" charset="-122"/>
              <a:ea typeface="华文细黑" panose="02010600040101010101" pitchFamily="2" charset="-122"/>
            </a:endParaRPr>
          </a:p>
          <a:p>
            <a:pPr eaLnBrk="1" hangingPunct="1">
              <a:spcBef>
                <a:spcPct val="50000"/>
              </a:spcBef>
              <a:buClrTx/>
              <a:buSzTx/>
              <a:buFontTx/>
              <a:buNone/>
            </a:pPr>
            <a:r>
              <a:rPr kumimoji="1" lang="zh-CN" altLang="en-US" sz="2000" dirty="0">
                <a:latin typeface="华文细黑" panose="02010600040101010101" pitchFamily="2" charset="-122"/>
                <a:ea typeface="华文细黑" panose="02010600040101010101" pitchFamily="2" charset="-122"/>
              </a:rPr>
              <a:t>角色集时参考。</a:t>
            </a:r>
          </a:p>
        </p:txBody>
      </p:sp>
      <p:sp>
        <p:nvSpPr>
          <p:cNvPr id="6"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基于角色的访问控制策略</a:t>
            </a:r>
            <a:r>
              <a:rPr lang="en-US" altLang="zh-CN" sz="3600" b="1" dirty="0">
                <a:latin typeface="华文细黑" panose="02010600040101010101" pitchFamily="2" charset="-122"/>
                <a:ea typeface="华文细黑" panose="02010600040101010101" pitchFamily="2" charset="-122"/>
              </a:rPr>
              <a:t>RBAC</a:t>
            </a:r>
          </a:p>
        </p:txBody>
      </p:sp>
    </p:spTree>
    <p:extLst>
      <p:ext uri="{BB962C8B-B14F-4D97-AF65-F5344CB8AC3E}">
        <p14:creationId xmlns:p14="http://schemas.microsoft.com/office/powerpoint/2010/main" val="664970506"/>
      </p:ext>
    </p:extLst>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基于属性的访问控制策略</a:t>
            </a:r>
            <a:endParaRPr lang="en-US" altLang="zh-CN" sz="3600" b="1" dirty="0">
              <a:latin typeface="华文细黑" panose="02010600040101010101" pitchFamily="2" charset="-122"/>
              <a:ea typeface="华文细黑" panose="02010600040101010101" pitchFamily="2" charset="-122"/>
            </a:endParaRPr>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2149355364"/>
              </p:ext>
            </p:extLst>
          </p:nvPr>
        </p:nvGraphicFramePr>
        <p:xfrm>
          <a:off x="1045541" y="1904304"/>
          <a:ext cx="7097367" cy="1510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5"/>
          <p:cNvSpPr txBox="1">
            <a:spLocks/>
          </p:cNvSpPr>
          <p:nvPr/>
        </p:nvSpPr>
        <p:spPr>
          <a:xfrm>
            <a:off x="3489734" y="4054987"/>
            <a:ext cx="5654266" cy="1533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跨域的安全访问控制存在缺陷；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静态和粗粒度的控制模型；</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策略通用性差，难实现多系统的之间的统一性；</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业务环境复杂需建立更多的角色和权限关系</a:t>
            </a:r>
            <a:endParaRPr lang="zh-CN" altLang="en-US" dirty="0">
              <a:latin typeface="微软雅黑" panose="020B0503020204020204" pitchFamily="34" charset="-122"/>
              <a:ea typeface="微软雅黑" panose="020B0503020204020204" pitchFamily="34" charset="-122"/>
            </a:endParaRPr>
          </a:p>
        </p:txBody>
      </p:sp>
      <p:sp>
        <p:nvSpPr>
          <p:cNvPr id="9" name="Rectangle 1"/>
          <p:cNvSpPr/>
          <p:nvPr/>
        </p:nvSpPr>
        <p:spPr>
          <a:xfrm>
            <a:off x="3424673" y="3504187"/>
            <a:ext cx="2339102" cy="461665"/>
          </a:xfrm>
          <a:prstGeom prst="rect">
            <a:avLst/>
          </a:prstGeom>
          <a:noFill/>
        </p:spPr>
        <p:txBody>
          <a:bodyPr wrap="none" lIns="91440" tIns="45720" rIns="91440" bIns="45720">
            <a:spAutoFit/>
          </a:bodyPr>
          <a:lstStyle/>
          <a:p>
            <a:pPr algn="ctr"/>
            <a:r>
              <a:rPr lang="zh-CN" altLang="en-US" sz="2400" dirty="0">
                <a:ln w="0"/>
              </a:rPr>
              <a:t>传统模型的缺点</a:t>
            </a:r>
            <a:endParaRPr lang="en-US" altLang="zh-CN" sz="2400" b="0" cap="none" spc="0" dirty="0">
              <a:ln w="0"/>
              <a:solidFill>
                <a:schemeClr val="tx1"/>
              </a:solidFill>
            </a:endParaRPr>
          </a:p>
        </p:txBody>
      </p:sp>
      <p:sp>
        <p:nvSpPr>
          <p:cNvPr id="10" name="Rectangle 1"/>
          <p:cNvSpPr/>
          <p:nvPr/>
        </p:nvSpPr>
        <p:spPr>
          <a:xfrm>
            <a:off x="373461" y="1353505"/>
            <a:ext cx="5724644" cy="461665"/>
          </a:xfrm>
          <a:prstGeom prst="rect">
            <a:avLst/>
          </a:prstGeom>
          <a:noFill/>
        </p:spPr>
        <p:txBody>
          <a:bodyPr wrap="none" lIns="91440" tIns="45720" rIns="91440" bIns="45720">
            <a:spAutoFit/>
          </a:bodyPr>
          <a:lstStyle/>
          <a:p>
            <a:pPr algn="ctr"/>
            <a:r>
              <a:rPr lang="zh-CN" altLang="en-US" sz="2400" dirty="0">
                <a:ln w="0"/>
              </a:rPr>
              <a:t>开放网络环境对访问控制提出了新的要求</a:t>
            </a:r>
            <a:endParaRPr lang="en-US" altLang="zh-CN" sz="2400" b="0" cap="none" spc="0" dirty="0">
              <a:ln w="0"/>
              <a:solidFill>
                <a:schemeClr val="tx1"/>
              </a:solidFill>
            </a:endParaRPr>
          </a:p>
        </p:txBody>
      </p:sp>
      <p:sp>
        <p:nvSpPr>
          <p:cNvPr id="11" name="矩形 10"/>
          <p:cNvSpPr/>
          <p:nvPr/>
        </p:nvSpPr>
        <p:spPr>
          <a:xfrm>
            <a:off x="373461" y="3606799"/>
            <a:ext cx="2593320" cy="306976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t>新的访问需求</a:t>
            </a:r>
            <a:endParaRPr lang="en-US" altLang="zh-CN" dirty="0"/>
          </a:p>
          <a:p>
            <a:pPr>
              <a:lnSpc>
                <a:spcPct val="150000"/>
              </a:lnSpc>
            </a:pPr>
            <a:r>
              <a:rPr lang="zh-CN" altLang="en-US" dirty="0"/>
              <a:t>  （</a:t>
            </a:r>
            <a:r>
              <a:rPr lang="en-US" altLang="zh-CN" dirty="0"/>
              <a:t>1</a:t>
            </a:r>
            <a:r>
              <a:rPr lang="zh-CN" altLang="en-US" dirty="0"/>
              <a:t>）主体动态扩展</a:t>
            </a:r>
            <a:endParaRPr lang="en-US" altLang="zh-CN" dirty="0"/>
          </a:p>
          <a:p>
            <a:pPr>
              <a:lnSpc>
                <a:spcPct val="150000"/>
              </a:lnSpc>
            </a:pPr>
            <a:r>
              <a:rPr lang="zh-CN" altLang="en-US" dirty="0"/>
              <a:t>  （</a:t>
            </a:r>
            <a:r>
              <a:rPr lang="en-US" altLang="zh-CN" dirty="0"/>
              <a:t>2</a:t>
            </a:r>
            <a:r>
              <a:rPr lang="zh-CN" altLang="en-US" dirty="0"/>
              <a:t>）适应异构系统</a:t>
            </a:r>
            <a:endParaRPr lang="en-US" altLang="zh-CN" dirty="0"/>
          </a:p>
          <a:p>
            <a:pPr>
              <a:lnSpc>
                <a:spcPct val="150000"/>
              </a:lnSpc>
            </a:pPr>
            <a:r>
              <a:rPr lang="zh-CN" altLang="en-US" dirty="0"/>
              <a:t>  （</a:t>
            </a:r>
            <a:r>
              <a:rPr lang="en-US" altLang="zh-CN" dirty="0"/>
              <a:t>3</a:t>
            </a:r>
            <a:r>
              <a:rPr lang="zh-CN" altLang="en-US" dirty="0"/>
              <a:t>）满足跨域访问</a:t>
            </a:r>
          </a:p>
        </p:txBody>
      </p:sp>
      <p:sp>
        <p:nvSpPr>
          <p:cNvPr id="12" name="矩形 11"/>
          <p:cNvSpPr/>
          <p:nvPr/>
        </p:nvSpPr>
        <p:spPr>
          <a:xfrm>
            <a:off x="3489734" y="5977514"/>
            <a:ext cx="5336766" cy="69905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基于属性的访问控制</a:t>
            </a:r>
          </a:p>
        </p:txBody>
      </p:sp>
      <p:sp>
        <p:nvSpPr>
          <p:cNvPr id="13" name="右箭头 12"/>
          <p:cNvSpPr/>
          <p:nvPr/>
        </p:nvSpPr>
        <p:spPr>
          <a:xfrm>
            <a:off x="3073400" y="6248400"/>
            <a:ext cx="351273"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5549900" y="5588001"/>
            <a:ext cx="355600" cy="2920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942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596900" y="1292225"/>
            <a:ext cx="8089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kumimoji="1" lang="zh-CN" altLang="en-US" sz="2400" b="1" dirty="0">
                <a:solidFill>
                  <a:schemeClr val="hlink"/>
                </a:solidFill>
                <a:latin typeface="华文细黑" panose="02010600040101010101" pitchFamily="2" charset="-122"/>
                <a:ea typeface="华文细黑" panose="02010600040101010101" pitchFamily="2" charset="-122"/>
              </a:rPr>
              <a:t>   （</a:t>
            </a:r>
            <a:r>
              <a:rPr kumimoji="1" lang="en-US" altLang="zh-CN" sz="2400" b="1" dirty="0">
                <a:solidFill>
                  <a:schemeClr val="hlink"/>
                </a:solidFill>
                <a:latin typeface="华文细黑" panose="02010600040101010101" pitchFamily="2" charset="-122"/>
                <a:ea typeface="华文细黑" panose="02010600040101010101" pitchFamily="2" charset="-122"/>
              </a:rPr>
              <a:t>3</a:t>
            </a:r>
            <a:r>
              <a:rPr kumimoji="1" lang="zh-CN" altLang="en-US" sz="2400" b="1" dirty="0">
                <a:solidFill>
                  <a:schemeClr val="hlink"/>
                </a:solidFill>
                <a:latin typeface="华文细黑" panose="02010600040101010101" pitchFamily="2" charset="-122"/>
                <a:ea typeface="华文细黑" panose="02010600040101010101" pitchFamily="2" charset="-122"/>
              </a:rPr>
              <a:t>）授权：</a:t>
            </a:r>
            <a:r>
              <a:rPr kumimoji="1" lang="zh-CN" altLang="en-US" sz="2400" dirty="0">
                <a:latin typeface="华文细黑" panose="02010600040101010101" pitchFamily="2" charset="-122"/>
                <a:ea typeface="华文细黑" panose="02010600040101010101" pitchFamily="2" charset="-122"/>
              </a:rPr>
              <a:t>资源所有者对他人使用资源的许可。</a:t>
            </a:r>
          </a:p>
          <a:p>
            <a:pPr eaLnBrk="1" hangingPunct="1">
              <a:lnSpc>
                <a:spcPct val="150000"/>
              </a:lnSpc>
              <a:spcBef>
                <a:spcPct val="50000"/>
              </a:spcBef>
              <a:buClrTx/>
              <a:buSzTx/>
              <a:buFontTx/>
              <a:buNone/>
            </a:pPr>
            <a:r>
              <a:rPr kumimoji="1" lang="zh-CN" altLang="en-US" sz="2400" b="1" dirty="0">
                <a:solidFill>
                  <a:schemeClr val="hlink"/>
                </a:solidFill>
                <a:latin typeface="华文细黑" panose="02010600040101010101" pitchFamily="2" charset="-122"/>
                <a:ea typeface="华文细黑" panose="02010600040101010101" pitchFamily="2" charset="-122"/>
              </a:rPr>
              <a:t>   （</a:t>
            </a:r>
            <a:r>
              <a:rPr kumimoji="1" lang="en-US" altLang="zh-CN" sz="2400" b="1" dirty="0">
                <a:solidFill>
                  <a:schemeClr val="hlink"/>
                </a:solidFill>
                <a:latin typeface="华文细黑" panose="02010600040101010101" pitchFamily="2" charset="-122"/>
                <a:ea typeface="华文细黑" panose="02010600040101010101" pitchFamily="2" charset="-122"/>
              </a:rPr>
              <a:t>4</a:t>
            </a:r>
            <a:r>
              <a:rPr kumimoji="1" lang="zh-CN" altLang="en-US" sz="2400" b="1" dirty="0">
                <a:solidFill>
                  <a:schemeClr val="hlink"/>
                </a:solidFill>
                <a:latin typeface="华文细黑" panose="02010600040101010101" pitchFamily="2" charset="-122"/>
                <a:ea typeface="华文细黑" panose="02010600040101010101" pitchFamily="2" charset="-122"/>
              </a:rPr>
              <a:t>）资源：</a:t>
            </a:r>
            <a:r>
              <a:rPr kumimoji="1" lang="zh-CN" altLang="en-US" sz="2400" dirty="0">
                <a:latin typeface="华文细黑" panose="02010600040101010101" pitchFamily="2" charset="-122"/>
                <a:ea typeface="华文细黑" panose="02010600040101010101" pitchFamily="2" charset="-122"/>
              </a:rPr>
              <a:t>信息、处理器、通信设施、物理设备。</a:t>
            </a:r>
          </a:p>
          <a:p>
            <a:pPr eaLnBrk="1" hangingPunct="1">
              <a:lnSpc>
                <a:spcPct val="150000"/>
              </a:lnSpc>
              <a:spcBef>
                <a:spcPct val="50000"/>
              </a:spcBef>
              <a:buClrTx/>
              <a:buSzTx/>
              <a:buFontTx/>
              <a:buNone/>
            </a:pPr>
            <a:r>
              <a:rPr kumimoji="1" lang="zh-CN" altLang="en-US" sz="2400" dirty="0">
                <a:latin typeface="华文细黑" panose="02010600040101010101" pitchFamily="2" charset="-122"/>
                <a:ea typeface="华文细黑" panose="02010600040101010101" pitchFamily="2" charset="-122"/>
              </a:rPr>
              <a:t>     访问一种资源就是</a:t>
            </a:r>
            <a:r>
              <a:rPr kumimoji="1" lang="zh-CN" altLang="en-US" sz="2400" dirty="0">
                <a:solidFill>
                  <a:srgbClr val="FF0000"/>
                </a:solidFill>
                <a:latin typeface="华文细黑" panose="02010600040101010101" pitchFamily="2" charset="-122"/>
                <a:ea typeface="华文细黑" panose="02010600040101010101" pitchFamily="2" charset="-122"/>
              </a:rPr>
              <a:t>从这个资源中获得信息、修改资源</a:t>
            </a:r>
            <a:r>
              <a:rPr kumimoji="1" lang="zh-CN" altLang="en-US" sz="2400" dirty="0">
                <a:latin typeface="华文细黑" panose="02010600040101010101" pitchFamily="2" charset="-122"/>
                <a:ea typeface="华文细黑" panose="02010600040101010101" pitchFamily="2" charset="-122"/>
              </a:rPr>
              <a:t>或</a:t>
            </a:r>
            <a:r>
              <a:rPr kumimoji="1" lang="zh-CN" altLang="en-US" sz="2400" dirty="0">
                <a:solidFill>
                  <a:srgbClr val="FF0000"/>
                </a:solidFill>
                <a:latin typeface="华文细黑" panose="02010600040101010101" pitchFamily="2" charset="-122"/>
                <a:ea typeface="华文细黑" panose="02010600040101010101" pitchFamily="2" charset="-122"/>
              </a:rPr>
              <a:t>利用它完成某种功能</a:t>
            </a:r>
            <a:r>
              <a:rPr kumimoji="1" lang="zh-CN" altLang="en-US" sz="2400" dirty="0">
                <a:latin typeface="华文细黑" panose="02010600040101010101" pitchFamily="2" charset="-122"/>
                <a:ea typeface="华文细黑" panose="02010600040101010101" pitchFamily="2" charset="-122"/>
              </a:rPr>
              <a:t>。</a:t>
            </a:r>
            <a:endParaRPr kumimoji="1" lang="en-US" altLang="zh-CN" sz="2400" dirty="0">
              <a:latin typeface="华文细黑" panose="02010600040101010101" pitchFamily="2" charset="-122"/>
              <a:ea typeface="华文细黑" panose="02010600040101010101" pitchFamily="2" charset="-122"/>
            </a:endParaRPr>
          </a:p>
          <a:p>
            <a:pPr>
              <a:lnSpc>
                <a:spcPct val="150000"/>
              </a:lnSpc>
              <a:spcBef>
                <a:spcPct val="50000"/>
              </a:spcBef>
              <a:buClrTx/>
              <a:buSzTx/>
              <a:buNone/>
            </a:pPr>
            <a:r>
              <a:rPr kumimoji="1" lang="zh-CN" altLang="en-US" sz="2400" b="1" dirty="0">
                <a:solidFill>
                  <a:schemeClr val="hlink"/>
                </a:solidFill>
                <a:latin typeface="华文细黑" panose="02010600040101010101" pitchFamily="2" charset="-122"/>
                <a:ea typeface="华文细黑" panose="02010600040101010101" pitchFamily="2" charset="-122"/>
              </a:rPr>
              <a:t>   （</a:t>
            </a:r>
            <a:r>
              <a:rPr kumimoji="1" lang="en-US" altLang="zh-CN" sz="2400" b="1" dirty="0">
                <a:solidFill>
                  <a:schemeClr val="hlink"/>
                </a:solidFill>
                <a:latin typeface="华文细黑" panose="02010600040101010101" pitchFamily="2" charset="-122"/>
                <a:ea typeface="华文细黑" panose="02010600040101010101" pitchFamily="2" charset="-122"/>
              </a:rPr>
              <a:t>5</a:t>
            </a:r>
            <a:r>
              <a:rPr kumimoji="1" lang="zh-CN" altLang="en-US" sz="2400" b="1" dirty="0">
                <a:solidFill>
                  <a:schemeClr val="hlink"/>
                </a:solidFill>
                <a:latin typeface="华文细黑" panose="02010600040101010101" pitchFamily="2" charset="-122"/>
                <a:ea typeface="华文细黑" panose="02010600040101010101" pitchFamily="2" charset="-122"/>
              </a:rPr>
              <a:t>）敏感标签 </a:t>
            </a:r>
            <a:r>
              <a:rPr kumimoji="1" lang="en-US" altLang="zh-CN" sz="2400" b="1" dirty="0">
                <a:solidFill>
                  <a:schemeClr val="hlink"/>
                </a:solidFill>
                <a:latin typeface="华文细黑" panose="02010600040101010101" pitchFamily="2" charset="-122"/>
                <a:ea typeface="华文细黑" panose="02010600040101010101" pitchFamily="2" charset="-122"/>
              </a:rPr>
              <a:t>sensitivity label </a:t>
            </a:r>
            <a:br>
              <a:rPr kumimoji="1" lang="en-US" altLang="zh-CN" sz="2400" b="1" dirty="0">
                <a:solidFill>
                  <a:schemeClr val="hlink"/>
                </a:solidFill>
                <a:latin typeface="华文细黑" panose="02010600040101010101" pitchFamily="2" charset="-122"/>
                <a:ea typeface="华文细黑" panose="02010600040101010101" pitchFamily="2" charset="-122"/>
              </a:rPr>
            </a:br>
            <a:r>
              <a:rPr kumimoji="1" lang="en-US" altLang="zh-CN" sz="2400" b="1" dirty="0">
                <a:solidFill>
                  <a:schemeClr val="hlink"/>
                </a:solidFill>
                <a:latin typeface="华文细黑" panose="02010600040101010101" pitchFamily="2" charset="-122"/>
                <a:ea typeface="华文细黑" panose="02010600040101010101" pitchFamily="2" charset="-122"/>
              </a:rPr>
              <a:t>     </a:t>
            </a:r>
            <a:r>
              <a:rPr kumimoji="1" lang="zh-CN" altLang="en-US" sz="2400" dirty="0">
                <a:latin typeface="华文细黑" panose="02010600040101010101" pitchFamily="2" charset="-122"/>
                <a:ea typeface="华文细黑" panose="02010600040101010101" pitchFamily="2" charset="-122"/>
              </a:rPr>
              <a:t>表示客体安全级别并描述客体数据敏感性的一组信息，把敏感标记作为强制访问控制决策的依据。</a:t>
            </a:r>
          </a:p>
        </p:txBody>
      </p:sp>
      <p:sp>
        <p:nvSpPr>
          <p:cNvPr id="5" name="Rectangle 2"/>
          <p:cNvSpPr>
            <a:spLocks noGrp="1" noChangeArrowheads="1"/>
          </p:cNvSpPr>
          <p:nvPr>
            <p:ph type="title"/>
          </p:nvPr>
        </p:nvSpPr>
        <p:spPr>
          <a:xfrm>
            <a:off x="457200" y="274638"/>
            <a:ext cx="8229600" cy="881062"/>
          </a:xfrm>
        </p:spPr>
        <p:txBody>
          <a:bodyPr/>
          <a:lstStyle/>
          <a:p>
            <a:pPr eaLnBrk="1" hangingPunct="1"/>
            <a:r>
              <a:rPr lang="zh-CN" altLang="en-US" b="1" dirty="0">
                <a:solidFill>
                  <a:schemeClr val="tx1"/>
                </a:solidFill>
                <a:latin typeface="Times New Roman" panose="02020603050405020304" pitchFamily="18" charset="0"/>
              </a:rPr>
              <a:t>访问控制概述</a:t>
            </a:r>
          </a:p>
        </p:txBody>
      </p:sp>
    </p:spTree>
    <p:extLst>
      <p:ext uri="{BB962C8B-B14F-4D97-AF65-F5344CB8AC3E}">
        <p14:creationId xmlns:p14="http://schemas.microsoft.com/office/powerpoint/2010/main" val="37266394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基于属性的访问控制策略</a:t>
            </a:r>
            <a:endParaRPr lang="en-US" altLang="zh-CN" sz="3600" b="1" dirty="0">
              <a:latin typeface="华文细黑" panose="02010600040101010101" pitchFamily="2" charset="-122"/>
              <a:ea typeface="华文细黑" panose="02010600040101010101" pitchFamily="2" charset="-122"/>
            </a:endParaRPr>
          </a:p>
        </p:txBody>
      </p:sp>
      <p:sp>
        <p:nvSpPr>
          <p:cNvPr id="5" name="Content Placeholder 1"/>
          <p:cNvSpPr>
            <a:spLocks noGrp="1"/>
          </p:cNvSpPr>
          <p:nvPr>
            <p:ph idx="1"/>
          </p:nvPr>
        </p:nvSpPr>
        <p:spPr>
          <a:xfrm>
            <a:off x="190500" y="3682999"/>
            <a:ext cx="7886700" cy="1447801"/>
          </a:xfrm>
        </p:spPr>
        <p:txBody>
          <a:bodyPr/>
          <a:lstStyle/>
          <a:p>
            <a:pPr marL="628650" indent="-271463"/>
            <a:r>
              <a:rPr lang="zh-CN" altLang="en-US" sz="1800" dirty="0">
                <a:latin typeface="宋体" panose="02010600030101010101" pitchFamily="2" charset="-122"/>
                <a:ea typeface="宋体" panose="02010600030101010101" pitchFamily="2" charset="-122"/>
              </a:rPr>
              <a:t>主体属性：角色、身份</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静态属性</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、年龄、位置</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动态属性</a:t>
            </a:r>
            <a:r>
              <a:rPr lang="en-US" altLang="zh-CN" sz="1800" dirty="0">
                <a:latin typeface="宋体" panose="02010600030101010101" pitchFamily="2" charset="-122"/>
                <a:ea typeface="宋体" panose="02010600030101010101" pitchFamily="2" charset="-122"/>
              </a:rPr>
              <a:t>)</a:t>
            </a:r>
          </a:p>
          <a:p>
            <a:pPr marL="628650" indent="-271463"/>
            <a:r>
              <a:rPr lang="zh-CN" altLang="en-US" sz="1800" dirty="0">
                <a:latin typeface="宋体" panose="02010600030101010101" pitchFamily="2" charset="-122"/>
                <a:ea typeface="宋体" panose="02010600030101010101" pitchFamily="2" charset="-122"/>
              </a:rPr>
              <a:t>资源属性：资源的类别，格式，重要性，</a:t>
            </a:r>
            <a:r>
              <a:rPr lang="en-US" altLang="zh-CN" sz="1800" dirty="0">
                <a:latin typeface="宋体" panose="02010600030101010101" pitchFamily="2" charset="-122"/>
                <a:ea typeface="宋体" panose="02010600030101010101" pitchFamily="2" charset="-122"/>
              </a:rPr>
              <a:t>…</a:t>
            </a:r>
          </a:p>
          <a:p>
            <a:pPr marL="628650" indent="-271463"/>
            <a:r>
              <a:rPr lang="zh-CN" altLang="en-US" sz="1800" dirty="0">
                <a:latin typeface="宋体" panose="02010600030101010101" pitchFamily="2" charset="-122"/>
                <a:ea typeface="宋体" panose="02010600030101010101" pitchFamily="2" charset="-122"/>
              </a:rPr>
              <a:t>环境属性：访问过程的上下文</a:t>
            </a:r>
            <a:endParaRPr lang="en-US" altLang="zh-CN" sz="1800" dirty="0">
              <a:latin typeface="宋体" panose="02010600030101010101" pitchFamily="2" charset="-122"/>
              <a:ea typeface="宋体" panose="02010600030101010101" pitchFamily="2" charset="-122"/>
            </a:endParaRPr>
          </a:p>
          <a:p>
            <a:pPr marL="628650" indent="-271463"/>
            <a:r>
              <a:rPr lang="zh-CN" altLang="en-US" sz="1800" dirty="0">
                <a:latin typeface="宋体" panose="02010600030101010101" pitchFamily="2" charset="-122"/>
                <a:ea typeface="宋体" panose="02010600030101010101" pitchFamily="2" charset="-122"/>
              </a:rPr>
              <a:t>权限属性：权限的特性</a:t>
            </a:r>
            <a:endParaRPr lang="en-US" altLang="zh-CN" sz="1800" dirty="0">
              <a:latin typeface="宋体" panose="02010600030101010101" pitchFamily="2" charset="-122"/>
              <a:ea typeface="宋体" panose="02010600030101010101" pitchFamily="2" charset="-122"/>
            </a:endParaRPr>
          </a:p>
        </p:txBody>
      </p:sp>
      <p:sp>
        <p:nvSpPr>
          <p:cNvPr id="6" name="矩形 5"/>
          <p:cNvSpPr/>
          <p:nvPr/>
        </p:nvSpPr>
        <p:spPr>
          <a:xfrm>
            <a:off x="190500" y="1574800"/>
            <a:ext cx="1955800" cy="17653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主体属性</a:t>
            </a:r>
          </a:p>
        </p:txBody>
      </p:sp>
      <p:sp>
        <p:nvSpPr>
          <p:cNvPr id="8" name="矩形 7"/>
          <p:cNvSpPr/>
          <p:nvPr/>
        </p:nvSpPr>
        <p:spPr>
          <a:xfrm>
            <a:off x="2476500" y="1574800"/>
            <a:ext cx="1790700" cy="1765300"/>
          </a:xfrm>
          <a:prstGeom prst="rect">
            <a:avLst/>
          </a:prstGeom>
          <a:solidFill>
            <a:schemeClr val="bg2">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资源属性</a:t>
            </a:r>
          </a:p>
        </p:txBody>
      </p:sp>
      <p:sp>
        <p:nvSpPr>
          <p:cNvPr id="9" name="矩形 8"/>
          <p:cNvSpPr/>
          <p:nvPr/>
        </p:nvSpPr>
        <p:spPr>
          <a:xfrm>
            <a:off x="4597400" y="1574800"/>
            <a:ext cx="1879600" cy="17653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环境属性</a:t>
            </a:r>
          </a:p>
        </p:txBody>
      </p:sp>
      <p:sp>
        <p:nvSpPr>
          <p:cNvPr id="10" name="矩形 9"/>
          <p:cNvSpPr/>
          <p:nvPr/>
        </p:nvSpPr>
        <p:spPr>
          <a:xfrm>
            <a:off x="6908800" y="1574800"/>
            <a:ext cx="1790700" cy="1765300"/>
          </a:xfrm>
          <a:prstGeom prst="rect">
            <a:avLst/>
          </a:prstGeom>
          <a:solidFill>
            <a:schemeClr val="bg2">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权限属性</a:t>
            </a:r>
          </a:p>
        </p:txBody>
      </p:sp>
      <p:sp>
        <p:nvSpPr>
          <p:cNvPr id="11" name="矩形 10"/>
          <p:cNvSpPr/>
          <p:nvPr/>
        </p:nvSpPr>
        <p:spPr>
          <a:xfrm>
            <a:off x="330200" y="5384798"/>
            <a:ext cx="8369300" cy="99060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利用</a:t>
            </a:r>
            <a:r>
              <a:rPr lang="zh-CN" altLang="en-US" sz="2800" b="1" dirty="0">
                <a:solidFill>
                  <a:srgbClr val="FFFF00"/>
                </a:solidFill>
              </a:rPr>
              <a:t>属性表达式</a:t>
            </a:r>
            <a:r>
              <a:rPr lang="zh-CN" altLang="en-US" dirty="0"/>
              <a:t>描述访问策略</a:t>
            </a:r>
          </a:p>
        </p:txBody>
      </p:sp>
    </p:spTree>
    <p:extLst>
      <p:ext uri="{BB962C8B-B14F-4D97-AF65-F5344CB8AC3E}">
        <p14:creationId xmlns:p14="http://schemas.microsoft.com/office/powerpoint/2010/main" val="33540878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基于属性的访问控制策略</a:t>
            </a:r>
            <a:endParaRPr lang="en-US" altLang="zh-CN" sz="3600" b="1" dirty="0">
              <a:latin typeface="华文细黑" panose="02010600040101010101" pitchFamily="2" charset="-122"/>
              <a:ea typeface="华文细黑" panose="02010600040101010101" pitchFamily="2" charset="-122"/>
            </a:endParaRPr>
          </a:p>
        </p:txBody>
      </p:sp>
      <p:sp>
        <p:nvSpPr>
          <p:cNvPr id="5" name="矩形 4"/>
          <p:cNvSpPr/>
          <p:nvPr/>
        </p:nvSpPr>
        <p:spPr>
          <a:xfrm>
            <a:off x="0" y="1257300"/>
            <a:ext cx="9144000" cy="5600700"/>
          </a:xfrm>
          <a:prstGeom prst="rect">
            <a:avLst/>
          </a:prstGeom>
          <a:solidFill>
            <a:schemeClr val="tx1">
              <a:lumMod val="85000"/>
              <a:lumOff val="1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优点：</a:t>
            </a:r>
            <a:endParaRPr lang="en-US" altLang="zh-CN" sz="2400" dirty="0"/>
          </a:p>
          <a:p>
            <a:pPr>
              <a:lnSpc>
                <a:spcPct val="150000"/>
              </a:lnSpc>
            </a:pPr>
            <a:r>
              <a:rPr lang="en-US" altLang="zh-CN" sz="2400" dirty="0"/>
              <a:t>    </a:t>
            </a:r>
            <a:r>
              <a:rPr lang="zh-CN" altLang="en-US" sz="2400" dirty="0"/>
              <a:t>（</a:t>
            </a:r>
            <a:r>
              <a:rPr lang="en-US" altLang="zh-CN" sz="2400" dirty="0"/>
              <a:t>1</a:t>
            </a:r>
            <a:r>
              <a:rPr lang="zh-CN" altLang="en-US" sz="2400" dirty="0"/>
              <a:t>）属性能从不同视角描述实体</a:t>
            </a:r>
            <a:endParaRPr lang="en-US" altLang="zh-CN" sz="2400" dirty="0"/>
          </a:p>
          <a:p>
            <a:pPr>
              <a:lnSpc>
                <a:spcPct val="150000"/>
              </a:lnSpc>
            </a:pPr>
            <a:r>
              <a:rPr lang="zh-CN" altLang="en-US" sz="2400" dirty="0"/>
              <a:t>    （</a:t>
            </a:r>
            <a:r>
              <a:rPr lang="en-US" altLang="zh-CN" sz="2400" dirty="0"/>
              <a:t>2</a:t>
            </a:r>
            <a:r>
              <a:rPr lang="zh-CN" altLang="en-US" sz="2400" dirty="0"/>
              <a:t>）属性表达式的表达能力强，能够描述任意逻辑语义</a:t>
            </a:r>
            <a:endParaRPr lang="en-US" altLang="zh-CN" sz="2400" dirty="0"/>
          </a:p>
          <a:p>
            <a:pPr>
              <a:lnSpc>
                <a:spcPct val="150000"/>
              </a:lnSpc>
            </a:pPr>
            <a:r>
              <a:rPr lang="zh-CN" altLang="en-US" sz="2400" dirty="0"/>
              <a:t>    （</a:t>
            </a:r>
            <a:r>
              <a:rPr lang="en-US" altLang="zh-CN" sz="2400" dirty="0"/>
              <a:t>3</a:t>
            </a:r>
            <a:r>
              <a:rPr lang="zh-CN" altLang="en-US" sz="2400" dirty="0"/>
              <a:t>）能够描述</a:t>
            </a:r>
            <a:r>
              <a:rPr lang="en-US" altLang="zh-CN" sz="2400" dirty="0"/>
              <a:t>DAC</a:t>
            </a:r>
            <a:r>
              <a:rPr lang="zh-CN" altLang="en-US" sz="2400" dirty="0"/>
              <a:t>、</a:t>
            </a:r>
            <a:r>
              <a:rPr lang="en-US" altLang="zh-CN" sz="2400" dirty="0"/>
              <a:t>MAC</a:t>
            </a:r>
            <a:r>
              <a:rPr lang="zh-CN" altLang="en-US" sz="2400" dirty="0"/>
              <a:t>、</a:t>
            </a:r>
            <a:r>
              <a:rPr lang="en-US" altLang="zh-CN" sz="2400" dirty="0"/>
              <a:t>RBAC</a:t>
            </a:r>
            <a:r>
              <a:rPr lang="zh-CN" altLang="en-US" sz="2400" dirty="0"/>
              <a:t>等访问控制模型</a:t>
            </a:r>
            <a:endParaRPr lang="en-US" altLang="zh-CN" sz="2400" dirty="0"/>
          </a:p>
          <a:p>
            <a:pPr>
              <a:lnSpc>
                <a:spcPct val="150000"/>
              </a:lnSpc>
            </a:pPr>
            <a:r>
              <a:rPr lang="zh-CN" altLang="en-US" sz="2400" dirty="0"/>
              <a:t>    （</a:t>
            </a:r>
            <a:r>
              <a:rPr lang="en-US" altLang="zh-CN" sz="2400" dirty="0"/>
              <a:t>4</a:t>
            </a:r>
            <a:r>
              <a:rPr lang="zh-CN" altLang="en-US" sz="2400" dirty="0"/>
              <a:t>）具有很强的灵活性、扩展性</a:t>
            </a:r>
            <a:endParaRPr lang="en-US" altLang="zh-CN" sz="2400" dirty="0"/>
          </a:p>
          <a:p>
            <a:pPr>
              <a:lnSpc>
                <a:spcPct val="150000"/>
              </a:lnSpc>
            </a:pPr>
            <a:r>
              <a:rPr lang="zh-CN" altLang="en-US" sz="2400" dirty="0"/>
              <a:t>    （</a:t>
            </a:r>
            <a:r>
              <a:rPr lang="en-US" altLang="zh-CN" sz="2400" dirty="0"/>
              <a:t>5</a:t>
            </a:r>
            <a:r>
              <a:rPr lang="zh-CN" altLang="en-US" sz="2400" dirty="0"/>
              <a:t>）具有统一的机制，便于策略评估</a:t>
            </a:r>
          </a:p>
        </p:txBody>
      </p:sp>
    </p:spTree>
    <p:extLst>
      <p:ext uri="{BB962C8B-B14F-4D97-AF65-F5344CB8AC3E}">
        <p14:creationId xmlns:p14="http://schemas.microsoft.com/office/powerpoint/2010/main" val="18720675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1206500"/>
            <a:ext cx="9144000" cy="5651500"/>
          </a:xfrm>
          <a:prstGeom prst="rect">
            <a:avLst/>
          </a:prstGeom>
        </p:spPr>
      </p:pic>
      <p:sp>
        <p:nvSpPr>
          <p:cNvPr id="5" name="Rectangle 2"/>
          <p:cNvSpPr>
            <a:spLocks noGrp="1" noChangeArrowheads="1"/>
          </p:cNvSpPr>
          <p:nvPr>
            <p:ph type="title"/>
          </p:nvPr>
        </p:nvSpPr>
        <p:spPr>
          <a:xfrm>
            <a:off x="190500" y="381000"/>
            <a:ext cx="8364538" cy="762000"/>
          </a:xfrm>
        </p:spPr>
        <p:txBody>
          <a:bodyPr/>
          <a:lstStyle/>
          <a:p>
            <a:pPr eaLnBrk="1" hangingPunct="1"/>
            <a:r>
              <a:rPr lang="zh-CN" altLang="en-US" sz="3600" b="1" dirty="0">
                <a:latin typeface="华文细黑" panose="02010600040101010101" pitchFamily="2" charset="-122"/>
                <a:ea typeface="华文细黑" panose="02010600040101010101" pitchFamily="2" charset="-122"/>
              </a:rPr>
              <a:t>基于属性的访问控制策略</a:t>
            </a:r>
            <a:endParaRPr lang="en-US" altLang="zh-CN" sz="3600" b="1"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17894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881062"/>
          </a:xfrm>
        </p:spPr>
        <p:txBody>
          <a:bodyPr/>
          <a:lstStyle/>
          <a:p>
            <a:pPr eaLnBrk="1" hangingPunct="1"/>
            <a:r>
              <a:rPr lang="zh-CN" altLang="en-US" b="1" dirty="0">
                <a:solidFill>
                  <a:schemeClr val="tx1"/>
                </a:solidFill>
                <a:latin typeface="Times New Roman" panose="02020603050405020304" pitchFamily="18" charset="0"/>
              </a:rPr>
              <a:t>访问控制概述</a:t>
            </a:r>
          </a:p>
        </p:txBody>
      </p:sp>
      <p:sp>
        <p:nvSpPr>
          <p:cNvPr id="6147" name="Text Box 4"/>
          <p:cNvSpPr txBox="1">
            <a:spLocks noChangeArrowheads="1"/>
          </p:cNvSpPr>
          <p:nvPr/>
        </p:nvSpPr>
        <p:spPr bwMode="auto">
          <a:xfrm>
            <a:off x="457200" y="1417638"/>
            <a:ext cx="8305800" cy="441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ts val="0"/>
              </a:spcBef>
              <a:buClrTx/>
              <a:buSzTx/>
              <a:buFontTx/>
              <a:buNone/>
            </a:pPr>
            <a:r>
              <a:rPr kumimoji="1" lang="zh-CN" altLang="en-US" sz="2400" b="1" dirty="0">
                <a:solidFill>
                  <a:schemeClr val="hlink"/>
                </a:solidFill>
                <a:latin typeface="华文细黑" panose="02010600040101010101" pitchFamily="2" charset="-122"/>
                <a:ea typeface="华文细黑" panose="02010600040101010101" pitchFamily="2" charset="-122"/>
              </a:rPr>
              <a:t> （</a:t>
            </a:r>
            <a:r>
              <a:rPr kumimoji="1" lang="en-US" altLang="zh-CN" sz="2400" b="1" dirty="0">
                <a:solidFill>
                  <a:schemeClr val="hlink"/>
                </a:solidFill>
                <a:latin typeface="华文细黑" panose="02010600040101010101" pitchFamily="2" charset="-122"/>
                <a:ea typeface="华文细黑" panose="02010600040101010101" pitchFamily="2" charset="-122"/>
              </a:rPr>
              <a:t>6</a:t>
            </a:r>
            <a:r>
              <a:rPr kumimoji="1" lang="zh-CN" altLang="en-US" sz="2400" b="1" dirty="0">
                <a:solidFill>
                  <a:schemeClr val="hlink"/>
                </a:solidFill>
                <a:latin typeface="华文细黑" panose="02010600040101010101" pitchFamily="2" charset="-122"/>
                <a:ea typeface="华文细黑" panose="02010600040101010101" pitchFamily="2" charset="-122"/>
              </a:rPr>
              <a:t>）访问控制 </a:t>
            </a:r>
            <a:r>
              <a:rPr kumimoji="1" lang="en-US" altLang="zh-CN" sz="2400" b="1" dirty="0">
                <a:solidFill>
                  <a:schemeClr val="hlink"/>
                </a:solidFill>
                <a:latin typeface="华文细黑" panose="02010600040101010101" pitchFamily="2" charset="-122"/>
                <a:ea typeface="华文细黑" panose="02010600040101010101" pitchFamily="2" charset="-122"/>
              </a:rPr>
              <a:t>Access Control </a:t>
            </a:r>
          </a:p>
          <a:p>
            <a:pPr eaLnBrk="1" hangingPunct="1">
              <a:lnSpc>
                <a:spcPct val="130000"/>
              </a:lnSpc>
              <a:spcBef>
                <a:spcPts val="0"/>
              </a:spcBef>
              <a:buClrTx/>
              <a:buSzTx/>
              <a:buFontTx/>
              <a:buNone/>
            </a:pPr>
            <a:r>
              <a:rPr kumimoji="1" lang="en-US" altLang="zh-CN" sz="2400" dirty="0">
                <a:latin typeface="华文细黑" panose="02010600040101010101" pitchFamily="2" charset="-122"/>
                <a:ea typeface="华文细黑" panose="02010600040101010101" pitchFamily="2" charset="-122"/>
              </a:rPr>
              <a:t>    </a:t>
            </a:r>
            <a:r>
              <a:rPr kumimoji="1" lang="zh-CN" altLang="en-US" sz="2400" dirty="0">
                <a:latin typeface="华文细黑" panose="02010600040101010101" pitchFamily="2" charset="-122"/>
                <a:ea typeface="华文细黑" panose="02010600040101010101" pitchFamily="2" charset="-122"/>
              </a:rPr>
              <a:t>对系统中的用户、程序、进程或计算机网络中其他系统访问本系统资源进行限制、控制的过程。</a:t>
            </a:r>
          </a:p>
          <a:p>
            <a:pPr eaLnBrk="1" hangingPunct="1">
              <a:lnSpc>
                <a:spcPct val="130000"/>
              </a:lnSpc>
              <a:spcBef>
                <a:spcPts val="0"/>
              </a:spcBef>
              <a:buClrTx/>
              <a:buSzTx/>
              <a:buFontTx/>
              <a:buNone/>
            </a:pPr>
            <a:r>
              <a:rPr kumimoji="1" lang="zh-CN" altLang="en-US" sz="2400" dirty="0">
                <a:latin typeface="华文细黑" panose="02010600040101010101" pitchFamily="2" charset="-122"/>
                <a:ea typeface="华文细黑" panose="02010600040101010101" pitchFamily="2" charset="-122"/>
              </a:rPr>
              <a:t>    </a:t>
            </a:r>
            <a:r>
              <a:rPr kumimoji="1" lang="zh-CN" altLang="en-US" sz="2400" dirty="0">
                <a:solidFill>
                  <a:schemeClr val="hlink"/>
                </a:solidFill>
                <a:latin typeface="华文细黑" panose="02010600040101010101" pitchFamily="2" charset="-122"/>
                <a:ea typeface="华文细黑" panose="02010600040101010101" pitchFamily="2" charset="-122"/>
              </a:rPr>
              <a:t>主体对客体的访问受到控制，是一种加强授权的方法。</a:t>
            </a:r>
          </a:p>
          <a:p>
            <a:pPr eaLnBrk="1" hangingPunct="1">
              <a:lnSpc>
                <a:spcPct val="130000"/>
              </a:lnSpc>
              <a:spcBef>
                <a:spcPts val="0"/>
              </a:spcBef>
              <a:buClrTx/>
              <a:buSzTx/>
              <a:buFontTx/>
              <a:buNone/>
            </a:pPr>
            <a:r>
              <a:rPr kumimoji="1" lang="zh-CN" altLang="en-US" sz="2400" b="1" dirty="0">
                <a:latin typeface="华文细黑" panose="02010600040101010101" pitchFamily="2" charset="-122"/>
                <a:ea typeface="华文细黑" panose="02010600040101010101" pitchFamily="2" charset="-122"/>
              </a:rPr>
              <a:t>    </a:t>
            </a:r>
            <a:r>
              <a:rPr kumimoji="1" lang="zh-CN" altLang="en-US" sz="2400" dirty="0">
                <a:solidFill>
                  <a:schemeClr val="hlink"/>
                </a:solidFill>
                <a:latin typeface="华文细黑" panose="02010600040101010101" pitchFamily="2" charset="-122"/>
                <a:ea typeface="华文细黑" panose="02010600040101010101" pitchFamily="2" charset="-122"/>
              </a:rPr>
              <a:t>是针对越权使用资源的防御措施</a:t>
            </a:r>
          </a:p>
          <a:p>
            <a:pPr eaLnBrk="1" hangingPunct="1">
              <a:lnSpc>
                <a:spcPct val="130000"/>
              </a:lnSpc>
              <a:spcBef>
                <a:spcPts val="0"/>
              </a:spcBef>
              <a:buClrTx/>
              <a:buSzTx/>
              <a:buFontTx/>
              <a:buNone/>
            </a:pPr>
            <a:r>
              <a:rPr kumimoji="1" lang="zh-CN" altLang="en-US" sz="2400" dirty="0">
                <a:latin typeface="华文细黑" panose="02010600040101010101" pitchFamily="2" charset="-122"/>
                <a:ea typeface="华文细黑" panose="02010600040101010101" pitchFamily="2" charset="-122"/>
              </a:rPr>
              <a:t>    </a:t>
            </a:r>
            <a:r>
              <a:rPr kumimoji="1" lang="zh-CN" altLang="en-US" sz="2400" dirty="0">
                <a:solidFill>
                  <a:srgbClr val="FF0000"/>
                </a:solidFill>
                <a:latin typeface="华文细黑" panose="02010600040101010101" pitchFamily="2" charset="-122"/>
                <a:ea typeface="华文细黑" panose="02010600040101010101" pitchFamily="2" charset="-122"/>
              </a:rPr>
              <a:t>口令认证不能取代访问控制 </a:t>
            </a:r>
            <a:endParaRPr kumimoji="1" lang="zh-CN" altLang="en-US" sz="2400" dirty="0">
              <a:latin typeface="华文细黑" panose="02010600040101010101" pitchFamily="2" charset="-122"/>
              <a:ea typeface="华文细黑" panose="02010600040101010101" pitchFamily="2" charset="-122"/>
            </a:endParaRPr>
          </a:p>
          <a:p>
            <a:pPr eaLnBrk="1" hangingPunct="1">
              <a:lnSpc>
                <a:spcPct val="130000"/>
              </a:lnSpc>
              <a:spcBef>
                <a:spcPts val="0"/>
              </a:spcBef>
              <a:buClrTx/>
              <a:buSzTx/>
              <a:buFontTx/>
              <a:buNone/>
            </a:pPr>
            <a:endParaRPr kumimoji="1" lang="zh-CN" altLang="en-US" sz="2400" dirty="0">
              <a:latin typeface="华文细黑" panose="02010600040101010101" pitchFamily="2" charset="-122"/>
              <a:ea typeface="华文细黑" panose="02010600040101010101" pitchFamily="2" charset="-122"/>
            </a:endParaRPr>
          </a:p>
          <a:p>
            <a:pPr eaLnBrk="1" hangingPunct="1">
              <a:lnSpc>
                <a:spcPct val="130000"/>
              </a:lnSpc>
              <a:spcBef>
                <a:spcPts val="0"/>
              </a:spcBef>
              <a:buClrTx/>
              <a:buSzTx/>
              <a:buFontTx/>
              <a:buNone/>
            </a:pPr>
            <a:r>
              <a:rPr kumimoji="1" lang="zh-CN" altLang="en-US" sz="2400" b="1" dirty="0">
                <a:latin typeface="华文细黑" panose="02010600040101010101" pitchFamily="2" charset="-122"/>
                <a:ea typeface="华文细黑" panose="02010600040101010101" pitchFamily="2" charset="-122"/>
              </a:rPr>
              <a:t>    原始概念 </a:t>
            </a:r>
            <a:r>
              <a:rPr kumimoji="1" lang="en-US" altLang="zh-CN" sz="2400" b="1" dirty="0">
                <a:latin typeface="华文细黑" panose="02010600040101010101" pitchFamily="2" charset="-122"/>
                <a:ea typeface="华文细黑" panose="02010600040101010101" pitchFamily="2" charset="-122"/>
              </a:rPr>
              <a:t>:</a:t>
            </a:r>
            <a:r>
              <a:rPr kumimoji="1" lang="en-US" altLang="zh-CN" sz="2400" dirty="0">
                <a:latin typeface="华文细黑" panose="02010600040101010101" pitchFamily="2" charset="-122"/>
                <a:ea typeface="华文细黑" panose="02010600040101010101" pitchFamily="2" charset="-122"/>
              </a:rPr>
              <a:t> </a:t>
            </a:r>
            <a:r>
              <a:rPr kumimoji="1" lang="zh-CN" altLang="en-US" sz="2400" dirty="0">
                <a:latin typeface="华文细黑" panose="02010600040101010101" pitchFamily="2" charset="-122"/>
                <a:ea typeface="华文细黑" panose="02010600040101010101" pitchFamily="2" charset="-122"/>
              </a:rPr>
              <a:t>是对进入系统的控制</a:t>
            </a:r>
          </a:p>
          <a:p>
            <a:pPr eaLnBrk="1" hangingPunct="1">
              <a:lnSpc>
                <a:spcPct val="130000"/>
              </a:lnSpc>
              <a:spcBef>
                <a:spcPts val="0"/>
              </a:spcBef>
              <a:buClrTx/>
              <a:buSzTx/>
              <a:buFontTx/>
              <a:buNone/>
            </a:pPr>
            <a:r>
              <a:rPr kumimoji="1" lang="zh-CN" altLang="en-US" sz="2400" dirty="0">
                <a:latin typeface="华文细黑" panose="02010600040101010101" pitchFamily="2" charset="-122"/>
                <a:ea typeface="华文细黑" panose="02010600040101010101" pitchFamily="2" charset="-122"/>
              </a:rPr>
              <a:t>                       </a:t>
            </a:r>
            <a:r>
              <a:rPr kumimoji="1" lang="en-US" altLang="zh-CN" sz="2400" dirty="0">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用户标识</a:t>
            </a:r>
            <a:r>
              <a:rPr kumimoji="1" lang="en-US" altLang="zh-CN" sz="2400" dirty="0">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口令</a:t>
            </a:r>
            <a:r>
              <a:rPr kumimoji="1" lang="en-US" altLang="zh-CN" sz="2400" dirty="0">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生物特性</a:t>
            </a:r>
            <a:r>
              <a:rPr kumimoji="1" lang="en-US" altLang="zh-CN" sz="2400" dirty="0">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访问卡</a:t>
            </a:r>
            <a:r>
              <a:rPr kumimoji="1" lang="en-US" altLang="zh-CN" sz="2400" dirty="0">
                <a:latin typeface="华文细黑" panose="02010600040101010101" pitchFamily="2" charset="-122"/>
                <a:ea typeface="华文细黑" panose="02010600040101010101" pitchFamily="2" charset="-122"/>
              </a:rPr>
              <a:t>)</a:t>
            </a:r>
            <a:r>
              <a:rPr kumimoji="1" lang="en-US" altLang="zh-CN" sz="2400" b="1" dirty="0">
                <a:latin typeface="华文细黑" panose="02010600040101010101" pitchFamily="2" charset="-122"/>
                <a:ea typeface="华文细黑" panose="02010600040101010101" pitchFamily="2" charset="-122"/>
              </a:rPr>
              <a:t>     </a:t>
            </a:r>
          </a:p>
        </p:txBody>
      </p:sp>
    </p:spTree>
    <p:extLst>
      <p:ext uri="{BB962C8B-B14F-4D97-AF65-F5344CB8AC3E}">
        <p14:creationId xmlns:p14="http://schemas.microsoft.com/office/powerpoint/2010/main" val="2095019889"/>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04800" y="1320800"/>
            <a:ext cx="8534400" cy="482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125000"/>
              </a:lnSpc>
              <a:buFont typeface="Wingdings" panose="05000000000000000000" pitchFamily="2" charset="2"/>
              <a:buNone/>
            </a:pPr>
            <a:r>
              <a:rPr lang="en-US" altLang="zh-CN" sz="2400" b="1" kern="0" dirty="0">
                <a:solidFill>
                  <a:schemeClr val="hlink"/>
                </a:solidFill>
                <a:latin typeface="华文细黑" panose="02010600040101010101" pitchFamily="2" charset="-122"/>
                <a:ea typeface="华文细黑" panose="02010600040101010101" pitchFamily="2" charset="-122"/>
              </a:rPr>
              <a:t> </a:t>
            </a:r>
            <a:r>
              <a:rPr lang="zh-CN" altLang="en-US" sz="2400" b="1" kern="0" dirty="0">
                <a:solidFill>
                  <a:schemeClr val="hlink"/>
                </a:solidFill>
                <a:latin typeface="华文细黑" panose="02010600040101010101" pitchFamily="2" charset="-122"/>
                <a:ea typeface="华文细黑" panose="02010600040101010101" pitchFamily="2" charset="-122"/>
              </a:rPr>
              <a:t>（</a:t>
            </a:r>
            <a:r>
              <a:rPr lang="en-US" altLang="zh-CN" sz="2400" b="1" kern="0" dirty="0">
                <a:solidFill>
                  <a:schemeClr val="hlink"/>
                </a:solidFill>
                <a:latin typeface="华文细黑" panose="02010600040101010101" pitchFamily="2" charset="-122"/>
                <a:ea typeface="华文细黑" panose="02010600040101010101" pitchFamily="2" charset="-122"/>
              </a:rPr>
              <a:t>7</a:t>
            </a:r>
            <a:r>
              <a:rPr lang="zh-CN" altLang="en-US" sz="2400" b="1" kern="0" dirty="0">
                <a:solidFill>
                  <a:schemeClr val="hlink"/>
                </a:solidFill>
                <a:latin typeface="华文细黑" panose="02010600040101010101" pitchFamily="2" charset="-122"/>
                <a:ea typeface="华文细黑" panose="02010600040101010101" pitchFamily="2" charset="-122"/>
              </a:rPr>
              <a:t>）访问控制策略</a:t>
            </a:r>
          </a:p>
          <a:p>
            <a:pPr eaLnBrk="1" hangingPunct="1">
              <a:lnSpc>
                <a:spcPct val="125000"/>
              </a:lnSpc>
              <a:buFont typeface="Wingdings" panose="05000000000000000000" pitchFamily="2" charset="2"/>
              <a:buNone/>
            </a:pPr>
            <a:r>
              <a:rPr lang="zh-CN" altLang="en-US" sz="2400" kern="0" dirty="0">
                <a:latin typeface="华文细黑" panose="02010600040101010101" pitchFamily="2" charset="-122"/>
                <a:ea typeface="华文细黑" panose="02010600040101010101" pitchFamily="2" charset="-122"/>
              </a:rPr>
              <a:t>    系统中存取文件或访问信息的一整套严密安全的规则。</a:t>
            </a:r>
          </a:p>
          <a:p>
            <a:pPr eaLnBrk="1" hangingPunct="1">
              <a:lnSpc>
                <a:spcPct val="125000"/>
              </a:lnSpc>
              <a:buFont typeface="Wingdings" panose="05000000000000000000" pitchFamily="2" charset="2"/>
              <a:buNone/>
            </a:pPr>
            <a:r>
              <a:rPr lang="zh-CN" altLang="en-US" sz="2400" kern="0" dirty="0">
                <a:latin typeface="华文细黑" panose="02010600040101010101" pitchFamily="2" charset="-122"/>
                <a:ea typeface="华文细黑" panose="02010600040101010101" pitchFamily="2" charset="-122"/>
              </a:rPr>
              <a:t>    通过不同方式建立：</a:t>
            </a:r>
          </a:p>
          <a:p>
            <a:pPr eaLnBrk="1" hangingPunct="1">
              <a:lnSpc>
                <a:spcPct val="125000"/>
              </a:lnSpc>
              <a:buFont typeface="Wingdings" panose="05000000000000000000" pitchFamily="2" charset="2"/>
              <a:buNone/>
            </a:pPr>
            <a:r>
              <a:rPr lang="zh-CN" altLang="en-US" sz="2400" kern="0" dirty="0">
                <a:latin typeface="华文细黑" panose="02010600040101010101" pitchFamily="2" charset="-122"/>
                <a:ea typeface="华文细黑" panose="02010600040101010101" pitchFamily="2" charset="-122"/>
              </a:rPr>
              <a:t>             </a:t>
            </a:r>
            <a:r>
              <a:rPr lang="en-US" altLang="zh-CN" sz="2400" kern="0" dirty="0">
                <a:latin typeface="华文细黑" panose="02010600040101010101" pitchFamily="2" charset="-122"/>
                <a:ea typeface="华文细黑" panose="02010600040101010101" pitchFamily="2" charset="-122"/>
              </a:rPr>
              <a:t>OS</a:t>
            </a:r>
            <a:r>
              <a:rPr lang="zh-CN" altLang="en-US" sz="2400" kern="0" dirty="0">
                <a:latin typeface="华文细黑" panose="02010600040101010101" pitchFamily="2" charset="-122"/>
                <a:ea typeface="华文细黑" panose="02010600040101010101" pitchFamily="2" charset="-122"/>
              </a:rPr>
              <a:t>固有的</a:t>
            </a:r>
          </a:p>
          <a:p>
            <a:pPr eaLnBrk="1" hangingPunct="1">
              <a:lnSpc>
                <a:spcPct val="125000"/>
              </a:lnSpc>
              <a:buFont typeface="Wingdings" panose="05000000000000000000" pitchFamily="2" charset="2"/>
              <a:buNone/>
            </a:pPr>
            <a:r>
              <a:rPr lang="zh-CN" altLang="en-US" sz="2400" kern="0" dirty="0">
                <a:latin typeface="华文细黑" panose="02010600040101010101" pitchFamily="2" charset="-122"/>
                <a:ea typeface="华文细黑" panose="02010600040101010101" pitchFamily="2" charset="-122"/>
              </a:rPr>
              <a:t>             管理员或用户制定的。</a:t>
            </a:r>
          </a:p>
          <a:p>
            <a:pPr eaLnBrk="1" hangingPunct="1">
              <a:lnSpc>
                <a:spcPct val="125000"/>
              </a:lnSpc>
              <a:buFont typeface="Wingdings" panose="05000000000000000000" pitchFamily="2" charset="2"/>
              <a:buNone/>
            </a:pPr>
            <a:endParaRPr lang="zh-CN" altLang="en-US" sz="2400" kern="0" dirty="0">
              <a:latin typeface="华文细黑" panose="02010600040101010101" pitchFamily="2" charset="-122"/>
              <a:ea typeface="华文细黑" panose="02010600040101010101" pitchFamily="2" charset="-122"/>
            </a:endParaRPr>
          </a:p>
          <a:p>
            <a:pPr eaLnBrk="1" hangingPunct="1">
              <a:lnSpc>
                <a:spcPct val="125000"/>
              </a:lnSpc>
              <a:buFont typeface="Wingdings" panose="05000000000000000000" pitchFamily="2" charset="2"/>
              <a:buNone/>
            </a:pPr>
            <a:r>
              <a:rPr lang="zh-CN" altLang="en-US" sz="2400" b="1" kern="0" dirty="0">
                <a:solidFill>
                  <a:schemeClr val="hlink"/>
                </a:solidFill>
                <a:latin typeface="华文细黑" panose="02010600040101010101" pitchFamily="2" charset="-122"/>
                <a:ea typeface="华文细黑" panose="02010600040101010101" pitchFamily="2" charset="-122"/>
              </a:rPr>
              <a:t> （</a:t>
            </a:r>
            <a:r>
              <a:rPr lang="en-US" altLang="zh-CN" sz="2400" b="1" kern="0" dirty="0">
                <a:solidFill>
                  <a:schemeClr val="hlink"/>
                </a:solidFill>
                <a:latin typeface="华文细黑" panose="02010600040101010101" pitchFamily="2" charset="-122"/>
                <a:ea typeface="华文细黑" panose="02010600040101010101" pitchFamily="2" charset="-122"/>
              </a:rPr>
              <a:t>8</a:t>
            </a:r>
            <a:r>
              <a:rPr lang="zh-CN" altLang="en-US" sz="2400" b="1" kern="0" dirty="0">
                <a:solidFill>
                  <a:schemeClr val="hlink"/>
                </a:solidFill>
                <a:latin typeface="华文细黑" panose="02010600040101010101" pitchFamily="2" charset="-122"/>
                <a:ea typeface="华文细黑" panose="02010600040101010101" pitchFamily="2" charset="-122"/>
              </a:rPr>
              <a:t>）访问控制机构</a:t>
            </a:r>
          </a:p>
          <a:p>
            <a:pPr eaLnBrk="1" hangingPunct="1">
              <a:lnSpc>
                <a:spcPct val="125000"/>
              </a:lnSpc>
              <a:buFont typeface="Wingdings" panose="05000000000000000000" pitchFamily="2" charset="2"/>
              <a:buNone/>
            </a:pPr>
            <a:r>
              <a:rPr lang="zh-CN" altLang="en-US" sz="2400" kern="0" dirty="0">
                <a:latin typeface="华文细黑" panose="02010600040101010101" pitchFamily="2" charset="-122"/>
                <a:ea typeface="华文细黑" panose="02010600040101010101" pitchFamily="2" charset="-122"/>
              </a:rPr>
              <a:t>    具体实施访问策略的所有功能的集合，这些功能可通过系统的软硬件实现</a:t>
            </a:r>
          </a:p>
        </p:txBody>
      </p:sp>
      <p:sp>
        <p:nvSpPr>
          <p:cNvPr id="5" name="Rectangle 2"/>
          <p:cNvSpPr>
            <a:spLocks noGrp="1" noChangeArrowheads="1"/>
          </p:cNvSpPr>
          <p:nvPr>
            <p:ph type="title"/>
          </p:nvPr>
        </p:nvSpPr>
        <p:spPr>
          <a:xfrm>
            <a:off x="457200" y="274638"/>
            <a:ext cx="8229600" cy="881062"/>
          </a:xfrm>
        </p:spPr>
        <p:txBody>
          <a:bodyPr/>
          <a:lstStyle/>
          <a:p>
            <a:pPr eaLnBrk="1" hangingPunct="1"/>
            <a:r>
              <a:rPr lang="zh-CN" altLang="en-US" b="1" dirty="0">
                <a:solidFill>
                  <a:schemeClr val="tx1"/>
                </a:solidFill>
                <a:latin typeface="Times New Roman" panose="02020603050405020304" pitchFamily="18" charset="0"/>
              </a:rPr>
              <a:t>访问控制概述</a:t>
            </a:r>
          </a:p>
        </p:txBody>
      </p:sp>
    </p:spTree>
    <p:extLst>
      <p:ext uri="{BB962C8B-B14F-4D97-AF65-F5344CB8AC3E}">
        <p14:creationId xmlns:p14="http://schemas.microsoft.com/office/powerpoint/2010/main" val="2755304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850900" y="1447800"/>
            <a:ext cx="6858000" cy="391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150000"/>
              </a:lnSpc>
              <a:buFont typeface="Wingdings" panose="05000000000000000000" pitchFamily="2" charset="2"/>
              <a:buNone/>
            </a:pPr>
            <a:r>
              <a:rPr lang="zh-CN" altLang="en-US" sz="2400" b="1" kern="0" dirty="0">
                <a:solidFill>
                  <a:schemeClr val="hlink"/>
                </a:solidFill>
                <a:latin typeface="华文细黑" panose="02010600040101010101" pitchFamily="2" charset="-122"/>
                <a:ea typeface="华文细黑" panose="02010600040101010101" pitchFamily="2" charset="-122"/>
              </a:rPr>
              <a:t>核心特点：</a:t>
            </a:r>
          </a:p>
          <a:p>
            <a:pPr eaLnBrk="1" hangingPunct="1">
              <a:lnSpc>
                <a:spcPct val="150000"/>
              </a:lnSpc>
              <a:buFont typeface="Wingdings" panose="05000000000000000000" pitchFamily="2" charset="2"/>
              <a:buNone/>
            </a:pPr>
            <a:r>
              <a:rPr lang="zh-CN" altLang="en-US" sz="2400" kern="0" dirty="0">
                <a:latin typeface="华文细黑" panose="02010600040101010101" pitchFamily="2" charset="-122"/>
                <a:ea typeface="华文细黑" panose="02010600040101010101" pitchFamily="2" charset="-122"/>
              </a:rPr>
              <a:t>  （</a:t>
            </a:r>
            <a:r>
              <a:rPr lang="en-US" altLang="zh-CN" sz="2400" kern="0" dirty="0">
                <a:latin typeface="华文细黑" panose="02010600040101010101" pitchFamily="2" charset="-122"/>
                <a:ea typeface="华文细黑" panose="02010600040101010101" pitchFamily="2" charset="-122"/>
              </a:rPr>
              <a:t>1</a:t>
            </a:r>
            <a:r>
              <a:rPr lang="zh-CN" altLang="en-US" sz="2400" kern="0" dirty="0">
                <a:latin typeface="华文细黑" panose="02010600040101010101" pitchFamily="2" charset="-122"/>
                <a:ea typeface="华文细黑" panose="02010600040101010101" pitchFamily="2" charset="-122"/>
              </a:rPr>
              <a:t>）明确定义的主体和客体；</a:t>
            </a:r>
          </a:p>
          <a:p>
            <a:pPr eaLnBrk="1" hangingPunct="1">
              <a:lnSpc>
                <a:spcPct val="150000"/>
              </a:lnSpc>
              <a:buFont typeface="Wingdings" panose="05000000000000000000" pitchFamily="2" charset="2"/>
              <a:buNone/>
            </a:pPr>
            <a:r>
              <a:rPr lang="zh-CN" altLang="en-US" sz="2400" kern="0" dirty="0">
                <a:latin typeface="华文细黑" panose="02010600040101010101" pitchFamily="2" charset="-122"/>
                <a:ea typeface="华文细黑" panose="02010600040101010101" pitchFamily="2" charset="-122"/>
              </a:rPr>
              <a:t>  （</a:t>
            </a:r>
            <a:r>
              <a:rPr lang="en-US" altLang="zh-CN" sz="2400" kern="0" dirty="0">
                <a:latin typeface="华文细黑" panose="02010600040101010101" pitchFamily="2" charset="-122"/>
                <a:ea typeface="华文细黑" panose="02010600040101010101" pitchFamily="2" charset="-122"/>
              </a:rPr>
              <a:t>2</a:t>
            </a:r>
            <a:r>
              <a:rPr lang="zh-CN" altLang="en-US" sz="2400" kern="0" dirty="0">
                <a:latin typeface="华文细黑" panose="02010600040101010101" pitchFamily="2" charset="-122"/>
                <a:ea typeface="华文细黑" panose="02010600040101010101" pitchFamily="2" charset="-122"/>
              </a:rPr>
              <a:t>）描述主体如何访问客体的一个授权数据库；</a:t>
            </a:r>
          </a:p>
          <a:p>
            <a:pPr eaLnBrk="1" hangingPunct="1">
              <a:lnSpc>
                <a:spcPct val="150000"/>
              </a:lnSpc>
              <a:buFont typeface="Wingdings" panose="05000000000000000000" pitchFamily="2" charset="2"/>
              <a:buNone/>
            </a:pPr>
            <a:r>
              <a:rPr lang="zh-CN" altLang="en-US" sz="2400" kern="0" dirty="0">
                <a:latin typeface="华文细黑" panose="02010600040101010101" pitchFamily="2" charset="-122"/>
                <a:ea typeface="华文细黑" panose="02010600040101010101" pitchFamily="2" charset="-122"/>
              </a:rPr>
              <a:t>  （</a:t>
            </a:r>
            <a:r>
              <a:rPr lang="en-US" altLang="zh-CN" sz="2400" kern="0" dirty="0">
                <a:latin typeface="华文细黑" panose="02010600040101010101" pitchFamily="2" charset="-122"/>
                <a:ea typeface="华文细黑" panose="02010600040101010101" pitchFamily="2" charset="-122"/>
              </a:rPr>
              <a:t>3</a:t>
            </a:r>
            <a:r>
              <a:rPr lang="zh-CN" altLang="en-US" sz="2400" kern="0" dirty="0">
                <a:latin typeface="华文细黑" panose="02010600040101010101" pitchFamily="2" charset="-122"/>
                <a:ea typeface="华文细黑" panose="02010600040101010101" pitchFamily="2" charset="-122"/>
              </a:rPr>
              <a:t>）约束主体对客体访问尝试的参考监视器；</a:t>
            </a:r>
          </a:p>
          <a:p>
            <a:pPr eaLnBrk="1" hangingPunct="1">
              <a:lnSpc>
                <a:spcPct val="150000"/>
              </a:lnSpc>
              <a:buFont typeface="Wingdings" panose="05000000000000000000" pitchFamily="2" charset="2"/>
              <a:buNone/>
            </a:pPr>
            <a:r>
              <a:rPr lang="zh-CN" altLang="en-US" sz="2400" kern="0" dirty="0">
                <a:latin typeface="华文细黑" panose="02010600040101010101" pitchFamily="2" charset="-122"/>
                <a:ea typeface="华文细黑" panose="02010600040101010101" pitchFamily="2" charset="-122"/>
              </a:rPr>
              <a:t>  （</a:t>
            </a:r>
            <a:r>
              <a:rPr lang="en-US" altLang="zh-CN" sz="2400" kern="0" dirty="0">
                <a:latin typeface="华文细黑" panose="02010600040101010101" pitchFamily="2" charset="-122"/>
                <a:ea typeface="华文细黑" panose="02010600040101010101" pitchFamily="2" charset="-122"/>
              </a:rPr>
              <a:t>4</a:t>
            </a:r>
            <a:r>
              <a:rPr lang="zh-CN" altLang="en-US" sz="2400" kern="0" dirty="0">
                <a:latin typeface="华文细黑" panose="02010600040101010101" pitchFamily="2" charset="-122"/>
                <a:ea typeface="华文细黑" panose="02010600040101010101" pitchFamily="2" charset="-122"/>
              </a:rPr>
              <a:t>）识别和验证主体和客体的可信子系统；</a:t>
            </a:r>
          </a:p>
          <a:p>
            <a:pPr eaLnBrk="1" hangingPunct="1">
              <a:lnSpc>
                <a:spcPct val="150000"/>
              </a:lnSpc>
              <a:buFont typeface="Wingdings" panose="05000000000000000000" pitchFamily="2" charset="2"/>
              <a:buNone/>
            </a:pPr>
            <a:r>
              <a:rPr lang="zh-CN" altLang="en-US" sz="2400" kern="0" dirty="0">
                <a:latin typeface="华文细黑" panose="02010600040101010101" pitchFamily="2" charset="-122"/>
                <a:ea typeface="华文细黑" panose="02010600040101010101" pitchFamily="2" charset="-122"/>
              </a:rPr>
              <a:t>  （</a:t>
            </a:r>
            <a:r>
              <a:rPr lang="en-US" altLang="zh-CN" sz="2400" kern="0" dirty="0">
                <a:latin typeface="华文细黑" panose="02010600040101010101" pitchFamily="2" charset="-122"/>
                <a:ea typeface="华文细黑" panose="02010600040101010101" pitchFamily="2" charset="-122"/>
              </a:rPr>
              <a:t>5</a:t>
            </a:r>
            <a:r>
              <a:rPr lang="zh-CN" altLang="en-US" sz="2400" kern="0" dirty="0">
                <a:latin typeface="华文细黑" panose="02010600040101010101" pitchFamily="2" charset="-122"/>
                <a:ea typeface="华文细黑" panose="02010600040101010101" pitchFamily="2" charset="-122"/>
              </a:rPr>
              <a:t>）审计参考监视器活动的可信子系统。 </a:t>
            </a:r>
          </a:p>
        </p:txBody>
      </p:sp>
      <p:sp>
        <p:nvSpPr>
          <p:cNvPr id="5" name="Rectangle 2"/>
          <p:cNvSpPr>
            <a:spLocks noGrp="1" noChangeArrowheads="1"/>
          </p:cNvSpPr>
          <p:nvPr>
            <p:ph type="title"/>
          </p:nvPr>
        </p:nvSpPr>
        <p:spPr>
          <a:xfrm>
            <a:off x="457200" y="274638"/>
            <a:ext cx="8229600" cy="881062"/>
          </a:xfrm>
        </p:spPr>
        <p:txBody>
          <a:bodyPr/>
          <a:lstStyle/>
          <a:p>
            <a:pPr eaLnBrk="1" hangingPunct="1"/>
            <a:r>
              <a:rPr lang="zh-CN" altLang="en-US" b="1" dirty="0">
                <a:solidFill>
                  <a:schemeClr val="tx1"/>
                </a:solidFill>
                <a:latin typeface="Times New Roman" panose="02020603050405020304" pitchFamily="18" charset="0"/>
              </a:rPr>
              <a:t>访问控制概述</a:t>
            </a:r>
          </a:p>
        </p:txBody>
      </p:sp>
    </p:spTree>
    <p:extLst>
      <p:ext uri="{BB962C8B-B14F-4D97-AF65-F5344CB8AC3E}">
        <p14:creationId xmlns:p14="http://schemas.microsoft.com/office/powerpoint/2010/main" val="3876892829"/>
      </p:ext>
    </p:extLst>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主题2</Template>
  <TotalTime>16099</TotalTime>
  <Words>5208</Words>
  <Application>Microsoft Office PowerPoint</Application>
  <PresentationFormat>全屏显示(4:3)</PresentationFormat>
  <Paragraphs>559</Paragraphs>
  <Slides>62</Slides>
  <Notes>14</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62</vt:i4>
      </vt:variant>
    </vt:vector>
  </HeadingPairs>
  <TitlesOfParts>
    <vt:vector size="77" baseType="lpstr">
      <vt:lpstr>黑体</vt:lpstr>
      <vt:lpstr>华文细黑</vt:lpstr>
      <vt:lpstr>隶书</vt:lpstr>
      <vt:lpstr>宋体</vt:lpstr>
      <vt:lpstr>微软雅黑</vt:lpstr>
      <vt:lpstr>Arial</vt:lpstr>
      <vt:lpstr>Calibri</vt:lpstr>
      <vt:lpstr>Symbol</vt:lpstr>
      <vt:lpstr>Tahoma</vt:lpstr>
      <vt:lpstr>Times New Roman</vt:lpstr>
      <vt:lpstr>Wingdings</vt:lpstr>
      <vt:lpstr>1_Office 主题</vt:lpstr>
      <vt:lpstr>2_Office 主题</vt:lpstr>
      <vt:lpstr>Visio</vt:lpstr>
      <vt:lpstr>Worksheet</vt:lpstr>
      <vt:lpstr>PowerPoint 演示文稿</vt:lpstr>
      <vt:lpstr>访问控制概述</vt:lpstr>
      <vt:lpstr>访问控制概述</vt:lpstr>
      <vt:lpstr>访问控制概述</vt:lpstr>
      <vt:lpstr>访问控制概述</vt:lpstr>
      <vt:lpstr>访问控制概述</vt:lpstr>
      <vt:lpstr>访问控制概述</vt:lpstr>
      <vt:lpstr>访问控制概述</vt:lpstr>
      <vt:lpstr>访问控制概述</vt:lpstr>
      <vt:lpstr>访问控制概述</vt:lpstr>
      <vt:lpstr>访问控制概述</vt:lpstr>
      <vt:lpstr>访问控制相关技术：标识、认证、授权和稽核 Identification, Authentication, Authorization, and Accountability</vt:lpstr>
      <vt:lpstr>访问控制类别（按对象）</vt:lpstr>
      <vt:lpstr>访问控制类别（按技术方法）</vt:lpstr>
      <vt:lpstr>访问控制策略概述</vt:lpstr>
      <vt:lpstr>自主访问控制策略DAC</vt:lpstr>
      <vt:lpstr>自主访问控制策略DAC</vt:lpstr>
      <vt:lpstr>自主访问控制策略DAC</vt:lpstr>
      <vt:lpstr>自主访问控制策略DAC</vt:lpstr>
      <vt:lpstr>自主访问控制策略DAC</vt:lpstr>
      <vt:lpstr>自主访问控制策略DAC</vt:lpstr>
      <vt:lpstr>自主访问控制策略DAC</vt:lpstr>
      <vt:lpstr>自主访问控制策略DAC</vt:lpstr>
      <vt:lpstr>强制访问控制策略MAC</vt:lpstr>
      <vt:lpstr>强制访问控制策略MAC</vt:lpstr>
      <vt:lpstr>强制访问控制策略MAC</vt:lpstr>
      <vt:lpstr>强制访问控制策略MAC</vt:lpstr>
      <vt:lpstr>中国墙模型</vt:lpstr>
      <vt:lpstr>中国墙模型</vt:lpstr>
      <vt:lpstr>中国墙模型</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基于角色的访问控制策略RBAC</vt:lpstr>
      <vt:lpstr>PowerPoint 演示文稿</vt:lpstr>
      <vt:lpstr>基于角色的访问控制策略RBAC</vt:lpstr>
      <vt:lpstr>基于角色的访问控制策略RBAC</vt:lpstr>
      <vt:lpstr>基于角色的访问控制策略RBAC</vt:lpstr>
      <vt:lpstr>基于角色的访问控制策略RBAC</vt:lpstr>
      <vt:lpstr>基于角色的访问控制策略RBAC</vt:lpstr>
      <vt:lpstr>基于属性的访问控制策略</vt:lpstr>
      <vt:lpstr>基于属性的访问控制策略</vt:lpstr>
      <vt:lpstr>基于属性的访问控制策略</vt:lpstr>
      <vt:lpstr>基于属性的访问控制策略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MNK</cp:lastModifiedBy>
  <cp:revision>759</cp:revision>
  <dcterms:created xsi:type="dcterms:W3CDTF">2010-05-03T15:18:06Z</dcterms:created>
  <dcterms:modified xsi:type="dcterms:W3CDTF">2022-04-17T23:38:52Z</dcterms:modified>
</cp:coreProperties>
</file>