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06" r:id="rId2"/>
  </p:sldMasterIdLst>
  <p:notesMasterIdLst>
    <p:notesMasterId r:id="rId37"/>
  </p:notesMasterIdLst>
  <p:sldIdLst>
    <p:sldId id="319" r:id="rId3"/>
    <p:sldId id="327" r:id="rId4"/>
    <p:sldId id="329" r:id="rId5"/>
    <p:sldId id="331" r:id="rId6"/>
    <p:sldId id="332" r:id="rId7"/>
    <p:sldId id="333" r:id="rId8"/>
    <p:sldId id="334" r:id="rId9"/>
    <p:sldId id="384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9" r:id="rId20"/>
    <p:sldId id="350" r:id="rId21"/>
    <p:sldId id="351" r:id="rId22"/>
    <p:sldId id="365" r:id="rId23"/>
    <p:sldId id="381" r:id="rId24"/>
    <p:sldId id="379" r:id="rId25"/>
    <p:sldId id="380" r:id="rId26"/>
    <p:sldId id="382" r:id="rId27"/>
    <p:sldId id="383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8B16F"/>
    <a:srgbClr val="80A08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87278" autoAdjust="0"/>
  </p:normalViewPr>
  <p:slideViewPr>
    <p:cSldViewPr snapToGrid="0">
      <p:cViewPr varScale="1">
        <p:scale>
          <a:sx n="76" d="100"/>
          <a:sy n="76" d="100"/>
        </p:scale>
        <p:origin x="105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3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AA7B139-215B-4EB5-B69E-95EDB865ACF9}" type="datetimeFigureOut">
              <a:rPr lang="en-US"/>
              <a:pPr>
                <a:defRPr/>
              </a:pPr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57BFFEE-F989-4261-AF5A-F66C79E99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5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6E698-7664-4DBC-9E6C-41C2B912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2B1A8-DD79-4346-ACD1-2F2B7971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263D-A62A-4B08-BDA5-B79A85479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BEA69-D2BB-4D18-9300-10525E6FCE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819400" y="609600"/>
            <a:ext cx="60960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CEE1743-6E23-4924-8903-2F4D60DA5A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396367"/>
      </p:ext>
    </p:extLst>
  </p:cSld>
  <p:clrMapOvr>
    <a:masterClrMapping/>
  </p:clrMapOvr>
  <p:transition advTm="11936">
    <p:sndAc>
      <p:stSnd>
        <p:snd r:embed="rId1" name="ricochet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C3AF9-C1F6-46BE-B635-42FBE86EB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6EC9A-3181-452E-A9A9-7818C4F590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B2917-3BBF-4AC1-9F63-7FCD59A430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AC2AB-9A33-4EA6-B3DB-CBD0DF3426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A619-303E-4D66-BF20-19E4B07208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2FCAF-CD57-4A9D-B461-F8961D891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C270F-36C1-4FB1-8BD6-FB0BDE1D3B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22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497737" y="2466227"/>
            <a:ext cx="8024812" cy="16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4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身份认证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796551"/>
              </p:ext>
            </p:extLst>
          </p:nvPr>
        </p:nvGraphicFramePr>
        <p:xfrm>
          <a:off x="685800" y="1511300"/>
          <a:ext cx="7315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位图图像" r:id="rId3" imgW="6095238" imgH="3486637" progId="Paint.Picture">
                  <p:embed/>
                </p:oleObj>
              </mc:Choice>
              <mc:Fallback>
                <p:oleObj name="位图图像" r:id="rId3" imgW="6095238" imgH="3486637" progId="Paint.Picture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11300"/>
                        <a:ext cx="73152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116152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97000"/>
            <a:ext cx="8382000" cy="4889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动态口令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(1) </a:t>
            </a:r>
            <a:r>
              <a:rPr lang="zh-CN" altLang="en-US" sz="2400" dirty="0"/>
              <a:t>用户每次使用的口令都是变化、不同的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现代口令系统以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挑战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响应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challenge/response)</a:t>
            </a:r>
            <a:r>
              <a:rPr lang="zh-CN" altLang="en-US" sz="2400" dirty="0">
                <a:latin typeface="宋体" panose="02010600030101010101" pitchFamily="2" charset="-122"/>
              </a:rPr>
              <a:t>系统和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散列算法</a:t>
            </a:r>
            <a:r>
              <a:rPr lang="zh-CN" altLang="en-US" sz="2400" dirty="0">
                <a:latin typeface="宋体" panose="02010600030101010101" pitchFamily="2" charset="-122"/>
              </a:rPr>
              <a:t>为基础。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这样的系统有两个优点：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一是明文口令只是作为某种算法的输入而不必存贮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二是系统管理员也不知道终端用户口令</a:t>
            </a:r>
            <a:endParaRPr lang="zh-CN" altLang="en-US" sz="24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340367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5100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动态口令产生的基本原理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1</a:t>
            </a:r>
            <a:r>
              <a:rPr lang="zh-CN" altLang="en-US" sz="2400" dirty="0"/>
              <a:t>）基于变动密码产生技术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2</a:t>
            </a:r>
            <a:r>
              <a:rPr lang="zh-CN" altLang="en-US" sz="2400" dirty="0"/>
              <a:t>）采用双运算因子：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/>
              <a:t>A.  </a:t>
            </a:r>
            <a:r>
              <a:rPr lang="zh-CN" altLang="en-US" sz="2400" dirty="0"/>
              <a:t>不变因子：用户的私有密钥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    是固定不变的，代表用户身份的标识码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/>
              <a:t>B.  </a:t>
            </a:r>
            <a:r>
              <a:rPr lang="zh-CN" altLang="en-US" sz="2400" dirty="0"/>
              <a:t>变动因子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/>
              <a:t>C.  </a:t>
            </a:r>
            <a:r>
              <a:rPr lang="zh-CN" altLang="en-US" sz="2400" dirty="0"/>
              <a:t>由这两个因子相互结合来产生口令</a:t>
            </a:r>
            <a:r>
              <a:rPr lang="en-US" altLang="zh-CN" sz="2400" dirty="0"/>
              <a:t>(</a:t>
            </a:r>
            <a:r>
              <a:rPr lang="zh-CN" altLang="en-US" sz="2400" dirty="0"/>
              <a:t>密码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127800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319" y="1420812"/>
            <a:ext cx="8382000" cy="454818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动态口令常用技术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1</a:t>
            </a:r>
            <a:r>
              <a:rPr lang="zh-CN" altLang="en-US" sz="2800" dirty="0"/>
              <a:t>）同步口令认证技术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 基于时间同步的</a:t>
            </a:r>
            <a:r>
              <a:rPr lang="en-US" altLang="zh-CN" sz="2800" dirty="0"/>
              <a:t>,RSA SecureID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</a:t>
            </a:r>
            <a:r>
              <a:rPr lang="zh-CN" altLang="en-US" sz="2800" dirty="0"/>
              <a:t>基于事件同步的（事件指变动的数字序列）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     </a:t>
            </a:r>
            <a:r>
              <a:rPr lang="en-US" altLang="zh-CN" sz="2800" dirty="0"/>
              <a:t>2</a:t>
            </a:r>
            <a:r>
              <a:rPr lang="zh-CN" altLang="en-US" sz="2800" dirty="0"/>
              <a:t>）非同步口令认证技术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基于挑战</a:t>
            </a:r>
            <a:r>
              <a:rPr lang="en-US" altLang="zh-CN" sz="2800" dirty="0"/>
              <a:t>/</a:t>
            </a:r>
            <a:r>
              <a:rPr lang="zh-CN" altLang="en-US" sz="2800" dirty="0"/>
              <a:t>应答方式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299981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625600"/>
            <a:ext cx="7772400" cy="76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挑战</a:t>
            </a:r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应答口令原理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79703"/>
              </p:ext>
            </p:extLst>
          </p:nvPr>
        </p:nvGraphicFramePr>
        <p:xfrm>
          <a:off x="863600" y="2387600"/>
          <a:ext cx="6934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位图图像" r:id="rId3" imgW="6361905" imgH="3067478" progId="Paint.Picture">
                  <p:embed/>
                </p:oleObj>
              </mc:Choice>
              <mc:Fallback>
                <p:oleObj name="位图图像" r:id="rId3" imgW="6361905" imgH="3067478" progId="Paint.Picture">
                  <p:embed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387600"/>
                        <a:ext cx="69342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323293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hallenge-respo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5638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185920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409700"/>
            <a:ext cx="8737600" cy="4864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S/Key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基于单向散列函数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）双方共享一个散列函数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MD5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SHA-1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）建立用户或重新分配用户密钥时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在服务端完成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）建立用户的种子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由用户选定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 Seed=6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个英文字符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两位随机数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=Seed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）计算：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=h(P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), 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=h(P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), …,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=h(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–1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=h</a:t>
            </a:r>
            <a:r>
              <a:rPr lang="en-US" altLang="zh-CN" sz="24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 (P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次散列值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把该散列序列反转使用作为口令序列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K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–1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…,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4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–1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= 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4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= 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=h</a:t>
            </a:r>
            <a:r>
              <a:rPr lang="en-US" altLang="zh-CN" sz="24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n-i+1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)(K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n-i+1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次散列值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(n,K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存储处在服务器上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244713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19566" y="1193800"/>
            <a:ext cx="88392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使用过程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1</a:t>
            </a:r>
            <a:r>
              <a:rPr lang="zh-CN" altLang="en-US" sz="2400" dirty="0"/>
              <a:t>）用户输入用户名后，系统给出挑战</a:t>
            </a:r>
            <a:r>
              <a:rPr lang="en-US" altLang="zh-CN" sz="2400" dirty="0"/>
              <a:t>--- </a:t>
            </a:r>
            <a:r>
              <a:rPr lang="zh-CN" altLang="en-US" sz="2400" dirty="0"/>
              <a:t>整数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2</a:t>
            </a:r>
            <a:r>
              <a:rPr lang="zh-CN" altLang="en-US" sz="2400" dirty="0"/>
              <a:t>）用户计算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=</a:t>
            </a:r>
            <a:r>
              <a:rPr lang="en-US" altLang="zh-CN" sz="2400" dirty="0" err="1"/>
              <a:t>h</a:t>
            </a:r>
            <a:r>
              <a:rPr lang="en-US" altLang="zh-CN" sz="2400" baseline="30000" dirty="0" err="1"/>
              <a:t>n-i</a:t>
            </a:r>
            <a:r>
              <a:rPr lang="en-US" altLang="zh-CN" sz="2400" dirty="0"/>
              <a:t>(P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)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=1,2,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,n-1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</a:t>
            </a:r>
            <a:r>
              <a:rPr lang="zh-CN" altLang="en-US" sz="2400" dirty="0"/>
              <a:t>把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i+1</a:t>
            </a:r>
            <a:r>
              <a:rPr lang="zh-CN" altLang="en-US" sz="2400" dirty="0"/>
              <a:t>发送给系统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3</a:t>
            </a:r>
            <a:r>
              <a:rPr lang="zh-CN" altLang="en-US" sz="2400" dirty="0"/>
              <a:t>）系统计算</a:t>
            </a:r>
            <a:r>
              <a:rPr lang="en-US" altLang="zh-CN" sz="2400" dirty="0"/>
              <a:t>H(K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</a:t>
            </a:r>
            <a:r>
              <a:rPr lang="zh-CN" altLang="en-US" sz="2400" dirty="0"/>
              <a:t>比较</a:t>
            </a:r>
            <a:r>
              <a:rPr lang="en-US" altLang="zh-CN" sz="2400" dirty="0"/>
              <a:t>H(K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)</a:t>
            </a:r>
            <a:r>
              <a:rPr lang="zh-CN" altLang="en-US" sz="2400" dirty="0"/>
              <a:t>和储存的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i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aseline="-25000" dirty="0"/>
              <a:t>                            </a:t>
            </a:r>
            <a:r>
              <a:rPr lang="zh-CN" altLang="en-US" sz="2400" dirty="0"/>
              <a:t>若相等，则验证通过，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 并且把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 </a:t>
            </a:r>
            <a:r>
              <a:rPr lang="en-US" altLang="zh-CN" sz="2400" dirty="0">
                <a:sym typeface="Wingdings" panose="05000000000000000000" pitchFamily="2" charset="2"/>
              </a:rPr>
              <a:t>i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                                   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i+1  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i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66" y="4546600"/>
            <a:ext cx="4328634" cy="2161800"/>
          </a:xfrm>
          <a:prstGeom prst="rect">
            <a:avLst/>
          </a:prstGeom>
          <a:scene3d>
            <a:camera prst="orthographicFront"/>
            <a:lightRig rig="sunset" dir="t"/>
          </a:scene3d>
        </p:spPr>
      </p:pic>
    </p:spTree>
    <p:extLst>
      <p:ext uri="{BB962C8B-B14F-4D97-AF65-F5344CB8AC3E}">
        <p14:creationId xmlns:p14="http://schemas.microsoft.com/office/powerpoint/2010/main" val="198312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793038" cy="1042987"/>
          </a:xfrm>
        </p:spPr>
        <p:txBody>
          <a:bodyPr/>
          <a:lstStyle/>
          <a:p>
            <a:pPr eaLnBrk="1" hangingPunct="1"/>
            <a:r>
              <a:rPr lang="zh-CN" altLang="en-US" dirty="0"/>
              <a:t>基于密码技术的鉴别方法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719" y="1600200"/>
            <a:ext cx="7467600" cy="4394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基于密码技术的身份鉴别方法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）基于对称密码的身份鉴别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）以对称密码和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KDC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为基础的鉴别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                （祥见密钥分配）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）以对称密码为基础的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Kerberos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协议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                 适合于分布式环境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（</a:t>
            </a:r>
            <a:r>
              <a:rPr lang="en-US" altLang="zh-CN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）基于公钥密码技术的鉴别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                （祥见密钥分配）</a:t>
            </a:r>
          </a:p>
        </p:txBody>
      </p:sp>
    </p:spTree>
    <p:extLst>
      <p:ext uri="{BB962C8B-B14F-4D97-AF65-F5344CB8AC3E}">
        <p14:creationId xmlns:p14="http://schemas.microsoft.com/office/powerpoint/2010/main" val="386298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619" y="1397000"/>
            <a:ext cx="8305800" cy="4521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Kerberos</a:t>
            </a:r>
            <a:r>
              <a:rPr lang="zh-CN" altLang="en-US" sz="28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协议</a:t>
            </a:r>
          </a:p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是美国麻省理工学院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(MIT)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开发的一种身份鉴别服务</a:t>
            </a:r>
          </a:p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提供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集中式的身份鉴别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服务架构</a:t>
            </a:r>
          </a:p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3)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实现用户与其访问的服务器间的相互鉴别。 </a:t>
            </a:r>
          </a:p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4) Kerberos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建立的是一个实现身份认证的框架结构。 </a:t>
            </a:r>
          </a:p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5)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采用对称密钥加密技术，而未采用公开密钥加密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6)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主要版本有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V4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V5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两个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793038" cy="1042987"/>
          </a:xfrm>
        </p:spPr>
        <p:txBody>
          <a:bodyPr/>
          <a:lstStyle/>
          <a:p>
            <a:pPr eaLnBrk="1" hangingPunct="1"/>
            <a:r>
              <a:rPr lang="zh-CN" altLang="en-US" dirty="0"/>
              <a:t>基于密码技术的鉴别方法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26351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10414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身份认证概述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066505"/>
            <a:ext cx="7986712" cy="51676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身份认证的必要性</a:t>
            </a:r>
            <a:endParaRPr lang="en-US" altLang="zh-CN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67841FFC-C890-459A-85F0-32C652991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4" y="2658172"/>
            <a:ext cx="7772400" cy="17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kern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象棋大师问题（身份欺诈）</a:t>
            </a:r>
          </a:p>
          <a:p>
            <a:pPr marL="0" algn="just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    A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不懂象棋</a:t>
            </a: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但可向</a:t>
            </a: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G. Kasparov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en-US" altLang="zh-CN" sz="2400" kern="0" dirty="0" err="1">
                <a:latin typeface="楷体" panose="02010609060101010101" pitchFamily="49" charset="-122"/>
                <a:ea typeface="楷体" panose="02010609060101010101" pitchFamily="49" charset="-122"/>
              </a:rPr>
              <a:t>Karpov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同时挑战</a:t>
            </a: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在同一时间和地点进行</a:t>
            </a: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不在一个房子</a:t>
            </a: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对弈，以白子棋对前者以黑子棋对后者。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BC366F-BB88-462E-BE28-7A3EA9EA5520}"/>
              </a:ext>
            </a:extLst>
          </p:cNvPr>
          <p:cNvSpPr/>
          <p:nvPr/>
        </p:nvSpPr>
        <p:spPr>
          <a:xfrm>
            <a:off x="1117039" y="5850614"/>
            <a:ext cx="69099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从某种意义上说身份认证是其他安全机制的基础。 </a:t>
            </a:r>
          </a:p>
        </p:txBody>
      </p:sp>
      <p:grpSp>
        <p:nvGrpSpPr>
          <p:cNvPr id="6" name="Group 1029">
            <a:extLst>
              <a:ext uri="{FF2B5EF4-FFF2-40B4-BE49-F238E27FC236}">
                <a16:creationId xmlns:a16="http://schemas.microsoft.com/office/drawing/2014/main" id="{32B7C355-DC3F-48A5-97D6-2D21CA2E47AE}"/>
              </a:ext>
            </a:extLst>
          </p:cNvPr>
          <p:cNvGrpSpPr>
            <a:grpSpLocks/>
          </p:cNvGrpSpPr>
          <p:nvPr/>
        </p:nvGrpSpPr>
        <p:grpSpPr bwMode="auto">
          <a:xfrm>
            <a:off x="2868576" y="4820059"/>
            <a:ext cx="3276600" cy="533400"/>
            <a:chOff x="0" y="0"/>
            <a:chExt cx="20001" cy="20000"/>
          </a:xfrm>
        </p:grpSpPr>
        <p:sp>
          <p:nvSpPr>
            <p:cNvPr id="7" name="Rectangle 1030">
              <a:extLst>
                <a:ext uri="{FF2B5EF4-FFF2-40B4-BE49-F238E27FC236}">
                  <a16:creationId xmlns:a16="http://schemas.microsoft.com/office/drawing/2014/main" id="{64985469-26EA-4669-9BD0-CF134D06B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4"/>
              <a:ext cx="4307" cy="199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31">
              <a:extLst>
                <a:ext uri="{FF2B5EF4-FFF2-40B4-BE49-F238E27FC236}">
                  <a16:creationId xmlns:a16="http://schemas.microsoft.com/office/drawing/2014/main" id="{A21F7CE1-E218-49C0-9343-2EA974CE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" y="64"/>
              <a:ext cx="4307" cy="199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032">
              <a:extLst>
                <a:ext uri="{FF2B5EF4-FFF2-40B4-BE49-F238E27FC236}">
                  <a16:creationId xmlns:a16="http://schemas.microsoft.com/office/drawing/2014/main" id="{7D56C892-AAD2-4DCB-9416-C1A7E334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4" y="0"/>
              <a:ext cx="4307" cy="199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" name="Group 1033">
              <a:extLst>
                <a:ext uri="{FF2B5EF4-FFF2-40B4-BE49-F238E27FC236}">
                  <a16:creationId xmlns:a16="http://schemas.microsoft.com/office/drawing/2014/main" id="{B0CEBBDE-7019-4D87-968C-21406C748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0" y="5732"/>
              <a:ext cx="3554" cy="9491"/>
              <a:chOff x="0" y="0"/>
              <a:chExt cx="20000" cy="20020"/>
            </a:xfrm>
          </p:grpSpPr>
          <p:sp>
            <p:nvSpPr>
              <p:cNvPr id="14" name="Line 1034">
                <a:extLst>
                  <a:ext uri="{FF2B5EF4-FFF2-40B4-BE49-F238E27FC236}">
                    <a16:creationId xmlns:a16="http://schemas.microsoft.com/office/drawing/2014/main" id="{0E18DED3-5925-42E4-8518-CA819A4D6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9398" cy="135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035">
                <a:extLst>
                  <a:ext uri="{FF2B5EF4-FFF2-40B4-BE49-F238E27FC236}">
                    <a16:creationId xmlns:a16="http://schemas.microsoft.com/office/drawing/2014/main" id="{71D41739-B34F-4852-BB5C-298981F59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2" y="19885"/>
                <a:ext cx="19398" cy="135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036">
              <a:extLst>
                <a:ext uri="{FF2B5EF4-FFF2-40B4-BE49-F238E27FC236}">
                  <a16:creationId xmlns:a16="http://schemas.microsoft.com/office/drawing/2014/main" id="{ED773415-2A8F-4697-92B4-EB918D5CB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7" y="5669"/>
              <a:ext cx="3554" cy="9490"/>
              <a:chOff x="0" y="0"/>
              <a:chExt cx="20000" cy="20034"/>
            </a:xfrm>
          </p:grpSpPr>
          <p:sp>
            <p:nvSpPr>
              <p:cNvPr id="12" name="Line 1037">
                <a:extLst>
                  <a:ext uri="{FF2B5EF4-FFF2-40B4-BE49-F238E27FC236}">
                    <a16:creationId xmlns:a16="http://schemas.microsoft.com/office/drawing/2014/main" id="{12BA4F87-0483-45F5-8156-7E57937FA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9398" cy="133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038">
                <a:extLst>
                  <a:ext uri="{FF2B5EF4-FFF2-40B4-BE49-F238E27FC236}">
                    <a16:creationId xmlns:a16="http://schemas.microsoft.com/office/drawing/2014/main" id="{DBEFCF0A-F281-4480-AB61-983D7B9EF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2" y="19901"/>
                <a:ext cx="19398" cy="133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Rectangle 1047">
            <a:extLst>
              <a:ext uri="{FF2B5EF4-FFF2-40B4-BE49-F238E27FC236}">
                <a16:creationId xmlns:a16="http://schemas.microsoft.com/office/drawing/2014/main" id="{55B95279-7231-4936-9E26-0B146A71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976" y="4286659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0">
                <a:latin typeface="Times New Roman" panose="02020603050405020304" pitchFamily="18" charset="0"/>
              </a:rPr>
              <a:t>Karpov</a:t>
            </a:r>
          </a:p>
        </p:txBody>
      </p:sp>
      <p:sp>
        <p:nvSpPr>
          <p:cNvPr id="17" name="Rectangle 1048">
            <a:extLst>
              <a:ext uri="{FF2B5EF4-FFF2-40B4-BE49-F238E27FC236}">
                <a16:creationId xmlns:a16="http://schemas.microsoft.com/office/drawing/2014/main" id="{336A09A2-1B72-4950-AC95-F49ED8A9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576" y="4210459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0" dirty="0">
                <a:latin typeface="Times New Roman" panose="02020603050405020304" pitchFamily="18" charset="0"/>
              </a:rPr>
              <a:t>Kasparov</a:t>
            </a:r>
          </a:p>
        </p:txBody>
      </p:sp>
      <p:sp>
        <p:nvSpPr>
          <p:cNvPr id="18" name="Rectangle 1049">
            <a:extLst>
              <a:ext uri="{FF2B5EF4-FFF2-40B4-BE49-F238E27FC236}">
                <a16:creationId xmlns:a16="http://schemas.microsoft.com/office/drawing/2014/main" id="{543AEFFB-1AF1-4F29-89C3-1C60797F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176" y="5353459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Times New Roman" panose="02020603050405020304" pitchFamily="18" charset="0"/>
              </a:rPr>
              <a:t>欺诈者：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52AD99-5E88-43D1-B7AF-40DD2F8BDBBA}"/>
              </a:ext>
            </a:extLst>
          </p:cNvPr>
          <p:cNvSpPr/>
          <p:nvPr/>
        </p:nvSpPr>
        <p:spPr>
          <a:xfrm>
            <a:off x="448866" y="1665355"/>
            <a:ext cx="7879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Internet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环境下，如果无法确知通信双方的身份，则很容易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发生假冒行为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5366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363662"/>
            <a:ext cx="77724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 Kerberos</a:t>
            </a:r>
            <a:r>
              <a:rPr lang="zh-CN" altLang="en-US" sz="2800" b="1" dirty="0">
                <a:solidFill>
                  <a:schemeClr val="tx2"/>
                </a:solidFill>
              </a:rPr>
              <a:t>认证模型</a:t>
            </a: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1397000" y="2088355"/>
            <a:ext cx="5562600" cy="2362200"/>
            <a:chOff x="2700" y="3312"/>
            <a:chExt cx="6120" cy="1872"/>
          </a:xfrm>
        </p:grpSpPr>
        <p:sp>
          <p:nvSpPr>
            <p:cNvPr id="30725" name="Oval 5"/>
            <p:cNvSpPr>
              <a:spLocks noChangeArrowheads="1"/>
            </p:cNvSpPr>
            <p:nvPr/>
          </p:nvSpPr>
          <p:spPr bwMode="auto">
            <a:xfrm>
              <a:off x="4680" y="3312"/>
              <a:ext cx="2160" cy="7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dirty="0">
                  <a:latin typeface="Times New Roman" panose="02020603050405020304" pitchFamily="18" charset="0"/>
                </a:rPr>
                <a:t>Kerberos</a:t>
              </a:r>
            </a:p>
          </p:txBody>
        </p:sp>
        <p:sp>
          <p:nvSpPr>
            <p:cNvPr id="30726" name="Oval 6"/>
            <p:cNvSpPr>
              <a:spLocks noChangeArrowheads="1"/>
            </p:cNvSpPr>
            <p:nvPr/>
          </p:nvSpPr>
          <p:spPr bwMode="auto">
            <a:xfrm>
              <a:off x="2700" y="4404"/>
              <a:ext cx="2160" cy="7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>
                  <a:latin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6660" y="4404"/>
              <a:ext cx="2160" cy="7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>
                  <a:latin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 flipV="1">
              <a:off x="4140" y="3936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 flipV="1">
              <a:off x="6660" y="3936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860" y="4872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4" name="Rectangle 11"/>
          <p:cNvSpPr>
            <a:spLocks noChangeArrowheads="1"/>
          </p:cNvSpPr>
          <p:nvPr/>
        </p:nvSpPr>
        <p:spPr bwMode="auto">
          <a:xfrm>
            <a:off x="658019" y="4844255"/>
            <a:ext cx="8001000" cy="157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en-US" altLang="zh-CN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zh-CN" altLang="en-US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每当用户</a:t>
            </a:r>
            <a:r>
              <a:rPr kumimoji="1" lang="en-US" altLang="zh-CN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(client)</a:t>
            </a:r>
            <a:r>
              <a:rPr kumimoji="1" lang="zh-CN" altLang="en-US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申请得到某服务程序</a:t>
            </a:r>
            <a:r>
              <a:rPr kumimoji="1" lang="en-US" altLang="zh-CN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(server)</a:t>
            </a:r>
            <a:r>
              <a:rPr kumimoji="1" lang="zh-CN" altLang="en-US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的服务时，用户和服务程序会首先向</a:t>
            </a:r>
            <a:r>
              <a:rPr kumimoji="1" lang="en-US" altLang="zh-CN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Kerberos</a:t>
            </a:r>
            <a:r>
              <a:rPr kumimoji="1" lang="zh-CN" altLang="en-US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要求认证对方的身份。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  认证建立在对</a:t>
            </a:r>
            <a:r>
              <a:rPr kumimoji="1" lang="en-US" altLang="zh-CN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Kerberos</a:t>
            </a:r>
            <a:r>
              <a:rPr kumimoji="1" lang="zh-CN" altLang="en-US" sz="2000" b="0" dirty="0">
                <a:latin typeface="隶书" panose="02010509060101010101" pitchFamily="49" charset="-122"/>
                <a:ea typeface="隶书" panose="02010509060101010101" pitchFamily="49" charset="-122"/>
              </a:rPr>
              <a:t>的信任的基础上，</a:t>
            </a:r>
            <a:r>
              <a:rPr kumimoji="1" lang="zh-CN" altLang="en-US" sz="2000" b="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它不仅能实现用户和服务程序之间的身份验证，还能防止用户或服务器进行欺骗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793038" cy="1042987"/>
          </a:xfrm>
        </p:spPr>
        <p:txBody>
          <a:bodyPr/>
          <a:lstStyle/>
          <a:p>
            <a:pPr eaLnBrk="1" hangingPunct="1"/>
            <a:r>
              <a:rPr lang="zh-CN" altLang="en-US" dirty="0"/>
              <a:t>基于密码技术的鉴别方法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69056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6273" y="1257300"/>
            <a:ext cx="8280400" cy="507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设</a:t>
            </a:r>
            <a:r>
              <a:rPr lang="en-US" altLang="zh-CN" sz="2400" dirty="0"/>
              <a:t>P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(Prover)</a:t>
            </a:r>
            <a:r>
              <a:rPr lang="zh-CN" altLang="en-US" sz="2400" dirty="0"/>
              <a:t>表示掌握某些信息，并希望证实这一事实的实体，设</a:t>
            </a:r>
            <a:r>
              <a:rPr lang="en-US" altLang="zh-CN" sz="2400" dirty="0"/>
              <a:t>V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(Verifier)</a:t>
            </a:r>
            <a:r>
              <a:rPr lang="zh-CN" altLang="en-US" sz="2400" dirty="0"/>
              <a:t>是验证这一事实的实体。</a:t>
            </a:r>
            <a:endParaRPr lang="en-US" altLang="zh-CN" sz="2400" dirty="0"/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某个协议向</a:t>
            </a:r>
            <a:r>
              <a:rPr lang="en-US" altLang="zh-CN" sz="2400" dirty="0"/>
              <a:t>V</a:t>
            </a:r>
            <a:r>
              <a:rPr lang="zh-CN" altLang="en-US" sz="2400" dirty="0"/>
              <a:t>证明</a:t>
            </a:r>
            <a:r>
              <a:rPr lang="en-US" altLang="zh-CN" sz="2400" dirty="0"/>
              <a:t>P</a:t>
            </a:r>
            <a:r>
              <a:rPr lang="zh-CN" altLang="en-US" sz="2400" dirty="0"/>
              <a:t>的确掌握某些信息，但</a:t>
            </a:r>
            <a:r>
              <a:rPr lang="en-US" altLang="zh-CN" sz="2400" dirty="0"/>
              <a:t>V</a:t>
            </a:r>
            <a:r>
              <a:rPr lang="zh-CN" altLang="en-US" sz="2400" dirty="0"/>
              <a:t>无法推断出这些信息是什么，称</a:t>
            </a:r>
            <a:r>
              <a:rPr lang="en-US" altLang="zh-CN" sz="2400" dirty="0"/>
              <a:t>P</a:t>
            </a:r>
            <a:r>
              <a:rPr lang="zh-CN" altLang="en-US" sz="2400" dirty="0"/>
              <a:t>实现了最小泄露证明</a:t>
            </a:r>
            <a:r>
              <a:rPr lang="en-US" altLang="zh-CN" sz="2400" dirty="0"/>
              <a:t>(Minimum Disclosure proof)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sz="2400" dirty="0"/>
              <a:t> 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如果</a:t>
            </a:r>
            <a:r>
              <a:rPr lang="en-US" altLang="zh-CN" sz="2400" dirty="0"/>
              <a:t>V</a:t>
            </a:r>
            <a:r>
              <a:rPr lang="zh-CN" altLang="en-US" sz="2400" dirty="0"/>
              <a:t>除了知道</a:t>
            </a:r>
            <a:r>
              <a:rPr lang="en-US" altLang="zh-CN" sz="2400" dirty="0"/>
              <a:t>P</a:t>
            </a:r>
            <a:r>
              <a:rPr lang="zh-CN" altLang="en-US" sz="2400" dirty="0"/>
              <a:t>能够证明某一事实外，不能够得到其他任何知识，我们称</a:t>
            </a:r>
            <a:r>
              <a:rPr lang="en-US" altLang="zh-CN" sz="2400" dirty="0"/>
              <a:t>P</a:t>
            </a:r>
            <a:r>
              <a:rPr lang="zh-CN" altLang="en-US" sz="2400" dirty="0"/>
              <a:t>实现了零知识证明</a:t>
            </a:r>
            <a:r>
              <a:rPr lang="en-US" altLang="zh-CN" sz="2400" dirty="0"/>
              <a:t>(Zero Knowledge proof) </a:t>
            </a:r>
            <a:r>
              <a:rPr lang="zh-CN" altLang="en-US" sz="2400" dirty="0"/>
              <a:t>，相应的协议称作零知识协议。 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214313"/>
            <a:ext cx="8050541" cy="1042987"/>
          </a:xfrm>
        </p:spPr>
        <p:txBody>
          <a:bodyPr/>
          <a:lstStyle/>
          <a:p>
            <a:pPr eaLnBrk="1" hangingPunct="1"/>
            <a:r>
              <a:rPr lang="zh-CN" altLang="en-US" dirty="0"/>
              <a:t>基于零知识证明的身份认证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118064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42900" y="1371600"/>
            <a:ext cx="81153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）在最小泄露协议中满足下述两个性质：</a:t>
            </a:r>
          </a:p>
          <a:p>
            <a:pPr marL="812800" lvl="1" indent="0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完备性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(Completeness)：</a:t>
            </a:r>
            <a:r>
              <a:rPr lang="zh-CN" altLang="zh-CN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的声明是真的，则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以绝对优势的概率接受</a:t>
            </a:r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的结论；</a:t>
            </a:r>
            <a:endParaRPr lang="en-US" altLang="zh-CN" sz="2400" dirty="0">
              <a:latin typeface="+mn-ea"/>
            </a:endParaRPr>
          </a:p>
          <a:p>
            <a:pPr marL="812800" lvl="1" indent="0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有效性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(Soundness)：</a:t>
            </a:r>
            <a:r>
              <a:rPr lang="zh-CN" altLang="zh-CN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的声明是假的，则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以绝对优势的概率拒绝</a:t>
            </a:r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的结论；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正确性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marL="0" indent="0">
              <a:lnSpc>
                <a:spcPct val="125000"/>
              </a:lnSpc>
              <a:spcBef>
                <a:spcPts val="1800"/>
              </a:spcBef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）在零知识证明协议中，还需满足下述性质：</a:t>
            </a:r>
          </a:p>
          <a:p>
            <a:pPr marL="812800" lvl="1" indent="0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零知识性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(Zero-knowledge)：</a:t>
            </a:r>
            <a:r>
              <a:rPr lang="zh-CN" altLang="zh-CN" sz="2400" dirty="0">
                <a:latin typeface="+mn-ea"/>
              </a:rPr>
              <a:t>无论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采取任何手段，当</a:t>
            </a:r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的声明是真的，</a:t>
            </a:r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不违背协议时，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除了接受</a:t>
            </a:r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的结论以外，得不到其他额外的信息。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5007" y="214313"/>
            <a:ext cx="8040031" cy="1042987"/>
          </a:xfrm>
        </p:spPr>
        <p:txBody>
          <a:bodyPr/>
          <a:lstStyle/>
          <a:p>
            <a:pPr eaLnBrk="1" hangingPunct="1"/>
            <a:r>
              <a:rPr lang="zh-CN" altLang="en-US" dirty="0"/>
              <a:t>基于零知识证明的身份认证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193414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270000"/>
            <a:ext cx="327025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1111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</a:rPr>
              <a:t>零知识洞穴</a:t>
            </a:r>
          </a:p>
        </p:txBody>
      </p:sp>
      <p:sp>
        <p:nvSpPr>
          <p:cNvPr id="6" name="矩形 5"/>
          <p:cNvSpPr/>
          <p:nvPr/>
        </p:nvSpPr>
        <p:spPr>
          <a:xfrm>
            <a:off x="3454400" y="1460500"/>
            <a:ext cx="5588000" cy="51181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Peggy</a:t>
            </a:r>
            <a:r>
              <a:rPr lang="zh-CN" altLang="en-US" b="1" dirty="0">
                <a:latin typeface="+mn-ea"/>
              </a:rPr>
              <a:t>知道洞穴秘密，她想对</a:t>
            </a:r>
            <a:r>
              <a:rPr lang="en-US" altLang="zh-CN" b="1" dirty="0">
                <a:latin typeface="+mn-ea"/>
              </a:rPr>
              <a:t>Victor</a:t>
            </a:r>
            <a:r>
              <a:rPr lang="zh-CN" altLang="en-US" b="1" dirty="0">
                <a:latin typeface="+mn-ea"/>
              </a:rPr>
              <a:t>证明这一点，但她不想泄露咒语。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+mn-ea"/>
              </a:rPr>
              <a:t>下面是她如何使</a:t>
            </a:r>
            <a:r>
              <a:rPr lang="en-US" altLang="zh-CN" b="1" dirty="0">
                <a:latin typeface="+mn-ea"/>
              </a:rPr>
              <a:t>Victor</a:t>
            </a:r>
            <a:r>
              <a:rPr lang="zh-CN" altLang="en-US" b="1" dirty="0">
                <a:latin typeface="+mn-ea"/>
              </a:rPr>
              <a:t>相信的过程：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+mn-ea"/>
              </a:rPr>
              <a:t> （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）</a:t>
            </a:r>
            <a:r>
              <a:rPr lang="en-US" altLang="zh-CN" b="1" dirty="0">
                <a:latin typeface="+mn-ea"/>
              </a:rPr>
              <a:t>Victor</a:t>
            </a:r>
            <a:r>
              <a:rPr lang="zh-CN" altLang="en-US" b="1" dirty="0">
                <a:latin typeface="+mn-ea"/>
              </a:rPr>
              <a:t>站在</a:t>
            </a:r>
            <a:r>
              <a:rPr lang="en-US" altLang="zh-CN" b="1" i="1" dirty="0">
                <a:latin typeface="+mn-ea"/>
              </a:rPr>
              <a:t>A</a:t>
            </a:r>
            <a:r>
              <a:rPr lang="zh-CN" altLang="en-US" b="1" dirty="0">
                <a:latin typeface="+mn-ea"/>
              </a:rPr>
              <a:t>点。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+mn-ea"/>
              </a:rPr>
              <a:t> （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）</a:t>
            </a:r>
            <a:r>
              <a:rPr lang="en-US" altLang="zh-CN" b="1" dirty="0">
                <a:latin typeface="+mn-ea"/>
              </a:rPr>
              <a:t>Peggy</a:t>
            </a:r>
            <a:r>
              <a:rPr lang="zh-CN" altLang="en-US" b="1" dirty="0">
                <a:latin typeface="+mn-ea"/>
              </a:rPr>
              <a:t>一直走进洞穴，到达点</a:t>
            </a:r>
            <a:r>
              <a:rPr lang="en-US" altLang="zh-CN" b="1" i="1" dirty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或点</a:t>
            </a:r>
            <a:r>
              <a:rPr lang="en-US" altLang="zh-CN" b="1" i="1" dirty="0">
                <a:latin typeface="+mn-ea"/>
              </a:rPr>
              <a:t>D</a:t>
            </a:r>
            <a:r>
              <a:rPr lang="zh-CN" altLang="en-US" b="1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+mn-ea"/>
              </a:rPr>
              <a:t> （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）在</a:t>
            </a:r>
            <a:r>
              <a:rPr lang="en-US" altLang="zh-CN" b="1" dirty="0">
                <a:latin typeface="+mn-ea"/>
              </a:rPr>
              <a:t>Peggy</a:t>
            </a:r>
            <a:r>
              <a:rPr lang="zh-CN" altLang="en-US" b="1" dirty="0">
                <a:latin typeface="+mn-ea"/>
              </a:rPr>
              <a:t>消失在洞穴中之后，</a:t>
            </a:r>
            <a:r>
              <a:rPr lang="en-US" altLang="zh-CN" b="1" dirty="0">
                <a:latin typeface="+mn-ea"/>
              </a:rPr>
              <a:t>Victor </a:t>
            </a:r>
            <a:r>
              <a:rPr lang="zh-CN" altLang="en-US" b="1" dirty="0">
                <a:latin typeface="+mn-ea"/>
              </a:rPr>
              <a:t>走到点</a:t>
            </a:r>
            <a:r>
              <a:rPr lang="en-US" altLang="zh-CN" b="1" i="1" dirty="0">
                <a:latin typeface="+mn-ea"/>
              </a:rPr>
              <a:t>B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+mn-ea"/>
              </a:rPr>
              <a:t> （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）</a:t>
            </a:r>
            <a:r>
              <a:rPr lang="en-US" altLang="zh-CN" b="1" dirty="0">
                <a:latin typeface="+mn-ea"/>
              </a:rPr>
              <a:t>Victor</a:t>
            </a:r>
            <a:r>
              <a:rPr lang="zh-CN" altLang="en-US" b="1" dirty="0">
                <a:latin typeface="+mn-ea"/>
              </a:rPr>
              <a:t>向</a:t>
            </a:r>
            <a:r>
              <a:rPr lang="en-US" altLang="zh-CN" b="1" dirty="0">
                <a:latin typeface="+mn-ea"/>
              </a:rPr>
              <a:t>Peggy</a:t>
            </a:r>
            <a:r>
              <a:rPr lang="zh-CN" altLang="en-US" b="1" dirty="0">
                <a:latin typeface="+mn-ea"/>
              </a:rPr>
              <a:t>喊，要她：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(4.1) </a:t>
            </a:r>
            <a:r>
              <a:rPr lang="zh-CN" altLang="en-US" b="1" dirty="0">
                <a:latin typeface="+mn-ea"/>
              </a:rPr>
              <a:t>从左通道出来，或者；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(4.2) </a:t>
            </a:r>
            <a:r>
              <a:rPr lang="zh-CN" altLang="en-US" b="1" dirty="0">
                <a:latin typeface="+mn-ea"/>
              </a:rPr>
              <a:t>从右通道出来</a:t>
            </a:r>
            <a:r>
              <a:rPr lang="en-US" altLang="zh-CN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5</a:t>
            </a:r>
            <a:r>
              <a:rPr lang="zh-CN" altLang="en-US" b="1" dirty="0">
                <a:latin typeface="+mn-ea"/>
              </a:rPr>
              <a:t>）</a:t>
            </a:r>
            <a:r>
              <a:rPr lang="en-US" altLang="zh-CN" b="1" dirty="0">
                <a:latin typeface="+mn-ea"/>
              </a:rPr>
              <a:t>Peggy</a:t>
            </a:r>
            <a:r>
              <a:rPr lang="zh-CN" altLang="en-US" b="1" dirty="0">
                <a:latin typeface="+mn-ea"/>
              </a:rPr>
              <a:t>按</a:t>
            </a:r>
            <a:r>
              <a:rPr lang="en-US" altLang="zh-CN" b="1" dirty="0">
                <a:latin typeface="+mn-ea"/>
              </a:rPr>
              <a:t>Victor</a:t>
            </a:r>
            <a:r>
              <a:rPr lang="zh-CN" altLang="en-US" b="1" dirty="0">
                <a:latin typeface="+mn-ea"/>
              </a:rPr>
              <a:t>的要求出来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+mn-ea"/>
              </a:rPr>
              <a:t> （</a:t>
            </a:r>
            <a:r>
              <a:rPr lang="en-US" altLang="zh-CN" b="1" dirty="0">
                <a:latin typeface="+mn-ea"/>
              </a:rPr>
              <a:t>6</a:t>
            </a:r>
            <a:r>
              <a:rPr lang="zh-CN" altLang="en-US" b="1" dirty="0">
                <a:latin typeface="+mn-ea"/>
              </a:rPr>
              <a:t>） </a:t>
            </a:r>
            <a:r>
              <a:rPr lang="en-US" altLang="zh-CN" b="1" dirty="0">
                <a:latin typeface="+mn-ea"/>
              </a:rPr>
              <a:t>Peggy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Victor</a:t>
            </a:r>
            <a:r>
              <a:rPr lang="zh-CN" altLang="en-US" b="1" dirty="0">
                <a:latin typeface="+mn-ea"/>
              </a:rPr>
              <a:t>重复第</a:t>
            </a:r>
            <a:r>
              <a:rPr lang="en-US" altLang="zh-CN" b="1" dirty="0">
                <a:latin typeface="+mn-ea"/>
              </a:rPr>
              <a:t>(1)</a:t>
            </a:r>
            <a:r>
              <a:rPr lang="zh-CN" altLang="en-US" b="1" dirty="0">
                <a:latin typeface="+mn-ea"/>
              </a:rPr>
              <a:t>到第</a:t>
            </a:r>
            <a:r>
              <a:rPr lang="en-US" altLang="zh-CN" b="1" dirty="0">
                <a:latin typeface="+mn-ea"/>
              </a:rPr>
              <a:t>(5)</a:t>
            </a:r>
            <a:r>
              <a:rPr lang="zh-CN" altLang="en-US" b="1" dirty="0">
                <a:latin typeface="+mn-ea"/>
              </a:rPr>
              <a:t>步</a:t>
            </a:r>
            <a:r>
              <a:rPr lang="en-US" altLang="zh-CN" b="1" i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次</a:t>
            </a:r>
            <a:r>
              <a:rPr lang="zh-CN" altLang="en-US" b="1" i="1" dirty="0">
                <a:latin typeface="+mn-ea"/>
              </a:rPr>
              <a:t>。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5848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零知识洞穴协议分析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7569200" cy="48815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若</a:t>
            </a:r>
            <a:r>
              <a:rPr lang="en-US" altLang="zh-CN" sz="2400" dirty="0"/>
              <a:t>Peggy</a:t>
            </a:r>
            <a:r>
              <a:rPr lang="zh-CN" altLang="en-US" sz="2400" dirty="0"/>
              <a:t>不知道咒语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B</a:t>
            </a:r>
            <a:r>
              <a:rPr lang="zh-CN" altLang="en-US" sz="2400" dirty="0"/>
              <a:t>点，她猜中</a:t>
            </a:r>
            <a:r>
              <a:rPr lang="en-US" altLang="zh-CN" sz="2400" dirty="0"/>
              <a:t>Victor</a:t>
            </a:r>
            <a:r>
              <a:rPr lang="zh-CN" altLang="en-US" sz="2400" dirty="0"/>
              <a:t>要求的概率只有</a:t>
            </a:r>
            <a:r>
              <a:rPr lang="en-US" altLang="zh-CN" sz="2400" dirty="0"/>
              <a:t>50%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协议执行</a:t>
            </a:r>
            <a:r>
              <a:rPr lang="en-US" altLang="zh-CN" sz="2400" dirty="0"/>
              <a:t>n</a:t>
            </a:r>
            <a:r>
              <a:rPr lang="zh-CN" altLang="en-US" sz="2400" dirty="0"/>
              <a:t>次，则</a:t>
            </a:r>
            <a:r>
              <a:rPr lang="en-US" altLang="zh-CN" sz="2400" dirty="0"/>
              <a:t>Peggy</a:t>
            </a:r>
            <a:r>
              <a:rPr lang="zh-CN" altLang="en-US" sz="2400" dirty="0"/>
              <a:t>猜中的概率为</a:t>
            </a:r>
            <a:r>
              <a:rPr lang="en-US" altLang="zh-CN" sz="2400" dirty="0"/>
              <a:t>(50%)</a:t>
            </a:r>
            <a:r>
              <a:rPr lang="en-US" altLang="zh-CN" sz="2400" baseline="30000" dirty="0"/>
              <a:t>n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因此，若</a:t>
            </a:r>
            <a:r>
              <a:rPr lang="en-US" altLang="zh-CN" sz="2400" dirty="0"/>
              <a:t>Peggy</a:t>
            </a:r>
            <a:r>
              <a:rPr lang="zh-CN" altLang="en-US" sz="2400" dirty="0"/>
              <a:t>不知道咒语，是会被发现的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若</a:t>
            </a:r>
            <a:r>
              <a:rPr lang="en-US" altLang="zh-CN" sz="2400" dirty="0"/>
              <a:t>Peggy</a:t>
            </a:r>
            <a:r>
              <a:rPr lang="zh-CN" altLang="en-US" sz="2400" dirty="0"/>
              <a:t>知道咒语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她每次都能按</a:t>
            </a:r>
            <a:r>
              <a:rPr lang="en-US" altLang="zh-CN" sz="2400" dirty="0"/>
              <a:t>Victor</a:t>
            </a:r>
            <a:r>
              <a:rPr lang="zh-CN" altLang="en-US" sz="2400" dirty="0"/>
              <a:t>的要求走出来，</a:t>
            </a:r>
            <a:r>
              <a:rPr lang="en-US" altLang="zh-CN" sz="2400" dirty="0"/>
              <a:t>n</a:t>
            </a:r>
            <a:r>
              <a:rPr lang="zh-CN" altLang="en-US" sz="2400" dirty="0"/>
              <a:t>次过后，</a:t>
            </a:r>
            <a:r>
              <a:rPr lang="en-US" altLang="zh-CN" sz="2400" dirty="0"/>
              <a:t>Victor</a:t>
            </a:r>
            <a:r>
              <a:rPr lang="zh-CN" altLang="en-US" sz="2400" dirty="0"/>
              <a:t>相信</a:t>
            </a:r>
            <a:r>
              <a:rPr lang="en-US" altLang="zh-CN" sz="2400" dirty="0"/>
              <a:t>Peggy</a:t>
            </a:r>
            <a:r>
              <a:rPr lang="zh-CN" altLang="en-US" sz="2400" dirty="0"/>
              <a:t>知道这个咒语，且</a:t>
            </a:r>
            <a:r>
              <a:rPr lang="en-US" altLang="zh-CN" sz="2400" dirty="0"/>
              <a:t>Peggy</a:t>
            </a:r>
            <a:r>
              <a:rPr lang="zh-CN" altLang="en-US" sz="2400" dirty="0"/>
              <a:t>并没有泄露这个咒语</a:t>
            </a:r>
          </a:p>
        </p:txBody>
      </p:sp>
    </p:spTree>
    <p:extLst>
      <p:ext uri="{BB962C8B-B14F-4D97-AF65-F5344CB8AC3E}">
        <p14:creationId xmlns:p14="http://schemas.microsoft.com/office/powerpoint/2010/main" val="2384079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47782" y="1366044"/>
            <a:ext cx="8866909" cy="516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just" defTabSz="677863">
              <a:lnSpc>
                <a:spcPct val="130000"/>
              </a:lnSpc>
              <a:spcBef>
                <a:spcPct val="65000"/>
              </a:spcBef>
              <a:buBlip>
                <a:blip r:embed="rId3"/>
              </a:buBlip>
            </a:pP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假定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Ƥ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的秘密是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x&lt;q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g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q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对应的值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b=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g</a:t>
            </a:r>
            <a:r>
              <a:rPr lang="en-US" altLang="zh-CN" sz="1600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mod q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都是公开的</a:t>
            </a:r>
          </a:p>
          <a:p>
            <a:pPr marL="381000" indent="-381000" algn="just" defTabSz="677863">
              <a:lnSpc>
                <a:spcPct val="80000"/>
              </a:lnSpc>
              <a:spcBef>
                <a:spcPct val="65000"/>
              </a:spcBef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重复以下步骤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m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次：</a:t>
            </a:r>
          </a:p>
          <a:p>
            <a:pPr marL="477838" lvl="1" indent="0" algn="just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1.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Ƥ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选取某一个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k&lt;q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，计算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commit= 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g</a:t>
            </a:r>
            <a:r>
              <a:rPr lang="en-US" altLang="zh-CN" sz="1600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k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mod q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，发送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commit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给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477838" lvl="1" indent="0" algn="just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2. 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通过抛硬币的方式选择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challenge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，并把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challenge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发送给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Ƥ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477838" lvl="1" indent="0" algn="just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</a:t>
            </a: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Ƥ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计算响应并发送给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V</a:t>
            </a:r>
          </a:p>
          <a:p>
            <a:pPr marL="477838" lvl="1" indent="0" algn="just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）如果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challenge=0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计算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Response=k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；</a:t>
            </a: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477838" lvl="1" indent="0" algn="just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）如果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challenge=1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计算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Response=(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k+x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)mod q</a:t>
            </a:r>
          </a:p>
          <a:p>
            <a:pPr marL="477838" lvl="1" indent="0" algn="just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）发送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Response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给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477838" lvl="1" indent="0" algn="just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4.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进行验证</a:t>
            </a: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477838" lvl="1" indent="0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   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（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）如果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challenge=0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仿宋_GB2312" pitchFamily="49" charset="-122"/>
              </a:rPr>
              <a:t>，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验证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g</a:t>
            </a:r>
            <a:r>
              <a:rPr lang="en-US" altLang="zh-CN" sz="1600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response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mod q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是否是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commit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477838" lvl="1" indent="0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）如果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challenge=1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验证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g</a:t>
            </a:r>
            <a:r>
              <a:rPr lang="en-US" altLang="zh-CN" sz="1600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response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mod q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是否是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commit 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·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b</a:t>
            </a:r>
          </a:p>
          <a:p>
            <a:pPr marL="477838" lvl="1" indent="0" algn="just" defTabSz="677863">
              <a:lnSpc>
                <a:spcPct val="80000"/>
              </a:lnSpc>
              <a:spcBef>
                <a:spcPct val="65000"/>
              </a:spcBef>
              <a:buNone/>
            </a:pP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849313" lvl="1" indent="-371475" algn="just" defTabSz="677863">
              <a:lnSpc>
                <a:spcPct val="80000"/>
              </a:lnSpc>
              <a:spcBef>
                <a:spcPct val="65000"/>
              </a:spcBef>
              <a:buNone/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如果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m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次检验都成功，则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接受证明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214313"/>
            <a:ext cx="7793038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zh-CN" altLang="en-US" kern="0" dirty="0"/>
              <a:t>基于离散对数的零知识证明</a:t>
            </a:r>
          </a:p>
        </p:txBody>
      </p:sp>
    </p:spTree>
    <p:extLst>
      <p:ext uri="{BB962C8B-B14F-4D97-AF65-F5344CB8AC3E}">
        <p14:creationId xmlns:p14="http://schemas.microsoft.com/office/powerpoint/2010/main" val="2084463541"/>
      </p:ext>
    </p:extLst>
  </p:cSld>
  <p:clrMapOvr>
    <a:masterClrMapping/>
  </p:clrMapOvr>
  <p:transition advTm="11936">
    <p:sndAc>
      <p:stSnd>
        <p:snd r:embed="rId2" name="ricochet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73856" y="1203324"/>
            <a:ext cx="8569325" cy="554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77863">
              <a:lnSpc>
                <a:spcPct val="114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en-US" sz="2000" dirty="0">
                <a:latin typeface="+mn-ea"/>
              </a:rPr>
              <a:t>完备性</a:t>
            </a:r>
            <a:endParaRPr lang="zh-CN" altLang="en-US" sz="2000" dirty="0">
              <a:latin typeface="+mn-ea"/>
            </a:endParaRPr>
          </a:p>
          <a:p>
            <a:pPr marL="849313" lvl="1" indent="-371475" algn="just" defTabSz="677863">
              <a:lnSpc>
                <a:spcPct val="114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en-US" sz="2000" dirty="0" err="1">
                <a:latin typeface="+mn-ea"/>
              </a:rPr>
              <a:t>如果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Ƥ</a:t>
            </a:r>
            <a:r>
              <a:rPr lang="en-US" altLang="en-US" sz="2000" dirty="0" err="1">
                <a:latin typeface="+mn-ea"/>
              </a:rPr>
              <a:t>和</a:t>
            </a: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en-US" altLang="en-US" sz="2000" dirty="0" err="1">
                <a:latin typeface="+mn-ea"/>
              </a:rPr>
              <a:t>遵守协议，且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Ƥ</a:t>
            </a:r>
            <a:r>
              <a:rPr lang="en-US" altLang="en-US" sz="2000" dirty="0" err="1">
                <a:latin typeface="+mn-ea"/>
              </a:rPr>
              <a:t>知道</a:t>
            </a:r>
            <a:r>
              <a:rPr lang="en-US" altLang="zh-CN" sz="2000" dirty="0" err="1">
                <a:latin typeface="+mn-ea"/>
              </a:rPr>
              <a:t>x</a:t>
            </a:r>
            <a:r>
              <a:rPr lang="zh-CN" altLang="en-US" sz="2000" dirty="0">
                <a:latin typeface="+mn-ea"/>
              </a:rPr>
              <a:t>，很容易证明</a:t>
            </a: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2000" dirty="0">
                <a:latin typeface="+mn-ea"/>
              </a:rPr>
              <a:t>可以</a:t>
            </a:r>
            <a:r>
              <a:rPr lang="en-US" altLang="en-US" sz="2000" dirty="0" err="1">
                <a:latin typeface="+mn-ea"/>
              </a:rPr>
              <a:t>接收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Ƥ</a:t>
            </a:r>
            <a:r>
              <a:rPr lang="en-US" altLang="en-US" sz="2000" dirty="0" err="1">
                <a:latin typeface="+mn-ea"/>
              </a:rPr>
              <a:t>的证明，所以协议是完备的</a:t>
            </a:r>
            <a:r>
              <a:rPr lang="en-US" altLang="en-US" sz="2000" dirty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  <a:p>
            <a:pPr marL="0" indent="0" algn="just" defTabSz="677863">
              <a:lnSpc>
                <a:spcPct val="114000"/>
              </a:lnSpc>
              <a:spcBef>
                <a:spcPts val="1800"/>
              </a:spcBef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en-US" sz="2000" dirty="0">
                <a:latin typeface="+mn-ea"/>
              </a:rPr>
              <a:t>正确性</a:t>
            </a:r>
            <a:endParaRPr lang="zh-CN" altLang="en-US" sz="2000" dirty="0">
              <a:latin typeface="+mn-ea"/>
            </a:endParaRPr>
          </a:p>
          <a:p>
            <a:pPr marL="849313" lvl="1" indent="-371475" algn="just" defTabSz="677863">
              <a:lnSpc>
                <a:spcPct val="114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Ƥ </a:t>
            </a:r>
            <a:r>
              <a:rPr lang="en-US" altLang="en-US" sz="2000" dirty="0" err="1">
                <a:latin typeface="+mn-ea"/>
              </a:rPr>
              <a:t>不知道</a:t>
            </a:r>
            <a:r>
              <a:rPr lang="en-US" altLang="zh-CN" sz="2000" dirty="0" err="1">
                <a:latin typeface="+mn-ea"/>
              </a:rPr>
              <a:t>x</a:t>
            </a:r>
            <a:r>
              <a:rPr lang="en-US" altLang="en-US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她可以猜测</a:t>
            </a:r>
            <a:r>
              <a:rPr lang="en-US" altLang="zh-CN" sz="2000" dirty="0">
                <a:latin typeface="+mn-ea"/>
              </a:rPr>
              <a:t>Challenge</a:t>
            </a:r>
            <a:r>
              <a:rPr lang="zh-CN" altLang="en-US" sz="2000" dirty="0">
                <a:latin typeface="+mn-ea"/>
              </a:rPr>
              <a:t>，</a:t>
            </a:r>
            <a:endParaRPr lang="en-US" altLang="zh-CN" sz="2000" dirty="0">
              <a:latin typeface="+mn-ea"/>
            </a:endParaRPr>
          </a:p>
          <a:p>
            <a:pPr marL="477838" lvl="1" indent="0" algn="just" defTabSz="677863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sz="1800" dirty="0">
                <a:latin typeface="+mn-ea"/>
              </a:rPr>
              <a:t>     </a:t>
            </a:r>
            <a:r>
              <a:rPr lang="zh-CN" altLang="en-US" sz="1800" dirty="0">
                <a:latin typeface="+mn-ea"/>
              </a:rPr>
              <a:t>如果为</a:t>
            </a:r>
            <a:r>
              <a:rPr lang="en-US" altLang="zh-CN" sz="1800" dirty="0">
                <a:latin typeface="+mn-ea"/>
              </a:rPr>
              <a:t>0,</a:t>
            </a:r>
            <a:r>
              <a:rPr lang="zh-CN" altLang="en-US" sz="1800" dirty="0">
                <a:latin typeface="+mn-ea"/>
              </a:rPr>
              <a:t>则一开始就发送 </a:t>
            </a:r>
            <a:r>
              <a:rPr lang="en-US" altLang="zh-CN" sz="1800" dirty="0">
                <a:latin typeface="+mn-ea"/>
              </a:rPr>
              <a:t>commit= </a:t>
            </a:r>
            <a:r>
              <a:rPr lang="en-US" altLang="zh-CN" sz="1800" dirty="0" err="1">
                <a:latin typeface="+mn-ea"/>
              </a:rPr>
              <a:t>g</a:t>
            </a:r>
            <a:r>
              <a:rPr lang="en-US" altLang="zh-CN" sz="1800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k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mod q   </a:t>
            </a:r>
            <a:r>
              <a:rPr lang="zh-CN" altLang="en-US" sz="1800" dirty="0">
                <a:latin typeface="+mn-ea"/>
              </a:rPr>
              <a:t>给</a:t>
            </a:r>
            <a:r>
              <a:rPr lang="ja-JP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1800" dirty="0">
                <a:latin typeface="+mn-ea"/>
              </a:rPr>
              <a:t>；</a:t>
            </a:r>
            <a:endParaRPr lang="en-US" altLang="zh-CN" sz="1800" dirty="0">
              <a:latin typeface="+mn-ea"/>
            </a:endParaRPr>
          </a:p>
          <a:p>
            <a:pPr marL="477838" lvl="1" indent="0" algn="just" defTabSz="677863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sz="1800" dirty="0">
                <a:latin typeface="+mn-ea"/>
              </a:rPr>
              <a:t>     </a:t>
            </a:r>
            <a:r>
              <a:rPr lang="zh-CN" altLang="en-US" sz="1800" dirty="0">
                <a:latin typeface="+mn-ea"/>
              </a:rPr>
              <a:t>如果为</a:t>
            </a:r>
            <a:r>
              <a:rPr lang="en-US" altLang="zh-CN" sz="1800" dirty="0">
                <a:latin typeface="+mn-ea"/>
              </a:rPr>
              <a:t>1,</a:t>
            </a:r>
            <a:r>
              <a:rPr lang="zh-CN" altLang="en-US" sz="1800" dirty="0">
                <a:latin typeface="+mn-ea"/>
              </a:rPr>
              <a:t>则一开始就发送 </a:t>
            </a:r>
            <a:r>
              <a:rPr lang="en-US" altLang="zh-CN" sz="1800" dirty="0">
                <a:latin typeface="+mn-ea"/>
              </a:rPr>
              <a:t>commit=(</a:t>
            </a:r>
            <a:r>
              <a:rPr lang="en-US" altLang="zh-CN" sz="1800" dirty="0" err="1">
                <a:latin typeface="+mn-ea"/>
              </a:rPr>
              <a:t>g</a:t>
            </a:r>
            <a:r>
              <a:rPr lang="en-US" altLang="zh-CN" sz="1800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k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mod q)/b</a:t>
            </a:r>
            <a:r>
              <a:rPr lang="zh-CN" altLang="en-US" sz="1800" dirty="0">
                <a:latin typeface="+mn-ea"/>
              </a:rPr>
              <a:t>给</a:t>
            </a:r>
            <a:r>
              <a:rPr lang="ja-JP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 marL="477838" lvl="1" indent="0" algn="just" defTabSz="677863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sz="1800" dirty="0">
                <a:latin typeface="+mn-ea"/>
              </a:rPr>
              <a:t>             </a:t>
            </a:r>
            <a:r>
              <a:rPr lang="zh-CN" altLang="en-US" sz="1800" dirty="0">
                <a:latin typeface="+mn-ea"/>
              </a:rPr>
              <a:t>之后总是在</a:t>
            </a:r>
            <a:r>
              <a:rPr lang="zh-CN" altLang="en-US" sz="2000" dirty="0">
                <a:latin typeface="+mn-ea"/>
              </a:rPr>
              <a:t>第三步发送</a:t>
            </a:r>
            <a:r>
              <a:rPr lang="en-US" altLang="zh-CN" sz="2000" dirty="0">
                <a:latin typeface="+mn-ea"/>
              </a:rPr>
              <a:t>k</a:t>
            </a:r>
            <a:r>
              <a:rPr lang="zh-CN" altLang="en-US" sz="2000" dirty="0">
                <a:latin typeface="+mn-ea"/>
              </a:rPr>
              <a:t>给</a:t>
            </a: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477838" lvl="1" indent="0" algn="just" defTabSz="677863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每次猜中的</a:t>
            </a:r>
            <a:r>
              <a:rPr lang="en-US" altLang="en-US" sz="2000" dirty="0">
                <a:latin typeface="+mn-ea"/>
              </a:rPr>
              <a:t>概率为1/2，但连续</a:t>
            </a:r>
            <a:r>
              <a:rPr lang="en-US" altLang="zh-CN" sz="2000" dirty="0">
                <a:latin typeface="+mn-ea"/>
              </a:rPr>
              <a:t>m</a:t>
            </a:r>
            <a:r>
              <a:rPr lang="en-US" altLang="en-US" sz="2000" dirty="0">
                <a:latin typeface="+mn-ea"/>
              </a:rPr>
              <a:t>次</a:t>
            </a:r>
            <a:r>
              <a:rPr lang="zh-CN" altLang="en-US" sz="2000" dirty="0">
                <a:latin typeface="+mn-ea"/>
              </a:rPr>
              <a:t>猜中</a:t>
            </a:r>
            <a:r>
              <a:rPr lang="en-US" altLang="en-US" sz="2000" dirty="0">
                <a:latin typeface="+mn-ea"/>
              </a:rPr>
              <a:t>的概率将仅为2</a:t>
            </a:r>
            <a:r>
              <a:rPr lang="en-US" altLang="en-US" sz="2000" baseline="30000" dirty="0">
                <a:latin typeface="+mn-ea"/>
              </a:rPr>
              <a:t>-</a:t>
            </a:r>
            <a:r>
              <a:rPr lang="en-US" altLang="zh-CN" sz="2000" baseline="30000" dirty="0">
                <a:latin typeface="+mn-ea"/>
              </a:rPr>
              <a:t>m</a:t>
            </a:r>
          </a:p>
          <a:p>
            <a:pPr marL="477838" lvl="1" indent="-477838" algn="just" defTabSz="677863">
              <a:lnSpc>
                <a:spcPct val="114000"/>
              </a:lnSpc>
              <a:spcBef>
                <a:spcPts val="1800"/>
              </a:spcBef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）零知识</a:t>
            </a:r>
            <a:r>
              <a:rPr lang="en-US" altLang="en-US" sz="2000" dirty="0">
                <a:latin typeface="+mn-ea"/>
              </a:rPr>
              <a:t>性</a:t>
            </a:r>
            <a:endParaRPr lang="zh-CN" altLang="en-US" sz="2000" dirty="0">
              <a:latin typeface="+mn-ea"/>
            </a:endParaRPr>
          </a:p>
          <a:p>
            <a:pPr marL="477838" lvl="1" indent="0" algn="just" defTabSz="677863">
              <a:lnSpc>
                <a:spcPct val="114000"/>
              </a:lnSpc>
              <a:spcBef>
                <a:spcPts val="600"/>
              </a:spcBef>
              <a:buNone/>
            </a:pP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   ひ</a:t>
            </a:r>
            <a:r>
              <a:rPr lang="en-US" altLang="en-US" sz="2000" dirty="0" err="1">
                <a:latin typeface="+mn-ea"/>
              </a:rPr>
              <a:t>无法知道P的秘密，因为</a:t>
            </a: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en-US" altLang="en-US" sz="2000" dirty="0" err="1">
                <a:latin typeface="+mn-ea"/>
              </a:rPr>
              <a:t>没有机会产生</a:t>
            </a:r>
            <a:r>
              <a:rPr lang="en-US" altLang="en-US" sz="2000" dirty="0">
                <a:latin typeface="+mn-ea"/>
              </a:rPr>
              <a:t>(0,1)以外的信息</a:t>
            </a:r>
            <a:r>
              <a:rPr lang="zh-CN" altLang="en-US" sz="2000" dirty="0">
                <a:latin typeface="+mn-ea"/>
              </a:rPr>
              <a:t>，根据离散对数的单向性质，</a:t>
            </a: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hruti" panose="020B0502040204020203" pitchFamily="34" charset="0"/>
                <a:ea typeface="仿宋_GB2312" pitchFamily="49" charset="-122"/>
                <a:cs typeface="Shruti" panose="020B0502040204020203" pitchFamily="34" charset="0"/>
              </a:rPr>
              <a:t>ひ</a:t>
            </a:r>
            <a:r>
              <a:rPr lang="zh-CN" altLang="en-US" sz="2000" dirty="0">
                <a:latin typeface="+mn-ea"/>
              </a:rPr>
              <a:t>无法获知其他的信息。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57048" y="214313"/>
            <a:ext cx="799799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zh-CN" altLang="en-US" kern="0" dirty="0"/>
              <a:t>基于离散对数的零知识证明</a:t>
            </a:r>
            <a:r>
              <a:rPr lang="en-US" altLang="zh-CN" kern="0" dirty="0"/>
              <a:t>-</a:t>
            </a:r>
            <a:r>
              <a:rPr lang="zh-CN" altLang="en-US" kern="0" dirty="0"/>
              <a:t>协议分析</a:t>
            </a:r>
          </a:p>
        </p:txBody>
      </p:sp>
    </p:spTree>
    <p:extLst>
      <p:ext uri="{BB962C8B-B14F-4D97-AF65-F5344CB8AC3E}">
        <p14:creationId xmlns:p14="http://schemas.microsoft.com/office/powerpoint/2010/main" val="1910735392"/>
      </p:ext>
    </p:extLst>
  </p:cSld>
  <p:clrMapOvr>
    <a:masterClrMapping/>
  </p:clrMapOvr>
  <p:transition advTm="11936">
    <p:sndAc>
      <p:stSnd>
        <p:snd r:embed="rId3" name="ricochet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6713"/>
            <a:ext cx="8153400" cy="8016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基于生物特征的身份认证技术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5194300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手书签字验证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） 传统的协议、契约等都以手书签字生效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发生争执时则由法庭判决，一般都要经过专家鉴定。由于签字动作和字迹具有强烈的个性而可作为身份验证的可靠依据。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）机器自动识别手书签字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机器识别的任务有二：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 一是签字的文字含义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 二是手书的字迹风格：其对于身份验证尤为重要</a:t>
            </a:r>
          </a:p>
        </p:txBody>
      </p:sp>
    </p:spTree>
    <p:extLst>
      <p:ext uri="{BB962C8B-B14F-4D97-AF65-F5344CB8AC3E}">
        <p14:creationId xmlns:p14="http://schemas.microsoft.com/office/powerpoint/2010/main" val="14286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24000"/>
            <a:ext cx="7772400" cy="47879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两大类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）静态识别：识别已有的手迹。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静态验证根据字迹的比例、斜的角度、整个签字布局及字母形态等。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）动态识别：签字过程识别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识别签字的动力学过程中的个人动作特征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动态验证是根据实时签字过程进行证实。这要测量和分析书写时的节奏、笔划顺序、轻重、断点次数、环、拐点、斜率、速度、加速度等个人特征。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6713"/>
            <a:ext cx="8153400" cy="8016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基于生物特征的身份认证技术</a:t>
            </a:r>
          </a:p>
        </p:txBody>
      </p:sp>
    </p:spTree>
    <p:extLst>
      <p:ext uri="{BB962C8B-B14F-4D97-AF65-F5344CB8AC3E}">
        <p14:creationId xmlns:p14="http://schemas.microsoft.com/office/powerpoint/2010/main" val="216473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2900"/>
            <a:ext cx="7772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可能的伪造签字类型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一是</a:t>
            </a:r>
            <a:r>
              <a:rPr lang="zh-CN" altLang="en-US" sz="2400" b="1" dirty="0">
                <a:latin typeface="Times New Roman" panose="02020603050405020304" pitchFamily="18" charset="0"/>
              </a:rPr>
              <a:t>不知真迹</a:t>
            </a:r>
            <a:r>
              <a:rPr lang="zh-CN" altLang="en-US" sz="2400" dirty="0">
                <a:latin typeface="Times New Roman" panose="02020603050405020304" pitchFamily="18" charset="0"/>
              </a:rPr>
              <a:t>时，按得到的信息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如银行支票上印的名字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随手签的字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另一是</a:t>
            </a:r>
            <a:r>
              <a:rPr lang="zh-CN" altLang="en-US" sz="2400" b="1" dirty="0">
                <a:latin typeface="Times New Roman" panose="02020603050405020304" pitchFamily="18" charset="0"/>
              </a:rPr>
              <a:t>已知真迹</a:t>
            </a:r>
            <a:r>
              <a:rPr lang="zh-CN" altLang="en-US" sz="2400" dirty="0">
                <a:latin typeface="Times New Roman" panose="02020603050405020304" pitchFamily="18" charset="0"/>
              </a:rPr>
              <a:t>时的模仿签字或映描签字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前者比较容易识别，而后者的识别就困难得多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6713"/>
            <a:ext cx="8153400" cy="8016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基于生物特征的身份认证技术</a:t>
            </a:r>
          </a:p>
        </p:txBody>
      </p:sp>
    </p:spTree>
    <p:extLst>
      <p:ext uri="{BB962C8B-B14F-4D97-AF65-F5344CB8AC3E}">
        <p14:creationId xmlns:p14="http://schemas.microsoft.com/office/powerpoint/2010/main" val="18429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2" y="1143000"/>
            <a:ext cx="716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身份认证概念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验证一个主体身份的真实性或证实某事件、某消息是否属实的过程，通过验证被验证者的一个或多个参数的真实性和有效性，来验证被验证者是否名符其实。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认证的方法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用户身份验证的方法有很多，如基于被验证者所知道的（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知识证明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），基于被验证者所拥有的（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持有证明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），基于被验证者的生物特征（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属性证明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）等等。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1041400"/>
          </a:xfrm>
        </p:spPr>
        <p:txBody>
          <a:bodyPr/>
          <a:lstStyle/>
          <a:p>
            <a:pPr eaLnBrk="1" hangingPunct="1"/>
            <a:r>
              <a:rPr lang="zh-CN" altLang="en-US" dirty="0"/>
              <a:t>身份认证概述</a:t>
            </a:r>
          </a:p>
        </p:txBody>
      </p:sp>
    </p:spTree>
    <p:extLst>
      <p:ext uri="{BB962C8B-B14F-4D97-AF65-F5344CB8AC3E}">
        <p14:creationId xmlns:p14="http://schemas.microsoft.com/office/powerpoint/2010/main" val="3149556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60500"/>
            <a:ext cx="8458200" cy="3333173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指纹验证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   （</a:t>
            </a:r>
            <a:r>
              <a:rPr lang="en-US" altLang="zh-CN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指纹验证早就用于契约签证和侦察破案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   （</a:t>
            </a:r>
            <a:r>
              <a:rPr lang="en-US" altLang="zh-CN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）特点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）两个人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包括孪生儿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指纹相同的可能性不到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20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－</a:t>
            </a:r>
            <a:r>
              <a:rPr lang="en-US" altLang="zh-CN" sz="20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   2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）指纹形状不随时间而变化，具有永久保存特性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      这使它成为进行身份验证的准确而可靠手段。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（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）目前，已有很多成熟的指纹识别产品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6713"/>
            <a:ext cx="8153400" cy="8016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基于生物特征的身份认证技术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5194300"/>
            <a:ext cx="7950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84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09713"/>
            <a:ext cx="8153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语音验证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每个人的说话声音都各有其特点，人对于语音的识别能力是很强的，即使在强干扰下，也能分辨出某个熟人的话音。在军事和商业通信中常常靠听对方的语音实现个人身份验证。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美国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AT&amp;T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公司为拨号电话系统研制一种称作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语音护符系统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VPS(Voice Passsword System)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以及用于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ATM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系统中的智能卡系统的，它们都是以语音分析技术为基础的。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6713"/>
            <a:ext cx="8153400" cy="8016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基于生物特征的身份认证技术</a:t>
            </a:r>
          </a:p>
        </p:txBody>
      </p:sp>
    </p:spTree>
    <p:extLst>
      <p:ext uri="{BB962C8B-B14F-4D97-AF65-F5344CB8AC3E}">
        <p14:creationId xmlns:p14="http://schemas.microsoft.com/office/powerpoint/2010/main" val="3437165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4613"/>
            <a:ext cx="8345488" cy="3689206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视网膜图样验证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人的视网膜血管图样具有良好的个人特征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基本方法：利用光学和电子仪器将视网膜血管图样记录下来，一个视网膜血管的图样可压缩为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&lt;35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字节的数字信息。可根据对图样的节点和分支的检测结果进行分类识别。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研究表明，识别验证的效果相当好。如果注册人数小于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200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万时，其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Ⅰ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型和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Ⅱ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型错误率都为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，所需时间为秒级，在要求可靠性高的场合可以发挥作用，已在军事和银行系统中采用。其成本比较高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6713"/>
            <a:ext cx="8153400" cy="8016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基于生物特征的身份认证技术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5130800"/>
            <a:ext cx="3644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1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00" y="1295400"/>
            <a:ext cx="8737600" cy="41656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虹膜图样验证 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虹膜是巩膜的延长部分，是眼球角膜和晶体之间的环形薄膜，其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图样具有个人特征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，可以提供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比指纹更为细致的信息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虹膜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可以在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35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～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40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厘米的距离采样，比采集视网膜图样要方便，易为人所接受。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存储一个虹膜图样需要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256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字节，所需的计算时间为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100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毫秒。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可用于安全入口、接入控制、信用卡、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POS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ATM(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自动支付系统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、护照等的身份认证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6713"/>
            <a:ext cx="8153400" cy="8016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基于生物特征的身份认证技术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4373418"/>
            <a:ext cx="3644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76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0800"/>
            <a:ext cx="8305800" cy="1496291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人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脸识别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             基本方法：利用高清光学技术、红外扫描技术进行人脸图像成像，然后利用图像识别、深度神经网络等技术进行识别。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             现在基于深度学习的人脸识别已经广泛使用了。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6713"/>
            <a:ext cx="8153400" cy="8016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基于生物特征的身份认证技术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8AE52-1B00-467E-9524-F7726DC2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21021"/>
            <a:ext cx="83058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b="1" kern="0" dirty="0">
                <a:solidFill>
                  <a:schemeClr val="tx2"/>
                </a:solidFill>
              </a:rPr>
              <a:t>步态识别</a:t>
            </a:r>
            <a:endParaRPr lang="zh-CN" altLang="en-US" sz="1800" b="1" kern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kern="0" dirty="0">
                <a:latin typeface="Times New Roman" panose="02020603050405020304" pitchFamily="18" charset="0"/>
              </a:rPr>
              <a:t>             利用图形处理技术，识别人的行走特征及其习惯。</a:t>
            </a:r>
            <a:endParaRPr lang="en-US" altLang="zh-CN" sz="1800" kern="0" dirty="0"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E5E2F0-C3CC-4B5C-AFAF-5078A5CF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15" y="2817091"/>
            <a:ext cx="2124364" cy="13796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660730-AEDE-4836-AC75-18827329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90" y="2817090"/>
            <a:ext cx="2404466" cy="13796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EF6A97-E70F-4070-A37F-6B8F1802B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790" y="5120490"/>
            <a:ext cx="4667374" cy="16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2" y="1549400"/>
            <a:ext cx="8736013" cy="4343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身份认证依据的来源</a:t>
            </a:r>
          </a:p>
          <a:p>
            <a:pPr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知识证明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个人所知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(Knowledge)</a:t>
            </a:r>
          </a:p>
          <a:p>
            <a:pPr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个人所知道的或所掌握的知识，如密码、口令等。</a:t>
            </a:r>
          </a:p>
          <a:p>
            <a:pPr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持有证明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(Possesses)</a:t>
            </a:r>
          </a:p>
          <a:p>
            <a:pPr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个人所具有的东西，如身份证、护照、信用卡、钥匙等。</a:t>
            </a:r>
          </a:p>
          <a:p>
            <a:pPr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属性证明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个人特征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(Characteristics)</a:t>
            </a:r>
          </a:p>
          <a:p>
            <a:pPr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如指纹、笔迹、声纹、手型、脸型、血型</a:t>
            </a:r>
          </a:p>
          <a:p>
            <a:pPr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视网膜、虹膜、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DNA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以及个人一些动作方面的特征等。</a:t>
            </a:r>
          </a:p>
          <a:p>
            <a:pPr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依赖一种或多种依据来进行认证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1041400"/>
          </a:xfrm>
        </p:spPr>
        <p:txBody>
          <a:bodyPr/>
          <a:lstStyle/>
          <a:p>
            <a:pPr eaLnBrk="1" hangingPunct="1"/>
            <a:r>
              <a:rPr lang="zh-CN" altLang="en-US" dirty="0"/>
              <a:t>身份认证概述</a:t>
            </a:r>
          </a:p>
        </p:txBody>
      </p:sp>
    </p:spTree>
    <p:extLst>
      <p:ext uri="{BB962C8B-B14F-4D97-AF65-F5344CB8AC3E}">
        <p14:creationId xmlns:p14="http://schemas.microsoft.com/office/powerpoint/2010/main" val="179844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35100"/>
            <a:ext cx="8582819" cy="505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认证技术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）基于口令的身份认证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）基于数字证书的身份认证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）基于生物特征的身份认证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）基于智能卡的身份认真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   访问不但需要口令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数字证书</a:t>
            </a:r>
            <a:r>
              <a:rPr lang="en-US" altLang="zh-CN" sz="2400" dirty="0">
                <a:latin typeface="+mn-ea"/>
              </a:rPr>
              <a:t>),</a:t>
            </a:r>
            <a:r>
              <a:rPr lang="zh-CN" altLang="en-US" sz="2400" dirty="0">
                <a:latin typeface="+mn-ea"/>
              </a:rPr>
              <a:t>也需要使用物理智能卡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</a:t>
            </a: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认证模式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）单向认证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）双向认证           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+mn-ea"/>
              </a:rPr>
              <a:t>    实际的认证方案可采用</a:t>
            </a:r>
            <a:r>
              <a:rPr lang="zh-CN" altLang="en-US" sz="2400" b="1" dirty="0">
                <a:latin typeface="+mn-ea"/>
              </a:rPr>
              <a:t>单因素、或多因素</a:t>
            </a:r>
            <a:r>
              <a:rPr lang="zh-CN" altLang="en-US" sz="2400" dirty="0">
                <a:latin typeface="+mn-ea"/>
              </a:rPr>
              <a:t>进行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1041400"/>
          </a:xfrm>
        </p:spPr>
        <p:txBody>
          <a:bodyPr/>
          <a:lstStyle/>
          <a:p>
            <a:pPr eaLnBrk="1" hangingPunct="1"/>
            <a:r>
              <a:rPr lang="zh-CN" altLang="en-US" dirty="0"/>
              <a:t>身份认证概述</a:t>
            </a:r>
          </a:p>
        </p:txBody>
      </p:sp>
    </p:spTree>
    <p:extLst>
      <p:ext uri="{BB962C8B-B14F-4D97-AF65-F5344CB8AC3E}">
        <p14:creationId xmlns:p14="http://schemas.microsoft.com/office/powerpoint/2010/main" val="62640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796408" y="1644503"/>
            <a:ext cx="7551184" cy="3810000"/>
          </a:xfrm>
          <a:noFill/>
        </p:spPr>
        <p:txBody>
          <a:bodyPr/>
          <a:lstStyle/>
          <a:p>
            <a:pPr algn="just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身份证明系统的组成和要求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示证者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P(Prover)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，出示证件的人，又称作申请者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(Claimant)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，提出某种要求；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验证者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V(Verifier)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，检验示证者提出的证件的正确性和合法性，决定是否满足其要求；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攻击者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，可以窃听和伪装示证者骗取验证者的信任。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可信赖者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，参与调解纠纷。必要时的第四方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1041400"/>
          </a:xfrm>
        </p:spPr>
        <p:txBody>
          <a:bodyPr/>
          <a:lstStyle/>
          <a:p>
            <a:pPr eaLnBrk="1" hangingPunct="1"/>
            <a:r>
              <a:rPr lang="zh-CN" altLang="en-US" dirty="0"/>
              <a:t>身份认证概述</a:t>
            </a:r>
          </a:p>
        </p:txBody>
      </p:sp>
    </p:spTree>
    <p:extLst>
      <p:ext uri="{BB962C8B-B14F-4D97-AF65-F5344CB8AC3E}">
        <p14:creationId xmlns:p14="http://schemas.microsoft.com/office/powerpoint/2010/main" val="135320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8144" y="1282700"/>
            <a:ext cx="8362950" cy="4902200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身份认证系统的特征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验证者正确识别合法客户的概率极大。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攻击者伪装示证者骗取验证者信任的成功率极小化。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通过重放认证信息进行欺骗和伪装的成功率极小。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计算有效性，实现身份认证的算法计算量足够小。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通信有效性，实现身份认证所需的通信量足够小。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秘密参数能够安全存储。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第三方的可信赖性。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可证明安全性。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1041400"/>
          </a:xfrm>
        </p:spPr>
        <p:txBody>
          <a:bodyPr/>
          <a:lstStyle/>
          <a:p>
            <a:pPr eaLnBrk="1" hangingPunct="1"/>
            <a:r>
              <a:rPr lang="zh-CN" altLang="en-US" dirty="0"/>
              <a:t>身份认证概述</a:t>
            </a:r>
          </a:p>
        </p:txBody>
      </p:sp>
    </p:spTree>
    <p:extLst>
      <p:ext uri="{BB962C8B-B14F-4D97-AF65-F5344CB8AC3E}">
        <p14:creationId xmlns:p14="http://schemas.microsoft.com/office/powerpoint/2010/main" val="269739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5D61EE-6318-479C-A567-EE56C2E2D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40102E-85ED-4BCD-B321-B8EF3885F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71638"/>
            <a:ext cx="7993062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600" kern="0" dirty="0"/>
              <a:t>         口令是双方预先约定的秘密数据，用被验证者知道的信息进行验证。</a:t>
            </a:r>
          </a:p>
          <a:p>
            <a:pPr marL="0" indent="0" eaLnBrk="1" hangingPunct="1">
              <a:buNone/>
            </a:pPr>
            <a:r>
              <a:rPr lang="zh-CN" altLang="en-US" sz="2600" kern="0" dirty="0"/>
              <a:t>         基于口令的认证有一定的缺陷，主要的</a:t>
            </a:r>
            <a:r>
              <a:rPr lang="zh-CN" altLang="en-US" sz="2600" kern="0" dirty="0">
                <a:solidFill>
                  <a:srgbClr val="FF0000"/>
                </a:solidFill>
              </a:rPr>
              <a:t>两个缺点</a:t>
            </a:r>
            <a:r>
              <a:rPr lang="zh-CN" altLang="en-US" sz="2600" kern="0" dirty="0"/>
              <a:t>是：</a:t>
            </a:r>
          </a:p>
          <a:p>
            <a:pPr lvl="1" eaLnBrk="1" hangingPunct="1"/>
            <a:r>
              <a:rPr lang="zh-CN" altLang="en-US" sz="2200" kern="0" dirty="0"/>
              <a:t>用户一般会选择容易记忆的口令，结果，这些口令不是随机分布的，很容易猜到。密码猜测是正确地猜出合法用户的口令过程。</a:t>
            </a:r>
          </a:p>
          <a:p>
            <a:pPr lvl="1" eaLnBrk="1" hangingPunct="1"/>
            <a:r>
              <a:rPr lang="zh-CN" altLang="en-US" sz="2200" kern="0" dirty="0"/>
              <a:t>一些简单的口令认证系统中，口令的传送常以明文的方式进行，很容易被窃听。</a:t>
            </a:r>
          </a:p>
          <a:p>
            <a:pPr marL="0" indent="0" eaLnBrk="1" hangingPunct="1">
              <a:buNone/>
            </a:pPr>
            <a:r>
              <a:rPr lang="zh-CN" altLang="en-US" sz="2600" kern="0" dirty="0"/>
              <a:t>         基于简单口令的认证</a:t>
            </a:r>
            <a:r>
              <a:rPr lang="zh-CN" altLang="en-US" sz="2600" kern="0" dirty="0">
                <a:solidFill>
                  <a:srgbClr val="FF0000"/>
                </a:solidFill>
              </a:rPr>
              <a:t>不适于日益复杂的计算机网络和分布式系统。 </a:t>
            </a:r>
          </a:p>
        </p:txBody>
      </p:sp>
    </p:spTree>
    <p:extLst>
      <p:ext uri="{BB962C8B-B14F-4D97-AF65-F5344CB8AC3E}">
        <p14:creationId xmlns:p14="http://schemas.microsoft.com/office/powerpoint/2010/main" val="30486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9032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基于口令的身份认证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458200" cy="51435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口令认证的方式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）静态口令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）动态口令（一次性口令）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静态口令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账号</a:t>
            </a:r>
            <a:r>
              <a:rPr lang="en-US" altLang="zh-CN" sz="2400" dirty="0"/>
              <a:t>/</a:t>
            </a:r>
            <a:r>
              <a:rPr lang="zh-CN" altLang="en-US" sz="2400" dirty="0"/>
              <a:t>口令机制就是常见的静态口令身份认证模式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）口令可能是明文传递的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）口令可能是加密传递的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（</a:t>
            </a:r>
            <a:r>
              <a:rPr lang="en-US" altLang="zh-CN" sz="2400" dirty="0"/>
              <a:t>3</a:t>
            </a:r>
            <a:r>
              <a:rPr lang="zh-CN" altLang="en-US" sz="2400" dirty="0"/>
              <a:t>）口令可能是先散列</a:t>
            </a:r>
            <a:r>
              <a:rPr lang="en-US" altLang="zh-CN" sz="2400" dirty="0"/>
              <a:t>(</a:t>
            </a:r>
            <a:r>
              <a:rPr lang="zh-CN" altLang="en-US" sz="2400" dirty="0"/>
              <a:t>摘要</a:t>
            </a:r>
            <a:r>
              <a:rPr lang="en-US" altLang="zh-CN" sz="2400" dirty="0"/>
              <a:t>)</a:t>
            </a:r>
            <a:r>
              <a:rPr lang="zh-CN" altLang="en-US" sz="2400" dirty="0"/>
              <a:t>，然后再传递的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65C030-651B-4C3E-B871-E51EDA77BAAE}"/>
              </a:ext>
            </a:extLst>
          </p:cNvPr>
          <p:cNvSpPr/>
          <p:nvPr/>
        </p:nvSpPr>
        <p:spPr>
          <a:xfrm>
            <a:off x="2213712" y="5832928"/>
            <a:ext cx="4185761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特点：简单，但易受字典攻击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7489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16606</TotalTime>
  <Words>2949</Words>
  <Application>Microsoft Office PowerPoint</Application>
  <PresentationFormat>全屏显示(4:3)</PresentationFormat>
  <Paragraphs>254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仿宋_GB2312</vt:lpstr>
      <vt:lpstr>楷体</vt:lpstr>
      <vt:lpstr>隶书</vt:lpstr>
      <vt:lpstr>宋体</vt:lpstr>
      <vt:lpstr>Arial</vt:lpstr>
      <vt:lpstr>Calibri</vt:lpstr>
      <vt:lpstr>Shruti</vt:lpstr>
      <vt:lpstr>Tahoma</vt:lpstr>
      <vt:lpstr>Times New Roman</vt:lpstr>
      <vt:lpstr>Wingdings</vt:lpstr>
      <vt:lpstr>1_Office 主题</vt:lpstr>
      <vt:lpstr>2_Office 主题</vt:lpstr>
      <vt:lpstr>位图图像</vt:lpstr>
      <vt:lpstr>PowerPoint 演示文稿</vt:lpstr>
      <vt:lpstr>身份认证概述</vt:lpstr>
      <vt:lpstr>身份认证概述</vt:lpstr>
      <vt:lpstr>身份认证概述</vt:lpstr>
      <vt:lpstr>身份认证概述</vt:lpstr>
      <vt:lpstr>身份认证概述</vt:lpstr>
      <vt:lpstr>身份认证概述</vt:lpstr>
      <vt:lpstr>基于口令的身份认证</vt:lpstr>
      <vt:lpstr>基于口令的身份认证</vt:lpstr>
      <vt:lpstr>基于口令的身份认证</vt:lpstr>
      <vt:lpstr>基于口令的身份认证</vt:lpstr>
      <vt:lpstr>基于口令的身份认证</vt:lpstr>
      <vt:lpstr>基于口令的身份认证</vt:lpstr>
      <vt:lpstr>基于口令的身份认证</vt:lpstr>
      <vt:lpstr>基于口令的身份认证</vt:lpstr>
      <vt:lpstr>基于口令的身份认证</vt:lpstr>
      <vt:lpstr>基于口令的身份认证</vt:lpstr>
      <vt:lpstr>基于密码技术的鉴别方法</vt:lpstr>
      <vt:lpstr>基于密码技术的鉴别方法</vt:lpstr>
      <vt:lpstr>基于密码技术的鉴别方法</vt:lpstr>
      <vt:lpstr>基于零知识证明的身份认证</vt:lpstr>
      <vt:lpstr>基于零知识证明的身份认证</vt:lpstr>
      <vt:lpstr>零知识洞穴</vt:lpstr>
      <vt:lpstr>零知识洞穴协议分析</vt:lpstr>
      <vt:lpstr>PowerPoint 演示文稿</vt:lpstr>
      <vt:lpstr>PowerPoint 演示文稿</vt:lpstr>
      <vt:lpstr>基于生物特征的身份认证技术</vt:lpstr>
      <vt:lpstr>基于生物特征的身份认证技术</vt:lpstr>
      <vt:lpstr>基于生物特征的身份认证技术</vt:lpstr>
      <vt:lpstr>基于生物特征的身份认证技术</vt:lpstr>
      <vt:lpstr>基于生物特征的身份认证技术</vt:lpstr>
      <vt:lpstr>基于生物特征的身份认证技术</vt:lpstr>
      <vt:lpstr>基于生物特征的身份认证技术</vt:lpstr>
      <vt:lpstr>基于生物特征的身份认证技术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MNK</cp:lastModifiedBy>
  <cp:revision>818</cp:revision>
  <dcterms:created xsi:type="dcterms:W3CDTF">2010-05-03T15:18:06Z</dcterms:created>
  <dcterms:modified xsi:type="dcterms:W3CDTF">2023-04-09T14:25:58Z</dcterms:modified>
</cp:coreProperties>
</file>