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7"/>
  </p:notesMasterIdLst>
  <p:sldIdLst>
    <p:sldId id="319" r:id="rId3"/>
    <p:sldId id="321" r:id="rId4"/>
    <p:sldId id="322" r:id="rId5"/>
    <p:sldId id="323" r:id="rId6"/>
    <p:sldId id="325" r:id="rId7"/>
    <p:sldId id="326" r:id="rId8"/>
    <p:sldId id="328" r:id="rId9"/>
    <p:sldId id="329" r:id="rId10"/>
    <p:sldId id="330" r:id="rId11"/>
    <p:sldId id="331" r:id="rId12"/>
    <p:sldId id="332" r:id="rId13"/>
    <p:sldId id="334" r:id="rId14"/>
    <p:sldId id="335" r:id="rId15"/>
    <p:sldId id="336" r:id="rId16"/>
    <p:sldId id="347" r:id="rId17"/>
    <p:sldId id="348" r:id="rId18"/>
    <p:sldId id="349" r:id="rId19"/>
    <p:sldId id="350" r:id="rId20"/>
    <p:sldId id="351" r:id="rId21"/>
    <p:sldId id="337" r:id="rId22"/>
    <p:sldId id="346" r:id="rId23"/>
    <p:sldId id="352" r:id="rId24"/>
    <p:sldId id="353" r:id="rId25"/>
    <p:sldId id="498" r:id="rId26"/>
    <p:sldId id="354" r:id="rId27"/>
    <p:sldId id="355" r:id="rId28"/>
    <p:sldId id="356" r:id="rId29"/>
    <p:sldId id="357" r:id="rId30"/>
    <p:sldId id="358" r:id="rId31"/>
    <p:sldId id="359" r:id="rId32"/>
    <p:sldId id="361" r:id="rId33"/>
    <p:sldId id="364" r:id="rId34"/>
    <p:sldId id="365" r:id="rId35"/>
    <p:sldId id="366" r:id="rId36"/>
    <p:sldId id="368" r:id="rId37"/>
    <p:sldId id="369" r:id="rId38"/>
    <p:sldId id="370" r:id="rId39"/>
    <p:sldId id="371" r:id="rId40"/>
    <p:sldId id="372" r:id="rId41"/>
    <p:sldId id="379" r:id="rId42"/>
    <p:sldId id="380" r:id="rId43"/>
    <p:sldId id="381" r:id="rId44"/>
    <p:sldId id="382" r:id="rId45"/>
    <p:sldId id="483" r:id="rId46"/>
    <p:sldId id="484" r:id="rId47"/>
    <p:sldId id="387" r:id="rId48"/>
    <p:sldId id="388" r:id="rId49"/>
    <p:sldId id="389" r:id="rId50"/>
    <p:sldId id="485" r:id="rId51"/>
    <p:sldId id="486" r:id="rId52"/>
    <p:sldId id="487" r:id="rId53"/>
    <p:sldId id="391" r:id="rId54"/>
    <p:sldId id="397" r:id="rId55"/>
    <p:sldId id="398" r:id="rId56"/>
    <p:sldId id="400" r:id="rId57"/>
    <p:sldId id="401" r:id="rId58"/>
    <p:sldId id="403" r:id="rId59"/>
    <p:sldId id="404" r:id="rId60"/>
    <p:sldId id="405" r:id="rId61"/>
    <p:sldId id="408" r:id="rId62"/>
    <p:sldId id="409" r:id="rId63"/>
    <p:sldId id="410" r:id="rId64"/>
    <p:sldId id="411" r:id="rId65"/>
    <p:sldId id="412" r:id="rId66"/>
    <p:sldId id="413" r:id="rId67"/>
    <p:sldId id="414" r:id="rId68"/>
    <p:sldId id="416" r:id="rId69"/>
    <p:sldId id="417" r:id="rId70"/>
    <p:sldId id="418" r:id="rId71"/>
    <p:sldId id="420" r:id="rId72"/>
    <p:sldId id="421" r:id="rId73"/>
    <p:sldId id="422" r:id="rId74"/>
    <p:sldId id="423" r:id="rId75"/>
    <p:sldId id="426" r:id="rId76"/>
    <p:sldId id="428" r:id="rId77"/>
    <p:sldId id="431" r:id="rId78"/>
    <p:sldId id="432" r:id="rId79"/>
    <p:sldId id="435" r:id="rId80"/>
    <p:sldId id="436" r:id="rId81"/>
    <p:sldId id="437" r:id="rId82"/>
    <p:sldId id="438" r:id="rId83"/>
    <p:sldId id="440" r:id="rId84"/>
    <p:sldId id="441" r:id="rId85"/>
    <p:sldId id="488" r:id="rId8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59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31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03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75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44">
          <p15:clr>
            <a:srgbClr val="A4A3A4"/>
          </p15:clr>
        </p15:guide>
      </p15:sldGuideLst>
    </p:ext>
    <p:ext uri="{2D200454-40CA-4A62-9FC3-DE9A4176ACB9}">
      <p15:notesGuideLst xmlns:p15="http://schemas.microsoft.com/office/powerpoint/2012/main">
        <p15:guide id="1" orient="horz" pos="3024">
          <p15:clr>
            <a:srgbClr val="A4A3A4"/>
          </p15:clr>
        </p15:guide>
        <p15:guide id="2" pos="227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5947" autoAdjust="0"/>
  </p:normalViewPr>
  <p:slideViewPr>
    <p:cSldViewPr snapToGrid="0">
      <p:cViewPr varScale="1">
        <p:scale>
          <a:sx n="75" d="100"/>
          <a:sy n="75" d="100"/>
        </p:scale>
        <p:origin x="1627" y="58"/>
      </p:cViewPr>
      <p:guideLst>
        <p:guide orient="horz" pos="216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27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image" Target="../media/image29.png"/><Relationship Id="rId4"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ea typeface="+mn-ea"/>
                <a:cs typeface="Arial" panose="020B0604020202020204" pitchFamily="34" charset="0"/>
              </a:defRPr>
            </a:lvl1pPr>
          </a:lstStyle>
          <a:p>
            <a:pPr>
              <a:defRPr/>
            </a:pPr>
            <a:fld id="{5AA7B139-215B-4EB5-B69E-95EDB865ACF9}" type="datetimeFigureOut">
              <a:rPr lang="en-US"/>
              <a:t>4/9/2023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ea typeface="+mn-ea"/>
                <a:cs typeface="Arial" panose="020B0604020202020204" pitchFamily="34" charset="0"/>
              </a:defRPr>
            </a:lvl1pPr>
          </a:lstStyle>
          <a:p>
            <a:pPr>
              <a:defRPr/>
            </a:pPr>
            <a:fld id="{B57BFFEE-F989-4261-AF5A-F66C79E998BB}" type="slidenum">
              <a:rPr lang="en-US"/>
              <a:t>‹#›</a:t>
            </a:fld>
            <a:endParaRPr lang="en-US"/>
          </a:p>
        </p:txBody>
      </p:sp>
    </p:spTree>
  </p:cSld>
  <p:clrMap bg1="lt1" tx1="dk1" bg2="lt2" tx2="dk2" accent1="accent1" accent2="accent2" accent3="accent3" accent4="accent4" accent5="accent5" accent6="accent6" hlink="hlink" folHlink="folHlink"/>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79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29</a:t>
            </a:fld>
            <a:endParaRPr lang="en-US"/>
          </a:p>
        </p:txBody>
      </p:sp>
    </p:spTree>
    <p:extLst>
      <p:ext uri="{BB962C8B-B14F-4D97-AF65-F5344CB8AC3E}">
        <p14:creationId xmlns:p14="http://schemas.microsoft.com/office/powerpoint/2010/main" val="41801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45</a:t>
            </a:fld>
            <a:endParaRPr lang="en-US"/>
          </a:p>
        </p:txBody>
      </p:sp>
    </p:spTree>
    <p:extLst>
      <p:ext uri="{BB962C8B-B14F-4D97-AF65-F5344CB8AC3E}">
        <p14:creationId xmlns:p14="http://schemas.microsoft.com/office/powerpoint/2010/main" val="54315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101001</a:t>
            </a:r>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56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67</a:t>
            </a:fld>
            <a:endParaRPr lang="en-US"/>
          </a:p>
        </p:txBody>
      </p:sp>
    </p:spTree>
    <p:extLst>
      <p:ext uri="{BB962C8B-B14F-4D97-AF65-F5344CB8AC3E}">
        <p14:creationId xmlns:p14="http://schemas.microsoft.com/office/powerpoint/2010/main" val="175845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72</a:t>
            </a:fld>
            <a:endParaRPr lang="en-US"/>
          </a:p>
        </p:txBody>
      </p:sp>
    </p:spTree>
    <p:extLst>
      <p:ext uri="{BB962C8B-B14F-4D97-AF65-F5344CB8AC3E}">
        <p14:creationId xmlns:p14="http://schemas.microsoft.com/office/powerpoint/2010/main" val="302003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76E698-7664-4DBC-9E6C-41C2B9120215}"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B72B1A8-DD79-4346-ACD1-2F2B7971D20E}"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079263D-A62A-4B08-BDA5-B79A85479AD3}"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AFBEA69-D2BB-4D18-9300-10525E6FCE32}" type="slidenum">
              <a:rPr lang="zh-CN" altLang="en-US"/>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DC3AF9-C1F6-46BE-B635-42FBE86EBDCD}"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D46EC9A-3181-452E-A9A9-7818C4F59080}"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18B2917-3BBF-4AC1-9F63-7FCD59A43090}"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1BAC2AB-9A33-4EA6-B3DB-CBD0DF3426E3}"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0E3BA619-303E-4D66-BF20-19E4B0720823}"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FB2FCAF-CD57-4A9D-B461-F8961D8919BE}"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4FC270F-36C1-4FB1-8BD6-FB0BDE1D3BFA}"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Rectangle 4"/>
          <p:cNvSpPr>
            <a:spLocks noGrp="1" noChangeArrowheads="1"/>
          </p:cNvSpPr>
          <p:nvPr>
            <p:ph type="dt" sz="half" idx="2"/>
          </p:nvPr>
        </p:nvSpPr>
        <p:spPr>
          <a:xfrm>
            <a:off x="457200" y="6477000"/>
            <a:ext cx="21336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0" name="Rectangle 5"/>
          <p:cNvSpPr>
            <a:spLocks noGrp="1" noChangeArrowheads="1"/>
          </p:cNvSpPr>
          <p:nvPr>
            <p:ph type="ftr" sz="quarter" idx="3"/>
          </p:nvPr>
        </p:nvSpPr>
        <p:spPr>
          <a:xfrm>
            <a:off x="3124200" y="6477000"/>
            <a:ext cx="2895600" cy="2444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1" name="Rectangle 6"/>
          <p:cNvSpPr>
            <a:spLocks noGrp="1" noChangeArrowheads="1"/>
          </p:cNvSpPr>
          <p:nvPr>
            <p:ph type="sldNum" sz="quarter" idx="4"/>
          </p:nvPr>
        </p:nvSpPr>
        <p:spPr>
          <a:xfrm>
            <a:off x="6553200" y="6477000"/>
            <a:ext cx="2133600" cy="24447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D33DF95-82FC-483B-BDFF-2D76587B8250}"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3.png"/><Relationship Id="rId11" Type="http://schemas.openxmlformats.org/officeDocument/2006/relationships/image" Target="../media/image15.wmf"/><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12.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oleObject" Target="../embeddings/oleObject24.bin"/><Relationship Id="rId18" Type="http://schemas.openxmlformats.org/officeDocument/2006/relationships/image" Target="../media/image28.png"/><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5.png"/><Relationship Id="rId17" Type="http://schemas.openxmlformats.org/officeDocument/2006/relationships/oleObject" Target="../embeddings/oleObject26.bin"/><Relationship Id="rId2" Type="http://schemas.openxmlformats.org/officeDocument/2006/relationships/slideLayout" Target="../slideLayouts/slideLayout13.xml"/><Relationship Id="rId16" Type="http://schemas.openxmlformats.org/officeDocument/2006/relationships/image" Target="../media/image27.png"/><Relationship Id="rId1" Type="http://schemas.openxmlformats.org/officeDocument/2006/relationships/vmlDrawing" Target="../drawings/vmlDrawing12.vml"/><Relationship Id="rId6" Type="http://schemas.openxmlformats.org/officeDocument/2006/relationships/image" Target="../media/image22.png"/><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oleObject" Target="../embeddings/oleObject22.bin"/><Relationship Id="rId1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7.xml"/><Relationship Id="rId7" Type="http://schemas.openxmlformats.org/officeDocument/2006/relationships/oleObject" Target="../embeddings/oleObject28.bin"/><Relationship Id="rId12"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29.png"/><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5.png"/><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424512" y="2362317"/>
            <a:ext cx="8024812" cy="1674563"/>
          </a:xfrm>
        </p:spPr>
        <p:txBody>
          <a:bodyPr lIns="91430" tIns="45716" rIns="91430" bIns="45716"/>
          <a:lstStyle/>
          <a:p>
            <a:pPr eaLnBrk="1" hangingPunct="1">
              <a:lnSpc>
                <a:spcPct val="125000"/>
              </a:lnSpc>
            </a:pPr>
            <a:r>
              <a:rPr lang="zh-CN" altLang="en-US" sz="4000" b="1" dirty="0">
                <a:latin typeface="黑体" panose="02010609060101010101" pitchFamily="49" charset="-122"/>
                <a:ea typeface="黑体" panose="02010609060101010101" pitchFamily="49" charset="-122"/>
              </a:rPr>
              <a:t>信息加密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06758" y="1425284"/>
            <a:ext cx="8305800" cy="4511877"/>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3</a:t>
            </a:r>
            <a:r>
              <a:rPr lang="zh-CN" altLang="en-US" sz="2800" b="1" dirty="0">
                <a:solidFill>
                  <a:schemeClr val="hlink"/>
                </a:solidFill>
                <a:latin typeface="宋体" panose="02010600030101010101" pitchFamily="2" charset="-122"/>
              </a:rPr>
              <a:t>）密钥空间</a:t>
            </a:r>
            <a:r>
              <a:rPr lang="en-US" altLang="zh-CN" sz="2800" b="1" dirty="0">
                <a:solidFill>
                  <a:schemeClr val="hlink"/>
                </a:solidFill>
                <a:latin typeface="宋体" panose="02010600030101010101" pitchFamily="2" charset="-122"/>
              </a:rPr>
              <a:t>K={(Ke,Kd)} </a:t>
            </a:r>
          </a:p>
          <a:p>
            <a:pPr eaLnBrk="1" hangingPunct="1">
              <a:lnSpc>
                <a:spcPct val="125000"/>
              </a:lnSpc>
              <a:buFont typeface="Wingdings" panose="05000000000000000000" pitchFamily="2" charset="2"/>
              <a:buNone/>
            </a:pPr>
            <a:r>
              <a:rPr lang="en-US" altLang="zh-CN" sz="2400" b="1" dirty="0">
                <a:solidFill>
                  <a:srgbClr val="FF0000"/>
                </a:solidFill>
              </a:rPr>
              <a:t>          </a:t>
            </a:r>
            <a:r>
              <a:rPr lang="zh-CN" altLang="en-US" sz="2400" b="1" dirty="0">
                <a:solidFill>
                  <a:srgbClr val="FF0000"/>
                </a:solidFill>
                <a:latin typeface="宋体" panose="02010600030101010101" pitchFamily="2" charset="-122"/>
              </a:rPr>
              <a:t>密钥</a:t>
            </a:r>
            <a:r>
              <a:rPr lang="en-US" altLang="zh-CN" sz="2400" b="1" dirty="0">
                <a:solidFill>
                  <a:srgbClr val="FF0000"/>
                </a:solidFill>
                <a:latin typeface="宋体" panose="02010600030101010101" pitchFamily="2" charset="-122"/>
              </a:rPr>
              <a:t>k:</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加密算法</a:t>
            </a:r>
            <a:r>
              <a:rPr lang="en-US" altLang="zh-CN" sz="2400" dirty="0">
                <a:latin typeface="宋体" panose="02010600030101010101" pitchFamily="2" charset="-122"/>
              </a:rPr>
              <a:t>E</a:t>
            </a:r>
            <a:r>
              <a:rPr lang="zh-CN" altLang="en-US" sz="2400" dirty="0">
                <a:latin typeface="宋体" panose="02010600030101010101" pitchFamily="2" charset="-122"/>
              </a:rPr>
              <a:t>、解密算法</a:t>
            </a:r>
            <a:r>
              <a:rPr lang="en-US" altLang="zh-CN" sz="2400" dirty="0">
                <a:latin typeface="宋体" panose="02010600030101010101" pitchFamily="2" charset="-122"/>
              </a:rPr>
              <a:t>D</a:t>
            </a:r>
            <a:r>
              <a:rPr lang="zh-CN" altLang="en-US" sz="2400" dirty="0">
                <a:latin typeface="宋体" panose="02010600030101010101" pitchFamily="2" charset="-122"/>
              </a:rPr>
              <a:t>的运行控制参数</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t>           </a:t>
            </a:r>
            <a:r>
              <a:rPr lang="en-US" altLang="zh-CN" sz="2400" dirty="0"/>
              <a:t>K</a:t>
            </a:r>
            <a:r>
              <a:rPr lang="en-US" altLang="zh-CN" sz="2400" dirty="0">
                <a:latin typeface="宋体" panose="02010600030101010101" pitchFamily="2" charset="-122"/>
              </a:rPr>
              <a:t>={k=(k</a:t>
            </a:r>
            <a:r>
              <a:rPr lang="en-US" altLang="zh-CN" sz="2400" baseline="-25000" dirty="0">
                <a:latin typeface="宋体" panose="02010600030101010101" pitchFamily="2" charset="-122"/>
              </a:rPr>
              <a:t>1</a:t>
            </a:r>
            <a:r>
              <a:rPr lang="en-US" altLang="zh-CN" sz="2400" dirty="0">
                <a:latin typeface="宋体" panose="02010600030101010101" pitchFamily="2" charset="-122"/>
              </a:rPr>
              <a:t>,k</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k</a:t>
            </a:r>
            <a:r>
              <a:rPr lang="en-US" altLang="zh-CN" sz="2400" baseline="-25000" dirty="0" err="1">
                <a:latin typeface="宋体" panose="02010600030101010101" pitchFamily="2" charset="-122"/>
              </a:rPr>
              <a:t>s</a:t>
            </a:r>
            <a:r>
              <a:rPr lang="en-US" altLang="zh-CN" sz="2400" dirty="0">
                <a:latin typeface="宋体" panose="02010600030101010101" pitchFamily="2" charset="-122"/>
              </a:rPr>
              <a:t>)| </a:t>
            </a:r>
            <a:r>
              <a:rPr lang="en-US" altLang="zh-CN" sz="2400" dirty="0" err="1">
                <a:latin typeface="宋体" panose="02010600030101010101" pitchFamily="2" charset="-122"/>
              </a:rPr>
              <a:t>k</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∈B</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s</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密钥长度为</a:t>
            </a:r>
            <a:r>
              <a:rPr lang="en-US" altLang="zh-CN" sz="2400" dirty="0">
                <a:latin typeface="宋体" panose="02010600030101010101" pitchFamily="2" charset="-122"/>
              </a:rPr>
              <a:t>s</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称为密钥源字母表</a:t>
            </a:r>
          </a:p>
        </p:txBody>
      </p:sp>
      <p:sp>
        <p:nvSpPr>
          <p:cNvPr id="3" name="矩形 2"/>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32210" y="1439214"/>
            <a:ext cx="8093603" cy="5116132"/>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4</a:t>
            </a:r>
            <a:r>
              <a:rPr lang="zh-CN" altLang="en-US" sz="2800" b="1" dirty="0">
                <a:solidFill>
                  <a:schemeClr val="hlink"/>
                </a:solidFill>
                <a:latin typeface="宋体" panose="02010600030101010101" pitchFamily="2" charset="-122"/>
              </a:rPr>
              <a:t>）加密算法</a:t>
            </a:r>
            <a:r>
              <a:rPr lang="en-US" altLang="zh-CN" sz="2800" b="1" dirty="0">
                <a:solidFill>
                  <a:schemeClr val="hlink"/>
                </a:solidFill>
                <a:latin typeface="宋体" panose="02010600030101010101" pitchFamily="2" charset="-122"/>
              </a:rPr>
              <a:t>E</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在</a:t>
            </a:r>
            <a:r>
              <a:rPr lang="en-US" altLang="zh-CN" sz="2400" dirty="0">
                <a:latin typeface="宋体" panose="02010600030101010101" pitchFamily="2" charset="-122"/>
              </a:rPr>
              <a:t>Ke</a:t>
            </a:r>
            <a:r>
              <a:rPr lang="zh-CN" altLang="en-US" sz="2400" dirty="0">
                <a:latin typeface="宋体" panose="02010600030101010101" pitchFamily="2" charset="-122"/>
              </a:rPr>
              <a:t>的控制下，完成</a:t>
            </a:r>
            <a:r>
              <a:rPr lang="en-US" altLang="zh-CN" sz="2400" dirty="0">
                <a:latin typeface="宋体" panose="02010600030101010101" pitchFamily="2" charset="-122"/>
              </a:rPr>
              <a:t>M</a:t>
            </a:r>
            <a:r>
              <a:rPr lang="zh-CN" altLang="en-US" sz="2400" dirty="0">
                <a:latin typeface="宋体" panose="02010600030101010101" pitchFamily="2" charset="-122"/>
              </a:rPr>
              <a:t>到</a:t>
            </a:r>
            <a:r>
              <a:rPr lang="en-US" altLang="zh-CN" sz="2400" dirty="0">
                <a:latin typeface="宋体" panose="02010600030101010101" pitchFamily="2" charset="-122"/>
              </a:rPr>
              <a:t>C</a:t>
            </a:r>
            <a:r>
              <a:rPr lang="zh-CN" altLang="en-US" sz="2400" dirty="0">
                <a:latin typeface="宋体" panose="02010600030101010101" pitchFamily="2" charset="-122"/>
              </a:rPr>
              <a:t>的加密变换规则</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本质上是</a:t>
            </a:r>
            <a:r>
              <a:rPr lang="en-US" altLang="zh-CN" sz="2400" dirty="0">
                <a:latin typeface="宋体" panose="02010600030101010101" pitchFamily="2" charset="-122"/>
              </a:rPr>
              <a:t>M</a:t>
            </a:r>
            <a:r>
              <a:rPr lang="zh-CN" altLang="en-US" sz="2400" dirty="0">
                <a:latin typeface="宋体" panose="02010600030101010101" pitchFamily="2" charset="-122"/>
              </a:rPr>
              <a:t>到</a:t>
            </a:r>
            <a:r>
              <a:rPr lang="en-US" altLang="zh-CN" sz="2400" dirty="0">
                <a:latin typeface="宋体" panose="02010600030101010101" pitchFamily="2" charset="-122"/>
              </a:rPr>
              <a:t>C</a:t>
            </a:r>
            <a:r>
              <a:rPr lang="zh-CN" altLang="en-US" sz="2400" dirty="0">
                <a:latin typeface="宋体" panose="02010600030101010101" pitchFamily="2" charset="-122"/>
              </a:rPr>
              <a:t>的映射</a:t>
            </a:r>
          </a:p>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5</a:t>
            </a:r>
            <a:r>
              <a:rPr lang="zh-CN" altLang="en-US" sz="2800" b="1" dirty="0">
                <a:solidFill>
                  <a:schemeClr val="hlink"/>
                </a:solidFill>
                <a:latin typeface="宋体" panose="02010600030101010101" pitchFamily="2" charset="-122"/>
              </a:rPr>
              <a:t>）解密算法</a:t>
            </a:r>
            <a:r>
              <a:rPr lang="en-US" altLang="zh-CN" sz="2800" b="1" dirty="0">
                <a:solidFill>
                  <a:schemeClr val="hlink"/>
                </a:solidFill>
                <a:latin typeface="宋体" panose="02010600030101010101" pitchFamily="2" charset="-122"/>
              </a:rPr>
              <a:t>D</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在</a:t>
            </a:r>
            <a:r>
              <a:rPr lang="en-US" altLang="zh-CN" sz="2400" dirty="0">
                <a:latin typeface="宋体" panose="02010600030101010101" pitchFamily="2" charset="-122"/>
              </a:rPr>
              <a:t>Kd</a:t>
            </a:r>
            <a:r>
              <a:rPr lang="zh-CN" altLang="en-US" sz="2400" dirty="0">
                <a:latin typeface="宋体" panose="02010600030101010101" pitchFamily="2" charset="-122"/>
              </a:rPr>
              <a:t>的控制下，完成</a:t>
            </a:r>
            <a:r>
              <a:rPr lang="en-US" altLang="zh-CN" sz="2400" dirty="0">
                <a:latin typeface="宋体" panose="02010600030101010101" pitchFamily="2" charset="-122"/>
              </a:rPr>
              <a:t>C</a:t>
            </a:r>
            <a:r>
              <a:rPr lang="zh-CN" altLang="en-US" sz="2400" dirty="0">
                <a:latin typeface="宋体" panose="02010600030101010101" pitchFamily="2" charset="-122"/>
              </a:rPr>
              <a:t>到</a:t>
            </a:r>
            <a:r>
              <a:rPr lang="en-US" altLang="zh-CN" sz="2400" dirty="0">
                <a:latin typeface="宋体" panose="02010600030101010101" pitchFamily="2" charset="-122"/>
              </a:rPr>
              <a:t>M</a:t>
            </a:r>
            <a:r>
              <a:rPr lang="zh-CN" altLang="en-US" sz="2400" dirty="0">
                <a:latin typeface="宋体" panose="02010600030101010101" pitchFamily="2" charset="-122"/>
              </a:rPr>
              <a:t>的解密变换规则  </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本质上是</a:t>
            </a:r>
            <a:r>
              <a:rPr lang="en-US" altLang="zh-CN" sz="2400" dirty="0">
                <a:latin typeface="宋体" panose="02010600030101010101" pitchFamily="2" charset="-122"/>
              </a:rPr>
              <a:t>C</a:t>
            </a:r>
            <a:r>
              <a:rPr lang="zh-CN" altLang="en-US" sz="2400" dirty="0">
                <a:latin typeface="宋体" panose="02010600030101010101" pitchFamily="2" charset="-122"/>
              </a:rPr>
              <a:t>到</a:t>
            </a:r>
            <a:r>
              <a:rPr lang="en-US" altLang="zh-CN" sz="2400" dirty="0">
                <a:latin typeface="宋体" panose="02010600030101010101" pitchFamily="2" charset="-122"/>
              </a:rPr>
              <a:t>M</a:t>
            </a:r>
            <a:r>
              <a:rPr lang="zh-CN" altLang="en-US" sz="2400" dirty="0">
                <a:latin typeface="宋体" panose="02010600030101010101" pitchFamily="2" charset="-122"/>
              </a:rPr>
              <a:t>的映射</a:t>
            </a:r>
          </a:p>
          <a:p>
            <a:pPr eaLnBrk="1" hangingPunct="1">
              <a:lnSpc>
                <a:spcPct val="125000"/>
              </a:lnSpc>
              <a:buFont typeface="Wingdings" panose="05000000000000000000" pitchFamily="2" charset="2"/>
              <a:buNone/>
            </a:pPr>
            <a:endParaRPr lang="en-US" altLang="zh-CN"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加密</a:t>
            </a:r>
            <a:r>
              <a:rPr lang="en-US" altLang="zh-CN" sz="2400" dirty="0">
                <a:latin typeface="宋体" panose="02010600030101010101" pitchFamily="2" charset="-122"/>
              </a:rPr>
              <a:t>:c=E</a:t>
            </a:r>
            <a:r>
              <a:rPr lang="en-US" altLang="zh-CN" sz="2400" baseline="-25000" dirty="0">
                <a:latin typeface="宋体" panose="02010600030101010101" pitchFamily="2" charset="-122"/>
              </a:rPr>
              <a:t>ke</a:t>
            </a:r>
            <a:r>
              <a:rPr lang="en-US" altLang="zh-CN" sz="2400" dirty="0">
                <a:latin typeface="宋体" panose="02010600030101010101" pitchFamily="2" charset="-122"/>
              </a:rPr>
              <a:t>(m)</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解密</a:t>
            </a:r>
            <a:r>
              <a:rPr lang="en-US" altLang="zh-CN" sz="2400" dirty="0">
                <a:latin typeface="宋体" panose="02010600030101010101" pitchFamily="2" charset="-122"/>
              </a:rPr>
              <a:t>:m=D</a:t>
            </a:r>
            <a:r>
              <a:rPr lang="en-US" altLang="zh-CN" sz="2400" baseline="-25000" dirty="0">
                <a:latin typeface="宋体" panose="02010600030101010101" pitchFamily="2" charset="-122"/>
              </a:rPr>
              <a:t>kd</a:t>
            </a:r>
            <a:r>
              <a:rPr lang="en-US" altLang="zh-CN" sz="2400" dirty="0">
                <a:latin typeface="宋体" panose="02010600030101010101" pitchFamily="2" charset="-122"/>
              </a:rPr>
              <a:t>(c)=D</a:t>
            </a:r>
            <a:r>
              <a:rPr lang="en-US" altLang="zh-CN" sz="2400" baseline="-25000" dirty="0">
                <a:latin typeface="宋体" panose="02010600030101010101" pitchFamily="2" charset="-122"/>
              </a:rPr>
              <a:t>kd</a:t>
            </a:r>
            <a:r>
              <a:rPr lang="en-US" altLang="zh-CN" sz="2400" dirty="0">
                <a:latin typeface="宋体" panose="02010600030101010101" pitchFamily="2" charset="-122"/>
              </a:rPr>
              <a:t>(E</a:t>
            </a:r>
            <a:r>
              <a:rPr lang="en-US" altLang="zh-CN" sz="2400" baseline="-25000" dirty="0">
                <a:latin typeface="宋体" panose="02010600030101010101" pitchFamily="2" charset="-122"/>
              </a:rPr>
              <a:t>ke</a:t>
            </a:r>
            <a:r>
              <a:rPr lang="en-US" altLang="zh-CN" sz="2400" dirty="0">
                <a:latin typeface="宋体" panose="02010600030101010101" pitchFamily="2" charset="-122"/>
              </a:rPr>
              <a:t>(m))</a:t>
            </a:r>
            <a:endParaRPr lang="en-US" altLang="zh-CN" dirty="0"/>
          </a:p>
        </p:txBody>
      </p:sp>
      <p:sp>
        <p:nvSpPr>
          <p:cNvPr id="3" name="矩形 2"/>
          <p:cNvSpPr/>
          <p:nvPr/>
        </p:nvSpPr>
        <p:spPr>
          <a:xfrm>
            <a:off x="432210" y="43674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ltGray">
          <a:xfrm>
            <a:off x="382030" y="1088749"/>
            <a:ext cx="78486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按保密内容来分</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  </a:t>
            </a:r>
            <a:r>
              <a:rPr kumimoji="1" lang="en-US" altLang="zh-CN" sz="2800" dirty="0">
                <a:solidFill>
                  <a:schemeClr val="hlink"/>
                </a:solidFill>
                <a:latin typeface="Times New Roman" panose="02020603050405020304" pitchFamily="18" charset="0"/>
              </a:rPr>
              <a:t>A.</a:t>
            </a:r>
            <a:r>
              <a:rPr kumimoji="1" lang="zh-CN" altLang="en-US" sz="2800" dirty="0">
                <a:solidFill>
                  <a:schemeClr val="hlink"/>
                </a:solidFill>
                <a:latin typeface="Times New Roman" panose="02020603050405020304" pitchFamily="18" charset="0"/>
              </a:rPr>
              <a:t>  受限制的（</a:t>
            </a:r>
            <a:r>
              <a:rPr kumimoji="1" lang="en-US" altLang="zh-CN" sz="2800" dirty="0">
                <a:solidFill>
                  <a:schemeClr val="hlink"/>
                </a:solidFill>
                <a:latin typeface="Times New Roman" panose="02020603050405020304" pitchFamily="18" charset="0"/>
              </a:rPr>
              <a:t>restricted)</a:t>
            </a:r>
            <a:r>
              <a:rPr kumimoji="1" lang="zh-CN" altLang="en-US" sz="2800" dirty="0">
                <a:solidFill>
                  <a:schemeClr val="hlink"/>
                </a:solidFill>
                <a:latin typeface="Times New Roman" panose="02020603050405020304" pitchFamily="18" charset="0"/>
              </a:rPr>
              <a:t>算法</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latin typeface="Times New Roman" panose="02020603050405020304" pitchFamily="18" charset="0"/>
              </a:rPr>
              <a:t>        保密性基于保持算法的秘密</a:t>
            </a:r>
          </a:p>
          <a:p>
            <a:pPr algn="l" eaLnBrk="1" hangingPunct="1">
              <a:lnSpc>
                <a:spcPct val="150000"/>
              </a:lnSpc>
              <a:spcBef>
                <a:spcPct val="20000"/>
              </a:spcBef>
              <a:buClr>
                <a:schemeClr val="folHlink"/>
              </a:buClr>
              <a:buSzPct val="150000"/>
              <a:buFont typeface="Wingdings" panose="05000000000000000000" pitchFamily="2" charset="2"/>
              <a:buNone/>
            </a:pPr>
            <a:endParaRPr kumimoji="1" lang="zh-CN" altLang="en-US" sz="2800" dirty="0">
              <a:latin typeface="Times New Roman" panose="02020603050405020304" pitchFamily="18" charset="0"/>
            </a:endParaRP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 </a:t>
            </a:r>
            <a:r>
              <a:rPr kumimoji="1" lang="en-US" altLang="zh-CN" sz="2800" dirty="0">
                <a:solidFill>
                  <a:schemeClr val="hlink"/>
                </a:solidFill>
                <a:latin typeface="Times New Roman" panose="02020603050405020304" pitchFamily="18" charset="0"/>
              </a:rPr>
              <a:t>B . </a:t>
            </a:r>
            <a:r>
              <a:rPr kumimoji="1" lang="zh-CN" altLang="en-US" sz="2800" dirty="0">
                <a:solidFill>
                  <a:schemeClr val="hlink"/>
                </a:solidFill>
                <a:latin typeface="Times New Roman" panose="02020603050405020304" pitchFamily="18" charset="0"/>
              </a:rPr>
              <a:t>基于密钥（</a:t>
            </a:r>
            <a:r>
              <a:rPr kumimoji="1" lang="en-US" altLang="zh-CN" sz="2800" dirty="0">
                <a:solidFill>
                  <a:schemeClr val="hlink"/>
                </a:solidFill>
                <a:latin typeface="Times New Roman" panose="02020603050405020304" pitchFamily="18" charset="0"/>
              </a:rPr>
              <a:t>key-based)</a:t>
            </a:r>
            <a:r>
              <a:rPr kumimoji="1" lang="zh-CN" altLang="en-US" sz="2800" dirty="0">
                <a:solidFill>
                  <a:schemeClr val="hlink"/>
                </a:solidFill>
                <a:latin typeface="Times New Roman" panose="02020603050405020304" pitchFamily="18" charset="0"/>
              </a:rPr>
              <a:t>的算法</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latin typeface="Times New Roman" panose="02020603050405020304" pitchFamily="18" charset="0"/>
              </a:rPr>
              <a:t>       保密性基于对密钥的保密，算法是公开的</a:t>
            </a:r>
          </a:p>
        </p:txBody>
      </p:sp>
      <p:sp>
        <p:nvSpPr>
          <p:cNvPr id="2" name="矩形 1"/>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028"/>
          <p:cNvSpPr txBox="1">
            <a:spLocks noChangeArrowheads="1"/>
          </p:cNvSpPr>
          <p:nvPr/>
        </p:nvSpPr>
        <p:spPr bwMode="ltGray">
          <a:xfrm>
            <a:off x="382030" y="1088749"/>
            <a:ext cx="8305800" cy="49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按密钥数量来分</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A.   </a:t>
            </a:r>
            <a:r>
              <a:rPr kumimoji="1" lang="zh-CN" altLang="en-US" sz="2400" dirty="0">
                <a:solidFill>
                  <a:schemeClr val="hlink"/>
                </a:solidFill>
                <a:latin typeface="Times New Roman" panose="02020603050405020304" pitchFamily="18" charset="0"/>
              </a:rPr>
              <a:t>对称密码算法（</a:t>
            </a:r>
            <a:r>
              <a:rPr kumimoji="1" lang="en-US" altLang="zh-CN" sz="2400" dirty="0">
                <a:solidFill>
                  <a:schemeClr val="hlink"/>
                </a:solidFill>
                <a:latin typeface="Times New Roman" panose="02020603050405020304" pitchFamily="18" charset="0"/>
              </a:rPr>
              <a:t>symmetric cipher)</a:t>
            </a:r>
            <a:r>
              <a:rPr kumimoji="1" lang="zh-CN" altLang="en-US" sz="2400" dirty="0">
                <a:solidFill>
                  <a:schemeClr val="hlink"/>
                </a:solidFill>
                <a:latin typeface="Times New Roman" panose="02020603050405020304" pitchFamily="18" charset="0"/>
              </a:rPr>
              <a:t>：单密码体制</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en-US" altLang="zh-CN" sz="2400" b="0" dirty="0"/>
              <a:t>kd=ke</a:t>
            </a:r>
            <a:r>
              <a:rPr lang="zh-CN" altLang="en-US" sz="2400" b="0" dirty="0"/>
              <a:t>，或</a:t>
            </a:r>
            <a:r>
              <a:rPr lang="en-US" altLang="zh-CN" sz="2400" b="0" dirty="0"/>
              <a:t>kd</a:t>
            </a:r>
            <a:r>
              <a:rPr lang="zh-CN" altLang="en-US" sz="2400" b="0" dirty="0"/>
              <a:t>与</a:t>
            </a:r>
            <a:r>
              <a:rPr lang="en-US" altLang="zh-CN" sz="2400" b="0" dirty="0"/>
              <a:t>ke</a:t>
            </a:r>
            <a:r>
              <a:rPr lang="zh-CN" altLang="en-US" sz="2400" b="0" dirty="0"/>
              <a:t>间存在某种易于发现的关系；</a:t>
            </a:r>
          </a:p>
          <a:p>
            <a:pPr algn="l" eaLnBrk="1" hangingPunct="1">
              <a:spcBef>
                <a:spcPct val="20000"/>
              </a:spcBef>
              <a:buClr>
                <a:schemeClr val="folHlink"/>
              </a:buClr>
              <a:buSzPct val="60000"/>
              <a:buFont typeface="Wingdings" panose="05000000000000000000" pitchFamily="2" charset="2"/>
              <a:buNone/>
            </a:pPr>
            <a:r>
              <a:rPr lang="zh-CN" altLang="en-US" sz="2400" b="0" dirty="0"/>
              <a:t>       最大的问题：</a:t>
            </a:r>
            <a:r>
              <a:rPr lang="en-US" altLang="zh-CN" sz="2400" b="0" dirty="0"/>
              <a:t>ke</a:t>
            </a:r>
            <a:r>
              <a:rPr lang="zh-CN" altLang="en-US" sz="2400" b="0" dirty="0"/>
              <a:t>需要在加密方和解密方间进行交换</a:t>
            </a:r>
          </a:p>
          <a:p>
            <a:pPr algn="l" eaLnBrk="1" hangingPunct="1">
              <a:spcBef>
                <a:spcPct val="20000"/>
              </a:spcBef>
              <a:buClr>
                <a:schemeClr val="folHlink"/>
              </a:buClr>
              <a:buSzPct val="60000"/>
              <a:buFont typeface="Wingdings" panose="05000000000000000000" pitchFamily="2" charset="2"/>
              <a:buNone/>
            </a:pPr>
            <a:r>
              <a:rPr lang="zh-CN" altLang="en-US" sz="2400" b="0" dirty="0"/>
              <a:t>                          密钥的传输和分配是最大问题</a:t>
            </a:r>
          </a:p>
          <a:p>
            <a:pPr algn="l" eaLnBrk="1" hangingPunct="1">
              <a:spcBef>
                <a:spcPct val="20000"/>
              </a:spcBef>
              <a:buClr>
                <a:schemeClr val="folHlink"/>
              </a:buClr>
              <a:buSzPct val="60000"/>
              <a:buFont typeface="Wingdings" panose="05000000000000000000" pitchFamily="2" charset="2"/>
              <a:buNone/>
            </a:pPr>
            <a:endParaRPr kumimoji="1" lang="zh-CN" altLang="en-US" sz="2400" dirty="0">
              <a:latin typeface="Times New Roman" panose="02020603050405020304" pitchFamily="18" charset="0"/>
            </a:endParaRPr>
          </a:p>
          <a:p>
            <a:pPr algn="l" eaLnBrk="1" hangingPunct="1">
              <a:lnSpc>
                <a:spcPct val="110000"/>
              </a:lnSpc>
              <a:spcBef>
                <a:spcPct val="20000"/>
              </a:spcBef>
              <a:buClr>
                <a:schemeClr val="hlink"/>
              </a:buClr>
              <a:buSzPct val="150000"/>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B.  </a:t>
            </a:r>
            <a:r>
              <a:rPr kumimoji="1" lang="zh-CN" altLang="en-US" sz="2400" dirty="0">
                <a:solidFill>
                  <a:schemeClr val="hlink"/>
                </a:solidFill>
                <a:latin typeface="Times New Roman" panose="02020603050405020304" pitchFamily="18" charset="0"/>
              </a:rPr>
              <a:t>非对称密钥算法（</a:t>
            </a:r>
            <a:r>
              <a:rPr kumimoji="1" lang="en-US" altLang="zh-CN" sz="2400" dirty="0">
                <a:solidFill>
                  <a:schemeClr val="hlink"/>
                </a:solidFill>
                <a:latin typeface="Times New Roman" panose="02020603050405020304" pitchFamily="18" charset="0"/>
              </a:rPr>
              <a:t>asymmetric cipher)</a:t>
            </a:r>
            <a:r>
              <a:rPr kumimoji="1" lang="zh-CN" altLang="en-US" sz="2400" dirty="0">
                <a:solidFill>
                  <a:schemeClr val="hlink"/>
                </a:solidFill>
                <a:latin typeface="Times New Roman" panose="02020603050405020304" pitchFamily="18" charset="0"/>
              </a:rPr>
              <a:t>：双密码体制</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en-US" altLang="zh-CN" sz="2400" b="0" dirty="0"/>
              <a:t>Kd</a:t>
            </a:r>
            <a:r>
              <a:rPr lang="en-US" altLang="zh-CN" sz="2400" b="0" dirty="0">
                <a:solidFill>
                  <a:srgbClr val="000000"/>
                </a:solidFill>
                <a:latin typeface="宋体" panose="02010600030101010101" pitchFamily="2" charset="-122"/>
              </a:rPr>
              <a:t>≠</a:t>
            </a:r>
            <a:r>
              <a:rPr lang="en-US" altLang="zh-CN" sz="2400" b="0" dirty="0"/>
              <a:t> ke</a:t>
            </a:r>
            <a:r>
              <a:rPr lang="zh-CN" altLang="en-US" sz="2400" b="0" dirty="0"/>
              <a:t>，且</a:t>
            </a:r>
            <a:r>
              <a:rPr lang="en-US" altLang="zh-CN" sz="2400" b="0" dirty="0"/>
              <a:t>Kd</a:t>
            </a:r>
            <a:r>
              <a:rPr lang="zh-CN" altLang="en-US" sz="2400" b="0" dirty="0"/>
              <a:t>和</a:t>
            </a:r>
            <a:r>
              <a:rPr lang="en-US" altLang="zh-CN" sz="2400" b="0" dirty="0"/>
              <a:t>ke</a:t>
            </a:r>
            <a:r>
              <a:rPr lang="zh-CN" altLang="en-US" sz="2400" b="0" dirty="0"/>
              <a:t>间不存在某种易于发现的关系</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zh-CN" altLang="en-US" sz="2400" b="0" dirty="0">
                <a:solidFill>
                  <a:schemeClr val="hlink"/>
                </a:solidFill>
              </a:rPr>
              <a:t>不存在密钥交换问题。</a:t>
            </a:r>
          </a:p>
          <a:p>
            <a:pPr algn="l" eaLnBrk="1" hangingPunct="1">
              <a:spcBef>
                <a:spcPct val="20000"/>
              </a:spcBef>
              <a:buClr>
                <a:schemeClr val="folHlink"/>
              </a:buClr>
              <a:buSzPct val="60000"/>
              <a:buFont typeface="Wingdings" panose="05000000000000000000" pitchFamily="2" charset="2"/>
              <a:buNone/>
            </a:pPr>
            <a:r>
              <a:rPr lang="zh-CN" altLang="en-US" sz="2400" b="0" dirty="0">
                <a:solidFill>
                  <a:schemeClr val="hlink"/>
                </a:solidFill>
              </a:rPr>
              <a:t>      </a:t>
            </a:r>
            <a:r>
              <a:rPr lang="en-US" altLang="zh-CN" sz="2400" b="0" dirty="0">
                <a:solidFill>
                  <a:schemeClr val="hlink"/>
                </a:solidFill>
              </a:rPr>
              <a:t>Ke</a:t>
            </a:r>
            <a:r>
              <a:rPr lang="zh-CN" altLang="en-US" sz="2400" b="0" dirty="0">
                <a:solidFill>
                  <a:schemeClr val="hlink"/>
                </a:solidFill>
              </a:rPr>
              <a:t>不需要保密，可以公开</a:t>
            </a:r>
            <a:r>
              <a:rPr lang="en-US" altLang="zh-CN" sz="2400" b="0" dirty="0">
                <a:solidFill>
                  <a:schemeClr val="hlink"/>
                </a:solidFill>
              </a:rPr>
              <a:t>;</a:t>
            </a:r>
            <a:r>
              <a:rPr lang="zh-CN" altLang="en-US" sz="2400" b="0" dirty="0">
                <a:solidFill>
                  <a:schemeClr val="hlink"/>
                </a:solidFill>
              </a:rPr>
              <a:t>只有</a:t>
            </a:r>
            <a:r>
              <a:rPr lang="en-US" altLang="zh-CN" sz="2400" b="0" dirty="0">
                <a:solidFill>
                  <a:schemeClr val="hlink"/>
                </a:solidFill>
              </a:rPr>
              <a:t>Kd</a:t>
            </a:r>
            <a:r>
              <a:rPr lang="zh-CN" altLang="en-US" sz="2400" b="0" dirty="0">
                <a:solidFill>
                  <a:schemeClr val="hlink"/>
                </a:solidFill>
              </a:rPr>
              <a:t>需要保密</a:t>
            </a:r>
            <a:r>
              <a:rPr kumimoji="1" lang="zh-CN" altLang="en-US" sz="2000" dirty="0">
                <a:latin typeface="Times New Roman" panose="02020603050405020304" pitchFamily="18" charset="0"/>
              </a:rPr>
              <a:t>   </a:t>
            </a:r>
          </a:p>
        </p:txBody>
      </p:sp>
      <p:sp>
        <p:nvSpPr>
          <p:cNvPr id="3" name="矩形 2"/>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052"/>
          <p:cNvSpPr txBox="1">
            <a:spLocks noChangeArrowheads="1"/>
          </p:cNvSpPr>
          <p:nvPr/>
        </p:nvSpPr>
        <p:spPr bwMode="ltGray">
          <a:xfrm>
            <a:off x="382030" y="1247105"/>
            <a:ext cx="82296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按明文处理方式</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A.  </a:t>
            </a:r>
            <a:r>
              <a:rPr kumimoji="1" lang="zh-CN" altLang="en-US" sz="2400" dirty="0">
                <a:solidFill>
                  <a:schemeClr val="hlink"/>
                </a:solidFill>
                <a:latin typeface="Times New Roman" panose="02020603050405020304" pitchFamily="18" charset="0"/>
              </a:rPr>
              <a:t>分组密码（</a:t>
            </a:r>
            <a:r>
              <a:rPr kumimoji="1" lang="en-US" altLang="zh-CN" sz="2400" dirty="0">
                <a:solidFill>
                  <a:schemeClr val="hlink"/>
                </a:solidFill>
                <a:latin typeface="Times New Roman" panose="02020603050405020304" pitchFamily="18" charset="0"/>
              </a:rPr>
              <a:t>block cipher)</a:t>
            </a:r>
          </a:p>
          <a:p>
            <a:pPr algn="l" eaLnBrk="1" hangingPunct="1">
              <a:lnSpc>
                <a:spcPct val="150000"/>
              </a:lnSpc>
              <a:spcBef>
                <a:spcPct val="20000"/>
              </a:spcBef>
              <a:buClr>
                <a:schemeClr val="folHlink"/>
              </a:buClr>
              <a:buSzPct val="150000"/>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将明文分成固定长度的组，用同一密钥和算法对每一块加密，输出也是固定长度的密文。</a:t>
            </a:r>
          </a:p>
          <a:p>
            <a:pPr algn="l" eaLnBrk="1" hangingPunct="1">
              <a:lnSpc>
                <a:spcPct val="150000"/>
              </a:lnSpc>
              <a:spcBef>
                <a:spcPct val="20000"/>
              </a:spcBef>
              <a:buClr>
                <a:schemeClr val="folHlink"/>
              </a:buClr>
              <a:buSzPct val="150000"/>
              <a:buFont typeface="Wingdings" panose="05000000000000000000" pitchFamily="2" charset="2"/>
              <a:buNone/>
            </a:pPr>
            <a:endParaRPr lang="zh-CN" altLang="en-US" sz="2400" dirty="0">
              <a:latin typeface="Times New Roman" panose="02020603050405020304" pitchFamily="18" charset="0"/>
            </a:endParaRPr>
          </a:p>
          <a:p>
            <a:pPr algn="l" eaLnBrk="1" hangingPunct="1">
              <a:lnSpc>
                <a:spcPct val="150000"/>
              </a:lnSpc>
              <a:spcBef>
                <a:spcPct val="20000"/>
              </a:spcBef>
              <a:buClr>
                <a:schemeClr val="folHlink"/>
              </a:buClr>
              <a:buSzPct val="150000"/>
              <a:buFont typeface="Wingdings" panose="05000000000000000000" pitchFamily="2" charset="2"/>
              <a:buNone/>
            </a:pPr>
            <a:r>
              <a:rPr lang="zh-CN" altLang="en-US" sz="2400" dirty="0">
                <a:solidFill>
                  <a:schemeClr val="hlink"/>
                </a:solidFill>
                <a:latin typeface="Times New Roman" panose="02020603050405020304" pitchFamily="18" charset="0"/>
              </a:rPr>
              <a:t>   </a:t>
            </a:r>
            <a:r>
              <a:rPr lang="en-US" altLang="zh-CN" sz="2400" dirty="0">
                <a:solidFill>
                  <a:schemeClr val="hlink"/>
                </a:solidFill>
                <a:latin typeface="Times New Roman" panose="02020603050405020304" pitchFamily="18" charset="0"/>
              </a:rPr>
              <a:t>B.  </a:t>
            </a:r>
            <a:r>
              <a:rPr kumimoji="1" lang="zh-CN" altLang="en-US" sz="2400" dirty="0">
                <a:solidFill>
                  <a:schemeClr val="hlink"/>
                </a:solidFill>
                <a:latin typeface="Times New Roman" panose="02020603050405020304" pitchFamily="18" charset="0"/>
              </a:rPr>
              <a:t>流密码（</a:t>
            </a:r>
            <a:r>
              <a:rPr kumimoji="1" lang="en-US" altLang="zh-CN" sz="2400" dirty="0">
                <a:solidFill>
                  <a:schemeClr val="hlink"/>
                </a:solidFill>
                <a:latin typeface="Times New Roman" panose="02020603050405020304" pitchFamily="18" charset="0"/>
              </a:rPr>
              <a:t>stream cipher)</a:t>
            </a:r>
          </a:p>
          <a:p>
            <a:pPr algn="l" eaLnBrk="1" hangingPunct="1">
              <a:lnSpc>
                <a:spcPct val="15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又称序列密码。</a:t>
            </a:r>
            <a:r>
              <a:rPr lang="zh-CN" altLang="en-US" sz="2400" dirty="0">
                <a:latin typeface="Times New Roman" panose="02020603050405020304" pitchFamily="18" charset="0"/>
              </a:rPr>
              <a:t>序列密码每次加密一位或一字节的明文</a:t>
            </a:r>
            <a:endParaRPr kumimoji="1" lang="zh-CN" altLang="en-US" sz="2400" dirty="0">
              <a:latin typeface="Times New Roman" panose="02020603050405020304" pitchFamily="18" charset="0"/>
            </a:endParaRPr>
          </a:p>
        </p:txBody>
      </p:sp>
      <p:sp>
        <p:nvSpPr>
          <p:cNvPr id="3" name="矩形 2"/>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body" idx="1"/>
          </p:nvPr>
        </p:nvSpPr>
        <p:spPr>
          <a:xfrm>
            <a:off x="533400" y="1369319"/>
            <a:ext cx="7162800" cy="1371600"/>
          </a:xfrm>
          <a:noFill/>
        </p:spPr>
        <p:txBody>
          <a:bodyPr/>
          <a:lstStyle/>
          <a:p>
            <a:pPr eaLnBrk="1" hangingPunct="1">
              <a:lnSpc>
                <a:spcPct val="90000"/>
              </a:lnSpc>
              <a:buFont typeface="Wingdings" panose="05000000000000000000" pitchFamily="2" charset="2"/>
              <a:buNone/>
            </a:pPr>
            <a:r>
              <a:rPr lang="zh-CN" altLang="en-US" sz="2400" b="1" dirty="0">
                <a:solidFill>
                  <a:schemeClr val="hlink"/>
                </a:solidFill>
                <a:latin typeface="+mn-ea"/>
              </a:rPr>
              <a:t>密文</a:t>
            </a:r>
            <a:r>
              <a:rPr lang="en-US" altLang="zh-CN" sz="2400" b="1" dirty="0">
                <a:solidFill>
                  <a:schemeClr val="hlink"/>
                </a:solidFill>
                <a:latin typeface="+mn-ea"/>
              </a:rPr>
              <a:t>c</a:t>
            </a:r>
            <a:r>
              <a:rPr lang="zh-CN" altLang="en-US" sz="2400" b="1" dirty="0">
                <a:solidFill>
                  <a:schemeClr val="hlink"/>
                </a:solidFill>
                <a:latin typeface="+mn-ea"/>
              </a:rPr>
              <a:t>出现概率</a:t>
            </a:r>
          </a:p>
          <a:p>
            <a:pPr eaLnBrk="1" hangingPunct="1">
              <a:lnSpc>
                <a:spcPct val="90000"/>
              </a:lnSpc>
              <a:buFont typeface="Wingdings" panose="05000000000000000000" pitchFamily="2" charset="2"/>
              <a:buNone/>
            </a:pPr>
            <a:r>
              <a:rPr lang="zh-CN" altLang="en-US" sz="2400" dirty="0"/>
              <a:t>        </a:t>
            </a:r>
            <a:r>
              <a:rPr lang="en-US" altLang="zh-CN" sz="2400" dirty="0"/>
              <a:t>C</a:t>
            </a:r>
            <a:r>
              <a:rPr lang="en-US" altLang="zh-CN" sz="2400" dirty="0">
                <a:latin typeface="宋体" panose="02010600030101010101" pitchFamily="2" charset="-122"/>
              </a:rPr>
              <a:t>={c=(c</a:t>
            </a:r>
            <a:r>
              <a:rPr lang="en-US" altLang="zh-CN" sz="2400" baseline="-25000" dirty="0">
                <a:latin typeface="宋体" panose="02010600030101010101" pitchFamily="2" charset="-122"/>
              </a:rPr>
              <a:t>1</a:t>
            </a:r>
            <a:r>
              <a:rPr lang="en-US" altLang="zh-CN" sz="2400" dirty="0">
                <a:latin typeface="宋体" panose="02010600030101010101" pitchFamily="2" charset="-122"/>
              </a:rPr>
              <a:t>,c</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t</a:t>
            </a:r>
            <a:r>
              <a:rPr lang="en-US" altLang="zh-CN" sz="2400" dirty="0">
                <a:latin typeface="宋体" panose="02010600030101010101" pitchFamily="2" charset="-122"/>
              </a:rPr>
              <a:t>)| </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∈Y</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t</a:t>
            </a:r>
            <a:r>
              <a:rPr lang="en-US" altLang="zh-CN" sz="2400" dirty="0">
                <a:latin typeface="宋体" panose="02010600030101010101" pitchFamily="2" charset="-122"/>
              </a:rPr>
              <a:t> }</a:t>
            </a:r>
          </a:p>
          <a:p>
            <a:pPr eaLnBrk="1" hangingPunct="1">
              <a:lnSpc>
                <a:spcPct val="9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对</a:t>
            </a:r>
            <a:r>
              <a:rPr lang="en-US" altLang="zh-CN" sz="2400" dirty="0">
                <a:latin typeface="宋体" panose="02010600030101010101" pitchFamily="2" charset="-122"/>
              </a:rPr>
              <a:t>c</a:t>
            </a:r>
            <a:r>
              <a:rPr lang="en-US" altLang="zh-CN" sz="2400" dirty="0">
                <a:solidFill>
                  <a:srgbClr val="000000"/>
                </a:solidFill>
                <a:latin typeface="宋体" panose="02010600030101010101" pitchFamily="2" charset="-122"/>
                <a:cs typeface="Times New Roman" panose="02020603050405020304" pitchFamily="18" charset="0"/>
              </a:rPr>
              <a:t>∈C</a:t>
            </a:r>
            <a:r>
              <a:rPr lang="zh-CN" altLang="en-US" sz="2400" dirty="0">
                <a:solidFill>
                  <a:srgbClr val="000000"/>
                </a:solidFill>
                <a:latin typeface="宋体" panose="02010600030101010101" pitchFamily="2" charset="-122"/>
              </a:rPr>
              <a:t>，有：</a:t>
            </a:r>
            <a:endParaRPr lang="zh-CN" altLang="en-US" sz="2800" b="1" dirty="0">
              <a:solidFill>
                <a:schemeClr val="hlink"/>
              </a:solidFill>
              <a:latin typeface="宋体" panose="02010600030101010101" pitchFamily="2" charset="-122"/>
            </a:endParaRPr>
          </a:p>
        </p:txBody>
      </p:sp>
      <p:graphicFrame>
        <p:nvGraphicFramePr>
          <p:cNvPr id="2050" name="Object 0"/>
          <p:cNvGraphicFramePr>
            <a:graphicFrameLocks noChangeAspect="1"/>
          </p:cNvGraphicFramePr>
          <p:nvPr/>
        </p:nvGraphicFramePr>
        <p:xfrm>
          <a:off x="2292439" y="2698121"/>
          <a:ext cx="2743200" cy="628650"/>
        </p:xfrm>
        <a:graphic>
          <a:graphicData uri="http://schemas.openxmlformats.org/presentationml/2006/ole">
            <mc:AlternateContent xmlns:mc="http://schemas.openxmlformats.org/markup-compatibility/2006">
              <mc:Choice xmlns:v="urn:schemas-microsoft-com:vml" Requires="v">
                <p:oleObj spid="_x0000_s2473" r:id="rId3" imgW="1651000" imgH="342900" progId="Equation.3">
                  <p:embed/>
                </p:oleObj>
              </mc:Choice>
              <mc:Fallback>
                <p:oleObj r:id="rId3" imgW="1651000" imgH="3429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439" y="2698121"/>
                        <a:ext cx="2743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ChangeArrowheads="1"/>
          </p:cNvSpPr>
          <p:nvPr/>
        </p:nvSpPr>
        <p:spPr bwMode="auto">
          <a:xfrm>
            <a:off x="520521" y="4998202"/>
            <a:ext cx="8382000" cy="127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lang="zh-CN" altLang="en-US" sz="2400" dirty="0">
                <a:solidFill>
                  <a:schemeClr val="hlink"/>
                </a:solidFill>
                <a:latin typeface="宋体" panose="02010600030101010101" pitchFamily="2" charset="-122"/>
              </a:rPr>
              <a:t>物理意义：</a:t>
            </a:r>
          </a:p>
          <a:p>
            <a:pPr algn="l" eaLnBrk="1" hangingPunct="1">
              <a:lnSpc>
                <a:spcPct val="125000"/>
              </a:lnSpc>
            </a:pPr>
            <a:r>
              <a:rPr lang="zh-CN" altLang="en-US" sz="2000" dirty="0">
                <a:latin typeface="宋体" panose="02010600030101010101" pitchFamily="2" charset="-122"/>
              </a:rPr>
              <a:t>   </a:t>
            </a:r>
            <a:r>
              <a:rPr lang="zh-CN" altLang="en-US" sz="2000" b="0" dirty="0">
                <a:latin typeface="宋体" panose="02010600030101010101" pitchFamily="2" charset="-122"/>
              </a:rPr>
              <a:t>密文</a:t>
            </a:r>
            <a:r>
              <a:rPr lang="en-US" altLang="zh-CN" sz="2000" b="0" dirty="0">
                <a:latin typeface="宋体" panose="02010600030101010101" pitchFamily="2" charset="-122"/>
              </a:rPr>
              <a:t>c</a:t>
            </a:r>
            <a:r>
              <a:rPr lang="zh-CN" altLang="en-US" sz="2000" b="0" dirty="0">
                <a:latin typeface="宋体" panose="02010600030101010101" pitchFamily="2" charset="-122"/>
              </a:rPr>
              <a:t>可由多个明文经加密变换而得</a:t>
            </a:r>
          </a:p>
          <a:p>
            <a:pPr algn="l" eaLnBrk="1" hangingPunct="1">
              <a:lnSpc>
                <a:spcPct val="125000"/>
              </a:lnSpc>
            </a:pPr>
            <a:r>
              <a:rPr lang="zh-CN" altLang="en-US" sz="2000" b="0" dirty="0">
                <a:latin typeface="宋体" panose="02010600030101010101" pitchFamily="2" charset="-122"/>
              </a:rPr>
              <a:t>   明文空间与密钥空间的概率分布，大致可以确定密文空间的概率分布</a:t>
            </a:r>
          </a:p>
        </p:txBody>
      </p:sp>
      <p:grpSp>
        <p:nvGrpSpPr>
          <p:cNvPr id="2053" name="Group 7"/>
          <p:cNvGrpSpPr/>
          <p:nvPr/>
        </p:nvGrpSpPr>
        <p:grpSpPr bwMode="auto">
          <a:xfrm>
            <a:off x="1987639" y="3307721"/>
            <a:ext cx="3886200" cy="1600200"/>
            <a:chOff x="567" y="3216"/>
            <a:chExt cx="2448" cy="1008"/>
          </a:xfrm>
        </p:grpSpPr>
        <p:sp>
          <p:nvSpPr>
            <p:cNvPr id="2055" name="Oval 8"/>
            <p:cNvSpPr>
              <a:spLocks noChangeArrowheads="1"/>
            </p:cNvSpPr>
            <p:nvPr/>
          </p:nvSpPr>
          <p:spPr bwMode="auto">
            <a:xfrm>
              <a:off x="567" y="3216"/>
              <a:ext cx="768" cy="1008"/>
            </a:xfrm>
            <a:prstGeom prst="ellipse">
              <a:avLst/>
            </a:prstGeom>
            <a:solidFill>
              <a:srgbClr val="C0C0C0"/>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6" name="Oval 9"/>
            <p:cNvSpPr>
              <a:spLocks noChangeArrowheads="1"/>
            </p:cNvSpPr>
            <p:nvPr/>
          </p:nvSpPr>
          <p:spPr bwMode="auto">
            <a:xfrm>
              <a:off x="2295" y="3216"/>
              <a:ext cx="720" cy="960"/>
            </a:xfrm>
            <a:prstGeom prst="ellipse">
              <a:avLst/>
            </a:prstGeom>
            <a:solidFill>
              <a:srgbClr val="C0C0C0"/>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7" name="Line 10"/>
            <p:cNvSpPr>
              <a:spLocks noChangeShapeType="1"/>
            </p:cNvSpPr>
            <p:nvPr/>
          </p:nvSpPr>
          <p:spPr bwMode="auto">
            <a:xfrm>
              <a:off x="951" y="3504"/>
              <a:ext cx="1728"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 name="Line 11"/>
            <p:cNvSpPr>
              <a:spLocks noChangeShapeType="1"/>
            </p:cNvSpPr>
            <p:nvPr/>
          </p:nvSpPr>
          <p:spPr bwMode="auto">
            <a:xfrm flipV="1">
              <a:off x="951" y="3696"/>
              <a:ext cx="1776"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 name="Line 12"/>
            <p:cNvSpPr>
              <a:spLocks noChangeShapeType="1"/>
            </p:cNvSpPr>
            <p:nvPr/>
          </p:nvSpPr>
          <p:spPr bwMode="auto">
            <a:xfrm flipV="1">
              <a:off x="951" y="3696"/>
              <a:ext cx="1728"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0" name="Rectangle 13"/>
            <p:cNvSpPr>
              <a:spLocks noChangeArrowheads="1"/>
            </p:cNvSpPr>
            <p:nvPr/>
          </p:nvSpPr>
          <p:spPr bwMode="auto">
            <a:xfrm>
              <a:off x="1527" y="3792"/>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Arial" panose="020B0604020202020204" pitchFamily="34" charset="0"/>
                </a:rPr>
                <a:t>…</a:t>
              </a:r>
              <a:endParaRPr lang="en-US" altLang="zh-CN"/>
            </a:p>
          </p:txBody>
        </p:sp>
        <p:sp>
          <p:nvSpPr>
            <p:cNvPr id="2061" name="Rectangle 14"/>
            <p:cNvSpPr>
              <a:spLocks noChangeArrowheads="1"/>
            </p:cNvSpPr>
            <p:nvPr/>
          </p:nvSpPr>
          <p:spPr bwMode="auto">
            <a:xfrm>
              <a:off x="1431" y="3504"/>
              <a:ext cx="7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c=E</a:t>
              </a:r>
              <a:r>
                <a:rPr lang="en-US" altLang="zh-CN" baseline="-25000"/>
                <a:t>ki</a:t>
              </a:r>
              <a:r>
                <a:rPr lang="en-US" altLang="zh-CN"/>
                <a:t>(m</a:t>
              </a:r>
              <a:r>
                <a:rPr lang="en-US" altLang="zh-CN" baseline="-25000"/>
                <a:t>i</a:t>
              </a:r>
              <a:r>
                <a:rPr lang="en-US" altLang="zh-CN"/>
                <a:t>)</a:t>
              </a:r>
            </a:p>
          </p:txBody>
        </p:sp>
        <p:sp>
          <p:nvSpPr>
            <p:cNvPr id="2062" name="Rectangle 15"/>
            <p:cNvSpPr>
              <a:spLocks noChangeArrowheads="1"/>
            </p:cNvSpPr>
            <p:nvPr/>
          </p:nvSpPr>
          <p:spPr bwMode="auto">
            <a:xfrm>
              <a:off x="2775" y="36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c</a:t>
              </a:r>
            </a:p>
          </p:txBody>
        </p:sp>
        <p:sp>
          <p:nvSpPr>
            <p:cNvPr id="2063" name="Rectangle 16"/>
            <p:cNvSpPr>
              <a:spLocks noChangeArrowheads="1"/>
            </p:cNvSpPr>
            <p:nvPr/>
          </p:nvSpPr>
          <p:spPr bwMode="auto">
            <a:xfrm>
              <a:off x="759" y="36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m</a:t>
              </a:r>
              <a:r>
                <a:rPr lang="en-US" altLang="zh-CN" baseline="-25000"/>
                <a:t>i</a:t>
              </a:r>
            </a:p>
          </p:txBody>
        </p:sp>
      </p:grpSp>
      <p:sp>
        <p:nvSpPr>
          <p:cNvPr id="2054"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661115" y="165735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chemeClr val="folHlink"/>
              </a:buClr>
              <a:buSzPct val="60000"/>
              <a:buFont typeface="Wingdings" panose="05000000000000000000" pitchFamily="2" charset="2"/>
              <a:buNone/>
            </a:pPr>
            <a:r>
              <a:rPr lang="zh-CN" altLang="en-US" sz="2400" dirty="0">
                <a:solidFill>
                  <a:schemeClr val="hlink"/>
                </a:solidFill>
                <a:latin typeface="宋体" panose="02010600030101010101" pitchFamily="2" charset="-122"/>
              </a:rPr>
              <a:t>已知密文</a:t>
            </a:r>
            <a:r>
              <a:rPr lang="en-US" altLang="zh-CN" sz="2400" dirty="0">
                <a:solidFill>
                  <a:schemeClr val="hlink"/>
                </a:solidFill>
                <a:latin typeface="宋体" panose="02010600030101010101" pitchFamily="2" charset="-122"/>
              </a:rPr>
              <a:t>c</a:t>
            </a:r>
            <a:r>
              <a:rPr lang="zh-CN" altLang="en-US" sz="2400" dirty="0">
                <a:solidFill>
                  <a:schemeClr val="hlink"/>
                </a:solidFill>
                <a:latin typeface="宋体" panose="02010600030101010101" pitchFamily="2" charset="-122"/>
              </a:rPr>
              <a:t>，其对应明文</a:t>
            </a:r>
            <a:r>
              <a:rPr lang="en-US" altLang="zh-CN" sz="2400" dirty="0">
                <a:solidFill>
                  <a:schemeClr val="hlink"/>
                </a:solidFill>
                <a:latin typeface="宋体" panose="02010600030101010101" pitchFamily="2" charset="-122"/>
              </a:rPr>
              <a:t>m</a:t>
            </a:r>
            <a:r>
              <a:rPr lang="zh-CN" altLang="en-US" sz="2400" dirty="0">
                <a:solidFill>
                  <a:schemeClr val="hlink"/>
                </a:solidFill>
                <a:latin typeface="宋体" panose="02010600030101010101" pitchFamily="2" charset="-122"/>
              </a:rPr>
              <a:t>的条件概率为</a:t>
            </a:r>
          </a:p>
        </p:txBody>
      </p:sp>
      <p:sp>
        <p:nvSpPr>
          <p:cNvPr id="3077" name="Rectangle 5"/>
          <p:cNvSpPr>
            <a:spLocks noChangeArrowheads="1"/>
          </p:cNvSpPr>
          <p:nvPr/>
        </p:nvSpPr>
        <p:spPr bwMode="auto">
          <a:xfrm>
            <a:off x="3090863"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8" name="Rectangle 6"/>
          <p:cNvSpPr>
            <a:spLocks noChangeArrowheads="1"/>
          </p:cNvSpPr>
          <p:nvPr/>
        </p:nvSpPr>
        <p:spPr bwMode="auto">
          <a:xfrm>
            <a:off x="3090863"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4" name="Object 0"/>
          <p:cNvGraphicFramePr>
            <a:graphicFrameLocks noChangeAspect="1"/>
          </p:cNvGraphicFramePr>
          <p:nvPr/>
        </p:nvGraphicFramePr>
        <p:xfrm>
          <a:off x="1133475" y="2590800"/>
          <a:ext cx="6477000" cy="1524000"/>
        </p:xfrm>
        <a:graphic>
          <a:graphicData uri="http://schemas.openxmlformats.org/presentationml/2006/ole">
            <mc:AlternateContent xmlns:mc="http://schemas.openxmlformats.org/markup-compatibility/2006">
              <mc:Choice xmlns:v="urn:schemas-microsoft-com:vml" Requires="v">
                <p:oleObj spid="_x0000_s3918" name="Equation" r:id="rId3" imgW="2959100" imgH="685800" progId="Equation.DSMT4">
                  <p:embed/>
                </p:oleObj>
              </mc:Choice>
              <mc:Fallback>
                <p:oleObj name="Equation" r:id="rId3" imgW="2959100" imgH="6858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590800"/>
                        <a:ext cx="64770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8"/>
          <p:cNvSpPr>
            <a:spLocks noChangeArrowheads="1"/>
          </p:cNvSpPr>
          <p:nvPr/>
        </p:nvSpPr>
        <p:spPr bwMode="auto">
          <a:xfrm>
            <a:off x="331470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5" name="Object 1"/>
          <p:cNvGraphicFramePr>
            <a:graphicFrameLocks noChangeAspect="1"/>
          </p:cNvGraphicFramePr>
          <p:nvPr/>
        </p:nvGraphicFramePr>
        <p:xfrm>
          <a:off x="1119188" y="4267200"/>
          <a:ext cx="4876800" cy="1066800"/>
        </p:xfrm>
        <a:graphic>
          <a:graphicData uri="http://schemas.openxmlformats.org/presentationml/2006/ole">
            <mc:AlternateContent xmlns:mc="http://schemas.openxmlformats.org/markup-compatibility/2006">
              <mc:Choice xmlns:v="urn:schemas-microsoft-com:vml" Requires="v">
                <p:oleObj spid="_x0000_s3919" name="Equation" r:id="rId5" imgW="1447800" imgH="368300" progId="Equation.DSMT4">
                  <p:embed/>
                </p:oleObj>
              </mc:Choice>
              <mc:Fallback>
                <p:oleObj name="Equation" r:id="rId5" imgW="1447800" imgH="368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4267200"/>
                        <a:ext cx="4876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body" idx="1"/>
          </p:nvPr>
        </p:nvSpPr>
        <p:spPr>
          <a:xfrm>
            <a:off x="520521" y="1449969"/>
            <a:ext cx="8305800" cy="5182651"/>
          </a:xfrm>
          <a:noFill/>
        </p:spPr>
        <p:txBody>
          <a:bodyPr/>
          <a:lstStyle/>
          <a:p>
            <a:pPr eaLnBrk="1" hangingPunct="1">
              <a:lnSpc>
                <a:spcPct val="125000"/>
              </a:lnSpc>
              <a:buFont typeface="Wingdings" panose="05000000000000000000" pitchFamily="2" charset="2"/>
              <a:buNone/>
            </a:pPr>
            <a:r>
              <a:rPr lang="en-US" altLang="zh-CN" sz="2400" b="1" dirty="0">
                <a:solidFill>
                  <a:schemeClr val="hlink"/>
                </a:solidFill>
              </a:rPr>
              <a:t>1.  </a:t>
            </a:r>
            <a:r>
              <a:rPr lang="zh-CN" altLang="en-US" sz="2400" b="1" dirty="0">
                <a:solidFill>
                  <a:schemeClr val="hlink"/>
                </a:solidFill>
              </a:rPr>
              <a:t> 完善保密系统的含义（香农）</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I(M;C)=H(M)-H(M|C)=0</a:t>
            </a:r>
            <a:r>
              <a:rPr lang="zh-CN" altLang="en-US" sz="2000" dirty="0">
                <a:latin typeface="宋体" panose="02010600030101010101" pitchFamily="2" charset="-122"/>
              </a:rPr>
              <a:t>，则称相应的密码系统为完善保密系统。</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即知道密文，并不能获取更多明文的信息；</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也即是说，无论截取多少密文，也无法获得相关明文的信息</a:t>
            </a:r>
          </a:p>
          <a:p>
            <a:pPr eaLnBrk="1" hangingPunct="1">
              <a:lnSpc>
                <a:spcPct val="125000"/>
              </a:lnSpc>
              <a:buFont typeface="Wingdings" panose="05000000000000000000" pitchFamily="2" charset="2"/>
              <a:buNone/>
            </a:pPr>
            <a:r>
              <a:rPr lang="zh-CN" altLang="en-US" sz="2000" b="1" dirty="0">
                <a:solidFill>
                  <a:schemeClr val="hlink"/>
                </a:solidFill>
                <a:latin typeface="宋体" panose="02010600030101010101" pitchFamily="2" charset="-122"/>
              </a:rPr>
              <a:t>    密码系统设计的基本原则：</a:t>
            </a:r>
            <a:r>
              <a:rPr lang="zh-CN" altLang="en-US" sz="2800" b="1" dirty="0">
                <a:solidFill>
                  <a:schemeClr val="hlink"/>
                </a:solidFill>
              </a:rPr>
              <a:t>    </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确保明文与密文间的互信息为</a:t>
            </a:r>
            <a:r>
              <a:rPr lang="en-US" altLang="zh-CN" sz="2000" dirty="0">
                <a:latin typeface="宋体" panose="02010600030101010101" pitchFamily="2" charset="-122"/>
              </a:rPr>
              <a:t>0</a:t>
            </a:r>
            <a:r>
              <a:rPr lang="zh-CN" altLang="en-US" sz="2000" dirty="0">
                <a:latin typeface="宋体" panose="02010600030101010101" pitchFamily="2" charset="-122"/>
              </a:rPr>
              <a:t>；</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即明文空间与密文空间完全无关</a:t>
            </a:r>
          </a:p>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2. </a:t>
            </a:r>
            <a:r>
              <a:rPr lang="zh-CN" altLang="en-US" sz="2400" b="1" dirty="0">
                <a:solidFill>
                  <a:schemeClr val="hlink"/>
                </a:solidFill>
                <a:latin typeface="宋体" panose="02010600030101010101" pitchFamily="2" charset="-122"/>
              </a:rPr>
              <a:t>定理：完善保密系统的必要条件</a:t>
            </a:r>
            <a:r>
              <a:rPr lang="en-US" altLang="zh-CN" sz="2400" b="1"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 H(K)</a:t>
            </a:r>
            <a:r>
              <a:rPr lang="en-US" altLang="zh-CN" sz="2000" dirty="0">
                <a:solidFill>
                  <a:schemeClr val="hlink"/>
                </a:solidFill>
                <a:latin typeface="宋体" panose="02010600030101010101" pitchFamily="2" charset="-122"/>
                <a:cs typeface="Times New Roman" panose="02020603050405020304" pitchFamily="18" charset="0"/>
              </a:rPr>
              <a:t>≥ H(M)</a:t>
            </a:r>
            <a:endParaRPr lang="en-US" altLang="zh-CN" sz="2000"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2000" b="1" dirty="0">
                <a:solidFill>
                  <a:schemeClr val="hlink"/>
                </a:solidFill>
                <a:latin typeface="宋体" panose="02010600030101010101" pitchFamily="2" charset="-122"/>
              </a:rPr>
              <a:t>    </a:t>
            </a:r>
            <a:r>
              <a:rPr lang="zh-CN" altLang="en-US" sz="2000" b="1" dirty="0">
                <a:solidFill>
                  <a:schemeClr val="hlink"/>
                </a:solidFill>
                <a:latin typeface="宋体" panose="02010600030101010101" pitchFamily="2" charset="-122"/>
              </a:rPr>
              <a:t>该定理由香农在</a:t>
            </a:r>
            <a:r>
              <a:rPr lang="en-US" altLang="zh-CN" sz="2000" b="1" dirty="0">
                <a:solidFill>
                  <a:schemeClr val="hlink"/>
                </a:solidFill>
                <a:latin typeface="宋体" panose="02010600030101010101" pitchFamily="2" charset="-122"/>
              </a:rPr>
              <a:t>1949</a:t>
            </a:r>
            <a:r>
              <a:rPr lang="zh-CN" altLang="en-US" sz="2000" b="1" dirty="0">
                <a:solidFill>
                  <a:schemeClr val="hlink"/>
                </a:solidFill>
                <a:latin typeface="宋体" panose="02010600030101010101" pitchFamily="2" charset="-122"/>
              </a:rPr>
              <a:t>所证明：</a:t>
            </a:r>
            <a:r>
              <a:rPr lang="en-US" altLang="zh-CN" sz="2000" b="1" dirty="0">
                <a:solidFill>
                  <a:schemeClr val="hlink"/>
                </a:solidFill>
                <a:latin typeface="宋体" panose="02010600030101010101" pitchFamily="2" charset="-122"/>
              </a:rPr>
              <a:t>M</a:t>
            </a:r>
            <a:r>
              <a:rPr lang="zh-CN" altLang="en-US" sz="2000" b="1" dirty="0">
                <a:solidFill>
                  <a:schemeClr val="hlink"/>
                </a:solidFill>
                <a:latin typeface="宋体" panose="02010600030101010101" pitchFamily="2" charset="-122"/>
              </a:rPr>
              <a:t>和</a:t>
            </a:r>
            <a:r>
              <a:rPr lang="en-US" altLang="zh-CN" sz="2000" b="1" dirty="0">
                <a:solidFill>
                  <a:schemeClr val="hlink"/>
                </a:solidFill>
                <a:latin typeface="宋体" panose="02010600030101010101" pitchFamily="2" charset="-122"/>
              </a:rPr>
              <a:t>C</a:t>
            </a:r>
            <a:r>
              <a:rPr lang="zh-CN" altLang="en-US" sz="2000" b="1" dirty="0">
                <a:solidFill>
                  <a:schemeClr val="hlink"/>
                </a:solidFill>
                <a:latin typeface="宋体" panose="02010600030101010101" pitchFamily="2" charset="-122"/>
              </a:rPr>
              <a:t>要完全无关，</a:t>
            </a:r>
            <a:r>
              <a:rPr lang="zh-CN" altLang="en-US" sz="2000" dirty="0">
                <a:latin typeface="宋体" panose="02010600030101010101" pitchFamily="2" charset="-122"/>
              </a:rPr>
              <a:t>密钥熵不能小于明文熵</a:t>
            </a:r>
            <a:r>
              <a:rPr lang="en-US" altLang="zh-CN" sz="2000" dirty="0">
                <a:latin typeface="宋体" panose="02010600030101010101" pitchFamily="2" charset="-122"/>
              </a:rPr>
              <a:t>,</a:t>
            </a:r>
            <a:r>
              <a:rPr lang="zh-CN" altLang="en-US" sz="2000" dirty="0">
                <a:latin typeface="宋体" panose="02010600030101010101" pitchFamily="2" charset="-122"/>
              </a:rPr>
              <a:t>密钥必须具有随机特性，即</a:t>
            </a:r>
            <a:r>
              <a:rPr lang="en-US" altLang="zh-CN" sz="2000" b="1" dirty="0">
                <a:solidFill>
                  <a:schemeClr val="hlink"/>
                </a:solidFill>
                <a:latin typeface="宋体" panose="02010600030101010101" pitchFamily="2" charset="-122"/>
              </a:rPr>
              <a:t>K</a:t>
            </a:r>
            <a:r>
              <a:rPr lang="zh-CN" altLang="en-US" sz="2000" b="1" dirty="0">
                <a:solidFill>
                  <a:schemeClr val="hlink"/>
                </a:solidFill>
                <a:latin typeface="宋体" panose="02010600030101010101" pitchFamily="2" charset="-122"/>
              </a:rPr>
              <a:t>应为真正的随机序列</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520521" y="1349062"/>
            <a:ext cx="8382000" cy="4114800"/>
          </a:xfrm>
        </p:spPr>
        <p:txBody>
          <a:bodyPr/>
          <a:lstStyle/>
          <a:p>
            <a:pPr eaLnBrk="1" hangingPunct="1">
              <a:lnSpc>
                <a:spcPct val="125000"/>
              </a:lnSpc>
              <a:buFont typeface="Wingdings" panose="05000000000000000000" pitchFamily="2" charset="2"/>
              <a:buNone/>
            </a:pPr>
            <a:r>
              <a:rPr lang="zh-CN" altLang="en-US" sz="2400" dirty="0">
                <a:solidFill>
                  <a:schemeClr val="hlink"/>
                </a:solidFill>
                <a:latin typeface="宋体" panose="02010600030101010101" pitchFamily="2" charset="-122"/>
              </a:rPr>
              <a:t>无条件安全（</a:t>
            </a:r>
            <a:r>
              <a:rPr lang="en-US" altLang="zh-CN" sz="2400" dirty="0">
                <a:solidFill>
                  <a:schemeClr val="hlink"/>
                </a:solidFill>
                <a:latin typeface="Arial" panose="020B0604020202020204" pitchFamily="34" charset="0"/>
              </a:rPr>
              <a:t>Unconditionally secure</a:t>
            </a:r>
            <a:r>
              <a:rPr lang="zh-CN" altLang="en-US" sz="2400" dirty="0">
                <a:solidFill>
                  <a:schemeClr val="hlink"/>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dirty="0">
                <a:solidFill>
                  <a:srgbClr val="000065"/>
                </a:solidFill>
                <a:latin typeface="宋体" panose="02010600030101010101" pitchFamily="2" charset="-122"/>
              </a:rPr>
              <a:t> </a:t>
            </a:r>
            <a:r>
              <a:rPr lang="zh-CN" altLang="en-US" sz="2400" dirty="0">
                <a:solidFill>
                  <a:srgbClr val="000065"/>
                </a:solidFill>
                <a:latin typeface="宋体" panose="02010600030101010101" pitchFamily="2" charset="-122"/>
              </a:rPr>
              <a:t> 无论破译者有多少密文</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他也无法解出对应的明文</a:t>
            </a:r>
            <a:r>
              <a:rPr lang="zh-CN" altLang="en-US" sz="2400" b="1" dirty="0">
                <a:solidFill>
                  <a:srgbClr val="FF0000"/>
                </a:solidFill>
                <a:latin typeface="宋体" panose="02010600030101010101" pitchFamily="2" charset="-122"/>
              </a:rPr>
              <a:t>（唯密文攻击）</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即使他解出了</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他也无法验证结果的正确性</a:t>
            </a:r>
            <a:r>
              <a:rPr lang="zh-CN" altLang="en-US" sz="2400" dirty="0">
                <a:solidFill>
                  <a:srgbClr val="000065"/>
                </a:solidFill>
                <a:latin typeface="Arial" panose="020B0604020202020204" pitchFamily="34" charset="0"/>
              </a:rPr>
              <a:t>。</a:t>
            </a:r>
          </a:p>
          <a:p>
            <a:pPr eaLnBrk="1" hangingPunct="1">
              <a:lnSpc>
                <a:spcPct val="125000"/>
              </a:lnSpc>
              <a:buFont typeface="Wingdings" panose="05000000000000000000" pitchFamily="2" charset="2"/>
              <a:buNone/>
            </a:pPr>
            <a:r>
              <a:rPr lang="en-US" altLang="zh-CN" sz="2400" dirty="0">
                <a:solidFill>
                  <a:srgbClr val="000065"/>
                </a:solidFill>
                <a:latin typeface="Arial" panose="020B0604020202020204" pitchFamily="34" charset="0"/>
              </a:rPr>
              <a:t>     </a:t>
            </a: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r>
              <a:rPr lang="zh-CN" altLang="en-US" sz="2400" dirty="0">
                <a:solidFill>
                  <a:srgbClr val="000065"/>
                </a:solidFill>
                <a:latin typeface="Arial" panose="020B0604020202020204" pitchFamily="34" charset="0"/>
              </a:rPr>
              <a:t>     </a:t>
            </a:r>
            <a:r>
              <a:rPr lang="en-US" altLang="zh-CN" sz="2400" dirty="0">
                <a:solidFill>
                  <a:srgbClr val="000065"/>
                </a:solidFill>
                <a:latin typeface="Arial" panose="020B0604020202020204" pitchFamily="34" charset="0"/>
              </a:rPr>
              <a:t>One time password</a:t>
            </a:r>
            <a:r>
              <a:rPr lang="zh-CN" altLang="en-US" sz="2400" dirty="0">
                <a:solidFill>
                  <a:srgbClr val="000065"/>
                </a:solidFill>
                <a:latin typeface="Arial" panose="020B0604020202020204" pitchFamily="34" charset="0"/>
              </a:rPr>
              <a:t>：一次性密码； </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520521" y="1502558"/>
            <a:ext cx="8382000" cy="4114800"/>
          </a:xfrm>
        </p:spPr>
        <p:txBody>
          <a:bodyPr/>
          <a:lstStyle/>
          <a:p>
            <a:pPr eaLnBrk="1" hangingPunct="1">
              <a:lnSpc>
                <a:spcPct val="125000"/>
              </a:lnSpc>
              <a:buFont typeface="Wingdings" panose="05000000000000000000" pitchFamily="2" charset="2"/>
              <a:buNone/>
            </a:pPr>
            <a:r>
              <a:rPr lang="zh-CN" altLang="en-US" sz="2400" dirty="0">
                <a:solidFill>
                  <a:schemeClr val="hlink"/>
                </a:solidFill>
                <a:latin typeface="宋体" panose="02010600030101010101" pitchFamily="2" charset="-122"/>
              </a:rPr>
              <a:t>计算上安全（</a:t>
            </a:r>
            <a:r>
              <a:rPr lang="en-US" altLang="zh-CN" sz="2400" dirty="0">
                <a:solidFill>
                  <a:schemeClr val="hlink"/>
                </a:solidFill>
                <a:latin typeface="Arial" panose="020B0604020202020204" pitchFamily="34" charset="0"/>
              </a:rPr>
              <a:t>Computationally secure</a:t>
            </a:r>
            <a:r>
              <a:rPr lang="zh-CN" altLang="en-US" sz="2400" dirty="0">
                <a:solidFill>
                  <a:schemeClr val="hlink"/>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sz="2400" dirty="0">
                <a:solidFill>
                  <a:srgbClr val="000065"/>
                </a:solidFill>
                <a:latin typeface="宋体" panose="02010600030101010101" pitchFamily="2" charset="-122"/>
              </a:rPr>
              <a:t>     破译的代价超出信息本身的价值</a:t>
            </a:r>
          </a:p>
          <a:p>
            <a:pPr eaLnBrk="1" hangingPunct="1">
              <a:lnSpc>
                <a:spcPct val="125000"/>
              </a:lnSpc>
              <a:buFont typeface="Wingdings" panose="05000000000000000000" pitchFamily="2" charset="2"/>
              <a:buNone/>
            </a:pPr>
            <a:r>
              <a:rPr lang="zh-CN" altLang="en-US" sz="2400" dirty="0">
                <a:solidFill>
                  <a:srgbClr val="000065"/>
                </a:solidFill>
                <a:latin typeface="Wingdings-Regular" charset="0"/>
              </a:rPr>
              <a:t>􀂾  </a:t>
            </a:r>
            <a:r>
              <a:rPr lang="zh-CN" altLang="en-US" sz="2400" dirty="0">
                <a:solidFill>
                  <a:srgbClr val="000065"/>
                </a:solidFill>
                <a:latin typeface="宋体" panose="02010600030101010101" pitchFamily="2" charset="-122"/>
              </a:rPr>
              <a:t>破译的时间超出了信息的有效期</a:t>
            </a:r>
          </a:p>
          <a:p>
            <a:pPr eaLnBrk="1" hangingPunct="1">
              <a:lnSpc>
                <a:spcPct val="125000"/>
              </a:lnSpc>
              <a:buFont typeface="Wingdings" panose="05000000000000000000" pitchFamily="2" charset="2"/>
              <a:buNone/>
            </a:pPr>
            <a:r>
              <a:rPr lang="zh-CN" altLang="en-US" sz="2400" dirty="0">
                <a:solidFill>
                  <a:srgbClr val="000065"/>
                </a:solidFill>
                <a:latin typeface="宋体" panose="02010600030101010101" pitchFamily="2" charset="-122"/>
              </a:rPr>
              <a:t>     破译的时间复杂度不是多项式的</a:t>
            </a: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r>
              <a:rPr lang="zh-CN" altLang="en-US" sz="2400" dirty="0"/>
              <a:t>     算出和估计出破译它的计算量下限，利用已有的最好的方法破译该密码系统所需要的努力超出了破译者的破译能力（诸如时间、空间、资金等资源）</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101436" y="2007682"/>
            <a:ext cx="6546273" cy="1026464"/>
          </a:xfrm>
        </p:spPr>
        <p:txBody>
          <a:bodyPr/>
          <a:lstStyle/>
          <a:p>
            <a:pPr eaLnBrk="1" hangingPunct="1">
              <a:buFont typeface="Wingdings" panose="05000000000000000000" pitchFamily="2" charset="2"/>
              <a:buNone/>
            </a:pPr>
            <a:r>
              <a:rPr lang="zh-CN" altLang="en-US" dirty="0">
                <a:solidFill>
                  <a:srgbClr val="FF0000"/>
                </a:solidFill>
              </a:rPr>
              <a:t>内容一   密码学概述</a:t>
            </a:r>
            <a:endParaRPr lang="en-US" altLang="zh-CN" dirty="0">
              <a:solidFill>
                <a:srgbClr val="FF0000"/>
              </a:solidFill>
            </a:endParaRPr>
          </a:p>
          <a:p>
            <a:pPr eaLnBrk="1" hangingPunct="1">
              <a:buFont typeface="Wingdings" panose="05000000000000000000" pitchFamily="2" charset="2"/>
              <a:buNone/>
            </a:pPr>
            <a:r>
              <a:rPr lang="en-US" altLang="zh-CN" dirty="0"/>
              <a:t>1.</a:t>
            </a:r>
            <a:r>
              <a:rPr lang="zh-CN" altLang="en-US" dirty="0"/>
              <a:t>密码学怎么来的？</a:t>
            </a:r>
            <a:endParaRPr lang="en-US" altLang="zh-CN" dirty="0"/>
          </a:p>
          <a:p>
            <a:pPr eaLnBrk="1" hangingPunct="1">
              <a:buFont typeface="Wingdings" panose="05000000000000000000" pitchFamily="2" charset="2"/>
              <a:buNone/>
            </a:pPr>
            <a:r>
              <a:rPr lang="en-US" altLang="zh-CN" dirty="0"/>
              <a:t>2.</a:t>
            </a:r>
            <a:r>
              <a:rPr lang="zh-CN" altLang="en-US" dirty="0"/>
              <a:t>密码学组成？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365974" y="1360890"/>
            <a:ext cx="8546205" cy="4795212"/>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密码学</a:t>
            </a:r>
            <a:r>
              <a:rPr lang="en-US" altLang="zh-CN" sz="2400" b="1" dirty="0">
                <a:solidFill>
                  <a:schemeClr val="hlink"/>
                </a:solidFill>
                <a:latin typeface="宋体" panose="02010600030101010101" pitchFamily="2" charset="-122"/>
              </a:rPr>
              <a:t>Cryptology</a:t>
            </a:r>
          </a:p>
          <a:p>
            <a:pPr marL="0" indent="0"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包括密码编码学、密码分析学，其常被看成是数学的一个分支       现代的密码学家通常也是理论数学家</a:t>
            </a: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密码编码学</a:t>
            </a:r>
            <a:r>
              <a:rPr lang="en-US" altLang="zh-CN" sz="2400" b="1" dirty="0">
                <a:solidFill>
                  <a:schemeClr val="hlink"/>
                </a:solidFill>
                <a:latin typeface="宋体" panose="02010600030101010101" pitchFamily="2" charset="-122"/>
              </a:rPr>
              <a:t>Cryptography</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使消息得到保密的技术和科学</a:t>
            </a: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密码分析学</a:t>
            </a:r>
            <a:r>
              <a:rPr lang="en-US" altLang="zh-CN" sz="2400" b="1" dirty="0">
                <a:solidFill>
                  <a:schemeClr val="hlink"/>
                </a:solidFill>
                <a:latin typeface="宋体" panose="02010600030101010101" pitchFamily="2" charset="-122"/>
              </a:rPr>
              <a:t>Cryptanalysis</a:t>
            </a:r>
          </a:p>
          <a:p>
            <a:pPr marL="0" indent="0"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破译密文的技术和科学。在</a:t>
            </a:r>
            <a:r>
              <a:rPr lang="zh-CN" altLang="en-US" sz="2000" b="1" dirty="0">
                <a:solidFill>
                  <a:srgbClr val="FF0000"/>
                </a:solidFill>
                <a:latin typeface="宋体" panose="02010600030101010101" pitchFamily="2" charset="-122"/>
              </a:rPr>
              <a:t>未知密钥情况</a:t>
            </a:r>
            <a:r>
              <a:rPr lang="zh-CN" altLang="en-US" sz="2000" dirty="0">
                <a:latin typeface="宋体" panose="02010600030101010101" pitchFamily="2" charset="-122"/>
              </a:rPr>
              <a:t>下，利用可能获取的一切信息</a:t>
            </a:r>
            <a:r>
              <a:rPr lang="en-US" altLang="zh-CN" sz="2000" dirty="0">
                <a:latin typeface="宋体" panose="02010600030101010101" pitchFamily="2" charset="-122"/>
              </a:rPr>
              <a:t>(</a:t>
            </a:r>
            <a:r>
              <a:rPr lang="zh-CN" altLang="en-US" sz="2000" dirty="0">
                <a:latin typeface="宋体" panose="02010600030101010101" pitchFamily="2" charset="-122"/>
              </a:rPr>
              <a:t>明文、密文</a:t>
            </a:r>
            <a:r>
              <a:rPr lang="en-US" altLang="zh-CN" sz="2000" dirty="0">
                <a:latin typeface="宋体" panose="02010600030101010101" pitchFamily="2" charset="-122"/>
              </a:rPr>
              <a:t>)</a:t>
            </a:r>
            <a:r>
              <a:rPr lang="zh-CN" altLang="en-US" sz="2000" dirty="0">
                <a:latin typeface="宋体" panose="02010600030101010101" pitchFamily="2" charset="-122"/>
              </a:rPr>
              <a:t>来获取密钥、明文；发现密码系统的缺陷。</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密码分析比密码编码更难</a:t>
            </a:r>
          </a:p>
          <a:p>
            <a:pPr eaLnBrk="1" hangingPunct="1">
              <a:lnSpc>
                <a:spcPct val="125000"/>
              </a:lnSpc>
              <a:buFont typeface="Wingdings" panose="05000000000000000000" pitchFamily="2" charset="2"/>
              <a:buNone/>
            </a:pPr>
            <a:endParaRPr lang="zh-CN" altLang="en-US" sz="2000" dirty="0">
              <a:latin typeface="宋体" panose="02010600030101010101" pitchFamily="2" charset="-122"/>
            </a:endParaRPr>
          </a:p>
        </p:txBody>
      </p:sp>
      <p:sp>
        <p:nvSpPr>
          <p:cNvPr id="3" name="矩形 2"/>
          <p:cNvSpPr/>
          <p:nvPr/>
        </p:nvSpPr>
        <p:spPr>
          <a:xfrm>
            <a:off x="382030" y="565529"/>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密码学研究</a:t>
            </a:r>
          </a:p>
        </p:txBody>
      </p:sp>
    </p:spTree>
    <p:extLst>
      <p:ext uri="{BB962C8B-B14F-4D97-AF65-F5344CB8AC3E}">
        <p14:creationId xmlns:p14="http://schemas.microsoft.com/office/powerpoint/2010/main" val="92580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382030" y="1335133"/>
            <a:ext cx="8458200" cy="5039909"/>
          </a:xfrm>
          <a:noFill/>
        </p:spPr>
        <p:txBody>
          <a:bodyPr/>
          <a:lstStyle/>
          <a:p>
            <a:pPr eaLnBrk="1" hangingPunct="1">
              <a:lnSpc>
                <a:spcPct val="125000"/>
              </a:lnSpc>
              <a:buFont typeface="Wingdings" panose="05000000000000000000" pitchFamily="2" charset="2"/>
              <a:buNone/>
            </a:pPr>
            <a:r>
              <a:rPr lang="zh-CN" altLang="en-US" sz="2800" b="1" dirty="0">
                <a:solidFill>
                  <a:schemeClr val="hlink"/>
                </a:solidFill>
              </a:rPr>
              <a:t>数学基础</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(1) </a:t>
            </a:r>
            <a:r>
              <a:rPr lang="zh-CN" altLang="en-US" sz="2400" dirty="0">
                <a:solidFill>
                  <a:schemeClr val="hlink"/>
                </a:solidFill>
              </a:rPr>
              <a:t>基础数论</a:t>
            </a:r>
          </a:p>
          <a:p>
            <a:pPr eaLnBrk="1" hangingPunct="1">
              <a:lnSpc>
                <a:spcPct val="125000"/>
              </a:lnSpc>
              <a:buFont typeface="Wingdings" panose="05000000000000000000" pitchFamily="2" charset="2"/>
              <a:buNone/>
            </a:pPr>
            <a:r>
              <a:rPr lang="zh-CN" altLang="en-US" sz="2400" dirty="0"/>
              <a:t>        基础数论用于密码学才只有几十年时间，以</a:t>
            </a:r>
            <a:r>
              <a:rPr lang="en-US" altLang="zh-CN" sz="2400" dirty="0"/>
              <a:t>RSA</a:t>
            </a:r>
            <a:r>
              <a:rPr lang="zh-CN" altLang="en-US" sz="2400" dirty="0"/>
              <a:t>为典型</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(2) </a:t>
            </a:r>
            <a:r>
              <a:rPr lang="zh-CN" altLang="en-US" sz="2400" dirty="0">
                <a:solidFill>
                  <a:schemeClr val="hlink"/>
                </a:solidFill>
              </a:rPr>
              <a:t>近世代数</a:t>
            </a:r>
          </a:p>
          <a:p>
            <a:pPr eaLnBrk="1" hangingPunct="1">
              <a:lnSpc>
                <a:spcPct val="125000"/>
              </a:lnSpc>
              <a:buFont typeface="Wingdings" panose="05000000000000000000" pitchFamily="2" charset="2"/>
              <a:buNone/>
            </a:pPr>
            <a:r>
              <a:rPr lang="zh-CN" altLang="en-US" sz="2400" dirty="0"/>
              <a:t>         群环域，布尔函数；如椭圆曲线密码理论</a:t>
            </a:r>
          </a:p>
          <a:p>
            <a:pPr eaLnBrk="1" hangingPunct="1">
              <a:lnSpc>
                <a:spcPct val="125000"/>
              </a:lnSpc>
              <a:buFont typeface="Wingdings" panose="05000000000000000000" pitchFamily="2" charset="2"/>
              <a:buNone/>
            </a:pPr>
            <a:r>
              <a:rPr lang="zh-CN" altLang="en-US" sz="2400" dirty="0"/>
              <a:t>         数理逻辑，</a:t>
            </a:r>
            <a:r>
              <a:rPr lang="en-US" altLang="zh-CN" sz="2400" dirty="0"/>
              <a:t>BAN</a:t>
            </a:r>
            <a:r>
              <a:rPr lang="zh-CN" altLang="en-US" sz="2400" dirty="0"/>
              <a:t>逻辑用于协议分析</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(3) </a:t>
            </a:r>
            <a:r>
              <a:rPr lang="zh-CN" altLang="en-US" sz="2400" dirty="0">
                <a:solidFill>
                  <a:schemeClr val="hlink"/>
                </a:solidFill>
              </a:rPr>
              <a:t>非线性复杂理论</a:t>
            </a:r>
          </a:p>
          <a:p>
            <a:pPr eaLnBrk="1" hangingPunct="1">
              <a:lnSpc>
                <a:spcPct val="125000"/>
              </a:lnSpc>
              <a:buFont typeface="Wingdings" panose="05000000000000000000" pitchFamily="2" charset="2"/>
              <a:buNone/>
            </a:pPr>
            <a:r>
              <a:rPr lang="zh-CN" altLang="en-US" sz="2400" dirty="0"/>
              <a:t>         混沌序列</a:t>
            </a:r>
          </a:p>
          <a:p>
            <a:pPr eaLnBrk="1" hangingPunct="1">
              <a:lnSpc>
                <a:spcPct val="125000"/>
              </a:lnSpc>
              <a:buFont typeface="Wingdings" panose="05000000000000000000" pitchFamily="2" charset="2"/>
              <a:buNone/>
            </a:pPr>
            <a:r>
              <a:rPr lang="zh-CN" altLang="en-US" sz="2400" dirty="0"/>
              <a:t>         拟随机序列</a:t>
            </a:r>
          </a:p>
        </p:txBody>
      </p:sp>
      <p:sp>
        <p:nvSpPr>
          <p:cNvPr id="3" name="矩形 2"/>
          <p:cNvSpPr/>
          <p:nvPr/>
        </p:nvSpPr>
        <p:spPr>
          <a:xfrm>
            <a:off x="382030" y="565529"/>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密码学研究</a:t>
            </a:r>
          </a:p>
        </p:txBody>
      </p:sp>
    </p:spTree>
    <p:extLst>
      <p:ext uri="{BB962C8B-B14F-4D97-AF65-F5344CB8AC3E}">
        <p14:creationId xmlns:p14="http://schemas.microsoft.com/office/powerpoint/2010/main" val="139084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title"/>
          </p:nvPr>
        </p:nvSpPr>
        <p:spPr>
          <a:xfrm>
            <a:off x="1049482" y="2843213"/>
            <a:ext cx="7793038" cy="880391"/>
          </a:xfrm>
          <a:noFill/>
        </p:spPr>
        <p:txBody>
          <a:bodyPr/>
          <a:lstStyle/>
          <a:p>
            <a:pPr algn="l" eaLnBrk="1" hangingPunct="1"/>
            <a:r>
              <a:rPr lang="zh-CN" altLang="en-US" dirty="0">
                <a:latin typeface="宋体" panose="02010600030101010101" pitchFamily="2" charset="-122"/>
              </a:rPr>
              <a:t>内容二    古典密码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47350" y="1231258"/>
            <a:ext cx="8194374" cy="3340741"/>
          </a:xfrm>
        </p:spPr>
        <p:txBody>
          <a:bodyPr/>
          <a:lstStyle/>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）公元前</a:t>
            </a:r>
            <a:r>
              <a:rPr lang="en-US" altLang="zh-CN" sz="2000" dirty="0">
                <a:latin typeface="宋体" panose="02010600030101010101" pitchFamily="2" charset="-122"/>
              </a:rPr>
              <a:t>400</a:t>
            </a:r>
            <a:r>
              <a:rPr lang="zh-CN" altLang="en-US" sz="2000" dirty="0">
                <a:latin typeface="宋体" panose="02010600030101010101" pitchFamily="2" charset="-122"/>
              </a:rPr>
              <a:t>年，斯巴达人使用棍子和羊皮进行秘密通信。</a:t>
            </a:r>
          </a:p>
          <a:p>
            <a:pPr marL="631825" indent="-631825"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）他们把羊皮螺旋状地缠绕着棍子，然后沿着棍子的水平方向一行一行地写。写完后把纸条取下来，送到接收者手中。</a:t>
            </a:r>
            <a:endParaRPr lang="en-US" altLang="zh-CN" sz="2000" dirty="0">
              <a:latin typeface="宋体" panose="02010600030101010101" pitchFamily="2" charset="-122"/>
            </a:endParaRPr>
          </a:p>
          <a:p>
            <a:pPr marL="631825" indent="-631825"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）羊皮上只有杂乱无章的字母，但当接收者把它绕在同样直径（</a:t>
            </a:r>
            <a:r>
              <a:rPr lang="zh-CN" altLang="en-US" sz="2000" dirty="0">
                <a:solidFill>
                  <a:srgbClr val="FF0000"/>
                </a:solidFill>
                <a:latin typeface="宋体" panose="02010600030101010101" pitchFamily="2" charset="-122"/>
              </a:rPr>
              <a:t>直径可以看成是一种密钥</a:t>
            </a:r>
            <a:r>
              <a:rPr lang="zh-CN" altLang="en-US" sz="2000" dirty="0">
                <a:latin typeface="宋体" panose="02010600030101010101" pitchFamily="2" charset="-122"/>
              </a:rPr>
              <a:t>）的棍子上时，一段清楚的文字就神奇般地显现出来。</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4</a:t>
            </a:r>
            <a:r>
              <a:rPr lang="zh-CN" altLang="en-US" sz="2000" dirty="0">
                <a:latin typeface="宋体" panose="02010600030101010101" pitchFamily="2" charset="-122"/>
              </a:rPr>
              <a:t>）该方法很可能是文字记载的最早加密算法。</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5</a:t>
            </a:r>
            <a:r>
              <a:rPr lang="zh-CN" altLang="en-US" sz="2000" dirty="0">
                <a:latin typeface="宋体" panose="02010600030101010101" pitchFamily="2" charset="-122"/>
              </a:rPr>
              <a:t>）该方法虽然很简单，但还是起到了一定的保密作用。</a:t>
            </a:r>
          </a:p>
        </p:txBody>
      </p:sp>
      <p:sp>
        <p:nvSpPr>
          <p:cNvPr id="2" name="矩形 1"/>
          <p:cNvSpPr/>
          <p:nvPr/>
        </p:nvSpPr>
        <p:spPr>
          <a:xfrm>
            <a:off x="215528" y="617044"/>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latin typeface="宋体" panose="02010600030101010101" pitchFamily="2" charset="-122"/>
              </a:rPr>
              <a:t>塞塔式密码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15" y="4571999"/>
            <a:ext cx="7198574" cy="2136711"/>
          </a:xfrm>
          <a:prstGeom prst="rect">
            <a:avLst/>
          </a:prstGeom>
        </p:spPr>
      </p:pic>
      <p:sp>
        <p:nvSpPr>
          <p:cNvPr id="3" name="文本框 2">
            <a:extLst>
              <a:ext uri="{FF2B5EF4-FFF2-40B4-BE49-F238E27FC236}">
                <a16:creationId xmlns:a16="http://schemas.microsoft.com/office/drawing/2014/main" id="{A6F53CC7-8AFA-4551-8B00-EAE944F7E0C0}"/>
              </a:ext>
            </a:extLst>
          </p:cNvPr>
          <p:cNvSpPr txBox="1"/>
          <p:nvPr/>
        </p:nvSpPr>
        <p:spPr>
          <a:xfrm>
            <a:off x="2419377" y="67859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528" y="617044"/>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latin typeface="宋体" panose="02010600030101010101" pitchFamily="2" charset="-122"/>
              </a:rPr>
              <a:t>塞塔式密码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15" y="4571999"/>
            <a:ext cx="7198574" cy="2136711"/>
          </a:xfrm>
          <a:prstGeom prst="rect">
            <a:avLst/>
          </a:prstGeom>
        </p:spPr>
      </p:pic>
      <p:sp>
        <p:nvSpPr>
          <p:cNvPr id="3" name="文本框 2">
            <a:extLst>
              <a:ext uri="{FF2B5EF4-FFF2-40B4-BE49-F238E27FC236}">
                <a16:creationId xmlns:a16="http://schemas.microsoft.com/office/drawing/2014/main" id="{A6F53CC7-8AFA-4551-8B00-EAE944F7E0C0}"/>
              </a:ext>
            </a:extLst>
          </p:cNvPr>
          <p:cNvSpPr txBox="1"/>
          <p:nvPr/>
        </p:nvSpPr>
        <p:spPr>
          <a:xfrm>
            <a:off x="2419377" y="67859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
        <p:nvSpPr>
          <p:cNvPr id="6" name="内容占位符 5">
            <a:extLst>
              <a:ext uri="{FF2B5EF4-FFF2-40B4-BE49-F238E27FC236}">
                <a16:creationId xmlns:a16="http://schemas.microsoft.com/office/drawing/2014/main" id="{E09BFD64-12FF-4991-A5B5-ADDBDC5CB3D6}"/>
              </a:ext>
            </a:extLst>
          </p:cNvPr>
          <p:cNvSpPr>
            <a:spLocks noGrp="1"/>
          </p:cNvSpPr>
          <p:nvPr>
            <p:ph idx="1"/>
          </p:nvPr>
        </p:nvSpPr>
        <p:spPr/>
        <p:txBody>
          <a:bodyPr/>
          <a:lstStyle/>
          <a:p>
            <a:r>
              <a:rPr lang="zh-CN" altLang="en-US" dirty="0"/>
              <a:t>密文空间？</a:t>
            </a:r>
            <a:endParaRPr lang="en-US" altLang="zh-CN" dirty="0"/>
          </a:p>
          <a:p>
            <a:r>
              <a:rPr lang="zh-CN" altLang="en-US" dirty="0"/>
              <a:t>完善保密条件？</a:t>
            </a:r>
          </a:p>
        </p:txBody>
      </p:sp>
    </p:spTree>
    <p:extLst>
      <p:ext uri="{BB962C8B-B14F-4D97-AF65-F5344CB8AC3E}">
        <p14:creationId xmlns:p14="http://schemas.microsoft.com/office/powerpoint/2010/main" val="378105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05680" y="1255712"/>
            <a:ext cx="8838320" cy="1420813"/>
          </a:xfrm>
        </p:spPr>
        <p:txBody>
          <a:bodyPr/>
          <a:lstStyle/>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根据一定规则重新安排明文，使重排后的明文失去可理解特性</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(m</a:t>
            </a:r>
            <a:r>
              <a:rPr lang="en-US" altLang="zh-CN" sz="2400" baseline="-25000" dirty="0">
                <a:latin typeface="宋体" panose="02010600030101010101" pitchFamily="2" charset="-122"/>
              </a:rPr>
              <a:t>1</a:t>
            </a:r>
            <a:r>
              <a:rPr lang="en-US" altLang="zh-CN" sz="2400" dirty="0">
                <a:latin typeface="宋体" panose="02010600030101010101" pitchFamily="2" charset="-122"/>
              </a:rPr>
              <a:t>,m</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m</a:t>
            </a:r>
            <a:r>
              <a:rPr lang="en-US" altLang="zh-CN" sz="2400" baseline="-25000" dirty="0" err="1">
                <a:latin typeface="宋体" panose="02010600030101010101" pitchFamily="2" charset="-122"/>
              </a:rPr>
              <a:t>s</a:t>
            </a:r>
            <a:r>
              <a:rPr lang="en-US" altLang="zh-CN" sz="2400" dirty="0">
                <a:latin typeface="宋体" panose="02010600030101010101" pitchFamily="2" charset="-122"/>
              </a:rPr>
              <a:t>)---&gt;(m</a:t>
            </a:r>
            <a:r>
              <a:rPr lang="en-US" altLang="zh-CN" sz="2400" baseline="-25000" dirty="0">
                <a:latin typeface="宋体" panose="02010600030101010101" pitchFamily="2" charset="-122"/>
              </a:rPr>
              <a:t>t1</a:t>
            </a:r>
            <a:r>
              <a:rPr lang="en-US" altLang="zh-CN" sz="2400" dirty="0">
                <a:latin typeface="宋体" panose="02010600030101010101" pitchFamily="2" charset="-122"/>
              </a:rPr>
              <a:t>,m</a:t>
            </a:r>
            <a:r>
              <a:rPr lang="en-US" altLang="zh-CN" sz="2400" baseline="-25000" dirty="0">
                <a:latin typeface="宋体" panose="02010600030101010101" pitchFamily="2" charset="-122"/>
              </a:rPr>
              <a:t>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m</a:t>
            </a:r>
            <a:r>
              <a:rPr lang="en-US" altLang="zh-CN" sz="2400" baseline="-25000" dirty="0" err="1">
                <a:latin typeface="宋体" panose="02010600030101010101" pitchFamily="2" charset="-122"/>
              </a:rPr>
              <a:t>ts</a:t>
            </a:r>
            <a:r>
              <a:rPr lang="en-US" altLang="zh-CN" sz="2400" dirty="0">
                <a:latin typeface="宋体" panose="02010600030101010101" pitchFamily="2" charset="-122"/>
              </a:rPr>
              <a:t>)</a:t>
            </a:r>
          </a:p>
        </p:txBody>
      </p:sp>
      <p:sp>
        <p:nvSpPr>
          <p:cNvPr id="4100" name="Rectangle 5"/>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4098" name="Object 4"/>
          <p:cNvGraphicFramePr>
            <a:graphicFrameLocks noChangeAspect="1"/>
          </p:cNvGraphicFramePr>
          <p:nvPr/>
        </p:nvGraphicFramePr>
        <p:xfrm>
          <a:off x="1566863" y="3054350"/>
          <a:ext cx="3927475" cy="1295400"/>
        </p:xfrm>
        <a:graphic>
          <a:graphicData uri="http://schemas.openxmlformats.org/presentationml/2006/ole">
            <mc:AlternateContent xmlns:mc="http://schemas.openxmlformats.org/markup-compatibility/2006">
              <mc:Choice xmlns:v="urn:schemas-microsoft-com:vml" Requires="v">
                <p:oleObj spid="_x0000_s4523" name="公式" r:id="rId3" imgW="35356800" imgH="10972800" progId="Equation.3">
                  <p:embed/>
                </p:oleObj>
              </mc:Choice>
              <mc:Fallback>
                <p:oleObj name="公式" r:id="rId3" imgW="35356800" imgH="10972800" progId="Equation.3">
                  <p:embed/>
                  <p:pic>
                    <p:nvPicPr>
                      <p:cNvPr id="0" name="Object 4"/>
                      <p:cNvPicPr>
                        <a:picLocks noChangeAspect="1" noChangeArrowheads="1"/>
                      </p:cNvPicPr>
                      <p:nvPr/>
                    </p:nvPicPr>
                    <p:blipFill>
                      <a:blip r:embed="rId4"/>
                      <a:srcRect/>
                      <a:stretch>
                        <a:fillRect/>
                      </a:stretch>
                    </p:blipFill>
                    <p:spPr bwMode="auto">
                      <a:xfrm>
                        <a:off x="1566863" y="3054350"/>
                        <a:ext cx="39274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6"/>
          <p:cNvSpPr>
            <a:spLocks noChangeArrowheads="1"/>
          </p:cNvSpPr>
          <p:nvPr/>
        </p:nvSpPr>
        <p:spPr bwMode="auto">
          <a:xfrm>
            <a:off x="721180" y="5366330"/>
            <a:ext cx="8058616" cy="1015663"/>
          </a:xfrm>
          <a:prstGeom prst="rect">
            <a:avLst/>
          </a:prstGeom>
          <a:solidFill>
            <a:schemeClr val="bg1">
              <a:lumMod val="85000"/>
            </a:schemeClr>
          </a:solidFill>
          <a:ln>
            <a:noFill/>
          </a:ln>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en-US" altLang="zh-CN" sz="2000" dirty="0">
              <a:latin typeface="宋体" panose="02010600030101010101" pitchFamily="2" charset="-122"/>
            </a:endParaRPr>
          </a:p>
          <a:p>
            <a:pPr eaLnBrk="1" hangingPunct="1"/>
            <a:r>
              <a:rPr lang="en-US" altLang="zh-CN" sz="2000" dirty="0">
                <a:latin typeface="宋体" panose="02010600030101010101" pitchFamily="2" charset="-122"/>
              </a:rPr>
              <a:t>f</a:t>
            </a:r>
            <a:r>
              <a:rPr lang="zh-CN" altLang="en-US" sz="2000" dirty="0">
                <a:latin typeface="宋体" panose="02010600030101010101" pitchFamily="2" charset="-122"/>
              </a:rPr>
              <a:t>的数量虽然有</a:t>
            </a:r>
            <a:r>
              <a:rPr lang="en-US" altLang="zh-CN" sz="2000" dirty="0">
                <a:solidFill>
                  <a:srgbClr val="FF0000"/>
                </a:solidFill>
                <a:latin typeface="宋体" panose="02010600030101010101" pitchFamily="2" charset="-122"/>
              </a:rPr>
              <a:t>n!</a:t>
            </a:r>
            <a:r>
              <a:rPr lang="zh-CN" altLang="en-US" sz="2000" dirty="0">
                <a:latin typeface="宋体" panose="02010600030101010101" pitchFamily="2" charset="-122"/>
              </a:rPr>
              <a:t>，但其不能抗攻击（</a:t>
            </a:r>
            <a:r>
              <a:rPr lang="zh-CN" altLang="en-US" sz="2000" dirty="0">
                <a:solidFill>
                  <a:srgbClr val="FF0000"/>
                </a:solidFill>
                <a:latin typeface="宋体" panose="02010600030101010101" pitchFamily="2" charset="-122"/>
              </a:rPr>
              <a:t>统计攻击</a:t>
            </a:r>
            <a:r>
              <a:rPr lang="zh-CN" altLang="en-US" sz="2000" dirty="0">
                <a:latin typeface="宋体" panose="02010600030101010101" pitchFamily="2" charset="-122"/>
              </a:rPr>
              <a:t>），甚至是</a:t>
            </a:r>
            <a:r>
              <a:rPr lang="zh-CN" altLang="en-US" sz="2000" dirty="0">
                <a:solidFill>
                  <a:srgbClr val="FF0000"/>
                </a:solidFill>
                <a:latin typeface="宋体" panose="02010600030101010101" pitchFamily="2" charset="-122"/>
              </a:rPr>
              <a:t>唯密文攻击</a:t>
            </a:r>
            <a:endParaRPr lang="en-US" altLang="zh-CN" sz="2000" dirty="0">
              <a:solidFill>
                <a:srgbClr val="FF0000"/>
              </a:solidFill>
              <a:latin typeface="宋体" panose="02010600030101010101" pitchFamily="2" charset="-122"/>
            </a:endParaRPr>
          </a:p>
          <a:p>
            <a:pPr eaLnBrk="1" hangingPunct="1"/>
            <a:endParaRPr lang="zh-CN" altLang="en-US" sz="2000" dirty="0">
              <a:latin typeface="宋体" panose="02010600030101010101" pitchFamily="2" charset="-122"/>
            </a:endParaRPr>
          </a:p>
        </p:txBody>
      </p:sp>
      <p:sp>
        <p:nvSpPr>
          <p:cNvPr id="2" name="矩形 1"/>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置换密码</a:t>
            </a:r>
          </a:p>
        </p:txBody>
      </p:sp>
      <p:sp>
        <p:nvSpPr>
          <p:cNvPr id="7" name="文本框 6">
            <a:extLst>
              <a:ext uri="{FF2B5EF4-FFF2-40B4-BE49-F238E27FC236}">
                <a16:creationId xmlns:a16="http://schemas.microsoft.com/office/drawing/2014/main" id="{C178DA77-CC6B-43DA-8F7C-88CE2C0AC4B1}"/>
              </a:ext>
            </a:extLst>
          </p:cNvPr>
          <p:cNvSpPr txBox="1"/>
          <p:nvPr/>
        </p:nvSpPr>
        <p:spPr>
          <a:xfrm>
            <a:off x="2504307"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000" name="Group 48"/>
          <p:cNvGraphicFramePr>
            <a:graphicFrameLocks noGrp="1"/>
          </p:cNvGraphicFramePr>
          <p:nvPr/>
        </p:nvGraphicFramePr>
        <p:xfrm>
          <a:off x="609600" y="3124200"/>
          <a:ext cx="2590800" cy="21082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4001" name="Rectangle 49"/>
          <p:cNvSpPr>
            <a:spLocks noChangeArrowheads="1"/>
          </p:cNvSpPr>
          <p:nvPr/>
        </p:nvSpPr>
        <p:spPr bwMode="auto">
          <a:xfrm>
            <a:off x="4038600" y="3124200"/>
            <a:ext cx="3581400" cy="457200"/>
          </a:xfrm>
          <a:prstGeom prst="rect">
            <a:avLst/>
          </a:prstGeom>
          <a:solidFill>
            <a:srgbClr val="99CCFF"/>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明文：</a:t>
            </a:r>
            <a:r>
              <a:rPr lang="en-US" altLang="zh-CN"/>
              <a:t>Can you do it for me</a:t>
            </a:r>
          </a:p>
        </p:txBody>
      </p:sp>
      <p:sp>
        <p:nvSpPr>
          <p:cNvPr id="254002" name="Rectangle 50"/>
          <p:cNvSpPr>
            <a:spLocks noChangeArrowheads="1"/>
          </p:cNvSpPr>
          <p:nvPr/>
        </p:nvSpPr>
        <p:spPr bwMode="auto">
          <a:xfrm>
            <a:off x="4038600" y="4267200"/>
            <a:ext cx="3581400" cy="457200"/>
          </a:xfrm>
          <a:prstGeom prst="rect">
            <a:avLst/>
          </a:prstGeom>
          <a:solidFill>
            <a:srgbClr val="99CCFF"/>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密文：</a:t>
            </a:r>
            <a:r>
              <a:rPr lang="en-US" altLang="zh-CN"/>
              <a:t>coirautmndfeyoo</a:t>
            </a:r>
          </a:p>
        </p:txBody>
      </p:sp>
      <p:sp>
        <p:nvSpPr>
          <p:cNvPr id="45089" name="Line 51"/>
          <p:cNvSpPr>
            <a:spLocks noChangeShapeType="1"/>
          </p:cNvSpPr>
          <p:nvPr/>
        </p:nvSpPr>
        <p:spPr bwMode="auto">
          <a:xfrm>
            <a:off x="5638800" y="37338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0" name="Line 52"/>
          <p:cNvSpPr>
            <a:spLocks noChangeShapeType="1"/>
          </p:cNvSpPr>
          <p:nvPr/>
        </p:nvSpPr>
        <p:spPr bwMode="auto">
          <a:xfrm>
            <a:off x="1524000" y="2971800"/>
            <a:ext cx="1524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1" name="Line 53"/>
          <p:cNvSpPr>
            <a:spLocks noChangeShapeType="1"/>
          </p:cNvSpPr>
          <p:nvPr/>
        </p:nvSpPr>
        <p:spPr bwMode="auto">
          <a:xfrm>
            <a:off x="3429000" y="3962400"/>
            <a:ext cx="0" cy="1219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2" name="Rectangle 54"/>
          <p:cNvSpPr>
            <a:spLocks noChangeArrowheads="1"/>
          </p:cNvSpPr>
          <p:nvPr/>
        </p:nvSpPr>
        <p:spPr bwMode="auto">
          <a:xfrm>
            <a:off x="381000" y="28194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输入方向</a:t>
            </a:r>
          </a:p>
        </p:txBody>
      </p:sp>
      <p:sp>
        <p:nvSpPr>
          <p:cNvPr id="45093" name="Rectangle 55"/>
          <p:cNvSpPr>
            <a:spLocks noChangeArrowheads="1"/>
          </p:cNvSpPr>
          <p:nvPr/>
        </p:nvSpPr>
        <p:spPr bwMode="auto">
          <a:xfrm>
            <a:off x="3276600" y="2819400"/>
            <a:ext cx="30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输</a:t>
            </a:r>
          </a:p>
          <a:p>
            <a:pPr eaLnBrk="1" hangingPunct="1"/>
            <a:r>
              <a:rPr lang="zh-CN" altLang="en-US" sz="1600" b="0"/>
              <a:t>出</a:t>
            </a:r>
          </a:p>
          <a:p>
            <a:pPr eaLnBrk="1" hangingPunct="1"/>
            <a:r>
              <a:rPr lang="zh-CN" altLang="en-US" sz="1600" b="0"/>
              <a:t>方</a:t>
            </a:r>
          </a:p>
          <a:p>
            <a:pPr eaLnBrk="1" hangingPunct="1"/>
            <a:r>
              <a:rPr lang="zh-CN" altLang="en-US" sz="1600" b="0"/>
              <a:t>向</a:t>
            </a:r>
          </a:p>
        </p:txBody>
      </p:sp>
      <p:sp>
        <p:nvSpPr>
          <p:cNvPr id="45094" name="Rectangle 56"/>
          <p:cNvSpPr>
            <a:spLocks noChangeArrowheads="1"/>
          </p:cNvSpPr>
          <p:nvPr/>
        </p:nvSpPr>
        <p:spPr bwMode="auto">
          <a:xfrm>
            <a:off x="762000" y="1981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chemeClr val="hlink"/>
                </a:solidFill>
              </a:rPr>
              <a:t>美国南北战争</a:t>
            </a:r>
          </a:p>
        </p:txBody>
      </p:sp>
      <p:sp>
        <p:nvSpPr>
          <p:cNvPr id="11" name="矩形 10"/>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置换密码</a:t>
            </a:r>
          </a:p>
        </p:txBody>
      </p:sp>
      <p:sp>
        <p:nvSpPr>
          <p:cNvPr id="12" name="文本框 11">
            <a:extLst>
              <a:ext uri="{FF2B5EF4-FFF2-40B4-BE49-F238E27FC236}">
                <a16:creationId xmlns:a16="http://schemas.microsoft.com/office/drawing/2014/main" id="{A3036CD6-28BF-451C-A217-29708B02B5A3}"/>
              </a:ext>
            </a:extLst>
          </p:cNvPr>
          <p:cNvSpPr txBox="1"/>
          <p:nvPr/>
        </p:nvSpPr>
        <p:spPr>
          <a:xfrm>
            <a:off x="2504307"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81855" y="1266732"/>
            <a:ext cx="8153400" cy="1182687"/>
          </a:xfrm>
        </p:spPr>
        <p:txBody>
          <a:bodyPr/>
          <a:lstStyle/>
          <a:p>
            <a:pPr marL="0" indent="0" eaLnBrk="1" hangingPunct="1">
              <a:lnSpc>
                <a:spcPct val="125000"/>
              </a:lnSpc>
              <a:buFont typeface="Wingdings" panose="05000000000000000000" pitchFamily="2" charset="2"/>
              <a:buNone/>
            </a:pPr>
            <a:r>
              <a:rPr lang="zh-CN" altLang="en-US" sz="2400" dirty="0"/>
              <a:t>     将明文空间中的一个字符或字符串替换成密文空间中的一个字符或字符串</a:t>
            </a:r>
          </a:p>
        </p:txBody>
      </p:sp>
      <p:sp>
        <p:nvSpPr>
          <p:cNvPr id="5124" name="Rectangle 5"/>
          <p:cNvSpPr>
            <a:spLocks noChangeArrowheads="1"/>
          </p:cNvSpPr>
          <p:nvPr/>
        </p:nvSpPr>
        <p:spPr bwMode="auto">
          <a:xfrm>
            <a:off x="40624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1285741" y="2474120"/>
          <a:ext cx="2133600" cy="477837"/>
        </p:xfrm>
        <a:graphic>
          <a:graphicData uri="http://schemas.openxmlformats.org/presentationml/2006/ole">
            <mc:AlternateContent xmlns:mc="http://schemas.openxmlformats.org/markup-compatibility/2006">
              <mc:Choice xmlns:v="urn:schemas-microsoft-com:vml" Requires="v">
                <p:oleObj spid="_x0000_s5547" r:id="rId3" imgW="1016000" imgH="228600" progId="Equation.3">
                  <p:embed/>
                </p:oleObj>
              </mc:Choice>
              <mc:Fallback>
                <p:oleObj r:id="rId3" imgW="1016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741" y="2474120"/>
                        <a:ext cx="21336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6"/>
          <p:cNvSpPr>
            <a:spLocks noChangeArrowheads="1"/>
          </p:cNvSpPr>
          <p:nvPr/>
        </p:nvSpPr>
        <p:spPr bwMode="auto">
          <a:xfrm>
            <a:off x="421709" y="3461196"/>
            <a:ext cx="834821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1</a:t>
            </a:r>
            <a:r>
              <a:rPr lang="zh-CN" altLang="en-US" sz="2400" b="0" dirty="0">
                <a:solidFill>
                  <a:schemeClr val="hlink"/>
                </a:solidFill>
                <a:latin typeface="+mn-ea"/>
                <a:ea typeface="+mn-ea"/>
              </a:rPr>
              <a:t>）单表替代密码   </a:t>
            </a:r>
            <a:r>
              <a:rPr lang="en-US" altLang="zh-CN" sz="2400" b="0" dirty="0">
                <a:solidFill>
                  <a:schemeClr val="hlink"/>
                </a:solidFill>
              </a:rPr>
              <a:t>(</a:t>
            </a:r>
            <a:r>
              <a:rPr lang="en-US" altLang="zh-CN" sz="2400" b="0" dirty="0" err="1">
                <a:solidFill>
                  <a:schemeClr val="hlink"/>
                </a:solidFill>
              </a:rPr>
              <a:t>monoalphabetic</a:t>
            </a:r>
            <a:r>
              <a:rPr lang="en-US" altLang="zh-CN" sz="2400" b="0" dirty="0">
                <a:solidFill>
                  <a:schemeClr val="hlink"/>
                </a:solidFill>
              </a:rPr>
              <a:t> substitution cipher) </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2</a:t>
            </a:r>
            <a:r>
              <a:rPr lang="zh-CN" altLang="en-US" sz="2400" b="0" dirty="0">
                <a:solidFill>
                  <a:schemeClr val="hlink"/>
                </a:solidFill>
                <a:latin typeface="+mn-ea"/>
                <a:ea typeface="+mn-ea"/>
              </a:rPr>
              <a:t>）同音替代密码   </a:t>
            </a:r>
            <a:r>
              <a:rPr lang="en-US" altLang="zh-CN" sz="2400" b="0" dirty="0">
                <a:solidFill>
                  <a:schemeClr val="hlink"/>
                </a:solidFill>
              </a:rPr>
              <a:t>(homophonic substitution cipher)</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3</a:t>
            </a:r>
            <a:r>
              <a:rPr lang="zh-CN" altLang="en-US" sz="2400" b="0" dirty="0">
                <a:solidFill>
                  <a:schemeClr val="hlink"/>
                </a:solidFill>
                <a:latin typeface="+mn-ea"/>
                <a:ea typeface="+mn-ea"/>
              </a:rPr>
              <a:t>）多表替代密码   </a:t>
            </a:r>
            <a:r>
              <a:rPr lang="en-US" altLang="zh-CN" sz="2400" b="0" dirty="0">
                <a:solidFill>
                  <a:schemeClr val="hlink"/>
                </a:solidFill>
              </a:rPr>
              <a:t>(polyalphabetic substitution cipher)</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4</a:t>
            </a:r>
            <a:r>
              <a:rPr lang="zh-CN" altLang="en-US" sz="2400" b="0" dirty="0">
                <a:solidFill>
                  <a:schemeClr val="hlink"/>
                </a:solidFill>
                <a:latin typeface="+mn-ea"/>
                <a:ea typeface="+mn-ea"/>
              </a:rPr>
              <a:t>）多字母替代密码 </a:t>
            </a:r>
            <a:r>
              <a:rPr lang="en-US" altLang="zh-CN" sz="2400" b="0" dirty="0">
                <a:solidFill>
                  <a:schemeClr val="hlink"/>
                </a:solidFill>
              </a:rPr>
              <a:t>(</a:t>
            </a:r>
            <a:r>
              <a:rPr lang="en-US" altLang="zh-CN" sz="2400" b="0" dirty="0" err="1">
                <a:solidFill>
                  <a:schemeClr val="hlink"/>
                </a:solidFill>
              </a:rPr>
              <a:t>polygram</a:t>
            </a:r>
            <a:r>
              <a:rPr lang="en-US" altLang="zh-CN" sz="2400" b="0" dirty="0">
                <a:solidFill>
                  <a:schemeClr val="hlink"/>
                </a:solidFill>
              </a:rPr>
              <a:t> substitution cipher)</a:t>
            </a:r>
          </a:p>
        </p:txBody>
      </p:sp>
      <p:sp>
        <p:nvSpPr>
          <p:cNvPr id="6" name="矩形 5"/>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替代密码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19637" y="1296496"/>
            <a:ext cx="8534400" cy="4611687"/>
          </a:xfrm>
        </p:spPr>
        <p:txBody>
          <a:bodyPr/>
          <a:lstStyle/>
          <a:p>
            <a:pPr eaLnBrk="1" hangingPunct="1">
              <a:buFont typeface="Wingdings" panose="05000000000000000000" pitchFamily="2" charset="2"/>
              <a:buNone/>
            </a:pPr>
            <a:r>
              <a:rPr lang="zh-CN" altLang="en-US" sz="2800" b="1" dirty="0">
                <a:solidFill>
                  <a:schemeClr val="hlink"/>
                </a:solidFill>
              </a:rPr>
              <a:t>  </a:t>
            </a:r>
            <a:r>
              <a:rPr lang="zh-CN" altLang="en-US" sz="2400" b="1" dirty="0">
                <a:solidFill>
                  <a:schemeClr val="hlink"/>
                </a:solidFill>
              </a:rPr>
              <a:t>一个明文字母对应一个密文字母</a:t>
            </a:r>
            <a:endParaRPr lang="en-US" altLang="zh-CN" sz="2400" b="1" dirty="0">
              <a:solidFill>
                <a:schemeClr val="hlink"/>
              </a:solidFill>
            </a:endParaRPr>
          </a:p>
          <a:p>
            <a:pPr eaLnBrk="1" hangingPunct="1">
              <a:buFont typeface="Wingdings" panose="05000000000000000000" pitchFamily="2" charset="2"/>
              <a:buNone/>
            </a:pPr>
            <a:r>
              <a:rPr lang="en-US" altLang="zh-CN" sz="2400" b="1" dirty="0">
                <a:solidFill>
                  <a:schemeClr val="hlink"/>
                </a:solidFill>
              </a:rPr>
              <a:t>  </a:t>
            </a:r>
            <a:r>
              <a:rPr lang="zh-CN" altLang="en-US" sz="2400" b="1" dirty="0">
                <a:solidFill>
                  <a:schemeClr val="hlink"/>
                </a:solidFill>
              </a:rPr>
              <a:t>恺撒密码</a:t>
            </a:r>
            <a:r>
              <a:rPr lang="en-US" altLang="zh-CN" sz="2400" b="1" dirty="0">
                <a:solidFill>
                  <a:schemeClr val="hlink"/>
                </a:solidFill>
              </a:rPr>
              <a:t>caeser cipher</a:t>
            </a:r>
            <a:r>
              <a:rPr lang="zh-CN" altLang="en-US" sz="2400" b="1" dirty="0">
                <a:solidFill>
                  <a:schemeClr val="hlink"/>
                </a:solidFill>
              </a:rPr>
              <a:t>是一种单表替代密码</a:t>
            </a:r>
          </a:p>
          <a:p>
            <a:pPr eaLnBrk="1" hangingPunct="1">
              <a:buFont typeface="Wingdings" panose="05000000000000000000" pitchFamily="2" charset="2"/>
              <a:buNone/>
            </a:pPr>
            <a:r>
              <a:rPr lang="zh-CN" altLang="en-US" sz="2000" dirty="0"/>
              <a:t>        英文字母向前或后移动若干位，对应的字母即为密文。其密码本为：</a:t>
            </a:r>
          </a:p>
          <a:p>
            <a:pPr eaLnBrk="1" hangingPunct="1">
              <a:buFont typeface="Wingdings" panose="05000000000000000000" pitchFamily="2" charset="2"/>
              <a:buNone/>
            </a:pPr>
            <a:r>
              <a:rPr lang="zh-CN" altLang="en-US" sz="2000" dirty="0">
                <a:latin typeface="宋体" panose="02010600030101010101" pitchFamily="2" charset="-122"/>
              </a:rPr>
              <a:t>       明文</a:t>
            </a:r>
            <a:r>
              <a:rPr lang="en-US" altLang="zh-CN" sz="2000" dirty="0">
                <a:latin typeface="宋体" panose="02010600030101010101" pitchFamily="2" charset="-122"/>
              </a:rPr>
              <a:t>:a b c d e f g h </a:t>
            </a:r>
            <a:r>
              <a:rPr lang="en-US" altLang="zh-CN" sz="2000" dirty="0" err="1">
                <a:latin typeface="宋体" panose="02010600030101010101" pitchFamily="2" charset="-122"/>
              </a:rPr>
              <a:t>i</a:t>
            </a:r>
            <a:r>
              <a:rPr lang="en-US" altLang="zh-CN" sz="2000" dirty="0">
                <a:latin typeface="宋体" panose="02010600030101010101" pitchFamily="2" charset="-122"/>
              </a:rPr>
              <a:t> j k l m n o p q r s t u v w x y z</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a:t>
            </a:r>
            <a:r>
              <a:rPr lang="en-US" altLang="zh-CN" sz="2000" dirty="0">
                <a:latin typeface="宋体" panose="02010600030101010101" pitchFamily="2" charset="-122"/>
              </a:rPr>
              <a:t>:d e f g h </a:t>
            </a:r>
            <a:r>
              <a:rPr lang="en-US" altLang="zh-CN" sz="2000" dirty="0" err="1">
                <a:latin typeface="宋体" panose="02010600030101010101" pitchFamily="2" charset="-122"/>
              </a:rPr>
              <a:t>i</a:t>
            </a:r>
            <a:r>
              <a:rPr lang="en-US" altLang="zh-CN" sz="2000" dirty="0">
                <a:latin typeface="宋体" panose="02010600030101010101" pitchFamily="2" charset="-122"/>
              </a:rPr>
              <a:t> j k l m n o p q r s t u v w x y z a b c</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例：明文 </a:t>
            </a:r>
            <a:r>
              <a:rPr lang="en-US" altLang="zh-CN" sz="2000" dirty="0">
                <a:latin typeface="宋体" panose="02010600030101010101" pitchFamily="2" charset="-122"/>
              </a:rPr>
              <a:t>caeser was a great leader</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 </a:t>
            </a:r>
            <a:r>
              <a:rPr lang="en-US" altLang="zh-CN" sz="2000" dirty="0">
                <a:latin typeface="宋体" panose="02010600030101010101" pitchFamily="2" charset="-122"/>
              </a:rPr>
              <a:t>fdhvhu </a:t>
            </a:r>
            <a:r>
              <a:rPr lang="en-US" altLang="zh-CN" sz="2000" dirty="0" err="1">
                <a:latin typeface="宋体" panose="02010600030101010101" pitchFamily="2" charset="-122"/>
              </a:rPr>
              <a:t>zdv</a:t>
            </a:r>
            <a:r>
              <a:rPr lang="en-US" altLang="zh-CN" sz="2000" dirty="0">
                <a:latin typeface="宋体" panose="02010600030101010101" pitchFamily="2" charset="-122"/>
              </a:rPr>
              <a:t> d juhdw ohdghu</a:t>
            </a:r>
          </a:p>
          <a:p>
            <a:pPr eaLnBrk="1" hangingPunct="1">
              <a:buFont typeface="Wingdings" panose="05000000000000000000" pitchFamily="2" charset="2"/>
              <a:buNone/>
            </a:pPr>
            <a:endParaRPr lang="en-US" altLang="zh-CN" sz="2000" dirty="0">
              <a:latin typeface="宋体" panose="02010600030101010101" pitchFamily="2" charset="-122"/>
            </a:endParaRP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一般的单表替换密码可表示为：</a:t>
            </a:r>
            <a:r>
              <a:rPr lang="en-US" altLang="zh-CN" sz="2000" dirty="0">
                <a:solidFill>
                  <a:schemeClr val="hlink"/>
                </a:solidFill>
                <a:latin typeface="宋体" panose="02010600030101010101" pitchFamily="2" charset="-122"/>
              </a:rPr>
              <a:t>c=E(m)=(</a:t>
            </a:r>
            <a:r>
              <a:rPr lang="en-US" altLang="zh-CN" sz="2000" dirty="0" err="1">
                <a:solidFill>
                  <a:schemeClr val="hlink"/>
                </a:solidFill>
                <a:latin typeface="宋体" panose="02010600030101010101" pitchFamily="2" charset="-122"/>
              </a:rPr>
              <a:t>am+b</a:t>
            </a:r>
            <a:r>
              <a:rPr lang="en-US" altLang="zh-CN" sz="2000" dirty="0">
                <a:solidFill>
                  <a:schemeClr val="hlink"/>
                </a:solidFill>
                <a:latin typeface="宋体" panose="02010600030101010101" pitchFamily="2" charset="-122"/>
              </a:rPr>
              <a:t>) mod n (</a:t>
            </a:r>
            <a:r>
              <a:rPr lang="zh-CN" altLang="en-US" sz="2000" dirty="0">
                <a:solidFill>
                  <a:schemeClr val="hlink"/>
                </a:solidFill>
                <a:latin typeface="宋体" panose="02010600030101010101" pitchFamily="2" charset="-122"/>
              </a:rPr>
              <a:t>仿射密码</a:t>
            </a:r>
            <a:r>
              <a:rPr lang="en-US" altLang="zh-CN" sz="2000" dirty="0">
                <a:solidFill>
                  <a:schemeClr val="hlink"/>
                </a:solidFill>
                <a:latin typeface="宋体" panose="02010600030101010101" pitchFamily="2" charset="-122"/>
              </a:rPr>
              <a:t>)</a:t>
            </a: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对</a:t>
            </a:r>
            <a:r>
              <a:rPr lang="zh-CN" altLang="en-US" sz="2000" dirty="0">
                <a:solidFill>
                  <a:srgbClr val="FF0000"/>
                </a:solidFill>
                <a:latin typeface="宋体" panose="02010600030101010101" pitchFamily="2" charset="-122"/>
              </a:rPr>
              <a:t>恺撒密码：</a:t>
            </a:r>
            <a:r>
              <a:rPr lang="en-US" altLang="zh-CN" sz="2000" dirty="0">
                <a:solidFill>
                  <a:srgbClr val="FF0000"/>
                </a:solidFill>
                <a:latin typeface="宋体" panose="02010600030101010101" pitchFamily="2" charset="-122"/>
              </a:rPr>
              <a:t>a=1,b=3,n=26</a:t>
            </a:r>
          </a:p>
          <a:p>
            <a:pPr eaLnBrk="1" hangingPunct="1">
              <a:buFont typeface="Wingdings" panose="05000000000000000000" pitchFamily="2" charset="2"/>
              <a:buNone/>
            </a:pPr>
            <a:endParaRPr lang="en-US" altLang="zh-CN" sz="2000" dirty="0">
              <a:solidFill>
                <a:schemeClr val="hlink"/>
              </a:solidFill>
              <a:latin typeface="宋体" panose="02010600030101010101" pitchFamily="2" charset="-122"/>
            </a:endParaRP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不能抗穷举攻击、统计攻击</a:t>
            </a:r>
            <a:r>
              <a:rPr lang="en-US" altLang="zh-CN" sz="2000" dirty="0">
                <a:solidFill>
                  <a:schemeClr val="hlink"/>
                </a:solidFill>
                <a:latin typeface="宋体" panose="02010600030101010101" pitchFamily="2" charset="-122"/>
              </a:rPr>
              <a:t>(</a:t>
            </a:r>
            <a:r>
              <a:rPr lang="zh-CN" altLang="en-US" sz="2000" dirty="0">
                <a:solidFill>
                  <a:srgbClr val="FF0000"/>
                </a:solidFill>
                <a:latin typeface="宋体" panose="02010600030101010101" pitchFamily="2" charset="-122"/>
              </a:rPr>
              <a:t>明文的字母统计特性反映在密文中</a:t>
            </a:r>
            <a:r>
              <a:rPr lang="en-US" altLang="zh-CN" sz="2000" dirty="0">
                <a:solidFill>
                  <a:schemeClr val="hlink"/>
                </a:solidFill>
                <a:latin typeface="宋体" panose="02010600030101010101" pitchFamily="2" charset="-122"/>
              </a:rPr>
              <a:t>)</a:t>
            </a:r>
          </a:p>
        </p:txBody>
      </p:sp>
      <p:sp>
        <p:nvSpPr>
          <p:cNvPr id="3" name="矩形 2"/>
          <p:cNvSpPr/>
          <p:nvPr/>
        </p:nvSpPr>
        <p:spPr>
          <a:xfrm>
            <a:off x="305680" y="540859"/>
            <a:ext cx="3270447"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latin typeface="+mn-ea"/>
                <a:ea typeface="+mn-ea"/>
              </a:rPr>
              <a:t>（</a:t>
            </a:r>
            <a:r>
              <a:rPr lang="en-US" altLang="zh-CN" sz="2800" b="1" dirty="0">
                <a:solidFill>
                  <a:schemeClr val="hlink"/>
                </a:solidFill>
                <a:latin typeface="+mn-ea"/>
                <a:ea typeface="+mn-ea"/>
              </a:rPr>
              <a:t>1</a:t>
            </a:r>
            <a:r>
              <a:rPr lang="zh-CN" altLang="en-US" sz="2800" b="1" dirty="0">
                <a:solidFill>
                  <a:schemeClr val="hlink"/>
                </a:solidFill>
                <a:latin typeface="+mn-ea"/>
                <a:ea typeface="+mn-ea"/>
              </a:rPr>
              <a:t>）单表替代密码</a:t>
            </a:r>
          </a:p>
        </p:txBody>
      </p:sp>
      <p:sp>
        <p:nvSpPr>
          <p:cNvPr id="4" name="文本框 3">
            <a:extLst>
              <a:ext uri="{FF2B5EF4-FFF2-40B4-BE49-F238E27FC236}">
                <a16:creationId xmlns:a16="http://schemas.microsoft.com/office/drawing/2014/main" id="{9D24F209-C417-42B6-9267-EC5F6B0A3119}"/>
              </a:ext>
            </a:extLst>
          </p:cNvPr>
          <p:cNvSpPr txBox="1"/>
          <p:nvPr/>
        </p:nvSpPr>
        <p:spPr>
          <a:xfrm>
            <a:off x="4416234"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28600" y="1311499"/>
            <a:ext cx="8686800" cy="4648200"/>
          </a:xfrm>
        </p:spPr>
        <p:txBody>
          <a:bodyPr/>
          <a:lstStyle/>
          <a:p>
            <a:pPr eaLnBrk="1" hangingPunct="1">
              <a:lnSpc>
                <a:spcPct val="90000"/>
              </a:lnSpc>
              <a:buFont typeface="Wingdings" panose="05000000000000000000" pitchFamily="2" charset="2"/>
              <a:buNone/>
            </a:pPr>
            <a:r>
              <a:rPr lang="zh-CN" altLang="en-US" sz="2000" dirty="0">
                <a:latin typeface="宋体" panose="02010600030101010101" pitchFamily="2" charset="-122"/>
              </a:rPr>
              <a:t>  一个明文字母对应对个多个密文字母</a:t>
            </a:r>
          </a:p>
          <a:p>
            <a:pPr eaLnBrk="1" hangingPunct="1">
              <a:lnSpc>
                <a:spcPct val="90000"/>
              </a:lnSpc>
              <a:buFont typeface="Wingdings" panose="05000000000000000000" pitchFamily="2" charset="2"/>
              <a:buNone/>
            </a:pPr>
            <a:r>
              <a:rPr lang="zh-CN" altLang="en-US" sz="1800" dirty="0">
                <a:latin typeface="宋体" panose="02010600030101010101" pitchFamily="2" charset="-122"/>
              </a:rPr>
              <a:t>    </a:t>
            </a:r>
            <a:r>
              <a:rPr lang="en-US" altLang="zh-CN" sz="1800" dirty="0">
                <a:latin typeface="宋体" panose="02010600030101010101" pitchFamily="2" charset="-122"/>
              </a:rPr>
              <a:t>( 1) canada</a:t>
            </a:r>
            <a:r>
              <a:rPr lang="en-US" altLang="zh-CN" sz="1800" dirty="0">
                <a:latin typeface="Arial" panose="020B0604020202020204" pitchFamily="34" charset="0"/>
              </a:rPr>
              <a:t>’</a:t>
            </a:r>
            <a:r>
              <a:rPr lang="en-US" altLang="zh-CN" sz="1800" dirty="0">
                <a:latin typeface="宋体" panose="02010600030101010101" pitchFamily="2" charset="-122"/>
              </a:rPr>
              <a:t>s large land mass and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( 6) scattered population make efficient communication</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(11) a necessity. Extensive railway,road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(16) and other transportation </a:t>
            </a:r>
            <a:r>
              <a:rPr lang="en-US" altLang="zh-CN" sz="1800" dirty="0" err="1">
                <a:latin typeface="宋体" panose="02010600030101010101" pitchFamily="2" charset="-122"/>
              </a:rPr>
              <a:t>systems,as</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(21) well as </a:t>
            </a:r>
            <a:r>
              <a:rPr lang="en-US" altLang="zh-CN" sz="1800" dirty="0" err="1">
                <a:latin typeface="宋体" panose="02010600030101010101" pitchFamily="2" charset="-122"/>
              </a:rPr>
              <a:t>telephone,telegraph,and</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(26) cable </a:t>
            </a:r>
            <a:r>
              <a:rPr lang="en-US" altLang="zh-CN" sz="1800" dirty="0" err="1">
                <a:latin typeface="宋体" panose="02010600030101010101" pitchFamily="2" charset="-122"/>
              </a:rPr>
              <a:t>networks,have</a:t>
            </a:r>
            <a:r>
              <a:rPr lang="en-US" altLang="zh-CN" sz="1800" dirty="0">
                <a:latin typeface="宋体" panose="02010600030101010101" pitchFamily="2" charset="-122"/>
              </a:rPr>
              <a:t> helped to</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(31) link communities and have played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(36) a vital part in the </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(41) country</a:t>
            </a:r>
            <a:r>
              <a:rPr lang="en-US" altLang="zh-CN" sz="1800" dirty="0">
                <a:latin typeface="Arial" panose="020B0604020202020204" pitchFamily="34" charset="0"/>
              </a:rPr>
              <a:t>’</a:t>
            </a:r>
            <a:r>
              <a:rPr lang="en-US" altLang="zh-CN" sz="1800" dirty="0">
                <a:latin typeface="宋体" panose="02010600030101010101" pitchFamily="2" charset="-122"/>
              </a:rPr>
              <a:t>s development for future</a:t>
            </a:r>
          </a:p>
          <a:p>
            <a:pPr eaLnBrk="1" hangingPunct="1">
              <a:lnSpc>
                <a:spcPct val="90000"/>
              </a:lnSpc>
              <a:buFont typeface="Wingdings" panose="05000000000000000000" pitchFamily="2" charset="2"/>
              <a:buNone/>
            </a:pP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密码本：</a:t>
            </a:r>
            <a:r>
              <a:rPr lang="en-US" altLang="zh-CN" sz="1800" dirty="0">
                <a:latin typeface="宋体" panose="02010600030101010101" pitchFamily="2" charset="-122"/>
              </a:rPr>
              <a:t>c:1</a:t>
            </a:r>
            <a:r>
              <a:rPr lang="zh-CN" altLang="en-US" sz="1800" dirty="0">
                <a:latin typeface="宋体" panose="02010600030101010101" pitchFamily="2" charset="-122"/>
              </a:rPr>
              <a:t>、</a:t>
            </a:r>
            <a:r>
              <a:rPr lang="en-US" altLang="zh-CN" sz="1800" dirty="0">
                <a:latin typeface="宋体" panose="02010600030101010101" pitchFamily="2" charset="-122"/>
              </a:rPr>
              <a:t>10</a:t>
            </a:r>
            <a:r>
              <a:rPr lang="zh-CN" altLang="en-US" sz="1800" dirty="0">
                <a:latin typeface="宋体" panose="02010600030101010101" pitchFamily="2" charset="-122"/>
              </a:rPr>
              <a:t>、</a:t>
            </a:r>
            <a:r>
              <a:rPr lang="en-US" altLang="zh-CN" sz="1800" dirty="0">
                <a:latin typeface="宋体" panose="02010600030101010101" pitchFamily="2" charset="-122"/>
              </a:rPr>
              <a:t>26</a:t>
            </a:r>
            <a:r>
              <a:rPr lang="zh-CN" altLang="en-US" sz="1800" dirty="0">
                <a:latin typeface="宋体" panose="02010600030101010101" pitchFamily="2" charset="-122"/>
              </a:rPr>
              <a:t>、</a:t>
            </a:r>
            <a:r>
              <a:rPr lang="en-US" altLang="zh-CN" sz="1800" dirty="0">
                <a:latin typeface="宋体" panose="02010600030101010101" pitchFamily="2" charset="-122"/>
              </a:rPr>
              <a:t>32</a:t>
            </a:r>
            <a:r>
              <a:rPr lang="zh-CN" altLang="en-US" sz="1800" dirty="0">
                <a:latin typeface="宋体" panose="02010600030101010101" pitchFamily="2" charset="-122"/>
              </a:rPr>
              <a:t>、</a:t>
            </a:r>
            <a:r>
              <a:rPr lang="en-US" altLang="zh-CN" sz="1800" dirty="0">
                <a:latin typeface="宋体" panose="02010600030101010101" pitchFamily="2" charset="-122"/>
              </a:rPr>
              <a:t>41(</a:t>
            </a:r>
            <a:r>
              <a:rPr lang="zh-CN" altLang="en-US" sz="1800" dirty="0">
                <a:latin typeface="宋体" panose="02010600030101010101" pitchFamily="2" charset="-122"/>
              </a:rPr>
              <a:t>首字母为</a:t>
            </a:r>
            <a:r>
              <a:rPr lang="en-US" altLang="zh-CN" sz="1800" dirty="0">
                <a:latin typeface="宋体" panose="02010600030101010101" pitchFamily="2" charset="-122"/>
              </a:rPr>
              <a:t>c</a:t>
            </a:r>
            <a:r>
              <a:rPr lang="zh-CN" altLang="en-US" sz="1800" dirty="0">
                <a:latin typeface="宋体" panose="02010600030101010101" pitchFamily="2" charset="-122"/>
              </a:rPr>
              <a:t>的单词的所在位置</a:t>
            </a:r>
            <a:r>
              <a:rPr lang="en-US" altLang="zh-CN" sz="1800" dirty="0">
                <a:latin typeface="宋体" panose="02010600030101010101" pitchFamily="2" charset="-122"/>
              </a:rPr>
              <a:t>);m:4</a:t>
            </a:r>
            <a:r>
              <a:rPr lang="zh-CN" altLang="en-US" sz="1800" dirty="0">
                <a:latin typeface="宋体" panose="02010600030101010101" pitchFamily="2" charset="-122"/>
              </a:rPr>
              <a:t>、</a:t>
            </a:r>
            <a:r>
              <a:rPr lang="en-US" altLang="zh-CN" sz="1800" dirty="0">
                <a:latin typeface="宋体" panose="02010600030101010101" pitchFamily="2" charset="-122"/>
              </a:rPr>
              <a:t>8</a:t>
            </a:r>
            <a:r>
              <a:rPr lang="en-US" altLang="zh-CN" sz="1800" dirty="0">
                <a:latin typeface="Arial" panose="020B0604020202020204" pitchFamily="34" charset="0"/>
              </a:rPr>
              <a:t>…</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明  文：</a:t>
            </a:r>
            <a:r>
              <a:rPr lang="en-US" altLang="zh-CN" sz="1800" dirty="0">
                <a:latin typeface="宋体" panose="02010600030101010101" pitchFamily="2" charset="-122"/>
              </a:rPr>
              <a:t>I love her forever   </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密  文：</a:t>
            </a:r>
            <a:r>
              <a:rPr lang="en-US" altLang="zh-CN" sz="1800" dirty="0">
                <a:latin typeface="宋体" panose="02010600030101010101" pitchFamily="2" charset="-122"/>
              </a:rPr>
              <a:t>39 2 17 37 9 28 9 14 43 17 14 13 37 13 14(e:9</a:t>
            </a:r>
            <a:r>
              <a:rPr lang="zh-CN" altLang="en-US" sz="1800" dirty="0">
                <a:latin typeface="宋体" panose="02010600030101010101" pitchFamily="2" charset="-122"/>
              </a:rPr>
              <a:t>或</a:t>
            </a:r>
            <a:r>
              <a:rPr lang="en-US" altLang="zh-CN" sz="1800" dirty="0">
                <a:latin typeface="宋体" panose="02010600030101010101" pitchFamily="2" charset="-122"/>
              </a:rPr>
              <a:t>13)</a:t>
            </a:r>
          </a:p>
        </p:txBody>
      </p:sp>
      <p:sp>
        <p:nvSpPr>
          <p:cNvPr id="2" name="矩形 1"/>
          <p:cNvSpPr/>
          <p:nvPr/>
        </p:nvSpPr>
        <p:spPr>
          <a:xfrm>
            <a:off x="356581" y="540742"/>
            <a:ext cx="3251211"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latin typeface="+mn-ea"/>
                <a:ea typeface="+mn-ea"/>
              </a:rPr>
              <a:t>（</a:t>
            </a:r>
            <a:r>
              <a:rPr lang="en-US" altLang="zh-CN" sz="2800" b="1" dirty="0">
                <a:solidFill>
                  <a:schemeClr val="hlink"/>
                </a:solidFill>
                <a:latin typeface="+mn-ea"/>
                <a:ea typeface="+mn-ea"/>
              </a:rPr>
              <a:t>2</a:t>
            </a:r>
            <a:r>
              <a:rPr lang="zh-CN" altLang="en-US" sz="2800" b="1" dirty="0">
                <a:solidFill>
                  <a:schemeClr val="hlink"/>
                </a:solidFill>
                <a:latin typeface="+mn-ea"/>
                <a:ea typeface="+mn-ea"/>
              </a:rPr>
              <a:t>）同音替代密码</a:t>
            </a:r>
          </a:p>
        </p:txBody>
      </p:sp>
      <p:sp>
        <p:nvSpPr>
          <p:cNvPr id="4" name="文本框 3">
            <a:extLst>
              <a:ext uri="{FF2B5EF4-FFF2-40B4-BE49-F238E27FC236}">
                <a16:creationId xmlns:a16="http://schemas.microsoft.com/office/drawing/2014/main" id="{5D3E1538-1728-45AF-8F58-1F9BB429141E}"/>
              </a:ext>
            </a:extLst>
          </p:cNvPr>
          <p:cNvSpPr txBox="1"/>
          <p:nvPr/>
        </p:nvSpPr>
        <p:spPr>
          <a:xfrm>
            <a:off x="4987734" y="549974"/>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01638" y="1492876"/>
            <a:ext cx="8305800" cy="4724400"/>
          </a:xfrm>
        </p:spPr>
        <p:txBody>
          <a:bodyPr/>
          <a:lstStyle/>
          <a:p>
            <a:pPr marL="0" indent="0" algn="just" eaLnBrk="1" hangingPunct="1">
              <a:lnSpc>
                <a:spcPct val="125000"/>
              </a:lnSpc>
              <a:buNone/>
            </a:pPr>
            <a:r>
              <a:rPr lang="zh-CN" altLang="en-US" sz="2400" b="1" dirty="0">
                <a:solidFill>
                  <a:schemeClr val="hlink"/>
                </a:solidFill>
                <a:latin typeface="宋体" panose="02010600030101010101" pitchFamily="2" charset="-122"/>
              </a:rPr>
              <a:t>第一阶段：</a:t>
            </a:r>
            <a:r>
              <a:rPr lang="en-US" altLang="zh-CN" sz="2400" b="1" dirty="0">
                <a:solidFill>
                  <a:schemeClr val="hlink"/>
                </a:solidFill>
                <a:latin typeface="宋体" panose="02010600030101010101" pitchFamily="2" charset="-122"/>
              </a:rPr>
              <a:t>1949</a:t>
            </a:r>
            <a:r>
              <a:rPr lang="zh-CN" altLang="en-US" sz="2400" b="1" dirty="0">
                <a:solidFill>
                  <a:schemeClr val="hlink"/>
                </a:solidFill>
                <a:latin typeface="宋体" panose="02010600030101010101" pitchFamily="2" charset="-122"/>
              </a:rPr>
              <a:t>年以前，又称古典密码阶段</a:t>
            </a:r>
            <a:endParaRPr lang="en-US" altLang="zh-CN" sz="2400" b="1" dirty="0">
              <a:solidFill>
                <a:schemeClr val="hlink"/>
              </a:solidFill>
              <a:latin typeface="宋体" panose="02010600030101010101" pitchFamily="2" charset="-122"/>
            </a:endParaRPr>
          </a:p>
          <a:p>
            <a:pPr marL="0" indent="0" algn="just" eaLnBrk="1" hangingPunct="1">
              <a:lnSpc>
                <a:spcPct val="125000"/>
              </a:lnSpc>
              <a:buNone/>
            </a:pPr>
            <a:r>
              <a:rPr lang="en-US" altLang="zh-CN" sz="2800" b="1" dirty="0">
                <a:solidFill>
                  <a:schemeClr val="hlink"/>
                </a:solidFill>
                <a:latin typeface="宋体" panose="02010600030101010101" pitchFamily="2" charset="-122"/>
              </a:rPr>
              <a:t>   </a:t>
            </a:r>
            <a:r>
              <a:rPr lang="zh-CN" altLang="en-US" sz="2400" dirty="0">
                <a:latin typeface="宋体" panose="02010600030101010101" pitchFamily="2" charset="-122"/>
              </a:rPr>
              <a:t>密码学发展初期阶段，密码学未形成一门独立的科学；</a:t>
            </a:r>
          </a:p>
          <a:p>
            <a:pPr eaLnBrk="1" hangingPunct="1">
              <a:lnSpc>
                <a:spcPct val="125000"/>
              </a:lnSpc>
              <a:buFont typeface="Wingdings" panose="05000000000000000000" pitchFamily="2" charset="2"/>
              <a:buNone/>
            </a:pPr>
            <a:r>
              <a:rPr lang="zh-CN" altLang="en-US" sz="2800" dirty="0"/>
              <a:t>       </a:t>
            </a:r>
            <a:r>
              <a:rPr lang="zh-CN" altLang="en-US" sz="2400" b="1" dirty="0">
                <a:solidFill>
                  <a:schemeClr val="hlink"/>
                </a:solidFill>
              </a:rPr>
              <a:t>特点：</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）利用手工、机械或初级电子设备方式实现加解密</a:t>
            </a:r>
          </a:p>
          <a:p>
            <a:pPr eaLnBrk="1" hangingPunct="1">
              <a:lnSpc>
                <a:spcPct val="125000"/>
              </a:lnSpc>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zh-CN" altLang="en-US" sz="2400" b="1" dirty="0">
                <a:solidFill>
                  <a:srgbClr val="FF0000"/>
                </a:solidFill>
                <a:latin typeface="宋体" panose="02010600030101010101" pitchFamily="2" charset="-122"/>
              </a:rPr>
              <a:t>保密性基于方法（替代、置换）</a:t>
            </a:r>
          </a:p>
          <a:p>
            <a:pPr eaLnBrk="1" hangingPunct="1">
              <a:lnSpc>
                <a:spcPct val="125000"/>
              </a:lnSpc>
              <a:buNone/>
            </a:pP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）采用替代与置换技术</a:t>
            </a:r>
            <a:r>
              <a:rPr lang="en-US" altLang="zh-CN" sz="2400" dirty="0">
                <a:latin typeface="宋体" panose="02010600030101010101" pitchFamily="2" charset="-122"/>
              </a:rPr>
              <a:t>,</a:t>
            </a:r>
            <a:r>
              <a:rPr lang="zh-CN" altLang="en-US" sz="2400" dirty="0">
                <a:latin typeface="宋体" panose="02010600030101010101" pitchFamily="2" charset="-122"/>
              </a:rPr>
              <a:t>缺少坚实的数学基础</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4</a:t>
            </a:r>
            <a:r>
              <a:rPr lang="zh-CN" altLang="en-US" sz="2400" dirty="0">
                <a:latin typeface="宋体" panose="02010600030101010101" pitchFamily="2" charset="-122"/>
              </a:rPr>
              <a:t>）未在学术界形成公开的讨论和研究</a:t>
            </a:r>
          </a:p>
        </p:txBody>
      </p:sp>
      <p:sp>
        <p:nvSpPr>
          <p:cNvPr id="15363" name="Rectangle 4"/>
          <p:cNvSpPr>
            <a:spLocks noGrp="1" noChangeArrowheads="1"/>
          </p:cNvSpPr>
          <p:nvPr>
            <p:ph type="title"/>
          </p:nvPr>
        </p:nvSpPr>
        <p:spPr>
          <a:xfrm>
            <a:off x="401638" y="227193"/>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body" idx="1"/>
          </p:nvPr>
        </p:nvSpPr>
        <p:spPr>
          <a:xfrm>
            <a:off x="115911" y="1193464"/>
            <a:ext cx="8940084" cy="3584598"/>
          </a:xfrm>
          <a:noFill/>
        </p:spPr>
        <p:txBody>
          <a:bodyPr/>
          <a:lstStyle/>
          <a:p>
            <a:pPr marL="0" indent="0" eaLnBrk="1" hangingPunct="1">
              <a:lnSpc>
                <a:spcPct val="125000"/>
              </a:lnSpc>
              <a:buFont typeface="Wingdings" panose="05000000000000000000" pitchFamily="2" charset="2"/>
              <a:buNone/>
            </a:pPr>
            <a:r>
              <a:rPr lang="zh-CN" altLang="en-US" sz="2400" dirty="0">
                <a:latin typeface="+mn-ea"/>
              </a:rPr>
              <a:t>  由多个单表替代密码构成。一个字母在不同位置上被替换成不同的密文字母。典型的</a:t>
            </a:r>
            <a:r>
              <a:rPr lang="en-US" altLang="zh-CN" sz="2400" dirty="0" err="1">
                <a:latin typeface="+mn-ea"/>
              </a:rPr>
              <a:t>Vigenere</a:t>
            </a:r>
            <a:r>
              <a:rPr lang="zh-CN" altLang="en-US" sz="2400" dirty="0">
                <a:latin typeface="+mn-ea"/>
              </a:rPr>
              <a:t>密码。 </a:t>
            </a:r>
            <a:r>
              <a:rPr lang="en-US" altLang="zh-CN" sz="2400" dirty="0" err="1">
                <a:latin typeface="+mn-ea"/>
              </a:rPr>
              <a:t>Vigenere</a:t>
            </a:r>
            <a:r>
              <a:rPr lang="zh-CN" altLang="en-US" sz="2400" dirty="0">
                <a:latin typeface="+mn-ea"/>
              </a:rPr>
              <a:t>形式化描述：</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t</a:t>
            </a:r>
            <a:r>
              <a:rPr lang="zh-CN" altLang="en-US" sz="2400" dirty="0">
                <a:latin typeface="+mn-ea"/>
              </a:rPr>
              <a:t>个密文本（</a:t>
            </a:r>
            <a:r>
              <a:rPr lang="en-US" altLang="zh-CN" sz="2400" dirty="0">
                <a:latin typeface="+mn-ea"/>
              </a:rPr>
              <a:t> t=1</a:t>
            </a:r>
            <a:r>
              <a:rPr lang="zh-CN" altLang="en-US" sz="2400" dirty="0">
                <a:latin typeface="+mn-ea"/>
              </a:rPr>
              <a:t>为单表替代），加密为：   </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c</a:t>
            </a:r>
            <a:r>
              <a:rPr lang="en-US" altLang="zh-CN" sz="2400" baseline="-25000" dirty="0">
                <a:latin typeface="+mn-ea"/>
              </a:rPr>
              <a:t>i</a:t>
            </a:r>
            <a:r>
              <a:rPr lang="en-US" altLang="zh-CN" sz="2400" dirty="0">
                <a:latin typeface="+mn-ea"/>
              </a:rPr>
              <a:t>=f</a:t>
            </a:r>
            <a:r>
              <a:rPr lang="en-US" altLang="zh-CN" sz="2400" baseline="-25000" dirty="0">
                <a:latin typeface="+mn-ea"/>
              </a:rPr>
              <a:t>i</a:t>
            </a:r>
            <a:r>
              <a:rPr lang="en-US" altLang="zh-CN" sz="2400" dirty="0">
                <a:latin typeface="+mn-ea"/>
              </a:rPr>
              <a:t>(m</a:t>
            </a:r>
            <a:r>
              <a:rPr lang="en-US" altLang="zh-CN" sz="2400" baseline="-25000" dirty="0">
                <a:latin typeface="+mn-ea"/>
              </a:rPr>
              <a:t>i</a:t>
            </a:r>
            <a:r>
              <a:rPr lang="en-US" altLang="zh-CN" sz="2400" dirty="0">
                <a:latin typeface="+mn-ea"/>
              </a:rPr>
              <a:t>)=(m</a:t>
            </a:r>
            <a:r>
              <a:rPr lang="en-US" altLang="zh-CN" sz="2400" baseline="-25000" dirty="0">
                <a:latin typeface="+mn-ea"/>
              </a:rPr>
              <a:t>i</a:t>
            </a:r>
            <a:r>
              <a:rPr lang="en-US" altLang="zh-CN" sz="2400" dirty="0">
                <a:latin typeface="+mn-ea"/>
              </a:rPr>
              <a:t>+k</a:t>
            </a:r>
            <a:r>
              <a:rPr lang="en-US" altLang="zh-CN" sz="2400" baseline="-25000" dirty="0">
                <a:latin typeface="+mn-ea"/>
              </a:rPr>
              <a:t>i</a:t>
            </a:r>
            <a:r>
              <a:rPr lang="en-US" altLang="zh-CN" sz="2400" dirty="0">
                <a:latin typeface="+mn-ea"/>
              </a:rPr>
              <a:t>) mod 26,</a:t>
            </a:r>
            <a:r>
              <a:rPr lang="zh-CN" altLang="en-US" sz="2400" dirty="0">
                <a:latin typeface="+mn-ea"/>
              </a:rPr>
              <a:t>其中</a:t>
            </a:r>
            <a:r>
              <a:rPr lang="en-US" altLang="zh-CN" sz="2400" dirty="0">
                <a:latin typeface="+mn-ea"/>
              </a:rPr>
              <a:t>k</a:t>
            </a:r>
            <a:r>
              <a:rPr lang="en-US" altLang="zh-CN" sz="2400" baseline="-25000" dirty="0">
                <a:latin typeface="+mn-ea"/>
              </a:rPr>
              <a:t>i</a:t>
            </a:r>
            <a:r>
              <a:rPr lang="zh-CN" altLang="en-US" sz="2400" dirty="0">
                <a:latin typeface="+mn-ea"/>
              </a:rPr>
              <a:t>为密钥</a:t>
            </a:r>
            <a:r>
              <a:rPr lang="en-US" altLang="zh-CN" sz="2400" dirty="0">
                <a:latin typeface="+mn-ea"/>
              </a:rPr>
              <a:t>,</a:t>
            </a:r>
            <a:r>
              <a:rPr lang="en-US" altLang="zh-CN" sz="2400" dirty="0" err="1">
                <a:latin typeface="+mn-ea"/>
              </a:rPr>
              <a:t>i</a:t>
            </a:r>
            <a:r>
              <a:rPr lang="en-US" altLang="zh-CN" sz="2400" dirty="0">
                <a:latin typeface="+mn-ea"/>
              </a:rPr>
              <a:t>=0,1,…,t-1</a:t>
            </a:r>
            <a:endParaRPr lang="en-US" altLang="zh-CN" sz="2400" baseline="-25000" dirty="0">
              <a:latin typeface="+mn-ea"/>
            </a:endParaRPr>
          </a:p>
          <a:p>
            <a:pPr eaLnBrk="1" hangingPunct="1">
              <a:lnSpc>
                <a:spcPct val="125000"/>
              </a:lnSpc>
              <a:buFont typeface="Wingdings" panose="05000000000000000000" pitchFamily="2" charset="2"/>
              <a:buNone/>
            </a:pPr>
            <a:r>
              <a:rPr lang="zh-CN" altLang="en-US" sz="2400" dirty="0">
                <a:latin typeface="+mn-ea"/>
              </a:rPr>
              <a:t>  对明文</a:t>
            </a:r>
            <a:r>
              <a:rPr lang="en-US" altLang="zh-CN" sz="2400" dirty="0">
                <a:latin typeface="+mn-ea"/>
              </a:rPr>
              <a:t>:m=(m</a:t>
            </a:r>
            <a:r>
              <a:rPr lang="en-US" altLang="zh-CN" sz="2400" baseline="-25000" dirty="0">
                <a:latin typeface="+mn-ea"/>
              </a:rPr>
              <a:t>0</a:t>
            </a:r>
            <a:r>
              <a:rPr lang="en-US" altLang="zh-CN" sz="2400" dirty="0">
                <a:latin typeface="+mn-ea"/>
              </a:rPr>
              <a:t>,m</a:t>
            </a:r>
            <a:r>
              <a:rPr lang="en-US" altLang="zh-CN" sz="2400" baseline="-25000" dirty="0">
                <a:latin typeface="+mn-ea"/>
              </a:rPr>
              <a:t>1</a:t>
            </a:r>
            <a:r>
              <a:rPr lang="en-US" altLang="zh-CN" sz="2400" dirty="0">
                <a:latin typeface="+mn-ea"/>
              </a:rPr>
              <a:t>,…,m</a:t>
            </a:r>
            <a:r>
              <a:rPr lang="en-US" altLang="zh-CN" sz="2400" baseline="-25000" dirty="0">
                <a:latin typeface="+mn-ea"/>
              </a:rPr>
              <a:t>t-1</a:t>
            </a:r>
            <a:r>
              <a:rPr lang="en-US" altLang="zh-CN" sz="2400" dirty="0">
                <a:latin typeface="+mn-ea"/>
              </a:rPr>
              <a:t>,m</a:t>
            </a:r>
            <a:r>
              <a:rPr lang="en-US" altLang="zh-CN" sz="2400" baseline="-25000" dirty="0">
                <a:latin typeface="+mn-ea"/>
              </a:rPr>
              <a:t>t</a:t>
            </a:r>
            <a:r>
              <a:rPr lang="en-US" altLang="zh-CN" sz="2400" dirty="0">
                <a:latin typeface="+mn-ea"/>
              </a:rPr>
              <a:t>,…)</a:t>
            </a:r>
          </a:p>
          <a:p>
            <a:pPr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密文为</a:t>
            </a:r>
            <a:r>
              <a:rPr lang="en-US" altLang="zh-CN" sz="2400" dirty="0">
                <a:latin typeface="+mn-ea"/>
              </a:rPr>
              <a:t>:c=(f</a:t>
            </a:r>
            <a:r>
              <a:rPr lang="en-US" altLang="zh-CN" sz="2400" baseline="-25000" dirty="0">
                <a:latin typeface="+mn-ea"/>
              </a:rPr>
              <a:t>0</a:t>
            </a:r>
            <a:r>
              <a:rPr lang="en-US" altLang="zh-CN" sz="2400" dirty="0">
                <a:latin typeface="+mn-ea"/>
              </a:rPr>
              <a:t>(m</a:t>
            </a:r>
            <a:r>
              <a:rPr lang="en-US" altLang="zh-CN" sz="2400" baseline="-25000" dirty="0">
                <a:latin typeface="+mn-ea"/>
              </a:rPr>
              <a:t>0</a:t>
            </a:r>
            <a:r>
              <a:rPr lang="en-US" altLang="zh-CN" sz="2400" dirty="0">
                <a:latin typeface="+mn-ea"/>
              </a:rPr>
              <a:t>),f</a:t>
            </a:r>
            <a:r>
              <a:rPr lang="en-US" altLang="zh-CN" sz="2400" baseline="-25000" dirty="0">
                <a:latin typeface="+mn-ea"/>
              </a:rPr>
              <a:t>1</a:t>
            </a:r>
            <a:r>
              <a:rPr lang="en-US" altLang="zh-CN" sz="2400" dirty="0">
                <a:latin typeface="+mn-ea"/>
              </a:rPr>
              <a:t>(m</a:t>
            </a:r>
            <a:r>
              <a:rPr lang="en-US" altLang="zh-CN" sz="2400" baseline="-25000" dirty="0">
                <a:latin typeface="+mn-ea"/>
              </a:rPr>
              <a:t>1</a:t>
            </a:r>
            <a:r>
              <a:rPr lang="en-US" altLang="zh-CN" sz="2400" dirty="0">
                <a:latin typeface="+mn-ea"/>
              </a:rPr>
              <a:t>,…,f</a:t>
            </a:r>
            <a:r>
              <a:rPr lang="en-US" altLang="zh-CN" sz="2400" baseline="-25000" dirty="0">
                <a:latin typeface="+mn-ea"/>
              </a:rPr>
              <a:t>t-1</a:t>
            </a:r>
            <a:r>
              <a:rPr lang="en-US" altLang="zh-CN" sz="2400" dirty="0">
                <a:latin typeface="+mn-ea"/>
              </a:rPr>
              <a:t>(m</a:t>
            </a:r>
            <a:r>
              <a:rPr lang="en-US" altLang="zh-CN" sz="2400" baseline="-25000" dirty="0">
                <a:latin typeface="+mn-ea"/>
              </a:rPr>
              <a:t>t-1</a:t>
            </a:r>
            <a:r>
              <a:rPr lang="en-US" altLang="zh-CN" sz="2400" dirty="0">
                <a:latin typeface="+mn-ea"/>
              </a:rPr>
              <a:t>),f</a:t>
            </a:r>
            <a:r>
              <a:rPr lang="en-US" altLang="zh-CN" sz="2400" baseline="-25000" dirty="0">
                <a:latin typeface="+mn-ea"/>
              </a:rPr>
              <a:t>0</a:t>
            </a:r>
            <a:r>
              <a:rPr lang="en-US" altLang="zh-CN" sz="2400" dirty="0">
                <a:latin typeface="+mn-ea"/>
              </a:rPr>
              <a:t>(</a:t>
            </a:r>
            <a:r>
              <a:rPr lang="en-US" altLang="zh-CN" sz="2400" dirty="0" err="1">
                <a:latin typeface="+mn-ea"/>
              </a:rPr>
              <a:t>m</a:t>
            </a:r>
            <a:r>
              <a:rPr lang="en-US" altLang="zh-CN" sz="2400" baseline="-25000" dirty="0" err="1">
                <a:latin typeface="+mn-ea"/>
              </a:rPr>
              <a:t>t</a:t>
            </a:r>
            <a:r>
              <a:rPr lang="en-US" altLang="zh-CN" sz="2400" dirty="0">
                <a:latin typeface="+mn-ea"/>
              </a:rPr>
              <a:t>),….)       </a:t>
            </a:r>
          </a:p>
        </p:txBody>
      </p:sp>
      <p:sp>
        <p:nvSpPr>
          <p:cNvPr id="2" name="矩形 1"/>
          <p:cNvSpPr/>
          <p:nvPr/>
        </p:nvSpPr>
        <p:spPr>
          <a:xfrm>
            <a:off x="227792" y="423861"/>
            <a:ext cx="3270447"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a:t>
            </a:r>
            <a:r>
              <a:rPr lang="en-US" altLang="zh-CN" sz="2800" b="1" dirty="0">
                <a:solidFill>
                  <a:schemeClr val="hlink"/>
                </a:solidFill>
              </a:rPr>
              <a:t>3</a:t>
            </a:r>
            <a:r>
              <a:rPr lang="zh-CN" altLang="en-US" sz="2800" b="1" dirty="0">
                <a:solidFill>
                  <a:schemeClr val="hlink"/>
                </a:solidFill>
              </a:rPr>
              <a:t>）多表替代密码</a:t>
            </a:r>
          </a:p>
        </p:txBody>
      </p:sp>
      <p:sp>
        <p:nvSpPr>
          <p:cNvPr id="3" name="矩形 2"/>
          <p:cNvSpPr/>
          <p:nvPr/>
        </p:nvSpPr>
        <p:spPr>
          <a:xfrm>
            <a:off x="431443" y="4937474"/>
            <a:ext cx="8081492" cy="1754326"/>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000" dirty="0"/>
              <a:t> </a:t>
            </a:r>
            <a:r>
              <a:rPr lang="en-US" altLang="zh-CN" sz="2000" dirty="0"/>
              <a:t>k=(6,14,15,7,4,17),t=6</a:t>
            </a:r>
          </a:p>
          <a:p>
            <a:pPr eaLnBrk="1" hangingPunct="1">
              <a:lnSpc>
                <a:spcPct val="90000"/>
              </a:lnSpc>
              <a:buFont typeface="Wingdings" panose="05000000000000000000" pitchFamily="2" charset="2"/>
              <a:buNone/>
            </a:pPr>
            <a:r>
              <a:rPr lang="en-US" altLang="zh-CN" sz="2000" dirty="0"/>
              <a:t> m=meet me in the ally after midnight</a:t>
            </a:r>
          </a:p>
          <a:p>
            <a:pPr eaLnBrk="1" hangingPunct="1">
              <a:lnSpc>
                <a:spcPct val="90000"/>
              </a:lnSpc>
              <a:buFont typeface="Wingdings" panose="05000000000000000000" pitchFamily="2" charset="2"/>
              <a:buNone/>
            </a:pPr>
            <a:r>
              <a:rPr lang="en-US" altLang="zh-CN" sz="2000" dirty="0"/>
              <a:t> c= </a:t>
            </a:r>
            <a:r>
              <a:rPr lang="en-US" altLang="zh-CN" sz="2000" dirty="0" err="1"/>
              <a:t>sstaqv</a:t>
            </a:r>
            <a:r>
              <a:rPr lang="en-US" altLang="zh-CN" sz="2000" dirty="0"/>
              <a:t> </a:t>
            </a:r>
            <a:r>
              <a:rPr lang="en-US" altLang="zh-CN" sz="2000" dirty="0" err="1"/>
              <a:t>obioir</a:t>
            </a:r>
            <a:r>
              <a:rPr lang="en-US" altLang="zh-CN" sz="2000" dirty="0"/>
              <a:t> </a:t>
            </a:r>
            <a:r>
              <a:rPr lang="en-US" altLang="zh-CN" sz="2000" dirty="0" err="1"/>
              <a:t>rznhjk</a:t>
            </a:r>
            <a:r>
              <a:rPr lang="en-US" altLang="zh-CN" sz="2000" dirty="0"/>
              <a:t>  </a:t>
            </a:r>
            <a:r>
              <a:rPr lang="en-US" altLang="zh-CN" sz="2000" dirty="0" err="1"/>
              <a:t>kfbphe</a:t>
            </a:r>
            <a:r>
              <a:rPr lang="en-US" altLang="zh-CN" sz="2000" dirty="0"/>
              <a:t> </a:t>
            </a:r>
            <a:r>
              <a:rPr lang="en-US" altLang="zh-CN" sz="2000" dirty="0" err="1"/>
              <a:t>ouwa</a:t>
            </a:r>
            <a:endParaRPr lang="en-US" altLang="zh-CN" sz="2000" dirty="0"/>
          </a:p>
          <a:p>
            <a:pPr eaLnBrk="1" hangingPunct="1">
              <a:lnSpc>
                <a:spcPct val="90000"/>
              </a:lnSpc>
              <a:buFont typeface="Wingdings" panose="05000000000000000000" pitchFamily="2" charset="2"/>
              <a:buNone/>
            </a:pPr>
            <a:endParaRPr lang="en-US" altLang="zh-CN" sz="2400" dirty="0"/>
          </a:p>
          <a:p>
            <a:pPr eaLnBrk="1" hangingPunct="1">
              <a:lnSpc>
                <a:spcPct val="90000"/>
              </a:lnSpc>
              <a:buFont typeface="Wingdings" panose="05000000000000000000" pitchFamily="2" charset="2"/>
              <a:buNone/>
            </a:pPr>
            <a:r>
              <a:rPr lang="en-US" altLang="zh-CN" dirty="0">
                <a:latin typeface="宋体" panose="02010600030101010101" pitchFamily="2" charset="-122"/>
              </a:rPr>
              <a:t>a b c d e f g h </a:t>
            </a:r>
            <a:r>
              <a:rPr lang="en-US" altLang="zh-CN" dirty="0" err="1">
                <a:latin typeface="宋体" panose="02010600030101010101" pitchFamily="2" charset="-122"/>
              </a:rPr>
              <a:t>i</a:t>
            </a:r>
            <a:r>
              <a:rPr lang="en-US" altLang="zh-CN" dirty="0">
                <a:latin typeface="宋体" panose="02010600030101010101" pitchFamily="2" charset="-122"/>
              </a:rPr>
              <a:t> j  k  l  m  n  o  p  q  r  s  t  u  v  w  x  y  z</a:t>
            </a:r>
          </a:p>
          <a:p>
            <a:pPr eaLnBrk="1" hangingPunct="1">
              <a:lnSpc>
                <a:spcPct val="90000"/>
              </a:lnSpc>
              <a:buFont typeface="Wingdings" panose="05000000000000000000" pitchFamily="2" charset="2"/>
              <a:buNone/>
            </a:pPr>
            <a:r>
              <a:rPr lang="en-US" altLang="zh-CN" dirty="0">
                <a:latin typeface="宋体" panose="02010600030101010101" pitchFamily="2" charset="-122"/>
              </a:rPr>
              <a:t>0 1 2 3 4 5 6 7 8 9 10 11 12 13 14 15 16 17 18 19 20 21 22 23 24 25</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5758" y="1263158"/>
            <a:ext cx="8989454" cy="531715"/>
          </a:xfrm>
        </p:spPr>
        <p:txBody>
          <a:bodyPr/>
          <a:lstStyle/>
          <a:p>
            <a:pPr marL="0" indent="0" eaLnBrk="1" hangingPunct="1">
              <a:lnSpc>
                <a:spcPct val="125000"/>
              </a:lnSpc>
              <a:buFont typeface="Wingdings" panose="05000000000000000000" pitchFamily="2" charset="2"/>
              <a:buNone/>
            </a:pPr>
            <a:r>
              <a:rPr lang="zh-CN" altLang="en-US" sz="2000" b="1" dirty="0">
                <a:solidFill>
                  <a:srgbClr val="FF0000"/>
                </a:solidFill>
                <a:latin typeface="宋体" panose="02010600030101010101" pitchFamily="2" charset="-122"/>
              </a:rPr>
              <a:t>明文字母串</a:t>
            </a:r>
            <a:r>
              <a:rPr lang="en-US" altLang="zh-CN" sz="2000" b="1" dirty="0">
                <a:solidFill>
                  <a:srgbClr val="FF0000"/>
                </a:solidFill>
                <a:latin typeface="宋体" panose="02010600030101010101" pitchFamily="2" charset="-122"/>
              </a:rPr>
              <a:t>=&gt;</a:t>
            </a:r>
            <a:r>
              <a:rPr lang="zh-CN" altLang="en-US" sz="2000" b="1" dirty="0">
                <a:solidFill>
                  <a:srgbClr val="FF0000"/>
                </a:solidFill>
                <a:latin typeface="宋体" panose="02010600030101010101" pitchFamily="2" charset="-122"/>
              </a:rPr>
              <a:t>密文字母串</a:t>
            </a:r>
            <a:r>
              <a:rPr lang="zh-CN" altLang="en-US" sz="2000" dirty="0">
                <a:latin typeface="宋体" panose="02010600030101010101" pitchFamily="2" charset="-122"/>
              </a:rPr>
              <a:t>，</a:t>
            </a:r>
            <a:r>
              <a:rPr lang="en-US" altLang="zh-CN" sz="2000" dirty="0">
                <a:latin typeface="宋体" panose="02010600030101010101" pitchFamily="2" charset="-122"/>
              </a:rPr>
              <a:t>Playfair</a:t>
            </a:r>
            <a:r>
              <a:rPr lang="zh-CN" altLang="en-US" sz="2000" dirty="0">
                <a:latin typeface="宋体" panose="02010600030101010101" pitchFamily="2" charset="-122"/>
              </a:rPr>
              <a:t>密码</a:t>
            </a:r>
            <a:r>
              <a:rPr lang="en-US" altLang="zh-CN" sz="2000" dirty="0">
                <a:latin typeface="宋体" panose="02010600030101010101" pitchFamily="2" charset="-122"/>
              </a:rPr>
              <a:t>(</a:t>
            </a:r>
            <a:r>
              <a:rPr lang="zh-CN" altLang="en-US" sz="2000" dirty="0">
                <a:latin typeface="宋体" panose="02010600030101010101" pitchFamily="2" charset="-122"/>
              </a:rPr>
              <a:t>英国一战</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1915</a:t>
            </a:r>
            <a:r>
              <a:rPr lang="zh-CN" altLang="en-US" sz="2000" dirty="0">
                <a:latin typeface="宋体" panose="02010600030101010101" pitchFamily="2" charset="-122"/>
              </a:rPr>
              <a:t>年被德国破解</a:t>
            </a:r>
          </a:p>
        </p:txBody>
      </p:sp>
      <p:sp>
        <p:nvSpPr>
          <p:cNvPr id="6148" name="Rectangle 5"/>
          <p:cNvSpPr>
            <a:spLocks noChangeArrowheads="1"/>
          </p:cNvSpPr>
          <p:nvPr/>
        </p:nvSpPr>
        <p:spPr bwMode="auto">
          <a:xfrm>
            <a:off x="3671888"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6146" name="Object 4"/>
          <p:cNvGraphicFramePr>
            <a:graphicFrameLocks noChangeAspect="1"/>
          </p:cNvGraphicFramePr>
          <p:nvPr/>
        </p:nvGraphicFramePr>
        <p:xfrm>
          <a:off x="123423" y="1710279"/>
          <a:ext cx="2667000" cy="2057400"/>
        </p:xfrm>
        <a:graphic>
          <a:graphicData uri="http://schemas.openxmlformats.org/presentationml/2006/ole">
            <mc:AlternateContent xmlns:mc="http://schemas.openxmlformats.org/markup-compatibility/2006">
              <mc:Choice xmlns:v="urn:schemas-microsoft-com:vml" Requires="v">
                <p:oleObj spid="_x0000_s6573" r:id="rId3" imgW="1803400" imgH="1143000" progId="Equation.3">
                  <p:embed/>
                </p:oleObj>
              </mc:Choice>
              <mc:Fallback>
                <p:oleObj r:id="rId3" imgW="18034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23" y="1710279"/>
                        <a:ext cx="26670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6"/>
          <p:cNvSpPr>
            <a:spLocks noChangeArrowheads="1"/>
          </p:cNvSpPr>
          <p:nvPr/>
        </p:nvSpPr>
        <p:spPr bwMode="auto">
          <a:xfrm>
            <a:off x="123423" y="3841923"/>
            <a:ext cx="2877354" cy="1687385"/>
          </a:xfrm>
          <a:prstGeom prst="rect">
            <a:avLst/>
          </a:prstGeom>
          <a:solidFill>
            <a:schemeClr val="bg1">
              <a:lumMod val="75000"/>
            </a:schemeClr>
          </a:solidFill>
          <a:ln>
            <a:noFill/>
          </a:ln>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endParaRPr lang="en-US" altLang="zh-CN" sz="16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1600" b="0" dirty="0">
                <a:latin typeface="宋体" panose="02010600030101010101" pitchFamily="2" charset="-122"/>
              </a:rPr>
              <a:t>用</a:t>
            </a:r>
            <a:r>
              <a:rPr lang="en-US" altLang="zh-CN" sz="1600" b="0" dirty="0">
                <a:latin typeface="宋体" panose="02010600030101010101" pitchFamily="2" charset="-122"/>
              </a:rPr>
              <a:t>25</a:t>
            </a:r>
            <a:r>
              <a:rPr lang="zh-CN" altLang="en-US" sz="1600" b="0" dirty="0">
                <a:latin typeface="宋体" panose="02010600030101010101" pitchFamily="2" charset="-122"/>
              </a:rPr>
              <a:t>个英文字母组成</a:t>
            </a:r>
            <a:r>
              <a:rPr lang="en-US" altLang="zh-CN" sz="1600" b="0" dirty="0">
                <a:latin typeface="宋体" panose="02010600030101010101" pitchFamily="2" charset="-122"/>
              </a:rPr>
              <a:t>5</a:t>
            </a:r>
            <a:r>
              <a:rPr lang="zh-CN" altLang="en-US" sz="1600" b="0" dirty="0">
                <a:latin typeface="宋体" panose="02010600030101010101" pitchFamily="2" charset="-122"/>
              </a:rPr>
              <a:t>阶方阵，</a:t>
            </a:r>
            <a:r>
              <a:rPr lang="en-US" altLang="zh-CN" sz="1600" b="0" dirty="0">
                <a:latin typeface="宋体" panose="02010600030101010101" pitchFamily="2" charset="-122"/>
              </a:rPr>
              <a:t>J</a:t>
            </a:r>
            <a:r>
              <a:rPr lang="zh-CN" altLang="en-US" sz="1600" b="0" dirty="0">
                <a:latin typeface="宋体" panose="02010600030101010101" pitchFamily="2" charset="-122"/>
              </a:rPr>
              <a:t>不用，默认为</a:t>
            </a:r>
            <a:r>
              <a:rPr lang="en-US" altLang="zh-CN" sz="1600" b="0" dirty="0">
                <a:latin typeface="宋体" panose="02010600030101010101" pitchFamily="2" charset="-122"/>
              </a:rPr>
              <a:t>I,</a:t>
            </a:r>
            <a:r>
              <a:rPr lang="zh-CN" altLang="en-US" sz="1600" b="0" dirty="0">
                <a:latin typeface="宋体" panose="02010600030101010101" pitchFamily="2" charset="-122"/>
              </a:rPr>
              <a:t>密钥矩阵是用</a:t>
            </a:r>
            <a:r>
              <a:rPr lang="en-US" altLang="zh-CN" sz="1600" b="0" dirty="0">
                <a:latin typeface="宋体" panose="02010600030101010101" pitchFamily="2" charset="-122"/>
              </a:rPr>
              <a:t>firewall security</a:t>
            </a:r>
            <a:r>
              <a:rPr lang="zh-CN" altLang="en-US" sz="1600" b="0" dirty="0">
                <a:latin typeface="宋体" panose="02010600030101010101" pitchFamily="2" charset="-122"/>
              </a:rPr>
              <a:t>导出的</a:t>
            </a:r>
            <a:endParaRPr lang="en-US" altLang="zh-CN" sz="16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sz="1600" b="0" dirty="0">
              <a:latin typeface="宋体" panose="02010600030101010101" pitchFamily="2" charset="-122"/>
            </a:endParaRPr>
          </a:p>
        </p:txBody>
      </p:sp>
      <p:sp>
        <p:nvSpPr>
          <p:cNvPr id="2" name="矩形 1"/>
          <p:cNvSpPr/>
          <p:nvPr/>
        </p:nvSpPr>
        <p:spPr>
          <a:xfrm>
            <a:off x="240362" y="578408"/>
            <a:ext cx="3631122"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a:t>
            </a:r>
            <a:r>
              <a:rPr lang="en-US" altLang="zh-CN" sz="2800" b="1" dirty="0">
                <a:solidFill>
                  <a:schemeClr val="hlink"/>
                </a:solidFill>
              </a:rPr>
              <a:t>4</a:t>
            </a:r>
            <a:r>
              <a:rPr lang="zh-CN" altLang="en-US" sz="2800" b="1" dirty="0">
                <a:solidFill>
                  <a:schemeClr val="hlink"/>
                </a:solidFill>
              </a:rPr>
              <a:t>）多字母替代密码</a:t>
            </a:r>
          </a:p>
        </p:txBody>
      </p:sp>
      <p:sp>
        <p:nvSpPr>
          <p:cNvPr id="9" name="Rectangle 3"/>
          <p:cNvSpPr txBox="1">
            <a:spLocks noChangeArrowheads="1"/>
          </p:cNvSpPr>
          <p:nvPr/>
        </p:nvSpPr>
        <p:spPr bwMode="auto">
          <a:xfrm>
            <a:off x="3000777" y="1752149"/>
            <a:ext cx="6143223" cy="3777780"/>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Arial" panose="020B0604020202020204" pitchFamily="34" charset="0"/>
              <a:buNone/>
            </a:pPr>
            <a:r>
              <a:rPr lang="zh-CN" altLang="en-US" sz="1800" b="1" kern="0" dirty="0">
                <a:solidFill>
                  <a:schemeClr val="hlink"/>
                </a:solidFill>
              </a:rPr>
              <a:t>加密方法：</a:t>
            </a:r>
            <a:r>
              <a:rPr lang="zh-CN" altLang="en-US" sz="1800" kern="0" dirty="0">
                <a:solidFill>
                  <a:srgbClr val="FF0000"/>
                </a:solidFill>
              </a:rPr>
              <a:t>明文以</a:t>
            </a:r>
            <a:r>
              <a:rPr lang="en-US" altLang="zh-CN" sz="1800" kern="0" dirty="0">
                <a:solidFill>
                  <a:srgbClr val="FF0000"/>
                </a:solidFill>
              </a:rPr>
              <a:t>2</a:t>
            </a:r>
            <a:r>
              <a:rPr lang="zh-CN" altLang="en-US" sz="1800" kern="0" dirty="0">
                <a:solidFill>
                  <a:srgbClr val="FF0000"/>
                </a:solidFill>
              </a:rPr>
              <a:t>个字母为单位进行加密：</a:t>
            </a:r>
            <a:r>
              <a:rPr lang="en-US" altLang="zh-CN" sz="1800" kern="0" dirty="0"/>
              <a:t>m</a:t>
            </a:r>
            <a:r>
              <a:rPr lang="en-US" altLang="zh-CN" sz="1800" kern="0" baseline="-25000" dirty="0"/>
              <a:t>1</a:t>
            </a:r>
            <a:r>
              <a:rPr lang="en-US" altLang="zh-CN" sz="1800" kern="0" dirty="0"/>
              <a:t>m</a:t>
            </a:r>
            <a:r>
              <a:rPr lang="en-US" altLang="zh-CN" sz="1800" kern="0" baseline="-25000" dirty="0"/>
              <a:t>2</a:t>
            </a:r>
            <a:r>
              <a:rPr lang="en-US" altLang="zh-CN" sz="1800" kern="0" dirty="0"/>
              <a:t>---&gt;c</a:t>
            </a:r>
            <a:r>
              <a:rPr lang="en-US" altLang="zh-CN" sz="1800" kern="0" baseline="-25000" dirty="0"/>
              <a:t>1</a:t>
            </a:r>
            <a:r>
              <a:rPr lang="en-US" altLang="zh-CN" sz="1800" kern="0" dirty="0"/>
              <a:t>c</a:t>
            </a:r>
            <a:r>
              <a:rPr lang="en-US" altLang="zh-CN" sz="1800" kern="0" baseline="-25000" dirty="0"/>
              <a:t>2</a:t>
            </a:r>
          </a:p>
          <a:p>
            <a:pPr marL="0" indent="0" eaLnBrk="1" hangingPunct="1">
              <a:lnSpc>
                <a:spcPct val="125000"/>
              </a:lnSpc>
              <a:buFont typeface="Wingdings" panose="05000000000000000000" pitchFamily="2" charset="2"/>
              <a:buNone/>
            </a:pPr>
            <a:r>
              <a:rPr lang="zh-CN" altLang="en-US" sz="1800" kern="0" dirty="0"/>
              <a:t>   （</a:t>
            </a:r>
            <a:r>
              <a:rPr lang="en-US" altLang="zh-CN" sz="1800" kern="0" dirty="0"/>
              <a:t>1</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在同一行，则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分别为紧靠</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右端的字母</a:t>
            </a:r>
            <a:r>
              <a:rPr lang="en-US" altLang="zh-CN" sz="1800" kern="0" dirty="0"/>
              <a:t>(</a:t>
            </a:r>
            <a:r>
              <a:rPr lang="zh-CN" altLang="en-US" sz="1800" kern="0" dirty="0"/>
              <a:t>第一列为最后一列的右端</a:t>
            </a:r>
            <a:r>
              <a:rPr lang="en-US" altLang="zh-CN" sz="1800" kern="0" dirty="0"/>
              <a:t>)</a:t>
            </a:r>
          </a:p>
          <a:p>
            <a:pPr marL="0" indent="0"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2</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在同一列，则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分别为紧靠</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下端的字母</a:t>
            </a:r>
            <a:r>
              <a:rPr lang="en-US" altLang="zh-CN" sz="1800" kern="0" dirty="0"/>
              <a:t>(</a:t>
            </a:r>
            <a:r>
              <a:rPr lang="zh-CN" altLang="en-US" sz="1800" kern="0" dirty="0"/>
              <a:t>第一行为最后一行的下端</a:t>
            </a:r>
            <a:r>
              <a:rPr lang="en-US" altLang="zh-CN" sz="1800" kern="0" dirty="0"/>
              <a:t>)</a:t>
            </a:r>
          </a:p>
          <a:p>
            <a:pPr marL="0" indent="0"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3</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既不在同一行，又不在同一列，则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确定的矩形的两个顶点所对应的字母，</a:t>
            </a:r>
            <a:r>
              <a:rPr lang="en-US" altLang="zh-CN" sz="1800" kern="0" dirty="0"/>
              <a:t>c</a:t>
            </a:r>
            <a:r>
              <a:rPr lang="en-US" altLang="zh-CN" sz="1800" kern="0" baseline="-25000" dirty="0"/>
              <a:t>1</a:t>
            </a:r>
            <a:r>
              <a:rPr lang="zh-CN" altLang="en-US" sz="1800" kern="0" dirty="0"/>
              <a:t>与</a:t>
            </a:r>
            <a:r>
              <a:rPr lang="en-US" altLang="zh-CN" sz="1800" kern="0" dirty="0"/>
              <a:t>m</a:t>
            </a:r>
            <a:r>
              <a:rPr lang="en-US" altLang="zh-CN" sz="1800" kern="0" baseline="-25000" dirty="0"/>
              <a:t>1</a:t>
            </a:r>
            <a:r>
              <a:rPr lang="zh-CN" altLang="en-US" sz="1800" kern="0" dirty="0"/>
              <a:t>同行，</a:t>
            </a:r>
            <a:r>
              <a:rPr lang="en-US" altLang="zh-CN" sz="1800" kern="0" dirty="0"/>
              <a:t>c</a:t>
            </a:r>
            <a:r>
              <a:rPr lang="en-US" altLang="zh-CN" sz="1800" kern="0" baseline="-25000" dirty="0"/>
              <a:t>2</a:t>
            </a:r>
            <a:r>
              <a:rPr lang="zh-CN" altLang="en-US" sz="1800" kern="0" dirty="0"/>
              <a:t>与</a:t>
            </a:r>
            <a:r>
              <a:rPr lang="en-US" altLang="zh-CN" sz="1800" kern="0" dirty="0"/>
              <a:t>m</a:t>
            </a:r>
            <a:r>
              <a:rPr lang="en-US" altLang="zh-CN" sz="1800" kern="0" baseline="-25000" dirty="0"/>
              <a:t>2</a:t>
            </a:r>
            <a:r>
              <a:rPr lang="zh-CN" altLang="en-US" sz="1800" kern="0" dirty="0"/>
              <a:t>同行</a:t>
            </a:r>
          </a:p>
          <a:p>
            <a:pPr marL="0" indent="0" eaLnBrk="1" hangingPunct="1">
              <a:lnSpc>
                <a:spcPct val="125000"/>
              </a:lnSpc>
              <a:buFont typeface="Wingdings" panose="05000000000000000000" pitchFamily="2" charset="2"/>
              <a:buNone/>
            </a:pPr>
            <a:r>
              <a:rPr lang="zh-CN" altLang="en-US" sz="1800" kern="0" dirty="0"/>
              <a:t>   （</a:t>
            </a:r>
            <a:r>
              <a:rPr lang="en-US" altLang="zh-CN" sz="1800" kern="0" dirty="0"/>
              <a:t>4</a:t>
            </a:r>
            <a:r>
              <a:rPr lang="zh-CN" altLang="en-US" sz="1800" kern="0" dirty="0"/>
              <a:t>）若</a:t>
            </a:r>
            <a:r>
              <a:rPr lang="en-US" altLang="zh-CN" sz="1800" kern="0" dirty="0"/>
              <a:t>m</a:t>
            </a:r>
            <a:r>
              <a:rPr lang="en-US" altLang="zh-CN" sz="1800" kern="0" baseline="-25000" dirty="0"/>
              <a:t>1</a:t>
            </a:r>
            <a:r>
              <a:rPr lang="en-US" altLang="zh-CN" sz="1800" kern="0" dirty="0"/>
              <a:t>=m</a:t>
            </a:r>
            <a:r>
              <a:rPr lang="en-US" altLang="zh-CN" sz="1800" kern="0" baseline="-25000" dirty="0"/>
              <a:t>2</a:t>
            </a:r>
            <a:r>
              <a:rPr lang="zh-CN" altLang="en-US" sz="1800" kern="0" dirty="0"/>
              <a:t>，则在</a:t>
            </a:r>
            <a:r>
              <a:rPr lang="en-US" altLang="zh-CN" sz="1800" kern="0" dirty="0"/>
              <a:t>m</a:t>
            </a:r>
            <a:r>
              <a:rPr lang="en-US" altLang="zh-CN" sz="1800" kern="0" baseline="-25000" dirty="0"/>
              <a:t>1</a:t>
            </a:r>
            <a:r>
              <a:rPr lang="zh-CN" altLang="en-US" sz="1800" kern="0" dirty="0"/>
              <a:t>和</a:t>
            </a:r>
            <a:r>
              <a:rPr lang="en-US" altLang="zh-CN" sz="1800" kern="0" dirty="0"/>
              <a:t>m</a:t>
            </a:r>
            <a:r>
              <a:rPr lang="en-US" altLang="zh-CN" sz="1800" kern="0" baseline="-25000" dirty="0"/>
              <a:t>2</a:t>
            </a:r>
            <a:r>
              <a:rPr lang="zh-CN" altLang="en-US" sz="1800" kern="0" dirty="0"/>
              <a:t>见插入无效字母</a:t>
            </a:r>
            <a:r>
              <a:rPr lang="en-US" altLang="zh-CN" sz="1800" kern="0" dirty="0"/>
              <a:t>(</a:t>
            </a:r>
            <a:r>
              <a:rPr lang="zh-CN" altLang="en-US" sz="1800" kern="0" dirty="0"/>
              <a:t>如</a:t>
            </a:r>
            <a:r>
              <a:rPr lang="en-US" altLang="zh-CN" sz="1800" kern="0" dirty="0"/>
              <a:t>x)</a:t>
            </a:r>
          </a:p>
          <a:p>
            <a:pPr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5</a:t>
            </a:r>
            <a:r>
              <a:rPr lang="zh-CN" altLang="en-US" sz="1800" kern="0" dirty="0"/>
              <a:t>）若明文字母数为奇数，则在其末附加一个无效字母</a:t>
            </a:r>
            <a:endParaRPr lang="en-US" altLang="zh-CN" sz="1800" kern="0" dirty="0"/>
          </a:p>
        </p:txBody>
      </p:sp>
      <p:sp>
        <p:nvSpPr>
          <p:cNvPr id="10" name="Rectangle 3"/>
          <p:cNvSpPr txBox="1">
            <a:spLocks noChangeArrowheads="1"/>
          </p:cNvSpPr>
          <p:nvPr/>
        </p:nvSpPr>
        <p:spPr bwMode="auto">
          <a:xfrm>
            <a:off x="123423" y="5529308"/>
            <a:ext cx="9020577" cy="1297737"/>
          </a:xfrm>
          <a:prstGeom prst="rect">
            <a:avLst/>
          </a:prstGeom>
          <a:solidFill>
            <a:schemeClr val="accent2">
              <a:lumMod val="40000"/>
              <a:lumOff val="6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sz="2000" kern="0" dirty="0"/>
              <a:t>            明文：</a:t>
            </a:r>
            <a:r>
              <a:rPr lang="en-US" altLang="zh-CN" sz="2000" kern="0" dirty="0"/>
              <a:t>playfair cipher was broke</a:t>
            </a:r>
          </a:p>
          <a:p>
            <a:pPr eaLnBrk="1" hangingPunct="1">
              <a:buFont typeface="Wingdings" panose="05000000000000000000" pitchFamily="2" charset="2"/>
              <a:buNone/>
            </a:pPr>
            <a:r>
              <a:rPr lang="zh-CN" altLang="en-US" sz="2000" kern="0" dirty="0"/>
              <a:t>            分组：</a:t>
            </a:r>
            <a:r>
              <a:rPr lang="en-US" altLang="zh-CN" sz="2000" kern="0" dirty="0" err="1"/>
              <a:t>pl</a:t>
            </a:r>
            <a:r>
              <a:rPr lang="en-US" altLang="zh-CN" sz="2000" kern="0" dirty="0"/>
              <a:t> ay fa </a:t>
            </a:r>
            <a:r>
              <a:rPr lang="en-US" altLang="zh-CN" sz="2000" kern="0" dirty="0" err="1"/>
              <a:t>ir</a:t>
            </a:r>
            <a:r>
              <a:rPr lang="en-US" altLang="zh-CN" sz="2000" kern="0" dirty="0"/>
              <a:t> ci </a:t>
            </a:r>
            <a:r>
              <a:rPr lang="en-US" altLang="zh-CN" sz="2000" kern="0" dirty="0" err="1"/>
              <a:t>ph</a:t>
            </a:r>
            <a:r>
              <a:rPr lang="en-US" altLang="zh-CN" sz="2000" kern="0" dirty="0"/>
              <a:t> </a:t>
            </a:r>
            <a:r>
              <a:rPr lang="en-US" altLang="zh-CN" sz="2000" kern="0" dirty="0" err="1"/>
              <a:t>er</a:t>
            </a:r>
            <a:r>
              <a:rPr lang="en-US" altLang="zh-CN" sz="2000" kern="0" dirty="0"/>
              <a:t> </a:t>
            </a:r>
            <a:r>
              <a:rPr lang="en-US" altLang="zh-CN" sz="2000" kern="0" dirty="0" err="1"/>
              <a:t>wa</a:t>
            </a:r>
            <a:r>
              <a:rPr lang="en-US" altLang="zh-CN" sz="2000" kern="0" dirty="0"/>
              <a:t> </a:t>
            </a:r>
            <a:r>
              <a:rPr lang="en-US" altLang="zh-CN" sz="2000" kern="0" dirty="0" err="1"/>
              <a:t>sb</a:t>
            </a:r>
            <a:r>
              <a:rPr lang="en-US" altLang="zh-CN" sz="2000" kern="0" dirty="0"/>
              <a:t> </a:t>
            </a:r>
            <a:r>
              <a:rPr lang="en-US" altLang="zh-CN" sz="2000" kern="0" dirty="0" err="1"/>
              <a:t>ro</a:t>
            </a:r>
            <a:r>
              <a:rPr lang="en-US" altLang="zh-CN" sz="2000" kern="0" dirty="0"/>
              <a:t> ke</a:t>
            </a:r>
          </a:p>
          <a:p>
            <a:pPr eaLnBrk="1" hangingPunct="1">
              <a:buFont typeface="Wingdings" panose="05000000000000000000" pitchFamily="2" charset="2"/>
              <a:buNone/>
            </a:pPr>
            <a:r>
              <a:rPr lang="zh-CN" altLang="en-US" sz="2000" kern="0" dirty="0"/>
              <a:t>            密文：</a:t>
            </a:r>
            <a:r>
              <a:rPr lang="en-US" altLang="zh-CN" sz="2000" kern="0" dirty="0" err="1"/>
              <a:t>qa</a:t>
            </a:r>
            <a:r>
              <a:rPr lang="en-US" altLang="zh-CN" sz="2000" kern="0" dirty="0"/>
              <a:t> </a:t>
            </a:r>
            <a:r>
              <a:rPr lang="en-US" altLang="zh-CN" sz="2000" kern="0" dirty="0" err="1"/>
              <a:t>lt</a:t>
            </a:r>
            <a:r>
              <a:rPr lang="en-US" altLang="zh-CN" sz="2000" kern="0" dirty="0"/>
              <a:t> at re le </a:t>
            </a:r>
            <a:r>
              <a:rPr lang="en-US" altLang="zh-CN" sz="2000" kern="0" dirty="0" err="1"/>
              <a:t>fp</a:t>
            </a:r>
            <a:r>
              <a:rPr lang="en-US" altLang="zh-CN" sz="2000" kern="0" dirty="0"/>
              <a:t> we </a:t>
            </a:r>
            <a:r>
              <a:rPr lang="en-US" altLang="zh-CN" sz="2000" kern="0" dirty="0" err="1"/>
              <a:t>fu</a:t>
            </a:r>
            <a:r>
              <a:rPr lang="en-US" altLang="zh-CN" sz="2000" kern="0" dirty="0"/>
              <a:t> </a:t>
            </a:r>
            <a:r>
              <a:rPr lang="en-US" altLang="zh-CN" sz="2000" kern="0" dirty="0" err="1"/>
              <a:t>bm</a:t>
            </a:r>
            <a:r>
              <a:rPr lang="en-US" altLang="zh-CN" sz="2000" kern="0" dirty="0"/>
              <a:t> </a:t>
            </a:r>
            <a:r>
              <a:rPr lang="en-US" altLang="zh-CN" sz="2000" kern="0" dirty="0" err="1"/>
              <a:t>wm</a:t>
            </a:r>
            <a:r>
              <a:rPr lang="en-US" altLang="zh-CN" sz="2000" kern="0" dirty="0"/>
              <a:t> </a:t>
            </a:r>
            <a:r>
              <a:rPr lang="en-US" altLang="zh-CN" sz="2000" kern="0" dirty="0" err="1"/>
              <a:t>ni</a:t>
            </a:r>
            <a:endParaRPr lang="en-US" altLang="zh-CN" sz="2000" kern="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218941" y="1296496"/>
            <a:ext cx="8671753" cy="4114800"/>
          </a:xfrm>
        </p:spPr>
        <p:txBody>
          <a:bodyPr/>
          <a:lstStyle/>
          <a:p>
            <a:pPr eaLnBrk="1" hangingPunct="1">
              <a:lnSpc>
                <a:spcPct val="125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）一次一密体制的含义：</a:t>
            </a:r>
          </a:p>
          <a:p>
            <a:pPr eaLnBrk="1" hangingPunct="1">
              <a:lnSpc>
                <a:spcPct val="125000"/>
              </a:lnSpc>
              <a:buFont typeface="Wingdings" panose="05000000000000000000" pitchFamily="2" charset="2"/>
              <a:buNone/>
            </a:pPr>
            <a:r>
              <a:rPr lang="en-US" altLang="zh-CN" sz="2400" dirty="0">
                <a:latin typeface="+mn-ea"/>
              </a:rPr>
              <a:t>     A.</a:t>
            </a:r>
            <a:r>
              <a:rPr lang="zh-CN" altLang="en-US" sz="2400" dirty="0">
                <a:latin typeface="+mn-ea"/>
              </a:rPr>
              <a:t>密钥是真正的随机序列</a:t>
            </a:r>
          </a:p>
          <a:p>
            <a:pPr eaLnBrk="1" hangingPunct="1">
              <a:lnSpc>
                <a:spcPct val="125000"/>
              </a:lnSpc>
              <a:buFont typeface="Wingdings" panose="05000000000000000000" pitchFamily="2" charset="2"/>
              <a:buNone/>
            </a:pPr>
            <a:r>
              <a:rPr lang="en-US" altLang="zh-CN" sz="2400" dirty="0">
                <a:latin typeface="+mn-ea"/>
              </a:rPr>
              <a:t>     B.</a:t>
            </a:r>
            <a:r>
              <a:rPr lang="zh-CN" altLang="en-US" sz="2400" dirty="0">
                <a:latin typeface="+mn-ea"/>
              </a:rPr>
              <a:t>密钥长度至少等于明文长度</a:t>
            </a:r>
          </a:p>
          <a:p>
            <a:pPr eaLnBrk="1" hangingPunct="1">
              <a:lnSpc>
                <a:spcPct val="125000"/>
              </a:lnSpc>
              <a:buFont typeface="Wingdings" panose="05000000000000000000" pitchFamily="2" charset="2"/>
              <a:buNone/>
            </a:pPr>
            <a:r>
              <a:rPr lang="en-US" altLang="zh-CN" sz="2400" dirty="0">
                <a:latin typeface="+mn-ea"/>
              </a:rPr>
              <a:t>     C.</a:t>
            </a:r>
            <a:r>
              <a:rPr lang="zh-CN" altLang="en-US" sz="2400" dirty="0">
                <a:latin typeface="+mn-ea"/>
              </a:rPr>
              <a:t>一个密钥只用一次</a:t>
            </a:r>
          </a:p>
          <a:p>
            <a:pPr eaLnBrk="1" hangingPunct="1">
              <a:lnSpc>
                <a:spcPct val="125000"/>
              </a:lnSpc>
              <a:buFont typeface="Wingdings" panose="05000000000000000000" pitchFamily="2" charset="2"/>
              <a:buNone/>
            </a:pPr>
            <a:endParaRPr lang="en-US" altLang="zh-CN" sz="2400" dirty="0">
              <a:latin typeface="+mn-ea"/>
            </a:endParaRPr>
          </a:p>
          <a:p>
            <a:pPr eaLnBrk="1" hangingPunct="1">
              <a:lnSpc>
                <a:spcPct val="125000"/>
              </a:lnSpc>
              <a:buFont typeface="Wingdings" panose="05000000000000000000" pitchFamily="2" charset="2"/>
              <a:buNone/>
            </a:pPr>
            <a:r>
              <a:rPr lang="zh-CN" altLang="en-US" sz="2400" dirty="0">
                <a:latin typeface="+mn-ea"/>
              </a:rPr>
              <a:t>（</a:t>
            </a:r>
            <a:r>
              <a:rPr lang="en-US" altLang="zh-CN" sz="2400" dirty="0">
                <a:latin typeface="+mn-ea"/>
              </a:rPr>
              <a:t>2</a:t>
            </a:r>
            <a:r>
              <a:rPr lang="zh-CN" altLang="en-US" sz="2400" dirty="0">
                <a:latin typeface="+mn-ea"/>
              </a:rPr>
              <a:t>）满足上述三个条件的密码系统是绝对安全的，不会被破译  </a:t>
            </a:r>
            <a:endParaRPr lang="en-US" altLang="zh-CN" sz="2400" dirty="0">
              <a:latin typeface="+mn-ea"/>
            </a:endParaRPr>
          </a:p>
          <a:p>
            <a:pPr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香农在</a:t>
            </a:r>
            <a:r>
              <a:rPr lang="en-US" altLang="zh-CN" sz="2400" dirty="0">
                <a:latin typeface="+mn-ea"/>
              </a:rPr>
              <a:t>1949</a:t>
            </a:r>
            <a:r>
              <a:rPr lang="zh-CN" altLang="en-US" sz="2400" dirty="0">
                <a:latin typeface="+mn-ea"/>
              </a:rPr>
              <a:t>年已证明</a:t>
            </a:r>
            <a:r>
              <a:rPr lang="en-US" altLang="zh-CN" sz="2400" dirty="0">
                <a:latin typeface="+mn-ea"/>
              </a:rPr>
              <a:t>)</a:t>
            </a:r>
          </a:p>
        </p:txBody>
      </p:sp>
      <p:sp>
        <p:nvSpPr>
          <p:cNvPr id="2" name="矩形 1"/>
          <p:cNvSpPr/>
          <p:nvPr/>
        </p:nvSpPr>
        <p:spPr>
          <a:xfrm>
            <a:off x="573007" y="642802"/>
            <a:ext cx="6957354"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password,OTP</a:t>
            </a:r>
            <a:r>
              <a:rPr lang="en-US" altLang="zh-CN" sz="2800" b="1" dirty="0">
                <a:solidFill>
                  <a:schemeClr val="hlink"/>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79042" y="1358107"/>
            <a:ext cx="8650288" cy="2679197"/>
          </a:xfrm>
        </p:spPr>
        <p:txBody>
          <a:bodyPr/>
          <a:lstStyle/>
          <a:p>
            <a:pPr marL="0" indent="0"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a:t>
            </a:r>
            <a:r>
              <a:rPr lang="en-US" altLang="zh-CN" sz="2000" b="1" dirty="0" err="1"/>
              <a:t>Verman</a:t>
            </a:r>
            <a:r>
              <a:rPr lang="zh-CN" altLang="en-US" sz="2000" b="1" dirty="0"/>
              <a:t>密码</a:t>
            </a:r>
            <a:r>
              <a:rPr lang="en-US" altLang="zh-CN" sz="2000" b="1" dirty="0"/>
              <a:t>(</a:t>
            </a:r>
            <a:r>
              <a:rPr lang="zh-CN" altLang="en-US" sz="2000" b="1" dirty="0">
                <a:latin typeface="宋体" panose="02010600030101010101" pitchFamily="2" charset="-122"/>
              </a:rPr>
              <a:t>美国人摩波卡金在此基础上设计出一次一密体制</a:t>
            </a:r>
            <a:r>
              <a:rPr lang="en-US" altLang="zh-CN" sz="2000" b="1" dirty="0"/>
              <a:t>)</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美国电报电话公司的</a:t>
            </a:r>
            <a:r>
              <a:rPr lang="en-US" altLang="zh-CN" sz="2000" dirty="0">
                <a:latin typeface="宋体" panose="02010600030101010101" pitchFamily="2" charset="-122"/>
              </a:rPr>
              <a:t>Verman</a:t>
            </a:r>
            <a:r>
              <a:rPr lang="zh-CN" altLang="en-US" sz="2000" dirty="0">
                <a:latin typeface="宋体" panose="02010600030101010101" pitchFamily="2" charset="-122"/>
              </a:rPr>
              <a:t>弗纳姆发明了弗纳姆密码（可电子化）。</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原理是利用电传打字机的五单位码与密钥字母进行模</a:t>
            </a:r>
            <a:r>
              <a:rPr lang="en-US" altLang="zh-CN" sz="2000" dirty="0">
                <a:latin typeface="宋体" panose="02010600030101010101" pitchFamily="2" charset="-122"/>
              </a:rPr>
              <a:t>2</a:t>
            </a:r>
            <a:r>
              <a:rPr lang="zh-CN" altLang="en-US" sz="2000" dirty="0">
                <a:latin typeface="宋体" panose="02010600030101010101" pitchFamily="2" charset="-122"/>
              </a:rPr>
              <a:t>相加</a:t>
            </a:r>
            <a:r>
              <a:rPr lang="en-US" altLang="zh-CN" sz="2000" dirty="0">
                <a:latin typeface="宋体" panose="02010600030101010101" pitchFamily="2" charset="-122"/>
              </a:rPr>
              <a:t>(</a:t>
            </a:r>
            <a:r>
              <a:rPr lang="zh-CN" altLang="en-US" sz="2000" dirty="0">
                <a:latin typeface="宋体" panose="02010600030101010101" pitchFamily="2" charset="-122"/>
              </a:rPr>
              <a:t>异或运算</a:t>
            </a:r>
            <a:r>
              <a:rPr lang="en-US" altLang="zh-CN" sz="20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明文</a:t>
            </a:r>
            <a:r>
              <a:rPr lang="en-US" altLang="zh-CN" sz="2000" dirty="0">
                <a:latin typeface="宋体" panose="02010600030101010101" pitchFamily="2" charset="-122"/>
              </a:rPr>
              <a:t>:m=(m</a:t>
            </a:r>
            <a:r>
              <a:rPr lang="en-US" altLang="zh-CN" sz="2000" baseline="-25000" dirty="0">
                <a:latin typeface="宋体" panose="02010600030101010101" pitchFamily="2" charset="-122"/>
              </a:rPr>
              <a:t>1</a:t>
            </a:r>
            <a:r>
              <a:rPr lang="en-US" altLang="zh-CN" sz="2000" dirty="0">
                <a:latin typeface="宋体" panose="02010600030101010101" pitchFamily="2" charset="-122"/>
              </a:rPr>
              <a:t>,m</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m</a:t>
            </a:r>
            <a:r>
              <a:rPr lang="en-US" altLang="zh-CN" sz="2000" baseline="-25000" dirty="0" err="1">
                <a:latin typeface="宋体" panose="02010600030101010101" pitchFamily="2" charset="-122"/>
              </a:rPr>
              <a:t>s</a:t>
            </a:r>
            <a:r>
              <a:rPr lang="en-US" altLang="zh-CN" sz="2000" dirty="0">
                <a:latin typeface="宋体" panose="02010600030101010101" pitchFamily="2" charset="-122"/>
              </a:rPr>
              <a:t>)</a:t>
            </a:r>
            <a:r>
              <a:rPr lang="zh-CN" altLang="en-US" sz="2000" dirty="0">
                <a:latin typeface="宋体" panose="02010600030101010101" pitchFamily="2" charset="-122"/>
              </a:rPr>
              <a:t>（打字机五位码）</a:t>
            </a:r>
            <a:endParaRPr lang="en-US" altLang="zh-CN" sz="20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密钥</a:t>
            </a:r>
            <a:r>
              <a:rPr lang="en-US" altLang="zh-CN" sz="2000" dirty="0">
                <a:latin typeface="宋体" panose="02010600030101010101" pitchFamily="2" charset="-122"/>
              </a:rPr>
              <a:t>:k=(k</a:t>
            </a:r>
            <a:r>
              <a:rPr lang="en-US" altLang="zh-CN" sz="2000" baseline="-25000" dirty="0">
                <a:latin typeface="宋体" panose="02010600030101010101" pitchFamily="2" charset="-122"/>
              </a:rPr>
              <a:t>1</a:t>
            </a:r>
            <a:r>
              <a:rPr lang="en-US" altLang="zh-CN" sz="2000" dirty="0">
                <a:latin typeface="宋体" panose="02010600030101010101" pitchFamily="2" charset="-122"/>
              </a:rPr>
              <a:t>,k</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k</a:t>
            </a:r>
            <a:r>
              <a:rPr lang="en-US" altLang="zh-CN" sz="2000" baseline="-25000" dirty="0" err="1">
                <a:latin typeface="宋体" panose="02010600030101010101" pitchFamily="2" charset="-122"/>
              </a:rPr>
              <a:t>s</a:t>
            </a:r>
            <a:r>
              <a:rPr lang="en-US" altLang="zh-CN" sz="20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a:t>
            </a:r>
            <a:r>
              <a:rPr lang="en-US" altLang="zh-CN" sz="2000" dirty="0">
                <a:latin typeface="宋体" panose="02010600030101010101" pitchFamily="2" charset="-122"/>
              </a:rPr>
              <a:t>:c=(c</a:t>
            </a:r>
            <a:r>
              <a:rPr lang="en-US" altLang="zh-CN" sz="2000" baseline="-25000" dirty="0">
                <a:latin typeface="宋体" panose="02010600030101010101" pitchFamily="2" charset="-122"/>
              </a:rPr>
              <a:t>1</a:t>
            </a:r>
            <a:r>
              <a:rPr lang="en-US" altLang="zh-CN" sz="2000" dirty="0">
                <a:latin typeface="宋体" panose="02010600030101010101" pitchFamily="2" charset="-122"/>
              </a:rPr>
              <a:t>,c</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c</a:t>
            </a:r>
            <a:r>
              <a:rPr lang="en-US" altLang="zh-CN" sz="2000" baseline="-25000" dirty="0" err="1">
                <a:latin typeface="宋体" panose="02010600030101010101" pitchFamily="2" charset="-122"/>
              </a:rPr>
              <a:t>s</a:t>
            </a:r>
            <a:r>
              <a:rPr lang="en-US" altLang="zh-CN" sz="2000" dirty="0">
                <a:latin typeface="宋体" panose="02010600030101010101" pitchFamily="2" charset="-122"/>
              </a:rPr>
              <a:t>)   </a:t>
            </a:r>
          </a:p>
        </p:txBody>
      </p:sp>
      <p:sp>
        <p:nvSpPr>
          <p:cNvPr id="7172" name="Rectangle 5"/>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nvGraphicFramePr>
        <p:xfrm>
          <a:off x="2011874" y="4316572"/>
          <a:ext cx="2209800" cy="533400"/>
        </p:xfrm>
        <a:graphic>
          <a:graphicData uri="http://schemas.openxmlformats.org/presentationml/2006/ole">
            <mc:AlternateContent xmlns:mc="http://schemas.openxmlformats.org/markup-compatibility/2006">
              <mc:Choice xmlns:v="urn:schemas-microsoft-com:vml" Requires="v">
                <p:oleObj spid="_x0000_s7597" r:id="rId4" imgW="1091565" imgH="228600" progId="Equation.3">
                  <p:embed/>
                </p:oleObj>
              </mc:Choice>
              <mc:Fallback>
                <p:oleObj r:id="rId4" imgW="1091565"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874" y="4316572"/>
                        <a:ext cx="220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Rectangle 6"/>
          <p:cNvSpPr>
            <a:spLocks noChangeArrowheads="1"/>
          </p:cNvSpPr>
          <p:nvPr/>
        </p:nvSpPr>
        <p:spPr bwMode="auto">
          <a:xfrm>
            <a:off x="1141924" y="4392772"/>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000" b="0" dirty="0">
                <a:latin typeface="宋体" panose="02010600030101010101" pitchFamily="2" charset="-122"/>
              </a:rPr>
              <a:t>加密：</a:t>
            </a:r>
          </a:p>
        </p:txBody>
      </p:sp>
      <p:sp>
        <p:nvSpPr>
          <p:cNvPr id="265223" name="Rectangle 7"/>
          <p:cNvSpPr>
            <a:spLocks noChangeArrowheads="1"/>
          </p:cNvSpPr>
          <p:nvPr/>
        </p:nvSpPr>
        <p:spPr bwMode="auto">
          <a:xfrm>
            <a:off x="2011874" y="5000135"/>
            <a:ext cx="4611687" cy="1600200"/>
          </a:xfrm>
          <a:prstGeom prst="rect">
            <a:avLst/>
          </a:prstGeom>
          <a:solidFill>
            <a:schemeClr val="accent3">
              <a:lumMod val="85000"/>
            </a:schemeClr>
          </a:solidFill>
          <a:ln w="9525">
            <a:solidFill>
              <a:schemeClr val="tx1"/>
            </a:solidFill>
            <a:miter lim="800000"/>
          </a:ln>
          <a:effectLst>
            <a:outerShdw dist="35921" dir="2700000" algn="ctr" rotWithShape="0">
              <a:schemeClr val="bg2"/>
            </a:outerShdw>
          </a:effectLst>
        </p:spPr>
        <p:txBody>
          <a:bodyPr/>
          <a:lstStyle/>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A---&gt;00000;b---&gt;00001;c---&gt;00010;</a:t>
            </a: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d---&gt;00011;e---&gt;00100;f---&gt;00101;</a:t>
            </a: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Arial" panose="020B0604020202020204"/>
              </a:rPr>
              <a:t>…</a:t>
            </a:r>
            <a:endParaRPr lang="en-US" altLang="zh-CN" sz="2000" b="0" dirty="0">
              <a:latin typeface="宋体" panose="02010600030101010101" pitchFamily="2" charset="-122"/>
            </a:endParaRP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X---&gt;10111;y---&gt;11000;z---&gt;11001</a:t>
            </a:r>
          </a:p>
        </p:txBody>
      </p:sp>
      <p:sp>
        <p:nvSpPr>
          <p:cNvPr id="7175" name="Rectangle 8"/>
          <p:cNvSpPr>
            <a:spLocks noChangeArrowheads="1"/>
          </p:cNvSpPr>
          <p:nvPr/>
        </p:nvSpPr>
        <p:spPr bwMode="auto">
          <a:xfrm>
            <a:off x="907487" y="5277257"/>
            <a:ext cx="1180587" cy="53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mn-ea"/>
                <a:ea typeface="+mn-ea"/>
              </a:rPr>
              <a:t>打字机的</a:t>
            </a:r>
            <a:endParaRPr lang="en-US" altLang="zh-CN" dirty="0">
              <a:latin typeface="+mn-ea"/>
              <a:ea typeface="+mn-ea"/>
            </a:endParaRPr>
          </a:p>
          <a:p>
            <a:pPr algn="l" eaLnBrk="1" hangingPunct="1"/>
            <a:r>
              <a:rPr lang="zh-CN" altLang="en-US" dirty="0">
                <a:latin typeface="+mn-ea"/>
                <a:ea typeface="+mn-ea"/>
              </a:rPr>
              <a:t>五位码表</a:t>
            </a:r>
          </a:p>
        </p:txBody>
      </p:sp>
      <p:sp>
        <p:nvSpPr>
          <p:cNvPr id="8" name="矩形 7"/>
          <p:cNvSpPr/>
          <p:nvPr/>
        </p:nvSpPr>
        <p:spPr>
          <a:xfrm>
            <a:off x="304800" y="600519"/>
            <a:ext cx="606287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4. </a:t>
            </a: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pad,OTP</a:t>
            </a:r>
            <a:r>
              <a:rPr lang="en-US" altLang="zh-CN" sz="2800" b="1" dirty="0">
                <a:solidFill>
                  <a:schemeClr val="hlink"/>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8736" y="1283616"/>
            <a:ext cx="8839200" cy="2232317"/>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a:t>
            </a:r>
            <a:r>
              <a:rPr lang="en-US" altLang="zh-CN" sz="2000" dirty="0">
                <a:latin typeface="+mn-ea"/>
              </a:rPr>
              <a:t> </a:t>
            </a:r>
            <a:r>
              <a:rPr lang="zh-CN" altLang="en-US" sz="2000" dirty="0">
                <a:latin typeface="+mn-ea"/>
              </a:rPr>
              <a:t>当</a:t>
            </a:r>
            <a:r>
              <a:rPr lang="en-US" altLang="zh-CN" sz="2000" dirty="0">
                <a:latin typeface="+mn-ea"/>
              </a:rPr>
              <a:t>Verman</a:t>
            </a:r>
            <a:r>
              <a:rPr lang="zh-CN" altLang="en-US" sz="2000" dirty="0">
                <a:latin typeface="+mn-ea"/>
              </a:rPr>
              <a:t>密码对不同明文使用不同密钥时，就是一次一密密码</a:t>
            </a:r>
          </a:p>
          <a:p>
            <a:pPr eaLnBrk="1" hangingPunct="1">
              <a:lnSpc>
                <a:spcPct val="125000"/>
              </a:lnSpc>
              <a:buFont typeface="Wingdings" panose="05000000000000000000" pitchFamily="2" charset="2"/>
              <a:buNone/>
            </a:pPr>
            <a:r>
              <a:rPr lang="zh-CN" altLang="en-US" sz="2000" dirty="0">
                <a:latin typeface="+mn-ea"/>
              </a:rPr>
              <a:t>      但如果密钥重复使用，就容易被破译</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zh-CN" altLang="en-US" sz="2000" dirty="0">
                <a:solidFill>
                  <a:srgbClr val="FF0000"/>
                </a:solidFill>
                <a:latin typeface="+mn-ea"/>
              </a:rPr>
              <a:t>同理，多表替代密码也可以成为一次一密密码：</a:t>
            </a:r>
            <a:r>
              <a:rPr lang="en-US" altLang="zh-CN" sz="2000" dirty="0">
                <a:solidFill>
                  <a:srgbClr val="FF0000"/>
                </a:solidFill>
                <a:latin typeface="+mn-ea"/>
              </a:rPr>
              <a:t>t</a:t>
            </a:r>
            <a:r>
              <a:rPr lang="zh-CN" altLang="en-US" sz="2000" dirty="0">
                <a:solidFill>
                  <a:srgbClr val="FF0000"/>
                </a:solidFill>
                <a:latin typeface="+mn-ea"/>
              </a:rPr>
              <a:t>的个数为无限</a:t>
            </a:r>
          </a:p>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5</a:t>
            </a:r>
            <a:r>
              <a:rPr lang="zh-CN" altLang="en-US" sz="2000" dirty="0">
                <a:latin typeface="+mn-ea"/>
              </a:rPr>
              <a:t>） </a:t>
            </a:r>
            <a:r>
              <a:rPr lang="en-US" altLang="zh-CN" sz="2000" dirty="0">
                <a:latin typeface="+mn-ea"/>
              </a:rPr>
              <a:t>OTP</a:t>
            </a:r>
            <a:r>
              <a:rPr lang="zh-CN" altLang="en-US" sz="2000" dirty="0">
                <a:latin typeface="+mn-ea"/>
              </a:rPr>
              <a:t>存在的问题</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zh-CN" altLang="en-US" sz="2000" dirty="0">
                <a:solidFill>
                  <a:srgbClr val="FF0000"/>
                </a:solidFill>
                <a:latin typeface="+mn-ea"/>
              </a:rPr>
              <a:t>密钥如何产生、如何分配    </a:t>
            </a:r>
          </a:p>
        </p:txBody>
      </p:sp>
      <p:sp>
        <p:nvSpPr>
          <p:cNvPr id="3" name="矩形 2"/>
          <p:cNvSpPr/>
          <p:nvPr/>
        </p:nvSpPr>
        <p:spPr>
          <a:xfrm>
            <a:off x="304800" y="600519"/>
            <a:ext cx="606287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4. </a:t>
            </a: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pad,OTP</a:t>
            </a:r>
            <a:r>
              <a:rPr lang="en-US" altLang="zh-CN" sz="2800" b="1" dirty="0">
                <a:solidFill>
                  <a:schemeClr val="hlink"/>
                </a:solidFill>
              </a:rPr>
              <a:t>)</a:t>
            </a:r>
          </a:p>
        </p:txBody>
      </p:sp>
      <p:sp>
        <p:nvSpPr>
          <p:cNvPr id="4" name="Rectangle 3"/>
          <p:cNvSpPr txBox="1">
            <a:spLocks noChangeArrowheads="1"/>
          </p:cNvSpPr>
          <p:nvPr/>
        </p:nvSpPr>
        <p:spPr bwMode="auto">
          <a:xfrm>
            <a:off x="98736" y="3598536"/>
            <a:ext cx="8610600" cy="250276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latin typeface="宋体" panose="02010600030101010101" pitchFamily="2" charset="-122"/>
              </a:rPr>
              <a:t>（</a:t>
            </a:r>
            <a:r>
              <a:rPr lang="en-US" altLang="zh-CN" sz="2000" b="1" kern="0" dirty="0">
                <a:latin typeface="宋体" panose="02010600030101010101" pitchFamily="2" charset="-122"/>
              </a:rPr>
              <a:t>6</a:t>
            </a:r>
            <a:r>
              <a:rPr lang="zh-CN" altLang="en-US" sz="2000" b="1" kern="0" dirty="0">
                <a:latin typeface="宋体" panose="02010600030101010101" pitchFamily="2" charset="-122"/>
              </a:rPr>
              <a:t>） </a:t>
            </a:r>
            <a:r>
              <a:rPr lang="en-US" altLang="zh-CN" sz="2000" b="1" kern="0" dirty="0">
                <a:latin typeface="宋体" panose="02010600030101010101" pitchFamily="2" charset="-122"/>
              </a:rPr>
              <a:t>OTP</a:t>
            </a:r>
            <a:r>
              <a:rPr lang="zh-CN" altLang="en-US" sz="2000" b="1" kern="0" dirty="0">
                <a:latin typeface="宋体" panose="02010600030101010101" pitchFamily="2" charset="-122"/>
              </a:rPr>
              <a:t>使用与破解实例</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A.</a:t>
            </a:r>
            <a:r>
              <a:rPr lang="zh-CN" altLang="en-US" sz="2000" kern="0" dirty="0">
                <a:latin typeface="宋体" panose="02010600030101010101" pitchFamily="2" charset="-122"/>
              </a:rPr>
              <a:t>前苏联间谍使用一次一密乱码本进行通信；</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B.</a:t>
            </a:r>
            <a:r>
              <a:rPr lang="zh-CN" altLang="en-US" sz="2000" kern="0" dirty="0">
                <a:latin typeface="宋体" panose="02010600030101010101" pitchFamily="2" charset="-122"/>
              </a:rPr>
              <a:t>二战中</a:t>
            </a:r>
            <a:r>
              <a:rPr lang="en-US" altLang="zh-CN" sz="2000" kern="0" dirty="0">
                <a:latin typeface="宋体" panose="02010600030101010101" pitchFamily="2" charset="-122"/>
              </a:rPr>
              <a:t>,</a:t>
            </a:r>
            <a:r>
              <a:rPr lang="zh-CN" altLang="en-US" sz="2000" kern="0" dirty="0">
                <a:latin typeface="宋体" panose="02010600030101010101" pitchFamily="2" charset="-122"/>
              </a:rPr>
              <a:t>日本使用的九七式机械密码就属于一次一密体制；</a:t>
            </a:r>
          </a:p>
          <a:p>
            <a:pPr marL="269875" indent="-269875" eaLnBrk="1" hangingPunct="1">
              <a:lnSpc>
                <a:spcPct val="125000"/>
              </a:lnSpc>
              <a:buFont typeface="Wingdings" panose="05000000000000000000" pitchFamily="2" charset="2"/>
              <a:buNone/>
            </a:pPr>
            <a:r>
              <a:rPr lang="zh-CN" altLang="en-US" sz="2000" kern="0" dirty="0">
                <a:latin typeface="Times New Roman" panose="02020603050405020304" pitchFamily="18" charset="0"/>
                <a:cs typeface="Times New Roman" panose="02020603050405020304" pitchFamily="18" charset="0"/>
              </a:rPr>
              <a:t>            </a:t>
            </a:r>
            <a:r>
              <a:rPr lang="zh-CN" altLang="en-US" sz="2000" kern="0" dirty="0">
                <a:latin typeface="Times New Roman" panose="02020603050405020304" pitchFamily="18" charset="0"/>
              </a:rPr>
              <a:t>由于密钥重复使用，</a:t>
            </a:r>
            <a:r>
              <a:rPr lang="en-US" altLang="zh-CN" sz="2000" kern="0" dirty="0">
                <a:latin typeface="Times New Roman" panose="02020603050405020304" pitchFamily="18" charset="0"/>
                <a:cs typeface="Times New Roman" panose="02020603050405020304" pitchFamily="18" charset="0"/>
              </a:rPr>
              <a:t>1940</a:t>
            </a:r>
            <a:r>
              <a:rPr lang="zh-CN" altLang="en-US" sz="2000" kern="0" dirty="0">
                <a:latin typeface="宋体" panose="02010600030101010101" pitchFamily="2" charset="-122"/>
              </a:rPr>
              <a:t>年，美国陆军通信机关破译了这种密码。在中途岛海战中，日本海军大将山本五十六因密码电报被美国截获破译而被击毙在飞机上。</a:t>
            </a:r>
            <a:r>
              <a:rPr lang="zh-CN" altLang="en-US" sz="2000" kern="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928889" y="1579368"/>
            <a:ext cx="7269537" cy="4021331"/>
          </a:xfrm>
        </p:spPr>
        <p:txBody>
          <a:bodyPr/>
          <a:lstStyle/>
          <a:p>
            <a:pPr eaLnBrk="1" hangingPunct="1">
              <a:lnSpc>
                <a:spcPct val="125000"/>
              </a:lnSpc>
              <a:buFont typeface="Wingdings" panose="05000000000000000000" pitchFamily="2" charset="2"/>
              <a:buNone/>
            </a:pPr>
            <a:r>
              <a:rPr lang="zh-CN" altLang="en-US" sz="2000" dirty="0">
                <a:latin typeface="+mn-ea"/>
              </a:rPr>
              <a:t>有名的是二战时德国使用的</a:t>
            </a:r>
            <a:r>
              <a:rPr lang="en-US" altLang="zh-CN" sz="2000" dirty="0">
                <a:latin typeface="+mn-ea"/>
              </a:rPr>
              <a:t>Enigma</a:t>
            </a:r>
            <a:r>
              <a:rPr lang="zh-CN" altLang="en-US" sz="2000" dirty="0">
                <a:latin typeface="+mn-ea"/>
              </a:rPr>
              <a:t>密码机</a:t>
            </a:r>
            <a:r>
              <a:rPr lang="en-US" altLang="zh-CN" sz="2000" dirty="0">
                <a:latin typeface="+mn-ea"/>
              </a:rPr>
              <a:t>,</a:t>
            </a:r>
            <a:r>
              <a:rPr lang="zh-CN" altLang="en-US" sz="2000" dirty="0">
                <a:latin typeface="+mn-ea"/>
              </a:rPr>
              <a:t>其原理为：</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 </a:t>
            </a:r>
            <a:r>
              <a:rPr lang="zh-CN" altLang="en-US" sz="2000" dirty="0">
                <a:latin typeface="+mn-ea"/>
              </a:rPr>
              <a:t>转轮机有一个键盘和一系列转轮；</a:t>
            </a:r>
          </a:p>
          <a:p>
            <a:pPr marL="0" indent="0"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 </a:t>
            </a:r>
            <a:r>
              <a:rPr lang="zh-CN" altLang="en-US" sz="2000" dirty="0">
                <a:latin typeface="+mn-ea"/>
              </a:rPr>
              <a:t>每个转轮机上有</a:t>
            </a:r>
            <a:r>
              <a:rPr lang="en-US" altLang="zh-CN" sz="2000" dirty="0">
                <a:latin typeface="+mn-ea"/>
              </a:rPr>
              <a:t>26</a:t>
            </a:r>
            <a:r>
              <a:rPr lang="zh-CN" altLang="en-US" sz="2000" dirty="0">
                <a:latin typeface="+mn-ea"/>
              </a:rPr>
              <a:t>个位置，可以是</a:t>
            </a:r>
            <a:r>
              <a:rPr lang="en-US" altLang="zh-CN" sz="2000" dirty="0">
                <a:latin typeface="+mn-ea"/>
              </a:rPr>
              <a:t>26</a:t>
            </a:r>
            <a:r>
              <a:rPr lang="zh-CN" altLang="en-US" sz="2000" dirty="0">
                <a:latin typeface="+mn-ea"/>
              </a:rPr>
              <a:t>个字母的任一组合，可完成一种简单替代；这种组合可以通过移动齿轮来改变；</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 </a:t>
            </a:r>
            <a:r>
              <a:rPr lang="zh-CN" altLang="en-US" sz="2000" dirty="0">
                <a:solidFill>
                  <a:srgbClr val="FF0000"/>
                </a:solidFill>
                <a:latin typeface="+mn-ea"/>
              </a:rPr>
              <a:t>转轮机实际上是一种长周期的多表替代密码</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(4) n</a:t>
            </a:r>
            <a:r>
              <a:rPr lang="zh-CN" altLang="en-US" sz="2000" dirty="0">
                <a:latin typeface="+mn-ea"/>
              </a:rPr>
              <a:t>个转轮的周期为</a:t>
            </a:r>
            <a:r>
              <a:rPr lang="en-US" altLang="zh-CN" sz="2000" dirty="0">
                <a:latin typeface="+mn-ea"/>
              </a:rPr>
              <a:t>26</a:t>
            </a:r>
            <a:r>
              <a:rPr lang="en-US" altLang="zh-CN" sz="2000" baseline="30000" dirty="0">
                <a:latin typeface="+mn-ea"/>
              </a:rPr>
              <a:t>n</a:t>
            </a:r>
          </a:p>
          <a:p>
            <a:pPr marL="0" indent="0" eaLnBrk="1" hangingPunct="1">
              <a:lnSpc>
                <a:spcPct val="125000"/>
              </a:lnSpc>
              <a:buFont typeface="Wingdings" panose="05000000000000000000" pitchFamily="2" charset="2"/>
              <a:buNone/>
            </a:pPr>
            <a:r>
              <a:rPr lang="zh-CN" altLang="en-US" sz="2000" dirty="0">
                <a:latin typeface="+mn-ea"/>
              </a:rPr>
              <a:t> 德国人</a:t>
            </a:r>
            <a:r>
              <a:rPr lang="en-US" altLang="zh-CN" sz="2000" dirty="0">
                <a:latin typeface="+mn-ea"/>
              </a:rPr>
              <a:t>1919</a:t>
            </a:r>
            <a:r>
              <a:rPr lang="zh-CN" altLang="en-US" sz="2000" dirty="0">
                <a:latin typeface="+mn-ea"/>
              </a:rPr>
              <a:t>年发明，</a:t>
            </a:r>
            <a:r>
              <a:rPr lang="en-US" altLang="zh-CN" sz="2000" dirty="0">
                <a:latin typeface="+mn-ea"/>
              </a:rPr>
              <a:t>1944</a:t>
            </a:r>
            <a:r>
              <a:rPr lang="zh-CN" altLang="en-US" sz="2000" dirty="0">
                <a:latin typeface="+mn-ea"/>
              </a:rPr>
              <a:t>年</a:t>
            </a:r>
            <a:r>
              <a:rPr lang="en-US" altLang="zh-CN" sz="2000" dirty="0">
                <a:latin typeface="+mn-ea"/>
              </a:rPr>
              <a:t>4</a:t>
            </a:r>
            <a:r>
              <a:rPr lang="zh-CN" altLang="en-US" sz="2000" dirty="0">
                <a:latin typeface="+mn-ea"/>
              </a:rPr>
              <a:t>轮</a:t>
            </a:r>
            <a:r>
              <a:rPr lang="en-US" altLang="zh-CN" sz="2000" dirty="0">
                <a:latin typeface="+mn-ea"/>
              </a:rPr>
              <a:t>enigma</a:t>
            </a:r>
            <a:r>
              <a:rPr lang="zh-CN" altLang="en-US" sz="2000" dirty="0">
                <a:latin typeface="+mn-ea"/>
              </a:rPr>
              <a:t>装备德海军</a:t>
            </a:r>
          </a:p>
          <a:p>
            <a:pPr eaLnBrk="1" hangingPunct="1">
              <a:lnSpc>
                <a:spcPct val="125000"/>
              </a:lnSpc>
              <a:buFont typeface="Wingdings" panose="05000000000000000000" pitchFamily="2" charset="2"/>
              <a:buNone/>
            </a:pPr>
            <a:r>
              <a:rPr lang="zh-CN" altLang="en-US" sz="2000" dirty="0">
                <a:latin typeface="+mn-ea"/>
              </a:rPr>
              <a:t> 波兰人最早破译了</a:t>
            </a:r>
            <a:r>
              <a:rPr lang="en-US" altLang="zh-CN" sz="2000" dirty="0">
                <a:latin typeface="+mn-ea"/>
              </a:rPr>
              <a:t>Enigma</a:t>
            </a:r>
            <a:r>
              <a:rPr lang="zh-CN" altLang="en-US" sz="2000" dirty="0">
                <a:latin typeface="+mn-ea"/>
              </a:rPr>
              <a:t>，并告诉了英国人</a:t>
            </a:r>
          </a:p>
          <a:p>
            <a:pPr eaLnBrk="1" hangingPunct="1">
              <a:lnSpc>
                <a:spcPct val="125000"/>
              </a:lnSpc>
              <a:buFont typeface="Wingdings" panose="05000000000000000000" pitchFamily="2" charset="2"/>
              <a:buNone/>
            </a:pPr>
            <a:r>
              <a:rPr lang="zh-CN" altLang="en-US" sz="2000" dirty="0">
                <a:latin typeface="+mn-ea"/>
              </a:rPr>
              <a:t> 德国人在修改后，仍被英国破解</a:t>
            </a:r>
            <a:r>
              <a:rPr lang="en-US" altLang="zh-CN" sz="2000" dirty="0">
                <a:latin typeface="+mn-ea"/>
              </a:rPr>
              <a:t>(</a:t>
            </a:r>
            <a:r>
              <a:rPr lang="zh-CN" altLang="en-US" sz="2000" dirty="0">
                <a:latin typeface="+mn-ea"/>
              </a:rPr>
              <a:t>使用不当</a:t>
            </a:r>
            <a:r>
              <a:rPr lang="en-US" altLang="zh-CN" sz="1600" dirty="0">
                <a:latin typeface="+mn-ea"/>
              </a:rPr>
              <a:t>)</a:t>
            </a:r>
          </a:p>
          <a:p>
            <a:pPr eaLnBrk="1" hangingPunct="1">
              <a:lnSpc>
                <a:spcPct val="125000"/>
              </a:lnSpc>
              <a:buFont typeface="Wingdings" panose="05000000000000000000" pitchFamily="2" charset="2"/>
              <a:buNone/>
            </a:pPr>
            <a:r>
              <a:rPr lang="en-US" altLang="zh-CN" sz="1600" dirty="0">
                <a:solidFill>
                  <a:srgbClr val="FF0000"/>
                </a:solidFill>
                <a:latin typeface="+mn-ea"/>
              </a:rPr>
              <a:t>https://www.bilibili.com/video/BV1Dx411Z7CS/?spm_id_from=333.337.search-card.all.click</a:t>
            </a:r>
          </a:p>
        </p:txBody>
      </p:sp>
      <p:sp>
        <p:nvSpPr>
          <p:cNvPr id="2" name="矩形 1"/>
          <p:cNvSpPr/>
          <p:nvPr/>
        </p:nvSpPr>
        <p:spPr>
          <a:xfrm>
            <a:off x="304800" y="540742"/>
            <a:ext cx="7479933" cy="535531"/>
          </a:xfrm>
          <a:prstGeom prst="rect">
            <a:avLst/>
          </a:prstGeom>
        </p:spPr>
        <p:txBody>
          <a:bodyPr wrap="none">
            <a:spAutoFit/>
          </a:bodyPr>
          <a:lstStyle/>
          <a:p>
            <a:pPr eaLnBrk="1" hangingPunct="1">
              <a:lnSpc>
                <a:spcPct val="90000"/>
              </a:lnSpc>
              <a:buFont typeface="Wingdings" panose="05000000000000000000" pitchFamily="2" charset="2"/>
              <a:buNone/>
            </a:pPr>
            <a:r>
              <a:rPr lang="en-US" altLang="zh-CN" sz="3200" b="1" dirty="0">
                <a:solidFill>
                  <a:schemeClr val="hlink"/>
                </a:solidFill>
              </a:rPr>
              <a:t>5. </a:t>
            </a:r>
            <a:r>
              <a:rPr lang="zh-CN" altLang="en-US" sz="3200" b="1" dirty="0">
                <a:solidFill>
                  <a:schemeClr val="hlink"/>
                </a:solidFill>
              </a:rPr>
              <a:t>密码机</a:t>
            </a:r>
            <a:r>
              <a:rPr lang="en-US" altLang="zh-CN" sz="3200" b="1" dirty="0">
                <a:solidFill>
                  <a:schemeClr val="hlink"/>
                </a:solidFill>
              </a:rPr>
              <a:t>---</a:t>
            </a:r>
            <a:r>
              <a:rPr lang="zh-CN" altLang="en-US" sz="3200" b="1" dirty="0">
                <a:solidFill>
                  <a:schemeClr val="hlink"/>
                </a:solidFill>
              </a:rPr>
              <a:t>转轮机（</a:t>
            </a:r>
            <a:r>
              <a:rPr lang="zh-CN" altLang="en-US" sz="3200" b="1" dirty="0">
                <a:solidFill>
                  <a:srgbClr val="FF0000"/>
                </a:solidFill>
              </a:rPr>
              <a:t>古典密码学巅峰</a:t>
            </a:r>
            <a:r>
              <a:rPr lang="zh-CN" altLang="en-US" sz="3200" b="1" dirty="0">
                <a:solidFill>
                  <a:schemeClr val="hlink"/>
                </a:solidFill>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945572" y="2680855"/>
            <a:ext cx="7793038" cy="1068946"/>
          </a:xfrm>
        </p:spPr>
        <p:txBody>
          <a:bodyPr/>
          <a:lstStyle/>
          <a:p>
            <a:pPr algn="l" eaLnBrk="1" hangingPunct="1"/>
            <a:r>
              <a:rPr lang="zh-CN" altLang="en-US" dirty="0"/>
              <a:t>内容三  现代密码技术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686873" y="1644226"/>
            <a:ext cx="3922713" cy="1944687"/>
          </a:xfrm>
        </p:spPr>
        <p:txBody>
          <a:bodyPr/>
          <a:lstStyle/>
          <a:p>
            <a:pPr eaLnBrk="1" hangingPunct="1">
              <a:buFont typeface="Wingdings" panose="05000000000000000000" pitchFamily="2" charset="2"/>
              <a:buNone/>
            </a:pPr>
            <a:r>
              <a:rPr lang="en-US" altLang="zh-CN" sz="2400" b="1" dirty="0">
                <a:solidFill>
                  <a:schemeClr val="hlink"/>
                </a:solidFill>
              </a:rPr>
              <a:t>1</a:t>
            </a:r>
            <a:r>
              <a:rPr lang="zh-CN" altLang="en-US" sz="2400" b="1" dirty="0">
                <a:solidFill>
                  <a:schemeClr val="hlink"/>
                </a:solidFill>
              </a:rPr>
              <a:t>、基本思想</a:t>
            </a:r>
          </a:p>
          <a:p>
            <a:pPr eaLnBrk="1" hangingPunct="1">
              <a:buFont typeface="Wingdings" panose="05000000000000000000" pitchFamily="2" charset="2"/>
              <a:buNone/>
            </a:pPr>
            <a:r>
              <a:rPr lang="zh-CN" altLang="en-US" sz="2000" dirty="0">
                <a:latin typeface="宋体" panose="02010600030101010101" pitchFamily="2" charset="-122"/>
              </a:rPr>
              <a:t>    明文序列</a:t>
            </a:r>
            <a:r>
              <a:rPr lang="en-US" altLang="zh-CN" sz="2000" dirty="0">
                <a:latin typeface="宋体" panose="02010600030101010101" pitchFamily="2" charset="-122"/>
              </a:rPr>
              <a:t>m=m</a:t>
            </a:r>
            <a:r>
              <a:rPr lang="en-US" altLang="zh-CN" sz="2000" baseline="-25000" dirty="0">
                <a:latin typeface="宋体" panose="02010600030101010101" pitchFamily="2" charset="-122"/>
              </a:rPr>
              <a:t>0</a:t>
            </a:r>
            <a:r>
              <a:rPr lang="en-US" altLang="zh-CN" sz="2000" dirty="0">
                <a:latin typeface="宋体" panose="02010600030101010101" pitchFamily="2" charset="-122"/>
              </a:rPr>
              <a:t>m</a:t>
            </a:r>
            <a:r>
              <a:rPr lang="en-US" altLang="zh-CN" sz="2000" baseline="-25000" dirty="0">
                <a:latin typeface="宋体" panose="02010600030101010101" pitchFamily="2" charset="-122"/>
              </a:rPr>
              <a:t>1</a:t>
            </a:r>
            <a:r>
              <a:rPr lang="en-US" altLang="zh-CN" sz="2000" dirty="0">
                <a:latin typeface="宋体" panose="02010600030101010101" pitchFamily="2" charset="-122"/>
              </a:rPr>
              <a:t>m</a:t>
            </a:r>
            <a:r>
              <a:rPr lang="en-US" altLang="zh-CN" sz="2000" baseline="-25000" dirty="0">
                <a:latin typeface="宋体" panose="02010600030101010101" pitchFamily="2" charset="-122"/>
              </a:rPr>
              <a:t>2</a:t>
            </a:r>
            <a:r>
              <a:rPr lang="en-US" altLang="zh-CN" sz="2000" dirty="0">
                <a:latin typeface="Arial" panose="020B0604020202020204" pitchFamily="34" charset="0"/>
              </a:rPr>
              <a:t>…</a:t>
            </a:r>
            <a:r>
              <a:rPr lang="en-US" altLang="zh-CN" sz="2000" dirty="0" err="1">
                <a:latin typeface="宋体" panose="02010600030101010101" pitchFamily="2" charset="-122"/>
              </a:rPr>
              <a:t>m</a:t>
            </a:r>
            <a:r>
              <a:rPr lang="en-US" altLang="zh-CN" sz="2000" baseline="-25000" dirty="0" err="1">
                <a:latin typeface="宋体" panose="02010600030101010101" pitchFamily="2" charset="-122"/>
              </a:rPr>
              <a:t>s</a:t>
            </a:r>
            <a:endParaRPr lang="en-US" altLang="zh-CN" sz="2000" baseline="-25000" dirty="0">
              <a:latin typeface="宋体" panose="02010600030101010101" pitchFamily="2" charset="-122"/>
            </a:endParaRP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密钥序列</a:t>
            </a:r>
            <a:r>
              <a:rPr lang="en-US" altLang="zh-CN" sz="2000" dirty="0">
                <a:latin typeface="宋体" panose="02010600030101010101" pitchFamily="2" charset="-122"/>
              </a:rPr>
              <a:t>k=k</a:t>
            </a:r>
            <a:r>
              <a:rPr lang="en-US" altLang="zh-CN" sz="2000" baseline="-25000" dirty="0">
                <a:latin typeface="宋体" panose="02010600030101010101" pitchFamily="2" charset="-122"/>
              </a:rPr>
              <a:t>0</a:t>
            </a:r>
            <a:r>
              <a:rPr lang="en-US" altLang="zh-CN" sz="2000" dirty="0">
                <a:latin typeface="宋体" panose="02010600030101010101" pitchFamily="2" charset="-122"/>
              </a:rPr>
              <a:t>k</a:t>
            </a:r>
            <a:r>
              <a:rPr lang="en-US" altLang="zh-CN" sz="2000" baseline="-25000" dirty="0">
                <a:latin typeface="宋体" panose="02010600030101010101" pitchFamily="2" charset="-122"/>
              </a:rPr>
              <a:t>1</a:t>
            </a:r>
            <a:r>
              <a:rPr lang="en-US" altLang="zh-CN" sz="2000" dirty="0">
                <a:latin typeface="宋体" panose="02010600030101010101" pitchFamily="2" charset="-122"/>
              </a:rPr>
              <a:t>k2</a:t>
            </a:r>
            <a:r>
              <a:rPr lang="en-US" altLang="zh-CN" sz="2000" dirty="0">
                <a:latin typeface="Arial" panose="020B0604020202020204" pitchFamily="34" charset="0"/>
              </a:rPr>
              <a:t>…</a:t>
            </a:r>
            <a:r>
              <a:rPr lang="en-US" altLang="zh-CN" sz="2000" dirty="0" err="1">
                <a:latin typeface="宋体" panose="02010600030101010101" pitchFamily="2" charset="-122"/>
              </a:rPr>
              <a:t>k</a:t>
            </a:r>
            <a:r>
              <a:rPr lang="en-US" altLang="zh-CN" sz="2000" baseline="-25000" dirty="0" err="1">
                <a:latin typeface="宋体" panose="02010600030101010101" pitchFamily="2" charset="-122"/>
              </a:rPr>
              <a:t>s</a:t>
            </a:r>
            <a:endParaRPr lang="en-US" altLang="zh-CN" sz="2000" baseline="-25000" dirty="0">
              <a:latin typeface="宋体" panose="02010600030101010101" pitchFamily="2" charset="-122"/>
            </a:endParaRPr>
          </a:p>
          <a:p>
            <a:pPr eaLnBrk="1" hangingPunct="1">
              <a:buFont typeface="Wingdings" panose="05000000000000000000" pitchFamily="2" charset="2"/>
              <a:buNone/>
            </a:pPr>
            <a:endParaRPr lang="en-US" altLang="zh-CN" sz="2000" baseline="-25000" dirty="0">
              <a:latin typeface="宋体" panose="02010600030101010101" pitchFamily="2" charset="-122"/>
            </a:endParaRP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密文序列</a:t>
            </a:r>
            <a:r>
              <a:rPr lang="en-US" altLang="zh-CN" sz="2000" dirty="0">
                <a:latin typeface="宋体" panose="02010600030101010101" pitchFamily="2" charset="-122"/>
              </a:rPr>
              <a:t>c=c</a:t>
            </a:r>
            <a:r>
              <a:rPr lang="en-US" altLang="zh-CN" sz="2000" baseline="-25000" dirty="0">
                <a:latin typeface="宋体" panose="02010600030101010101" pitchFamily="2" charset="-122"/>
              </a:rPr>
              <a:t>0</a:t>
            </a:r>
            <a:r>
              <a:rPr lang="en-US" altLang="zh-CN" sz="2000" dirty="0">
                <a:latin typeface="宋体" panose="02010600030101010101" pitchFamily="2" charset="-122"/>
              </a:rPr>
              <a:t>c</a:t>
            </a:r>
            <a:r>
              <a:rPr lang="en-US" altLang="zh-CN" sz="2000" baseline="-25000" dirty="0">
                <a:latin typeface="宋体" panose="02010600030101010101" pitchFamily="2" charset="-122"/>
              </a:rPr>
              <a:t>1</a:t>
            </a:r>
            <a:r>
              <a:rPr lang="en-US" altLang="zh-CN" sz="2000" dirty="0">
                <a:latin typeface="宋体" panose="02010600030101010101" pitchFamily="2" charset="-122"/>
              </a:rPr>
              <a:t>c</a:t>
            </a:r>
            <a:r>
              <a:rPr lang="en-US" altLang="zh-CN" sz="2000" baseline="-25000" dirty="0">
                <a:latin typeface="宋体" panose="02010600030101010101" pitchFamily="2" charset="-122"/>
              </a:rPr>
              <a:t>2</a:t>
            </a:r>
            <a:r>
              <a:rPr lang="en-US" altLang="zh-CN" sz="2000" dirty="0">
                <a:latin typeface="Arial" panose="020B0604020202020204" pitchFamily="34" charset="0"/>
              </a:rPr>
              <a:t>…</a:t>
            </a:r>
            <a:r>
              <a:rPr lang="en-US" altLang="zh-CN" sz="2000" dirty="0" err="1">
                <a:latin typeface="宋体" panose="02010600030101010101" pitchFamily="2" charset="-122"/>
              </a:rPr>
              <a:t>c</a:t>
            </a:r>
            <a:r>
              <a:rPr lang="en-US" altLang="zh-CN" sz="2000" baseline="-25000" dirty="0" err="1">
                <a:latin typeface="宋体" panose="02010600030101010101" pitchFamily="2" charset="-122"/>
              </a:rPr>
              <a:t>s</a:t>
            </a:r>
            <a:endParaRPr lang="en-US" altLang="zh-CN" sz="2800" dirty="0"/>
          </a:p>
        </p:txBody>
      </p:sp>
      <p:graphicFrame>
        <p:nvGraphicFramePr>
          <p:cNvPr id="1026" name="Object 3"/>
          <p:cNvGraphicFramePr>
            <a:graphicFrameLocks noChangeAspect="1"/>
          </p:cNvGraphicFramePr>
          <p:nvPr/>
        </p:nvGraphicFramePr>
        <p:xfrm>
          <a:off x="2972873" y="3817513"/>
          <a:ext cx="2209800" cy="533400"/>
        </p:xfrm>
        <a:graphic>
          <a:graphicData uri="http://schemas.openxmlformats.org/presentationml/2006/ole">
            <mc:AlternateContent xmlns:mc="http://schemas.openxmlformats.org/markup-compatibility/2006">
              <mc:Choice xmlns:v="urn:schemas-microsoft-com:vml" Requires="v">
                <p:oleObj spid="_x0000_s11671" r:id="rId3" imgW="1091565" imgH="228600" progId="Equation.3">
                  <p:embed/>
                </p:oleObj>
              </mc:Choice>
              <mc:Fallback>
                <p:oleObj r:id="rId3" imgW="1091565"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873" y="3817513"/>
                        <a:ext cx="220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5335073" y="2522113"/>
            <a:ext cx="167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m</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k</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c</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p:txBody>
      </p:sp>
      <p:graphicFrame>
        <p:nvGraphicFramePr>
          <p:cNvPr id="290821" name="Group 5"/>
          <p:cNvGraphicFramePr>
            <a:graphicFrameLocks noGrp="1"/>
          </p:cNvGraphicFramePr>
          <p:nvPr/>
        </p:nvGraphicFramePr>
        <p:xfrm>
          <a:off x="1296473" y="4784301"/>
          <a:ext cx="3657600" cy="11684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40640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O   1</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533400" indent="-533400"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p>
                      <a:pPr marL="533400" marR="0" lvl="0" indent="-53340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1   0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0   0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47" name="Rectangle 27"/>
          <p:cNvSpPr>
            <a:spLocks noChangeArrowheads="1"/>
          </p:cNvSpPr>
          <p:nvPr/>
        </p:nvSpPr>
        <p:spPr bwMode="auto">
          <a:xfrm>
            <a:off x="5133461" y="5036713"/>
            <a:ext cx="302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GF(2)=&lt;F={0,1}, ⊕ ,</a:t>
            </a:r>
            <a:r>
              <a:rPr lang="en-US" altLang="zh-CN" sz="2000" b="0">
                <a:latin typeface="Arial" panose="020B0604020202020204" pitchFamily="34" charset="0"/>
              </a:rPr>
              <a:t>X</a:t>
            </a:r>
            <a:r>
              <a:rPr lang="en-US" altLang="zh-CN" sz="2000" b="0">
                <a:latin typeface="宋体" panose="02010600030101010101" pitchFamily="2" charset="-122"/>
              </a:rPr>
              <a:t>&gt;</a:t>
            </a:r>
            <a:endParaRPr lang="en-US" altLang="zh-CN" sz="2000" b="0" baseline="-25000">
              <a:latin typeface="宋体" panose="02010600030101010101" pitchFamily="2" charset="-122"/>
            </a:endParaRPr>
          </a:p>
        </p:txBody>
      </p:sp>
      <p:sp>
        <p:nvSpPr>
          <p:cNvPr id="1048" name="Rectangle 28"/>
          <p:cNvSpPr>
            <a:spLocks noGrp="1" noChangeArrowheads="1"/>
          </p:cNvSpPr>
          <p:nvPr>
            <p:ph type="title"/>
          </p:nvPr>
        </p:nvSpPr>
        <p:spPr>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p:nvPr/>
        </p:nvGrpSpPr>
        <p:grpSpPr bwMode="auto">
          <a:xfrm>
            <a:off x="762000" y="1671030"/>
            <a:ext cx="7467600" cy="3581400"/>
            <a:chOff x="480" y="1296"/>
            <a:chExt cx="4704" cy="2256"/>
          </a:xfrm>
        </p:grpSpPr>
        <p:sp>
          <p:nvSpPr>
            <p:cNvPr id="19461" name="Rectangle 3"/>
            <p:cNvSpPr>
              <a:spLocks noChangeArrowheads="1"/>
            </p:cNvSpPr>
            <p:nvPr/>
          </p:nvSpPr>
          <p:spPr bwMode="auto">
            <a:xfrm>
              <a:off x="864" y="3168"/>
              <a:ext cx="576"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密钥源</a:t>
              </a:r>
            </a:p>
          </p:txBody>
        </p:sp>
        <p:sp>
          <p:nvSpPr>
            <p:cNvPr id="19462" name="Line 4"/>
            <p:cNvSpPr>
              <a:spLocks noChangeShapeType="1"/>
            </p:cNvSpPr>
            <p:nvPr/>
          </p:nvSpPr>
          <p:spPr bwMode="auto">
            <a:xfrm flipV="1">
              <a:off x="1200" y="1824"/>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5"/>
            <p:cNvSpPr>
              <a:spLocks noChangeArrowheads="1"/>
            </p:cNvSpPr>
            <p:nvPr/>
          </p:nvSpPr>
          <p:spPr bwMode="auto">
            <a:xfrm>
              <a:off x="624" y="192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密钥序列</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64" name="Line 6"/>
            <p:cNvSpPr>
              <a:spLocks noChangeShapeType="1"/>
            </p:cNvSpPr>
            <p:nvPr/>
          </p:nvSpPr>
          <p:spPr bwMode="auto">
            <a:xfrm>
              <a:off x="480" y="1680"/>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5" name="Line 7"/>
            <p:cNvSpPr>
              <a:spLocks noChangeShapeType="1"/>
            </p:cNvSpPr>
            <p:nvPr/>
          </p:nvSpPr>
          <p:spPr bwMode="auto">
            <a:xfrm>
              <a:off x="1392" y="1680"/>
              <a:ext cx="24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6" name="Rectangle 8"/>
            <p:cNvSpPr>
              <a:spLocks noChangeArrowheads="1"/>
            </p:cNvSpPr>
            <p:nvPr/>
          </p:nvSpPr>
          <p:spPr bwMode="auto">
            <a:xfrm>
              <a:off x="1968" y="1632"/>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公开信道</a:t>
              </a:r>
            </a:p>
          </p:txBody>
        </p:sp>
        <p:sp>
          <p:nvSpPr>
            <p:cNvPr id="19467" name="Line 9"/>
            <p:cNvSpPr>
              <a:spLocks noChangeShapeType="1"/>
            </p:cNvSpPr>
            <p:nvPr/>
          </p:nvSpPr>
          <p:spPr bwMode="auto">
            <a:xfrm>
              <a:off x="1440" y="3360"/>
              <a:ext cx="25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8" name="Line 10"/>
            <p:cNvSpPr>
              <a:spLocks noChangeShapeType="1"/>
            </p:cNvSpPr>
            <p:nvPr/>
          </p:nvSpPr>
          <p:spPr bwMode="auto">
            <a:xfrm>
              <a:off x="4224" y="1680"/>
              <a:ext cx="9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Rectangle 11"/>
            <p:cNvSpPr>
              <a:spLocks noChangeArrowheads="1"/>
            </p:cNvSpPr>
            <p:nvPr/>
          </p:nvSpPr>
          <p:spPr bwMode="auto">
            <a:xfrm>
              <a:off x="2160" y="3360"/>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秘密信道</a:t>
              </a:r>
            </a:p>
          </p:txBody>
        </p:sp>
        <p:sp>
          <p:nvSpPr>
            <p:cNvPr id="19470" name="Line 12"/>
            <p:cNvSpPr>
              <a:spLocks noChangeShapeType="1"/>
            </p:cNvSpPr>
            <p:nvPr/>
          </p:nvSpPr>
          <p:spPr bwMode="auto">
            <a:xfrm flipV="1">
              <a:off x="4032" y="2832"/>
              <a:ext cx="0" cy="5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13"/>
            <p:cNvSpPr>
              <a:spLocks noChangeArrowheads="1"/>
            </p:cNvSpPr>
            <p:nvPr/>
          </p:nvSpPr>
          <p:spPr bwMode="auto">
            <a:xfrm>
              <a:off x="720" y="2448"/>
              <a:ext cx="960"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密钥流产生器</a:t>
              </a:r>
            </a:p>
          </p:txBody>
        </p:sp>
        <p:sp>
          <p:nvSpPr>
            <p:cNvPr id="19472" name="Line 14"/>
            <p:cNvSpPr>
              <a:spLocks noChangeShapeType="1"/>
            </p:cNvSpPr>
            <p:nvPr/>
          </p:nvSpPr>
          <p:spPr bwMode="auto">
            <a:xfrm flipV="1">
              <a:off x="1200" y="2832"/>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3" name="Rectangle 15"/>
            <p:cNvSpPr>
              <a:spLocks noChangeArrowheads="1"/>
            </p:cNvSpPr>
            <p:nvPr/>
          </p:nvSpPr>
          <p:spPr bwMode="auto">
            <a:xfrm>
              <a:off x="3504" y="2448"/>
              <a:ext cx="960"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密钥流产生器</a:t>
              </a:r>
            </a:p>
          </p:txBody>
        </p:sp>
        <p:sp>
          <p:nvSpPr>
            <p:cNvPr id="19474" name="Rectangle 16"/>
            <p:cNvSpPr>
              <a:spLocks noChangeArrowheads="1"/>
            </p:cNvSpPr>
            <p:nvPr/>
          </p:nvSpPr>
          <p:spPr bwMode="auto">
            <a:xfrm>
              <a:off x="1104" y="288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宋体" panose="02010600030101010101" pitchFamily="2" charset="-122"/>
                </a:rPr>
                <a:t>K</a:t>
              </a:r>
            </a:p>
          </p:txBody>
        </p:sp>
        <p:sp>
          <p:nvSpPr>
            <p:cNvPr id="19475" name="Rectangle 17"/>
            <p:cNvSpPr>
              <a:spLocks noChangeArrowheads="1"/>
            </p:cNvSpPr>
            <p:nvPr/>
          </p:nvSpPr>
          <p:spPr bwMode="auto">
            <a:xfrm>
              <a:off x="3936" y="2928"/>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宋体" panose="02010600030101010101" pitchFamily="2" charset="-122"/>
                </a:rPr>
                <a:t>K</a:t>
              </a:r>
            </a:p>
          </p:txBody>
        </p:sp>
        <p:sp>
          <p:nvSpPr>
            <p:cNvPr id="19476" name="Rectangle 18"/>
            <p:cNvSpPr>
              <a:spLocks noChangeArrowheads="1"/>
            </p:cNvSpPr>
            <p:nvPr/>
          </p:nvSpPr>
          <p:spPr bwMode="auto">
            <a:xfrm>
              <a:off x="3456" y="1968"/>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密钥序列</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7" name="Rectangle 19"/>
            <p:cNvSpPr>
              <a:spLocks noChangeArrowheads="1"/>
            </p:cNvSpPr>
            <p:nvPr/>
          </p:nvSpPr>
          <p:spPr bwMode="auto">
            <a:xfrm>
              <a:off x="480" y="129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明文序列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8" name="Rectangle 20"/>
            <p:cNvSpPr>
              <a:spLocks noChangeArrowheads="1"/>
            </p:cNvSpPr>
            <p:nvPr/>
          </p:nvSpPr>
          <p:spPr bwMode="auto">
            <a:xfrm>
              <a:off x="4560" y="129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明文序列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9" name="Rectangle 21"/>
            <p:cNvSpPr>
              <a:spLocks noChangeArrowheads="1"/>
            </p:cNvSpPr>
            <p:nvPr/>
          </p:nvSpPr>
          <p:spPr bwMode="auto">
            <a:xfrm>
              <a:off x="2976" y="1344"/>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密文序列</a:t>
              </a:r>
            </a:p>
            <a:p>
              <a:pPr eaLnBrk="1" hangingPunct="1"/>
              <a:r>
                <a:rPr lang="en-US" altLang="zh-CN" sz="1600" b="0">
                  <a:latin typeface="宋体" panose="02010600030101010101" pitchFamily="2" charset="-122"/>
                </a:rPr>
                <a:t>c</a:t>
              </a:r>
              <a:r>
                <a:rPr lang="en-US" altLang="zh-CN" sz="1600" b="0" baseline="-25000">
                  <a:latin typeface="宋体" panose="02010600030101010101" pitchFamily="2" charset="-122"/>
                </a:rPr>
                <a:t>0</a:t>
              </a:r>
              <a:r>
                <a:rPr lang="en-US" altLang="zh-CN" sz="1600" b="0">
                  <a:latin typeface="宋体" panose="02010600030101010101" pitchFamily="2" charset="-122"/>
                </a:rPr>
                <a:t>c</a:t>
              </a:r>
              <a:r>
                <a:rPr lang="en-US" altLang="zh-CN" sz="1600" b="0" baseline="-25000">
                  <a:latin typeface="宋体" panose="02010600030101010101" pitchFamily="2" charset="-122"/>
                </a:rPr>
                <a:t>1</a:t>
              </a:r>
              <a:r>
                <a:rPr lang="en-US" altLang="zh-CN" sz="1600" b="0">
                  <a:latin typeface="宋体" panose="02010600030101010101" pitchFamily="2" charset="-122"/>
                </a:rPr>
                <a:t>c</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grpSp>
          <p:nvGrpSpPr>
            <p:cNvPr id="19480" name="Group 22"/>
            <p:cNvGrpSpPr/>
            <p:nvPr/>
          </p:nvGrpSpPr>
          <p:grpSpPr bwMode="auto">
            <a:xfrm>
              <a:off x="1008" y="1536"/>
              <a:ext cx="384" cy="288"/>
              <a:chOff x="1392" y="1392"/>
              <a:chExt cx="384" cy="288"/>
            </a:xfrm>
          </p:grpSpPr>
          <p:sp>
            <p:nvSpPr>
              <p:cNvPr id="19486" name="Oval 23"/>
              <p:cNvSpPr>
                <a:spLocks noChangeArrowheads="1"/>
              </p:cNvSpPr>
              <p:nvPr/>
            </p:nvSpPr>
            <p:spPr bwMode="auto">
              <a:xfrm>
                <a:off x="1392" y="1392"/>
                <a:ext cx="384" cy="288"/>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87" name="Line 24"/>
              <p:cNvSpPr>
                <a:spLocks noChangeShapeType="1"/>
              </p:cNvSpPr>
              <p:nvPr/>
            </p:nvSpPr>
            <p:spPr bwMode="auto">
              <a:xfrm>
                <a:off x="1392" y="153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88" name="Line 25"/>
              <p:cNvSpPr>
                <a:spLocks noChangeShapeType="1"/>
              </p:cNvSpPr>
              <p:nvPr/>
            </p:nvSpPr>
            <p:spPr bwMode="auto">
              <a:xfrm>
                <a:off x="1584" y="139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481" name="Group 26"/>
            <p:cNvGrpSpPr/>
            <p:nvPr/>
          </p:nvGrpSpPr>
          <p:grpSpPr bwMode="auto">
            <a:xfrm>
              <a:off x="3840" y="1536"/>
              <a:ext cx="384" cy="288"/>
              <a:chOff x="1392" y="1392"/>
              <a:chExt cx="384" cy="288"/>
            </a:xfrm>
          </p:grpSpPr>
          <p:sp>
            <p:nvSpPr>
              <p:cNvPr id="19483" name="Oval 27"/>
              <p:cNvSpPr>
                <a:spLocks noChangeArrowheads="1"/>
              </p:cNvSpPr>
              <p:nvPr/>
            </p:nvSpPr>
            <p:spPr bwMode="auto">
              <a:xfrm>
                <a:off x="1392" y="1392"/>
                <a:ext cx="384" cy="288"/>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84" name="Line 28"/>
              <p:cNvSpPr>
                <a:spLocks noChangeShapeType="1"/>
              </p:cNvSpPr>
              <p:nvPr/>
            </p:nvSpPr>
            <p:spPr bwMode="auto">
              <a:xfrm>
                <a:off x="1392" y="153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85" name="Line 29"/>
              <p:cNvSpPr>
                <a:spLocks noChangeShapeType="1"/>
              </p:cNvSpPr>
              <p:nvPr/>
            </p:nvSpPr>
            <p:spPr bwMode="auto">
              <a:xfrm>
                <a:off x="1584" y="139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482" name="Line 30"/>
            <p:cNvSpPr>
              <a:spLocks noChangeShapeType="1"/>
            </p:cNvSpPr>
            <p:nvPr/>
          </p:nvSpPr>
          <p:spPr bwMode="auto">
            <a:xfrm flipV="1">
              <a:off x="4032" y="1824"/>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59" name="Rectangle 31"/>
          <p:cNvSpPr>
            <a:spLocks noChangeArrowheads="1"/>
          </p:cNvSpPr>
          <p:nvPr/>
        </p:nvSpPr>
        <p:spPr bwMode="auto">
          <a:xfrm>
            <a:off x="2438400" y="593823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a:t>序列密码工作原理</a:t>
            </a:r>
          </a:p>
        </p:txBody>
      </p:sp>
      <p:sp>
        <p:nvSpPr>
          <p:cNvPr id="19460" name="Rectangle 32"/>
          <p:cNvSpPr>
            <a:spLocks noChangeArrowheads="1"/>
          </p:cNvSpPr>
          <p:nvPr/>
        </p:nvSpPr>
        <p:spPr bwMode="auto">
          <a:xfrm>
            <a:off x="6248400" y="5023830"/>
            <a:ext cx="2438400" cy="990600"/>
          </a:xfrm>
          <a:prstGeom prst="rect">
            <a:avLst/>
          </a:prstGeom>
          <a:noFill/>
          <a:ln w="9525">
            <a:solidFill>
              <a:schemeClr val="tx1"/>
            </a:solidFill>
            <a:prstDash val="lg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400" b="0"/>
              <a:t>  K</a:t>
            </a:r>
            <a:r>
              <a:rPr lang="zh-CN" altLang="en-US" sz="1400" b="0"/>
              <a:t>为种子密钥，一般较短；</a:t>
            </a:r>
          </a:p>
          <a:p>
            <a:pPr algn="l" eaLnBrk="1" hangingPunct="1"/>
            <a:r>
              <a:rPr lang="zh-CN" altLang="en-US" sz="1400" b="0"/>
              <a:t>  密钥流发生器在</a:t>
            </a:r>
            <a:r>
              <a:rPr lang="en-US" altLang="zh-CN" sz="1400" b="0"/>
              <a:t>K</a:t>
            </a:r>
            <a:r>
              <a:rPr lang="zh-CN" altLang="en-US" sz="1400" b="0"/>
              <a:t>的控制下</a:t>
            </a:r>
          </a:p>
          <a:p>
            <a:pPr algn="l" eaLnBrk="1" hangingPunct="1"/>
            <a:r>
              <a:rPr lang="zh-CN" altLang="en-US" sz="1400" b="0"/>
              <a:t>产生较长的蜜钥流</a:t>
            </a:r>
          </a:p>
        </p:txBody>
      </p:sp>
      <p:sp>
        <p:nvSpPr>
          <p:cNvPr id="33" name="Rectangle 28"/>
          <p:cNvSpPr>
            <a:spLocks noGrp="1" noChangeArrowheads="1"/>
          </p:cNvSpPr>
          <p:nvPr>
            <p:ph type="title"/>
          </p:nvPr>
        </p:nvSpPr>
        <p:spPr>
          <a:xfrm>
            <a:off x="457200" y="274638"/>
            <a:ext cx="8229600" cy="1143000"/>
          </a:xfrm>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1224453"/>
            <a:ext cx="8001000" cy="3128607"/>
          </a:xfrm>
        </p:spPr>
        <p:txBody>
          <a:bodyPr/>
          <a:lstStyle/>
          <a:p>
            <a:pPr eaLnBrk="1" hangingPunct="1">
              <a:lnSpc>
                <a:spcPct val="125000"/>
              </a:lnSpc>
              <a:spcBef>
                <a:spcPts val="0"/>
              </a:spcBef>
              <a:buFont typeface="Wingdings" panose="05000000000000000000" pitchFamily="2" charset="2"/>
              <a:buNone/>
            </a:pPr>
            <a:r>
              <a:rPr lang="en-US" altLang="zh-CN" sz="2000" b="1" dirty="0">
                <a:solidFill>
                  <a:schemeClr val="hlink"/>
                </a:solidFill>
              </a:rPr>
              <a:t>2. </a:t>
            </a:r>
            <a:r>
              <a:rPr lang="zh-CN" altLang="en-US" sz="2000" b="1" dirty="0">
                <a:solidFill>
                  <a:schemeClr val="hlink"/>
                </a:solidFill>
              </a:rPr>
              <a:t>密钥序列</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rgbClr val="FF0000"/>
                </a:solidFill>
                <a:latin typeface="宋体" panose="02010600030101010101" pitchFamily="2" charset="-122"/>
              </a:rPr>
              <a:t>如何构造产生密钥序列，且要保证其随机性</a:t>
            </a:r>
            <a:r>
              <a:rPr lang="zh-CN" altLang="en-US" sz="2000" dirty="0">
                <a:latin typeface="宋体" panose="02010600030101010101" pitchFamily="2" charset="-122"/>
              </a:rPr>
              <a:t>。</a:t>
            </a:r>
          </a:p>
          <a:p>
            <a:pPr marL="0" indent="0"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真正的随机序列是很难得到的，故序列密码的核心就是研究如何产生伪随机序列，即研究伪随机发生器。</a:t>
            </a:r>
          </a:p>
          <a:p>
            <a:pPr eaLnBrk="1" hangingPunct="1">
              <a:lnSpc>
                <a:spcPct val="125000"/>
              </a:lnSpc>
              <a:spcBef>
                <a:spcPts val="0"/>
              </a:spcBef>
              <a:buFont typeface="Wingdings" panose="05000000000000000000" pitchFamily="2" charset="2"/>
              <a:buNone/>
            </a:pPr>
            <a:r>
              <a:rPr lang="zh-CN" altLang="en-US" sz="2000" b="1" dirty="0">
                <a:solidFill>
                  <a:schemeClr val="hlink"/>
                </a:solidFill>
                <a:latin typeface="宋体" panose="02010600030101010101" pitchFamily="2" charset="-122"/>
              </a:rPr>
              <a:t>  伪随机序列的性质：</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）看起来是随机的</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2</a:t>
            </a:r>
            <a:r>
              <a:rPr lang="zh-CN" altLang="en-US" sz="2000" dirty="0">
                <a:latin typeface="宋体" panose="02010600030101010101" pitchFamily="2" charset="-122"/>
              </a:rPr>
              <a:t>）它是不可预测的</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3</a:t>
            </a:r>
            <a:r>
              <a:rPr lang="zh-CN" altLang="en-US" sz="2000" dirty="0">
                <a:latin typeface="宋体" panose="02010600030101010101" pitchFamily="2" charset="-122"/>
              </a:rPr>
              <a:t>）它不能重复产生</a:t>
            </a:r>
          </a:p>
        </p:txBody>
      </p:sp>
      <p:sp>
        <p:nvSpPr>
          <p:cNvPr id="3" name="Rectangle 28"/>
          <p:cNvSpPr>
            <a:spLocks noGrp="1" noChangeArrowheads="1"/>
          </p:cNvSpPr>
          <p:nvPr>
            <p:ph type="title"/>
          </p:nvPr>
        </p:nvSpPr>
        <p:spPr>
          <a:xfrm>
            <a:off x="457200" y="274638"/>
            <a:ext cx="8229600" cy="1143000"/>
          </a:xfrm>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
        <p:nvSpPr>
          <p:cNvPr id="4" name="Rectangle 2"/>
          <p:cNvSpPr txBox="1">
            <a:spLocks noChangeArrowheads="1"/>
          </p:cNvSpPr>
          <p:nvPr/>
        </p:nvSpPr>
        <p:spPr bwMode="auto">
          <a:xfrm>
            <a:off x="559157" y="4353060"/>
            <a:ext cx="8421688" cy="225807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en-US" altLang="zh-CN" sz="2000" b="1" kern="0" dirty="0">
                <a:solidFill>
                  <a:schemeClr val="hlink"/>
                </a:solidFill>
              </a:rPr>
              <a:t>3. </a:t>
            </a:r>
            <a:r>
              <a:rPr lang="zh-CN" altLang="en-US" sz="2000" b="1" kern="0" dirty="0">
                <a:solidFill>
                  <a:schemeClr val="hlink"/>
                </a:solidFill>
              </a:rPr>
              <a:t>伪随机序列的产生方法</a:t>
            </a:r>
          </a:p>
          <a:p>
            <a:pPr eaLnBrk="1" hangingPunct="1">
              <a:lnSpc>
                <a:spcPct val="125000"/>
              </a:lnSpc>
              <a:buFont typeface="Wingdings" panose="05000000000000000000" pitchFamily="2" charset="2"/>
              <a:buNone/>
            </a:pPr>
            <a:r>
              <a:rPr lang="zh-CN" altLang="en-US" sz="2000" kern="0" dirty="0"/>
              <a:t>    （</a:t>
            </a:r>
            <a:r>
              <a:rPr lang="en-US" altLang="zh-CN" sz="2000" kern="0" dirty="0"/>
              <a:t>1</a:t>
            </a:r>
            <a:r>
              <a:rPr lang="zh-CN" altLang="en-US" sz="2000" kern="0" dirty="0"/>
              <a:t>）利用</a:t>
            </a:r>
            <a:r>
              <a:rPr lang="zh-CN" altLang="en-US" sz="2000" b="1" kern="0" dirty="0">
                <a:solidFill>
                  <a:srgbClr val="FF0000"/>
                </a:solidFill>
              </a:rPr>
              <a:t>反馈移位寄存器</a:t>
            </a:r>
            <a:r>
              <a:rPr lang="zh-CN" altLang="en-US" sz="2000" kern="0" dirty="0"/>
              <a:t>来产生伪随机序列</a:t>
            </a:r>
          </a:p>
          <a:p>
            <a:pPr eaLnBrk="1" hangingPunct="1">
              <a:lnSpc>
                <a:spcPct val="125000"/>
              </a:lnSpc>
              <a:buFont typeface="Wingdings" panose="05000000000000000000" pitchFamily="2" charset="2"/>
              <a:buNone/>
            </a:pPr>
            <a:r>
              <a:rPr lang="zh-CN" altLang="en-US" sz="2000" kern="0" dirty="0"/>
              <a:t>    （</a:t>
            </a:r>
            <a:r>
              <a:rPr lang="en-US" altLang="zh-CN" sz="2000" kern="0" dirty="0"/>
              <a:t>2</a:t>
            </a:r>
            <a:r>
              <a:rPr lang="zh-CN" altLang="en-US" sz="2000" kern="0" dirty="0"/>
              <a:t>）其他方法</a:t>
            </a:r>
          </a:p>
          <a:p>
            <a:pPr eaLnBrk="1" hangingPunct="1">
              <a:lnSpc>
                <a:spcPct val="125000"/>
              </a:lnSpc>
              <a:buFont typeface="Wingdings" panose="05000000000000000000" pitchFamily="2" charset="2"/>
              <a:buNone/>
            </a:pPr>
            <a:r>
              <a:rPr lang="zh-CN" altLang="en-US" sz="2000" kern="0" dirty="0"/>
              <a:t>               基于困难问题的伪随机数产生方法</a:t>
            </a:r>
          </a:p>
          <a:p>
            <a:pPr eaLnBrk="1" hangingPunct="1">
              <a:lnSpc>
                <a:spcPct val="125000"/>
              </a:lnSpc>
              <a:buFont typeface="Wingdings" panose="05000000000000000000" pitchFamily="2" charset="2"/>
              <a:buNone/>
            </a:pPr>
            <a:r>
              <a:rPr lang="zh-CN" altLang="en-US" sz="2000" kern="0" dirty="0"/>
              <a:t>               如：</a:t>
            </a:r>
            <a:r>
              <a:rPr lang="en-US" altLang="zh-CN" sz="2000" kern="0" dirty="0"/>
              <a:t>shamir</a:t>
            </a:r>
            <a:r>
              <a:rPr lang="zh-CN" altLang="en-US" sz="2000" kern="0" dirty="0"/>
              <a:t>伪随机数发生器是基于大数分解的困难性</a:t>
            </a:r>
          </a:p>
          <a:p>
            <a:pPr eaLnBrk="1" hangingPunct="1">
              <a:lnSpc>
                <a:spcPct val="125000"/>
              </a:lnSpc>
              <a:buFont typeface="Wingdings" panose="05000000000000000000" pitchFamily="2" charset="2"/>
              <a:buNone/>
            </a:pPr>
            <a:r>
              <a:rPr lang="zh-CN" altLang="en-US" sz="2000" kern="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67932" y="1463922"/>
            <a:ext cx="8001000" cy="5078546"/>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mn-ea"/>
              </a:rPr>
              <a:t>第二阶段：</a:t>
            </a:r>
            <a:r>
              <a:rPr lang="en-US" altLang="zh-CN" sz="2400" b="1" dirty="0">
                <a:solidFill>
                  <a:schemeClr val="hlink"/>
                </a:solidFill>
                <a:latin typeface="+mn-ea"/>
              </a:rPr>
              <a:t>1949</a:t>
            </a:r>
            <a:r>
              <a:rPr lang="zh-CN" altLang="en-US" sz="2400" b="1" dirty="0">
                <a:solidFill>
                  <a:schemeClr val="hlink"/>
                </a:solidFill>
                <a:latin typeface="+mn-ea"/>
              </a:rPr>
              <a:t>～</a:t>
            </a:r>
            <a:r>
              <a:rPr lang="en-US" altLang="zh-CN" sz="2400" b="1" dirty="0">
                <a:solidFill>
                  <a:schemeClr val="hlink"/>
                </a:solidFill>
                <a:latin typeface="+mn-ea"/>
              </a:rPr>
              <a:t>1976</a:t>
            </a:r>
            <a:r>
              <a:rPr lang="zh-CN" altLang="en-US" sz="2400" b="1" dirty="0">
                <a:solidFill>
                  <a:schemeClr val="hlink"/>
                </a:solidFill>
                <a:latin typeface="+mn-ea"/>
              </a:rPr>
              <a:t>，密码学形成阶段</a:t>
            </a:r>
          </a:p>
          <a:p>
            <a:pPr eaLnBrk="1" hangingPunct="1">
              <a:lnSpc>
                <a:spcPct val="125000"/>
              </a:lnSpc>
              <a:buFont typeface="Wingdings" panose="05000000000000000000" pitchFamily="2" charset="2"/>
              <a:buNone/>
            </a:pPr>
            <a:r>
              <a:rPr lang="zh-CN" altLang="en-US" sz="2400" dirty="0">
                <a:latin typeface="+mn-ea"/>
              </a:rPr>
              <a:t>  </a:t>
            </a:r>
            <a:r>
              <a:rPr lang="zh-CN" altLang="en-US" sz="2400" dirty="0">
                <a:solidFill>
                  <a:srgbClr val="0000FF"/>
                </a:solidFill>
                <a:latin typeface="+mn-ea"/>
              </a:rPr>
              <a:t>标志：</a:t>
            </a:r>
            <a:r>
              <a:rPr lang="en-US" altLang="zh-CN" sz="2400" dirty="0">
                <a:latin typeface="+mn-ea"/>
              </a:rPr>
              <a:t>1949</a:t>
            </a:r>
            <a:r>
              <a:rPr lang="zh-CN" altLang="en-US" sz="2400" dirty="0">
                <a:latin typeface="+mn-ea"/>
              </a:rPr>
              <a:t>年，香农发表“通信的数学理论”</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1971</a:t>
            </a:r>
            <a:r>
              <a:rPr lang="zh-CN" altLang="en-US" sz="2400" dirty="0">
                <a:latin typeface="+mn-ea"/>
              </a:rPr>
              <a:t>～</a:t>
            </a:r>
            <a:r>
              <a:rPr lang="en-US" altLang="zh-CN" sz="2400" dirty="0">
                <a:latin typeface="+mn-ea"/>
              </a:rPr>
              <a:t>1973</a:t>
            </a:r>
            <a:r>
              <a:rPr lang="zh-CN" altLang="en-US" sz="2400" dirty="0">
                <a:latin typeface="+mn-ea"/>
              </a:rPr>
              <a:t>，</a:t>
            </a:r>
            <a:r>
              <a:rPr lang="en-US" altLang="zh-CN" sz="2400" dirty="0">
                <a:latin typeface="+mn-ea"/>
              </a:rPr>
              <a:t>Feistel</a:t>
            </a:r>
            <a:r>
              <a:rPr lang="zh-CN" altLang="en-US" sz="2400" dirty="0">
                <a:latin typeface="+mn-ea"/>
              </a:rPr>
              <a:t>等</a:t>
            </a:r>
            <a:r>
              <a:rPr lang="en-US" altLang="zh-CN" sz="2400" dirty="0">
                <a:latin typeface="+mn-ea"/>
              </a:rPr>
              <a:t>(IBM)</a:t>
            </a:r>
            <a:r>
              <a:rPr lang="zh-CN" altLang="en-US" sz="2400" dirty="0">
                <a:latin typeface="+mn-ea"/>
              </a:rPr>
              <a:t>发表的技术报告</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err="1">
                <a:latin typeface="+mn-ea"/>
              </a:rPr>
              <a:t>Feistel</a:t>
            </a:r>
            <a:r>
              <a:rPr lang="en-US" altLang="zh-CN" sz="2400" dirty="0" err="1">
                <a:latin typeface="+mn-ea"/>
                <a:sym typeface="Wingdings" panose="05000000000000000000" pitchFamily="2" charset="2"/>
              </a:rPr>
              <a:t></a:t>
            </a:r>
            <a:r>
              <a:rPr lang="en-US" altLang="zh-CN" sz="2400" dirty="0" err="1">
                <a:latin typeface="+mn-ea"/>
              </a:rPr>
              <a:t>Lucifer</a:t>
            </a:r>
            <a:r>
              <a:rPr lang="en-US" altLang="zh-CN" sz="2400" dirty="0" err="1">
                <a:latin typeface="+mn-ea"/>
                <a:sym typeface="Wingdings" panose="05000000000000000000" pitchFamily="2" charset="2"/>
              </a:rPr>
              <a:t>DES</a:t>
            </a:r>
            <a:r>
              <a:rPr lang="zh-CN" altLang="en-US" sz="2400" dirty="0">
                <a:latin typeface="+mn-ea"/>
                <a:sym typeface="Wingdings" panose="05000000000000000000" pitchFamily="2" charset="2"/>
              </a:rPr>
              <a:t>分组密码</a:t>
            </a:r>
            <a:endParaRPr lang="en-US" altLang="zh-CN" sz="2400" dirty="0">
              <a:latin typeface="+mn-ea"/>
              <a:sym typeface="Wingdings" panose="05000000000000000000" pitchFamily="2" charset="2"/>
            </a:endParaRPr>
          </a:p>
          <a:p>
            <a:pPr eaLnBrk="1" hangingPunct="1">
              <a:lnSpc>
                <a:spcPct val="125000"/>
              </a:lnSpc>
              <a:buFont typeface="Wingdings" panose="05000000000000000000" pitchFamily="2" charset="2"/>
              <a:buNone/>
            </a:pPr>
            <a:r>
              <a:rPr lang="en-US" altLang="zh-CN" sz="2400" dirty="0">
                <a:latin typeface="+mn-ea"/>
              </a:rPr>
              <a:t>  </a:t>
            </a:r>
            <a:r>
              <a:rPr lang="zh-CN" altLang="en-US" sz="2400" dirty="0">
                <a:solidFill>
                  <a:srgbClr val="0000FF"/>
                </a:solidFill>
                <a:latin typeface="+mn-ea"/>
              </a:rPr>
              <a:t>特点：</a:t>
            </a:r>
            <a:endParaRPr lang="en-US" altLang="zh-CN" sz="2400" dirty="0">
              <a:solidFill>
                <a:srgbClr val="0000FF"/>
              </a:solidFill>
              <a:latin typeface="+mn-ea"/>
            </a:endParaRP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a:t>
            </a:r>
            <a:r>
              <a:rPr lang="zh-CN" altLang="en-US" sz="2400" dirty="0">
                <a:latin typeface="+mn-ea"/>
              </a:rPr>
              <a:t>）采用电子计算机实现加解密</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2</a:t>
            </a:r>
            <a:r>
              <a:rPr lang="zh-CN" altLang="en-US" sz="2400" dirty="0">
                <a:latin typeface="+mn-ea"/>
              </a:rPr>
              <a:t>）</a:t>
            </a:r>
            <a:r>
              <a:rPr lang="zh-CN" altLang="en-US" sz="2400" b="1" dirty="0">
                <a:solidFill>
                  <a:srgbClr val="FF0000"/>
                </a:solidFill>
                <a:latin typeface="+mn-ea"/>
              </a:rPr>
              <a:t>保密性基于密钥</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3</a:t>
            </a:r>
            <a:r>
              <a:rPr lang="zh-CN" altLang="en-US" sz="2400" dirty="0">
                <a:latin typeface="+mn-ea"/>
              </a:rPr>
              <a:t>）有较强的数学基础、形成了学科</a:t>
            </a:r>
            <a:endParaRPr lang="en-US" altLang="zh-CN" sz="2400" dirty="0">
              <a:latin typeface="+mn-ea"/>
            </a:endParaRPr>
          </a:p>
          <a:p>
            <a:pPr eaLnBrk="1" hangingPunct="1">
              <a:lnSpc>
                <a:spcPct val="125000"/>
              </a:lnSpc>
              <a:buFont typeface="Wingdings" panose="05000000000000000000" pitchFamily="2" charset="2"/>
              <a:buNone/>
            </a:pPr>
            <a:endParaRPr lang="zh-CN" altLang="en-US" sz="2400" dirty="0">
              <a:latin typeface="+mn-ea"/>
            </a:endParaRPr>
          </a:p>
          <a:p>
            <a:pPr eaLnBrk="1" hangingPunct="1">
              <a:lnSpc>
                <a:spcPct val="125000"/>
              </a:lnSpc>
              <a:buFont typeface="Wingdings" panose="05000000000000000000" pitchFamily="2" charset="2"/>
              <a:buNone/>
            </a:pPr>
            <a:r>
              <a:rPr lang="zh-CN" altLang="en-US" sz="2400" dirty="0">
                <a:latin typeface="+mn-ea"/>
              </a:rPr>
              <a:t>       </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1348010"/>
            <a:ext cx="8497888" cy="5142941"/>
          </a:xfrm>
        </p:spPr>
        <p:txBody>
          <a:bodyPr/>
          <a:lstStyle/>
          <a:p>
            <a:pPr eaLnBrk="1" hangingPunct="1">
              <a:lnSpc>
                <a:spcPct val="125000"/>
              </a:lnSpc>
              <a:buFont typeface="Wingdings" panose="05000000000000000000" pitchFamily="2" charset="2"/>
              <a:buNone/>
            </a:pPr>
            <a:r>
              <a:rPr lang="zh-CN" altLang="en-US" dirty="0">
                <a:solidFill>
                  <a:schemeClr val="hlink"/>
                </a:solidFill>
              </a:rPr>
              <a:t>分组密码</a:t>
            </a:r>
            <a:r>
              <a:rPr lang="en-US" altLang="zh-CN" dirty="0">
                <a:solidFill>
                  <a:schemeClr val="hlink"/>
                </a:solidFill>
              </a:rPr>
              <a:t>(</a:t>
            </a:r>
            <a:r>
              <a:rPr lang="zh-CN" altLang="en-US" dirty="0">
                <a:solidFill>
                  <a:schemeClr val="hlink"/>
                </a:solidFill>
              </a:rPr>
              <a:t>块密码</a:t>
            </a:r>
            <a:r>
              <a:rPr lang="en-US" altLang="zh-CN" dirty="0">
                <a:solidFill>
                  <a:schemeClr val="hlink"/>
                </a:solidFill>
              </a:rPr>
              <a:t>)</a:t>
            </a:r>
            <a:r>
              <a:rPr lang="zh-CN" altLang="en-US" dirty="0">
                <a:solidFill>
                  <a:schemeClr val="hlink"/>
                </a:solidFill>
              </a:rPr>
              <a:t>的基本概念</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）输入块：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数字输入序列</a:t>
            </a:r>
            <a:r>
              <a:rPr lang="en-US" altLang="zh-CN" sz="2400" dirty="0">
                <a:latin typeface="宋体" panose="02010600030101010101" pitchFamily="2" charset="-122"/>
              </a:rPr>
              <a:t>x</a:t>
            </a:r>
            <a:r>
              <a:rPr lang="en-US" altLang="zh-CN" sz="2400" baseline="-25000" dirty="0">
                <a:latin typeface="宋体" panose="02010600030101010101" pitchFamily="2" charset="-122"/>
              </a:rPr>
              <a:t>0</a:t>
            </a:r>
            <a:r>
              <a:rPr lang="en-US" altLang="zh-CN" sz="2400" dirty="0">
                <a:latin typeface="宋体" panose="02010600030101010101" pitchFamily="2" charset="-122"/>
              </a:rPr>
              <a:t>,x</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,x</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r>
              <a:rPr lang="en-US" altLang="zh-CN" sz="2400" dirty="0">
                <a:latin typeface="Arial" panose="020B0604020202020204" pitchFamily="34" charset="0"/>
              </a:rPr>
              <a:t>…</a:t>
            </a:r>
            <a:r>
              <a:rPr lang="zh-CN" altLang="en-US" sz="2400" dirty="0">
                <a:latin typeface="宋体" panose="02010600030101010101" pitchFamily="2" charset="-122"/>
              </a:rPr>
              <a:t>被划分成长度为</a:t>
            </a:r>
            <a:r>
              <a:rPr lang="en-US" altLang="zh-CN" sz="2400" dirty="0">
                <a:latin typeface="宋体" panose="02010600030101010101" pitchFamily="2" charset="-122"/>
              </a:rPr>
              <a:t>n</a:t>
            </a:r>
            <a:r>
              <a:rPr lang="zh-CN" altLang="en-US" sz="2400" dirty="0">
                <a:latin typeface="宋体" panose="02010600030101010101" pitchFamily="2" charset="-122"/>
              </a:rPr>
              <a:t>的块：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m=(m</a:t>
            </a:r>
            <a:r>
              <a:rPr lang="en-US" altLang="zh-CN" sz="2400" baseline="-25000" dirty="0">
                <a:latin typeface="宋体" panose="02010600030101010101" pitchFamily="2" charset="-122"/>
              </a:rPr>
              <a:t>0</a:t>
            </a:r>
            <a:r>
              <a:rPr lang="en-US" altLang="zh-CN" sz="2400" dirty="0">
                <a:latin typeface="宋体" panose="02010600030101010101" pitchFamily="2" charset="-122"/>
              </a:rPr>
              <a:t>,m</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,m</a:t>
            </a:r>
            <a:r>
              <a:rPr lang="en-US" altLang="zh-CN" sz="2400" baseline="-25000" dirty="0">
                <a:latin typeface="宋体" panose="02010600030101010101" pitchFamily="2" charset="-122"/>
              </a:rPr>
              <a:t>n-1</a:t>
            </a:r>
            <a:r>
              <a:rPr lang="en-US" altLang="zh-CN" sz="2400" dirty="0">
                <a:latin typeface="宋体" panose="02010600030101010101" pitchFamily="2" charset="-122"/>
              </a:rPr>
              <a:t>) m</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r>
              <a:rPr lang="en-US" altLang="zh-CN" sz="2400" dirty="0" err="1">
                <a:latin typeface="宋体" panose="02010600030101010101" pitchFamily="2" charset="-122"/>
              </a:rPr>
              <a:t>x</a:t>
            </a:r>
            <a:r>
              <a:rPr lang="en-US" altLang="zh-CN" sz="2400" baseline="-25000" dirty="0" err="1">
                <a:latin typeface="宋体" panose="02010600030101010101" pitchFamily="2" charset="-122"/>
              </a:rPr>
              <a:t>ln+i</a:t>
            </a:r>
            <a:r>
              <a:rPr lang="en-US" altLang="zh-CN" sz="2400" dirty="0">
                <a:latin typeface="宋体" panose="02010600030101010101" pitchFamily="2" charset="-122"/>
              </a:rPr>
              <a:t>(l=0,1,2,…)</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）块密钥：</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k=(k</a:t>
            </a:r>
            <a:r>
              <a:rPr lang="en-US" altLang="zh-CN" sz="2400" baseline="-25000" dirty="0">
                <a:latin typeface="宋体" panose="02010600030101010101" pitchFamily="2" charset="-122"/>
              </a:rPr>
              <a:t>1</a:t>
            </a:r>
            <a:r>
              <a:rPr lang="en-US" altLang="zh-CN" sz="2400" dirty="0">
                <a:latin typeface="宋体" panose="02010600030101010101" pitchFamily="2" charset="-122"/>
              </a:rPr>
              <a:t>,k</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t>…</a:t>
            </a:r>
            <a:r>
              <a:rPr lang="en-US" altLang="zh-CN" sz="2400" dirty="0">
                <a:latin typeface="宋体" panose="02010600030101010101" pitchFamily="2" charset="-122"/>
              </a:rPr>
              <a:t>,k</a:t>
            </a:r>
            <a:r>
              <a:rPr lang="en-US" altLang="zh-CN" sz="2400" baseline="-25000" dirty="0">
                <a:latin typeface="宋体" panose="02010600030101010101" pitchFamily="2" charset="-122"/>
              </a:rPr>
              <a:t>r-1</a:t>
            </a:r>
            <a:r>
              <a:rPr lang="en-US" altLang="zh-CN" sz="24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a:t>
            </a:r>
            <a:r>
              <a:rPr lang="en-US" altLang="zh-CN" sz="2400" dirty="0">
                <a:latin typeface="宋体" panose="02010600030101010101" pitchFamily="2" charset="-122"/>
              </a:rPr>
              <a:t> </a:t>
            </a:r>
            <a:r>
              <a:rPr lang="zh-CN" altLang="en-US" sz="2400" dirty="0">
                <a:latin typeface="宋体" panose="02010600030101010101" pitchFamily="2" charset="-122"/>
              </a:rPr>
              <a:t>密文块：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c=(c</a:t>
            </a:r>
            <a:r>
              <a:rPr lang="en-US" altLang="zh-CN" sz="2400" baseline="-25000" dirty="0">
                <a:latin typeface="宋体" panose="02010600030101010101" pitchFamily="2" charset="-122"/>
              </a:rPr>
              <a:t>0</a:t>
            </a:r>
            <a:r>
              <a:rPr lang="en-US" altLang="zh-CN" sz="2400" dirty="0">
                <a:latin typeface="宋体" panose="02010600030101010101" pitchFamily="2" charset="-122"/>
              </a:rPr>
              <a:t>,c</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t>…</a:t>
            </a:r>
            <a:r>
              <a:rPr lang="en-US" altLang="zh-CN" sz="2400" dirty="0">
                <a:latin typeface="宋体" panose="02010600030101010101" pitchFamily="2" charset="-122"/>
              </a:rPr>
              <a:t>,c</a:t>
            </a:r>
            <a:r>
              <a:rPr lang="en-US" altLang="zh-CN" sz="2400" baseline="-25000" dirty="0">
                <a:latin typeface="宋体" panose="02010600030101010101" pitchFamily="2" charset="-122"/>
              </a:rPr>
              <a:t>t-1</a:t>
            </a:r>
            <a:r>
              <a:rPr lang="en-US" altLang="zh-CN" sz="2400" dirty="0">
                <a:latin typeface="宋体" panose="02010600030101010101" pitchFamily="2" charset="-122"/>
              </a:rPr>
              <a:t>)</a:t>
            </a:r>
          </a:p>
        </p:txBody>
      </p:sp>
      <p:sp>
        <p:nvSpPr>
          <p:cNvPr id="26627" name="Rectangle 3"/>
          <p:cNvSpPr>
            <a:spLocks noGrp="1" noChangeArrowheads="1"/>
          </p:cNvSpPr>
          <p:nvPr>
            <p:ph type="title"/>
          </p:nvPr>
        </p:nvSpPr>
        <p:spPr>
          <a:xfrm>
            <a:off x="457200" y="108397"/>
            <a:ext cx="7793038" cy="1143000"/>
          </a:xfrm>
          <a:noFill/>
        </p:spPr>
        <p:txBody>
          <a:bodyPr/>
          <a:lstStyle/>
          <a:p>
            <a:pPr algn="l" eaLnBrk="1" hangingPunct="1"/>
            <a:r>
              <a:rPr lang="zh-CN" altLang="en-US" dirty="0"/>
              <a:t>分组密码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14400" y="4359493"/>
            <a:ext cx="4343400" cy="1447800"/>
          </a:xfrm>
        </p:spPr>
        <p:txBody>
          <a:bodyPr/>
          <a:lstStyle/>
          <a:p>
            <a:pPr eaLnBrk="1" hangingPunct="1">
              <a:buFont typeface="Wingdings" panose="05000000000000000000" pitchFamily="2" charset="2"/>
              <a:buNone/>
            </a:pPr>
            <a:r>
              <a:rPr lang="zh-CN" altLang="en-US" sz="2400" dirty="0"/>
              <a:t>一般地</a:t>
            </a:r>
            <a:r>
              <a:rPr lang="en-US" altLang="zh-CN" sz="2400" dirty="0"/>
              <a:t>t=n</a:t>
            </a:r>
          </a:p>
          <a:p>
            <a:pPr eaLnBrk="1" hangingPunct="1">
              <a:buFont typeface="Wingdings" panose="05000000000000000000" pitchFamily="2" charset="2"/>
              <a:buNone/>
            </a:pPr>
            <a:r>
              <a:rPr lang="zh-CN" altLang="en-US" sz="2400" dirty="0"/>
              <a:t>若 </a:t>
            </a:r>
            <a:r>
              <a:rPr lang="en-US" altLang="zh-CN" sz="2400" dirty="0"/>
              <a:t>t&gt;n:</a:t>
            </a:r>
            <a:r>
              <a:rPr lang="zh-CN" altLang="en-US" sz="2400" dirty="0"/>
              <a:t>有数据扩散的分组密码</a:t>
            </a:r>
          </a:p>
          <a:p>
            <a:pPr eaLnBrk="1" hangingPunct="1">
              <a:buFont typeface="Wingdings" panose="05000000000000000000" pitchFamily="2" charset="2"/>
              <a:buNone/>
            </a:pPr>
            <a:r>
              <a:rPr lang="zh-CN" altLang="en-US" sz="2400" dirty="0"/>
              <a:t>     </a:t>
            </a:r>
            <a:r>
              <a:rPr lang="en-US" altLang="zh-CN" sz="2400" dirty="0"/>
              <a:t>t&lt;n:</a:t>
            </a:r>
            <a:r>
              <a:rPr lang="zh-CN" altLang="en-US" sz="2400" dirty="0"/>
              <a:t>有数据压缩的分组密码</a:t>
            </a:r>
          </a:p>
        </p:txBody>
      </p:sp>
      <p:grpSp>
        <p:nvGrpSpPr>
          <p:cNvPr id="27651" name="Group 3"/>
          <p:cNvGrpSpPr/>
          <p:nvPr/>
        </p:nvGrpSpPr>
        <p:grpSpPr bwMode="auto">
          <a:xfrm>
            <a:off x="457200" y="1463893"/>
            <a:ext cx="8001000" cy="2286000"/>
            <a:chOff x="288" y="1680"/>
            <a:chExt cx="5040" cy="1440"/>
          </a:xfrm>
        </p:grpSpPr>
        <p:sp>
          <p:nvSpPr>
            <p:cNvPr id="301060" name="Rectangle 4"/>
            <p:cNvSpPr>
              <a:spLocks noChangeArrowheads="1"/>
            </p:cNvSpPr>
            <p:nvPr/>
          </p:nvSpPr>
          <p:spPr bwMode="auto">
            <a:xfrm>
              <a:off x="1200" y="1776"/>
              <a:ext cx="912" cy="672"/>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加密器</a:t>
              </a:r>
              <a:r>
                <a:rPr lang="en-US" altLang="zh-CN"/>
                <a:t>E</a:t>
              </a:r>
            </a:p>
          </p:txBody>
        </p:sp>
        <p:sp>
          <p:nvSpPr>
            <p:cNvPr id="27654" name="Line 5"/>
            <p:cNvSpPr>
              <a:spLocks noChangeShapeType="1"/>
            </p:cNvSpPr>
            <p:nvPr/>
          </p:nvSpPr>
          <p:spPr bwMode="auto">
            <a:xfrm>
              <a:off x="288" y="2208"/>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1062" name="Rectangle 6"/>
            <p:cNvSpPr>
              <a:spLocks noChangeArrowheads="1"/>
            </p:cNvSpPr>
            <p:nvPr/>
          </p:nvSpPr>
          <p:spPr bwMode="auto">
            <a:xfrm>
              <a:off x="3456" y="1824"/>
              <a:ext cx="912" cy="672"/>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解密器</a:t>
              </a:r>
              <a:r>
                <a:rPr lang="en-US" altLang="zh-CN"/>
                <a:t>D</a:t>
              </a:r>
            </a:p>
          </p:txBody>
        </p:sp>
        <p:sp>
          <p:nvSpPr>
            <p:cNvPr id="27656" name="Rectangle 7"/>
            <p:cNvSpPr>
              <a:spLocks noChangeArrowheads="1"/>
            </p:cNvSpPr>
            <p:nvPr/>
          </p:nvSpPr>
          <p:spPr bwMode="auto">
            <a:xfrm>
              <a:off x="1104" y="2592"/>
              <a:ext cx="1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块密钥</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k</a:t>
              </a:r>
              <a:r>
                <a:rPr lang="en-US" altLang="zh-CN" sz="1600" b="0" baseline="-25000">
                  <a:latin typeface="宋体" panose="02010600030101010101" pitchFamily="2" charset="-122"/>
                </a:rPr>
                <a:t>r-1</a:t>
              </a:r>
            </a:p>
          </p:txBody>
        </p:sp>
        <p:sp>
          <p:nvSpPr>
            <p:cNvPr id="27657" name="Rectangle 8"/>
            <p:cNvSpPr>
              <a:spLocks noChangeArrowheads="1"/>
            </p:cNvSpPr>
            <p:nvPr/>
          </p:nvSpPr>
          <p:spPr bwMode="auto">
            <a:xfrm>
              <a:off x="528" y="177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明文块</a:t>
              </a:r>
            </a:p>
            <a:p>
              <a:pPr eaLnBrk="1" hangingPunct="1"/>
              <a:r>
                <a:rPr lang="en-US" altLang="zh-CN" sz="1600" b="0" dirty="0">
                  <a:latin typeface="宋体" panose="02010600030101010101" pitchFamily="2" charset="-122"/>
                </a:rPr>
                <a:t>m</a:t>
              </a:r>
              <a:r>
                <a:rPr lang="en-US" altLang="zh-CN" sz="1600" b="0" baseline="-25000" dirty="0">
                  <a:latin typeface="宋体" panose="02010600030101010101" pitchFamily="2" charset="-122"/>
                </a:rPr>
                <a:t>0</a:t>
              </a:r>
              <a:r>
                <a:rPr lang="en-US" altLang="zh-CN" sz="1600" b="0" dirty="0">
                  <a:latin typeface="宋体" panose="02010600030101010101" pitchFamily="2" charset="-122"/>
                </a:rPr>
                <a:t>m</a:t>
              </a:r>
              <a:r>
                <a:rPr lang="en-US" altLang="zh-CN" sz="1600" b="0" baseline="-25000" dirty="0">
                  <a:latin typeface="宋体" panose="02010600030101010101" pitchFamily="2" charset="-122"/>
                </a:rPr>
                <a:t>1</a:t>
              </a:r>
              <a:r>
                <a:rPr lang="en-US" altLang="zh-CN" sz="1600" b="0" dirty="0">
                  <a:latin typeface="宋体" panose="02010600030101010101" pitchFamily="2" charset="-122"/>
                </a:rPr>
                <a:t>m</a:t>
              </a:r>
              <a:r>
                <a:rPr lang="en-US" altLang="zh-CN" sz="1600" b="0" baseline="-25000" dirty="0">
                  <a:latin typeface="宋体" panose="02010600030101010101" pitchFamily="2" charset="-122"/>
                </a:rPr>
                <a:t>2</a:t>
              </a:r>
              <a:r>
                <a:rPr lang="en-US" altLang="zh-CN" sz="1600" b="0" dirty="0">
                  <a:latin typeface="Arial" panose="020B0604020202020204" pitchFamily="34" charset="0"/>
                </a:rPr>
                <a:t>…</a:t>
              </a:r>
              <a:r>
                <a:rPr lang="en-US" altLang="zh-CN" sz="1600" b="0" dirty="0">
                  <a:latin typeface="宋体" panose="02010600030101010101" pitchFamily="2" charset="-122"/>
                </a:rPr>
                <a:t>m</a:t>
              </a:r>
              <a:r>
                <a:rPr lang="en-US" altLang="zh-CN" sz="1600" b="0" baseline="-25000" dirty="0">
                  <a:latin typeface="宋体" panose="02010600030101010101" pitchFamily="2" charset="-122"/>
                </a:rPr>
                <a:t>n-1</a:t>
              </a:r>
            </a:p>
          </p:txBody>
        </p:sp>
        <p:sp>
          <p:nvSpPr>
            <p:cNvPr id="27658" name="Rectangle 9"/>
            <p:cNvSpPr>
              <a:spLocks noChangeArrowheads="1"/>
            </p:cNvSpPr>
            <p:nvPr/>
          </p:nvSpPr>
          <p:spPr bwMode="auto">
            <a:xfrm>
              <a:off x="2304" y="1776"/>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密文块</a:t>
              </a:r>
            </a:p>
            <a:p>
              <a:pPr eaLnBrk="1" hangingPunct="1"/>
              <a:r>
                <a:rPr lang="en-US" altLang="zh-CN" sz="1600" b="0">
                  <a:latin typeface="宋体" panose="02010600030101010101" pitchFamily="2" charset="-122"/>
                </a:rPr>
                <a:t>c</a:t>
              </a:r>
              <a:r>
                <a:rPr lang="en-US" altLang="zh-CN" sz="1600" b="0" baseline="-25000">
                  <a:latin typeface="宋体" panose="02010600030101010101" pitchFamily="2" charset="-122"/>
                </a:rPr>
                <a:t>0</a:t>
              </a:r>
              <a:r>
                <a:rPr lang="en-US" altLang="zh-CN" sz="1600" b="0">
                  <a:latin typeface="宋体" panose="02010600030101010101" pitchFamily="2" charset="-122"/>
                </a:rPr>
                <a:t>c</a:t>
              </a:r>
              <a:r>
                <a:rPr lang="en-US" altLang="zh-CN" sz="1600" b="0" baseline="-25000">
                  <a:latin typeface="宋体" panose="02010600030101010101" pitchFamily="2" charset="-122"/>
                </a:rPr>
                <a:t>1</a:t>
              </a:r>
              <a:r>
                <a:rPr lang="en-US" altLang="zh-CN" sz="1600" b="0">
                  <a:latin typeface="宋体" panose="02010600030101010101" pitchFamily="2" charset="-122"/>
                </a:rPr>
                <a:t>c</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c</a:t>
              </a:r>
              <a:r>
                <a:rPr lang="en-US" altLang="zh-CN" sz="1600" b="0" baseline="-25000">
                  <a:latin typeface="宋体" panose="02010600030101010101" pitchFamily="2" charset="-122"/>
                </a:rPr>
                <a:t>t-1</a:t>
              </a:r>
            </a:p>
          </p:txBody>
        </p:sp>
        <p:sp>
          <p:nvSpPr>
            <p:cNvPr id="27659" name="Line 10"/>
            <p:cNvSpPr>
              <a:spLocks noChangeShapeType="1"/>
            </p:cNvSpPr>
            <p:nvPr/>
          </p:nvSpPr>
          <p:spPr bwMode="auto">
            <a:xfrm flipV="1">
              <a:off x="1584" y="2448"/>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Rectangle 11"/>
            <p:cNvSpPr>
              <a:spLocks noChangeArrowheads="1"/>
            </p:cNvSpPr>
            <p:nvPr/>
          </p:nvSpPr>
          <p:spPr bwMode="auto">
            <a:xfrm>
              <a:off x="3360" y="2592"/>
              <a:ext cx="1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块密钥</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k</a:t>
              </a:r>
              <a:r>
                <a:rPr lang="en-US" altLang="zh-CN" sz="1600" b="0" baseline="-25000">
                  <a:latin typeface="宋体" panose="02010600030101010101" pitchFamily="2" charset="-122"/>
                </a:rPr>
                <a:t>r-1</a:t>
              </a:r>
            </a:p>
          </p:txBody>
        </p:sp>
        <p:sp>
          <p:nvSpPr>
            <p:cNvPr id="27661" name="Line 12"/>
            <p:cNvSpPr>
              <a:spLocks noChangeShapeType="1"/>
            </p:cNvSpPr>
            <p:nvPr/>
          </p:nvSpPr>
          <p:spPr bwMode="auto">
            <a:xfrm flipV="1">
              <a:off x="3840" y="2448"/>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3"/>
            <p:cNvSpPr>
              <a:spLocks noChangeShapeType="1"/>
            </p:cNvSpPr>
            <p:nvPr/>
          </p:nvSpPr>
          <p:spPr bwMode="auto">
            <a:xfrm>
              <a:off x="2112" y="2160"/>
              <a:ext cx="13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Rectangle 14"/>
            <p:cNvSpPr>
              <a:spLocks noChangeArrowheads="1"/>
            </p:cNvSpPr>
            <p:nvPr/>
          </p:nvSpPr>
          <p:spPr bwMode="auto">
            <a:xfrm>
              <a:off x="4704" y="168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m</a:t>
              </a:r>
              <a:r>
                <a:rPr lang="en-US" altLang="zh-CN" sz="1600" b="0" baseline="-25000">
                  <a:latin typeface="宋体" panose="02010600030101010101" pitchFamily="2" charset="-122"/>
                </a:rPr>
                <a:t>n-1</a:t>
              </a:r>
            </a:p>
          </p:txBody>
        </p:sp>
        <p:sp>
          <p:nvSpPr>
            <p:cNvPr id="27664" name="Line 15"/>
            <p:cNvSpPr>
              <a:spLocks noChangeShapeType="1"/>
            </p:cNvSpPr>
            <p:nvPr/>
          </p:nvSpPr>
          <p:spPr bwMode="auto">
            <a:xfrm>
              <a:off x="4368" y="2160"/>
              <a:ext cx="9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652" name="Rectangle 16"/>
          <p:cNvSpPr>
            <a:spLocks noChangeArrowheads="1"/>
          </p:cNvSpPr>
          <p:nvPr/>
        </p:nvSpPr>
        <p:spPr bwMode="auto">
          <a:xfrm>
            <a:off x="5867400" y="4664293"/>
            <a:ext cx="167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m</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k</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c</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p:txBody>
      </p:sp>
      <p:sp>
        <p:nvSpPr>
          <p:cNvPr id="17"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80623" y="1285741"/>
            <a:ext cx="8370194" cy="4870360"/>
          </a:xfrm>
        </p:spPr>
        <p:txBody>
          <a:bodyPr/>
          <a:lstStyle/>
          <a:p>
            <a:pPr eaLnBrk="1" hangingPunct="1">
              <a:lnSpc>
                <a:spcPct val="125000"/>
              </a:lnSpc>
              <a:buFont typeface="Wingdings" panose="05000000000000000000" pitchFamily="2" charset="2"/>
              <a:buNone/>
            </a:pPr>
            <a:r>
              <a:rPr lang="zh-CN" altLang="en-US" sz="2400" b="1" dirty="0">
                <a:solidFill>
                  <a:schemeClr val="hlink"/>
                </a:solidFill>
              </a:rPr>
              <a:t>分组密码设计原则</a:t>
            </a:r>
          </a:p>
          <a:p>
            <a:pPr eaLnBrk="1" hangingPunct="1">
              <a:lnSpc>
                <a:spcPct val="125000"/>
              </a:lnSpc>
              <a:buFont typeface="Wingdings" panose="05000000000000000000" pitchFamily="2" charset="2"/>
              <a:buNone/>
            </a:pPr>
            <a:r>
              <a:rPr lang="zh-CN" altLang="en-US" sz="2400" dirty="0"/>
              <a:t>    （</a:t>
            </a:r>
            <a:r>
              <a:rPr lang="en-US" altLang="zh-CN" sz="2400" dirty="0"/>
              <a:t>1</a:t>
            </a:r>
            <a:r>
              <a:rPr lang="zh-CN" altLang="en-US" sz="2400" dirty="0"/>
              <a:t>）要有足够大分组长度</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n</a:t>
            </a:r>
            <a:r>
              <a:rPr lang="zh-CN" altLang="en-US" sz="2400" dirty="0">
                <a:latin typeface="宋体" panose="02010600030101010101" pitchFamily="2" charset="-122"/>
              </a:rPr>
              <a:t>不能过小，否则攻击者可利用穷举明文空间来获取明文、密文对应关系</a:t>
            </a: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）密钥空间要尽可能大</a:t>
            </a:r>
          </a:p>
          <a:p>
            <a:pPr marL="0" indent="0" eaLnBrk="1" hangingPunct="1">
              <a:lnSpc>
                <a:spcPct val="125000"/>
              </a:lnSpc>
              <a:buFont typeface="Wingdings" panose="05000000000000000000" pitchFamily="2" charset="2"/>
              <a:buNone/>
            </a:pPr>
            <a:r>
              <a:rPr lang="zh-CN" altLang="en-US" sz="2400" dirty="0"/>
              <a:t>        若</a:t>
            </a:r>
            <a:r>
              <a:rPr lang="en-US" altLang="zh-CN" sz="2400" dirty="0"/>
              <a:t>r</a:t>
            </a:r>
            <a:r>
              <a:rPr lang="zh-CN" altLang="en-US" sz="2400" dirty="0"/>
              <a:t>太小，则攻击者可利用穷举密钥空间来把截获的密文还原成明文</a:t>
            </a:r>
          </a:p>
          <a:p>
            <a:pPr eaLnBrk="1" hangingPunct="1">
              <a:lnSpc>
                <a:spcPct val="125000"/>
              </a:lnSpc>
              <a:buFont typeface="Wingdings" panose="05000000000000000000" pitchFamily="2" charset="2"/>
              <a:buNone/>
            </a:pPr>
            <a:r>
              <a:rPr lang="zh-CN" altLang="en-US" sz="2400" dirty="0"/>
              <a:t>    （</a:t>
            </a:r>
            <a:r>
              <a:rPr lang="en-US" altLang="zh-CN" sz="2400" dirty="0"/>
              <a:t>3</a:t>
            </a:r>
            <a:r>
              <a:rPr lang="zh-CN" altLang="en-US" sz="2400" dirty="0"/>
              <a:t>）密码算法复杂度足够强</a:t>
            </a:r>
          </a:p>
          <a:p>
            <a:pPr marL="0" indent="0" eaLnBrk="1" hangingPunct="1">
              <a:lnSpc>
                <a:spcPct val="125000"/>
              </a:lnSpc>
              <a:buFont typeface="Wingdings" panose="05000000000000000000" pitchFamily="2" charset="2"/>
              <a:buNone/>
            </a:pPr>
            <a:r>
              <a:rPr lang="zh-CN" altLang="en-US" sz="2400" dirty="0"/>
              <a:t>        目的是除穷举攻击外，无法利用简单数学关系找到突破口。</a:t>
            </a:r>
          </a:p>
        </p:txBody>
      </p:sp>
      <p:sp>
        <p:nvSpPr>
          <p:cNvPr id="3"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0761" y="1282544"/>
            <a:ext cx="8460100" cy="4937952"/>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mn-ea"/>
              </a:rPr>
              <a:t>分组密码基本加密方法</a:t>
            </a:r>
          </a:p>
          <a:p>
            <a:pPr eaLnBrk="1" hangingPunct="1">
              <a:lnSpc>
                <a:spcPct val="125000"/>
              </a:lnSpc>
              <a:buFont typeface="Wingdings" panose="05000000000000000000" pitchFamily="2" charset="2"/>
              <a:buNone/>
            </a:pPr>
            <a:r>
              <a:rPr lang="zh-CN" altLang="en-US" sz="2800" b="1" dirty="0">
                <a:latin typeface="+mn-ea"/>
              </a:rPr>
              <a:t>  （</a:t>
            </a:r>
            <a:r>
              <a:rPr lang="en-US" altLang="zh-CN" sz="2800" b="1" dirty="0">
                <a:latin typeface="+mn-ea"/>
              </a:rPr>
              <a:t>1</a:t>
            </a:r>
            <a:r>
              <a:rPr lang="zh-CN" altLang="en-US" sz="2800" b="1" dirty="0">
                <a:latin typeface="+mn-ea"/>
              </a:rPr>
              <a:t>）混乱</a:t>
            </a:r>
          </a:p>
          <a:p>
            <a:pPr marL="0" indent="0" eaLnBrk="1" hangingPunct="1">
              <a:lnSpc>
                <a:spcPct val="125000"/>
              </a:lnSpc>
              <a:buFont typeface="Wingdings" panose="05000000000000000000" pitchFamily="2" charset="2"/>
              <a:buNone/>
            </a:pPr>
            <a:r>
              <a:rPr lang="zh-CN" altLang="en-US" sz="2400" dirty="0">
                <a:latin typeface="+mn-ea"/>
              </a:rPr>
              <a:t>    使明文、密钥、密文之间的关系变得复杂，使攻击者无复获得相互间的依赖关系，也即掩盖明文、密钥、密文间的关系</a:t>
            </a:r>
          </a:p>
          <a:p>
            <a:pPr eaLnBrk="1" hangingPunct="1">
              <a:lnSpc>
                <a:spcPct val="125000"/>
              </a:lnSpc>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非线性替代</a:t>
            </a:r>
            <a:r>
              <a:rPr lang="zh-CN" altLang="en-US" sz="2400" dirty="0">
                <a:latin typeface="+mn-ea"/>
              </a:rPr>
              <a:t>变换可达到较好的混乱效果</a:t>
            </a:r>
          </a:p>
          <a:p>
            <a:pPr eaLnBrk="1" hangingPunct="1">
              <a:lnSpc>
                <a:spcPct val="125000"/>
              </a:lnSpc>
              <a:buFont typeface="Wingdings" panose="05000000000000000000" pitchFamily="2" charset="2"/>
              <a:buNone/>
            </a:pPr>
            <a:r>
              <a:rPr lang="zh-CN" altLang="en-US" sz="2800" b="1" dirty="0">
                <a:latin typeface="+mn-ea"/>
              </a:rPr>
              <a:t>  （</a:t>
            </a:r>
            <a:r>
              <a:rPr lang="en-US" altLang="zh-CN" sz="2800" b="1" dirty="0">
                <a:latin typeface="+mn-ea"/>
              </a:rPr>
              <a:t>2</a:t>
            </a:r>
            <a:r>
              <a:rPr lang="zh-CN" altLang="en-US" sz="2800" b="1" dirty="0">
                <a:latin typeface="+mn-ea"/>
              </a:rPr>
              <a:t>）扩散</a:t>
            </a:r>
          </a:p>
          <a:p>
            <a:pPr marL="0" indent="0" eaLnBrk="1" hangingPunct="1">
              <a:lnSpc>
                <a:spcPct val="125000"/>
              </a:lnSpc>
              <a:buFont typeface="Wingdings" panose="05000000000000000000" pitchFamily="2" charset="2"/>
              <a:buNone/>
            </a:pPr>
            <a:r>
              <a:rPr lang="zh-CN" altLang="en-US" sz="2400" dirty="0">
                <a:latin typeface="+mn-ea"/>
              </a:rPr>
              <a:t>    使明文中的每一位能影响密文中的许多位，或者说密文中的每一位受制于明文中的许多位。达到隐藏明文统计特性的目的，起到</a:t>
            </a:r>
            <a:r>
              <a:rPr lang="zh-CN" altLang="en-US" sz="2400" b="1" dirty="0">
                <a:solidFill>
                  <a:srgbClr val="FF0000"/>
                </a:solidFill>
                <a:latin typeface="+mn-ea"/>
              </a:rPr>
              <a:t>雪崩效应</a:t>
            </a:r>
            <a:r>
              <a:rPr lang="zh-CN" altLang="en-US" sz="2400" dirty="0">
                <a:latin typeface="+mn-ea"/>
              </a:rPr>
              <a:t>。     </a:t>
            </a:r>
          </a:p>
        </p:txBody>
      </p:sp>
      <p:sp>
        <p:nvSpPr>
          <p:cNvPr id="3"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4712595" y="0"/>
            <a:ext cx="4405648" cy="6858000"/>
            <a:chOff x="960" y="240"/>
            <a:chExt cx="2820" cy="5472"/>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240"/>
              <a:ext cx="2784"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780"/>
              <a:ext cx="2728" cy="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 y="3264"/>
              <a:ext cx="2736"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
        <p:nvSpPr>
          <p:cNvPr id="9" name="Rectangle 7"/>
          <p:cNvSpPr>
            <a:spLocks noChangeArrowheads="1"/>
          </p:cNvSpPr>
          <p:nvPr/>
        </p:nvSpPr>
        <p:spPr bwMode="auto">
          <a:xfrm>
            <a:off x="152400" y="1459606"/>
            <a:ext cx="4343400" cy="482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solidFill>
                  <a:srgbClr val="FF0000"/>
                </a:solidFill>
                <a:latin typeface="Times New Roman" panose="02020603050405020304" pitchFamily="18" charset="0"/>
              </a:rPr>
              <a:t>明文分组</a:t>
            </a:r>
            <a:r>
              <a:rPr lang="zh-CN" altLang="en-US" dirty="0">
                <a:latin typeface="Times New Roman" panose="02020603050405020304" pitchFamily="18" charset="0"/>
              </a:rPr>
              <a:t>分为：</a:t>
            </a:r>
            <a:r>
              <a:rPr lang="en-US" altLang="zh-CN" dirty="0">
                <a:latin typeface="Times New Roman" panose="02020603050405020304" pitchFamily="18" charset="0"/>
              </a:rPr>
              <a:t>L</a:t>
            </a:r>
            <a:r>
              <a:rPr lang="en-US" altLang="zh-CN" baseline="-30000" dirty="0">
                <a:latin typeface="Times New Roman" panose="02020603050405020304" pitchFamily="18" charset="0"/>
              </a:rPr>
              <a:t>0</a:t>
            </a:r>
            <a:r>
              <a:rPr lang="zh-CN" altLang="en-US" dirty="0">
                <a:latin typeface="宋体" panose="02010600030101010101" pitchFamily="2" charset="-122"/>
              </a:rPr>
              <a:t>，</a:t>
            </a:r>
            <a:r>
              <a:rPr lang="en-US" altLang="zh-CN" dirty="0">
                <a:latin typeface="Times New Roman" panose="02020603050405020304" pitchFamily="18" charset="0"/>
              </a:rPr>
              <a:t>R</a:t>
            </a:r>
            <a:r>
              <a:rPr lang="en-US" altLang="zh-CN" baseline="-30000" dirty="0">
                <a:latin typeface="Times New Roman" panose="02020603050405020304" pitchFamily="18" charset="0"/>
              </a:rPr>
              <a:t>0</a:t>
            </a:r>
            <a:r>
              <a:rPr lang="zh-CN" altLang="en-US" dirty="0">
                <a:latin typeface="Times New Roman" panose="02020603050405020304" pitchFamily="18" charset="0"/>
              </a:rPr>
              <a:t>，通过</a:t>
            </a:r>
            <a:r>
              <a:rPr lang="en-US" altLang="zh-CN" dirty="0"/>
              <a:t>n</a:t>
            </a:r>
            <a:r>
              <a:rPr lang="zh-CN" altLang="en-US" dirty="0">
                <a:latin typeface="Times New Roman" panose="02020603050405020304" pitchFamily="18" charset="0"/>
              </a:rPr>
              <a:t>次循环处理后，再结合起来生成密文分组</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en-US" altLang="zh-CN" dirty="0">
                <a:latin typeface="Times New Roman" panose="02020603050405020304" pitchFamily="18" charset="0"/>
              </a:rPr>
              <a:t>n</a:t>
            </a:r>
            <a:r>
              <a:rPr lang="zh-CN" altLang="en-US" dirty="0">
                <a:latin typeface="Times New Roman" panose="02020603050405020304" pitchFamily="18" charset="0"/>
              </a:rPr>
              <a:t>次循环的结构都是完全相同的</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latin typeface="Times New Roman" panose="02020603050405020304" pitchFamily="18" charset="0"/>
              </a:rPr>
              <a:t>每次循环都以上一循环产生的</a:t>
            </a:r>
            <a:r>
              <a:rPr lang="en-US" altLang="zh-CN" dirty="0"/>
              <a:t>L</a:t>
            </a:r>
            <a:r>
              <a:rPr lang="en-US" altLang="zh-CN" baseline="-30000" dirty="0"/>
              <a:t>i-1</a:t>
            </a:r>
            <a:r>
              <a:rPr lang="zh-CN" altLang="en-US" dirty="0">
                <a:latin typeface="Times New Roman" panose="02020603050405020304" pitchFamily="18" charset="0"/>
              </a:rPr>
              <a:t>和</a:t>
            </a:r>
            <a:r>
              <a:rPr lang="en-US" altLang="zh-CN" dirty="0"/>
              <a:t>R</a:t>
            </a:r>
            <a:r>
              <a:rPr lang="en-US" altLang="zh-CN" baseline="-30000" dirty="0"/>
              <a:t>i-1</a:t>
            </a:r>
            <a:r>
              <a:rPr lang="zh-CN" altLang="en-US" dirty="0">
                <a:latin typeface="Times New Roman" panose="02020603050405020304" pitchFamily="18" charset="0"/>
              </a:rPr>
              <a:t>和</a:t>
            </a:r>
            <a:r>
              <a:rPr lang="en-US" altLang="zh-CN" dirty="0">
                <a:solidFill>
                  <a:srgbClr val="FF0000"/>
                </a:solidFill>
              </a:rPr>
              <a:t>K</a:t>
            </a:r>
            <a:r>
              <a:rPr lang="zh-CN" altLang="en-US" dirty="0">
                <a:solidFill>
                  <a:srgbClr val="FF0000"/>
                </a:solidFill>
                <a:latin typeface="Times New Roman" panose="02020603050405020304" pitchFamily="18" charset="0"/>
              </a:rPr>
              <a:t>产生的子密钥</a:t>
            </a:r>
            <a:r>
              <a:rPr lang="en-US" altLang="zh-CN" dirty="0">
                <a:solidFill>
                  <a:srgbClr val="FF0000"/>
                </a:solidFill>
              </a:rPr>
              <a:t>K</a:t>
            </a:r>
            <a:r>
              <a:rPr lang="en-US" altLang="zh-CN" baseline="-30000" dirty="0">
                <a:solidFill>
                  <a:srgbClr val="FF0000"/>
                </a:solidFill>
              </a:rPr>
              <a:t>i</a:t>
            </a:r>
            <a:r>
              <a:rPr lang="zh-CN" altLang="en-US" dirty="0">
                <a:solidFill>
                  <a:srgbClr val="FF0000"/>
                </a:solidFill>
                <a:latin typeface="Times New Roman" panose="02020603050405020304" pitchFamily="18" charset="0"/>
              </a:rPr>
              <a:t>作为输入</a:t>
            </a:r>
            <a:r>
              <a:rPr lang="zh-CN" altLang="en-US" dirty="0"/>
              <a:t>。</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p>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latin typeface="Times New Roman" panose="02020603050405020304" pitchFamily="18" charset="0"/>
              </a:rPr>
              <a:t>一般说来，子密钥</a:t>
            </a:r>
            <a:r>
              <a:rPr lang="en-US" altLang="zh-CN" dirty="0"/>
              <a:t>K</a:t>
            </a:r>
            <a:r>
              <a:rPr lang="en-US" altLang="zh-CN" baseline="-30000" dirty="0"/>
              <a:t>i</a:t>
            </a:r>
            <a:r>
              <a:rPr lang="zh-CN" altLang="en-US" dirty="0">
                <a:latin typeface="Times New Roman" panose="02020603050405020304" pitchFamily="18" charset="0"/>
              </a:rPr>
              <a:t>与</a:t>
            </a:r>
            <a:r>
              <a:rPr lang="en-US" altLang="zh-CN" dirty="0"/>
              <a:t>K</a:t>
            </a:r>
            <a:r>
              <a:rPr lang="zh-CN" altLang="en-US" dirty="0">
                <a:latin typeface="Times New Roman" panose="02020603050405020304" pitchFamily="18" charset="0"/>
              </a:rPr>
              <a:t>不同，不同的子密钥</a:t>
            </a:r>
            <a:r>
              <a:rPr lang="en-US" altLang="zh-CN" dirty="0"/>
              <a:t>K</a:t>
            </a:r>
            <a:r>
              <a:rPr lang="en-US" altLang="zh-CN" baseline="-30000" dirty="0"/>
              <a:t>i</a:t>
            </a:r>
            <a:r>
              <a:rPr lang="zh-CN" altLang="en-US" dirty="0">
                <a:latin typeface="Times New Roman" panose="02020603050405020304" pitchFamily="18" charset="0"/>
              </a:rPr>
              <a:t>相互间也不同，它是用子密钥生成算法从密钥生成的</a:t>
            </a:r>
            <a:endParaRPr lang="en-US" altLang="zh-CN"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en-US" altLang="zh-CN" dirty="0">
                <a:latin typeface="Times New Roman" panose="02020603050405020304" pitchFamily="18" charset="0"/>
              </a:rPr>
              <a:t>F</a:t>
            </a:r>
            <a:r>
              <a:rPr lang="zh-CN" altLang="en-US" dirty="0">
                <a:latin typeface="Times New Roman" panose="02020603050405020304" pitchFamily="18" charset="0"/>
              </a:rPr>
              <a:t>为</a:t>
            </a:r>
            <a:r>
              <a:rPr lang="zh-CN" altLang="en-US" dirty="0">
                <a:solidFill>
                  <a:srgbClr val="FF0000"/>
                </a:solidFill>
                <a:latin typeface="Times New Roman" panose="02020603050405020304" pitchFamily="18" charset="0"/>
              </a:rPr>
              <a:t>非线性映射函数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48324" y="1308017"/>
            <a:ext cx="4495800"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kern="0">
                <a:solidFill>
                  <a:schemeClr val="hlink"/>
                </a:solidFill>
              </a:rPr>
              <a:t>Feistel</a:t>
            </a:r>
            <a:r>
              <a:rPr lang="zh-CN" altLang="en-US" sz="2800" kern="0">
                <a:solidFill>
                  <a:schemeClr val="hlink"/>
                </a:solidFill>
              </a:rPr>
              <a:t>网络的一轮循环</a:t>
            </a:r>
            <a:endParaRPr lang="zh-CN" altLang="en-US" sz="2800" kern="0" dirty="0">
              <a:solidFill>
                <a:schemeClr val="hlink"/>
              </a:solidFill>
            </a:endParaRPr>
          </a:p>
        </p:txBody>
      </p:sp>
      <p:grpSp>
        <p:nvGrpSpPr>
          <p:cNvPr id="5" name="Group 3"/>
          <p:cNvGrpSpPr/>
          <p:nvPr/>
        </p:nvGrpSpPr>
        <p:grpSpPr bwMode="auto">
          <a:xfrm>
            <a:off x="457789" y="1750968"/>
            <a:ext cx="5334000" cy="2733675"/>
            <a:chOff x="4455" y="1596"/>
            <a:chExt cx="4365" cy="3276"/>
          </a:xfrm>
        </p:grpSpPr>
        <p:sp>
          <p:nvSpPr>
            <p:cNvPr id="6" name="Line 4"/>
            <p:cNvSpPr>
              <a:spLocks noChangeShapeType="1"/>
            </p:cNvSpPr>
            <p:nvPr/>
          </p:nvSpPr>
          <p:spPr bwMode="auto">
            <a:xfrm>
              <a:off x="6975" y="409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5"/>
            <p:cNvGrpSpPr/>
            <p:nvPr/>
          </p:nvGrpSpPr>
          <p:grpSpPr bwMode="auto">
            <a:xfrm>
              <a:off x="4455" y="1596"/>
              <a:ext cx="4365" cy="3276"/>
              <a:chOff x="3420" y="1752"/>
              <a:chExt cx="4365" cy="3276"/>
            </a:xfrm>
          </p:grpSpPr>
          <p:sp>
            <p:nvSpPr>
              <p:cNvPr id="8" name="Rectangle 6"/>
              <p:cNvSpPr>
                <a:spLocks noChangeArrowheads="1"/>
              </p:cNvSpPr>
              <p:nvPr/>
            </p:nvSpPr>
            <p:spPr bwMode="auto">
              <a:xfrm>
                <a:off x="3420" y="1752"/>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L</a:t>
                </a:r>
                <a:r>
                  <a:rPr lang="en-US" altLang="zh-CN" sz="1600" b="0" baseline="-25000">
                    <a:latin typeface="宋体" panose="02010600030101010101" pitchFamily="2" charset="-122"/>
                  </a:rPr>
                  <a:t>i-1</a:t>
                </a:r>
                <a:endParaRPr lang="en-US" altLang="zh-CN" sz="1600" b="0">
                  <a:latin typeface="宋体" panose="02010600030101010101" pitchFamily="2" charset="-122"/>
                </a:endParaRPr>
              </a:p>
            </p:txBody>
          </p:sp>
          <p:sp>
            <p:nvSpPr>
              <p:cNvPr id="9" name="Rectangle 7"/>
              <p:cNvSpPr>
                <a:spLocks noChangeArrowheads="1"/>
              </p:cNvSpPr>
              <p:nvPr/>
            </p:nvSpPr>
            <p:spPr bwMode="auto">
              <a:xfrm>
                <a:off x="5400" y="1752"/>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R</a:t>
                </a:r>
                <a:r>
                  <a:rPr lang="en-US" altLang="zh-CN" sz="1600" b="0" baseline="-25000">
                    <a:latin typeface="宋体" panose="02010600030101010101" pitchFamily="2" charset="-122"/>
                  </a:rPr>
                  <a:t>i-1</a:t>
                </a:r>
                <a:endParaRPr lang="en-US" altLang="zh-CN" sz="1600" b="0">
                  <a:latin typeface="宋体" panose="02010600030101010101" pitchFamily="2" charset="-122"/>
                </a:endParaRPr>
              </a:p>
            </p:txBody>
          </p:sp>
          <p:grpSp>
            <p:nvGrpSpPr>
              <p:cNvPr id="10" name="Group 8"/>
              <p:cNvGrpSpPr/>
              <p:nvPr/>
            </p:nvGrpSpPr>
            <p:grpSpPr bwMode="auto">
              <a:xfrm>
                <a:off x="5250" y="2220"/>
                <a:ext cx="2535" cy="2028"/>
                <a:chOff x="5250" y="2220"/>
                <a:chExt cx="2535" cy="2028"/>
              </a:xfrm>
            </p:grpSpPr>
            <p:sp>
              <p:nvSpPr>
                <p:cNvPr id="18" name="Oval 9"/>
                <p:cNvSpPr>
                  <a:spLocks noChangeArrowheads="1"/>
                </p:cNvSpPr>
                <p:nvPr/>
              </p:nvSpPr>
              <p:spPr bwMode="auto">
                <a:xfrm>
                  <a:off x="5250" y="2844"/>
                  <a:ext cx="1260" cy="624"/>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f</a:t>
                  </a:r>
                  <a:r>
                    <a:rPr lang="zh-CN" altLang="en-US" sz="1600" b="0">
                      <a:latin typeface="宋体" panose="02010600030101010101" pitchFamily="2" charset="-122"/>
                    </a:rPr>
                    <a:t>函数</a:t>
                  </a:r>
                </a:p>
              </p:txBody>
            </p:sp>
            <p:sp>
              <p:nvSpPr>
                <p:cNvPr id="19" name="Line 10"/>
                <p:cNvSpPr>
                  <a:spLocks noChangeShapeType="1"/>
                </p:cNvSpPr>
                <p:nvPr/>
              </p:nvSpPr>
              <p:spPr bwMode="auto">
                <a:xfrm>
                  <a:off x="5910" y="2220"/>
                  <a:ext cx="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1"/>
                <p:cNvSpPr>
                  <a:spLocks noChangeShapeType="1"/>
                </p:cNvSpPr>
                <p:nvPr/>
              </p:nvSpPr>
              <p:spPr bwMode="auto">
                <a:xfrm flipH="1">
                  <a:off x="6525" y="3159"/>
                  <a:ext cx="76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12"/>
                <p:cNvSpPr>
                  <a:spLocks noChangeArrowheads="1"/>
                </p:cNvSpPr>
                <p:nvPr/>
              </p:nvSpPr>
              <p:spPr bwMode="auto">
                <a:xfrm>
                  <a:off x="6705" y="2808"/>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K</a:t>
                  </a:r>
                  <a:r>
                    <a:rPr lang="en-US" altLang="zh-CN" sz="1600" b="0" baseline="-25000">
                      <a:latin typeface="宋体" panose="02010600030101010101" pitchFamily="2" charset="-122"/>
                    </a:rPr>
                    <a:t>i</a:t>
                  </a:r>
                  <a:endParaRPr lang="en-US" altLang="zh-CN" sz="1600" b="0">
                    <a:latin typeface="宋体" panose="02010600030101010101" pitchFamily="2" charset="-122"/>
                  </a:endParaRPr>
                </a:p>
              </p:txBody>
            </p:sp>
            <p:sp>
              <p:nvSpPr>
                <p:cNvPr id="22" name="Line 13"/>
                <p:cNvSpPr>
                  <a:spLocks noChangeShapeType="1"/>
                </p:cNvSpPr>
                <p:nvPr/>
              </p:nvSpPr>
              <p:spPr bwMode="auto">
                <a:xfrm>
                  <a:off x="5940" y="3468"/>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 name="Group 14"/>
                <p:cNvGrpSpPr/>
                <p:nvPr/>
              </p:nvGrpSpPr>
              <p:grpSpPr bwMode="auto">
                <a:xfrm>
                  <a:off x="5790" y="3936"/>
                  <a:ext cx="312" cy="312"/>
                  <a:chOff x="7920" y="3936"/>
                  <a:chExt cx="312" cy="312"/>
                </a:xfrm>
              </p:grpSpPr>
              <p:sp>
                <p:nvSpPr>
                  <p:cNvPr id="24" name="Oval 15"/>
                  <p:cNvSpPr>
                    <a:spLocks noChangeArrowheads="1"/>
                  </p:cNvSpPr>
                  <p:nvPr/>
                </p:nvSpPr>
                <p:spPr bwMode="auto">
                  <a:xfrm>
                    <a:off x="7920" y="3936"/>
                    <a:ext cx="312" cy="31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Line 16"/>
                  <p:cNvSpPr>
                    <a:spLocks noChangeShapeType="1"/>
                  </p:cNvSpPr>
                  <p:nvPr/>
                </p:nvSpPr>
                <p:spPr bwMode="auto">
                  <a:xfrm>
                    <a:off x="7920" y="4101"/>
                    <a:ext cx="3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7"/>
                  <p:cNvSpPr>
                    <a:spLocks noChangeShapeType="1"/>
                  </p:cNvSpPr>
                  <p:nvPr/>
                </p:nvSpPr>
                <p:spPr bwMode="auto">
                  <a:xfrm>
                    <a:off x="8070" y="393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1" name="Rectangle 18"/>
              <p:cNvSpPr>
                <a:spLocks noChangeArrowheads="1"/>
              </p:cNvSpPr>
              <p:nvPr/>
            </p:nvSpPr>
            <p:spPr bwMode="auto">
              <a:xfrm>
                <a:off x="3420" y="4560"/>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L</a:t>
                </a:r>
                <a:r>
                  <a:rPr lang="en-US" altLang="zh-CN" sz="1600" b="0" baseline="-25000">
                    <a:latin typeface="宋体" panose="02010600030101010101" pitchFamily="2" charset="-122"/>
                  </a:rPr>
                  <a:t>i</a:t>
                </a:r>
                <a:endParaRPr lang="en-US" altLang="zh-CN" sz="1600" b="0">
                  <a:latin typeface="宋体" panose="02010600030101010101" pitchFamily="2" charset="-122"/>
                </a:endParaRPr>
              </a:p>
            </p:txBody>
          </p:sp>
          <p:sp>
            <p:nvSpPr>
              <p:cNvPr id="12" name="Rectangle 19"/>
              <p:cNvSpPr>
                <a:spLocks noChangeArrowheads="1"/>
              </p:cNvSpPr>
              <p:nvPr/>
            </p:nvSpPr>
            <p:spPr bwMode="auto">
              <a:xfrm>
                <a:off x="5400" y="4560"/>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err="1">
                    <a:latin typeface="宋体" panose="02010600030101010101" pitchFamily="2" charset="-122"/>
                  </a:rPr>
                  <a:t>R</a:t>
                </a:r>
                <a:r>
                  <a:rPr lang="en-US" altLang="zh-CN" sz="1600" b="0" baseline="-25000" dirty="0" err="1">
                    <a:latin typeface="宋体" panose="02010600030101010101" pitchFamily="2" charset="-122"/>
                  </a:rPr>
                  <a:t>i</a:t>
                </a:r>
                <a:endParaRPr lang="en-US" altLang="zh-CN" sz="1600" b="0" dirty="0">
                  <a:latin typeface="宋体" panose="02010600030101010101" pitchFamily="2" charset="-122"/>
                </a:endParaRPr>
              </a:p>
            </p:txBody>
          </p:sp>
          <p:grpSp>
            <p:nvGrpSpPr>
              <p:cNvPr id="13" name="Group 20"/>
              <p:cNvGrpSpPr/>
              <p:nvPr/>
            </p:nvGrpSpPr>
            <p:grpSpPr bwMode="auto">
              <a:xfrm>
                <a:off x="3960" y="2220"/>
                <a:ext cx="1934" cy="2340"/>
                <a:chOff x="3960" y="2220"/>
                <a:chExt cx="1934" cy="2340"/>
              </a:xfrm>
            </p:grpSpPr>
            <p:sp>
              <p:nvSpPr>
                <p:cNvPr id="14" name="Line 21"/>
                <p:cNvSpPr>
                  <a:spLocks noChangeShapeType="1"/>
                </p:cNvSpPr>
                <p:nvPr/>
              </p:nvSpPr>
              <p:spPr bwMode="auto">
                <a:xfrm>
                  <a:off x="4860" y="4095"/>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22"/>
                <p:cNvSpPr>
                  <a:spLocks noChangeShapeType="1"/>
                </p:cNvSpPr>
                <p:nvPr/>
              </p:nvSpPr>
              <p:spPr bwMode="auto">
                <a:xfrm>
                  <a:off x="4140" y="2220"/>
                  <a:ext cx="720" cy="18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23"/>
                <p:cNvSpPr>
                  <a:spLocks noChangeShapeType="1"/>
                </p:cNvSpPr>
                <p:nvPr/>
              </p:nvSpPr>
              <p:spPr bwMode="auto">
                <a:xfrm>
                  <a:off x="4845" y="2535"/>
                  <a:ext cx="104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24"/>
                <p:cNvSpPr>
                  <a:spLocks noChangeShapeType="1"/>
                </p:cNvSpPr>
                <p:nvPr/>
              </p:nvSpPr>
              <p:spPr bwMode="auto">
                <a:xfrm flipH="1">
                  <a:off x="3960" y="2532"/>
                  <a:ext cx="900" cy="202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7" name="Rectangle 25"/>
          <p:cNvSpPr>
            <a:spLocks noChangeArrowheads="1"/>
          </p:cNvSpPr>
          <p:nvPr/>
        </p:nvSpPr>
        <p:spPr bwMode="auto">
          <a:xfrm>
            <a:off x="1347967" y="4548142"/>
            <a:ext cx="276439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dirty="0">
                <a:latin typeface="宋体" panose="02010600030101010101" pitchFamily="2" charset="-122"/>
              </a:rPr>
              <a:t>Feistel</a:t>
            </a:r>
            <a:r>
              <a:rPr lang="zh-CN" altLang="en-US" sz="1600" b="0" dirty="0">
                <a:latin typeface="宋体" panose="02010600030101010101" pitchFamily="2" charset="-122"/>
              </a:rPr>
              <a:t>网络的一个轮回</a:t>
            </a:r>
          </a:p>
        </p:txBody>
      </p:sp>
      <p:sp>
        <p:nvSpPr>
          <p:cNvPr id="28" name="Text Box 26"/>
          <p:cNvSpPr txBox="1">
            <a:spLocks noChangeArrowheads="1"/>
          </p:cNvSpPr>
          <p:nvPr/>
        </p:nvSpPr>
        <p:spPr bwMode="auto">
          <a:xfrm>
            <a:off x="5543307" y="1356925"/>
            <a:ext cx="3352800" cy="3693319"/>
          </a:xfrm>
          <a:prstGeom prst="rect">
            <a:avLst/>
          </a:prstGeom>
          <a:solidFill>
            <a:srgbClr val="C0C0C0"/>
          </a:solidFill>
          <a:ln w="9525">
            <a:solidFill>
              <a:schemeClr val="tx1"/>
            </a:solidFill>
            <a:prstDash val="lgDash"/>
            <a:miter lim="800000"/>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en-US" altLang="zh-CN" dirty="0">
                <a:solidFill>
                  <a:srgbClr val="000000"/>
                </a:solidFill>
              </a:rPr>
              <a:t>|L</a:t>
            </a:r>
            <a:r>
              <a:rPr kumimoji="1" lang="en-US" altLang="zh-CN" baseline="-25000" dirty="0">
                <a:solidFill>
                  <a:srgbClr val="000000"/>
                </a:solidFill>
              </a:rPr>
              <a:t>i-1</a:t>
            </a:r>
            <a:r>
              <a:rPr kumimoji="1" lang="en-US" altLang="zh-CN" dirty="0">
                <a:solidFill>
                  <a:srgbClr val="000000"/>
                </a:solidFill>
              </a:rPr>
              <a:t>|=|R</a:t>
            </a:r>
            <a:r>
              <a:rPr kumimoji="1" lang="en-US" altLang="zh-CN" baseline="-25000" dirty="0">
                <a:solidFill>
                  <a:srgbClr val="000000"/>
                </a:solidFill>
              </a:rPr>
              <a:t>i-1</a:t>
            </a:r>
            <a:r>
              <a:rPr kumimoji="1" lang="en-US" altLang="zh-CN" dirty="0">
                <a:solidFill>
                  <a:srgbClr val="000000"/>
                </a:solidFill>
              </a:rPr>
              <a:t>|</a:t>
            </a:r>
          </a:p>
          <a:p>
            <a:pPr algn="just" eaLnBrk="1" hangingPunct="1">
              <a:spcBef>
                <a:spcPct val="50000"/>
              </a:spcBef>
            </a:pPr>
            <a:r>
              <a:rPr kumimoji="1" lang="zh-CN" altLang="en-US" dirty="0">
                <a:solidFill>
                  <a:srgbClr val="000000"/>
                </a:solidFill>
              </a:rPr>
              <a:t>输入：</a:t>
            </a:r>
            <a:endParaRPr kumimoji="1" lang="zh-CN" altLang="en-US" dirty="0"/>
          </a:p>
          <a:p>
            <a:pPr algn="just" eaLnBrk="1" hangingPunct="1">
              <a:spcBef>
                <a:spcPct val="50000"/>
              </a:spcBef>
              <a:buFont typeface="Wingdings" panose="05000000000000000000" pitchFamily="2" charset="2"/>
              <a:buNone/>
            </a:pPr>
            <a:r>
              <a:rPr kumimoji="1" lang="zh-CN" altLang="en-US" b="0" dirty="0">
                <a:solidFill>
                  <a:srgbClr val="000000"/>
                </a:solidFill>
              </a:rPr>
              <a:t>   长为</a:t>
            </a:r>
            <a:r>
              <a:rPr kumimoji="1" lang="en-US" altLang="zh-CN" b="0" dirty="0">
                <a:solidFill>
                  <a:srgbClr val="000000"/>
                </a:solidFill>
                <a:cs typeface="Times New Roman" panose="02020603050405020304" pitchFamily="18" charset="0"/>
              </a:rPr>
              <a:t>2|L</a:t>
            </a:r>
            <a:r>
              <a:rPr kumimoji="1" lang="en-US" altLang="zh-CN" b="0" baseline="-25000" dirty="0">
                <a:solidFill>
                  <a:srgbClr val="000000"/>
                </a:solidFill>
                <a:cs typeface="Times New Roman" panose="02020603050405020304" pitchFamily="18" charset="0"/>
              </a:rPr>
              <a:t>i-1</a:t>
            </a:r>
            <a:r>
              <a:rPr kumimoji="1" lang="en-US" altLang="zh-CN" b="0" dirty="0">
                <a:solidFill>
                  <a:srgbClr val="000000"/>
                </a:solidFill>
                <a:cs typeface="Times New Roman" panose="02020603050405020304" pitchFamily="18" charset="0"/>
              </a:rPr>
              <a:t>|</a:t>
            </a:r>
            <a:r>
              <a:rPr kumimoji="1" lang="zh-CN" altLang="en-US" b="0" dirty="0">
                <a:solidFill>
                  <a:srgbClr val="000000"/>
                </a:solidFill>
              </a:rPr>
              <a:t>比特的明文分组</a:t>
            </a:r>
            <a:endParaRPr kumimoji="1" lang="zh-CN" altLang="en-US" b="0" dirty="0"/>
          </a:p>
          <a:p>
            <a:pPr algn="just" eaLnBrk="1" hangingPunct="1">
              <a:spcBef>
                <a:spcPct val="50000"/>
              </a:spcBef>
              <a:buFont typeface="Wingdings" panose="05000000000000000000" pitchFamily="2" charset="2"/>
              <a:buNone/>
            </a:pPr>
            <a:r>
              <a:rPr kumimoji="1" lang="zh-CN" altLang="en-US" b="0" dirty="0">
                <a:solidFill>
                  <a:srgbClr val="000000"/>
                </a:solidFill>
              </a:rPr>
              <a:t>   密钥</a:t>
            </a:r>
            <a:r>
              <a:rPr kumimoji="1" lang="en-US" altLang="zh-CN" b="0" dirty="0">
                <a:solidFill>
                  <a:srgbClr val="000000"/>
                </a:solidFill>
                <a:cs typeface="Times New Roman" panose="02020603050405020304" pitchFamily="18" charset="0"/>
              </a:rPr>
              <a:t>k</a:t>
            </a:r>
            <a:r>
              <a:rPr kumimoji="1" lang="en-US" altLang="zh-CN" b="0" baseline="-25000" dirty="0">
                <a:solidFill>
                  <a:srgbClr val="000000"/>
                </a:solidFill>
                <a:cs typeface="Times New Roman" panose="02020603050405020304" pitchFamily="18" charset="0"/>
              </a:rPr>
              <a:t>i</a:t>
            </a:r>
          </a:p>
          <a:p>
            <a:pPr algn="just" eaLnBrk="1" hangingPunct="1">
              <a:spcBef>
                <a:spcPct val="50000"/>
              </a:spcBef>
            </a:pPr>
            <a:r>
              <a:rPr kumimoji="1" lang="zh-CN" altLang="en-US" dirty="0">
                <a:solidFill>
                  <a:srgbClr val="000000"/>
                </a:solidFill>
              </a:rPr>
              <a:t>输出：</a:t>
            </a:r>
          </a:p>
          <a:p>
            <a:pPr algn="just" eaLnBrk="1" hangingPunct="1">
              <a:spcBef>
                <a:spcPct val="50000"/>
              </a:spcBef>
              <a:buFont typeface="Wingdings" panose="05000000000000000000" pitchFamily="2" charset="2"/>
              <a:buNone/>
            </a:pPr>
            <a:r>
              <a:rPr kumimoji="1" lang="zh-CN" altLang="en-US" b="0" dirty="0">
                <a:solidFill>
                  <a:srgbClr val="000000"/>
                </a:solidFill>
              </a:rPr>
              <a:t>   长为</a:t>
            </a:r>
            <a:r>
              <a:rPr kumimoji="1" lang="en-US" altLang="zh-CN" b="0" dirty="0">
                <a:solidFill>
                  <a:srgbClr val="000000"/>
                </a:solidFill>
              </a:rPr>
              <a:t>2</a:t>
            </a:r>
            <a:r>
              <a:rPr kumimoji="1" lang="en-US" altLang="zh-CN" b="0" dirty="0">
                <a:solidFill>
                  <a:srgbClr val="000000"/>
                </a:solidFill>
                <a:cs typeface="Times New Roman" panose="02020603050405020304" pitchFamily="18" charset="0"/>
              </a:rPr>
              <a:t>|L</a:t>
            </a:r>
            <a:r>
              <a:rPr kumimoji="1" lang="en-US" altLang="zh-CN" b="0" baseline="-25000" dirty="0">
                <a:solidFill>
                  <a:srgbClr val="000000"/>
                </a:solidFill>
                <a:cs typeface="Times New Roman" panose="02020603050405020304" pitchFamily="18" charset="0"/>
              </a:rPr>
              <a:t>i-1</a:t>
            </a:r>
            <a:r>
              <a:rPr kumimoji="1" lang="en-US" altLang="zh-CN" b="0" dirty="0">
                <a:solidFill>
                  <a:srgbClr val="000000"/>
                </a:solidFill>
                <a:cs typeface="Times New Roman" panose="02020603050405020304" pitchFamily="18" charset="0"/>
              </a:rPr>
              <a:t>|</a:t>
            </a:r>
            <a:r>
              <a:rPr kumimoji="1" lang="zh-CN" altLang="en-US" b="0" dirty="0">
                <a:solidFill>
                  <a:srgbClr val="000000"/>
                </a:solidFill>
              </a:rPr>
              <a:t>比特的密文分组</a:t>
            </a:r>
          </a:p>
          <a:p>
            <a:pPr algn="just" eaLnBrk="1" hangingPunct="1">
              <a:spcBef>
                <a:spcPct val="50000"/>
              </a:spcBef>
              <a:buFont typeface="Wingdings" panose="05000000000000000000" pitchFamily="2" charset="2"/>
              <a:buNone/>
            </a:pPr>
            <a:r>
              <a:rPr kumimoji="1" lang="zh-CN" altLang="en-US" dirty="0">
                <a:solidFill>
                  <a:srgbClr val="000000"/>
                </a:solidFill>
              </a:rPr>
              <a:t>密钥</a:t>
            </a:r>
            <a:r>
              <a:rPr kumimoji="1" lang="en-US" altLang="zh-CN" dirty="0">
                <a:solidFill>
                  <a:srgbClr val="000000"/>
                </a:solidFill>
              </a:rPr>
              <a:t>K</a:t>
            </a:r>
            <a:r>
              <a:rPr kumimoji="1" lang="en-US" altLang="zh-CN" baseline="-25000" dirty="0">
                <a:solidFill>
                  <a:srgbClr val="000000"/>
                </a:solidFill>
              </a:rPr>
              <a:t>i</a:t>
            </a:r>
            <a:r>
              <a:rPr kumimoji="1" lang="zh-CN" altLang="en-US" dirty="0">
                <a:solidFill>
                  <a:srgbClr val="000000"/>
                </a:solidFill>
              </a:rPr>
              <a:t>：</a:t>
            </a:r>
          </a:p>
          <a:p>
            <a:pPr algn="just" eaLnBrk="1" hangingPunct="1">
              <a:spcBef>
                <a:spcPct val="50000"/>
              </a:spcBef>
              <a:buFont typeface="Wingdings" panose="05000000000000000000" pitchFamily="2" charset="2"/>
              <a:buNone/>
            </a:pPr>
            <a:r>
              <a:rPr kumimoji="1" lang="zh-CN" altLang="en-US" dirty="0">
                <a:solidFill>
                  <a:srgbClr val="000000"/>
                </a:solidFill>
              </a:rPr>
              <a:t>   </a:t>
            </a:r>
            <a:r>
              <a:rPr kumimoji="1" lang="en-US" altLang="zh-CN" b="0" dirty="0">
                <a:solidFill>
                  <a:srgbClr val="000000"/>
                </a:solidFill>
              </a:rPr>
              <a:t>K</a:t>
            </a:r>
            <a:r>
              <a:rPr kumimoji="1" lang="en-US" altLang="zh-CN" b="0" baseline="-25000" dirty="0">
                <a:solidFill>
                  <a:srgbClr val="000000"/>
                </a:solidFill>
              </a:rPr>
              <a:t>i</a:t>
            </a:r>
            <a:r>
              <a:rPr kumimoji="1" lang="zh-CN" altLang="en-US" b="0" dirty="0">
                <a:solidFill>
                  <a:srgbClr val="000000"/>
                </a:solidFill>
              </a:rPr>
              <a:t>是由密钥</a:t>
            </a:r>
            <a:r>
              <a:rPr kumimoji="1" lang="en-US" altLang="zh-CN" b="0" dirty="0">
                <a:solidFill>
                  <a:srgbClr val="000000"/>
                </a:solidFill>
              </a:rPr>
              <a:t>K</a:t>
            </a:r>
            <a:r>
              <a:rPr kumimoji="1" lang="zh-CN" altLang="en-US" b="0" dirty="0">
                <a:solidFill>
                  <a:srgbClr val="000000"/>
                </a:solidFill>
              </a:rPr>
              <a:t>产生的子密钥</a:t>
            </a:r>
          </a:p>
          <a:p>
            <a:pPr algn="just" eaLnBrk="1" hangingPunct="1">
              <a:spcBef>
                <a:spcPct val="50000"/>
              </a:spcBef>
              <a:buFont typeface="Wingdings" panose="05000000000000000000" pitchFamily="2" charset="2"/>
              <a:buNone/>
            </a:pPr>
            <a:r>
              <a:rPr kumimoji="1" lang="zh-CN" altLang="en-US" b="0" dirty="0">
                <a:solidFill>
                  <a:srgbClr val="000000"/>
                </a:solidFill>
              </a:rPr>
              <a:t>   每个</a:t>
            </a:r>
            <a:r>
              <a:rPr kumimoji="1" lang="en-US" altLang="zh-CN" b="0" dirty="0">
                <a:solidFill>
                  <a:srgbClr val="000000"/>
                </a:solidFill>
              </a:rPr>
              <a:t>K</a:t>
            </a:r>
            <a:r>
              <a:rPr kumimoji="1" lang="en-US" altLang="zh-CN" b="0" baseline="-25000" dirty="0">
                <a:solidFill>
                  <a:srgbClr val="000000"/>
                </a:solidFill>
              </a:rPr>
              <a:t>i</a:t>
            </a:r>
            <a:r>
              <a:rPr kumimoji="1" lang="zh-CN" altLang="en-US" b="0" dirty="0">
                <a:solidFill>
                  <a:srgbClr val="000000"/>
                </a:solidFill>
              </a:rPr>
              <a:t>都不相同</a:t>
            </a:r>
          </a:p>
        </p:txBody>
      </p:sp>
      <p:sp>
        <p:nvSpPr>
          <p:cNvPr id="29"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
        <p:nvSpPr>
          <p:cNvPr id="30" name="矩形 29"/>
          <p:cNvSpPr/>
          <p:nvPr/>
        </p:nvSpPr>
        <p:spPr>
          <a:xfrm>
            <a:off x="486117" y="5256503"/>
            <a:ext cx="3040902" cy="1477328"/>
          </a:xfrm>
          <a:prstGeom prst="rect">
            <a:avLst/>
          </a:prstGeom>
          <a:solidFill>
            <a:schemeClr val="bg2">
              <a:lumMod val="90000"/>
            </a:schemeClr>
          </a:solidFill>
        </p:spPr>
        <p:txBody>
          <a:bodyPr wrap="square">
            <a:spAutoFit/>
          </a:bodyPr>
          <a:lstStyle/>
          <a:p>
            <a:pPr algn="just" eaLnBrk="1" hangingPunct="1">
              <a:lnSpc>
                <a:spcPct val="125000"/>
              </a:lnSpc>
              <a:buFont typeface="Wingdings" panose="05000000000000000000" pitchFamily="2" charset="2"/>
              <a:buNone/>
            </a:pPr>
            <a:r>
              <a:rPr lang="zh-CN" altLang="en-US" b="1" dirty="0">
                <a:solidFill>
                  <a:schemeClr val="hlink"/>
                </a:solidFill>
                <a:latin typeface="宋体" panose="02010600030101010101" pitchFamily="2" charset="-122"/>
              </a:rPr>
              <a:t>加密过程：</a:t>
            </a:r>
          </a:p>
          <a:p>
            <a:pPr algn="just" eaLnBrk="1" hangingPunct="1">
              <a:lnSpc>
                <a:spcPct val="125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L</a:t>
            </a:r>
            <a:r>
              <a:rPr lang="en-US" altLang="zh-CN" baseline="-30000" dirty="0">
                <a:latin typeface="宋体" panose="02010600030101010101" pitchFamily="2" charset="-122"/>
              </a:rPr>
              <a:t>i</a:t>
            </a:r>
            <a:r>
              <a:rPr lang="en-US" altLang="zh-CN" dirty="0">
                <a:latin typeface="宋体" panose="02010600030101010101" pitchFamily="2" charset="-122"/>
              </a:rPr>
              <a:t> = R</a:t>
            </a:r>
            <a:r>
              <a:rPr lang="en-US" altLang="zh-CN" baseline="-30000" dirty="0">
                <a:latin typeface="宋体" panose="02010600030101010101" pitchFamily="2" charset="-122"/>
              </a:rPr>
              <a:t>i-1</a:t>
            </a:r>
            <a:endParaRPr lang="en-US" altLang="zh-CN" dirty="0">
              <a:latin typeface="宋体" panose="02010600030101010101" pitchFamily="2" charset="-122"/>
            </a:endParaRPr>
          </a:p>
          <a:p>
            <a:pPr algn="just" eaLnBrk="1" hangingPunct="1">
              <a:lnSpc>
                <a:spcPct val="125000"/>
              </a:lnSpc>
              <a:buFont typeface="Wingdings" panose="05000000000000000000" pitchFamily="2" charset="2"/>
              <a:buNone/>
            </a:pPr>
            <a:r>
              <a:rPr lang="en-US" altLang="zh-CN" dirty="0">
                <a:latin typeface="宋体" panose="02010600030101010101" pitchFamily="2" charset="-122"/>
              </a:rPr>
              <a:t>    </a:t>
            </a:r>
            <a:r>
              <a:rPr lang="en-US" altLang="zh-CN" dirty="0" err="1">
                <a:latin typeface="宋体" panose="02010600030101010101" pitchFamily="2" charset="-122"/>
              </a:rPr>
              <a:t>R</a:t>
            </a:r>
            <a:r>
              <a:rPr lang="en-US" altLang="zh-CN" baseline="-25000" dirty="0" err="1">
                <a:latin typeface="宋体" panose="02010600030101010101" pitchFamily="2" charset="-122"/>
              </a:rPr>
              <a:t>i</a:t>
            </a:r>
            <a:r>
              <a:rPr lang="en-US" altLang="zh-CN" dirty="0">
                <a:latin typeface="宋体" panose="02010600030101010101" pitchFamily="2" charset="-122"/>
              </a:rPr>
              <a:t> = L</a:t>
            </a:r>
            <a:r>
              <a:rPr lang="en-US" altLang="zh-CN" baseline="-30000" dirty="0">
                <a:latin typeface="宋体" panose="02010600030101010101" pitchFamily="2" charset="-122"/>
              </a:rPr>
              <a:t>i-1</a:t>
            </a:r>
            <a:r>
              <a:rPr lang="en-US" altLang="zh-CN" dirty="0">
                <a:latin typeface="宋体" panose="02010600030101010101" pitchFamily="2" charset="-122"/>
              </a:rPr>
              <a:t> ⊕f(R</a:t>
            </a:r>
            <a:r>
              <a:rPr lang="en-US" altLang="zh-CN" baseline="-30000" dirty="0">
                <a:latin typeface="宋体" panose="02010600030101010101" pitchFamily="2" charset="-122"/>
              </a:rPr>
              <a:t>i-1</a:t>
            </a:r>
            <a:r>
              <a:rPr lang="en-US" altLang="zh-CN" dirty="0">
                <a:latin typeface="宋体" panose="02010600030101010101" pitchFamily="2" charset="-122"/>
              </a:rPr>
              <a:t>,K</a:t>
            </a:r>
            <a:r>
              <a:rPr lang="en-US" altLang="zh-CN" baseline="-30000" dirty="0">
                <a:latin typeface="宋体" panose="02010600030101010101" pitchFamily="2" charset="-122"/>
              </a:rPr>
              <a:t>i</a:t>
            </a:r>
            <a:r>
              <a:rPr lang="en-US" altLang="zh-CN" dirty="0">
                <a:latin typeface="宋体" panose="02010600030101010101" pitchFamily="2" charset="-122"/>
              </a:rPr>
              <a:t>)</a:t>
            </a:r>
          </a:p>
          <a:p>
            <a:pPr algn="just" eaLnBrk="1" hangingPunct="1">
              <a:lnSpc>
                <a:spcPct val="125000"/>
              </a:lnSpc>
              <a:buFont typeface="Wingdings" panose="05000000000000000000" pitchFamily="2" charset="2"/>
              <a:buNone/>
            </a:pPr>
            <a:endParaRPr lang="en-US" altLang="zh-CN" dirty="0">
              <a:latin typeface="宋体" panose="02010600030101010101" pitchFamily="2" charset="-122"/>
            </a:endParaRPr>
          </a:p>
        </p:txBody>
      </p:sp>
      <p:sp>
        <p:nvSpPr>
          <p:cNvPr id="31" name="矩形 30"/>
          <p:cNvSpPr/>
          <p:nvPr/>
        </p:nvSpPr>
        <p:spPr>
          <a:xfrm>
            <a:off x="3563678" y="5257651"/>
            <a:ext cx="5332429" cy="1477328"/>
          </a:xfrm>
          <a:prstGeom prst="rect">
            <a:avLst/>
          </a:prstGeom>
          <a:solidFill>
            <a:schemeClr val="bg2">
              <a:lumMod val="90000"/>
            </a:schemeClr>
          </a:solidFill>
        </p:spPr>
        <p:txBody>
          <a:bodyPr wrap="square">
            <a:spAutoFit/>
          </a:bodyPr>
          <a:lstStyle/>
          <a:p>
            <a:pPr algn="just"/>
            <a:r>
              <a:rPr kumimoji="1" lang="zh-CN" altLang="en-US" b="1" dirty="0">
                <a:solidFill>
                  <a:schemeClr val="hlink"/>
                </a:solidFill>
                <a:latin typeface="宋体" panose="02010600030101010101" pitchFamily="2" charset="-122"/>
              </a:rPr>
              <a:t>解密过程：</a:t>
            </a:r>
          </a:p>
          <a:p>
            <a:pPr algn="just"/>
            <a:r>
              <a:rPr kumimoji="1" lang="zh-CN" altLang="en-US" dirty="0">
                <a:latin typeface="宋体" panose="02010600030101010101" pitchFamily="2" charset="-122"/>
              </a:rPr>
              <a:t>   显然</a:t>
            </a:r>
            <a:r>
              <a:rPr kumimoji="1" lang="en-US" altLang="zh-CN" dirty="0">
                <a:latin typeface="宋体" panose="02010600030101010101" pitchFamily="2" charset="-122"/>
              </a:rPr>
              <a:t>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L</a:t>
            </a:r>
            <a:r>
              <a:rPr kumimoji="1" lang="en-US" altLang="zh-CN" baseline="-30000" dirty="0">
                <a:latin typeface="宋体" panose="02010600030101010101" pitchFamily="2" charset="-122"/>
              </a:rPr>
              <a:t>i</a:t>
            </a:r>
            <a:r>
              <a:rPr kumimoji="1" lang="en-US" altLang="zh-CN" dirty="0">
                <a:latin typeface="宋体" panose="02010600030101010101" pitchFamily="2" charset="-122"/>
              </a:rPr>
              <a:t> </a:t>
            </a:r>
            <a:r>
              <a:rPr kumimoji="1" lang="zh-CN" altLang="en-US" dirty="0">
                <a:latin typeface="宋体" panose="02010600030101010101" pitchFamily="2" charset="-122"/>
              </a:rPr>
              <a:t>直接获得。</a:t>
            </a:r>
          </a:p>
          <a:p>
            <a:pPr algn="just"/>
            <a:r>
              <a:rPr kumimoji="1" lang="zh-CN" altLang="en-US" dirty="0">
                <a:latin typeface="宋体" panose="02010600030101010101" pitchFamily="2" charset="-122"/>
              </a:rPr>
              <a:t>   而</a:t>
            </a:r>
            <a:r>
              <a:rPr kumimoji="1" lang="en-US" altLang="zh-CN" dirty="0">
                <a:latin typeface="宋体" panose="02010600030101010101" pitchFamily="2" charset="-122"/>
              </a:rPr>
              <a:t>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a:t>
            </a:r>
            <a:r>
              <a:rPr kumimoji="1" lang="zh-CN" altLang="en-US" dirty="0">
                <a:latin typeface="宋体" panose="02010600030101010101" pitchFamily="2" charset="-122"/>
              </a:rPr>
              <a:t>通过下式可得：</a:t>
            </a:r>
          </a:p>
          <a:p>
            <a:pPr algn="just"/>
            <a:r>
              <a:rPr kumimoji="1" lang="zh-CN" altLang="en-US" dirty="0">
                <a:latin typeface="宋体" panose="02010600030101010101" pitchFamily="2" charset="-122"/>
              </a:rPr>
              <a:t>         </a:t>
            </a:r>
            <a:r>
              <a:rPr kumimoji="1" lang="en-US" altLang="zh-CN" dirty="0">
                <a:latin typeface="宋体" panose="02010600030101010101" pitchFamily="2" charset="-122"/>
              </a:rPr>
              <a:t>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 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 f (R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,K</a:t>
            </a:r>
            <a:r>
              <a:rPr kumimoji="1" lang="en-US" altLang="zh-CN" baseline="-30000" dirty="0">
                <a:latin typeface="宋体" panose="02010600030101010101" pitchFamily="2" charset="-122"/>
              </a:rPr>
              <a:t>i</a:t>
            </a:r>
            <a:r>
              <a:rPr kumimoji="1" lang="en-US" altLang="zh-CN" dirty="0">
                <a:latin typeface="宋体" panose="02010600030101010101" pitchFamily="2" charset="-122"/>
              </a:rPr>
              <a:t>) ⊕ f (R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,K</a:t>
            </a:r>
            <a:r>
              <a:rPr kumimoji="1" lang="en-US" altLang="zh-CN" baseline="-30000" dirty="0">
                <a:latin typeface="宋体" panose="02010600030101010101" pitchFamily="2" charset="-122"/>
              </a:rPr>
              <a:t>i</a:t>
            </a:r>
            <a:r>
              <a:rPr kumimoji="1" lang="en-US" altLang="zh-CN" dirty="0">
                <a:latin typeface="宋体" panose="02010600030101010101" pitchFamily="2" charset="-122"/>
              </a:rPr>
              <a:t>)</a:t>
            </a:r>
          </a:p>
          <a:p>
            <a:pPr algn="just"/>
            <a:r>
              <a:rPr kumimoji="1" lang="en-US" altLang="zh-CN" dirty="0">
                <a:latin typeface="宋体" panose="02010600030101010101" pitchFamily="2" charset="-122"/>
              </a:rPr>
              <a:t>             = </a:t>
            </a:r>
            <a:r>
              <a:rPr kumimoji="1" lang="en-US" altLang="zh-CN" dirty="0" err="1">
                <a:latin typeface="宋体" panose="02010600030101010101" pitchFamily="2" charset="-122"/>
              </a:rPr>
              <a:t>R</a:t>
            </a:r>
            <a:r>
              <a:rPr kumimoji="1" lang="en-US" altLang="zh-CN" baseline="-25000" dirty="0" err="1">
                <a:latin typeface="宋体" panose="02010600030101010101" pitchFamily="2" charset="-122"/>
              </a:rPr>
              <a:t>i</a:t>
            </a:r>
            <a:r>
              <a:rPr kumimoji="1" lang="en-US" altLang="zh-CN" dirty="0">
                <a:latin typeface="宋体" panose="02010600030101010101" pitchFamily="2" charset="-122"/>
              </a:rPr>
              <a:t> ⊕ f (</a:t>
            </a:r>
            <a:r>
              <a:rPr kumimoji="1" lang="en-US" altLang="zh-CN" dirty="0" err="1">
                <a:latin typeface="宋体" panose="02010600030101010101" pitchFamily="2" charset="-122"/>
              </a:rPr>
              <a:t>L</a:t>
            </a:r>
            <a:r>
              <a:rPr kumimoji="1" lang="en-US" altLang="zh-CN" baseline="-30000" dirty="0" err="1">
                <a:latin typeface="宋体" panose="02010600030101010101" pitchFamily="2" charset="-122"/>
              </a:rPr>
              <a:t>i</a:t>
            </a:r>
            <a:r>
              <a:rPr kumimoji="1" lang="en-US" altLang="zh-CN" dirty="0" err="1">
                <a:latin typeface="宋体" panose="02010600030101010101" pitchFamily="2" charset="-122"/>
              </a:rPr>
              <a:t>,K</a:t>
            </a:r>
            <a:r>
              <a:rPr kumimoji="1" lang="en-US" altLang="zh-CN" baseline="-30000" dirty="0" err="1">
                <a:latin typeface="宋体" panose="02010600030101010101" pitchFamily="2" charset="-122"/>
              </a:rPr>
              <a:t>i</a:t>
            </a:r>
            <a:r>
              <a:rPr kumimoji="1" lang="en-US" altLang="zh-CN" dirty="0">
                <a:latin typeface="宋体" panose="02010600030101010101" pitchFamily="2" charset="-122"/>
              </a:rPr>
              <a:t>)</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09470" y="1350136"/>
            <a:ext cx="8420100" cy="4114800"/>
          </a:xfrm>
          <a:noFill/>
        </p:spPr>
        <p:txBody>
          <a:bodyPr/>
          <a:lstStyle/>
          <a:p>
            <a:pPr algn="just" eaLnBrk="1" hangingPunct="1">
              <a:lnSpc>
                <a:spcPct val="125000"/>
              </a:lnSpc>
              <a:buFont typeface="Wingdings" panose="05000000000000000000" pitchFamily="2" charset="2"/>
              <a:buNone/>
            </a:pPr>
            <a:r>
              <a:rPr lang="en-US" altLang="zh-CN" sz="2400" b="1" dirty="0">
                <a:solidFill>
                  <a:schemeClr val="hlink"/>
                </a:solidFill>
                <a:latin typeface="Times New Roman" panose="02020603050405020304" pitchFamily="18" charset="0"/>
              </a:rPr>
              <a:t>Feistel</a:t>
            </a:r>
            <a:r>
              <a:rPr lang="zh-CN" altLang="en-US" sz="2400" b="1" dirty="0">
                <a:solidFill>
                  <a:schemeClr val="hlink"/>
                </a:solidFill>
                <a:latin typeface="Times New Roman" panose="02020603050405020304" pitchFamily="18" charset="0"/>
              </a:rPr>
              <a:t>网络设计特点：</a:t>
            </a:r>
          </a:p>
          <a:p>
            <a:pPr algn="just" eaLnBrk="1" hangingPunct="1">
              <a:lnSpc>
                <a:spcPct val="125000"/>
              </a:lnSpc>
            </a:pPr>
            <a:r>
              <a:rPr lang="zh-CN" altLang="en-US" sz="2000" b="1" dirty="0">
                <a:solidFill>
                  <a:schemeClr val="hlink"/>
                </a:solidFill>
                <a:latin typeface="Times New Roman" panose="02020603050405020304" pitchFamily="18" charset="0"/>
              </a:rPr>
              <a:t>分组大小</a:t>
            </a:r>
            <a:r>
              <a:rPr lang="zh-CN" altLang="en-US" sz="2000" b="1" dirty="0">
                <a:latin typeface="Times New Roman" panose="02020603050405020304" pitchFamily="18" charset="0"/>
              </a:rPr>
              <a:t>：较大的分组意味着较强的安全性，但会降低加密解密速度。</a:t>
            </a:r>
            <a:r>
              <a:rPr lang="en-US" altLang="zh-CN" sz="2000" b="1" dirty="0">
                <a:latin typeface="Times New Roman" panose="02020603050405020304" pitchFamily="18" charset="0"/>
              </a:rPr>
              <a:t>64</a:t>
            </a:r>
            <a:r>
              <a:rPr lang="zh-CN" altLang="en-US" sz="2000" b="1" dirty="0">
                <a:latin typeface="Times New Roman" panose="02020603050405020304" pitchFamily="18" charset="0"/>
              </a:rPr>
              <a:t>位的分组大小是合理的折中，几乎所有的分组设计中都使用它</a:t>
            </a:r>
          </a:p>
          <a:p>
            <a:pPr algn="just" eaLnBrk="1" hangingPunct="1">
              <a:lnSpc>
                <a:spcPct val="125000"/>
              </a:lnSpc>
            </a:pPr>
            <a:r>
              <a:rPr lang="zh-CN" altLang="en-US" sz="2000" b="1" dirty="0">
                <a:solidFill>
                  <a:schemeClr val="hlink"/>
                </a:solidFill>
                <a:latin typeface="Times New Roman" panose="02020603050405020304" pitchFamily="18" charset="0"/>
              </a:rPr>
              <a:t>密钥长度</a:t>
            </a:r>
            <a:r>
              <a:rPr lang="zh-CN" altLang="en-US" sz="2000" b="1" dirty="0">
                <a:latin typeface="Times New Roman" panose="02020603050405020304" pitchFamily="18" charset="0"/>
              </a:rPr>
              <a:t>：较大的密钥意味着较强的安全性，但会降低加密解密速度。现代算法中最常用的是</a:t>
            </a:r>
            <a:r>
              <a:rPr lang="en-US" altLang="zh-CN" sz="2000" b="1" dirty="0">
                <a:latin typeface="Times New Roman" panose="02020603050405020304" pitchFamily="18" charset="0"/>
              </a:rPr>
              <a:t>128</a:t>
            </a:r>
            <a:r>
              <a:rPr lang="zh-CN" altLang="en-US" sz="2000" b="1" dirty="0">
                <a:latin typeface="Times New Roman" panose="02020603050405020304" pitchFamily="18" charset="0"/>
              </a:rPr>
              <a:t>位密钥</a:t>
            </a:r>
          </a:p>
          <a:p>
            <a:pPr algn="just" eaLnBrk="1" hangingPunct="1">
              <a:lnSpc>
                <a:spcPct val="125000"/>
              </a:lnSpc>
            </a:pPr>
            <a:r>
              <a:rPr lang="zh-CN" altLang="en-US" sz="2000" b="1" dirty="0">
                <a:solidFill>
                  <a:schemeClr val="hlink"/>
                </a:solidFill>
                <a:latin typeface="Times New Roman" panose="02020603050405020304" pitchFamily="18" charset="0"/>
              </a:rPr>
              <a:t>循环次数：</a:t>
            </a:r>
            <a:r>
              <a:rPr lang="zh-CN" altLang="en-US" sz="2000" b="1" dirty="0">
                <a:latin typeface="Times New Roman" panose="02020603050405020304" pitchFamily="18" charset="0"/>
              </a:rPr>
              <a:t>本质是单一循环的不足，多重循环能够加强安全性。典型的循环次数为</a:t>
            </a:r>
            <a:r>
              <a:rPr lang="en-US" altLang="zh-CN" sz="2000" b="1" dirty="0">
                <a:latin typeface="Times New Roman" panose="02020603050405020304" pitchFamily="18" charset="0"/>
              </a:rPr>
              <a:t>16</a:t>
            </a:r>
          </a:p>
          <a:p>
            <a:pPr algn="just" eaLnBrk="1" hangingPunct="1">
              <a:lnSpc>
                <a:spcPct val="125000"/>
              </a:lnSpc>
            </a:pPr>
            <a:r>
              <a:rPr lang="zh-CN" altLang="en-US" sz="2000" b="1" dirty="0">
                <a:solidFill>
                  <a:schemeClr val="hlink"/>
                </a:solidFill>
                <a:latin typeface="Times New Roman" panose="02020603050405020304" pitchFamily="18" charset="0"/>
              </a:rPr>
              <a:t>子密钥生成算法</a:t>
            </a:r>
            <a:r>
              <a:rPr lang="zh-CN" altLang="en-US" sz="2000" b="1" dirty="0">
                <a:latin typeface="Times New Roman" panose="02020603050405020304" pitchFamily="18" charset="0"/>
              </a:rPr>
              <a:t>：较大的复杂性会增大密钥分析的难度</a:t>
            </a:r>
          </a:p>
          <a:p>
            <a:pPr algn="just" eaLnBrk="1" hangingPunct="1">
              <a:lnSpc>
                <a:spcPct val="125000"/>
              </a:lnSpc>
            </a:pPr>
            <a:r>
              <a:rPr lang="en-US" altLang="zh-CN" sz="2000" b="1" dirty="0">
                <a:solidFill>
                  <a:schemeClr val="hlink"/>
                </a:solidFill>
                <a:latin typeface="Times New Roman" panose="02020603050405020304" pitchFamily="18" charset="0"/>
              </a:rPr>
              <a:t>F</a:t>
            </a:r>
            <a:r>
              <a:rPr lang="zh-CN" altLang="en-US" sz="2000" b="1" dirty="0">
                <a:solidFill>
                  <a:schemeClr val="hlink"/>
                </a:solidFill>
                <a:latin typeface="Times New Roman" panose="02020603050405020304" pitchFamily="18" charset="0"/>
              </a:rPr>
              <a:t>函数</a:t>
            </a:r>
            <a:r>
              <a:rPr lang="zh-CN" altLang="en-US" sz="2000" b="1" dirty="0">
                <a:latin typeface="Times New Roman" panose="02020603050405020304" pitchFamily="18" charset="0"/>
              </a:rPr>
              <a:t>：较大的复杂性意味着给密码分析带来更大的难度</a:t>
            </a:r>
            <a:endParaRPr lang="zh-CN" altLang="en-US" sz="2000" b="1" dirty="0"/>
          </a:p>
          <a:p>
            <a:pPr algn="just" eaLnBrk="1" hangingPunct="1">
              <a:lnSpc>
                <a:spcPct val="125000"/>
              </a:lnSpc>
            </a:pPr>
            <a:endParaRPr lang="en-US" altLang="zh-CN" sz="2000" b="1" dirty="0"/>
          </a:p>
        </p:txBody>
      </p:sp>
      <p:sp>
        <p:nvSpPr>
          <p:cNvPr id="3"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04422" y="1451042"/>
            <a:ext cx="7315200" cy="4611687"/>
          </a:xfrm>
        </p:spPr>
        <p:txBody>
          <a:bodyPr/>
          <a:lstStyle/>
          <a:p>
            <a:pPr eaLnBrk="1" hangingPunct="1">
              <a:buFont typeface="Wingdings" panose="05000000000000000000" pitchFamily="2" charset="2"/>
              <a:buNone/>
            </a:pPr>
            <a:r>
              <a:rPr lang="en-US" altLang="zh-CN" sz="2800" b="1" dirty="0">
                <a:latin typeface="+mn-ea"/>
              </a:rPr>
              <a:t>Fiestel</a:t>
            </a:r>
            <a:r>
              <a:rPr lang="zh-CN" altLang="en-US" sz="2800" b="1" dirty="0">
                <a:latin typeface="+mn-ea"/>
              </a:rPr>
              <a:t>网络在分组密码中的应用</a:t>
            </a:r>
          </a:p>
          <a:p>
            <a:pPr eaLnBrk="1" hangingPunct="1">
              <a:buFont typeface="Wingdings" panose="05000000000000000000" pitchFamily="2" charset="2"/>
              <a:buNone/>
            </a:pPr>
            <a:r>
              <a:rPr lang="zh-CN" altLang="en-US" sz="2400" dirty="0">
                <a:latin typeface="+mn-ea"/>
              </a:rPr>
              <a:t>  </a:t>
            </a:r>
            <a:r>
              <a:rPr lang="en-US" altLang="zh-CN" sz="2400" dirty="0">
                <a:latin typeface="+mn-ea"/>
              </a:rPr>
              <a:t>LUCIFER     </a:t>
            </a:r>
            <a:r>
              <a:rPr lang="zh-CN" altLang="en-US" sz="2400" dirty="0">
                <a:latin typeface="+mn-ea"/>
              </a:rPr>
              <a:t>（</a:t>
            </a:r>
            <a:r>
              <a:rPr lang="en-US" altLang="zh-CN" sz="2400" dirty="0">
                <a:latin typeface="+mn-ea"/>
              </a:rPr>
              <a:t>IBM</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DES         </a:t>
            </a:r>
            <a:r>
              <a:rPr lang="zh-CN" altLang="en-US" sz="2400" dirty="0">
                <a:latin typeface="+mn-ea"/>
              </a:rPr>
              <a:t>（</a:t>
            </a:r>
            <a:r>
              <a:rPr lang="en-US" altLang="zh-CN" sz="2400" dirty="0">
                <a:latin typeface="+mn-ea"/>
              </a:rPr>
              <a:t>IBM</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RC5         </a:t>
            </a:r>
            <a:r>
              <a:rPr lang="zh-CN" altLang="en-US" sz="2400" dirty="0">
                <a:latin typeface="+mn-ea"/>
              </a:rPr>
              <a:t>（</a:t>
            </a:r>
            <a:r>
              <a:rPr lang="en-US" altLang="zh-CN" sz="2400" dirty="0">
                <a:latin typeface="+mn-ea"/>
              </a:rPr>
              <a:t>RSA</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GOST        </a:t>
            </a:r>
            <a:r>
              <a:rPr lang="zh-CN" altLang="en-US" sz="2400" dirty="0">
                <a:latin typeface="+mn-ea"/>
              </a:rPr>
              <a:t>（前苏联）</a:t>
            </a:r>
            <a:endParaRPr lang="en-US" altLang="zh-CN" sz="2400" dirty="0">
              <a:latin typeface="+mn-ea"/>
            </a:endParaRPr>
          </a:p>
          <a:p>
            <a:pPr eaLnBrk="1" hangingPunct="1">
              <a:buFont typeface="Wingdings" panose="05000000000000000000" pitchFamily="2" charset="2"/>
              <a:buNone/>
            </a:pPr>
            <a:r>
              <a:rPr lang="en-US" altLang="zh-CN" sz="2400" dirty="0">
                <a:latin typeface="+mn-ea"/>
              </a:rPr>
              <a:t>  FEAL        </a:t>
            </a:r>
            <a:r>
              <a:rPr lang="zh-CN" altLang="en-US" sz="2400" dirty="0">
                <a:latin typeface="+mn-ea"/>
              </a:rPr>
              <a:t>（日本）</a:t>
            </a:r>
            <a:endParaRPr lang="en-US" altLang="zh-CN" sz="2400" dirty="0">
              <a:latin typeface="+mn-ea"/>
            </a:endParaRPr>
          </a:p>
          <a:p>
            <a:pPr eaLnBrk="1" hangingPunct="1">
              <a:buFont typeface="Wingdings" panose="05000000000000000000" pitchFamily="2" charset="2"/>
              <a:buNone/>
            </a:pPr>
            <a:r>
              <a:rPr lang="en-US" altLang="zh-CN" sz="2400" dirty="0">
                <a:latin typeface="+mn-ea"/>
              </a:rPr>
              <a:t>  CAST        </a:t>
            </a:r>
            <a:r>
              <a:rPr lang="zh-CN" altLang="en-US" sz="2400" dirty="0">
                <a:latin typeface="+mn-ea"/>
              </a:rPr>
              <a:t>（加拿大）</a:t>
            </a:r>
            <a:endParaRPr lang="en-US" altLang="zh-CN" sz="2400" dirty="0">
              <a:latin typeface="+mn-ea"/>
            </a:endParaRPr>
          </a:p>
          <a:p>
            <a:pPr eaLnBrk="1" hangingPunct="1">
              <a:buFont typeface="Wingdings" panose="05000000000000000000" pitchFamily="2" charset="2"/>
              <a:buNone/>
            </a:pPr>
            <a:r>
              <a:rPr lang="en-US" altLang="zh-CN" sz="2400" dirty="0">
                <a:latin typeface="+mn-ea"/>
              </a:rPr>
              <a:t>  BlowFish    </a:t>
            </a:r>
            <a:r>
              <a:rPr lang="zh-CN" altLang="en-US" sz="2400" dirty="0">
                <a:latin typeface="+mn-ea"/>
              </a:rPr>
              <a:t>（美国）</a:t>
            </a:r>
            <a:endParaRPr lang="en-US" altLang="zh-CN" sz="2400" dirty="0">
              <a:latin typeface="+mn-ea"/>
            </a:endParaRPr>
          </a:p>
          <a:p>
            <a:pPr eaLnBrk="1" hangingPunct="1">
              <a:buFont typeface="Wingdings" panose="05000000000000000000" pitchFamily="2" charset="2"/>
              <a:buNone/>
            </a:pPr>
            <a:r>
              <a:rPr lang="en-US" altLang="zh-CN" sz="2400" dirty="0">
                <a:latin typeface="+mn-ea"/>
              </a:rPr>
              <a:t>  LOKI/LOKI91 </a:t>
            </a:r>
            <a:r>
              <a:rPr lang="zh-CN" altLang="en-US" sz="2400" dirty="0">
                <a:latin typeface="+mn-ea"/>
              </a:rPr>
              <a:t>（澳大利亚）</a:t>
            </a:r>
            <a:endParaRPr lang="en-US" altLang="zh-CN" sz="2400" dirty="0">
              <a:latin typeface="+mn-ea"/>
            </a:endParaRPr>
          </a:p>
          <a:p>
            <a:pPr eaLnBrk="1" hangingPunct="1">
              <a:buFont typeface="Wingdings" panose="05000000000000000000" pitchFamily="2" charset="2"/>
              <a:buNone/>
            </a:pPr>
            <a:r>
              <a:rPr lang="en-US" altLang="zh-CN" sz="2400" dirty="0">
                <a:latin typeface="+mn-ea"/>
              </a:rPr>
              <a:t>  …</a:t>
            </a:r>
          </a:p>
        </p:txBody>
      </p:sp>
      <p:sp>
        <p:nvSpPr>
          <p:cNvPr id="3"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0" y="1298620"/>
            <a:ext cx="8910799" cy="877909"/>
          </a:xfrm>
        </p:spPr>
        <p:txBody>
          <a:bodyPr/>
          <a:lstStyle/>
          <a:p>
            <a:pPr eaLnBrk="1" hangingPunct="1">
              <a:lnSpc>
                <a:spcPct val="90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a:t>
            </a:r>
            <a:r>
              <a:rPr lang="en-US" altLang="zh-CN" sz="2400" dirty="0">
                <a:latin typeface="+mn-ea"/>
              </a:rPr>
              <a:t>DES</a:t>
            </a:r>
            <a:r>
              <a:rPr lang="zh-CN" altLang="en-US" sz="2400" dirty="0">
                <a:latin typeface="+mn-ea"/>
              </a:rPr>
              <a:t>历史：</a:t>
            </a:r>
            <a:r>
              <a:rPr lang="en-US" altLang="zh-CN" sz="2400" dirty="0">
                <a:latin typeface="+mn-ea"/>
              </a:rPr>
              <a:t>1971</a:t>
            </a:r>
            <a:r>
              <a:rPr lang="zh-CN" altLang="en-US" sz="2400" dirty="0">
                <a:latin typeface="+mn-ea"/>
              </a:rPr>
              <a:t>年</a:t>
            </a:r>
            <a:r>
              <a:rPr lang="en-US" altLang="zh-CN" sz="2400" dirty="0">
                <a:latin typeface="+mn-ea"/>
              </a:rPr>
              <a:t>IBM</a:t>
            </a:r>
            <a:r>
              <a:rPr lang="zh-CN" altLang="en-US" sz="2400" dirty="0">
                <a:latin typeface="+mn-ea"/>
              </a:rPr>
              <a:t>研制</a:t>
            </a:r>
            <a:endParaRPr lang="en-US" altLang="zh-CN" sz="2400" dirty="0">
              <a:latin typeface="+mn-ea"/>
            </a:endParaRPr>
          </a:p>
          <a:p>
            <a:pPr eaLnBrk="1" hangingPunct="1">
              <a:lnSpc>
                <a:spcPct val="90000"/>
              </a:lnSpc>
              <a:buFont typeface="Wingdings" panose="05000000000000000000" pitchFamily="2" charset="2"/>
              <a:buNone/>
            </a:pPr>
            <a:r>
              <a:rPr lang="en-US" altLang="zh-CN" sz="2400" dirty="0">
                <a:latin typeface="+mn-ea"/>
              </a:rPr>
              <a:t>     1977</a:t>
            </a:r>
            <a:r>
              <a:rPr lang="zh-CN" altLang="en-US" sz="2400" dirty="0">
                <a:latin typeface="+mn-ea"/>
              </a:rPr>
              <a:t>年作为美国联邦性明显处理标准，</a:t>
            </a:r>
            <a:r>
              <a:rPr lang="en-US" altLang="zh-CN" sz="2400" dirty="0">
                <a:latin typeface="+mn-ea"/>
              </a:rPr>
              <a:t>FIPS-46,1998</a:t>
            </a:r>
            <a:r>
              <a:rPr lang="zh-CN" altLang="en-US" sz="2400" dirty="0">
                <a:latin typeface="+mn-ea"/>
              </a:rPr>
              <a:t>年废除</a:t>
            </a:r>
          </a:p>
        </p:txBody>
      </p:sp>
      <p:sp>
        <p:nvSpPr>
          <p:cNvPr id="2" name="矩形 1"/>
          <p:cNvSpPr/>
          <p:nvPr/>
        </p:nvSpPr>
        <p:spPr>
          <a:xfrm>
            <a:off x="416131" y="476348"/>
            <a:ext cx="6034024" cy="535531"/>
          </a:xfrm>
          <a:prstGeom prst="rect">
            <a:avLst/>
          </a:prstGeom>
        </p:spPr>
        <p:txBody>
          <a:bodyPr wrap="none">
            <a:spAutoFit/>
          </a:bodyPr>
          <a:lstStyle/>
          <a:p>
            <a:pPr eaLnBrk="1" hangingPunct="1">
              <a:lnSpc>
                <a:spcPct val="90000"/>
              </a:lnSpc>
              <a:buFont typeface="Wingdings" panose="05000000000000000000" pitchFamily="2" charset="2"/>
              <a:buNone/>
            </a:pPr>
            <a:r>
              <a:rPr lang="en-US" altLang="zh-CN" sz="3200" b="1" dirty="0">
                <a:solidFill>
                  <a:schemeClr val="hlink"/>
                </a:solidFill>
              </a:rPr>
              <a:t>DES</a:t>
            </a:r>
            <a:r>
              <a:rPr lang="zh-CN" altLang="en-US" sz="3200" b="1" dirty="0">
                <a:solidFill>
                  <a:schemeClr val="hlink"/>
                </a:solidFill>
              </a:rPr>
              <a:t>加密算法：基于</a:t>
            </a:r>
            <a:r>
              <a:rPr lang="en-US" altLang="zh-CN" sz="3200" b="1" dirty="0">
                <a:solidFill>
                  <a:schemeClr val="hlink"/>
                </a:solidFill>
              </a:rPr>
              <a:t>Feistel</a:t>
            </a:r>
            <a:r>
              <a:rPr lang="zh-CN" altLang="en-US" sz="3200" b="1" dirty="0">
                <a:solidFill>
                  <a:schemeClr val="hlink"/>
                </a:solidFill>
              </a:rPr>
              <a:t>网络</a:t>
            </a:r>
          </a:p>
        </p:txBody>
      </p:sp>
      <p:sp>
        <p:nvSpPr>
          <p:cNvPr id="4" name="Rectangle 3"/>
          <p:cNvSpPr>
            <a:spLocks noChangeArrowheads="1"/>
          </p:cNvSpPr>
          <p:nvPr/>
        </p:nvSpPr>
        <p:spPr bwMode="auto">
          <a:xfrm>
            <a:off x="1136561" y="2973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dirty="0"/>
              <a:t>明文</a:t>
            </a:r>
            <a:r>
              <a:rPr lang="en-US" altLang="zh-CN" dirty="0"/>
              <a:t>64</a:t>
            </a:r>
            <a:r>
              <a:rPr lang="zh-CN" altLang="en-US" dirty="0"/>
              <a:t>位输入</a:t>
            </a:r>
          </a:p>
        </p:txBody>
      </p:sp>
      <p:sp>
        <p:nvSpPr>
          <p:cNvPr id="5" name="Rectangle 4"/>
          <p:cNvSpPr>
            <a:spLocks noChangeArrowheads="1"/>
          </p:cNvSpPr>
          <p:nvPr/>
        </p:nvSpPr>
        <p:spPr bwMode="auto">
          <a:xfrm>
            <a:off x="1136561" y="3735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dirty="0"/>
              <a:t>初始变换</a:t>
            </a:r>
            <a:r>
              <a:rPr lang="en-US" altLang="zh-CN" dirty="0"/>
              <a:t>IP</a:t>
            </a:r>
          </a:p>
        </p:txBody>
      </p:sp>
      <p:sp>
        <p:nvSpPr>
          <p:cNvPr id="6" name="Rectangle 5"/>
          <p:cNvSpPr>
            <a:spLocks noChangeArrowheads="1"/>
          </p:cNvSpPr>
          <p:nvPr/>
        </p:nvSpPr>
        <p:spPr bwMode="auto">
          <a:xfrm>
            <a:off x="1136561" y="4497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dirty="0">
                <a:solidFill>
                  <a:srgbClr val="FF0000"/>
                </a:solidFill>
              </a:rPr>
              <a:t>16</a:t>
            </a:r>
            <a:r>
              <a:rPr lang="zh-CN" altLang="en-US" dirty="0">
                <a:solidFill>
                  <a:srgbClr val="FF0000"/>
                </a:solidFill>
              </a:rPr>
              <a:t>轮变换</a:t>
            </a:r>
          </a:p>
        </p:txBody>
      </p:sp>
      <p:sp>
        <p:nvSpPr>
          <p:cNvPr id="7" name="Rectangle 6"/>
          <p:cNvSpPr>
            <a:spLocks noChangeArrowheads="1"/>
          </p:cNvSpPr>
          <p:nvPr/>
        </p:nvSpPr>
        <p:spPr bwMode="auto">
          <a:xfrm>
            <a:off x="1161245" y="5259948"/>
            <a:ext cx="25146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初始变换的逆变换</a:t>
            </a:r>
            <a:r>
              <a:rPr lang="en-US" altLang="zh-CN"/>
              <a:t>IP</a:t>
            </a:r>
            <a:r>
              <a:rPr lang="en-US" altLang="zh-CN" baseline="30000"/>
              <a:t>-1</a:t>
            </a:r>
          </a:p>
        </p:txBody>
      </p:sp>
      <p:sp>
        <p:nvSpPr>
          <p:cNvPr id="8" name="Rectangle 7"/>
          <p:cNvSpPr>
            <a:spLocks noChangeArrowheads="1"/>
          </p:cNvSpPr>
          <p:nvPr/>
        </p:nvSpPr>
        <p:spPr bwMode="auto">
          <a:xfrm>
            <a:off x="1161245" y="6021948"/>
            <a:ext cx="25146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密文</a:t>
            </a:r>
            <a:r>
              <a:rPr lang="en-US" altLang="zh-CN"/>
              <a:t>64</a:t>
            </a:r>
            <a:r>
              <a:rPr lang="zh-CN" altLang="en-US"/>
              <a:t>位输出</a:t>
            </a:r>
          </a:p>
        </p:txBody>
      </p:sp>
      <p:sp>
        <p:nvSpPr>
          <p:cNvPr id="9" name="Line 8"/>
          <p:cNvSpPr>
            <a:spLocks noChangeShapeType="1"/>
          </p:cNvSpPr>
          <p:nvPr/>
        </p:nvSpPr>
        <p:spPr bwMode="auto">
          <a:xfrm>
            <a:off x="2355761" y="2669148"/>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2355761" y="3507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2355761" y="4269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2303171" y="5031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2303171" y="5793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2379371" y="6555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4"/>
          <p:cNvSpPr>
            <a:spLocks noChangeArrowheads="1"/>
          </p:cNvSpPr>
          <p:nvPr/>
        </p:nvSpPr>
        <p:spPr bwMode="auto">
          <a:xfrm>
            <a:off x="4184561" y="2973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初始密钥</a:t>
            </a:r>
            <a:r>
              <a:rPr lang="en-US" altLang="zh-CN"/>
              <a:t>64</a:t>
            </a:r>
            <a:r>
              <a:rPr lang="zh-CN" altLang="en-US"/>
              <a:t>位</a:t>
            </a:r>
          </a:p>
        </p:txBody>
      </p:sp>
      <p:sp>
        <p:nvSpPr>
          <p:cNvPr id="16" name="Rectangle 15"/>
          <p:cNvSpPr>
            <a:spLocks noChangeArrowheads="1"/>
          </p:cNvSpPr>
          <p:nvPr/>
        </p:nvSpPr>
        <p:spPr bwMode="auto">
          <a:xfrm>
            <a:off x="4184561" y="3735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移位变换</a:t>
            </a:r>
            <a:r>
              <a:rPr lang="en-US" altLang="zh-CN"/>
              <a:t>(16</a:t>
            </a:r>
            <a:r>
              <a:rPr lang="zh-CN" altLang="en-US"/>
              <a:t>次</a:t>
            </a:r>
            <a:r>
              <a:rPr lang="en-US" altLang="zh-CN"/>
              <a:t>)</a:t>
            </a:r>
          </a:p>
        </p:txBody>
      </p:sp>
      <p:sp>
        <p:nvSpPr>
          <p:cNvPr id="17" name="Line 16"/>
          <p:cNvSpPr>
            <a:spLocks noChangeShapeType="1"/>
          </p:cNvSpPr>
          <p:nvPr/>
        </p:nvSpPr>
        <p:spPr bwMode="auto">
          <a:xfrm>
            <a:off x="5327561" y="3507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5327561" y="426934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3727361" y="4726548"/>
            <a:ext cx="1600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19"/>
          <p:cNvSpPr>
            <a:spLocks noChangeArrowheads="1"/>
          </p:cNvSpPr>
          <p:nvPr/>
        </p:nvSpPr>
        <p:spPr bwMode="auto">
          <a:xfrm>
            <a:off x="5381536" y="4463023"/>
            <a:ext cx="1622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t>产生每轮</a:t>
            </a:r>
          </a:p>
          <a:p>
            <a:pPr eaLnBrk="1" hangingPunct="1"/>
            <a:r>
              <a:rPr lang="zh-CN" altLang="en-US" b="0" dirty="0"/>
              <a:t>子密钥</a:t>
            </a:r>
            <a:r>
              <a:rPr lang="en-US" altLang="zh-CN" b="0" dirty="0"/>
              <a:t>k</a:t>
            </a:r>
            <a:r>
              <a:rPr lang="en-US" altLang="zh-CN" b="0" baseline="-25000" dirty="0"/>
              <a:t>1</a:t>
            </a:r>
            <a:r>
              <a:rPr lang="en-US" altLang="zh-CN" b="0" dirty="0"/>
              <a:t>---k</a:t>
            </a:r>
            <a:r>
              <a:rPr lang="en-US" altLang="zh-CN" b="0" baseline="-25000" dirty="0"/>
              <a:t>16</a:t>
            </a:r>
            <a:endParaRPr lang="en-US" altLang="zh-CN" b="0" dirty="0"/>
          </a:p>
        </p:txBody>
      </p:sp>
      <p:sp>
        <p:nvSpPr>
          <p:cNvPr id="21" name="Rectangle 2"/>
          <p:cNvSpPr txBox="1">
            <a:spLocks noChangeArrowheads="1"/>
          </p:cNvSpPr>
          <p:nvPr/>
        </p:nvSpPr>
        <p:spPr bwMode="auto">
          <a:xfrm>
            <a:off x="0" y="2135748"/>
            <a:ext cx="7772400"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zh-CN" altLang="en-US" sz="2400" kern="0" dirty="0">
                <a:latin typeface="+mn-ea"/>
              </a:rPr>
              <a:t>（</a:t>
            </a:r>
            <a:r>
              <a:rPr lang="en-US" altLang="zh-CN" sz="2400" kern="0" dirty="0">
                <a:latin typeface="+mn-ea"/>
              </a:rPr>
              <a:t>2</a:t>
            </a:r>
            <a:r>
              <a:rPr lang="zh-CN" altLang="en-US" sz="2400" kern="0" dirty="0">
                <a:latin typeface="+mn-ea"/>
              </a:rPr>
              <a:t>）</a:t>
            </a:r>
            <a:r>
              <a:rPr lang="en-US" altLang="zh-CN" sz="2400" kern="0" dirty="0">
                <a:latin typeface="+mn-ea"/>
              </a:rPr>
              <a:t>DES</a:t>
            </a:r>
            <a:r>
              <a:rPr lang="zh-CN" altLang="en-US" sz="2400" kern="0" dirty="0">
                <a:latin typeface="+mn-ea"/>
              </a:rPr>
              <a:t>加密过程</a:t>
            </a:r>
          </a:p>
        </p:txBody>
      </p:sp>
      <p:sp>
        <p:nvSpPr>
          <p:cNvPr id="3" name="矩形 2"/>
          <p:cNvSpPr/>
          <p:nvPr/>
        </p:nvSpPr>
        <p:spPr>
          <a:xfrm>
            <a:off x="5598821" y="5526648"/>
            <a:ext cx="3411829" cy="1131079"/>
          </a:xfrm>
          <a:prstGeom prst="rect">
            <a:avLst/>
          </a:prstGeom>
          <a:solidFill>
            <a:schemeClr val="bg2"/>
          </a:solidFill>
        </p:spPr>
        <p:txBody>
          <a:bodyPr wrap="square">
            <a:spAutoFit/>
          </a:bodyPr>
          <a:lstStyle/>
          <a:p>
            <a:pPr eaLnBrk="1" hangingPunct="1">
              <a:lnSpc>
                <a:spcPct val="125000"/>
              </a:lnSpc>
              <a:buFont typeface="Wingdings" panose="05000000000000000000" pitchFamily="2" charset="2"/>
              <a:buNone/>
            </a:pPr>
            <a:r>
              <a:rPr lang="en-US" altLang="zh-CN" dirty="0"/>
              <a:t>     </a:t>
            </a:r>
            <a:r>
              <a:rPr lang="zh-CN" altLang="en-US" dirty="0"/>
              <a:t>解密过程类似于加密过程</a:t>
            </a:r>
          </a:p>
          <a:p>
            <a:pPr eaLnBrk="1" hangingPunct="1">
              <a:lnSpc>
                <a:spcPct val="125000"/>
              </a:lnSpc>
              <a:buFont typeface="Wingdings" panose="05000000000000000000" pitchFamily="2" charset="2"/>
              <a:buNone/>
            </a:pPr>
            <a:r>
              <a:rPr lang="zh-CN" altLang="en-US" dirty="0"/>
              <a:t>     密钥输入顺序与加密相反</a:t>
            </a:r>
          </a:p>
          <a:p>
            <a:pPr eaLnBrk="1" hangingPunct="1">
              <a:lnSpc>
                <a:spcPct val="125000"/>
              </a:lnSpc>
              <a:buFont typeface="Wingdings" panose="05000000000000000000" pitchFamily="2" charset="2"/>
              <a:buNone/>
            </a:pPr>
            <a:r>
              <a:rPr lang="zh-CN" altLang="en-US" dirty="0"/>
              <a:t>     加密和解密可共用一个程序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1558" y="1290528"/>
            <a:ext cx="6132513" cy="11064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400" kern="0" dirty="0">
                <a:latin typeface="+mn-ea"/>
              </a:rPr>
              <a:t>方式：对明文中的各位进行换位</a:t>
            </a:r>
          </a:p>
          <a:p>
            <a:pPr eaLnBrk="1" hangingPunct="1">
              <a:lnSpc>
                <a:spcPct val="125000"/>
              </a:lnSpc>
              <a:buFont typeface="Wingdings" panose="05000000000000000000" pitchFamily="2" charset="2"/>
              <a:buNone/>
            </a:pPr>
            <a:r>
              <a:rPr lang="zh-CN" altLang="en-US" sz="2400" kern="0" dirty="0">
                <a:latin typeface="+mn-ea"/>
              </a:rPr>
              <a:t>目的：打乱明文中的各位</a:t>
            </a:r>
          </a:p>
        </p:txBody>
      </p:sp>
      <p:graphicFrame>
        <p:nvGraphicFramePr>
          <p:cNvPr id="5" name="Group 3"/>
          <p:cNvGraphicFramePr>
            <a:graphicFrameLocks noGrp="1"/>
          </p:cNvGraphicFramePr>
          <p:nvPr/>
        </p:nvGraphicFramePr>
        <p:xfrm>
          <a:off x="909445" y="2397015"/>
          <a:ext cx="2590800" cy="2383510"/>
        </p:xfrm>
        <a:graphic>
          <a:graphicData uri="http://schemas.openxmlformats.org/drawingml/2006/table">
            <a:tbl>
              <a:tblPr/>
              <a:tblGrid>
                <a:gridCol w="2590800">
                  <a:extLst>
                    <a:ext uri="{9D8B030D-6E8A-4147-A177-3AD203B41FA5}">
                      <a16:colId xmlns:a16="http://schemas.microsoft.com/office/drawing/2014/main" val="20000"/>
                    </a:ext>
                  </a:extLst>
                </a:gridCol>
              </a:tblGrid>
              <a:tr h="2382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58 50 42 34 26 18 10  2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60 52 44 36 28 20 12  4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62 54 46 38 30 22 14  6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64 56 48 40 32 24 16  8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57 49 41 33 25 17  9   1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59 51 43 35 27 19 11  3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61 53 45 37 29 21 13  5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63 55 47 39 31 23 15  7</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9"/>
          <p:cNvSpPr>
            <a:spLocks noChangeArrowheads="1"/>
          </p:cNvSpPr>
          <p:nvPr/>
        </p:nvSpPr>
        <p:spPr bwMode="auto">
          <a:xfrm>
            <a:off x="991476" y="6135710"/>
            <a:ext cx="107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400" b="0" dirty="0"/>
              <a:t>IP</a:t>
            </a:r>
            <a:r>
              <a:rPr lang="zh-CN" altLang="en-US" sz="2400" b="0" dirty="0"/>
              <a:t>置换</a:t>
            </a:r>
          </a:p>
        </p:txBody>
      </p:sp>
      <p:graphicFrame>
        <p:nvGraphicFramePr>
          <p:cNvPr id="7" name="Group 10"/>
          <p:cNvGraphicFramePr>
            <a:graphicFrameLocks noGrp="1"/>
          </p:cNvGraphicFramePr>
          <p:nvPr/>
        </p:nvGraphicFramePr>
        <p:xfrm>
          <a:off x="5548671" y="2322738"/>
          <a:ext cx="2590800" cy="2383510"/>
        </p:xfrm>
        <a:graphic>
          <a:graphicData uri="http://schemas.openxmlformats.org/drawingml/2006/table">
            <a:tbl>
              <a:tblPr/>
              <a:tblGrid>
                <a:gridCol w="2590800">
                  <a:extLst>
                    <a:ext uri="{9D8B030D-6E8A-4147-A177-3AD203B41FA5}">
                      <a16:colId xmlns:a16="http://schemas.microsoft.com/office/drawing/2014/main" val="20000"/>
                    </a:ext>
                  </a:extLst>
                </a:gridCol>
              </a:tblGrid>
              <a:tr h="2382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40  8 48 16 56 24 64 32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39  7 47 15 55 23 63 31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38  6 46 14 54 22 62 30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37  5 45 13 53 21 61 29</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36  4 44 12 52 20 60 28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35  3 43 11 51 19 59 27</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34  2 42 10 50 18 58 26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33  1 41   9 49 17 57 25 </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16"/>
          <p:cNvSpPr>
            <a:spLocks noChangeArrowheads="1"/>
          </p:cNvSpPr>
          <p:nvPr/>
        </p:nvSpPr>
        <p:spPr bwMode="auto">
          <a:xfrm>
            <a:off x="5882649" y="6135710"/>
            <a:ext cx="1262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400" b="0" dirty="0"/>
              <a:t>IP</a:t>
            </a:r>
            <a:r>
              <a:rPr lang="en-US" altLang="zh-CN" sz="2400" b="0" baseline="30000" dirty="0"/>
              <a:t>-1</a:t>
            </a:r>
            <a:r>
              <a:rPr lang="zh-CN" altLang="en-US" sz="2400" b="0" dirty="0"/>
              <a:t>置换</a:t>
            </a:r>
          </a:p>
        </p:txBody>
      </p:sp>
      <p:sp>
        <p:nvSpPr>
          <p:cNvPr id="9" name="矩形 8"/>
          <p:cNvSpPr/>
          <p:nvPr/>
        </p:nvSpPr>
        <p:spPr>
          <a:xfrm>
            <a:off x="635358" y="476348"/>
            <a:ext cx="2864887" cy="5355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3200" b="1" kern="0" dirty="0">
                <a:latin typeface="+mn-ea"/>
                <a:ea typeface="+mn-ea"/>
              </a:rPr>
              <a:t>第</a:t>
            </a:r>
            <a:r>
              <a:rPr lang="en-US" altLang="zh-CN" sz="3200" b="1" kern="0" dirty="0">
                <a:latin typeface="+mn-ea"/>
                <a:ea typeface="+mn-ea"/>
              </a:rPr>
              <a:t>1</a:t>
            </a:r>
            <a:r>
              <a:rPr lang="zh-CN" altLang="en-US" sz="3200" b="1" kern="0" dirty="0">
                <a:latin typeface="+mn-ea"/>
                <a:ea typeface="+mn-ea"/>
              </a:rPr>
              <a:t>步：</a:t>
            </a:r>
            <a:r>
              <a:rPr lang="en-US" altLang="zh-CN" sz="3200" b="1" kern="0" dirty="0">
                <a:latin typeface="+mn-ea"/>
                <a:ea typeface="+mn-ea"/>
              </a:rPr>
              <a:t>IP</a:t>
            </a:r>
            <a:r>
              <a:rPr lang="zh-CN" altLang="en-US" sz="3200" b="1" kern="0" dirty="0">
                <a:latin typeface="+mn-ea"/>
                <a:ea typeface="+mn-ea"/>
              </a:rPr>
              <a:t>置换</a:t>
            </a:r>
          </a:p>
        </p:txBody>
      </p:sp>
      <p:sp>
        <p:nvSpPr>
          <p:cNvPr id="10" name="矩形 9"/>
          <p:cNvSpPr/>
          <p:nvPr/>
        </p:nvSpPr>
        <p:spPr>
          <a:xfrm>
            <a:off x="0" y="4920618"/>
            <a:ext cx="4572000" cy="769441"/>
          </a:xfrm>
          <a:prstGeom prst="rect">
            <a:avLst/>
          </a:prstGeom>
        </p:spPr>
        <p:txBody>
          <a:bodyPr>
            <a:spAutoFit/>
          </a:bodyPr>
          <a:lstStyle/>
          <a:p>
            <a:pPr lvl="1">
              <a:spcBef>
                <a:spcPct val="20000"/>
              </a:spcBef>
              <a:buClr>
                <a:schemeClr val="hlink"/>
              </a:buClr>
              <a:buSzPct val="55000"/>
            </a:pPr>
            <a:r>
              <a:rPr kumimoji="1" lang="en-US" altLang="zh-CN" sz="2000" dirty="0">
                <a:solidFill>
                  <a:srgbClr val="000066"/>
                </a:solidFill>
                <a:latin typeface="+mn-ea"/>
                <a:ea typeface="+mn-ea"/>
              </a:rPr>
              <a:t>IP= 1  2  3 … 40 … 64</a:t>
            </a:r>
          </a:p>
          <a:p>
            <a:pPr lvl="1">
              <a:spcBef>
                <a:spcPct val="20000"/>
              </a:spcBef>
              <a:buClr>
                <a:schemeClr val="hlink"/>
              </a:buClr>
              <a:buSzPct val="55000"/>
            </a:pPr>
            <a:r>
              <a:rPr kumimoji="1" lang="en-US" altLang="zh-CN" sz="2000" dirty="0">
                <a:solidFill>
                  <a:srgbClr val="000066"/>
                </a:solidFill>
                <a:latin typeface="+mn-ea"/>
                <a:ea typeface="+mn-ea"/>
              </a:rPr>
              <a:t>   58 50 42 …  1 … 7</a:t>
            </a:r>
            <a:endParaRPr lang="zh-CN" altLang="en-US" dirty="0">
              <a:latin typeface="+mn-ea"/>
              <a:ea typeface="+mn-ea"/>
            </a:endParaRPr>
          </a:p>
        </p:txBody>
      </p:sp>
      <p:sp>
        <p:nvSpPr>
          <p:cNvPr id="11" name="矩形 10"/>
          <p:cNvSpPr/>
          <p:nvPr/>
        </p:nvSpPr>
        <p:spPr>
          <a:xfrm>
            <a:off x="4720107" y="4969017"/>
            <a:ext cx="4572000" cy="769441"/>
          </a:xfrm>
          <a:prstGeom prst="rect">
            <a:avLst/>
          </a:prstGeom>
        </p:spPr>
        <p:txBody>
          <a:bodyPr>
            <a:spAutoFit/>
          </a:bodyPr>
          <a:lstStyle/>
          <a:p>
            <a:pPr>
              <a:spcBef>
                <a:spcPct val="20000"/>
              </a:spcBef>
              <a:buClr>
                <a:schemeClr val="folHlink"/>
              </a:buClr>
              <a:buSzPct val="60000"/>
            </a:pPr>
            <a:r>
              <a:rPr kumimoji="1" lang="en-US" altLang="zh-CN" sz="2000" dirty="0">
                <a:latin typeface="+mn-ea"/>
                <a:ea typeface="+mn-ea"/>
              </a:rPr>
              <a:t> IP</a:t>
            </a:r>
            <a:r>
              <a:rPr kumimoji="1" lang="en-US" altLang="zh-CN" sz="2000" baseline="30000" dirty="0">
                <a:latin typeface="+mn-ea"/>
                <a:ea typeface="+mn-ea"/>
              </a:rPr>
              <a:t>-1</a:t>
            </a:r>
            <a:r>
              <a:rPr kumimoji="1" lang="en-US" altLang="zh-CN" sz="2000" dirty="0">
                <a:latin typeface="+mn-ea"/>
                <a:ea typeface="+mn-ea"/>
              </a:rPr>
              <a:t>= </a:t>
            </a:r>
            <a:r>
              <a:rPr kumimoji="1" lang="en-US" altLang="zh-CN" sz="2000" dirty="0">
                <a:solidFill>
                  <a:srgbClr val="000066"/>
                </a:solidFill>
                <a:latin typeface="+mn-ea"/>
                <a:ea typeface="+mn-ea"/>
              </a:rPr>
              <a:t>1  2   3 … 40 … 64 </a:t>
            </a:r>
          </a:p>
          <a:p>
            <a:pPr>
              <a:spcBef>
                <a:spcPct val="20000"/>
              </a:spcBef>
              <a:buClr>
                <a:schemeClr val="folHlink"/>
              </a:buClr>
              <a:buSzPct val="60000"/>
            </a:pPr>
            <a:r>
              <a:rPr kumimoji="1" lang="en-US" altLang="zh-CN" sz="2000" dirty="0">
                <a:solidFill>
                  <a:srgbClr val="000066"/>
                </a:solidFill>
                <a:latin typeface="+mn-ea"/>
                <a:ea typeface="+mn-ea"/>
              </a:rPr>
              <a:t>      40</a:t>
            </a:r>
            <a:r>
              <a:rPr kumimoji="1" lang="en-US" altLang="zh-CN" sz="1200" dirty="0">
                <a:solidFill>
                  <a:srgbClr val="000066"/>
                </a:solidFill>
                <a:latin typeface="+mn-ea"/>
                <a:ea typeface="+mn-ea"/>
              </a:rPr>
              <a:t>  </a:t>
            </a:r>
            <a:r>
              <a:rPr kumimoji="1" lang="en-US" altLang="zh-CN" sz="2000" dirty="0">
                <a:solidFill>
                  <a:srgbClr val="000066"/>
                </a:solidFill>
                <a:latin typeface="+mn-ea"/>
                <a:ea typeface="+mn-ea"/>
              </a:rPr>
              <a:t>8  48 … 28 … 25</a:t>
            </a:r>
            <a:endParaRPr lang="zh-CN" altLang="en-US" dirty="0">
              <a:latin typeface="+mn-ea"/>
              <a:ea typeface="+mn-ea"/>
            </a:endParaRPr>
          </a:p>
        </p:txBody>
      </p:sp>
      <p:sp>
        <p:nvSpPr>
          <p:cNvPr id="12" name="矩形 11"/>
          <p:cNvSpPr/>
          <p:nvPr/>
        </p:nvSpPr>
        <p:spPr>
          <a:xfrm>
            <a:off x="3281303" y="6208089"/>
            <a:ext cx="1831609" cy="400110"/>
          </a:xfrm>
          <a:prstGeom prst="rect">
            <a:avLst/>
          </a:prstGeom>
        </p:spPr>
        <p:txBody>
          <a:bodyPr wrap="square">
            <a:spAutoFit/>
          </a:bodyPr>
          <a:lstStyle/>
          <a:p>
            <a:pPr marL="0" lvl="2" indent="0" algn="ctr">
              <a:spcBef>
                <a:spcPct val="20000"/>
              </a:spcBef>
              <a:buClr>
                <a:schemeClr val="folHlink"/>
              </a:buClr>
              <a:buSzPct val="50000"/>
            </a:pPr>
            <a:r>
              <a:rPr kumimoji="1" lang="en-US" altLang="zh-CN" sz="2000" dirty="0">
                <a:solidFill>
                  <a:srgbClr val="000066"/>
                </a:solidFill>
                <a:latin typeface="宋体" panose="02010600030101010101" pitchFamily="2" charset="-122"/>
              </a:rPr>
              <a:t>IP</a:t>
            </a:r>
            <a:r>
              <a:rPr kumimoji="1" lang="en-US" altLang="zh-CN" sz="2000" baseline="30000" dirty="0">
                <a:solidFill>
                  <a:srgbClr val="000066"/>
                </a:solidFill>
                <a:latin typeface="宋体" panose="02010600030101010101" pitchFamily="2" charset="-122"/>
              </a:rPr>
              <a:t>-1</a:t>
            </a:r>
            <a:r>
              <a:rPr kumimoji="1" lang="en-US" altLang="zh-CN" sz="2000" dirty="0">
                <a:solidFill>
                  <a:srgbClr val="000066"/>
                </a:solidFill>
                <a:latin typeface="宋体" panose="02010600030101010101" pitchFamily="2" charset="-122"/>
              </a:rPr>
              <a:t>(IP(X))=X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467932" y="1285741"/>
            <a:ext cx="7645758" cy="51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dirty="0">
                <a:solidFill>
                  <a:schemeClr val="hlink"/>
                </a:solidFill>
                <a:latin typeface="+mn-ea"/>
                <a:ea typeface="+mn-ea"/>
              </a:rPr>
              <a:t>第三阶段：</a:t>
            </a:r>
            <a:r>
              <a:rPr lang="en-US" altLang="zh-CN" sz="2400" dirty="0">
                <a:solidFill>
                  <a:schemeClr val="hlink"/>
                </a:solidFill>
                <a:latin typeface="+mn-ea"/>
                <a:ea typeface="+mn-ea"/>
              </a:rPr>
              <a:t>1976</a:t>
            </a:r>
            <a:r>
              <a:rPr lang="zh-CN" altLang="en-US" sz="2400" dirty="0">
                <a:solidFill>
                  <a:schemeClr val="hlink"/>
                </a:solidFill>
                <a:latin typeface="+mn-ea"/>
                <a:ea typeface="+mn-ea"/>
              </a:rPr>
              <a:t>后，公钥密码体制的诞生与发展</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  标志：</a:t>
            </a:r>
            <a:r>
              <a:rPr lang="en-US" altLang="zh-CN" sz="2400" b="0" dirty="0">
                <a:latin typeface="+mn-ea"/>
                <a:ea typeface="+mn-ea"/>
              </a:rPr>
              <a:t>1976</a:t>
            </a:r>
            <a:r>
              <a:rPr lang="zh-CN" altLang="en-US" sz="2400" b="0" dirty="0">
                <a:latin typeface="+mn-ea"/>
                <a:ea typeface="+mn-ea"/>
              </a:rPr>
              <a:t>年</a:t>
            </a:r>
            <a:r>
              <a:rPr lang="en-US" altLang="zh-CN" sz="2400" b="0" dirty="0">
                <a:latin typeface="+mn-ea"/>
                <a:ea typeface="+mn-ea"/>
              </a:rPr>
              <a:t>,</a:t>
            </a:r>
            <a:r>
              <a:rPr lang="en-US" altLang="zh-CN" sz="2400" b="0" dirty="0" err="1">
                <a:latin typeface="+mn-ea"/>
                <a:ea typeface="+mn-ea"/>
              </a:rPr>
              <a:t>Diffie&amp;Hellman</a:t>
            </a:r>
            <a:r>
              <a:rPr lang="en-US" altLang="zh-CN" sz="2400" b="0" dirty="0">
                <a:latin typeface="+mn-ea"/>
                <a:ea typeface="+mn-ea"/>
              </a:rPr>
              <a:t>,</a:t>
            </a:r>
            <a:r>
              <a:rPr lang="zh-CN" altLang="en-US" sz="2400" b="0" dirty="0">
                <a:latin typeface="+mn-ea"/>
                <a:ea typeface="+mn-ea"/>
              </a:rPr>
              <a:t>“</a:t>
            </a:r>
            <a:r>
              <a:rPr lang="en-US" altLang="zh-CN" sz="2400" b="0" dirty="0">
                <a:latin typeface="+mn-ea"/>
                <a:ea typeface="+mn-ea"/>
              </a:rPr>
              <a:t>New directions</a:t>
            </a:r>
          </a:p>
          <a:p>
            <a:pPr eaLnBrk="1" hangingPunct="1">
              <a:lnSpc>
                <a:spcPct val="125000"/>
              </a:lnSpc>
              <a:spcBef>
                <a:spcPct val="20000"/>
              </a:spcBef>
              <a:buClr>
                <a:schemeClr val="folHlink"/>
              </a:buClr>
              <a:buSzPct val="60000"/>
            </a:pPr>
            <a:r>
              <a:rPr lang="en-US" altLang="zh-CN" sz="2400" b="0" dirty="0">
                <a:latin typeface="+mn-ea"/>
                <a:ea typeface="+mn-ea"/>
              </a:rPr>
              <a:t>  in Cryptography”,</a:t>
            </a:r>
            <a:r>
              <a:rPr lang="zh-CN" altLang="en-US" sz="2400" b="0" dirty="0">
                <a:latin typeface="+mn-ea"/>
                <a:ea typeface="+mn-ea"/>
              </a:rPr>
              <a:t>提出公钥密码的概念。</a:t>
            </a:r>
            <a:r>
              <a:rPr lang="zh-CN" altLang="en-US" sz="2400" b="0" dirty="0">
                <a:solidFill>
                  <a:srgbClr val="FF0000"/>
                </a:solidFill>
                <a:latin typeface="+mn-ea"/>
                <a:ea typeface="+mn-ea"/>
              </a:rPr>
              <a:t>用计算复杂性问题（离散对数问题）构造</a:t>
            </a:r>
            <a:r>
              <a:rPr lang="zh-CN" altLang="en-US" sz="2400" b="0" dirty="0">
                <a:solidFill>
                  <a:srgbClr val="FF0000"/>
                </a:solidFill>
              </a:rPr>
              <a:t>陷门单向函数，进一步可以构造公钥密码 </a:t>
            </a:r>
            <a:r>
              <a:rPr lang="zh-CN" altLang="en-US" sz="2400" b="0" dirty="0">
                <a:latin typeface="+mn-ea"/>
                <a:ea typeface="+mn-ea"/>
              </a:rPr>
              <a:t>（</a:t>
            </a:r>
            <a:r>
              <a:rPr lang="en-US" altLang="zh-CN" sz="2400" b="0" dirty="0">
                <a:latin typeface="+mn-ea"/>
                <a:ea typeface="+mn-ea"/>
              </a:rPr>
              <a:t>2016</a:t>
            </a:r>
            <a:r>
              <a:rPr lang="zh-CN" altLang="en-US" sz="2400" b="0" dirty="0">
                <a:latin typeface="+mn-ea"/>
                <a:ea typeface="+mn-ea"/>
              </a:rPr>
              <a:t>图灵奖）</a:t>
            </a:r>
            <a:endParaRPr lang="en-US" altLang="zh-CN" sz="2400" b="0" dirty="0">
              <a:latin typeface="+mn-ea"/>
              <a:ea typeface="+mn-ea"/>
            </a:endParaRPr>
          </a:p>
          <a:p>
            <a:pPr eaLnBrk="1" hangingPunct="1">
              <a:lnSpc>
                <a:spcPct val="125000"/>
              </a:lnSpc>
              <a:spcBef>
                <a:spcPct val="20000"/>
              </a:spcBef>
              <a:buClr>
                <a:schemeClr val="folHlink"/>
              </a:buClr>
              <a:buSzPct val="60000"/>
            </a:pPr>
            <a:r>
              <a:rPr lang="en-US" altLang="zh-CN" sz="2400" b="0" dirty="0">
                <a:latin typeface="+mn-ea"/>
                <a:ea typeface="+mn-ea"/>
              </a:rPr>
              <a:t>        1977</a:t>
            </a:r>
            <a:r>
              <a:rPr lang="zh-CN" altLang="en-US" sz="2400" b="0" dirty="0">
                <a:latin typeface="+mn-ea"/>
                <a:ea typeface="+mn-ea"/>
              </a:rPr>
              <a:t>年</a:t>
            </a:r>
            <a:r>
              <a:rPr lang="en-US" altLang="zh-CN" sz="2400" b="0" dirty="0">
                <a:latin typeface="+mn-ea"/>
                <a:ea typeface="+mn-ea"/>
              </a:rPr>
              <a:t>,MIT</a:t>
            </a:r>
            <a:r>
              <a:rPr lang="zh-CN" altLang="en-US" sz="2400" b="0" dirty="0">
                <a:latin typeface="+mn-ea"/>
                <a:ea typeface="+mn-ea"/>
              </a:rPr>
              <a:t>的</a:t>
            </a:r>
            <a:r>
              <a:rPr lang="en-US" altLang="zh-CN" sz="2400" b="0" dirty="0">
                <a:latin typeface="+mn-ea"/>
                <a:ea typeface="+mn-ea"/>
              </a:rPr>
              <a:t>Rivert</a:t>
            </a:r>
            <a:r>
              <a:rPr lang="zh-CN" altLang="en-US" sz="2400" b="0" dirty="0">
                <a:latin typeface="+mn-ea"/>
                <a:ea typeface="+mn-ea"/>
              </a:rPr>
              <a:t>、</a:t>
            </a:r>
            <a:r>
              <a:rPr lang="en-US" altLang="zh-CN" sz="2400" b="0" dirty="0">
                <a:latin typeface="+mn-ea"/>
                <a:ea typeface="+mn-ea"/>
              </a:rPr>
              <a:t>Shamir</a:t>
            </a:r>
            <a:r>
              <a:rPr lang="zh-CN" altLang="en-US" sz="2400" b="0" dirty="0">
                <a:latin typeface="+mn-ea"/>
                <a:ea typeface="+mn-ea"/>
              </a:rPr>
              <a:t>、</a:t>
            </a:r>
            <a:r>
              <a:rPr lang="en-US" altLang="zh-CN" sz="2400" b="0" dirty="0" err="1">
                <a:latin typeface="+mn-ea"/>
                <a:ea typeface="+mn-ea"/>
              </a:rPr>
              <a:t>Adleman</a:t>
            </a:r>
            <a:r>
              <a:rPr lang="zh-CN" altLang="en-US" sz="2400" b="0" dirty="0">
                <a:latin typeface="+mn-ea"/>
                <a:ea typeface="+mn-ea"/>
              </a:rPr>
              <a:t>发表基于大数分解</a:t>
            </a:r>
            <a:r>
              <a:rPr lang="en-US" altLang="zh-CN" sz="2400" b="0" dirty="0">
                <a:latin typeface="+mn-ea"/>
                <a:ea typeface="+mn-ea"/>
              </a:rPr>
              <a:t>RSA</a:t>
            </a:r>
            <a:r>
              <a:rPr lang="zh-CN" altLang="en-US" sz="2400" b="0" dirty="0">
                <a:latin typeface="+mn-ea"/>
                <a:ea typeface="+mn-ea"/>
              </a:rPr>
              <a:t>算法（</a:t>
            </a:r>
            <a:r>
              <a:rPr lang="en-US" altLang="zh-CN" sz="2400" b="0" dirty="0">
                <a:latin typeface="+mn-ea"/>
                <a:ea typeface="+mn-ea"/>
              </a:rPr>
              <a:t>2002</a:t>
            </a:r>
            <a:r>
              <a:rPr lang="zh-CN" altLang="en-US" sz="2400" b="0" dirty="0">
                <a:latin typeface="+mn-ea"/>
                <a:ea typeface="+mn-ea"/>
              </a:rPr>
              <a:t>年图灵奖）</a:t>
            </a:r>
          </a:p>
          <a:p>
            <a:pPr algn="l" eaLnBrk="1" hangingPunct="1">
              <a:lnSpc>
                <a:spcPct val="125000"/>
              </a:lnSpc>
              <a:spcBef>
                <a:spcPct val="20000"/>
              </a:spcBef>
              <a:buClr>
                <a:schemeClr val="folHlink"/>
              </a:buClr>
              <a:buSzPct val="60000"/>
              <a:buFont typeface="Wingdings" panose="05000000000000000000" pitchFamily="2" charset="2"/>
              <a:buNone/>
            </a:pPr>
            <a:r>
              <a:rPr lang="en-US" altLang="zh-CN" sz="2400" b="0" dirty="0">
                <a:solidFill>
                  <a:schemeClr val="hlink"/>
                </a:solidFill>
                <a:latin typeface="+mn-ea"/>
                <a:ea typeface="+mn-ea"/>
              </a:rPr>
              <a:t>        </a:t>
            </a:r>
            <a:r>
              <a:rPr lang="en-US" altLang="zh-CN" sz="2400" b="0" dirty="0">
                <a:latin typeface="+mn-ea"/>
                <a:ea typeface="+mn-ea"/>
              </a:rPr>
              <a:t>1985</a:t>
            </a:r>
            <a:r>
              <a:rPr lang="zh-CN" altLang="en-US" sz="2400" b="0" dirty="0">
                <a:latin typeface="+mn-ea"/>
                <a:ea typeface="+mn-ea"/>
              </a:rPr>
              <a:t>年</a:t>
            </a:r>
            <a:r>
              <a:rPr lang="en-US" altLang="zh-CN" sz="2400" b="0" dirty="0">
                <a:latin typeface="+mn-ea"/>
                <a:ea typeface="+mn-ea"/>
              </a:rPr>
              <a:t>,</a:t>
            </a:r>
            <a:r>
              <a:rPr lang="en-US" altLang="zh-CN" sz="2400" b="0" dirty="0" err="1">
                <a:latin typeface="+mn-ea"/>
                <a:ea typeface="+mn-ea"/>
              </a:rPr>
              <a:t>N.Koblitz</a:t>
            </a:r>
            <a:r>
              <a:rPr lang="zh-CN" altLang="en-US" sz="2400" b="0" dirty="0">
                <a:latin typeface="+mn-ea"/>
                <a:ea typeface="+mn-ea"/>
              </a:rPr>
              <a:t>和</a:t>
            </a:r>
            <a:r>
              <a:rPr lang="en-US" altLang="zh-CN" sz="2400" b="0" dirty="0">
                <a:latin typeface="+mn-ea"/>
                <a:ea typeface="+mn-ea"/>
              </a:rPr>
              <a:t>Miller</a:t>
            </a:r>
            <a:r>
              <a:rPr lang="zh-CN" altLang="en-US" sz="2400" b="0" dirty="0">
                <a:latin typeface="+mn-ea"/>
                <a:ea typeface="+mn-ea"/>
              </a:rPr>
              <a:t>提出基于椭圆曲线上离散对数问题的公钥密码系统，形成</a:t>
            </a:r>
            <a:r>
              <a:rPr lang="en-US" altLang="zh-CN" sz="2400" b="0" dirty="0">
                <a:latin typeface="+mn-ea"/>
                <a:ea typeface="+mn-ea"/>
              </a:rPr>
              <a:t>ECC</a:t>
            </a:r>
            <a:r>
              <a:rPr lang="zh-CN" altLang="en-US" sz="2400" b="0" dirty="0">
                <a:latin typeface="+mn-ea"/>
                <a:ea typeface="+mn-ea"/>
              </a:rPr>
              <a:t>体系   </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92428"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b="0" dirty="0">
                <a:solidFill>
                  <a:schemeClr val="tx2"/>
                </a:solidFill>
                <a:latin typeface="Comic Sans MS" panose="030F0702030302020204" pitchFamily="66" charset="0"/>
              </a:rPr>
              <a:t>IP</a:t>
            </a:r>
            <a:r>
              <a:rPr kumimoji="1" lang="zh-CN" altLang="en-US" sz="3600" dirty="0">
                <a:solidFill>
                  <a:schemeClr val="tx2"/>
                </a:solidFill>
                <a:latin typeface="华文行楷" panose="02010800040101010101" pitchFamily="2" charset="-122"/>
              </a:rPr>
              <a:t>和</a:t>
            </a:r>
            <a:r>
              <a:rPr kumimoji="1" lang="en-US" altLang="zh-CN" sz="3600" b="0" dirty="0">
                <a:solidFill>
                  <a:schemeClr val="tx2"/>
                </a:solidFill>
                <a:latin typeface="Comic Sans MS" panose="030F0702030302020204" pitchFamily="66" charset="0"/>
              </a:rPr>
              <a:t>IP</a:t>
            </a:r>
            <a:r>
              <a:rPr kumimoji="1" lang="en-US" altLang="zh-CN" sz="3600" b="0" baseline="30000" dirty="0">
                <a:solidFill>
                  <a:schemeClr val="tx2"/>
                </a:solidFill>
                <a:latin typeface="Comic Sans MS" panose="030F0702030302020204" pitchFamily="66" charset="0"/>
              </a:rPr>
              <a:t>—1</a:t>
            </a:r>
            <a:endParaRPr kumimoji="1" lang="en-US" altLang="zh-CN" sz="4400" b="0" dirty="0">
              <a:solidFill>
                <a:schemeClr val="tx2"/>
              </a:solidFill>
            </a:endParaRPr>
          </a:p>
        </p:txBody>
      </p:sp>
      <p:grpSp>
        <p:nvGrpSpPr>
          <p:cNvPr id="5" name="Group 3"/>
          <p:cNvGrpSpPr/>
          <p:nvPr/>
        </p:nvGrpSpPr>
        <p:grpSpPr bwMode="auto">
          <a:xfrm>
            <a:off x="592429" y="1591614"/>
            <a:ext cx="8382001" cy="4305300"/>
            <a:chOff x="480" y="1392"/>
            <a:chExt cx="5280" cy="2712"/>
          </a:xfrm>
        </p:grpSpPr>
        <p:graphicFrame>
          <p:nvGraphicFramePr>
            <p:cNvPr id="6" name="Object 4"/>
            <p:cNvGraphicFramePr>
              <a:graphicFrameLocks noChangeAspect="1"/>
            </p:cNvGraphicFramePr>
            <p:nvPr/>
          </p:nvGraphicFramePr>
          <p:xfrm>
            <a:off x="2688" y="1392"/>
            <a:ext cx="1632" cy="1248"/>
          </p:xfrm>
          <a:graphic>
            <a:graphicData uri="http://schemas.openxmlformats.org/presentationml/2006/ole">
              <mc:AlternateContent xmlns:mc="http://schemas.openxmlformats.org/markup-compatibility/2006">
                <mc:Choice xmlns:v="urn:schemas-microsoft-com:vml" Requires="v">
                  <p:oleObj spid="_x0000_s35148" name="BMP 图像" r:id="rId3" imgW="2762250" imgH="2324100" progId="Paint.Picture">
                    <p:embed/>
                  </p:oleObj>
                </mc:Choice>
                <mc:Fallback>
                  <p:oleObj name="BMP 图像" r:id="rId3" imgW="2762250" imgH="23241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1392"/>
                          <a:ext cx="1632"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480" y="1392"/>
            <a:ext cx="1488" cy="1243"/>
          </p:xfrm>
          <a:graphic>
            <a:graphicData uri="http://schemas.openxmlformats.org/presentationml/2006/ole">
              <mc:AlternateContent xmlns:mc="http://schemas.openxmlformats.org/markup-compatibility/2006">
                <mc:Choice xmlns:v="urn:schemas-microsoft-com:vml" Requires="v">
                  <p:oleObj spid="_x0000_s35149" name="BMP 图像" r:id="rId5" imgW="3149600" imgH="2660650" progId="Paint.Picture">
                    <p:embed/>
                  </p:oleObj>
                </mc:Choice>
                <mc:Fallback>
                  <p:oleObj name="BMP 图像" r:id="rId5" imgW="3149600" imgH="266065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392"/>
                          <a:ext cx="1488" cy="1243"/>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nvGraphicFramePr>
          <p:xfrm>
            <a:off x="528" y="2832"/>
            <a:ext cx="1488" cy="1243"/>
          </p:xfrm>
          <a:graphic>
            <a:graphicData uri="http://schemas.openxmlformats.org/presentationml/2006/ole">
              <mc:AlternateContent xmlns:mc="http://schemas.openxmlformats.org/markup-compatibility/2006">
                <mc:Choice xmlns:v="urn:schemas-microsoft-com:vml" Requires="v">
                  <p:oleObj spid="_x0000_s35150" name="位图图像" r:id="rId7" imgW="3149600" imgH="2660650" progId="Paint.Picture">
                    <p:embed/>
                  </p:oleObj>
                </mc:Choice>
                <mc:Fallback>
                  <p:oleObj name="位图图像" r:id="rId7" imgW="3149600" imgH="2660650"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832"/>
                          <a:ext cx="1488" cy="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2736" y="2784"/>
            <a:ext cx="1540" cy="1320"/>
          </p:xfrm>
          <a:graphic>
            <a:graphicData uri="http://schemas.openxmlformats.org/presentationml/2006/ole">
              <mc:AlternateContent xmlns:mc="http://schemas.openxmlformats.org/markup-compatibility/2006">
                <mc:Choice xmlns:v="urn:schemas-microsoft-com:vml" Requires="v">
                  <p:oleObj spid="_x0000_s35151" name="位图图像" r:id="rId8" imgW="2444750" imgH="2095500" progId="Paint.Picture">
                    <p:embed/>
                  </p:oleObj>
                </mc:Choice>
                <mc:Fallback>
                  <p:oleObj name="位图图像" r:id="rId8" imgW="2444750" imgH="2095500"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2784"/>
                          <a:ext cx="1540" cy="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8"/>
            <p:cNvSpPr>
              <a:spLocks noChangeArrowheads="1"/>
            </p:cNvSpPr>
            <p:nvPr/>
          </p:nvSpPr>
          <p:spPr bwMode="auto">
            <a:xfrm>
              <a:off x="1008" y="1728"/>
              <a:ext cx="192" cy="192"/>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9"/>
            <p:cNvSpPr>
              <a:spLocks noChangeArrowheads="1"/>
            </p:cNvSpPr>
            <p:nvPr/>
          </p:nvSpPr>
          <p:spPr bwMode="auto">
            <a:xfrm>
              <a:off x="3744" y="1536"/>
              <a:ext cx="192" cy="192"/>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Rectangle 10"/>
            <p:cNvSpPr>
              <a:spLocks noChangeArrowheads="1"/>
            </p:cNvSpPr>
            <p:nvPr/>
          </p:nvSpPr>
          <p:spPr bwMode="auto">
            <a:xfrm>
              <a:off x="3744" y="1536"/>
              <a:ext cx="192" cy="192"/>
            </a:xfrm>
            <a:prstGeom prst="rect">
              <a:avLst/>
            </a:pr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Text Box 11"/>
            <p:cNvSpPr txBox="1">
              <a:spLocks noChangeArrowheads="1"/>
            </p:cNvSpPr>
            <p:nvPr/>
          </p:nvSpPr>
          <p:spPr bwMode="auto">
            <a:xfrm>
              <a:off x="4368" y="168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endParaRPr kumimoji="1" lang="zh-CN" altLang="zh-CN" sz="2400" b="0"/>
            </a:p>
          </p:txBody>
        </p:sp>
        <p:graphicFrame>
          <p:nvGraphicFramePr>
            <p:cNvPr id="14" name="Object 12"/>
            <p:cNvGraphicFramePr>
              <a:graphicFrameLocks noChangeAspect="1"/>
            </p:cNvGraphicFramePr>
            <p:nvPr/>
          </p:nvGraphicFramePr>
          <p:xfrm>
            <a:off x="4512" y="1680"/>
            <a:ext cx="1152" cy="329"/>
          </p:xfrm>
          <a:graphic>
            <a:graphicData uri="http://schemas.openxmlformats.org/presentationml/2006/ole">
              <mc:AlternateContent xmlns:mc="http://schemas.openxmlformats.org/markup-compatibility/2006">
                <mc:Choice xmlns:v="urn:schemas-microsoft-com:vml" Requires="v">
                  <p:oleObj spid="_x0000_s35152" name="Equation" r:id="rId10" imgW="800100" imgH="228600" progId="Equation.DSMT4">
                    <p:embed/>
                  </p:oleObj>
                </mc:Choice>
                <mc:Fallback>
                  <p:oleObj name="Equation" r:id="rId10" imgW="800100" imgH="228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1680"/>
                          <a:ext cx="115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3"/>
            <p:cNvSpPr>
              <a:spLocks noChangeArrowheads="1"/>
            </p:cNvSpPr>
            <p:nvPr/>
          </p:nvSpPr>
          <p:spPr bwMode="auto">
            <a:xfrm>
              <a:off x="1440" y="2976"/>
              <a:ext cx="192" cy="192"/>
            </a:xfrm>
            <a:prstGeom prst="rect">
              <a:avLst/>
            </a:pr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3294" y="3120"/>
              <a:ext cx="192" cy="192"/>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kumimoji="1" lang="zh-CN" altLang="zh-CN" sz="2400" b="0"/>
            </a:p>
          </p:txBody>
        </p:sp>
        <p:graphicFrame>
          <p:nvGraphicFramePr>
            <p:cNvPr id="17" name="Object 15"/>
            <p:cNvGraphicFramePr>
              <a:graphicFrameLocks noChangeAspect="1"/>
            </p:cNvGraphicFramePr>
            <p:nvPr/>
          </p:nvGraphicFramePr>
          <p:xfrm>
            <a:off x="4519" y="3072"/>
            <a:ext cx="946" cy="336"/>
          </p:xfrm>
          <a:graphic>
            <a:graphicData uri="http://schemas.openxmlformats.org/presentationml/2006/ole">
              <mc:AlternateContent xmlns:mc="http://schemas.openxmlformats.org/markup-compatibility/2006">
                <mc:Choice xmlns:v="urn:schemas-microsoft-com:vml" Requires="v">
                  <p:oleObj spid="_x0000_s35153" name="Equation" r:id="rId12" imgW="876300" imgH="228600" progId="Equation.DSMT4">
                    <p:embed/>
                  </p:oleObj>
                </mc:Choice>
                <mc:Fallback>
                  <p:oleObj name="Equation" r:id="rId12" imgW="876300" imgH="228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9" y="3072"/>
                          <a:ext cx="94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Line 16"/>
            <p:cNvSpPr>
              <a:spLocks noChangeShapeType="1"/>
            </p:cNvSpPr>
            <p:nvPr/>
          </p:nvSpPr>
          <p:spPr bwMode="auto">
            <a:xfrm flipV="1">
              <a:off x="1200" y="1632"/>
              <a:ext cx="2544" cy="192"/>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AutoShape 17"/>
            <p:cNvSpPr>
              <a:spLocks noChangeArrowheads="1"/>
            </p:cNvSpPr>
            <p:nvPr/>
          </p:nvSpPr>
          <p:spPr bwMode="auto">
            <a:xfrm>
              <a:off x="2016" y="1920"/>
              <a:ext cx="672" cy="336"/>
            </a:xfrm>
            <a:prstGeom prst="rightArrow">
              <a:avLst>
                <a:gd name="adj1" fmla="val 50000"/>
                <a:gd name="adj2" fmla="val 5000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t>IP</a:t>
              </a:r>
            </a:p>
          </p:txBody>
        </p:sp>
        <p:sp>
          <p:nvSpPr>
            <p:cNvPr id="20" name="AutoShape 18"/>
            <p:cNvSpPr>
              <a:spLocks noChangeArrowheads="1"/>
            </p:cNvSpPr>
            <p:nvPr/>
          </p:nvSpPr>
          <p:spPr bwMode="auto">
            <a:xfrm>
              <a:off x="2064" y="3264"/>
              <a:ext cx="672" cy="336"/>
            </a:xfrm>
            <a:prstGeom prst="rightArrow">
              <a:avLst>
                <a:gd name="adj1" fmla="val 50000"/>
                <a:gd name="adj2" fmla="val 5000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0">
                  <a:latin typeface="Comic Sans MS" panose="030F0702030302020204" pitchFamily="66" charset="0"/>
                </a:rPr>
                <a:t>IP</a:t>
              </a:r>
              <a:r>
                <a:rPr kumimoji="1" lang="en-US" altLang="zh-CN" sz="2000" b="0" baseline="30000">
                  <a:latin typeface="Comic Sans MS" panose="030F0702030302020204" pitchFamily="66" charset="0"/>
                </a:rPr>
                <a:t>—1</a:t>
              </a:r>
            </a:p>
          </p:txBody>
        </p:sp>
        <p:sp>
          <p:nvSpPr>
            <p:cNvPr id="21" name="Line 19"/>
            <p:cNvSpPr>
              <a:spLocks noChangeShapeType="1"/>
            </p:cNvSpPr>
            <p:nvPr/>
          </p:nvSpPr>
          <p:spPr bwMode="auto">
            <a:xfrm flipH="1">
              <a:off x="1632" y="1680"/>
              <a:ext cx="2112" cy="1344"/>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0"/>
            <p:cNvSpPr>
              <a:spLocks noChangeShapeType="1"/>
            </p:cNvSpPr>
            <p:nvPr/>
          </p:nvSpPr>
          <p:spPr bwMode="auto">
            <a:xfrm>
              <a:off x="1632" y="3120"/>
              <a:ext cx="1632" cy="96"/>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a:t>第二步：</a:t>
            </a:r>
            <a:r>
              <a:rPr lang="en-US" altLang="zh-CN" sz="4000" b="1" dirty="0"/>
              <a:t>16</a:t>
            </a:r>
            <a:r>
              <a:rPr lang="zh-CN" altLang="en-US" sz="4000" b="1" dirty="0"/>
              <a:t>轮变换</a:t>
            </a:r>
          </a:p>
        </p:txBody>
      </p:sp>
      <p:grpSp>
        <p:nvGrpSpPr>
          <p:cNvPr id="4" name="Group 2"/>
          <p:cNvGrpSpPr/>
          <p:nvPr/>
        </p:nvGrpSpPr>
        <p:grpSpPr bwMode="auto">
          <a:xfrm>
            <a:off x="796343" y="1357648"/>
            <a:ext cx="6390067" cy="5378003"/>
            <a:chOff x="2488" y="7524"/>
            <a:chExt cx="6930" cy="7383"/>
          </a:xfrm>
        </p:grpSpPr>
        <p:sp>
          <p:nvSpPr>
            <p:cNvPr id="5" name="Rectangle 3"/>
            <p:cNvSpPr>
              <a:spLocks noChangeArrowheads="1"/>
            </p:cNvSpPr>
            <p:nvPr/>
          </p:nvSpPr>
          <p:spPr bwMode="auto">
            <a:xfrm>
              <a:off x="2488" y="752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6" name="Rectangle 4"/>
            <p:cNvSpPr>
              <a:spLocks noChangeArrowheads="1"/>
            </p:cNvSpPr>
            <p:nvPr/>
          </p:nvSpPr>
          <p:spPr bwMode="auto">
            <a:xfrm>
              <a:off x="5638" y="752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7" name="Rectangle 5"/>
            <p:cNvSpPr>
              <a:spLocks noChangeArrowheads="1"/>
            </p:cNvSpPr>
            <p:nvPr/>
          </p:nvSpPr>
          <p:spPr bwMode="auto">
            <a:xfrm>
              <a:off x="2488" y="1376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8" name="Rectangle 6"/>
            <p:cNvSpPr>
              <a:spLocks noChangeArrowheads="1"/>
            </p:cNvSpPr>
            <p:nvPr/>
          </p:nvSpPr>
          <p:spPr bwMode="auto">
            <a:xfrm>
              <a:off x="5638" y="908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dirty="0">
                  <a:latin typeface="Times New Roman" panose="02020603050405020304" pitchFamily="18" charset="0"/>
                </a:rPr>
                <a:t>48</a:t>
              </a:r>
              <a:r>
                <a:rPr lang="zh-CN" altLang="en-US" sz="1600" dirty="0">
                  <a:latin typeface="Times New Roman" panose="02020603050405020304" pitchFamily="18" charset="0"/>
                </a:rPr>
                <a:t>比特寄存器</a:t>
              </a:r>
            </a:p>
          </p:txBody>
        </p:sp>
        <p:sp>
          <p:nvSpPr>
            <p:cNvPr id="9" name="AutoShape 7"/>
            <p:cNvSpPr>
              <a:spLocks noChangeArrowheads="1"/>
            </p:cNvSpPr>
            <p:nvPr/>
          </p:nvSpPr>
          <p:spPr bwMode="auto">
            <a:xfrm>
              <a:off x="5638" y="8460"/>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选择扩展运算</a:t>
              </a:r>
              <a:r>
                <a:rPr lang="en-US" altLang="zh-CN" sz="1600" dirty="0">
                  <a:latin typeface="Times New Roman" panose="02020603050405020304" pitchFamily="18" charset="0"/>
                </a:rPr>
                <a:t>E</a:t>
              </a:r>
            </a:p>
          </p:txBody>
        </p:sp>
        <p:sp>
          <p:nvSpPr>
            <p:cNvPr id="10" name="Line 8"/>
            <p:cNvSpPr>
              <a:spLocks noChangeShapeType="1"/>
            </p:cNvSpPr>
            <p:nvPr/>
          </p:nvSpPr>
          <p:spPr bwMode="auto">
            <a:xfrm>
              <a:off x="6583" y="7992"/>
              <a:ext cx="0" cy="468"/>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6583" y="8928"/>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0"/>
            <p:cNvSpPr>
              <a:spLocks noChangeArrowheads="1"/>
            </p:cNvSpPr>
            <p:nvPr/>
          </p:nvSpPr>
          <p:spPr bwMode="auto">
            <a:xfrm>
              <a:off x="5638" y="10488"/>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dirty="0">
                  <a:latin typeface="Times New Roman" panose="02020603050405020304" pitchFamily="18" charset="0"/>
                </a:rPr>
                <a:t>48</a:t>
              </a:r>
              <a:r>
                <a:rPr lang="zh-CN" altLang="en-US" sz="1600" dirty="0">
                  <a:latin typeface="Times New Roman" panose="02020603050405020304" pitchFamily="18" charset="0"/>
                </a:rPr>
                <a:t>比特寄存器</a:t>
              </a:r>
            </a:p>
          </p:txBody>
        </p:sp>
        <p:sp>
          <p:nvSpPr>
            <p:cNvPr id="13" name="Line 11"/>
            <p:cNvSpPr>
              <a:spLocks noChangeShapeType="1"/>
            </p:cNvSpPr>
            <p:nvPr/>
          </p:nvSpPr>
          <p:spPr bwMode="auto">
            <a:xfrm>
              <a:off x="6583" y="9552"/>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6583" y="10176"/>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AutoShape 13"/>
            <p:cNvSpPr>
              <a:spLocks noChangeArrowheads="1"/>
            </p:cNvSpPr>
            <p:nvPr/>
          </p:nvSpPr>
          <p:spPr bwMode="auto">
            <a:xfrm>
              <a:off x="6478" y="9864"/>
              <a:ext cx="210" cy="312"/>
            </a:xfrm>
            <a:prstGeom prst="flowChartOr">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8053" y="9711"/>
              <a:ext cx="1365" cy="624"/>
            </a:xfrm>
            <a:prstGeom prst="rect">
              <a:avLst/>
            </a:prstGeom>
            <a:solidFill>
              <a:srgbClr val="FFFFFF"/>
            </a:solidFill>
            <a:ln w="9525">
              <a:solidFill>
                <a:srgbClr val="000000"/>
              </a:solidFill>
              <a:miter lim="800000"/>
            </a:ln>
          </p:spPr>
          <p:txBody>
            <a:bodyPr lIns="0" tIns="0" rIns="0" bIns="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a:latin typeface="Times New Roman" panose="02020603050405020304" pitchFamily="18" charset="0"/>
                </a:rPr>
                <a:t>子密钥</a:t>
              </a:r>
              <a:r>
                <a:rPr lang="en-US" altLang="zh-CN" sz="1600" i="1">
                  <a:latin typeface="Times New Roman" panose="02020603050405020304" pitchFamily="18" charset="0"/>
                </a:rPr>
                <a:t>K</a:t>
              </a:r>
              <a:r>
                <a:rPr lang="en-US" altLang="zh-CN" sz="1600" i="1" baseline="-25000">
                  <a:latin typeface="Times New Roman" panose="02020603050405020304" pitchFamily="18" charset="0"/>
                </a:rPr>
                <a:t>i</a:t>
              </a:r>
              <a:endParaRPr lang="en-US" altLang="zh-CN" sz="1600" i="1">
                <a:latin typeface="Times New Roman" panose="02020603050405020304" pitchFamily="18" charset="0"/>
              </a:endParaRPr>
            </a:p>
            <a:p>
              <a:r>
                <a:rPr lang="zh-CN" altLang="en-US" sz="1600">
                  <a:latin typeface="Times New Roman" panose="02020603050405020304" pitchFamily="18" charset="0"/>
                </a:rPr>
                <a:t>（</a:t>
              </a:r>
              <a:r>
                <a:rPr lang="en-US" altLang="zh-CN" sz="1600">
                  <a:latin typeface="Times New Roman" panose="02020603050405020304" pitchFamily="18" charset="0"/>
                </a:rPr>
                <a:t>48</a:t>
              </a:r>
              <a:r>
                <a:rPr lang="zh-CN" altLang="en-US" sz="1600">
                  <a:latin typeface="Times New Roman" panose="02020603050405020304" pitchFamily="18" charset="0"/>
                </a:rPr>
                <a:t>比特）</a:t>
              </a:r>
            </a:p>
          </p:txBody>
        </p:sp>
        <p:sp>
          <p:nvSpPr>
            <p:cNvPr id="17" name="Line 15"/>
            <p:cNvSpPr>
              <a:spLocks noChangeShapeType="1"/>
            </p:cNvSpPr>
            <p:nvPr/>
          </p:nvSpPr>
          <p:spPr bwMode="auto">
            <a:xfrm flipH="1" flipV="1">
              <a:off x="6688" y="10020"/>
              <a:ext cx="1365"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Rectangle 16"/>
            <p:cNvSpPr>
              <a:spLocks noChangeArrowheads="1"/>
            </p:cNvSpPr>
            <p:nvPr/>
          </p:nvSpPr>
          <p:spPr bwMode="auto">
            <a:xfrm>
              <a:off x="5638" y="11736"/>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a:latin typeface="Times New Roman" panose="02020603050405020304" pitchFamily="18" charset="0"/>
                </a:rPr>
                <a:t>32</a:t>
              </a:r>
              <a:r>
                <a:rPr lang="zh-CN" altLang="en-US" sz="1600">
                  <a:latin typeface="Times New Roman" panose="02020603050405020304" pitchFamily="18" charset="0"/>
                </a:rPr>
                <a:t>比特寄存器</a:t>
              </a:r>
            </a:p>
          </p:txBody>
        </p:sp>
        <p:sp>
          <p:nvSpPr>
            <p:cNvPr id="19" name="AutoShape 17"/>
            <p:cNvSpPr>
              <a:spLocks noChangeArrowheads="1"/>
            </p:cNvSpPr>
            <p:nvPr/>
          </p:nvSpPr>
          <p:spPr bwMode="auto">
            <a:xfrm>
              <a:off x="5638" y="11112"/>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选择压缩运算</a:t>
              </a:r>
              <a:r>
                <a:rPr lang="en-US" altLang="zh-CN" sz="1600" dirty="0">
                  <a:latin typeface="Times New Roman" panose="02020603050405020304" pitchFamily="18" charset="0"/>
                </a:rPr>
                <a:t>S</a:t>
              </a:r>
            </a:p>
          </p:txBody>
        </p:sp>
        <p:sp>
          <p:nvSpPr>
            <p:cNvPr id="20" name="AutoShape 18"/>
            <p:cNvSpPr>
              <a:spLocks noChangeArrowheads="1"/>
            </p:cNvSpPr>
            <p:nvPr/>
          </p:nvSpPr>
          <p:spPr bwMode="auto">
            <a:xfrm>
              <a:off x="5638" y="12360"/>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置换运算</a:t>
              </a:r>
              <a:r>
                <a:rPr lang="en-US" altLang="zh-CN" sz="1600" dirty="0">
                  <a:latin typeface="Times New Roman" panose="02020603050405020304" pitchFamily="18" charset="0"/>
                </a:rPr>
                <a:t>P</a:t>
              </a:r>
            </a:p>
          </p:txBody>
        </p:sp>
        <p:sp>
          <p:nvSpPr>
            <p:cNvPr id="21" name="Line 19"/>
            <p:cNvSpPr>
              <a:spLocks noChangeShapeType="1"/>
            </p:cNvSpPr>
            <p:nvPr/>
          </p:nvSpPr>
          <p:spPr bwMode="auto">
            <a:xfrm>
              <a:off x="6583" y="10956"/>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6583" y="11580"/>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Rectangle 21"/>
            <p:cNvSpPr>
              <a:spLocks noChangeArrowheads="1"/>
            </p:cNvSpPr>
            <p:nvPr/>
          </p:nvSpPr>
          <p:spPr bwMode="auto">
            <a:xfrm>
              <a:off x="5638" y="1376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24" name="Line 22"/>
            <p:cNvSpPr>
              <a:spLocks noChangeShapeType="1"/>
            </p:cNvSpPr>
            <p:nvPr/>
          </p:nvSpPr>
          <p:spPr bwMode="auto">
            <a:xfrm>
              <a:off x="6583" y="12204"/>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AutoShape 23"/>
            <p:cNvSpPr>
              <a:spLocks noChangeArrowheads="1"/>
            </p:cNvSpPr>
            <p:nvPr/>
          </p:nvSpPr>
          <p:spPr bwMode="auto">
            <a:xfrm>
              <a:off x="6478" y="13140"/>
              <a:ext cx="210" cy="312"/>
            </a:xfrm>
            <a:prstGeom prst="flowChartOr">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Line 24"/>
            <p:cNvSpPr>
              <a:spLocks noChangeShapeType="1"/>
            </p:cNvSpPr>
            <p:nvPr/>
          </p:nvSpPr>
          <p:spPr bwMode="auto">
            <a:xfrm>
              <a:off x="6583" y="12828"/>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6583" y="13452"/>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3433" y="7992"/>
              <a:ext cx="0" cy="53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3433" y="13296"/>
              <a:ext cx="3045"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flipH="1">
              <a:off x="3013" y="8148"/>
              <a:ext cx="35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3013" y="8148"/>
              <a:ext cx="0" cy="561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 name="Rectangle 30"/>
            <p:cNvSpPr>
              <a:spLocks noChangeArrowheads="1"/>
            </p:cNvSpPr>
            <p:nvPr/>
          </p:nvSpPr>
          <p:spPr bwMode="auto">
            <a:xfrm>
              <a:off x="2803" y="14388"/>
              <a:ext cx="115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en-US" altLang="zh-CN" sz="1600">
                  <a:latin typeface="Times New Roman" panose="02020603050405020304" pitchFamily="18" charset="0"/>
                </a:rPr>
                <a:t>=</a:t>
              </a:r>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p>
          </p:txBody>
        </p:sp>
        <p:sp>
          <p:nvSpPr>
            <p:cNvPr id="33" name="Rectangle 31"/>
            <p:cNvSpPr>
              <a:spLocks noChangeArrowheads="1"/>
            </p:cNvSpPr>
            <p:nvPr/>
          </p:nvSpPr>
          <p:spPr bwMode="auto">
            <a:xfrm>
              <a:off x="5428" y="14388"/>
              <a:ext cx="2563"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endParaRPr lang="zh-CN" altLang="zh-CN" sz="1600">
                <a:latin typeface="Times New Roman" panose="02020603050405020304" pitchFamily="18" charset="0"/>
              </a:endParaRPr>
            </a:p>
          </p:txBody>
        </p:sp>
      </p:grpSp>
      <p:sp>
        <p:nvSpPr>
          <p:cNvPr id="34" name="文本框 33">
            <a:extLst>
              <a:ext uri="{FF2B5EF4-FFF2-40B4-BE49-F238E27FC236}">
                <a16:creationId xmlns:a16="http://schemas.microsoft.com/office/drawing/2014/main" id="{13E34874-440E-45E2-BAB9-B56B2BC88D9F}"/>
              </a:ext>
            </a:extLst>
          </p:cNvPr>
          <p:cNvSpPr txBox="1"/>
          <p:nvPr/>
        </p:nvSpPr>
        <p:spPr>
          <a:xfrm>
            <a:off x="5870591" y="1999005"/>
            <a:ext cx="1236236" cy="369332"/>
          </a:xfrm>
          <a:prstGeom prst="rect">
            <a:avLst/>
          </a:prstGeom>
          <a:noFill/>
        </p:spPr>
        <p:txBody>
          <a:bodyPr wrap="none" rtlCol="0">
            <a:spAutoFit/>
          </a:bodyPr>
          <a:lstStyle/>
          <a:p>
            <a:r>
              <a:rPr lang="en-US" altLang="zh-CN" dirty="0">
                <a:solidFill>
                  <a:srgbClr val="FF0000"/>
                </a:solidFill>
              </a:rPr>
              <a:t>expansion</a:t>
            </a:r>
            <a:endParaRPr lang="zh-CN" altLang="en-US" dirty="0">
              <a:solidFill>
                <a:srgbClr val="FF0000"/>
              </a:solidFill>
            </a:endParaRPr>
          </a:p>
        </p:txBody>
      </p:sp>
      <p:sp>
        <p:nvSpPr>
          <p:cNvPr id="35" name="文本框 34">
            <a:extLst>
              <a:ext uri="{FF2B5EF4-FFF2-40B4-BE49-F238E27FC236}">
                <a16:creationId xmlns:a16="http://schemas.microsoft.com/office/drawing/2014/main" id="{EFEC37C7-634B-424E-B242-9F080CBC965F}"/>
              </a:ext>
            </a:extLst>
          </p:cNvPr>
          <p:cNvSpPr txBox="1"/>
          <p:nvPr/>
        </p:nvSpPr>
        <p:spPr>
          <a:xfrm>
            <a:off x="5870591" y="3932780"/>
            <a:ext cx="1159292" cy="369332"/>
          </a:xfrm>
          <a:prstGeom prst="rect">
            <a:avLst/>
          </a:prstGeom>
          <a:noFill/>
        </p:spPr>
        <p:txBody>
          <a:bodyPr wrap="none" rtlCol="0">
            <a:spAutoFit/>
          </a:bodyPr>
          <a:lstStyle/>
          <a:p>
            <a:r>
              <a:rPr lang="en-US" altLang="zh-CN" dirty="0" err="1">
                <a:solidFill>
                  <a:srgbClr val="FF0000"/>
                </a:solidFill>
              </a:rPr>
              <a:t>substition</a:t>
            </a:r>
            <a:endParaRPr lang="zh-CN" altLang="en-US" dirty="0">
              <a:solidFill>
                <a:srgbClr val="FF0000"/>
              </a:solidFill>
            </a:endParaRPr>
          </a:p>
        </p:txBody>
      </p:sp>
      <p:sp>
        <p:nvSpPr>
          <p:cNvPr id="36" name="文本框 35">
            <a:extLst>
              <a:ext uri="{FF2B5EF4-FFF2-40B4-BE49-F238E27FC236}">
                <a16:creationId xmlns:a16="http://schemas.microsoft.com/office/drawing/2014/main" id="{B73A4F9E-FFD6-48C7-B1BD-231BC6D7BE07}"/>
              </a:ext>
            </a:extLst>
          </p:cNvPr>
          <p:cNvSpPr txBox="1"/>
          <p:nvPr/>
        </p:nvSpPr>
        <p:spPr>
          <a:xfrm>
            <a:off x="5927760" y="4874414"/>
            <a:ext cx="1402948" cy="369332"/>
          </a:xfrm>
          <a:prstGeom prst="rect">
            <a:avLst/>
          </a:prstGeom>
          <a:noFill/>
        </p:spPr>
        <p:txBody>
          <a:bodyPr wrap="none" rtlCol="0">
            <a:spAutoFit/>
          </a:bodyPr>
          <a:lstStyle/>
          <a:p>
            <a:r>
              <a:rPr lang="en-US" altLang="zh-CN" dirty="0">
                <a:solidFill>
                  <a:srgbClr val="FF0000"/>
                </a:solidFill>
              </a:rPr>
              <a:t>permutation</a:t>
            </a:r>
            <a:endParaRPr lang="zh-CN" alt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1164311811"/>
              </p:ext>
            </p:extLst>
          </p:nvPr>
        </p:nvGraphicFramePr>
        <p:xfrm>
          <a:off x="914400" y="644525"/>
          <a:ext cx="7315200" cy="5159375"/>
        </p:xfrm>
        <a:graphic>
          <a:graphicData uri="http://schemas.openxmlformats.org/presentationml/2006/ole">
            <mc:AlternateContent xmlns:mc="http://schemas.openxmlformats.org/markup-compatibility/2006">
              <mc:Choice xmlns:v="urn:schemas-microsoft-com:vml" Requires="v">
                <p:oleObj spid="_x0000_s13720" name="BMP 图像" r:id="rId3" imgW="6080760" imgH="4305240" progId="Paint.Picture">
                  <p:embed/>
                </p:oleObj>
              </mc:Choice>
              <mc:Fallback>
                <p:oleObj name="BMP 图像" r:id="rId3" imgW="6080760" imgH="4305240" progId="Paint.Picture">
                  <p:embed/>
                  <p:pic>
                    <p:nvPicPr>
                      <p:cNvPr id="0" name="Object 2"/>
                      <p:cNvPicPr>
                        <a:picLocks noChangeAspect="1" noChangeArrowheads="1"/>
                      </p:cNvPicPr>
                      <p:nvPr/>
                    </p:nvPicPr>
                    <p:blipFill>
                      <a:blip r:embed="rId4"/>
                      <a:srcRect/>
                      <a:stretch>
                        <a:fillRect/>
                      </a:stretch>
                    </p:blipFill>
                    <p:spPr bwMode="auto">
                      <a:xfrm>
                        <a:off x="914400" y="644525"/>
                        <a:ext cx="7315200" cy="5159375"/>
                      </a:xfrm>
                      <a:prstGeom prst="rect">
                        <a:avLst/>
                      </a:prstGeom>
                      <a:noFill/>
                      <a:ln>
                        <a:noFill/>
                      </a:ln>
                      <a:effectLst/>
                    </p:spPr>
                  </p:pic>
                </p:oleObj>
              </mc:Fallback>
            </mc:AlternateContent>
          </a:graphicData>
        </a:graphic>
      </p:graphicFrame>
      <p:sp>
        <p:nvSpPr>
          <p:cNvPr id="3075" name="Rectangle 3"/>
          <p:cNvSpPr>
            <a:spLocks noChangeArrowheads="1"/>
          </p:cNvSpPr>
          <p:nvPr/>
        </p:nvSpPr>
        <p:spPr bwMode="auto">
          <a:xfrm>
            <a:off x="0" y="6448246"/>
            <a:ext cx="9144000" cy="396875"/>
          </a:xfrm>
          <a:prstGeom prst="rect">
            <a:avLst/>
          </a:prstGeom>
          <a:solidFill>
            <a:schemeClr val="bg2">
              <a:lumMod val="90000"/>
            </a:schemeClr>
          </a:solidFill>
          <a:ln>
            <a:noFill/>
          </a:ln>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0" dirty="0"/>
              <a:t>DES</a:t>
            </a:r>
            <a:r>
              <a:rPr lang="zh-CN" altLang="en-US" sz="2000" b="0" dirty="0"/>
              <a:t>的一轮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266700" y="213577"/>
            <a:ext cx="7772400" cy="79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chemeClr val="tx2"/>
                </a:solidFill>
                <a:latin typeface="Comic Sans MS" panose="030F0702030302020204" pitchFamily="66" charset="0"/>
              </a:rPr>
              <a:t>扩展置换Ｅ盒：</a:t>
            </a:r>
            <a:r>
              <a:rPr kumimoji="1" lang="en-US" altLang="zh-CN" sz="3600" dirty="0">
                <a:solidFill>
                  <a:schemeClr val="tx2"/>
                </a:solidFill>
                <a:latin typeface="Comic Sans MS" panose="030F0702030302020204" pitchFamily="66" charset="0"/>
              </a:rPr>
              <a:t>32</a:t>
            </a:r>
            <a:r>
              <a:rPr kumimoji="1" lang="zh-CN" altLang="en-US" sz="3600" dirty="0">
                <a:solidFill>
                  <a:schemeClr val="tx2"/>
                </a:solidFill>
                <a:latin typeface="Comic Sans MS" panose="030F0702030302020204" pitchFamily="66" charset="0"/>
              </a:rPr>
              <a:t>位</a:t>
            </a:r>
            <a:r>
              <a:rPr kumimoji="1" lang="en-US" altLang="zh-CN" sz="3600" dirty="0">
                <a:solidFill>
                  <a:schemeClr val="tx2"/>
                </a:solidFill>
                <a:latin typeface="Comic Sans MS" panose="030F0702030302020204" pitchFamily="66" charset="0"/>
              </a:rPr>
              <a:t>-&gt;48</a:t>
            </a:r>
            <a:r>
              <a:rPr kumimoji="1" lang="zh-CN" altLang="en-US" sz="3600" dirty="0">
                <a:solidFill>
                  <a:schemeClr val="tx2"/>
                </a:solidFill>
                <a:latin typeface="Comic Sans MS" panose="030F0702030302020204" pitchFamily="66" charset="0"/>
              </a:rPr>
              <a:t>位</a:t>
            </a:r>
          </a:p>
        </p:txBody>
      </p:sp>
      <p:grpSp>
        <p:nvGrpSpPr>
          <p:cNvPr id="5125" name="Group 3"/>
          <p:cNvGrpSpPr/>
          <p:nvPr/>
        </p:nvGrpSpPr>
        <p:grpSpPr bwMode="auto">
          <a:xfrm>
            <a:off x="228600" y="1315704"/>
            <a:ext cx="8915400" cy="3846513"/>
            <a:chOff x="144" y="1497"/>
            <a:chExt cx="5616" cy="2423"/>
          </a:xfrm>
        </p:grpSpPr>
        <p:sp>
          <p:nvSpPr>
            <p:cNvPr id="5126" name="Text Box 4"/>
            <p:cNvSpPr txBox="1">
              <a:spLocks noChangeArrowheads="1"/>
            </p:cNvSpPr>
            <p:nvPr/>
          </p:nvSpPr>
          <p:spPr bwMode="auto">
            <a:xfrm>
              <a:off x="4368" y="168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endParaRPr kumimoji="1" lang="zh-CN" altLang="zh-CN" sz="2400" b="0"/>
            </a:p>
          </p:txBody>
        </p:sp>
        <p:graphicFrame>
          <p:nvGraphicFramePr>
            <p:cNvPr id="5122" name="Object 5"/>
            <p:cNvGraphicFramePr>
              <a:graphicFrameLocks noChangeAspect="1"/>
            </p:cNvGraphicFramePr>
            <p:nvPr/>
          </p:nvGraphicFramePr>
          <p:xfrm>
            <a:off x="144" y="1584"/>
            <a:ext cx="1584" cy="2336"/>
          </p:xfrm>
          <a:graphic>
            <a:graphicData uri="http://schemas.openxmlformats.org/presentationml/2006/ole">
              <mc:AlternateContent xmlns:mc="http://schemas.openxmlformats.org/markup-compatibility/2006">
                <mc:Choice xmlns:v="urn:schemas-microsoft-com:vml" Requires="v">
                  <p:oleObj spid="_x0000_s16176" name="位图图像" r:id="rId3" imgW="2724150" imgH="3708400" progId="Paint.Picture">
                    <p:embed/>
                  </p:oleObj>
                </mc:Choice>
                <mc:Fallback>
                  <p:oleObj name="位图图像" r:id="rId3" imgW="2724150" imgH="3708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584"/>
                          <a:ext cx="1584" cy="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6"/>
            <p:cNvGraphicFramePr>
              <a:graphicFrameLocks noChangeAspect="1"/>
            </p:cNvGraphicFramePr>
            <p:nvPr>
              <p:extLst>
                <p:ext uri="{D42A27DB-BD31-4B8C-83A1-F6EECF244321}">
                  <p14:modId xmlns:p14="http://schemas.microsoft.com/office/powerpoint/2010/main" val="3355953724"/>
                </p:ext>
              </p:extLst>
            </p:nvPr>
          </p:nvGraphicFramePr>
          <p:xfrm>
            <a:off x="2928" y="1497"/>
            <a:ext cx="2607" cy="2423"/>
          </p:xfrm>
          <a:graphic>
            <a:graphicData uri="http://schemas.openxmlformats.org/presentationml/2006/ole">
              <mc:AlternateContent xmlns:mc="http://schemas.openxmlformats.org/markup-compatibility/2006">
                <mc:Choice xmlns:v="urn:schemas-microsoft-com:vml" Requires="v">
                  <p:oleObj spid="_x0000_s16177" name="BMP 图像" r:id="rId5" imgW="6004440" imgH="4473000" progId="Paint.Picture">
                    <p:embed/>
                  </p:oleObj>
                </mc:Choice>
                <mc:Fallback>
                  <p:oleObj name="BMP 图像" r:id="rId5" imgW="6004440" imgH="4473000" progId="Paint.Picture">
                    <p:embed/>
                    <p:pic>
                      <p:nvPicPr>
                        <p:cNvPr id="0" name="Object 6"/>
                        <p:cNvPicPr>
                          <a:picLocks noChangeAspect="1" noChangeArrowheads="1"/>
                        </p:cNvPicPr>
                        <p:nvPr/>
                      </p:nvPicPr>
                      <p:blipFill>
                        <a:blip r:embed="rId6"/>
                        <a:srcRect/>
                        <a:stretch>
                          <a:fillRect/>
                        </a:stretch>
                      </p:blipFill>
                      <p:spPr bwMode="auto">
                        <a:xfrm>
                          <a:off x="2928" y="1497"/>
                          <a:ext cx="2607" cy="2423"/>
                        </a:xfrm>
                        <a:prstGeom prst="rect">
                          <a:avLst/>
                        </a:prstGeom>
                        <a:noFill/>
                        <a:ln>
                          <a:noFill/>
                        </a:ln>
                        <a:effectLst/>
                      </p:spPr>
                    </p:pic>
                  </p:oleObj>
                </mc:Fallback>
              </mc:AlternateContent>
            </a:graphicData>
          </a:graphic>
        </p:graphicFrame>
        <p:sp>
          <p:nvSpPr>
            <p:cNvPr id="5127" name="AutoShape 7"/>
            <p:cNvSpPr>
              <a:spLocks noChangeArrowheads="1"/>
            </p:cNvSpPr>
            <p:nvPr/>
          </p:nvSpPr>
          <p:spPr bwMode="auto">
            <a:xfrm>
              <a:off x="1968" y="2448"/>
              <a:ext cx="864" cy="384"/>
            </a:xfrm>
            <a:prstGeom prst="rightArrow">
              <a:avLst>
                <a:gd name="adj1" fmla="val 50000"/>
                <a:gd name="adj2" fmla="val 5625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a:t>扩展</a:t>
              </a:r>
            </a:p>
          </p:txBody>
        </p:sp>
        <p:sp>
          <p:nvSpPr>
            <p:cNvPr id="5128" name="Rectangle 8"/>
            <p:cNvSpPr>
              <a:spLocks noChangeArrowheads="1"/>
            </p:cNvSpPr>
            <p:nvPr/>
          </p:nvSpPr>
          <p:spPr bwMode="auto">
            <a:xfrm>
              <a:off x="192" y="1584"/>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9" name="Rectangle 9"/>
            <p:cNvSpPr>
              <a:spLocks noChangeArrowheads="1"/>
            </p:cNvSpPr>
            <p:nvPr/>
          </p:nvSpPr>
          <p:spPr bwMode="auto">
            <a:xfrm>
              <a:off x="3552" y="1536"/>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0" name="Rectangle 10"/>
            <p:cNvSpPr>
              <a:spLocks noChangeArrowheads="1"/>
            </p:cNvSpPr>
            <p:nvPr/>
          </p:nvSpPr>
          <p:spPr bwMode="auto">
            <a:xfrm>
              <a:off x="1392" y="3648"/>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1" name="Rectangle 11"/>
            <p:cNvSpPr>
              <a:spLocks noChangeArrowheads="1"/>
            </p:cNvSpPr>
            <p:nvPr/>
          </p:nvSpPr>
          <p:spPr bwMode="auto">
            <a:xfrm>
              <a:off x="4608" y="3648"/>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2" name="Rectangle 12"/>
            <p:cNvSpPr>
              <a:spLocks noChangeArrowheads="1"/>
            </p:cNvSpPr>
            <p:nvPr/>
          </p:nvSpPr>
          <p:spPr bwMode="auto">
            <a:xfrm>
              <a:off x="2928" y="1536"/>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3" name="Line 13"/>
            <p:cNvSpPr>
              <a:spLocks noChangeShapeType="1"/>
            </p:cNvSpPr>
            <p:nvPr/>
          </p:nvSpPr>
          <p:spPr bwMode="auto">
            <a:xfrm flipV="1">
              <a:off x="1680" y="1680"/>
              <a:ext cx="1248" cy="2064"/>
            </a:xfrm>
            <a:prstGeom prst="line">
              <a:avLst/>
            </a:prstGeom>
            <a:noFill/>
            <a:ln w="28575">
              <a:solidFill>
                <a:srgbClr val="FF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4" name="Line 14"/>
            <p:cNvSpPr>
              <a:spLocks noChangeShapeType="1"/>
            </p:cNvSpPr>
            <p:nvPr/>
          </p:nvSpPr>
          <p:spPr bwMode="auto">
            <a:xfrm flipV="1">
              <a:off x="1680" y="3792"/>
              <a:ext cx="2928" cy="0"/>
            </a:xfrm>
            <a:prstGeom prst="line">
              <a:avLst/>
            </a:prstGeom>
            <a:noFill/>
            <a:ln w="28575">
              <a:solidFill>
                <a:srgbClr val="FF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5" name="Line 15"/>
            <p:cNvSpPr>
              <a:spLocks noChangeShapeType="1"/>
            </p:cNvSpPr>
            <p:nvPr/>
          </p:nvSpPr>
          <p:spPr bwMode="auto">
            <a:xfrm flipV="1">
              <a:off x="480" y="1680"/>
              <a:ext cx="3072" cy="0"/>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矩形 1"/>
          <p:cNvSpPr/>
          <p:nvPr/>
        </p:nvSpPr>
        <p:spPr>
          <a:xfrm>
            <a:off x="0" y="5828206"/>
            <a:ext cx="9144000" cy="1015663"/>
          </a:xfrm>
          <a:prstGeom prst="rect">
            <a:avLst/>
          </a:prstGeom>
          <a:solidFill>
            <a:schemeClr val="bg2">
              <a:lumMod val="75000"/>
            </a:schemeClr>
          </a:solidFill>
        </p:spPr>
        <p:txBody>
          <a:bodyPr wrap="square">
            <a:spAutoFit/>
          </a:bodyPr>
          <a:lstStyle/>
          <a:p>
            <a:pPr>
              <a:lnSpc>
                <a:spcPct val="150000"/>
              </a:lnSpc>
            </a:pPr>
            <a:r>
              <a:rPr lang="zh-CN" altLang="en-US" sz="2000" dirty="0">
                <a:latin typeface="+mn-ea"/>
                <a:ea typeface="+mn-ea"/>
              </a:rPr>
              <a:t>       与密钥无关的纯位移置换</a:t>
            </a:r>
          </a:p>
          <a:p>
            <a:pPr>
              <a:lnSpc>
                <a:spcPct val="150000"/>
              </a:lnSpc>
            </a:pPr>
            <a:r>
              <a:rPr lang="en-US" altLang="zh-CN" sz="2000" dirty="0">
                <a:latin typeface="+mn-ea"/>
                <a:ea typeface="+mn-ea"/>
              </a:rPr>
              <a:t>       32</a:t>
            </a:r>
            <a:r>
              <a:rPr lang="zh-CN" altLang="en-US" sz="2000" dirty="0">
                <a:latin typeface="+mn-ea"/>
                <a:ea typeface="+mn-ea"/>
              </a:rPr>
              <a:t>位分为</a:t>
            </a:r>
            <a:r>
              <a:rPr lang="en-US" altLang="zh-CN" sz="2000" dirty="0">
                <a:latin typeface="+mn-ea"/>
                <a:ea typeface="+mn-ea"/>
              </a:rPr>
              <a:t>8</a:t>
            </a:r>
            <a:r>
              <a:rPr lang="zh-CN" altLang="en-US" sz="2000" dirty="0">
                <a:latin typeface="+mn-ea"/>
                <a:ea typeface="+mn-ea"/>
              </a:rPr>
              <a:t>组：每组</a:t>
            </a:r>
            <a:r>
              <a:rPr lang="en-US" altLang="zh-CN" sz="2000" dirty="0">
                <a:latin typeface="+mn-ea"/>
                <a:ea typeface="+mn-ea"/>
              </a:rPr>
              <a:t>4</a:t>
            </a:r>
            <a:r>
              <a:rPr lang="zh-CN" altLang="en-US" sz="2000" dirty="0">
                <a:latin typeface="+mn-ea"/>
                <a:ea typeface="+mn-ea"/>
              </a:rPr>
              <a:t>位，经</a:t>
            </a:r>
            <a:r>
              <a:rPr lang="en-US" altLang="zh-CN" sz="2000" dirty="0">
                <a:latin typeface="+mn-ea"/>
                <a:ea typeface="+mn-ea"/>
              </a:rPr>
              <a:t>E</a:t>
            </a:r>
            <a:r>
              <a:rPr lang="zh-CN" altLang="en-US" sz="2000" dirty="0">
                <a:latin typeface="+mn-ea"/>
                <a:ea typeface="+mn-ea"/>
              </a:rPr>
              <a:t>置换后，变成每组</a:t>
            </a:r>
            <a:r>
              <a:rPr lang="en-US" altLang="zh-CN" sz="2000" dirty="0">
                <a:latin typeface="+mn-ea"/>
                <a:ea typeface="+mn-ea"/>
              </a:rPr>
              <a:t>6</a:t>
            </a:r>
            <a:r>
              <a:rPr lang="zh-CN" altLang="en-US" sz="2000" dirty="0">
                <a:latin typeface="+mn-ea"/>
                <a:ea typeface="+mn-ea"/>
              </a:rPr>
              <a:t>位</a:t>
            </a:r>
            <a:endParaRPr lang="en-US" altLang="zh-CN" sz="2000" dirty="0">
              <a:latin typeface="+mn-ea"/>
              <a:ea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266700" y="1476800"/>
            <a:ext cx="8534400" cy="609577"/>
          </a:xfrm>
        </p:spPr>
        <p:txBody>
          <a:bodyPr/>
          <a:lstStyle/>
          <a:p>
            <a:pPr eaLnBrk="1" hangingPunct="1">
              <a:lnSpc>
                <a:spcPct val="125000"/>
              </a:lnSpc>
              <a:buFont typeface="Wingdings" panose="05000000000000000000" pitchFamily="2" charset="2"/>
              <a:buNone/>
            </a:pPr>
            <a:r>
              <a:rPr lang="en-US" altLang="zh-CN" sz="2400" b="1" dirty="0">
                <a:solidFill>
                  <a:srgbClr val="FF0000"/>
                </a:solidFill>
              </a:rPr>
              <a:t>S</a:t>
            </a:r>
            <a:r>
              <a:rPr lang="zh-CN" altLang="en-US" sz="2400" b="1" dirty="0">
                <a:solidFill>
                  <a:srgbClr val="FF0000"/>
                </a:solidFill>
              </a:rPr>
              <a:t>置换是</a:t>
            </a:r>
            <a:r>
              <a:rPr lang="en-US" altLang="zh-CN" sz="2400" b="1" dirty="0">
                <a:solidFill>
                  <a:srgbClr val="FF0000"/>
                </a:solidFill>
              </a:rPr>
              <a:t>DES</a:t>
            </a:r>
            <a:r>
              <a:rPr lang="zh-CN" altLang="en-US" sz="2400" b="1" dirty="0">
                <a:solidFill>
                  <a:srgbClr val="FF0000"/>
                </a:solidFill>
              </a:rPr>
              <a:t>算法的关键所在</a:t>
            </a:r>
            <a:r>
              <a:rPr lang="zh-CN" altLang="en-US" sz="2400" dirty="0"/>
              <a:t>，共</a:t>
            </a:r>
            <a:r>
              <a:rPr lang="en-US" altLang="zh-CN" sz="2400" dirty="0">
                <a:latin typeface="宋体" panose="02010600030101010101" pitchFamily="2" charset="-122"/>
              </a:rPr>
              <a:t>8</a:t>
            </a:r>
            <a:r>
              <a:rPr lang="zh-CN" altLang="en-US" sz="2400" dirty="0">
                <a:latin typeface="宋体" panose="02010600030101010101" pitchFamily="2" charset="-122"/>
              </a:rPr>
              <a:t>个</a:t>
            </a:r>
            <a:r>
              <a:rPr lang="en-US" altLang="zh-CN" sz="2400" dirty="0">
                <a:latin typeface="宋体" panose="02010600030101010101" pitchFamily="2" charset="-122"/>
              </a:rPr>
              <a:t>S</a:t>
            </a:r>
            <a:r>
              <a:rPr lang="zh-CN" altLang="en-US" sz="2400" dirty="0">
                <a:latin typeface="宋体" panose="02010600030101010101" pitchFamily="2" charset="-122"/>
              </a:rPr>
              <a:t>盒，每盒</a:t>
            </a:r>
            <a:r>
              <a:rPr lang="en-US" altLang="zh-CN" sz="2400" dirty="0">
                <a:latin typeface="宋体" panose="02010600030101010101" pitchFamily="2" charset="-122"/>
              </a:rPr>
              <a:t>6</a:t>
            </a:r>
            <a:r>
              <a:rPr lang="zh-CN" altLang="en-US" sz="2400" dirty="0">
                <a:latin typeface="宋体" panose="02010600030101010101" pitchFamily="2" charset="-122"/>
              </a:rPr>
              <a:t>位，输出</a:t>
            </a:r>
            <a:r>
              <a:rPr lang="en-US" altLang="zh-CN" sz="2400" dirty="0">
                <a:latin typeface="宋体" panose="02010600030101010101" pitchFamily="2" charset="-122"/>
              </a:rPr>
              <a:t>4</a:t>
            </a:r>
            <a:r>
              <a:rPr lang="zh-CN" altLang="en-US" sz="2400" dirty="0">
                <a:latin typeface="宋体" panose="02010600030101010101" pitchFamily="2" charset="-122"/>
              </a:rPr>
              <a:t>位。</a:t>
            </a:r>
            <a:r>
              <a:rPr lang="zh-CN" altLang="en-US" sz="2400" dirty="0"/>
              <a:t>     </a:t>
            </a:r>
          </a:p>
        </p:txBody>
      </p:sp>
      <p:sp>
        <p:nvSpPr>
          <p:cNvPr id="3" name="Rectangle 2"/>
          <p:cNvSpPr>
            <a:spLocks noChangeArrowheads="1"/>
          </p:cNvSpPr>
          <p:nvPr/>
        </p:nvSpPr>
        <p:spPr bwMode="auto">
          <a:xfrm>
            <a:off x="266700" y="213577"/>
            <a:ext cx="7772400" cy="79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置换（</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盒）：压缩置换，</a:t>
            </a:r>
            <a:r>
              <a:rPr kumimoji="1" lang="en-US" altLang="zh-CN" sz="3600" dirty="0">
                <a:solidFill>
                  <a:schemeClr val="tx2"/>
                </a:solidFill>
                <a:latin typeface="Comic Sans MS" panose="030F0702030302020204" pitchFamily="66" charset="0"/>
              </a:rPr>
              <a:t>48-&gt;32</a:t>
            </a:r>
            <a:endParaRPr kumimoji="1" lang="zh-CN" altLang="en-US" sz="3600" dirty="0">
              <a:solidFill>
                <a:schemeClr val="tx2"/>
              </a:solidFill>
              <a:latin typeface="Comic Sans MS" panose="030F0702030302020204" pitchFamily="66"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2997627699"/>
              </p:ext>
            </p:extLst>
          </p:nvPr>
        </p:nvGraphicFramePr>
        <p:xfrm>
          <a:off x="1673225" y="2778125"/>
          <a:ext cx="6229350" cy="3175000"/>
        </p:xfrm>
        <a:graphic>
          <a:graphicData uri="http://schemas.openxmlformats.org/presentationml/2006/ole">
            <mc:AlternateContent xmlns:mc="http://schemas.openxmlformats.org/markup-compatibility/2006">
              <mc:Choice xmlns:v="urn:schemas-microsoft-com:vml" Requires="v">
                <p:oleObj spid="_x0000_s27024" name="BMP 图像" r:id="rId3" imgW="2712600" imgH="1341000" progId="Paint.Picture">
                  <p:embed/>
                </p:oleObj>
              </mc:Choice>
              <mc:Fallback>
                <p:oleObj name="BMP 图像" r:id="rId3" imgW="2712600" imgH="1341000" progId="Paint.Picture">
                  <p:embed/>
                  <p:pic>
                    <p:nvPicPr>
                      <p:cNvPr id="0" name="Object 2"/>
                      <p:cNvPicPr>
                        <a:picLocks noChangeAspect="1" noChangeArrowheads="1"/>
                      </p:cNvPicPr>
                      <p:nvPr/>
                    </p:nvPicPr>
                    <p:blipFill>
                      <a:blip r:embed="rId4"/>
                      <a:srcRect/>
                      <a:stretch>
                        <a:fillRect/>
                      </a:stretch>
                    </p:blipFill>
                    <p:spPr bwMode="auto">
                      <a:xfrm>
                        <a:off x="1673225" y="2778125"/>
                        <a:ext cx="6229350" cy="3175000"/>
                      </a:xfrm>
                      <a:prstGeom prst="rect">
                        <a:avLst/>
                      </a:prstGeom>
                      <a:noFill/>
                      <a:ln>
                        <a:noFill/>
                      </a:ln>
                      <a:effec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8" name="Group 2"/>
          <p:cNvGrpSpPr/>
          <p:nvPr/>
        </p:nvGrpSpPr>
        <p:grpSpPr bwMode="auto">
          <a:xfrm>
            <a:off x="449095" y="1790164"/>
            <a:ext cx="8382000" cy="4419600"/>
            <a:chOff x="480" y="720"/>
            <a:chExt cx="5280" cy="2784"/>
          </a:xfrm>
        </p:grpSpPr>
        <p:grpSp>
          <p:nvGrpSpPr>
            <p:cNvPr id="7179" name="Group 3"/>
            <p:cNvGrpSpPr/>
            <p:nvPr/>
          </p:nvGrpSpPr>
          <p:grpSpPr bwMode="auto">
            <a:xfrm>
              <a:off x="480" y="864"/>
              <a:ext cx="2448" cy="2516"/>
              <a:chOff x="96" y="912"/>
              <a:chExt cx="2864" cy="2516"/>
            </a:xfrm>
          </p:grpSpPr>
          <p:graphicFrame>
            <p:nvGraphicFramePr>
              <p:cNvPr id="7174" name="Object 4"/>
              <p:cNvGraphicFramePr>
                <a:graphicFrameLocks noChangeAspect="1"/>
              </p:cNvGraphicFramePr>
              <p:nvPr/>
            </p:nvGraphicFramePr>
            <p:xfrm>
              <a:off x="144" y="912"/>
              <a:ext cx="2800" cy="508"/>
            </p:xfrm>
            <a:graphic>
              <a:graphicData uri="http://schemas.openxmlformats.org/presentationml/2006/ole">
                <mc:AlternateContent xmlns:mc="http://schemas.openxmlformats.org/markup-compatibility/2006">
                  <mc:Choice xmlns:v="urn:schemas-microsoft-com:vml" Requires="v">
                    <p:oleObj spid="_x0000_s36012" name="位图图像" r:id="rId3" imgW="4445000" imgH="806450" progId="Paint.Picture">
                      <p:embed/>
                    </p:oleObj>
                  </mc:Choice>
                  <mc:Fallback>
                    <p:oleObj name="位图图像" r:id="rId3" imgW="4445000" imgH="806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912"/>
                            <a:ext cx="2800"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5"/>
              <p:cNvGraphicFramePr>
                <a:graphicFrameLocks noChangeAspect="1"/>
              </p:cNvGraphicFramePr>
              <p:nvPr/>
            </p:nvGraphicFramePr>
            <p:xfrm>
              <a:off x="144" y="1584"/>
              <a:ext cx="2816" cy="512"/>
            </p:xfrm>
            <a:graphic>
              <a:graphicData uri="http://schemas.openxmlformats.org/presentationml/2006/ole">
                <mc:AlternateContent xmlns:mc="http://schemas.openxmlformats.org/markup-compatibility/2006">
                  <mc:Choice xmlns:v="urn:schemas-microsoft-com:vml" Requires="v">
                    <p:oleObj spid="_x0000_s36013" name="位图图像" r:id="rId5" imgW="4470400" imgH="812800" progId="Paint.Picture">
                      <p:embed/>
                    </p:oleObj>
                  </mc:Choice>
                  <mc:Fallback>
                    <p:oleObj name="位图图像" r:id="rId5" imgW="4470400" imgH="81280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584"/>
                            <a:ext cx="2816"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6"/>
              <p:cNvGraphicFramePr>
                <a:graphicFrameLocks noChangeAspect="1"/>
              </p:cNvGraphicFramePr>
              <p:nvPr/>
            </p:nvGraphicFramePr>
            <p:xfrm>
              <a:off x="144" y="2256"/>
              <a:ext cx="2792" cy="484"/>
            </p:xfrm>
            <a:graphic>
              <a:graphicData uri="http://schemas.openxmlformats.org/presentationml/2006/ole">
                <mc:AlternateContent xmlns:mc="http://schemas.openxmlformats.org/markup-compatibility/2006">
                  <mc:Choice xmlns:v="urn:schemas-microsoft-com:vml" Requires="v">
                    <p:oleObj spid="_x0000_s36014" name="位图图像" r:id="rId7" imgW="4432300" imgH="768350" progId="Paint.Picture">
                      <p:embed/>
                    </p:oleObj>
                  </mc:Choice>
                  <mc:Fallback>
                    <p:oleObj name="位图图像" r:id="rId7" imgW="4432300" imgH="768350"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2256"/>
                            <a:ext cx="2792"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96" y="2928"/>
              <a:ext cx="2812" cy="500"/>
            </p:xfrm>
            <a:graphic>
              <a:graphicData uri="http://schemas.openxmlformats.org/presentationml/2006/ole">
                <mc:AlternateContent xmlns:mc="http://schemas.openxmlformats.org/markup-compatibility/2006">
                  <mc:Choice xmlns:v="urn:schemas-microsoft-com:vml" Requires="v">
                    <p:oleObj spid="_x0000_s36015" name="位图图像" r:id="rId9" imgW="4464050" imgH="793750" progId="Paint.Picture">
                      <p:embed/>
                    </p:oleObj>
                  </mc:Choice>
                  <mc:Fallback>
                    <p:oleObj name="位图图像" r:id="rId9" imgW="4464050" imgH="793750"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2928"/>
                            <a:ext cx="281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180" name="Group 8"/>
            <p:cNvGrpSpPr/>
            <p:nvPr/>
          </p:nvGrpSpPr>
          <p:grpSpPr bwMode="auto">
            <a:xfrm>
              <a:off x="3408" y="864"/>
              <a:ext cx="2352" cy="2540"/>
              <a:chOff x="3264" y="888"/>
              <a:chExt cx="2784" cy="2540"/>
            </a:xfrm>
          </p:grpSpPr>
          <p:graphicFrame>
            <p:nvGraphicFramePr>
              <p:cNvPr id="7170" name="Object 9"/>
              <p:cNvGraphicFramePr>
                <a:graphicFrameLocks noChangeAspect="1"/>
              </p:cNvGraphicFramePr>
              <p:nvPr/>
            </p:nvGraphicFramePr>
            <p:xfrm>
              <a:off x="3264" y="888"/>
              <a:ext cx="2764" cy="504"/>
            </p:xfrm>
            <a:graphic>
              <a:graphicData uri="http://schemas.openxmlformats.org/presentationml/2006/ole">
                <mc:AlternateContent xmlns:mc="http://schemas.openxmlformats.org/markup-compatibility/2006">
                  <mc:Choice xmlns:v="urn:schemas-microsoft-com:vml" Requires="v">
                    <p:oleObj spid="_x0000_s36016" name="位图图像" r:id="rId11" imgW="4387850" imgH="800100" progId="Paint.Picture">
                      <p:embed/>
                    </p:oleObj>
                  </mc:Choice>
                  <mc:Fallback>
                    <p:oleObj name="位图图像" r:id="rId11" imgW="4387850" imgH="800100" progId="Paint.Pictur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888"/>
                            <a:ext cx="2764" cy="50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0"/>
              <p:cNvGraphicFramePr>
                <a:graphicFrameLocks noChangeAspect="1"/>
              </p:cNvGraphicFramePr>
              <p:nvPr/>
            </p:nvGraphicFramePr>
            <p:xfrm>
              <a:off x="3264" y="1584"/>
              <a:ext cx="2752" cy="496"/>
            </p:xfrm>
            <a:graphic>
              <a:graphicData uri="http://schemas.openxmlformats.org/presentationml/2006/ole">
                <mc:AlternateContent xmlns:mc="http://schemas.openxmlformats.org/markup-compatibility/2006">
                  <mc:Choice xmlns:v="urn:schemas-microsoft-com:vml" Requires="v">
                    <p:oleObj spid="_x0000_s36017" name="位图图像" r:id="rId13" imgW="4368800" imgH="787400" progId="Paint.Picture">
                      <p:embed/>
                    </p:oleObj>
                  </mc:Choice>
                  <mc:Fallback>
                    <p:oleObj name="位图图像" r:id="rId13" imgW="4368800" imgH="787400" progId="Paint.Picture">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4" y="1584"/>
                            <a:ext cx="2752" cy="49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1"/>
              <p:cNvGraphicFramePr>
                <a:graphicFrameLocks noChangeAspect="1"/>
              </p:cNvGraphicFramePr>
              <p:nvPr/>
            </p:nvGraphicFramePr>
            <p:xfrm>
              <a:off x="3268" y="2256"/>
              <a:ext cx="2780" cy="476"/>
            </p:xfrm>
            <a:graphic>
              <a:graphicData uri="http://schemas.openxmlformats.org/presentationml/2006/ole">
                <mc:AlternateContent xmlns:mc="http://schemas.openxmlformats.org/markup-compatibility/2006">
                  <mc:Choice xmlns:v="urn:schemas-microsoft-com:vml" Requires="v">
                    <p:oleObj spid="_x0000_s36018" name="位图图像" r:id="rId15" imgW="4413250" imgH="755650" progId="Paint.Picture">
                      <p:embed/>
                    </p:oleObj>
                  </mc:Choice>
                  <mc:Fallback>
                    <p:oleObj name="位图图像" r:id="rId15" imgW="4413250" imgH="755650" progId="Paint.Picture">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8" y="2256"/>
                            <a:ext cx="2780" cy="47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12"/>
              <p:cNvGraphicFramePr>
                <a:graphicFrameLocks noChangeAspect="1"/>
              </p:cNvGraphicFramePr>
              <p:nvPr/>
            </p:nvGraphicFramePr>
            <p:xfrm>
              <a:off x="3264" y="2928"/>
              <a:ext cx="2764" cy="500"/>
            </p:xfrm>
            <a:graphic>
              <a:graphicData uri="http://schemas.openxmlformats.org/presentationml/2006/ole">
                <mc:AlternateContent xmlns:mc="http://schemas.openxmlformats.org/markup-compatibility/2006">
                  <mc:Choice xmlns:v="urn:schemas-microsoft-com:vml" Requires="v">
                    <p:oleObj spid="_x0000_s36019" name="位图图像" r:id="rId17" imgW="4387850" imgH="793750" progId="Paint.Picture">
                      <p:embed/>
                    </p:oleObj>
                  </mc:Choice>
                  <mc:Fallback>
                    <p:oleObj name="位图图像" r:id="rId17" imgW="4387850" imgH="793750" progId="Paint.Picture">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2928"/>
                            <a:ext cx="2764" cy="5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81" name="Rectangle 13"/>
            <p:cNvSpPr>
              <a:spLocks noChangeArrowheads="1"/>
            </p:cNvSpPr>
            <p:nvPr/>
          </p:nvSpPr>
          <p:spPr bwMode="auto">
            <a:xfrm>
              <a:off x="1104" y="816"/>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 name="Rectangle 14"/>
            <p:cNvSpPr>
              <a:spLocks noChangeArrowheads="1"/>
            </p:cNvSpPr>
            <p:nvPr/>
          </p:nvSpPr>
          <p:spPr bwMode="auto">
            <a:xfrm>
              <a:off x="1248" y="720"/>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dirty="0">
                  <a:solidFill>
                    <a:schemeClr val="hlink"/>
                  </a:solidFill>
                </a:rPr>
                <a:t>S-</a:t>
              </a:r>
              <a:r>
                <a:rPr kumimoji="1" lang="zh-CN" altLang="en-US" sz="2400" b="0" dirty="0">
                  <a:solidFill>
                    <a:schemeClr val="hlink"/>
                  </a:solidFill>
                </a:rPr>
                <a:t>盒</a:t>
              </a:r>
              <a:r>
                <a:rPr kumimoji="1" lang="en-US" altLang="zh-CN" sz="2400" b="0" dirty="0">
                  <a:solidFill>
                    <a:schemeClr val="hlink"/>
                  </a:solidFill>
                </a:rPr>
                <a:t>1</a:t>
              </a:r>
            </a:p>
          </p:txBody>
        </p:sp>
        <p:sp>
          <p:nvSpPr>
            <p:cNvPr id="7183" name="Rectangle 15"/>
            <p:cNvSpPr>
              <a:spLocks noChangeArrowheads="1"/>
            </p:cNvSpPr>
            <p:nvPr/>
          </p:nvSpPr>
          <p:spPr bwMode="auto">
            <a:xfrm>
              <a:off x="1248" y="1584"/>
              <a:ext cx="816" cy="43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2</a:t>
              </a:r>
            </a:p>
          </p:txBody>
        </p:sp>
        <p:sp>
          <p:nvSpPr>
            <p:cNvPr id="7184" name="Rectangle 16"/>
            <p:cNvSpPr>
              <a:spLocks noChangeArrowheads="1"/>
            </p:cNvSpPr>
            <p:nvPr/>
          </p:nvSpPr>
          <p:spPr bwMode="auto">
            <a:xfrm>
              <a:off x="1248" y="2112"/>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3</a:t>
              </a:r>
            </a:p>
          </p:txBody>
        </p:sp>
        <p:sp>
          <p:nvSpPr>
            <p:cNvPr id="7185" name="Rectangle 17"/>
            <p:cNvSpPr>
              <a:spLocks noChangeArrowheads="1"/>
            </p:cNvSpPr>
            <p:nvPr/>
          </p:nvSpPr>
          <p:spPr bwMode="auto">
            <a:xfrm>
              <a:off x="1296" y="2784"/>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4</a:t>
              </a:r>
            </a:p>
          </p:txBody>
        </p:sp>
        <p:sp>
          <p:nvSpPr>
            <p:cNvPr id="7186" name="Rectangle 18"/>
            <p:cNvSpPr>
              <a:spLocks noChangeArrowheads="1"/>
            </p:cNvSpPr>
            <p:nvPr/>
          </p:nvSpPr>
          <p:spPr bwMode="auto">
            <a:xfrm>
              <a:off x="4176" y="720"/>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5</a:t>
              </a:r>
            </a:p>
          </p:txBody>
        </p:sp>
        <p:sp>
          <p:nvSpPr>
            <p:cNvPr id="7187" name="Rectangle 19"/>
            <p:cNvSpPr>
              <a:spLocks noChangeArrowheads="1"/>
            </p:cNvSpPr>
            <p:nvPr/>
          </p:nvSpPr>
          <p:spPr bwMode="auto">
            <a:xfrm>
              <a:off x="4176" y="1488"/>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6</a:t>
              </a:r>
            </a:p>
          </p:txBody>
        </p:sp>
        <p:sp>
          <p:nvSpPr>
            <p:cNvPr id="7188" name="Rectangle 20"/>
            <p:cNvSpPr>
              <a:spLocks noChangeArrowheads="1"/>
            </p:cNvSpPr>
            <p:nvPr/>
          </p:nvSpPr>
          <p:spPr bwMode="auto">
            <a:xfrm>
              <a:off x="4176" y="2112"/>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7</a:t>
              </a:r>
            </a:p>
          </p:txBody>
        </p:sp>
        <p:sp>
          <p:nvSpPr>
            <p:cNvPr id="7189" name="Rectangle 21"/>
            <p:cNvSpPr>
              <a:spLocks noChangeArrowheads="1"/>
            </p:cNvSpPr>
            <p:nvPr/>
          </p:nvSpPr>
          <p:spPr bwMode="auto">
            <a:xfrm>
              <a:off x="4176" y="2784"/>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8</a:t>
              </a:r>
            </a:p>
          </p:txBody>
        </p:sp>
      </p:grpSp>
      <p:sp>
        <p:nvSpPr>
          <p:cNvPr id="2" name="矩形 1"/>
          <p:cNvSpPr/>
          <p:nvPr/>
        </p:nvSpPr>
        <p:spPr>
          <a:xfrm>
            <a:off x="449095" y="429771"/>
            <a:ext cx="6035627" cy="646331"/>
          </a:xfrm>
          <a:prstGeom prst="rect">
            <a:avLst/>
          </a:prstGeom>
        </p:spPr>
        <p:txBody>
          <a:bodyPr wrap="none">
            <a:spAutoFit/>
          </a:bodyPr>
          <a:lstStyle/>
          <a:p>
            <a:r>
              <a:rPr kumimoji="1" lang="en-US" altLang="zh-CN" sz="3600" dirty="0">
                <a:solidFill>
                  <a:schemeClr val="tx2"/>
                </a:solidFill>
                <a:latin typeface="Comic Sans MS" panose="030F0702030302020204" pitchFamily="66" charset="0"/>
              </a:rPr>
              <a:t>8</a:t>
            </a:r>
            <a:r>
              <a:rPr kumimoji="1" lang="zh-CN" altLang="en-US" sz="3600" dirty="0">
                <a:solidFill>
                  <a:schemeClr val="tx2"/>
                </a:solidFill>
                <a:latin typeface="Comic Sans MS" panose="030F0702030302020204" pitchFamily="66" charset="0"/>
              </a:rPr>
              <a:t>个</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盒：每个</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盒是</a:t>
            </a:r>
            <a:r>
              <a:rPr kumimoji="1" lang="en-US" altLang="zh-CN" sz="3600" dirty="0">
                <a:solidFill>
                  <a:schemeClr val="tx2"/>
                </a:solidFill>
                <a:latin typeface="Comic Sans MS" panose="030F0702030302020204" pitchFamily="66" charset="0"/>
              </a:rPr>
              <a:t>4</a:t>
            </a:r>
            <a:r>
              <a:rPr kumimoji="1" lang="zh-CN" altLang="en-US" sz="3600" dirty="0">
                <a:solidFill>
                  <a:schemeClr val="tx2"/>
                </a:solidFill>
                <a:latin typeface="Comic Sans MS" panose="030F0702030302020204" pitchFamily="66" charset="0"/>
              </a:rPr>
              <a:t>行</a:t>
            </a:r>
            <a:r>
              <a:rPr kumimoji="1" lang="en-US" altLang="zh-CN" sz="3600" dirty="0">
                <a:solidFill>
                  <a:schemeClr val="tx2"/>
                </a:solidFill>
                <a:latin typeface="Comic Sans MS" panose="030F0702030302020204" pitchFamily="66" charset="0"/>
              </a:rPr>
              <a:t>16</a:t>
            </a:r>
            <a:r>
              <a:rPr kumimoji="1" lang="zh-CN" altLang="en-US" sz="3600" dirty="0">
                <a:solidFill>
                  <a:schemeClr val="tx2"/>
                </a:solidFill>
                <a:latin typeface="Comic Sans MS" panose="030F0702030302020204" pitchFamily="66" charset="0"/>
              </a:rPr>
              <a:t>列</a:t>
            </a:r>
            <a:endParaRPr lang="zh-CN" altLang="en-US"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246278AA-65C0-4295-8A46-D43CE87CD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800" y="5427442"/>
            <a:ext cx="7093329" cy="1005403"/>
          </a:xfrm>
          <a:prstGeom prst="rect">
            <a:avLst/>
          </a:prstGeom>
        </p:spPr>
      </p:pic>
      <p:sp>
        <p:nvSpPr>
          <p:cNvPr id="8199" name="Rectangle 2"/>
          <p:cNvSpPr>
            <a:spLocks noChangeArrowheads="1"/>
          </p:cNvSpPr>
          <p:nvPr/>
        </p:nvSpPr>
        <p:spPr bwMode="auto">
          <a:xfrm>
            <a:off x="316606" y="245487"/>
            <a:ext cx="548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盒的构造与实例（</a:t>
            </a:r>
            <a:r>
              <a:rPr kumimoji="1" lang="en-US" altLang="zh-CN" sz="3600" dirty="0">
                <a:solidFill>
                  <a:schemeClr val="tx2"/>
                </a:solidFill>
                <a:latin typeface="Comic Sans MS" panose="030F0702030302020204" pitchFamily="66" charset="0"/>
              </a:rPr>
              <a:t>S6</a:t>
            </a:r>
            <a:r>
              <a:rPr kumimoji="1" lang="zh-CN" altLang="en-US" sz="3600" dirty="0">
                <a:solidFill>
                  <a:schemeClr val="tx2"/>
                </a:solidFill>
                <a:latin typeface="Comic Sans MS" panose="030F0702030302020204" pitchFamily="66" charset="0"/>
              </a:rPr>
              <a:t>）</a:t>
            </a:r>
          </a:p>
        </p:txBody>
      </p:sp>
      <p:graphicFrame>
        <p:nvGraphicFramePr>
          <p:cNvPr id="8194" name="Object 3"/>
          <p:cNvGraphicFramePr>
            <a:graphicFrameLocks noChangeAspect="1"/>
          </p:cNvGraphicFramePr>
          <p:nvPr/>
        </p:nvGraphicFramePr>
        <p:xfrm>
          <a:off x="43542" y="1819411"/>
          <a:ext cx="3962400" cy="3581400"/>
        </p:xfrm>
        <a:graphic>
          <a:graphicData uri="http://schemas.openxmlformats.org/presentationml/2006/ole">
            <mc:AlternateContent xmlns:mc="http://schemas.openxmlformats.org/markup-compatibility/2006">
              <mc:Choice xmlns:v="urn:schemas-microsoft-com:vml" Requires="v">
                <p:oleObj spid="_x0000_s31723" name="位图图像" r:id="rId5" imgW="3956050" imgH="2825750" progId="Paint.Picture">
                  <p:embed/>
                </p:oleObj>
              </mc:Choice>
              <mc:Fallback>
                <p:oleObj name="位图图像" r:id="rId5" imgW="3956050" imgH="2825750"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2" y="1819411"/>
                        <a:ext cx="396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00" name="Group 4"/>
          <p:cNvGrpSpPr/>
          <p:nvPr/>
        </p:nvGrpSpPr>
        <p:grpSpPr bwMode="auto">
          <a:xfrm>
            <a:off x="4495800" y="2625141"/>
            <a:ext cx="4419600" cy="1905000"/>
            <a:chOff x="2832" y="1680"/>
            <a:chExt cx="2688" cy="768"/>
          </a:xfrm>
        </p:grpSpPr>
        <p:graphicFrame>
          <p:nvGraphicFramePr>
            <p:cNvPr id="8196" name="Object 5"/>
            <p:cNvGraphicFramePr>
              <a:graphicFrameLocks noChangeAspect="1"/>
            </p:cNvGraphicFramePr>
            <p:nvPr/>
          </p:nvGraphicFramePr>
          <p:xfrm>
            <a:off x="3168" y="1920"/>
            <a:ext cx="2325" cy="496"/>
          </p:xfrm>
          <a:graphic>
            <a:graphicData uri="http://schemas.openxmlformats.org/presentationml/2006/ole">
              <mc:AlternateContent xmlns:mc="http://schemas.openxmlformats.org/markup-compatibility/2006">
                <mc:Choice xmlns:v="urn:schemas-microsoft-com:vml" Requires="v">
                  <p:oleObj spid="_x0000_s31724" name="位图图像" r:id="rId7" imgW="4368800" imgH="787400" progId="Paint.Picture">
                    <p:embed/>
                  </p:oleObj>
                </mc:Choice>
                <mc:Fallback>
                  <p:oleObj name="位图图像" r:id="rId7" imgW="4368800" imgH="787400" progId="Paint.Pictur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1920"/>
                          <a:ext cx="2325" cy="49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6"/>
            <p:cNvGraphicFramePr>
              <a:graphicFrameLocks noChangeAspect="1"/>
            </p:cNvGraphicFramePr>
            <p:nvPr/>
          </p:nvGraphicFramePr>
          <p:xfrm>
            <a:off x="2832" y="1680"/>
            <a:ext cx="2640" cy="132"/>
          </p:xfrm>
          <a:graphic>
            <a:graphicData uri="http://schemas.openxmlformats.org/presentationml/2006/ole">
              <mc:AlternateContent xmlns:mc="http://schemas.openxmlformats.org/markup-compatibility/2006">
                <mc:Choice xmlns:v="urn:schemas-microsoft-com:vml" Requires="v">
                  <p:oleObj spid="_x0000_s31725" name="位图图像" r:id="rId9" imgW="5105400" imgH="209550" progId="Paint.Picture">
                    <p:embed/>
                  </p:oleObj>
                </mc:Choice>
                <mc:Fallback>
                  <p:oleObj name="位图图像" r:id="rId9" imgW="5105400" imgH="209550" progId="Paint.Picture">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680"/>
                          <a:ext cx="2640"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7"/>
            <p:cNvGraphicFramePr>
              <a:graphicFrameLocks noChangeAspect="1"/>
            </p:cNvGraphicFramePr>
            <p:nvPr/>
          </p:nvGraphicFramePr>
          <p:xfrm>
            <a:off x="2928" y="1928"/>
            <a:ext cx="144" cy="520"/>
          </p:xfrm>
          <a:graphic>
            <a:graphicData uri="http://schemas.openxmlformats.org/presentationml/2006/ole">
              <mc:AlternateContent xmlns:mc="http://schemas.openxmlformats.org/markup-compatibility/2006">
                <mc:Choice xmlns:v="urn:schemas-microsoft-com:vml" Requires="v">
                  <p:oleObj spid="_x0000_s31726" name="位图图像" r:id="rId11" imgW="228600" imgH="825500" progId="Paint.Picture">
                    <p:embed/>
                  </p:oleObj>
                </mc:Choice>
                <mc:Fallback>
                  <p:oleObj name="位图图像" r:id="rId11" imgW="228600" imgH="825500" progId="Paint.Picture">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 y="1928"/>
                          <a:ext cx="144"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1" name="Line 8"/>
            <p:cNvSpPr>
              <a:spLocks noChangeShapeType="1"/>
            </p:cNvSpPr>
            <p:nvPr/>
          </p:nvSpPr>
          <p:spPr bwMode="auto">
            <a:xfrm>
              <a:off x="2832" y="1872"/>
              <a:ext cx="268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212" name="Line 9"/>
            <p:cNvSpPr>
              <a:spLocks noChangeShapeType="1"/>
            </p:cNvSpPr>
            <p:nvPr/>
          </p:nvSpPr>
          <p:spPr bwMode="auto">
            <a:xfrm>
              <a:off x="3120" y="1680"/>
              <a:ext cx="0" cy="7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8202" name="Rectangle 17"/>
          <p:cNvSpPr>
            <a:spLocks noChangeArrowheads="1"/>
          </p:cNvSpPr>
          <p:nvPr/>
        </p:nvSpPr>
        <p:spPr bwMode="auto">
          <a:xfrm>
            <a:off x="7162800" y="4072941"/>
            <a:ext cx="3048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3" name="Rectangle 18"/>
          <p:cNvSpPr>
            <a:spLocks noChangeArrowheads="1"/>
          </p:cNvSpPr>
          <p:nvPr/>
        </p:nvSpPr>
        <p:spPr bwMode="auto">
          <a:xfrm>
            <a:off x="1716416" y="5946482"/>
            <a:ext cx="11430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4" name="Rectangle 19"/>
          <p:cNvSpPr>
            <a:spLocks noChangeArrowheads="1"/>
          </p:cNvSpPr>
          <p:nvPr/>
        </p:nvSpPr>
        <p:spPr bwMode="auto">
          <a:xfrm>
            <a:off x="7812416" y="5946482"/>
            <a:ext cx="6096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5" name="Rectangle 20"/>
          <p:cNvSpPr>
            <a:spLocks noChangeArrowheads="1"/>
          </p:cNvSpPr>
          <p:nvPr/>
        </p:nvSpPr>
        <p:spPr bwMode="auto">
          <a:xfrm>
            <a:off x="78116" y="1348068"/>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dirty="0">
                <a:solidFill>
                  <a:schemeClr val="tx2"/>
                </a:solidFill>
                <a:latin typeface="Comic Sans MS" panose="030F0702030302020204" pitchFamily="66" charset="0"/>
              </a:rPr>
              <a:t>实例：</a:t>
            </a:r>
            <a:r>
              <a:rPr kumimoji="1" lang="en-US" altLang="zh-CN" sz="2400" dirty="0">
                <a:solidFill>
                  <a:schemeClr val="tx2"/>
                </a:solidFill>
                <a:latin typeface="Comic Sans MS" panose="030F0702030302020204" pitchFamily="66" charset="0"/>
              </a:rPr>
              <a:t>110011</a:t>
            </a:r>
            <a:r>
              <a:rPr kumimoji="1" lang="en-US" altLang="zh-CN" sz="2400" dirty="0">
                <a:solidFill>
                  <a:schemeClr val="tx2"/>
                </a:solidFill>
                <a:latin typeface="Comic Sans MS" panose="030F0702030302020204" pitchFamily="66" charset="0"/>
                <a:sym typeface="Wingdings" panose="05000000000000000000" pitchFamily="2" charset="2"/>
              </a:rPr>
              <a:t>1110</a:t>
            </a:r>
            <a:endParaRPr kumimoji="1" lang="en-US" altLang="zh-CN" sz="2400" dirty="0">
              <a:solidFill>
                <a:schemeClr val="tx2"/>
              </a:solidFill>
              <a:latin typeface="Comic Sans MS" panose="030F0702030302020204" pitchFamily="66" charset="0"/>
            </a:endParaRPr>
          </a:p>
        </p:txBody>
      </p:sp>
      <p:sp>
        <p:nvSpPr>
          <p:cNvPr id="21" name="矩形 20"/>
          <p:cNvSpPr/>
          <p:nvPr/>
        </p:nvSpPr>
        <p:spPr>
          <a:xfrm>
            <a:off x="4648200" y="1289229"/>
            <a:ext cx="4459616" cy="867930"/>
          </a:xfrm>
          <a:prstGeom prst="rect">
            <a:avLst/>
          </a:prstGeom>
          <a:solidFill>
            <a:schemeClr val="bg2">
              <a:lumMod val="90000"/>
            </a:schemeClr>
          </a:solidFill>
        </p:spPr>
        <p:txBody>
          <a:bodyPr wrap="square">
            <a:spAutoFit/>
          </a:bodyPr>
          <a:lstStyle/>
          <a:p>
            <a:pPr>
              <a:lnSpc>
                <a:spcPct val="130000"/>
              </a:lnSpc>
              <a:spcBef>
                <a:spcPct val="20000"/>
              </a:spcBef>
              <a:buClr>
                <a:schemeClr val="folHlink"/>
              </a:buClr>
              <a:buSzPct val="150000"/>
              <a:buFont typeface="Wingdings" panose="05000000000000000000" pitchFamily="2" charset="2"/>
              <a:buChar char="§"/>
            </a:pPr>
            <a:r>
              <a:rPr kumimoji="1" lang="en-US" altLang="zh-CN" dirty="0"/>
              <a:t>  DES</a:t>
            </a:r>
            <a:r>
              <a:rPr kumimoji="1" lang="zh-CN" altLang="en-US" dirty="0"/>
              <a:t>中只有</a:t>
            </a:r>
            <a:r>
              <a:rPr kumimoji="1" lang="en-US" altLang="zh-CN" dirty="0"/>
              <a:t>S-</a:t>
            </a:r>
            <a:r>
              <a:rPr kumimoji="1" lang="zh-CN" altLang="en-US" dirty="0"/>
              <a:t>盒是非线性运算</a:t>
            </a:r>
          </a:p>
          <a:p>
            <a:pPr>
              <a:lnSpc>
                <a:spcPct val="130000"/>
              </a:lnSpc>
              <a:spcBef>
                <a:spcPct val="20000"/>
              </a:spcBef>
              <a:buClr>
                <a:schemeClr val="folHlink"/>
              </a:buClr>
              <a:buSzPct val="150000"/>
              <a:buFont typeface="Wingdings" panose="05000000000000000000" pitchFamily="2" charset="2"/>
              <a:buChar char="§"/>
            </a:pPr>
            <a:r>
              <a:rPr kumimoji="1" lang="en-US" altLang="zh-CN" dirty="0"/>
              <a:t>  S-</a:t>
            </a:r>
            <a:r>
              <a:rPr kumimoji="1" lang="zh-CN" altLang="en-US" dirty="0"/>
              <a:t>盒不易于分析，安全性很好</a:t>
            </a:r>
          </a:p>
        </p:txBody>
      </p:sp>
      <p:cxnSp>
        <p:nvCxnSpPr>
          <p:cNvPr id="3" name="连接符: 肘形 2">
            <a:extLst>
              <a:ext uri="{FF2B5EF4-FFF2-40B4-BE49-F238E27FC236}">
                <a16:creationId xmlns:a16="http://schemas.microsoft.com/office/drawing/2014/main" id="{7352A11C-9288-4CA4-AD3C-0BD5F0F3B63E}"/>
              </a:ext>
            </a:extLst>
          </p:cNvPr>
          <p:cNvCxnSpPr>
            <a:cxnSpLocks/>
          </p:cNvCxnSpPr>
          <p:nvPr/>
        </p:nvCxnSpPr>
        <p:spPr>
          <a:xfrm rot="16200000" flipH="1">
            <a:off x="3622942" y="2787897"/>
            <a:ext cx="862903" cy="504000"/>
          </a:xfrm>
          <a:prstGeom prst="bentConnector3">
            <a:avLst>
              <a:gd name="adj1" fmla="val 100972"/>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EB6E7CCD-0C90-4CE3-9C14-A8D3823CF09A}"/>
              </a:ext>
            </a:extLst>
          </p:cNvPr>
          <p:cNvCxnSpPr>
            <a:cxnSpLocks/>
          </p:cNvCxnSpPr>
          <p:nvPr/>
        </p:nvCxnSpPr>
        <p:spPr>
          <a:xfrm flipV="1">
            <a:off x="3986706" y="4398642"/>
            <a:ext cx="2679433" cy="248814"/>
          </a:xfrm>
          <a:prstGeom prst="bentConnector3">
            <a:avLst>
              <a:gd name="adj1" fmla="val 100110"/>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290513"/>
            <a:ext cx="7793038" cy="855707"/>
          </a:xfrm>
        </p:spPr>
        <p:txBody>
          <a:bodyPr/>
          <a:lstStyle/>
          <a:p>
            <a:pPr algn="l" eaLnBrk="1" hangingPunct="1"/>
            <a:r>
              <a:rPr lang="en-US" altLang="zh-CN" b="1" dirty="0">
                <a:latin typeface="华文新魏" panose="02010800040101010101" pitchFamily="2" charset="-122"/>
                <a:ea typeface="华文新魏" panose="02010800040101010101" pitchFamily="2" charset="-122"/>
              </a:rPr>
              <a:t>S-</a:t>
            </a:r>
            <a:r>
              <a:rPr lang="zh-CN" altLang="en-US" b="1" dirty="0">
                <a:latin typeface="华文新魏" panose="02010800040101010101" pitchFamily="2" charset="-122"/>
                <a:ea typeface="华文新魏" panose="02010800040101010101" pitchFamily="2" charset="-122"/>
              </a:rPr>
              <a:t>盒构造原则</a:t>
            </a:r>
          </a:p>
        </p:txBody>
      </p:sp>
      <p:sp>
        <p:nvSpPr>
          <p:cNvPr id="45059" name="Rectangle 3"/>
          <p:cNvSpPr>
            <a:spLocks noChangeArrowheads="1"/>
          </p:cNvSpPr>
          <p:nvPr/>
        </p:nvSpPr>
        <p:spPr bwMode="auto">
          <a:xfrm>
            <a:off x="262944" y="1398431"/>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000" dirty="0"/>
              <a:t>S</a:t>
            </a:r>
            <a:r>
              <a:rPr kumimoji="1" lang="zh-CN" altLang="zh-CN" sz="2000" dirty="0"/>
              <a:t>盒的每一行是整数0，</a:t>
            </a:r>
            <a:r>
              <a:rPr kumimoji="1" lang="zh-CN" altLang="zh-CN" sz="2000" dirty="0">
                <a:latin typeface="Times New Roman" panose="02020603050405020304" pitchFamily="18" charset="0"/>
              </a:rPr>
              <a:t>…</a:t>
            </a:r>
            <a:r>
              <a:rPr kumimoji="1" lang="zh-CN" altLang="zh-CN" sz="2000" dirty="0"/>
              <a:t>，15的一个置换</a:t>
            </a:r>
            <a:endParaRPr kumimoji="1" lang="zh-CN" altLang="en-US" sz="2000" dirty="0"/>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没有一个</a:t>
            </a:r>
            <a:r>
              <a:rPr kumimoji="1" lang="en-US" altLang="zh-CN" sz="2000" dirty="0"/>
              <a:t>S</a:t>
            </a:r>
            <a:r>
              <a:rPr kumimoji="1" lang="zh-CN" altLang="en-US" sz="2000" dirty="0"/>
              <a:t>盒是它输入变量的线性函数</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改变</a:t>
            </a:r>
            <a:r>
              <a:rPr kumimoji="1" lang="en-US" altLang="zh-CN" sz="2000" dirty="0"/>
              <a:t>S</a:t>
            </a:r>
            <a:r>
              <a:rPr kumimoji="1" lang="zh-CN" altLang="en-US" sz="2000" dirty="0"/>
              <a:t>盒的一个输入位至少要引起两位的输出改变</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对任何一个</a:t>
            </a:r>
            <a:r>
              <a:rPr kumimoji="1" lang="en-US" altLang="zh-CN" sz="2000" dirty="0"/>
              <a:t>S</a:t>
            </a:r>
            <a:r>
              <a:rPr kumimoji="1" lang="zh-CN" altLang="en-US" sz="2000" dirty="0"/>
              <a:t>盒和任何一个输入</a:t>
            </a:r>
            <a:r>
              <a:rPr kumimoji="1" lang="en-US" altLang="zh-CN" sz="2000" dirty="0"/>
              <a:t>X</a:t>
            </a:r>
            <a:r>
              <a:rPr kumimoji="1" lang="zh-CN" altLang="en-US" sz="2000" dirty="0"/>
              <a:t>，</a:t>
            </a:r>
            <a:r>
              <a:rPr kumimoji="1" lang="en-US" altLang="zh-CN" sz="2000" dirty="0"/>
              <a:t>S</a:t>
            </a:r>
            <a:r>
              <a:rPr kumimoji="1" lang="zh-CN" altLang="en-US" sz="2000" dirty="0"/>
              <a:t>（</a:t>
            </a:r>
            <a:r>
              <a:rPr kumimoji="1" lang="en-US" altLang="zh-CN" sz="2000" dirty="0"/>
              <a:t>X</a:t>
            </a:r>
            <a:r>
              <a:rPr kumimoji="1" lang="zh-CN" altLang="en-US" sz="2000" dirty="0"/>
              <a:t>）和 </a:t>
            </a:r>
            <a:br>
              <a:rPr kumimoji="1" lang="zh-CN" altLang="en-US" sz="2000" dirty="0"/>
            </a:br>
            <a:r>
              <a:rPr kumimoji="1" lang="en-US" altLang="zh-CN" sz="2000" dirty="0"/>
              <a:t>S(X</a:t>
            </a:r>
            <a:r>
              <a:rPr kumimoji="1" lang="en-US" altLang="zh-CN" sz="2000" dirty="0">
                <a:sym typeface="Symbol" panose="05050102010706020507" pitchFamily="18" charset="2"/>
              </a:rPr>
              <a:t></a:t>
            </a:r>
            <a:r>
              <a:rPr kumimoji="1" lang="en-US" altLang="zh-CN" sz="2000" dirty="0"/>
              <a:t>001100</a:t>
            </a:r>
            <a:r>
              <a:rPr kumimoji="1" lang="zh-CN" altLang="en-US" sz="2000" dirty="0"/>
              <a:t>）至少有两个比特不同（这里</a:t>
            </a:r>
            <a:r>
              <a:rPr kumimoji="1" lang="en-US" altLang="zh-CN" sz="2000" dirty="0"/>
              <a:t>X</a:t>
            </a:r>
            <a:r>
              <a:rPr kumimoji="1" lang="zh-CN" altLang="en-US" sz="2000" dirty="0"/>
              <a:t>是长度为</a:t>
            </a:r>
            <a:r>
              <a:rPr kumimoji="1" lang="en-US" altLang="zh-CN" sz="2000" dirty="0"/>
              <a:t>6</a:t>
            </a:r>
            <a:r>
              <a:rPr kumimoji="1" lang="zh-CN" altLang="en-US" sz="2000" dirty="0"/>
              <a:t>的比特串）</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对任何一个</a:t>
            </a:r>
            <a:r>
              <a:rPr kumimoji="1" lang="en-US" altLang="zh-CN" sz="2000" dirty="0"/>
              <a:t>S</a:t>
            </a:r>
            <a:r>
              <a:rPr kumimoji="1" lang="zh-CN" altLang="en-US" sz="2000" dirty="0"/>
              <a:t>盒，对任何一个输入对</a:t>
            </a:r>
            <a:r>
              <a:rPr kumimoji="1" lang="en-US" altLang="zh-CN" sz="2000" dirty="0"/>
              <a:t>e</a:t>
            </a:r>
            <a:r>
              <a:rPr kumimoji="1" lang="zh-CN" altLang="en-US" sz="2000" dirty="0"/>
              <a:t>，</a:t>
            </a:r>
            <a:r>
              <a:rPr kumimoji="1" lang="en-US" altLang="zh-CN" sz="2000" dirty="0"/>
              <a:t>f</a:t>
            </a:r>
            <a:r>
              <a:rPr kumimoji="1" lang="zh-CN" altLang="zh-CN" sz="2000" dirty="0"/>
              <a:t>属于{0,1},</a:t>
            </a:r>
            <a:br>
              <a:rPr kumimoji="1" lang="zh-CN" altLang="zh-CN" sz="2000" dirty="0"/>
            </a:br>
            <a:r>
              <a:rPr kumimoji="1" lang="en-US" altLang="zh-CN" sz="2000" dirty="0"/>
              <a:t>S(X) ≠ S(X</a:t>
            </a:r>
            <a:r>
              <a:rPr kumimoji="1" lang="en-US" altLang="zh-CN" sz="2000" dirty="0">
                <a:sym typeface="Symbol" panose="05050102010706020507" pitchFamily="18" charset="2"/>
              </a:rPr>
              <a:t>11e</a:t>
            </a:r>
            <a:r>
              <a:rPr kumimoji="1" lang="en-US" altLang="zh-CN" sz="2000" dirty="0"/>
              <a:t>f00)</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000" dirty="0"/>
              <a:t> </a:t>
            </a:r>
            <a:r>
              <a:rPr kumimoji="1" lang="zh-CN" altLang="zh-CN" sz="2000" dirty="0"/>
              <a:t>对任何一个</a:t>
            </a:r>
            <a:r>
              <a:rPr kumimoji="1" lang="en-US" altLang="zh-CN" sz="2000" dirty="0"/>
              <a:t>S</a:t>
            </a:r>
            <a:r>
              <a:rPr kumimoji="1" lang="zh-CN" altLang="zh-CN" sz="2000" dirty="0"/>
              <a:t>盒，如果固定一个输入比特，来看一个固定输出比特的值，这个输出比特为0的输入数目将接近于这个输出比特为1的输入数目</a:t>
            </a:r>
            <a:endParaRPr kumimoji="1"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88889" y="411052"/>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盒的构造要求</a:t>
            </a:r>
          </a:p>
        </p:txBody>
      </p:sp>
      <p:sp>
        <p:nvSpPr>
          <p:cNvPr id="46083" name="Rectangle 3"/>
          <p:cNvSpPr>
            <a:spLocks noChangeArrowheads="1"/>
          </p:cNvSpPr>
          <p:nvPr/>
        </p:nvSpPr>
        <p:spPr bwMode="auto">
          <a:xfrm>
            <a:off x="188889" y="1604493"/>
            <a:ext cx="8610600" cy="397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Char char="§"/>
            </a:pPr>
            <a:r>
              <a:rPr kumimoji="1" lang="en-US" altLang="zh-CN" sz="2400" dirty="0">
                <a:solidFill>
                  <a:srgbClr val="FF0000"/>
                </a:solidFill>
              </a:rPr>
              <a:t>S-</a:t>
            </a:r>
            <a:r>
              <a:rPr kumimoji="1" lang="zh-CN" altLang="en-US" sz="2400" dirty="0">
                <a:solidFill>
                  <a:srgbClr val="FF0000"/>
                </a:solidFill>
              </a:rPr>
              <a:t>盒是许多密码算法的唯一非线性部件</a:t>
            </a:r>
            <a:r>
              <a:rPr kumimoji="1" lang="en-US" altLang="zh-CN" sz="2400" dirty="0">
                <a:solidFill>
                  <a:srgbClr val="FF0000"/>
                </a:solidFill>
              </a:rPr>
              <a:t>,</a:t>
            </a:r>
            <a:r>
              <a:rPr kumimoji="1" lang="zh-CN" altLang="en-US" sz="2400" dirty="0">
                <a:solidFill>
                  <a:srgbClr val="FF0000"/>
                </a:solidFill>
              </a:rPr>
              <a:t>因此它的密码强度决定了整个算法的安全强度</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提供了密码算法所必须的混乱作用</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如何全面准确地度量</a:t>
            </a:r>
            <a:r>
              <a:rPr kumimoji="1" lang="en-US" altLang="zh-CN" sz="2400" dirty="0"/>
              <a:t>S-</a:t>
            </a:r>
            <a:r>
              <a:rPr kumimoji="1" lang="zh-CN" altLang="en-US" sz="2400" dirty="0"/>
              <a:t>盒的密码强度和设计有效的</a:t>
            </a:r>
            <a:r>
              <a:rPr kumimoji="1" lang="en-US" altLang="zh-CN" sz="2400" dirty="0"/>
              <a:t>S-</a:t>
            </a:r>
            <a:r>
              <a:rPr kumimoji="1" lang="zh-CN" altLang="en-US" sz="2400" dirty="0"/>
              <a:t>盒是分组密码设计和分析中的难题</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非线性度、差分均匀性、严格雪崩准则、可逆性、没有陷门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a:xfrm>
            <a:off x="341290" y="1570553"/>
            <a:ext cx="7772400" cy="1828800"/>
          </a:xfrm>
        </p:spPr>
        <p:txBody>
          <a:bodyPr/>
          <a:lstStyle/>
          <a:p>
            <a:pPr marL="0" indent="0" eaLnBrk="1" hangingPunct="1">
              <a:lnSpc>
                <a:spcPct val="125000"/>
              </a:lnSpc>
              <a:buFont typeface="Wingdings" panose="05000000000000000000" pitchFamily="2" charset="2"/>
              <a:buNone/>
            </a:pPr>
            <a:r>
              <a:rPr lang="zh-CN" altLang="en-US" dirty="0"/>
              <a:t>把压缩得到的</a:t>
            </a:r>
            <a:r>
              <a:rPr lang="en-US" altLang="zh-CN" dirty="0"/>
              <a:t>32</a:t>
            </a:r>
            <a:r>
              <a:rPr lang="zh-CN" altLang="en-US" dirty="0"/>
              <a:t>位重新排列，</a:t>
            </a:r>
          </a:p>
          <a:p>
            <a:pPr eaLnBrk="1" hangingPunct="1">
              <a:buFont typeface="Wingdings" panose="05000000000000000000" pitchFamily="2" charset="2"/>
              <a:buNone/>
            </a:pPr>
            <a:r>
              <a:rPr lang="zh-CN" altLang="en-US" dirty="0"/>
              <a:t>输出即为</a:t>
            </a:r>
            <a:r>
              <a:rPr lang="en-US" altLang="zh-CN" dirty="0"/>
              <a:t>f(R</a:t>
            </a:r>
            <a:r>
              <a:rPr lang="en-US" altLang="zh-CN" baseline="-25000" dirty="0"/>
              <a:t>i-1</a:t>
            </a:r>
            <a:r>
              <a:rPr lang="en-US" altLang="zh-CN" dirty="0"/>
              <a:t>,k</a:t>
            </a:r>
            <a:r>
              <a:rPr lang="en-US" altLang="zh-CN" baseline="-25000" dirty="0"/>
              <a:t>i</a:t>
            </a:r>
            <a:r>
              <a:rPr lang="en-US" altLang="zh-CN" dirty="0"/>
              <a:t>)</a:t>
            </a:r>
          </a:p>
          <a:p>
            <a:pPr eaLnBrk="1" hangingPunct="1">
              <a:buFont typeface="Wingdings" panose="05000000000000000000" pitchFamily="2" charset="2"/>
              <a:buNone/>
            </a:pPr>
            <a:endParaRPr lang="en-US" altLang="zh-CN" dirty="0"/>
          </a:p>
        </p:txBody>
      </p:sp>
      <p:graphicFrame>
        <p:nvGraphicFramePr>
          <p:cNvPr id="9218" name="Object 3"/>
          <p:cNvGraphicFramePr>
            <a:graphicFrameLocks noChangeAspect="1"/>
          </p:cNvGraphicFramePr>
          <p:nvPr/>
        </p:nvGraphicFramePr>
        <p:xfrm>
          <a:off x="1451021" y="3001182"/>
          <a:ext cx="4749800" cy="1619250"/>
        </p:xfrm>
        <a:graphic>
          <a:graphicData uri="http://schemas.openxmlformats.org/presentationml/2006/ole">
            <mc:AlternateContent xmlns:mc="http://schemas.openxmlformats.org/markup-compatibility/2006">
              <mc:Choice xmlns:v="urn:schemas-microsoft-com:vml" Requires="v">
                <p:oleObj spid="_x0000_s19865" name="位图图像" r:id="rId3" imgW="4749800" imgH="1619250" progId="Paint.Picture">
                  <p:embed/>
                </p:oleObj>
              </mc:Choice>
              <mc:Fallback>
                <p:oleObj name="位图图像" r:id="rId3" imgW="4749800" imgH="161925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021" y="3001182"/>
                        <a:ext cx="4749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526714" y="303392"/>
            <a:ext cx="7793038" cy="855707"/>
          </a:xfrm>
        </p:spPr>
        <p:txBody>
          <a:bodyPr/>
          <a:lstStyle/>
          <a:p>
            <a:pPr algn="l" eaLnBrk="1" hangingPunct="1"/>
            <a:r>
              <a:rPr lang="en-US" altLang="zh-CN" b="1" dirty="0">
                <a:latin typeface="华文新魏" panose="02010800040101010101" pitchFamily="2" charset="-122"/>
                <a:ea typeface="华文新魏" panose="02010800040101010101" pitchFamily="2" charset="-122"/>
              </a:rPr>
              <a:t>P</a:t>
            </a:r>
            <a:r>
              <a:rPr lang="zh-CN" altLang="en-US" b="1" dirty="0">
                <a:latin typeface="华文新魏" panose="02010800040101010101" pitchFamily="2" charset="-122"/>
                <a:ea typeface="华文新魏" panose="02010800040101010101" pitchFamily="2" charset="-122"/>
              </a:rPr>
              <a:t>置换</a:t>
            </a:r>
          </a:p>
        </p:txBody>
      </p:sp>
      <p:sp>
        <p:nvSpPr>
          <p:cNvPr id="5" name="Rectangle 3"/>
          <p:cNvSpPr>
            <a:spLocks noChangeArrowheads="1"/>
          </p:cNvSpPr>
          <p:nvPr/>
        </p:nvSpPr>
        <p:spPr bwMode="auto">
          <a:xfrm>
            <a:off x="341290" y="4940121"/>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800" dirty="0">
                <a:solidFill>
                  <a:srgbClr val="FF0000"/>
                </a:solidFill>
              </a:rPr>
              <a:t>P</a:t>
            </a:r>
            <a:r>
              <a:rPr kumimoji="1" lang="zh-CN" altLang="en-US" sz="2800" dirty="0">
                <a:solidFill>
                  <a:srgbClr val="FF0000"/>
                </a:solidFill>
              </a:rPr>
              <a:t>置换的目的是提供雪崩效应</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800" dirty="0"/>
              <a:t>明文或密钥的一点小的变动都引起密文的较大变化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a:xfrm>
            <a:off x="467932" y="1348011"/>
            <a:ext cx="8229600" cy="4769453"/>
          </a:xfrm>
          <a:noFill/>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mn-ea"/>
              </a:rPr>
              <a:t>第四阶段：</a:t>
            </a:r>
            <a:r>
              <a:rPr lang="en-US" altLang="zh-CN" sz="2400" b="1" dirty="0">
                <a:solidFill>
                  <a:schemeClr val="hlink"/>
                </a:solidFill>
                <a:latin typeface="+mn-ea"/>
              </a:rPr>
              <a:t>1984</a:t>
            </a:r>
            <a:r>
              <a:rPr lang="zh-CN" altLang="en-US" sz="2400" b="1" dirty="0">
                <a:solidFill>
                  <a:schemeClr val="hlink"/>
                </a:solidFill>
                <a:latin typeface="+mn-ea"/>
              </a:rPr>
              <a:t>后，量子密码学产生阶段</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1984</a:t>
            </a:r>
            <a:r>
              <a:rPr lang="zh-CN" altLang="en-US" sz="2400" dirty="0">
                <a:latin typeface="+mn-ea"/>
              </a:rPr>
              <a:t>年，</a:t>
            </a:r>
            <a:r>
              <a:rPr lang="en-US" altLang="zh-CN" sz="2400" dirty="0">
                <a:latin typeface="+mn-ea"/>
              </a:rPr>
              <a:t>bennett C H</a:t>
            </a:r>
            <a:r>
              <a:rPr lang="zh-CN" altLang="en-US" sz="2400" dirty="0">
                <a:latin typeface="+mn-ea"/>
              </a:rPr>
              <a:t>和 </a:t>
            </a:r>
            <a:r>
              <a:rPr lang="en-US" altLang="zh-CN" sz="2400" dirty="0">
                <a:latin typeface="+mn-ea"/>
              </a:rPr>
              <a:t>Brassard G</a:t>
            </a:r>
            <a:r>
              <a:rPr lang="zh-CN" altLang="en-US" sz="2400" dirty="0">
                <a:latin typeface="+mn-ea"/>
              </a:rPr>
              <a:t>发表</a:t>
            </a:r>
            <a:r>
              <a:rPr lang="en-US" altLang="zh-CN" sz="2400" dirty="0">
                <a:latin typeface="+mn-ea"/>
              </a:rPr>
              <a:t>BB84</a:t>
            </a:r>
            <a:r>
              <a:rPr lang="zh-CN" altLang="en-US" sz="2400" dirty="0">
                <a:latin typeface="+mn-ea"/>
              </a:rPr>
              <a:t>协议</a:t>
            </a:r>
          </a:p>
          <a:p>
            <a:pPr eaLnBrk="1" hangingPunct="1">
              <a:lnSpc>
                <a:spcPct val="125000"/>
              </a:lnSpc>
              <a:buFont typeface="Wingdings" panose="05000000000000000000" pitchFamily="2" charset="2"/>
              <a:buNone/>
            </a:pPr>
            <a:r>
              <a:rPr lang="zh-CN" altLang="en-US" sz="2400" b="1" dirty="0">
                <a:solidFill>
                  <a:schemeClr val="hlink"/>
                </a:solidFill>
                <a:latin typeface="+mn-ea"/>
              </a:rPr>
              <a:t>  特点：</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a:t>
            </a:r>
            <a:r>
              <a:rPr lang="zh-CN" altLang="en-US" sz="2400" dirty="0">
                <a:latin typeface="+mn-ea"/>
              </a:rPr>
              <a:t>）唯一理论上安全的</a:t>
            </a:r>
            <a:r>
              <a:rPr lang="en-US" altLang="zh-CN" sz="2400" dirty="0">
                <a:latin typeface="+mn-ea"/>
              </a:rPr>
              <a:t>,</a:t>
            </a:r>
            <a:r>
              <a:rPr lang="zh-CN" altLang="en-US" sz="2400" dirty="0">
                <a:latin typeface="+mn-ea"/>
              </a:rPr>
              <a:t>即使</a:t>
            </a:r>
            <a:r>
              <a:rPr lang="en-US" altLang="zh-CN" sz="2400" dirty="0">
                <a:latin typeface="+mn-ea"/>
              </a:rPr>
              <a:t>P=NP,</a:t>
            </a:r>
            <a:r>
              <a:rPr lang="zh-CN" altLang="en-US" sz="2400" dirty="0">
                <a:latin typeface="+mn-ea"/>
              </a:rPr>
              <a:t>其也是安全的；</a:t>
            </a:r>
          </a:p>
          <a:p>
            <a:pPr marL="0" indent="0"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2</a:t>
            </a:r>
            <a:r>
              <a:rPr lang="zh-CN" altLang="en-US" sz="2400" dirty="0">
                <a:latin typeface="+mn-ea"/>
              </a:rPr>
              <a:t>）其它都是计算安全的，基于计算复杂性，但当</a:t>
            </a:r>
            <a:r>
              <a:rPr lang="en-US" altLang="zh-CN" sz="2400" dirty="0">
                <a:latin typeface="+mn-ea"/>
              </a:rPr>
              <a:t>NP=P    </a:t>
            </a:r>
          </a:p>
          <a:p>
            <a:pPr marL="0" indent="0"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时，就无安全可言；</a:t>
            </a:r>
          </a:p>
          <a:p>
            <a:pPr eaLnBrk="1" hangingPunct="1">
              <a:lnSpc>
                <a:spcPct val="125000"/>
              </a:lnSpc>
              <a:buFont typeface="Wingdings" panose="05000000000000000000" pitchFamily="2" charset="2"/>
              <a:buNone/>
            </a:pPr>
            <a:endParaRPr lang="zh-CN" altLang="en-US" sz="2400" dirty="0">
              <a:latin typeface="+mn-ea"/>
            </a:endParaRPr>
          </a:p>
          <a:p>
            <a:pPr eaLnBrk="1" hangingPunct="1">
              <a:lnSpc>
                <a:spcPct val="125000"/>
              </a:lnSpc>
              <a:buFont typeface="Wingdings" panose="05000000000000000000" pitchFamily="2" charset="2"/>
              <a:buNone/>
            </a:pPr>
            <a:r>
              <a:rPr lang="zh-CN" altLang="en-US" sz="2400" b="1" dirty="0">
                <a:solidFill>
                  <a:schemeClr val="hlink"/>
                </a:solidFill>
                <a:latin typeface="+mn-ea"/>
              </a:rPr>
              <a:t>     第二、三、四阶段也称为现代密码学阶段</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493814" y="1455738"/>
          <a:ext cx="6664325" cy="5402262"/>
        </p:xfrm>
        <a:graphic>
          <a:graphicData uri="http://schemas.openxmlformats.org/presentationml/2006/ole">
            <mc:AlternateContent xmlns:mc="http://schemas.openxmlformats.org/markup-compatibility/2006">
              <mc:Choice xmlns:v="urn:schemas-microsoft-com:vml" Requires="v">
                <p:oleObj spid="_x0000_s33993" r:id="rId3" imgW="4457700" imgH="4446905" progId="Word.Picture.8">
                  <p:embed/>
                </p:oleObj>
              </mc:Choice>
              <mc:Fallback>
                <p:oleObj r:id="rId3" imgW="4457700" imgH="444690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14" y="1455738"/>
                        <a:ext cx="666432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
          <p:cNvGrpSpPr/>
          <p:nvPr/>
        </p:nvGrpSpPr>
        <p:grpSpPr bwMode="auto">
          <a:xfrm>
            <a:off x="0" y="1150938"/>
            <a:ext cx="9157291" cy="5364218"/>
            <a:chOff x="0" y="0"/>
            <a:chExt cx="6201" cy="3384"/>
          </a:xfrm>
        </p:grpSpPr>
        <p:sp>
          <p:nvSpPr>
            <p:cNvPr id="10247" name="Rectangle 4"/>
            <p:cNvSpPr>
              <a:spLocks noChangeArrowheads="1"/>
            </p:cNvSpPr>
            <p:nvPr/>
          </p:nvSpPr>
          <p:spPr bwMode="auto">
            <a:xfrm>
              <a:off x="4131" y="768"/>
              <a:ext cx="96" cy="12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48" name="Rectangle 5"/>
            <p:cNvSpPr>
              <a:spLocks noChangeArrowheads="1"/>
            </p:cNvSpPr>
            <p:nvPr/>
          </p:nvSpPr>
          <p:spPr bwMode="auto">
            <a:xfrm>
              <a:off x="4736" y="768"/>
              <a:ext cx="96" cy="12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0249" name="Group 6"/>
            <p:cNvGrpSpPr/>
            <p:nvPr/>
          </p:nvGrpSpPr>
          <p:grpSpPr bwMode="auto">
            <a:xfrm>
              <a:off x="0" y="0"/>
              <a:ext cx="1296" cy="1056"/>
              <a:chOff x="0" y="0"/>
              <a:chExt cx="1296" cy="1056"/>
            </a:xfrm>
          </p:grpSpPr>
          <p:graphicFrame>
            <p:nvGraphicFramePr>
              <p:cNvPr id="10244" name="Object 7"/>
              <p:cNvGraphicFramePr>
                <a:graphicFrameLocks noChangeAspect="1"/>
              </p:cNvGraphicFramePr>
              <p:nvPr/>
            </p:nvGraphicFramePr>
            <p:xfrm>
              <a:off x="0" y="0"/>
              <a:ext cx="1296" cy="1056"/>
            </p:xfrm>
            <a:graphic>
              <a:graphicData uri="http://schemas.openxmlformats.org/presentationml/2006/ole">
                <mc:AlternateContent xmlns:mc="http://schemas.openxmlformats.org/markup-compatibility/2006">
                  <mc:Choice xmlns:v="urn:schemas-microsoft-com:vml" Requires="v">
                    <p:oleObj spid="_x0000_s33994" name="位图图像" r:id="rId5" imgW="2387600" imgH="2209800" progId="Paint.Picture">
                      <p:embed/>
                    </p:oleObj>
                  </mc:Choice>
                  <mc:Fallback>
                    <p:oleObj name="位图图像" r:id="rId5" imgW="2387600" imgH="22098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9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7" name="Line 8"/>
              <p:cNvSpPr>
                <a:spLocks noChangeShapeType="1"/>
              </p:cNvSpPr>
              <p:nvPr/>
            </p:nvSpPr>
            <p:spPr bwMode="auto">
              <a:xfrm>
                <a:off x="1296" y="24"/>
                <a:ext cx="0" cy="100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0" name="Line 9"/>
            <p:cNvSpPr>
              <a:spLocks noChangeShapeType="1"/>
            </p:cNvSpPr>
            <p:nvPr/>
          </p:nvSpPr>
          <p:spPr bwMode="auto">
            <a:xfrm>
              <a:off x="1296" y="816"/>
              <a:ext cx="528" cy="0"/>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251" name="Group 10"/>
            <p:cNvGrpSpPr/>
            <p:nvPr/>
          </p:nvGrpSpPr>
          <p:grpSpPr bwMode="auto">
            <a:xfrm>
              <a:off x="5001" y="2274"/>
              <a:ext cx="1200" cy="1110"/>
              <a:chOff x="4953" y="2274"/>
              <a:chExt cx="1200" cy="1110"/>
            </a:xfrm>
          </p:grpSpPr>
          <p:graphicFrame>
            <p:nvGraphicFramePr>
              <p:cNvPr id="10243" name="Object 11"/>
              <p:cNvGraphicFramePr>
                <a:graphicFrameLocks noChangeAspect="1"/>
              </p:cNvGraphicFramePr>
              <p:nvPr/>
            </p:nvGraphicFramePr>
            <p:xfrm>
              <a:off x="4953" y="2274"/>
              <a:ext cx="1200" cy="1104"/>
            </p:xfrm>
            <a:graphic>
              <a:graphicData uri="http://schemas.openxmlformats.org/presentationml/2006/ole">
                <mc:AlternateContent xmlns:mc="http://schemas.openxmlformats.org/markup-compatibility/2006">
                  <mc:Choice xmlns:v="urn:schemas-microsoft-com:vml" Requires="v">
                    <p:oleObj spid="_x0000_s33995" name="位图图像" r:id="rId7" imgW="2127250" imgH="2165350" progId="Paint.Picture">
                      <p:embed/>
                    </p:oleObj>
                  </mc:Choice>
                  <mc:Fallback>
                    <p:oleObj name="位图图像" r:id="rId7" imgW="2127250" imgH="2165350"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 y="2274"/>
                            <a:ext cx="1200"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5" name="Line 12"/>
              <p:cNvSpPr>
                <a:spLocks noChangeShapeType="1"/>
              </p:cNvSpPr>
              <p:nvPr/>
            </p:nvSpPr>
            <p:spPr bwMode="auto">
              <a:xfrm>
                <a:off x="4962" y="2328"/>
                <a:ext cx="0" cy="105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256" name="Line 13"/>
              <p:cNvSpPr>
                <a:spLocks noChangeShapeType="1"/>
              </p:cNvSpPr>
              <p:nvPr/>
            </p:nvSpPr>
            <p:spPr bwMode="auto">
              <a:xfrm>
                <a:off x="6144" y="2310"/>
                <a:ext cx="0" cy="105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2" name="Line 14"/>
            <p:cNvSpPr>
              <a:spLocks noChangeShapeType="1"/>
            </p:cNvSpPr>
            <p:nvPr/>
          </p:nvSpPr>
          <p:spPr bwMode="auto">
            <a:xfrm>
              <a:off x="4416" y="2448"/>
              <a:ext cx="576" cy="240"/>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3" name="Line 15"/>
            <p:cNvSpPr>
              <a:spLocks noChangeShapeType="1"/>
            </p:cNvSpPr>
            <p:nvPr/>
          </p:nvSpPr>
          <p:spPr bwMode="auto">
            <a:xfrm flipV="1">
              <a:off x="4416" y="2928"/>
              <a:ext cx="576" cy="336"/>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4" name="Line 16"/>
            <p:cNvSpPr>
              <a:spLocks noChangeShapeType="1"/>
            </p:cNvSpPr>
            <p:nvPr/>
          </p:nvSpPr>
          <p:spPr bwMode="auto">
            <a:xfrm flipV="1">
              <a:off x="3216" y="864"/>
              <a:ext cx="528" cy="768"/>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246" name="Rectangle 17"/>
          <p:cNvSpPr>
            <a:spLocks noChangeArrowheads="1"/>
          </p:cNvSpPr>
          <p:nvPr/>
        </p:nvSpPr>
        <p:spPr bwMode="auto">
          <a:xfrm>
            <a:off x="742507" y="217404"/>
            <a:ext cx="6629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600" dirty="0">
                <a:solidFill>
                  <a:schemeClr val="tx2"/>
                </a:solidFill>
                <a:latin typeface="Comic Sans MS" panose="030F0702030302020204" pitchFamily="66" charset="0"/>
              </a:rPr>
              <a:t>DES</a:t>
            </a:r>
            <a:r>
              <a:rPr kumimoji="1" lang="zh-CN" altLang="en-US" sz="3600" dirty="0">
                <a:solidFill>
                  <a:schemeClr val="tx2"/>
                </a:solidFill>
                <a:latin typeface="华文行楷" panose="02010800040101010101" pitchFamily="2" charset="-122"/>
              </a:rPr>
              <a:t>中的子密钥的生成</a:t>
            </a:r>
            <a:endParaRPr kumimoji="1" lang="zh-CN" altLang="en-US" sz="4400" b="0" dirty="0">
              <a:solidFill>
                <a:schemeClr val="tx2"/>
              </a:solidFill>
            </a:endParaRPr>
          </a:p>
        </p:txBody>
      </p:sp>
      <p:sp>
        <p:nvSpPr>
          <p:cNvPr id="3" name="矩形 2"/>
          <p:cNvSpPr/>
          <p:nvPr/>
        </p:nvSpPr>
        <p:spPr>
          <a:xfrm>
            <a:off x="2303720" y="1153061"/>
            <a:ext cx="6274465" cy="402098"/>
          </a:xfrm>
          <a:prstGeom prst="rect">
            <a:avLst/>
          </a:prstGeom>
        </p:spPr>
        <p:txBody>
          <a:bodyPr wrap="square">
            <a:spAutoFit/>
          </a:bodyPr>
          <a:lstStyle/>
          <a:p>
            <a:pPr marL="0" indent="0" eaLnBrk="1" hangingPunct="1">
              <a:lnSpc>
                <a:spcPct val="125000"/>
              </a:lnSpc>
              <a:buFont typeface="Wingdings" panose="05000000000000000000" pitchFamily="2" charset="2"/>
              <a:buNone/>
            </a:pPr>
            <a:r>
              <a:rPr lang="en-US" altLang="zh-CN" dirty="0"/>
              <a:t>64</a:t>
            </a:r>
            <a:r>
              <a:rPr lang="zh-CN" altLang="en-US" dirty="0"/>
              <a:t>位密钥：校验位在</a:t>
            </a:r>
            <a:r>
              <a:rPr lang="en-US" altLang="zh-CN" dirty="0"/>
              <a:t>0</a:t>
            </a:r>
            <a:r>
              <a:rPr lang="zh-CN" altLang="en-US" dirty="0"/>
              <a:t>、</a:t>
            </a:r>
            <a:r>
              <a:rPr lang="en-US" altLang="zh-CN" dirty="0"/>
              <a:t>8</a:t>
            </a:r>
            <a:r>
              <a:rPr lang="zh-CN" altLang="en-US" dirty="0"/>
              <a:t>、</a:t>
            </a:r>
            <a:r>
              <a:rPr lang="en-US" altLang="zh-CN" dirty="0"/>
              <a:t>16</a:t>
            </a:r>
            <a:r>
              <a:rPr lang="zh-CN" altLang="en-US" dirty="0"/>
              <a:t>、</a:t>
            </a:r>
            <a:r>
              <a:rPr lang="en-US" altLang="zh-CN" dirty="0"/>
              <a:t>32</a:t>
            </a:r>
            <a:r>
              <a:rPr lang="zh-CN" altLang="en-US" dirty="0"/>
              <a:t>、</a:t>
            </a:r>
            <a:r>
              <a:rPr lang="en-US" altLang="zh-CN" dirty="0"/>
              <a:t>40</a:t>
            </a:r>
            <a:r>
              <a:rPr lang="zh-CN" altLang="en-US" dirty="0"/>
              <a:t>、</a:t>
            </a:r>
            <a:r>
              <a:rPr lang="en-US" altLang="zh-CN" dirty="0"/>
              <a:t>48</a:t>
            </a:r>
            <a:r>
              <a:rPr lang="zh-CN" altLang="en-US" dirty="0"/>
              <a:t>、</a:t>
            </a:r>
            <a:r>
              <a:rPr lang="en-US" altLang="zh-CN" dirty="0"/>
              <a:t>56</a:t>
            </a:r>
            <a:r>
              <a:rPr lang="zh-CN" altLang="en-US" dirty="0"/>
              <a:t>、</a:t>
            </a:r>
            <a:r>
              <a:rPr lang="en-US" altLang="zh-CN" dirty="0"/>
              <a:t>64</a:t>
            </a:r>
            <a:r>
              <a:rPr lang="zh-CN" altLang="en-US" dirty="0"/>
              <a:t>位置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42900" y="396240"/>
            <a:ext cx="586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chemeClr val="tx2"/>
                </a:solidFill>
                <a:latin typeface="Comic Sans MS" panose="030F0702030302020204" pitchFamily="66" charset="0"/>
              </a:rPr>
              <a:t>密钥置换算法的构造准则</a:t>
            </a:r>
          </a:p>
        </p:txBody>
      </p:sp>
      <p:sp>
        <p:nvSpPr>
          <p:cNvPr id="49155" name="Rectangle 3"/>
          <p:cNvSpPr>
            <a:spLocks noChangeArrowheads="1"/>
          </p:cNvSpPr>
          <p:nvPr/>
        </p:nvSpPr>
        <p:spPr bwMode="auto">
          <a:xfrm>
            <a:off x="426720" y="123444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设计目标：子密钥的统计独立性和灵活性</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实现简单</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速度</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不存在简单关系：</a:t>
            </a:r>
            <a:r>
              <a:rPr kumimoji="1" lang="en-US" altLang="zh-CN" sz="2000" dirty="0"/>
              <a:t>( </a:t>
            </a:r>
            <a:r>
              <a:rPr kumimoji="1" lang="zh-CN" altLang="en-US" sz="2000" dirty="0"/>
              <a:t>给定两个有某种关系的种子密钥</a:t>
            </a:r>
            <a:r>
              <a:rPr kumimoji="1" lang="en-US" altLang="zh-CN" sz="2000" dirty="0"/>
              <a:t>,</a:t>
            </a:r>
            <a:r>
              <a:rPr kumimoji="1" lang="zh-CN" altLang="en-US" sz="2000" dirty="0"/>
              <a:t>能预测它们子轮密钥之间的关系</a:t>
            </a:r>
            <a:r>
              <a:rPr kumimoji="1" lang="en-US" altLang="zh-CN" sz="2000" dirty="0"/>
              <a:t>)</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种子密钥的所有比特对每个子密钥比特的影响大致相同</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从一些子密钥比特获得其他的子密钥比特在计算上是难的</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没有弱密钥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1556197"/>
            <a:ext cx="7772400" cy="2454694"/>
          </a:xfrm>
        </p:spPr>
        <p:txBody>
          <a:bodyPr/>
          <a:lstStyle/>
          <a:p>
            <a:pPr eaLnBrk="1" hangingPunct="1">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）电子密码本   </a:t>
            </a:r>
            <a:r>
              <a:rPr kumimoji="1" lang="en-US" altLang="zh-CN" sz="2400" b="1" dirty="0">
                <a:latin typeface="宋体" panose="02010600030101010101" pitchFamily="2" charset="-122"/>
              </a:rPr>
              <a:t>ECB (electronic codebook mode)</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）密码链接     </a:t>
            </a:r>
            <a:r>
              <a:rPr kumimoji="1" lang="en-US" altLang="zh-CN" sz="2400" b="1" dirty="0">
                <a:latin typeface="宋体" panose="02010600030101010101" pitchFamily="2" charset="-122"/>
              </a:rPr>
              <a:t>CBC (cipher block chaining)</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）密码反馈     </a:t>
            </a:r>
            <a:r>
              <a:rPr kumimoji="1" lang="en-US" altLang="zh-CN" sz="2400" b="1" dirty="0">
                <a:latin typeface="宋体" panose="02010600030101010101" pitchFamily="2" charset="-122"/>
              </a:rPr>
              <a:t>CFB (cipher feedback)</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）输出反馈     </a:t>
            </a:r>
            <a:r>
              <a:rPr kumimoji="1" lang="en-US" altLang="zh-CN" sz="2400" b="1" dirty="0">
                <a:latin typeface="宋体" panose="02010600030101010101" pitchFamily="2" charset="-122"/>
              </a:rPr>
              <a:t>OFB (output feedback)</a:t>
            </a:r>
          </a:p>
        </p:txBody>
      </p:sp>
      <p:sp>
        <p:nvSpPr>
          <p:cNvPr id="2" name="矩形 1"/>
          <p:cNvSpPr/>
          <p:nvPr/>
        </p:nvSpPr>
        <p:spPr>
          <a:xfrm>
            <a:off x="457200" y="410982"/>
            <a:ext cx="3081293"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的工作模式</a:t>
            </a:r>
          </a:p>
        </p:txBody>
      </p:sp>
      <p:sp>
        <p:nvSpPr>
          <p:cNvPr id="4" name="矩形 3">
            <a:extLst>
              <a:ext uri="{FF2B5EF4-FFF2-40B4-BE49-F238E27FC236}">
                <a16:creationId xmlns:a16="http://schemas.microsoft.com/office/drawing/2014/main" id="{F0749A71-357A-4F99-B461-7C1F5BB93942}"/>
              </a:ext>
            </a:extLst>
          </p:cNvPr>
          <p:cNvSpPr/>
          <p:nvPr/>
        </p:nvSpPr>
        <p:spPr>
          <a:xfrm>
            <a:off x="997527" y="4439191"/>
            <a:ext cx="7417415" cy="584775"/>
          </a:xfrm>
          <a:prstGeom prst="rect">
            <a:avLst/>
          </a:prstGeom>
        </p:spPr>
        <p:txBody>
          <a:bodyPr wrap="none">
            <a:spAutoFit/>
          </a:bodyPr>
          <a:lstStyle/>
          <a:p>
            <a:pPr eaLnBrk="1" hangingPunct="1">
              <a:buFont typeface="Wingdings" panose="05000000000000000000" pitchFamily="2" charset="2"/>
              <a:buNone/>
            </a:pPr>
            <a:r>
              <a:rPr lang="zh-CN" altLang="en-US" sz="3200" b="1" dirty="0">
                <a:solidFill>
                  <a:srgbClr val="FF0000"/>
                </a:solidFill>
              </a:rPr>
              <a:t>给你一段明文，你怎样使用</a:t>
            </a:r>
            <a:r>
              <a:rPr lang="en-US" altLang="zh-CN" sz="3200" b="1" dirty="0">
                <a:solidFill>
                  <a:srgbClr val="FF0000"/>
                </a:solidFill>
              </a:rPr>
              <a:t>DES</a:t>
            </a:r>
            <a:r>
              <a:rPr lang="zh-CN" altLang="en-US" sz="3200" b="1" dirty="0">
                <a:solidFill>
                  <a:srgbClr val="FF0000"/>
                </a:solidFill>
              </a:rPr>
              <a:t>加密？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f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4090"/>
            <a:ext cx="7924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6" name="Object 3"/>
          <p:cNvGraphicFramePr>
            <a:graphicFrameLocks noChangeAspect="1"/>
          </p:cNvGraphicFramePr>
          <p:nvPr>
            <p:extLst>
              <p:ext uri="{D42A27DB-BD31-4B8C-83A1-F6EECF244321}">
                <p14:modId xmlns:p14="http://schemas.microsoft.com/office/powerpoint/2010/main" val="788741714"/>
              </p:ext>
            </p:extLst>
          </p:nvPr>
        </p:nvGraphicFramePr>
        <p:xfrm>
          <a:off x="4733630" y="304800"/>
          <a:ext cx="3810000" cy="609600"/>
        </p:xfrm>
        <a:graphic>
          <a:graphicData uri="http://schemas.openxmlformats.org/presentationml/2006/ole">
            <mc:AlternateContent xmlns:mc="http://schemas.openxmlformats.org/markup-compatibility/2006">
              <mc:Choice xmlns:v="urn:schemas-microsoft-com:vml" Requires="v">
                <p:oleObj spid="_x0000_s21915" name="Equation" r:id="rId4" imgW="1828800" imgH="228600" progId="Equation.DSMT4">
                  <p:embed/>
                </p:oleObj>
              </mc:Choice>
              <mc:Fallback>
                <p:oleObj name="Equation" r:id="rId4" imgW="18288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630" y="304800"/>
                        <a:ext cx="381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ChangeArrowheads="1"/>
          </p:cNvSpPr>
          <p:nvPr/>
        </p:nvSpPr>
        <p:spPr bwMode="auto">
          <a:xfrm>
            <a:off x="229673" y="152400"/>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rgbClr val="0000FF"/>
                </a:solidFill>
                <a:latin typeface="Comic Sans MS" panose="030F0702030302020204" pitchFamily="66" charset="0"/>
              </a:rPr>
              <a:t>电子密码本</a:t>
            </a:r>
            <a:r>
              <a:rPr kumimoji="1" lang="en-US" altLang="zh-CN" sz="3600" dirty="0">
                <a:solidFill>
                  <a:srgbClr val="0000FF"/>
                </a:solidFill>
                <a:latin typeface="Comic Sans MS" panose="030F0702030302020204" pitchFamily="66" charset="0"/>
              </a:rPr>
              <a:t>ECB</a:t>
            </a:r>
            <a:r>
              <a:rPr kumimoji="1" lang="zh-CN" altLang="en-US" sz="3600" dirty="0">
                <a:solidFill>
                  <a:srgbClr val="0000FF"/>
                </a:solidFill>
                <a:latin typeface="Comic Sans MS" panose="030F0702030302020204" pitchFamily="66" charset="0"/>
              </a:rPr>
              <a:t>模式</a:t>
            </a:r>
            <a:endParaRPr kumimoji="1" lang="en-US" altLang="zh-CN" sz="3600" dirty="0">
              <a:solidFill>
                <a:srgbClr val="0000FF"/>
              </a:solidFill>
              <a:latin typeface="Comic Sans MS" panose="030F0702030302020204"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19448" y="244698"/>
            <a:ext cx="6247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0000FF"/>
                </a:solidFill>
                <a:latin typeface="Comic Sans MS" panose="030F0702030302020204" pitchFamily="66" charset="0"/>
              </a:rPr>
              <a:t>电子密码本</a:t>
            </a:r>
            <a:r>
              <a:rPr kumimoji="1" lang="en-US" altLang="zh-CN" sz="3600" dirty="0">
                <a:solidFill>
                  <a:srgbClr val="0000FF"/>
                </a:solidFill>
                <a:latin typeface="Comic Sans MS" panose="030F0702030302020204" pitchFamily="66" charset="0"/>
              </a:rPr>
              <a:t>ECB</a:t>
            </a:r>
            <a:r>
              <a:rPr kumimoji="1" lang="zh-CN" altLang="en-US" sz="3600" dirty="0">
                <a:solidFill>
                  <a:srgbClr val="0000FF"/>
                </a:solidFill>
                <a:latin typeface="Comic Sans MS" panose="030F0702030302020204" pitchFamily="66" charset="0"/>
              </a:rPr>
              <a:t>模式的特点</a:t>
            </a:r>
          </a:p>
        </p:txBody>
      </p:sp>
      <p:sp>
        <p:nvSpPr>
          <p:cNvPr id="51203" name="Rectangle 3"/>
          <p:cNvSpPr>
            <a:spLocks noChangeArrowheads="1"/>
          </p:cNvSpPr>
          <p:nvPr/>
        </p:nvSpPr>
        <p:spPr bwMode="auto">
          <a:xfrm>
            <a:off x="519448" y="133833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简单和有效</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可以</a:t>
            </a:r>
            <a:r>
              <a:rPr kumimoji="1" lang="zh-CN" altLang="en-US" sz="2400" dirty="0">
                <a:solidFill>
                  <a:srgbClr val="FF0000"/>
                </a:solidFill>
                <a:latin typeface="宋体" panose="02010600030101010101" pitchFamily="2" charset="-122"/>
              </a:rPr>
              <a:t>并行</a:t>
            </a:r>
            <a:r>
              <a:rPr kumimoji="1" lang="zh-CN" altLang="en-US" sz="2400" dirty="0">
                <a:latin typeface="宋体" panose="02010600030101010101" pitchFamily="2" charset="-122"/>
              </a:rPr>
              <a:t>实现</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不能隐藏明文的模式信息</a:t>
            </a:r>
          </a:p>
          <a:p>
            <a:pPr algn="l"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宋体" panose="02010600030101010101" pitchFamily="2" charset="-122"/>
              </a:rPr>
              <a:t>   </a:t>
            </a:r>
            <a:r>
              <a:rPr kumimoji="1" lang="zh-CN" altLang="en-US" sz="2400" dirty="0">
                <a:solidFill>
                  <a:srgbClr val="FF0000"/>
                </a:solidFill>
                <a:latin typeface="宋体" panose="02010600030101010101" pitchFamily="2" charset="-122"/>
              </a:rPr>
              <a:t>相同明文</a:t>
            </a:r>
            <a:r>
              <a:rPr kumimoji="1" lang="zh-CN" altLang="en-US" sz="2400" dirty="0">
                <a:solidFill>
                  <a:srgbClr val="FF0000"/>
                </a:solidFill>
                <a:latin typeface="宋体" panose="02010600030101010101" pitchFamily="2" charset="-122"/>
                <a:sym typeface="Wingdings" panose="05000000000000000000" pitchFamily="2" charset="2"/>
              </a:rPr>
              <a:t>生成</a:t>
            </a:r>
            <a:r>
              <a:rPr kumimoji="1" lang="zh-CN" altLang="en-US" sz="2400" dirty="0">
                <a:solidFill>
                  <a:srgbClr val="FF0000"/>
                </a:solidFill>
                <a:latin typeface="宋体" panose="02010600030101010101" pitchFamily="2" charset="-122"/>
              </a:rPr>
              <a:t>相同密文</a:t>
            </a:r>
            <a:r>
              <a:rPr kumimoji="1" lang="zh-CN" altLang="en-US" sz="2400" dirty="0">
                <a:latin typeface="宋体" panose="02010600030101010101" pitchFamily="2" charset="-122"/>
              </a:rPr>
              <a:t>，</a:t>
            </a:r>
            <a:r>
              <a:rPr kumimoji="1" lang="zh-CN" altLang="en-US" sz="2400" dirty="0">
                <a:latin typeface="宋体" panose="02010600030101010101" pitchFamily="2" charset="-122"/>
                <a:sym typeface="ZapfDingbats" pitchFamily="82" charset="2"/>
              </a:rPr>
              <a:t>同样信息多次出现造成泄漏</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对明文的主动攻击是可能的</a:t>
            </a:r>
          </a:p>
          <a:p>
            <a:pPr algn="l"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宋体" panose="02010600030101010101" pitchFamily="2" charset="-122"/>
                <a:sym typeface="ZapfDingbats" pitchFamily="82" charset="2"/>
              </a:rPr>
              <a:t>   </a:t>
            </a:r>
            <a:r>
              <a:rPr kumimoji="1" lang="zh-CN" altLang="en-US" sz="2400" dirty="0">
                <a:solidFill>
                  <a:srgbClr val="FF0000"/>
                </a:solidFill>
                <a:latin typeface="宋体" panose="02010600030101010101" pitchFamily="2" charset="-122"/>
                <a:sym typeface="ZapfDingbats" pitchFamily="82" charset="2"/>
              </a:rPr>
              <a:t>信息块可被替换、重排、删除、重放</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sym typeface="ZapfDingbats" pitchFamily="82" charset="2"/>
              </a:rPr>
              <a:t>误差传递</a:t>
            </a:r>
            <a:r>
              <a:rPr kumimoji="1" lang="zh-CN" altLang="en-US" sz="2400" dirty="0">
                <a:latin typeface="宋体" panose="02010600030101010101" pitchFamily="2" charset="-122"/>
                <a:sym typeface="ZapfDingbats" pitchFamily="82" charset="2"/>
              </a:rPr>
              <a:t>：密文块损坏</a:t>
            </a:r>
            <a:r>
              <a:rPr kumimoji="1" lang="zh-CN" altLang="en-US" sz="2400" dirty="0">
                <a:latin typeface="宋体" panose="02010600030101010101" pitchFamily="2" charset="-122"/>
                <a:sym typeface="Wingdings" panose="05000000000000000000" pitchFamily="2" charset="2"/>
              </a:rPr>
              <a:t>仅</a:t>
            </a:r>
            <a:r>
              <a:rPr kumimoji="1" lang="zh-CN" altLang="en-US" sz="2400" dirty="0">
                <a:latin typeface="宋体" panose="02010600030101010101" pitchFamily="2" charset="-122"/>
                <a:sym typeface="ZapfDingbats" pitchFamily="82" charset="2"/>
              </a:rPr>
              <a:t>对应明文块损坏</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适合于传输短信息</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72603" y="114300"/>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rgbClr val="0000FF"/>
                </a:solidFill>
                <a:latin typeface="Comic Sans MS" panose="030F0702030302020204" pitchFamily="66" charset="0"/>
              </a:rPr>
              <a:t>密码链接</a:t>
            </a:r>
            <a:r>
              <a:rPr kumimoji="1" lang="en-US" altLang="zh-CN" sz="3600" dirty="0">
                <a:solidFill>
                  <a:srgbClr val="0000FF"/>
                </a:solidFill>
                <a:latin typeface="Comic Sans MS" panose="030F0702030302020204" pitchFamily="66" charset="0"/>
              </a:rPr>
              <a:t>CBC</a:t>
            </a:r>
            <a:r>
              <a:rPr kumimoji="1" lang="zh-CN" altLang="en-US" sz="3600" dirty="0">
                <a:solidFill>
                  <a:srgbClr val="0000FF"/>
                </a:solidFill>
                <a:latin typeface="Comic Sans MS" panose="030F0702030302020204" pitchFamily="66" charset="0"/>
              </a:rPr>
              <a:t>模式</a:t>
            </a:r>
            <a:endParaRPr kumimoji="1" lang="en-US" altLang="zh-CN" sz="3600" dirty="0">
              <a:solidFill>
                <a:srgbClr val="0000FF"/>
              </a:solidFill>
              <a:latin typeface="Comic Sans MS" panose="030F0702030302020204" pitchFamily="66" charset="0"/>
            </a:endParaRPr>
          </a:p>
        </p:txBody>
      </p:sp>
      <p:pic>
        <p:nvPicPr>
          <p:cNvPr id="12292" name="Picture 3" descr="f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11" y="1966173"/>
            <a:ext cx="807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4852" name="Object 4"/>
          <p:cNvGraphicFramePr>
            <a:graphicFrameLocks noChangeAspect="1"/>
          </p:cNvGraphicFramePr>
          <p:nvPr/>
        </p:nvGraphicFramePr>
        <p:xfrm>
          <a:off x="3022242" y="1314450"/>
          <a:ext cx="5867400" cy="533400"/>
        </p:xfrm>
        <a:graphic>
          <a:graphicData uri="http://schemas.openxmlformats.org/presentationml/2006/ole">
            <mc:AlternateContent xmlns:mc="http://schemas.openxmlformats.org/markup-compatibility/2006">
              <mc:Choice xmlns:v="urn:schemas-microsoft-com:vml" Requires="v">
                <p:oleObj spid="_x0000_s22939" name="Equation" r:id="rId4" imgW="2565400" imgH="228600" progId="Equation.DSMT4">
                  <p:embed/>
                </p:oleObj>
              </mc:Choice>
              <mc:Fallback>
                <p:oleObj name="Equation" r:id="rId4" imgW="25654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242" y="1314450"/>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p:nvPr/>
        </p:nvGrpSpPr>
        <p:grpSpPr bwMode="auto">
          <a:xfrm>
            <a:off x="741611" y="2118573"/>
            <a:ext cx="609600" cy="3886200"/>
            <a:chOff x="432" y="1440"/>
            <a:chExt cx="384" cy="2448"/>
          </a:xfrm>
        </p:grpSpPr>
        <p:sp>
          <p:nvSpPr>
            <p:cNvPr id="12294" name="Rectangle 6"/>
            <p:cNvSpPr>
              <a:spLocks noChangeArrowheads="1"/>
            </p:cNvSpPr>
            <p:nvPr/>
          </p:nvSpPr>
          <p:spPr bwMode="auto">
            <a:xfrm>
              <a:off x="528" y="1440"/>
              <a:ext cx="288" cy="24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295" name="Rectangle 7"/>
            <p:cNvSpPr>
              <a:spLocks noChangeArrowheads="1"/>
            </p:cNvSpPr>
            <p:nvPr/>
          </p:nvSpPr>
          <p:spPr bwMode="auto">
            <a:xfrm>
              <a:off x="432" y="3648"/>
              <a:ext cx="288" cy="24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14270" y="204988"/>
            <a:ext cx="5448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0000FF"/>
                </a:solidFill>
                <a:latin typeface="Comic Sans MS" panose="030F0702030302020204" pitchFamily="66" charset="0"/>
              </a:rPr>
              <a:t>密码链接</a:t>
            </a:r>
            <a:r>
              <a:rPr kumimoji="1" lang="en-US" altLang="zh-CN" sz="3600" dirty="0">
                <a:solidFill>
                  <a:srgbClr val="0000FF"/>
                </a:solidFill>
                <a:latin typeface="Comic Sans MS" panose="030F0702030302020204" pitchFamily="66" charset="0"/>
              </a:rPr>
              <a:t>CBC</a:t>
            </a:r>
            <a:r>
              <a:rPr kumimoji="1" lang="zh-CN" altLang="en-US" sz="3600" dirty="0">
                <a:solidFill>
                  <a:srgbClr val="0000FF"/>
                </a:solidFill>
                <a:latin typeface="Comic Sans MS" panose="030F0702030302020204" pitchFamily="66" charset="0"/>
              </a:rPr>
              <a:t>模式的特点</a:t>
            </a:r>
          </a:p>
        </p:txBody>
      </p:sp>
      <p:sp>
        <p:nvSpPr>
          <p:cNvPr id="52227" name="Rectangle 3"/>
          <p:cNvSpPr>
            <a:spLocks noChangeArrowheads="1"/>
          </p:cNvSpPr>
          <p:nvPr/>
        </p:nvSpPr>
        <p:spPr bwMode="auto">
          <a:xfrm>
            <a:off x="543060" y="1309350"/>
            <a:ext cx="7956998" cy="485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solidFill>
                  <a:srgbClr val="FF0000"/>
                </a:solidFill>
                <a:latin typeface="宋体" panose="02010600030101010101" pitchFamily="2" charset="-122"/>
              </a:rPr>
              <a:t>能隐藏明文</a:t>
            </a:r>
            <a:r>
              <a:rPr kumimoji="1" lang="zh-CN" altLang="en-US" sz="2000" dirty="0">
                <a:latin typeface="宋体" panose="02010600030101010101" pitchFamily="2" charset="-122"/>
              </a:rPr>
              <a:t>的模式信息</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rPr>
              <a:t>   需要共同的初始化向量</a:t>
            </a:r>
            <a:r>
              <a:rPr kumimoji="1" lang="en-US" altLang="zh-CN" sz="2000" dirty="0">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None/>
            </a:pPr>
            <a:r>
              <a:rPr kumimoji="1" lang="en-US" altLang="zh-CN" sz="2000" dirty="0">
                <a:latin typeface="宋体" panose="02010600030101010101" pitchFamily="2" charset="-122"/>
              </a:rPr>
              <a:t>   </a:t>
            </a:r>
            <a:r>
              <a:rPr kumimoji="1" lang="zh-CN" altLang="en-US" sz="2000" dirty="0">
                <a:latin typeface="宋体" panose="02010600030101010101" pitchFamily="2" charset="-122"/>
              </a:rPr>
              <a:t>相同明文</a:t>
            </a:r>
            <a:r>
              <a:rPr kumimoji="1" lang="zh-CN" altLang="en-US" sz="2000" dirty="0">
                <a:latin typeface="宋体" panose="02010600030101010101" pitchFamily="2" charset="-122"/>
                <a:sym typeface="Wingdings" panose="05000000000000000000" pitchFamily="2" charset="2"/>
              </a:rPr>
              <a:t>生成</a:t>
            </a:r>
            <a:r>
              <a:rPr kumimoji="1" lang="zh-CN" altLang="en-US" sz="2000" dirty="0">
                <a:latin typeface="宋体" panose="02010600030101010101" pitchFamily="2" charset="-122"/>
              </a:rPr>
              <a:t>不同密文</a:t>
            </a:r>
            <a:endParaRPr kumimoji="1" lang="zh-CN" altLang="en-US" sz="2000" dirty="0">
              <a:latin typeface="宋体" panose="02010600030101010101" pitchFamily="2" charset="-122"/>
              <a:sym typeface="ZapfDingbats" pitchFamily="82" charset="2"/>
            </a:endParaRP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rPr>
              <a:t>   </a:t>
            </a:r>
            <a:r>
              <a:rPr kumimoji="1" lang="zh-CN" altLang="en-US" sz="2000" dirty="0">
                <a:solidFill>
                  <a:srgbClr val="FF0000"/>
                </a:solidFill>
                <a:latin typeface="宋体" panose="02010600030101010101" pitchFamily="2" charset="-122"/>
              </a:rPr>
              <a:t>初始化向量</a:t>
            </a:r>
            <a:r>
              <a:rPr kumimoji="1" lang="en-US" altLang="zh-CN" sz="2000" dirty="0">
                <a:solidFill>
                  <a:srgbClr val="FF0000"/>
                </a:solidFill>
                <a:latin typeface="宋体" panose="02010600030101010101" pitchFamily="2" charset="-122"/>
              </a:rPr>
              <a:t>IV</a:t>
            </a:r>
            <a:r>
              <a:rPr kumimoji="1" lang="zh-CN" altLang="zh-CN" sz="2000" dirty="0">
                <a:solidFill>
                  <a:srgbClr val="FF0000"/>
                </a:solidFill>
                <a:latin typeface="宋体" panose="02010600030101010101" pitchFamily="2" charset="-122"/>
              </a:rPr>
              <a:t>可以用来改变第一块</a:t>
            </a:r>
            <a:endParaRPr kumimoji="1" lang="zh-CN" altLang="en-US" sz="20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对明文的主动攻击是不容易的</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sym typeface="ZapfDingbats" pitchFamily="82" charset="2"/>
              </a:rPr>
              <a:t>   信息块不</a:t>
            </a:r>
            <a:r>
              <a:rPr kumimoji="1" lang="zh-CN" altLang="en-US" sz="2000" dirty="0">
                <a:solidFill>
                  <a:srgbClr val="FF0000"/>
                </a:solidFill>
                <a:latin typeface="宋体" panose="02010600030101010101" pitchFamily="2" charset="-122"/>
                <a:sym typeface="ZapfDingbats" pitchFamily="82" charset="2"/>
              </a:rPr>
              <a:t>容易被替换、重排、删除、重放</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sym typeface="ZapfDingbats" pitchFamily="82" charset="2"/>
              </a:rPr>
              <a:t>   误差传递：</a:t>
            </a:r>
            <a:r>
              <a:rPr kumimoji="1" lang="zh-CN" altLang="en-US" sz="2000" dirty="0">
                <a:solidFill>
                  <a:srgbClr val="FF0000"/>
                </a:solidFill>
                <a:latin typeface="宋体" panose="02010600030101010101" pitchFamily="2" charset="-122"/>
                <a:sym typeface="ZapfDingbats" pitchFamily="82" charset="2"/>
              </a:rPr>
              <a:t>密文块损坏</a:t>
            </a:r>
            <a:r>
              <a:rPr kumimoji="1" lang="zh-CN" altLang="en-US" sz="2000" dirty="0">
                <a:solidFill>
                  <a:srgbClr val="FF0000"/>
                </a:solidFill>
                <a:latin typeface="宋体" panose="02010600030101010101" pitchFamily="2" charset="-122"/>
                <a:sym typeface="Wingdings" panose="05000000000000000000" pitchFamily="2" charset="2"/>
              </a:rPr>
              <a:t>两</a:t>
            </a:r>
            <a:r>
              <a:rPr kumimoji="1" lang="zh-CN" altLang="en-US" sz="2000" dirty="0">
                <a:solidFill>
                  <a:srgbClr val="FF0000"/>
                </a:solidFill>
                <a:latin typeface="宋体" panose="02010600030101010101" pitchFamily="2" charset="-122"/>
                <a:sym typeface="ZapfDingbats" pitchFamily="82" charset="2"/>
              </a:rPr>
              <a:t>明文</a:t>
            </a:r>
            <a:r>
              <a:rPr kumimoji="1" lang="zh-CN" altLang="en-US" sz="2000" dirty="0">
                <a:solidFill>
                  <a:srgbClr val="FF0000"/>
                </a:solidFill>
                <a:latin typeface="宋体" panose="02010600030101010101" pitchFamily="2" charset="-122"/>
                <a:sym typeface="Wingdings" panose="05000000000000000000" pitchFamily="2" charset="2"/>
              </a:rPr>
              <a:t>块</a:t>
            </a:r>
            <a:r>
              <a:rPr kumimoji="1" lang="zh-CN" altLang="en-US" sz="2000" dirty="0">
                <a:solidFill>
                  <a:srgbClr val="FF0000"/>
                </a:solidFill>
                <a:latin typeface="宋体" panose="02010600030101010101" pitchFamily="2" charset="-122"/>
                <a:sym typeface="ZapfDingbats" pitchFamily="82" charset="2"/>
              </a:rPr>
              <a:t>损坏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安全性好于</a:t>
            </a:r>
            <a:r>
              <a:rPr kumimoji="1" lang="en-US" altLang="zh-CN" sz="2000" dirty="0">
                <a:latin typeface="宋体" panose="02010600030101010101" pitchFamily="2" charset="-122"/>
                <a:sym typeface="ZapfDingbats" pitchFamily="82" charset="2"/>
              </a:rPr>
              <a:t>ECB</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适合于传输长度大于</a:t>
            </a:r>
            <a:r>
              <a:rPr kumimoji="1" lang="en-US" altLang="zh-CN" sz="2000" dirty="0">
                <a:latin typeface="宋体" panose="02010600030101010101" pitchFamily="2" charset="-122"/>
                <a:sym typeface="ZapfDingbats" pitchFamily="82" charset="2"/>
              </a:rPr>
              <a:t>64</a:t>
            </a:r>
            <a:r>
              <a:rPr kumimoji="1" lang="zh-CN" altLang="en-US" sz="2000" dirty="0">
                <a:latin typeface="宋体" panose="02010600030101010101" pitchFamily="2" charset="-122"/>
                <a:sym typeface="ZapfDingbats" pitchFamily="82" charset="2"/>
              </a:rPr>
              <a:t>位的报文，还可以进行用户鉴别</a:t>
            </a:r>
            <a:r>
              <a:rPr kumimoji="1" lang="en-US" altLang="zh-CN" sz="2000" dirty="0">
                <a:latin typeface="宋体" panose="02010600030101010101" pitchFamily="2" charset="-122"/>
                <a:sym typeface="ZapfDingbats" pitchFamily="82" charset="2"/>
              </a:rPr>
              <a:t>,</a:t>
            </a:r>
            <a:r>
              <a:rPr kumimoji="1" lang="zh-CN" altLang="en-US" sz="2000" dirty="0">
                <a:latin typeface="宋体" panose="02010600030101010101" pitchFamily="2" charset="-122"/>
                <a:sym typeface="ZapfDingbats" pitchFamily="82" charset="2"/>
              </a:rPr>
              <a:t>是大多系统的标准如 </a:t>
            </a:r>
            <a:r>
              <a:rPr kumimoji="1" lang="en-US" altLang="zh-CN" sz="2000" dirty="0">
                <a:latin typeface="宋体" panose="02010600030101010101" pitchFamily="2" charset="-122"/>
                <a:sym typeface="ZapfDingbats" pitchFamily="82" charset="2"/>
              </a:rPr>
              <a:t>SSL</a:t>
            </a:r>
            <a:r>
              <a:rPr kumimoji="1" lang="zh-CN" altLang="en-US" sz="2000" dirty="0">
                <a:latin typeface="宋体" panose="02010600030101010101" pitchFamily="2" charset="-122"/>
                <a:sym typeface="ZapfDingbats" pitchFamily="82" charset="2"/>
              </a:rPr>
              <a:t>、</a:t>
            </a:r>
            <a:r>
              <a:rPr kumimoji="1" lang="en-US" altLang="zh-CN" sz="2000" dirty="0" err="1">
                <a:latin typeface="宋体" panose="02010600030101010101" pitchFamily="2" charset="-122"/>
                <a:sym typeface="ZapfDingbats" pitchFamily="82" charset="2"/>
              </a:rPr>
              <a:t>IPSec</a:t>
            </a:r>
            <a:endParaRPr kumimoji="1" lang="en-US" altLang="zh-CN" sz="2000" dirty="0">
              <a:latin typeface="宋体" panose="02010600030101010101" pitchFamily="2" charset="-122"/>
              <a:sym typeface="ZapfDingbats" pitchFamily="82"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9136" y="171198"/>
            <a:ext cx="88134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0000FF"/>
                </a:solidFill>
                <a:latin typeface="Comic Sans MS" panose="030F0702030302020204" pitchFamily="66" charset="0"/>
              </a:rPr>
              <a:t>密码反馈</a:t>
            </a:r>
            <a:r>
              <a:rPr kumimoji="1" lang="zh-CN" altLang="zh-CN" sz="3200" dirty="0">
                <a:solidFill>
                  <a:srgbClr val="0000FF"/>
                </a:solidFill>
                <a:latin typeface="宋体" panose="02010600030101010101" pitchFamily="2" charset="-122"/>
              </a:rPr>
              <a:t>CFB</a:t>
            </a:r>
            <a:r>
              <a:rPr kumimoji="1" lang="zh-CN" altLang="en-US" sz="3200" dirty="0">
                <a:solidFill>
                  <a:srgbClr val="0000FF"/>
                </a:solidFill>
                <a:latin typeface="宋体" panose="02010600030101010101" pitchFamily="2" charset="-122"/>
              </a:rPr>
              <a:t>模式</a:t>
            </a:r>
            <a:r>
              <a:rPr kumimoji="1" lang="zh-CN" altLang="zh-CN" sz="3200" dirty="0">
                <a:solidFill>
                  <a:srgbClr val="0000FF"/>
                </a:solidFill>
                <a:latin typeface="宋体" panose="02010600030101010101" pitchFamily="2" charset="-122"/>
              </a:rPr>
              <a:t>:分组密码</a:t>
            </a:r>
            <a:r>
              <a:rPr kumimoji="1" lang="zh-CN" altLang="en-US" sz="3200" dirty="0">
                <a:solidFill>
                  <a:srgbClr val="0000FF"/>
                </a:solidFill>
                <a:latin typeface="宋体" panose="02010600030101010101" pitchFamily="2" charset="-122"/>
                <a:sym typeface="Wingdings" panose="05000000000000000000" pitchFamily="2" charset="2"/>
              </a:rPr>
              <a:t></a:t>
            </a:r>
            <a:r>
              <a:rPr kumimoji="1" lang="zh-CN" altLang="zh-CN" sz="3200" dirty="0">
                <a:solidFill>
                  <a:srgbClr val="0000FF"/>
                </a:solidFill>
                <a:latin typeface="宋体" panose="02010600030101010101" pitchFamily="2" charset="-122"/>
              </a:rPr>
              <a:t>流密码</a:t>
            </a:r>
            <a:endParaRPr kumimoji="1" lang="zh-CN" altLang="en-US" sz="3200" dirty="0">
              <a:solidFill>
                <a:srgbClr val="0000FF"/>
              </a:solidFill>
              <a:latin typeface="Comic Sans MS" panose="030F0702030302020204" pitchFamily="66" charset="0"/>
            </a:endParaRPr>
          </a:p>
        </p:txBody>
      </p:sp>
      <p:pic>
        <p:nvPicPr>
          <p:cNvPr id="54275" name="Picture 3" descr="f3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36" y="1296472"/>
            <a:ext cx="8610600" cy="454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24" name="Text Box 4"/>
          <p:cNvSpPr txBox="1">
            <a:spLocks noChangeArrowheads="1"/>
          </p:cNvSpPr>
          <p:nvPr/>
        </p:nvSpPr>
        <p:spPr bwMode="auto">
          <a:xfrm>
            <a:off x="1838458" y="6084544"/>
            <a:ext cx="7001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buClr>
                <a:srgbClr val="FFFF99"/>
              </a:buClr>
              <a:buSzPct val="80000"/>
              <a:buFont typeface="ZapfDingbats" pitchFamily="82" charset="2"/>
              <a:buNone/>
            </a:pPr>
            <a:r>
              <a:rPr kumimoji="1" lang="en-US" altLang="zh-CN" sz="2400" dirty="0">
                <a:solidFill>
                  <a:srgbClr val="000066"/>
                </a:solidFill>
                <a:latin typeface="+mn-ea"/>
                <a:ea typeface="+mn-ea"/>
              </a:rPr>
              <a:t>C</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 =P</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sym typeface="Symbol" panose="05050102010706020507" pitchFamily="18" charset="2"/>
              </a:rPr>
              <a:t>(</a:t>
            </a:r>
            <a:r>
              <a:rPr kumimoji="1" lang="en-US" altLang="zh-CN" sz="2400" dirty="0">
                <a:solidFill>
                  <a:srgbClr val="000066"/>
                </a:solidFill>
                <a:latin typeface="+mn-ea"/>
                <a:ea typeface="+mn-ea"/>
              </a:rPr>
              <a:t>E</a:t>
            </a:r>
            <a:r>
              <a:rPr kumimoji="1" lang="en-US" altLang="zh-CN" sz="2400" baseline="-25000" dirty="0">
                <a:solidFill>
                  <a:srgbClr val="000066"/>
                </a:solidFill>
                <a:latin typeface="+mn-ea"/>
                <a:ea typeface="+mn-ea"/>
              </a:rPr>
              <a:t>K</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a:t>
            </a:r>
            <a:r>
              <a:rPr kumimoji="1" lang="zh-CN" altLang="zh-CN" sz="2400" dirty="0">
                <a:solidFill>
                  <a:srgbClr val="000066"/>
                </a:solidFill>
                <a:latin typeface="+mn-ea"/>
                <a:ea typeface="+mn-ea"/>
              </a:rPr>
              <a:t>的高j位)</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i+1</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&lt;&lt;j)|C</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 </a:t>
            </a:r>
          </a:p>
        </p:txBody>
      </p:sp>
      <p:sp>
        <p:nvSpPr>
          <p:cNvPr id="2" name="矩形 1"/>
          <p:cNvSpPr/>
          <p:nvPr/>
        </p:nvSpPr>
        <p:spPr>
          <a:xfrm>
            <a:off x="357924" y="6053767"/>
            <a:ext cx="1563248" cy="523220"/>
          </a:xfrm>
          <a:prstGeom prst="rect">
            <a:avLst/>
          </a:prstGeom>
        </p:spPr>
        <p:txBody>
          <a:bodyPr wrap="none">
            <a:spAutoFit/>
          </a:bodyPr>
          <a:lstStyle/>
          <a:p>
            <a:r>
              <a:rPr kumimoji="1" lang="en-US" altLang="zh-CN" sz="2800" dirty="0">
                <a:solidFill>
                  <a:srgbClr val="0000FF"/>
                </a:solidFill>
                <a:latin typeface="Comic Sans MS" panose="030F0702030302020204" pitchFamily="66" charset="0"/>
              </a:rPr>
              <a:t>CFB</a:t>
            </a:r>
            <a:r>
              <a:rPr kumimoji="1" lang="zh-CN" altLang="en-US" sz="2800" dirty="0">
                <a:solidFill>
                  <a:srgbClr val="0000FF"/>
                </a:solidFill>
                <a:latin typeface="Comic Sans MS" panose="030F0702030302020204" pitchFamily="66" charset="0"/>
              </a:rPr>
              <a:t>加密</a:t>
            </a:r>
            <a:endParaRPr lang="zh-CN"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descr="f3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9447"/>
            <a:ext cx="8991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48" name="Text Box 4"/>
          <p:cNvSpPr txBox="1">
            <a:spLocks noChangeArrowheads="1"/>
          </p:cNvSpPr>
          <p:nvPr/>
        </p:nvSpPr>
        <p:spPr bwMode="auto">
          <a:xfrm>
            <a:off x="2083752" y="6275149"/>
            <a:ext cx="54246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buClr>
                <a:srgbClr val="FFFF99"/>
              </a:buClr>
              <a:buSzPct val="80000"/>
              <a:buFont typeface="ZapfDingbats" pitchFamily="82" charset="2"/>
              <a:buNone/>
            </a:pPr>
            <a:r>
              <a:rPr kumimoji="1" lang="en-US" altLang="zh-CN" sz="2400" dirty="0">
                <a:solidFill>
                  <a:srgbClr val="000066"/>
                </a:solidFill>
                <a:latin typeface="Times New Roman" panose="02020603050405020304" pitchFamily="18" charset="0"/>
                <a:ea typeface="楷体_GB2312" pitchFamily="49" charset="-122"/>
              </a:rPr>
              <a:t>P</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r>
              <a:rPr kumimoji="1" lang="en-US" altLang="zh-CN" sz="2400" dirty="0">
                <a:solidFill>
                  <a:srgbClr val="000066"/>
                </a:solidFill>
                <a:latin typeface="Times New Roman" panose="02020603050405020304" pitchFamily="18" charset="0"/>
                <a:ea typeface="楷体_GB2312" pitchFamily="49" charset="-122"/>
              </a:rPr>
              <a:t>;   S</a:t>
            </a:r>
            <a:r>
              <a:rPr kumimoji="1" lang="en-US" altLang="zh-CN" sz="2400" baseline="-25000" dirty="0">
                <a:solidFill>
                  <a:srgbClr val="000066"/>
                </a:solidFill>
                <a:latin typeface="Times New Roman" panose="02020603050405020304" pitchFamily="18" charset="0"/>
                <a:ea typeface="楷体_GB2312" pitchFamily="49" charset="-122"/>
              </a:rPr>
              <a:t>i+1</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&lt;&lt;j)|C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 </a:t>
            </a:r>
          </a:p>
        </p:txBody>
      </p:sp>
      <p:sp>
        <p:nvSpPr>
          <p:cNvPr id="5" name="Rectangle 2"/>
          <p:cNvSpPr>
            <a:spLocks noChangeArrowheads="1"/>
          </p:cNvSpPr>
          <p:nvPr/>
        </p:nvSpPr>
        <p:spPr bwMode="auto">
          <a:xfrm>
            <a:off x="229136" y="171198"/>
            <a:ext cx="88134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0000FF"/>
                </a:solidFill>
                <a:latin typeface="Comic Sans MS" panose="030F0702030302020204" pitchFamily="66" charset="0"/>
              </a:rPr>
              <a:t>密码反馈</a:t>
            </a:r>
            <a:r>
              <a:rPr kumimoji="1" lang="zh-CN" altLang="zh-CN" sz="3200" dirty="0">
                <a:solidFill>
                  <a:srgbClr val="0000FF"/>
                </a:solidFill>
                <a:latin typeface="宋体" panose="02010600030101010101" pitchFamily="2" charset="-122"/>
              </a:rPr>
              <a:t>CFB</a:t>
            </a:r>
            <a:r>
              <a:rPr kumimoji="1" lang="zh-CN" altLang="en-US" sz="3200" dirty="0">
                <a:solidFill>
                  <a:srgbClr val="0000FF"/>
                </a:solidFill>
                <a:latin typeface="宋体" panose="02010600030101010101" pitchFamily="2" charset="-122"/>
              </a:rPr>
              <a:t>模式</a:t>
            </a:r>
            <a:r>
              <a:rPr kumimoji="1" lang="zh-CN" altLang="zh-CN" sz="3200" dirty="0">
                <a:solidFill>
                  <a:srgbClr val="0000FF"/>
                </a:solidFill>
                <a:latin typeface="宋体" panose="02010600030101010101" pitchFamily="2" charset="-122"/>
              </a:rPr>
              <a:t>:分组密码</a:t>
            </a:r>
            <a:r>
              <a:rPr kumimoji="1" lang="zh-CN" altLang="en-US" sz="3200" dirty="0">
                <a:solidFill>
                  <a:srgbClr val="0000FF"/>
                </a:solidFill>
                <a:latin typeface="宋体" panose="02010600030101010101" pitchFamily="2" charset="-122"/>
                <a:sym typeface="Wingdings" panose="05000000000000000000" pitchFamily="2" charset="2"/>
              </a:rPr>
              <a:t></a:t>
            </a:r>
            <a:r>
              <a:rPr kumimoji="1" lang="zh-CN" altLang="zh-CN" sz="3200" dirty="0">
                <a:solidFill>
                  <a:srgbClr val="0000FF"/>
                </a:solidFill>
                <a:latin typeface="宋体" panose="02010600030101010101" pitchFamily="2" charset="-122"/>
              </a:rPr>
              <a:t>流密码</a:t>
            </a:r>
            <a:endParaRPr kumimoji="1" lang="zh-CN" altLang="en-US" sz="3200" dirty="0">
              <a:solidFill>
                <a:srgbClr val="0000FF"/>
              </a:solidFill>
              <a:latin typeface="Comic Sans MS" panose="030F0702030302020204" pitchFamily="66" charset="0"/>
            </a:endParaRPr>
          </a:p>
        </p:txBody>
      </p:sp>
      <p:sp>
        <p:nvSpPr>
          <p:cNvPr id="2" name="矩形 1"/>
          <p:cNvSpPr/>
          <p:nvPr/>
        </p:nvSpPr>
        <p:spPr>
          <a:xfrm>
            <a:off x="520504" y="6275149"/>
            <a:ext cx="1563248" cy="523220"/>
          </a:xfrm>
          <a:prstGeom prst="rect">
            <a:avLst/>
          </a:prstGeom>
        </p:spPr>
        <p:txBody>
          <a:bodyPr wrap="none">
            <a:spAutoFit/>
          </a:bodyPr>
          <a:lstStyle/>
          <a:p>
            <a:r>
              <a:rPr kumimoji="1" lang="en-US" altLang="zh-CN" sz="2800" dirty="0">
                <a:solidFill>
                  <a:srgbClr val="0000FF"/>
                </a:solidFill>
                <a:latin typeface="Comic Sans MS" panose="030F0702030302020204" pitchFamily="66" charset="0"/>
              </a:rPr>
              <a:t>CFB</a:t>
            </a:r>
            <a:r>
              <a:rPr kumimoji="1" lang="zh-CN" altLang="en-US" sz="2800" dirty="0">
                <a:solidFill>
                  <a:srgbClr val="0000FF"/>
                </a:solidFill>
                <a:latin typeface="Comic Sans MS" panose="030F0702030302020204" pitchFamily="66" charset="0"/>
              </a:rPr>
              <a:t>解密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15532" y="269383"/>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CFB</a:t>
            </a:r>
            <a:r>
              <a:rPr kumimoji="1" lang="zh-CN" altLang="en-US" sz="3600" dirty="0">
                <a:solidFill>
                  <a:srgbClr val="0000FF"/>
                </a:solidFill>
                <a:latin typeface="Comic Sans MS" panose="030F0702030302020204" pitchFamily="66" charset="0"/>
              </a:rPr>
              <a:t>的特点</a:t>
            </a:r>
          </a:p>
        </p:txBody>
      </p:sp>
      <p:sp>
        <p:nvSpPr>
          <p:cNvPr id="56323" name="Rectangle 3"/>
          <p:cNvSpPr>
            <a:spLocks noChangeArrowheads="1"/>
          </p:cNvSpPr>
          <p:nvPr/>
        </p:nvSpPr>
        <p:spPr bwMode="auto">
          <a:xfrm>
            <a:off x="427150" y="1410236"/>
            <a:ext cx="746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zh-CN" sz="2800" dirty="0">
                <a:solidFill>
                  <a:srgbClr val="FF0000"/>
                </a:solidFill>
                <a:latin typeface="宋体" panose="02010600030101010101" pitchFamily="2" charset="-122"/>
              </a:rPr>
              <a:t>分组密码</a:t>
            </a:r>
            <a:r>
              <a:rPr kumimoji="1" lang="zh-CN" altLang="en-US" sz="2800" dirty="0">
                <a:solidFill>
                  <a:srgbClr val="FF0000"/>
                </a:solidFill>
                <a:latin typeface="宋体" panose="02010600030101010101" pitchFamily="2" charset="-122"/>
                <a:sym typeface="Wingdings" panose="05000000000000000000" pitchFamily="2" charset="2"/>
              </a:rPr>
              <a:t></a:t>
            </a:r>
            <a:r>
              <a:rPr kumimoji="1" lang="zh-CN" altLang="zh-CN" sz="2800" dirty="0">
                <a:solidFill>
                  <a:srgbClr val="FF0000"/>
                </a:solidFill>
                <a:latin typeface="宋体" panose="02010600030101010101" pitchFamily="2" charset="-122"/>
              </a:rPr>
              <a:t>流密码</a:t>
            </a:r>
            <a:endParaRPr kumimoji="1" lang="zh-CN" altLang="en-US" sz="28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latin typeface="宋体" panose="02010600030101010101" pitchFamily="2" charset="-122"/>
              </a:rPr>
              <a:t>隐藏了明文模式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需要共同的移位寄存器初始值</a:t>
            </a:r>
            <a:r>
              <a:rPr kumimoji="1" lang="en-US" altLang="zh-CN" sz="2800" dirty="0">
                <a:solidFill>
                  <a:srgbClr val="FF0000"/>
                </a:solidFill>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latin typeface="宋体" panose="02010600030101010101" pitchFamily="2" charset="-122"/>
              </a:rPr>
              <a:t>对于不同的消息，</a:t>
            </a:r>
            <a:r>
              <a:rPr kumimoji="1" lang="en-US" altLang="zh-CN" sz="2800" dirty="0">
                <a:latin typeface="宋体" panose="02010600030101010101" pitchFamily="2" charset="-122"/>
              </a:rPr>
              <a:t>IV</a:t>
            </a:r>
            <a:r>
              <a:rPr kumimoji="1" lang="zh-CN" altLang="en-US" sz="2800" dirty="0">
                <a:latin typeface="宋体" panose="02010600030101010101" pitchFamily="2" charset="-122"/>
              </a:rPr>
              <a:t>必须唯一</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误差传递：一个单元损坏影响多个单元</a:t>
            </a:r>
            <a:endParaRPr kumimoji="1" lang="zh-CN" altLang="en-US" sz="2800" dirty="0">
              <a:solidFill>
                <a:srgbClr val="FF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idx="1"/>
          </p:nvPr>
        </p:nvSpPr>
        <p:spPr>
          <a:xfrm>
            <a:off x="935180" y="786198"/>
            <a:ext cx="8075055" cy="609600"/>
          </a:xfrm>
        </p:spPr>
        <p:txBody>
          <a:bodyPr/>
          <a:lstStyle/>
          <a:p>
            <a:pPr eaLnBrk="1" hangingPunct="1">
              <a:buFont typeface="Wingdings" panose="05000000000000000000" pitchFamily="2" charset="2"/>
              <a:buNone/>
            </a:pPr>
            <a:r>
              <a:rPr lang="zh-CN" altLang="en-US" b="1" dirty="0">
                <a:solidFill>
                  <a:schemeClr val="hlink"/>
                </a:solidFill>
              </a:rPr>
              <a:t>一般的数据加密模型：</a:t>
            </a:r>
            <a:r>
              <a:rPr lang="zh-CN" altLang="en-US" sz="2800" b="1" dirty="0">
                <a:solidFill>
                  <a:srgbClr val="FF3300"/>
                </a:solidFill>
              </a:rPr>
              <a:t>公开信道保密通信</a:t>
            </a:r>
          </a:p>
        </p:txBody>
      </p:sp>
      <p:grpSp>
        <p:nvGrpSpPr>
          <p:cNvPr id="21507" name="Group 31"/>
          <p:cNvGrpSpPr/>
          <p:nvPr/>
        </p:nvGrpSpPr>
        <p:grpSpPr bwMode="auto">
          <a:xfrm>
            <a:off x="653607" y="1951732"/>
            <a:ext cx="8153400" cy="2895600"/>
            <a:chOff x="144" y="1872"/>
            <a:chExt cx="5136" cy="1824"/>
          </a:xfrm>
        </p:grpSpPr>
        <p:sp>
          <p:nvSpPr>
            <p:cNvPr id="21509" name="Rectangle 5"/>
            <p:cNvSpPr>
              <a:spLocks noChangeArrowheads="1"/>
            </p:cNvSpPr>
            <p:nvPr/>
          </p:nvSpPr>
          <p:spPr bwMode="auto">
            <a:xfrm>
              <a:off x="672" y="2304"/>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加密器</a:t>
              </a:r>
              <a:r>
                <a:rPr lang="en-US" altLang="zh-CN" sz="1600" b="0">
                  <a:latin typeface="宋体" panose="02010600030101010101" pitchFamily="2" charset="-122"/>
                </a:rPr>
                <a:t>E</a:t>
              </a:r>
            </a:p>
          </p:txBody>
        </p:sp>
        <p:sp>
          <p:nvSpPr>
            <p:cNvPr id="21510" name="Rectangle 6"/>
            <p:cNvSpPr>
              <a:spLocks noChangeArrowheads="1"/>
            </p:cNvSpPr>
            <p:nvPr/>
          </p:nvSpPr>
          <p:spPr bwMode="auto">
            <a:xfrm>
              <a:off x="672" y="3312"/>
              <a:ext cx="720" cy="384"/>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密钥源</a:t>
              </a:r>
            </a:p>
          </p:txBody>
        </p:sp>
        <p:sp>
          <p:nvSpPr>
            <p:cNvPr id="21511" name="Line 7"/>
            <p:cNvSpPr>
              <a:spLocks noChangeShapeType="1"/>
            </p:cNvSpPr>
            <p:nvPr/>
          </p:nvSpPr>
          <p:spPr bwMode="auto">
            <a:xfrm flipV="1">
              <a:off x="1008" y="2736"/>
              <a:ext cx="0"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2" name="Rectangle 8"/>
            <p:cNvSpPr>
              <a:spLocks noChangeArrowheads="1"/>
            </p:cNvSpPr>
            <p:nvPr/>
          </p:nvSpPr>
          <p:spPr bwMode="auto">
            <a:xfrm>
              <a:off x="672" y="2784"/>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加秘密钥</a:t>
              </a:r>
              <a:r>
                <a:rPr lang="en-US" altLang="zh-CN" sz="1600" b="0" dirty="0">
                  <a:latin typeface="宋体" panose="02010600030101010101" pitchFamily="2" charset="-122"/>
                </a:rPr>
                <a:t>Ke</a:t>
              </a:r>
            </a:p>
          </p:txBody>
        </p:sp>
        <p:sp>
          <p:nvSpPr>
            <p:cNvPr id="21513" name="Rectangle 9"/>
            <p:cNvSpPr>
              <a:spLocks noChangeArrowheads="1"/>
            </p:cNvSpPr>
            <p:nvPr/>
          </p:nvSpPr>
          <p:spPr bwMode="auto">
            <a:xfrm>
              <a:off x="144" y="2160"/>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a:t>
              </a:r>
              <a:r>
                <a:rPr lang="en-US" altLang="zh-CN" sz="1600" b="0">
                  <a:latin typeface="宋体" panose="02010600030101010101" pitchFamily="2" charset="-122"/>
                </a:rPr>
                <a:t>m</a:t>
              </a:r>
            </a:p>
          </p:txBody>
        </p:sp>
        <p:sp>
          <p:nvSpPr>
            <p:cNvPr id="21514" name="Line 10"/>
            <p:cNvSpPr>
              <a:spLocks noChangeShapeType="1"/>
            </p:cNvSpPr>
            <p:nvPr/>
          </p:nvSpPr>
          <p:spPr bwMode="auto">
            <a:xfrm>
              <a:off x="144" y="2592"/>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5" name="Rectangle 11"/>
            <p:cNvSpPr>
              <a:spLocks noChangeArrowheads="1"/>
            </p:cNvSpPr>
            <p:nvPr/>
          </p:nvSpPr>
          <p:spPr bwMode="auto">
            <a:xfrm>
              <a:off x="2688" y="225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宋体" panose="02010600030101010101" pitchFamily="2" charset="-122"/>
                </a:rPr>
                <a:t>密文</a:t>
              </a:r>
              <a:r>
                <a:rPr lang="en-US" altLang="zh-CN" b="0">
                  <a:latin typeface="宋体" panose="02010600030101010101" pitchFamily="2" charset="-122"/>
                </a:rPr>
                <a:t>c=E</a:t>
              </a:r>
              <a:r>
                <a:rPr lang="en-US" altLang="zh-CN" b="0" baseline="-25000">
                  <a:latin typeface="宋体" panose="02010600030101010101" pitchFamily="2" charset="-122"/>
                </a:rPr>
                <a:t>ke</a:t>
              </a:r>
              <a:r>
                <a:rPr lang="en-US" altLang="zh-CN" b="0">
                  <a:latin typeface="宋体" panose="02010600030101010101" pitchFamily="2" charset="-122"/>
                </a:rPr>
                <a:t>(m)</a:t>
              </a:r>
            </a:p>
          </p:txBody>
        </p:sp>
        <p:sp>
          <p:nvSpPr>
            <p:cNvPr id="21516" name="Line 12"/>
            <p:cNvSpPr>
              <a:spLocks noChangeShapeType="1"/>
            </p:cNvSpPr>
            <p:nvPr/>
          </p:nvSpPr>
          <p:spPr bwMode="auto">
            <a:xfrm>
              <a:off x="1392" y="2544"/>
              <a:ext cx="22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7" name="Rectangle 13"/>
            <p:cNvSpPr>
              <a:spLocks noChangeArrowheads="1"/>
            </p:cNvSpPr>
            <p:nvPr/>
          </p:nvSpPr>
          <p:spPr bwMode="auto">
            <a:xfrm>
              <a:off x="2160" y="2592"/>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公开信道</a:t>
              </a:r>
            </a:p>
          </p:txBody>
        </p:sp>
        <p:sp>
          <p:nvSpPr>
            <p:cNvPr id="21518" name="Rectangle 14"/>
            <p:cNvSpPr>
              <a:spLocks noChangeArrowheads="1"/>
            </p:cNvSpPr>
            <p:nvPr/>
          </p:nvSpPr>
          <p:spPr bwMode="auto">
            <a:xfrm>
              <a:off x="3648" y="2256"/>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解密器</a:t>
              </a:r>
              <a:r>
                <a:rPr lang="en-US" altLang="zh-CN" sz="1600" b="0">
                  <a:latin typeface="宋体" panose="02010600030101010101" pitchFamily="2" charset="-122"/>
                </a:rPr>
                <a:t>D</a:t>
              </a:r>
            </a:p>
          </p:txBody>
        </p:sp>
        <p:grpSp>
          <p:nvGrpSpPr>
            <p:cNvPr id="21519" name="Group 22"/>
            <p:cNvGrpSpPr/>
            <p:nvPr/>
          </p:nvGrpSpPr>
          <p:grpSpPr bwMode="auto">
            <a:xfrm>
              <a:off x="1920" y="3024"/>
              <a:ext cx="1392" cy="192"/>
              <a:chOff x="1680" y="3552"/>
              <a:chExt cx="2496" cy="144"/>
            </a:xfrm>
          </p:grpSpPr>
          <p:sp>
            <p:nvSpPr>
              <p:cNvPr id="21527" name="Oval 18"/>
              <p:cNvSpPr>
                <a:spLocks noChangeArrowheads="1"/>
              </p:cNvSpPr>
              <p:nvPr/>
            </p:nvSpPr>
            <p:spPr bwMode="auto">
              <a:xfrm>
                <a:off x="1680" y="3552"/>
                <a:ext cx="144" cy="144"/>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28" name="Line 19"/>
              <p:cNvSpPr>
                <a:spLocks noChangeShapeType="1"/>
              </p:cNvSpPr>
              <p:nvPr/>
            </p:nvSpPr>
            <p:spPr bwMode="auto">
              <a:xfrm>
                <a:off x="1776" y="3552"/>
                <a:ext cx="23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9" name="Line 20"/>
              <p:cNvSpPr>
                <a:spLocks noChangeShapeType="1"/>
              </p:cNvSpPr>
              <p:nvPr/>
            </p:nvSpPr>
            <p:spPr bwMode="auto">
              <a:xfrm>
                <a:off x="1776" y="3696"/>
                <a:ext cx="23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Oval 21"/>
              <p:cNvSpPr>
                <a:spLocks noChangeArrowheads="1"/>
              </p:cNvSpPr>
              <p:nvPr/>
            </p:nvSpPr>
            <p:spPr bwMode="auto">
              <a:xfrm>
                <a:off x="4032" y="3552"/>
                <a:ext cx="144" cy="144"/>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1520" name="Line 23"/>
            <p:cNvSpPr>
              <a:spLocks noChangeShapeType="1"/>
            </p:cNvSpPr>
            <p:nvPr/>
          </p:nvSpPr>
          <p:spPr bwMode="auto">
            <a:xfrm>
              <a:off x="1008" y="3120"/>
              <a:ext cx="297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Line 24"/>
            <p:cNvSpPr>
              <a:spLocks noChangeShapeType="1"/>
            </p:cNvSpPr>
            <p:nvPr/>
          </p:nvSpPr>
          <p:spPr bwMode="auto">
            <a:xfrm>
              <a:off x="3984" y="2688"/>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2" name="Rectangle 25"/>
            <p:cNvSpPr>
              <a:spLocks noChangeArrowheads="1"/>
            </p:cNvSpPr>
            <p:nvPr/>
          </p:nvSpPr>
          <p:spPr bwMode="auto">
            <a:xfrm>
              <a:off x="4032" y="2784"/>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解密密钥</a:t>
              </a:r>
              <a:r>
                <a:rPr lang="en-US" altLang="zh-CN" sz="1600" b="0" dirty="0">
                  <a:latin typeface="宋体" panose="02010600030101010101" pitchFamily="2" charset="-122"/>
                </a:rPr>
                <a:t>Kd</a:t>
              </a:r>
            </a:p>
          </p:txBody>
        </p:sp>
        <p:sp>
          <p:nvSpPr>
            <p:cNvPr id="21523" name="Line 26"/>
            <p:cNvSpPr>
              <a:spLocks noChangeShapeType="1"/>
            </p:cNvSpPr>
            <p:nvPr/>
          </p:nvSpPr>
          <p:spPr bwMode="auto">
            <a:xfrm>
              <a:off x="4368" y="2544"/>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Rectangle 27"/>
            <p:cNvSpPr>
              <a:spLocks noChangeArrowheads="1"/>
            </p:cNvSpPr>
            <p:nvPr/>
          </p:nvSpPr>
          <p:spPr bwMode="auto">
            <a:xfrm>
              <a:off x="4416" y="22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latin typeface="宋体" panose="02010600030101010101" pitchFamily="2" charset="-122"/>
                </a:rPr>
                <a:t>明文</a:t>
              </a:r>
              <a:r>
                <a:rPr lang="en-US" altLang="zh-CN" b="0" dirty="0">
                  <a:latin typeface="宋体" panose="02010600030101010101" pitchFamily="2" charset="-122"/>
                </a:rPr>
                <a:t>m=D</a:t>
              </a:r>
              <a:r>
                <a:rPr lang="en-US" altLang="zh-CN" b="0" baseline="-25000" dirty="0">
                  <a:latin typeface="宋体" panose="02010600030101010101" pitchFamily="2" charset="-122"/>
                </a:rPr>
                <a:t>kd</a:t>
              </a:r>
              <a:r>
                <a:rPr lang="en-US" altLang="zh-CN" b="0" dirty="0">
                  <a:latin typeface="宋体" panose="02010600030101010101" pitchFamily="2" charset="-122"/>
                </a:rPr>
                <a:t>(c)</a:t>
              </a:r>
            </a:p>
          </p:txBody>
        </p:sp>
        <p:sp>
          <p:nvSpPr>
            <p:cNvPr id="21525" name="Line 29"/>
            <p:cNvSpPr>
              <a:spLocks noChangeShapeType="1"/>
            </p:cNvSpPr>
            <p:nvPr/>
          </p:nvSpPr>
          <p:spPr bwMode="auto">
            <a:xfrm flipV="1">
              <a:off x="2112" y="2304"/>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Rectangle 30"/>
            <p:cNvSpPr>
              <a:spLocks noChangeArrowheads="1"/>
            </p:cNvSpPr>
            <p:nvPr/>
          </p:nvSpPr>
          <p:spPr bwMode="auto">
            <a:xfrm>
              <a:off x="1824" y="1872"/>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破译者</a:t>
              </a:r>
            </a:p>
          </p:txBody>
        </p:sp>
      </p:grpSp>
      <p:sp>
        <p:nvSpPr>
          <p:cNvPr id="2" name="矩形 1"/>
          <p:cNvSpPr/>
          <p:nvPr/>
        </p:nvSpPr>
        <p:spPr>
          <a:xfrm>
            <a:off x="1889997" y="5419760"/>
            <a:ext cx="5604419" cy="1015663"/>
          </a:xfrm>
          <a:prstGeom prst="rect">
            <a:avLst/>
          </a:prstGeom>
          <a:solidFill>
            <a:schemeClr val="bg2">
              <a:lumMod val="90000"/>
            </a:schemeClr>
          </a:solidFill>
        </p:spPr>
        <p:txBody>
          <a:bodyPr wrap="none">
            <a:spAutoFit/>
          </a:bodyPr>
          <a:lstStyle/>
          <a:p>
            <a:endParaRPr lang="en-US" altLang="zh-CN" sz="2000" b="1" dirty="0">
              <a:solidFill>
                <a:srgbClr val="FF3300"/>
              </a:solidFill>
            </a:endParaRPr>
          </a:p>
          <a:p>
            <a:r>
              <a:rPr lang="zh-CN" altLang="en-US" sz="2000" b="1" dirty="0">
                <a:solidFill>
                  <a:srgbClr val="FF3300"/>
                </a:solidFill>
              </a:rPr>
              <a:t>保障传输的信息内容不被第三方（攻击者）获得</a:t>
            </a:r>
            <a:endParaRPr lang="en-US" altLang="zh-CN" sz="2000" b="1" dirty="0">
              <a:solidFill>
                <a:srgbClr val="FF3300"/>
              </a:solidFill>
            </a:endParaRPr>
          </a:p>
          <a:p>
            <a:endParaRPr lang="zh-CN"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04800" y="6232302"/>
            <a:ext cx="2142186" cy="50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800" dirty="0">
                <a:solidFill>
                  <a:srgbClr val="0000FF"/>
                </a:solidFill>
                <a:latin typeface="Comic Sans MS" panose="030F0702030302020204" pitchFamily="66" charset="0"/>
              </a:rPr>
              <a:t>OFB</a:t>
            </a:r>
            <a:r>
              <a:rPr kumimoji="1" lang="zh-CN" altLang="en-US" sz="2800" dirty="0">
                <a:solidFill>
                  <a:srgbClr val="0000FF"/>
                </a:solidFill>
                <a:latin typeface="Comic Sans MS" panose="030F0702030302020204" pitchFamily="66" charset="0"/>
              </a:rPr>
              <a:t>加密</a:t>
            </a:r>
          </a:p>
        </p:txBody>
      </p:sp>
      <p:pic>
        <p:nvPicPr>
          <p:cNvPr id="58371" name="Picture 3" descr="f3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8373"/>
            <a:ext cx="8991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20" name="Text Box 4"/>
          <p:cNvSpPr txBox="1">
            <a:spLocks noChangeArrowheads="1"/>
          </p:cNvSpPr>
          <p:nvPr/>
        </p:nvSpPr>
        <p:spPr bwMode="auto">
          <a:xfrm>
            <a:off x="1785870" y="6232302"/>
            <a:ext cx="720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buClr>
                <a:srgbClr val="FFFF99"/>
              </a:buClr>
              <a:buSzPct val="80000"/>
              <a:buFont typeface="ZapfDingbats" pitchFamily="82" charset="2"/>
              <a:buNone/>
            </a:pPr>
            <a:r>
              <a:rPr kumimoji="1" lang="en-US" altLang="zh-CN" sz="2400" dirty="0">
                <a:solidFill>
                  <a:srgbClr val="000066"/>
                </a:solidFill>
                <a:latin typeface="Times New Roman" panose="02020603050405020304" pitchFamily="18" charset="0"/>
                <a:ea typeface="楷体_GB2312" pitchFamily="49" charset="-122"/>
              </a:rPr>
              <a:t>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 =P</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i+1</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&lt;&lt;j)|</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endParaRPr kumimoji="1" lang="en-US" altLang="zh-CN" sz="2400" dirty="0">
              <a:solidFill>
                <a:srgbClr val="000066"/>
              </a:solidFill>
              <a:latin typeface="Times New Roman" panose="02020603050405020304" pitchFamily="18" charset="0"/>
              <a:sym typeface="Wingdings" panose="05000000000000000000" pitchFamily="2" charset="2"/>
            </a:endParaRPr>
          </a:p>
        </p:txBody>
      </p:sp>
      <p:sp>
        <p:nvSpPr>
          <p:cNvPr id="2" name="矩形 1"/>
          <p:cNvSpPr/>
          <p:nvPr/>
        </p:nvSpPr>
        <p:spPr>
          <a:xfrm>
            <a:off x="304800" y="514013"/>
            <a:ext cx="6732933" cy="584775"/>
          </a:xfrm>
          <a:prstGeom prst="rect">
            <a:avLst/>
          </a:prstGeom>
        </p:spPr>
        <p:txBody>
          <a:bodyPr wrap="none">
            <a:spAutoFit/>
          </a:bodyPr>
          <a:lstStyle/>
          <a:p>
            <a:pPr>
              <a:spcBef>
                <a:spcPct val="20000"/>
              </a:spcBef>
              <a:buClr>
                <a:schemeClr val="folHlink"/>
              </a:buClr>
              <a:buSzPct val="150000"/>
            </a:pPr>
            <a:r>
              <a:rPr kumimoji="1" lang="zh-CN" altLang="en-US" sz="3200" b="1" dirty="0">
                <a:solidFill>
                  <a:srgbClr val="0000FF"/>
                </a:solidFill>
                <a:latin typeface="宋体" panose="02010600030101010101" pitchFamily="2" charset="-122"/>
              </a:rPr>
              <a:t>输出反馈</a:t>
            </a:r>
            <a:r>
              <a:rPr kumimoji="1" lang="en-US" altLang="zh-CN" sz="3200" b="1" dirty="0">
                <a:solidFill>
                  <a:srgbClr val="0000FF"/>
                </a:solidFill>
                <a:latin typeface="宋体" panose="02010600030101010101" pitchFamily="2" charset="-122"/>
              </a:rPr>
              <a:t>O</a:t>
            </a:r>
            <a:r>
              <a:rPr kumimoji="1" lang="zh-CN" altLang="zh-CN" sz="3200" b="1" dirty="0">
                <a:solidFill>
                  <a:srgbClr val="0000FF"/>
                </a:solidFill>
                <a:latin typeface="宋体" panose="02010600030101010101" pitchFamily="2" charset="-122"/>
              </a:rPr>
              <a:t>FB</a:t>
            </a:r>
            <a:r>
              <a:rPr kumimoji="1" lang="zh-CN" altLang="en-US" sz="3200" b="1" dirty="0">
                <a:solidFill>
                  <a:srgbClr val="0000FF"/>
                </a:solidFill>
                <a:latin typeface="宋体" panose="02010600030101010101" pitchFamily="2" charset="-122"/>
              </a:rPr>
              <a:t>模式</a:t>
            </a:r>
            <a:r>
              <a:rPr kumimoji="1" lang="zh-CN" altLang="zh-CN" sz="3200" b="1" dirty="0">
                <a:solidFill>
                  <a:srgbClr val="0000FF"/>
                </a:solidFill>
                <a:latin typeface="宋体" panose="02010600030101010101" pitchFamily="2" charset="-122"/>
              </a:rPr>
              <a:t>:分组密码</a:t>
            </a:r>
            <a:r>
              <a:rPr kumimoji="1" lang="zh-CN" altLang="en-US" sz="3200" b="1" dirty="0">
                <a:solidFill>
                  <a:srgbClr val="0000FF"/>
                </a:solidFill>
                <a:latin typeface="宋体" panose="02010600030101010101" pitchFamily="2" charset="-122"/>
                <a:sym typeface="Wingdings" panose="05000000000000000000" pitchFamily="2" charset="2"/>
              </a:rPr>
              <a:t></a:t>
            </a:r>
            <a:r>
              <a:rPr kumimoji="1" lang="zh-CN" altLang="zh-CN" sz="3200" b="1" dirty="0">
                <a:solidFill>
                  <a:srgbClr val="0000FF"/>
                </a:solidFill>
                <a:latin typeface="宋体" panose="02010600030101010101" pitchFamily="2" charset="-122"/>
              </a:rPr>
              <a:t>流密码</a:t>
            </a:r>
            <a:endParaRPr kumimoji="1" lang="zh-CN" altLang="en-US" sz="3200" b="1" dirty="0">
              <a:solidFill>
                <a:srgbClr val="0000FF"/>
              </a:solidFill>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04987" y="6084731"/>
            <a:ext cx="1688206" cy="5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800" dirty="0">
                <a:solidFill>
                  <a:srgbClr val="0000FF"/>
                </a:solidFill>
                <a:latin typeface="Comic Sans MS" panose="030F0702030302020204" pitchFamily="66" charset="0"/>
              </a:rPr>
              <a:t>OFB</a:t>
            </a:r>
            <a:r>
              <a:rPr kumimoji="1" lang="zh-CN" altLang="en-US" sz="2800" dirty="0">
                <a:solidFill>
                  <a:srgbClr val="0000FF"/>
                </a:solidFill>
                <a:latin typeface="Comic Sans MS" panose="030F0702030302020204" pitchFamily="66" charset="0"/>
              </a:rPr>
              <a:t>解密</a:t>
            </a:r>
          </a:p>
        </p:txBody>
      </p:sp>
      <p:pic>
        <p:nvPicPr>
          <p:cNvPr id="59395" name="Picture 3" descr="f3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0273"/>
            <a:ext cx="8991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4" name="Text Box 4"/>
          <p:cNvSpPr txBox="1">
            <a:spLocks noChangeArrowheads="1"/>
          </p:cNvSpPr>
          <p:nvPr/>
        </p:nvSpPr>
        <p:spPr bwMode="auto">
          <a:xfrm>
            <a:off x="1738648" y="6137770"/>
            <a:ext cx="740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buClr>
                <a:srgbClr val="FFFF99"/>
              </a:buClr>
              <a:buSzPct val="80000"/>
              <a:buFont typeface="ZapfDingbats" pitchFamily="82" charset="2"/>
              <a:buNone/>
            </a:pPr>
            <a:r>
              <a:rPr kumimoji="1" lang="en-US" altLang="zh-CN" sz="2400">
                <a:solidFill>
                  <a:srgbClr val="000066"/>
                </a:solidFill>
                <a:latin typeface="Times New Roman" panose="02020603050405020304" pitchFamily="18" charset="0"/>
                <a:ea typeface="楷体_GB2312" pitchFamily="49" charset="-122"/>
              </a:rPr>
              <a:t>P</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=C</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E</a:t>
            </a:r>
            <a:r>
              <a:rPr kumimoji="1" lang="en-US" altLang="zh-CN" sz="2400" baseline="-25000">
                <a:solidFill>
                  <a:srgbClr val="000066"/>
                </a:solidFill>
                <a:latin typeface="Times New Roman" panose="02020603050405020304" pitchFamily="18" charset="0"/>
                <a:ea typeface="楷体_GB2312" pitchFamily="49" charset="-122"/>
              </a:rPr>
              <a:t>K</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a:t>
            </a:r>
            <a:r>
              <a:rPr kumimoji="1" lang="zh-CN" altLang="zh-CN" sz="2400">
                <a:solidFill>
                  <a:srgbClr val="000066"/>
                </a:solidFill>
                <a:latin typeface="Times New Roman" panose="02020603050405020304" pitchFamily="18" charset="0"/>
                <a:ea typeface="楷体_GB2312" pitchFamily="49" charset="-122"/>
              </a:rPr>
              <a:t>的高j位)</a:t>
            </a:r>
            <a:r>
              <a:rPr kumimoji="1" lang="en-US" altLang="zh-CN" sz="2400">
                <a:solidFill>
                  <a:srgbClr val="000066"/>
                </a:solidFill>
                <a:latin typeface="Times New Roman" panose="02020603050405020304" pitchFamily="18" charset="0"/>
                <a:ea typeface="楷体_GB2312" pitchFamily="49" charset="-122"/>
              </a:rPr>
              <a:t>; S</a:t>
            </a:r>
            <a:r>
              <a:rPr kumimoji="1" lang="en-US" altLang="zh-CN" sz="2400" baseline="-25000">
                <a:solidFill>
                  <a:srgbClr val="000066"/>
                </a:solidFill>
                <a:latin typeface="Times New Roman" panose="02020603050405020304" pitchFamily="18" charset="0"/>
                <a:ea typeface="楷体_GB2312" pitchFamily="49" charset="-122"/>
              </a:rPr>
              <a:t>i+1</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&lt;&lt;j)|</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E</a:t>
            </a:r>
            <a:r>
              <a:rPr kumimoji="1" lang="en-US" altLang="zh-CN" sz="2400" baseline="-25000">
                <a:solidFill>
                  <a:srgbClr val="000066"/>
                </a:solidFill>
                <a:latin typeface="Times New Roman" panose="02020603050405020304" pitchFamily="18" charset="0"/>
                <a:ea typeface="楷体_GB2312" pitchFamily="49" charset="-122"/>
              </a:rPr>
              <a:t>K</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a:t>
            </a:r>
            <a:r>
              <a:rPr kumimoji="1" lang="zh-CN" altLang="zh-CN" sz="2400">
                <a:solidFill>
                  <a:srgbClr val="000066"/>
                </a:solidFill>
                <a:latin typeface="Times New Roman" panose="02020603050405020304" pitchFamily="18" charset="0"/>
                <a:ea typeface="楷体_GB2312" pitchFamily="49" charset="-122"/>
              </a:rPr>
              <a:t>的高j位)</a:t>
            </a:r>
            <a:endParaRPr kumimoji="1" lang="en-US" altLang="zh-CN" sz="2400">
              <a:solidFill>
                <a:srgbClr val="000066"/>
              </a:solidFill>
              <a:latin typeface="Times New Roman" panose="02020603050405020304" pitchFamily="18" charset="0"/>
              <a:ea typeface="楷体_GB2312" pitchFamily="49" charset="-122"/>
            </a:endParaRPr>
          </a:p>
        </p:txBody>
      </p:sp>
      <p:sp>
        <p:nvSpPr>
          <p:cNvPr id="5" name="矩形 4"/>
          <p:cNvSpPr/>
          <p:nvPr/>
        </p:nvSpPr>
        <p:spPr>
          <a:xfrm>
            <a:off x="304800" y="514013"/>
            <a:ext cx="6732933" cy="584775"/>
          </a:xfrm>
          <a:prstGeom prst="rect">
            <a:avLst/>
          </a:prstGeom>
        </p:spPr>
        <p:txBody>
          <a:bodyPr wrap="none">
            <a:spAutoFit/>
          </a:bodyPr>
          <a:lstStyle/>
          <a:p>
            <a:pPr>
              <a:spcBef>
                <a:spcPct val="20000"/>
              </a:spcBef>
              <a:buClr>
                <a:schemeClr val="folHlink"/>
              </a:buClr>
              <a:buSzPct val="150000"/>
            </a:pPr>
            <a:r>
              <a:rPr kumimoji="1" lang="zh-CN" altLang="en-US" sz="3200" b="1" dirty="0">
                <a:solidFill>
                  <a:srgbClr val="0000FF"/>
                </a:solidFill>
                <a:latin typeface="宋体" panose="02010600030101010101" pitchFamily="2" charset="-122"/>
              </a:rPr>
              <a:t>输出反馈</a:t>
            </a:r>
            <a:r>
              <a:rPr kumimoji="1" lang="en-US" altLang="zh-CN" sz="3200" b="1" dirty="0">
                <a:solidFill>
                  <a:srgbClr val="0000FF"/>
                </a:solidFill>
                <a:latin typeface="宋体" panose="02010600030101010101" pitchFamily="2" charset="-122"/>
              </a:rPr>
              <a:t>O</a:t>
            </a:r>
            <a:r>
              <a:rPr kumimoji="1" lang="zh-CN" altLang="zh-CN" sz="3200" b="1" dirty="0">
                <a:solidFill>
                  <a:srgbClr val="0000FF"/>
                </a:solidFill>
                <a:latin typeface="宋体" panose="02010600030101010101" pitchFamily="2" charset="-122"/>
              </a:rPr>
              <a:t>FB</a:t>
            </a:r>
            <a:r>
              <a:rPr kumimoji="1" lang="zh-CN" altLang="en-US" sz="3200" b="1" dirty="0">
                <a:solidFill>
                  <a:srgbClr val="0000FF"/>
                </a:solidFill>
                <a:latin typeface="宋体" panose="02010600030101010101" pitchFamily="2" charset="-122"/>
              </a:rPr>
              <a:t>模式</a:t>
            </a:r>
            <a:r>
              <a:rPr kumimoji="1" lang="zh-CN" altLang="zh-CN" sz="3200" b="1" dirty="0">
                <a:solidFill>
                  <a:srgbClr val="0000FF"/>
                </a:solidFill>
                <a:latin typeface="宋体" panose="02010600030101010101" pitchFamily="2" charset="-122"/>
              </a:rPr>
              <a:t>:分组密码</a:t>
            </a:r>
            <a:r>
              <a:rPr kumimoji="1" lang="zh-CN" altLang="en-US" sz="3200" b="1" dirty="0">
                <a:solidFill>
                  <a:srgbClr val="0000FF"/>
                </a:solidFill>
                <a:latin typeface="宋体" panose="02010600030101010101" pitchFamily="2" charset="-122"/>
                <a:sym typeface="Wingdings" panose="05000000000000000000" pitchFamily="2" charset="2"/>
              </a:rPr>
              <a:t></a:t>
            </a:r>
            <a:r>
              <a:rPr kumimoji="1" lang="zh-CN" altLang="zh-CN" sz="3200" b="1" dirty="0">
                <a:solidFill>
                  <a:srgbClr val="0000FF"/>
                </a:solidFill>
                <a:latin typeface="宋体" panose="02010600030101010101" pitchFamily="2" charset="-122"/>
              </a:rPr>
              <a:t>流密码</a:t>
            </a:r>
            <a:endParaRPr kumimoji="1" lang="zh-CN" altLang="en-US" sz="3200" b="1" dirty="0">
              <a:solidFill>
                <a:srgbClr val="0000FF"/>
              </a:solidFill>
              <a:latin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5924" y="243625"/>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0FB</a:t>
            </a:r>
            <a:r>
              <a:rPr kumimoji="1" lang="zh-CN" altLang="en-US" sz="3600" dirty="0">
                <a:solidFill>
                  <a:srgbClr val="0000FF"/>
                </a:solidFill>
                <a:latin typeface="Comic Sans MS" panose="030F0702030302020204" pitchFamily="66" charset="0"/>
              </a:rPr>
              <a:t>的特点</a:t>
            </a:r>
          </a:p>
        </p:txBody>
      </p:sp>
      <p:sp>
        <p:nvSpPr>
          <p:cNvPr id="60419" name="Rectangle 3"/>
          <p:cNvSpPr>
            <a:spLocks noChangeArrowheads="1"/>
          </p:cNvSpPr>
          <p:nvPr/>
        </p:nvSpPr>
        <p:spPr bwMode="auto">
          <a:xfrm>
            <a:off x="441101" y="1398431"/>
            <a:ext cx="7467600" cy="480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zh-CN" sz="2400" dirty="0">
                <a:solidFill>
                  <a:srgbClr val="FF0000"/>
                </a:solidFill>
                <a:latin typeface="宋体" panose="02010600030101010101" pitchFamily="2" charset="-122"/>
              </a:rPr>
              <a:t>分组密码</a:t>
            </a:r>
            <a:r>
              <a:rPr kumimoji="1" lang="zh-CN" altLang="en-US" sz="2400" dirty="0">
                <a:solidFill>
                  <a:srgbClr val="FF0000"/>
                </a:solidFill>
                <a:latin typeface="宋体" panose="02010600030101010101" pitchFamily="2" charset="-122"/>
                <a:sym typeface="Wingdings" panose="05000000000000000000" pitchFamily="2" charset="2"/>
              </a:rPr>
              <a:t></a:t>
            </a:r>
            <a:r>
              <a:rPr kumimoji="1" lang="zh-CN" altLang="zh-CN" sz="2400" dirty="0">
                <a:solidFill>
                  <a:srgbClr val="FF0000"/>
                </a:solidFill>
                <a:latin typeface="宋体" panose="02010600030101010101" pitchFamily="2" charset="-122"/>
              </a:rPr>
              <a:t>流密码</a:t>
            </a:r>
            <a:endParaRPr kumimoji="1" lang="zh-CN" altLang="en-US" sz="24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隐藏了明文模式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需要共同的移位寄存器初始值</a:t>
            </a:r>
            <a:r>
              <a:rPr kumimoji="1" lang="en-US" altLang="zh-CN" sz="2400" dirty="0">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对于不同的消息，</a:t>
            </a:r>
            <a:r>
              <a:rPr kumimoji="1" lang="en-US" altLang="zh-CN" sz="2400" dirty="0">
                <a:solidFill>
                  <a:srgbClr val="FF0000"/>
                </a:solidFill>
                <a:latin typeface="宋体" panose="02010600030101010101" pitchFamily="2" charset="-122"/>
              </a:rPr>
              <a:t>IV</a:t>
            </a:r>
            <a:r>
              <a:rPr kumimoji="1" lang="zh-CN" altLang="en-US" sz="2400" dirty="0">
                <a:solidFill>
                  <a:srgbClr val="FF0000"/>
                </a:solidFill>
                <a:latin typeface="宋体" panose="02010600030101010101" pitchFamily="2" charset="-122"/>
              </a:rPr>
              <a:t>必须唯一</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误差传递：一个单元损坏只影响对应单元</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对明文的主动攻击是可能的</a:t>
            </a:r>
          </a:p>
          <a:p>
            <a:pPr algn="l" eaLnBrk="1" hangingPunct="1">
              <a:lnSpc>
                <a:spcPct val="125000"/>
              </a:lnSpc>
              <a:buClr>
                <a:srgbClr val="000066"/>
              </a:buClr>
              <a:buSzPct val="80000"/>
            </a:pPr>
            <a:r>
              <a:rPr kumimoji="1" lang="zh-CN" altLang="en-US" sz="2400" dirty="0">
                <a:latin typeface="宋体" panose="02010600030101010101" pitchFamily="2" charset="-122"/>
                <a:sym typeface="ZapfDingbats" pitchFamily="82" charset="2"/>
              </a:rPr>
              <a:t>  信息块可被替换、重排、删除、重放</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安全性较</a:t>
            </a:r>
            <a:r>
              <a:rPr kumimoji="1" lang="en-US" altLang="zh-CN" sz="2400" dirty="0">
                <a:latin typeface="宋体" panose="02010600030101010101" pitchFamily="2" charset="-122"/>
              </a:rPr>
              <a:t>CFB</a:t>
            </a:r>
            <a:r>
              <a:rPr kumimoji="1" lang="zh-CN" altLang="en-US" sz="2400" dirty="0">
                <a:latin typeface="宋体" panose="02010600030101010101" pitchFamily="2" charset="-122"/>
              </a:rPr>
              <a:t>差</a:t>
            </a:r>
            <a:endParaRPr kumimoji="1" lang="zh-CN" altLang="en-US" sz="2800" dirty="0">
              <a:latin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285482" y="1257860"/>
            <a:ext cx="4054699" cy="4430422"/>
          </a:xfrm>
          <a:solidFill>
            <a:schemeClr val="bg1">
              <a:lumMod val="95000"/>
            </a:schemeClr>
          </a:solidFill>
        </p:spPr>
        <p:txBody>
          <a:bodyPr/>
          <a:lstStyle/>
          <a:p>
            <a:pPr eaLnBrk="1" hangingPunct="1">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a:t>
            </a:r>
            <a:r>
              <a:rPr lang="en-US" altLang="zh-CN" sz="2400" dirty="0">
                <a:latin typeface="+mn-ea"/>
              </a:rPr>
              <a:t>DES</a:t>
            </a:r>
            <a:r>
              <a:rPr lang="zh-CN" altLang="en-US" sz="2400" dirty="0">
                <a:latin typeface="+mn-ea"/>
              </a:rPr>
              <a:t>存在弱密钥 </a:t>
            </a:r>
          </a:p>
          <a:p>
            <a:pPr eaLnBrk="1" hangingPunct="1">
              <a:buFont typeface="Wingdings" panose="05000000000000000000" pitchFamily="2" charset="2"/>
              <a:buNone/>
            </a:pPr>
            <a:r>
              <a:rPr lang="zh-CN" altLang="en-US" sz="2400" dirty="0">
                <a:latin typeface="+mn-ea"/>
              </a:rPr>
              <a:t>     </a:t>
            </a:r>
            <a:r>
              <a:rPr lang="en-US" altLang="zh-CN" sz="2400" dirty="0">
                <a:latin typeface="+mn-ea"/>
              </a:rPr>
              <a:t>k1=k2…=k16</a:t>
            </a:r>
            <a:r>
              <a:rPr lang="zh-CN" altLang="en-US" sz="2400" dirty="0">
                <a:latin typeface="+mn-ea"/>
              </a:rPr>
              <a:t>，满足</a:t>
            </a:r>
          </a:p>
          <a:p>
            <a:pPr eaLnBrk="1" hangingPunct="1">
              <a:buFont typeface="Wingdings" panose="05000000000000000000" pitchFamily="2" charset="2"/>
              <a:buNone/>
            </a:pPr>
            <a:r>
              <a:rPr lang="zh-CN" altLang="en-US" sz="2400" dirty="0">
                <a:latin typeface="+mn-ea"/>
              </a:rPr>
              <a:t>     </a:t>
            </a:r>
            <a:r>
              <a:rPr lang="en-US" altLang="zh-CN" sz="2400" dirty="0" err="1">
                <a:latin typeface="+mn-ea"/>
              </a:rPr>
              <a:t>DES</a:t>
            </a:r>
            <a:r>
              <a:rPr lang="en-US" altLang="zh-CN" sz="2400" baseline="-25000" dirty="0" err="1">
                <a:latin typeface="+mn-ea"/>
              </a:rPr>
              <a:t>k</a:t>
            </a:r>
            <a:r>
              <a:rPr lang="en-US" altLang="zh-CN" sz="2400" dirty="0">
                <a:latin typeface="+mn-ea"/>
              </a:rPr>
              <a:t>(</a:t>
            </a:r>
            <a:r>
              <a:rPr lang="en-US" altLang="zh-CN" sz="2400" dirty="0" err="1">
                <a:latin typeface="+mn-ea"/>
              </a:rPr>
              <a:t>DES</a:t>
            </a:r>
            <a:r>
              <a:rPr lang="en-US" altLang="zh-CN" sz="2400" baseline="-25000" dirty="0" err="1">
                <a:latin typeface="+mn-ea"/>
              </a:rPr>
              <a:t>k</a:t>
            </a:r>
            <a:r>
              <a:rPr lang="en-US" altLang="zh-CN" sz="2400" dirty="0">
                <a:latin typeface="+mn-ea"/>
              </a:rPr>
              <a:t>(m))=m</a:t>
            </a:r>
            <a:r>
              <a:rPr lang="zh-CN" altLang="en-US" sz="2400" dirty="0">
                <a:latin typeface="+mn-ea"/>
              </a:rPr>
              <a:t>或</a:t>
            </a:r>
            <a:endParaRPr lang="en-US" altLang="zh-CN" sz="2400" dirty="0">
              <a:latin typeface="+mn-ea"/>
            </a:endParaRPr>
          </a:p>
          <a:p>
            <a:pPr eaLnBrk="1" hangingPunct="1">
              <a:buFont typeface="Wingdings" panose="05000000000000000000" pitchFamily="2" charset="2"/>
              <a:buNone/>
            </a:pPr>
            <a:r>
              <a:rPr lang="en-US" altLang="zh-CN" sz="2400" dirty="0">
                <a:latin typeface="+mn-ea"/>
              </a:rPr>
              <a:t>     </a:t>
            </a:r>
            <a:r>
              <a:rPr lang="en-US" altLang="zh-CN" sz="2400" dirty="0" err="1">
                <a:latin typeface="+mn-ea"/>
              </a:rPr>
              <a:t>DES</a:t>
            </a:r>
            <a:r>
              <a:rPr lang="en-US" altLang="zh-CN" sz="2400" baseline="-25000" dirty="0" err="1">
                <a:latin typeface="+mn-ea"/>
              </a:rPr>
              <a:t>k</a:t>
            </a:r>
            <a:r>
              <a:rPr lang="en-US" altLang="zh-CN" sz="2400" dirty="0">
                <a:latin typeface="+mn-ea"/>
              </a:rPr>
              <a:t>(m)=DES</a:t>
            </a:r>
            <a:r>
              <a:rPr lang="en-US" altLang="zh-CN" sz="2400" baseline="30000" dirty="0">
                <a:latin typeface="+mn-ea"/>
              </a:rPr>
              <a:t>-1</a:t>
            </a:r>
            <a:r>
              <a:rPr lang="en-US" altLang="zh-CN" sz="2400" baseline="-25000" dirty="0">
                <a:latin typeface="+mn-ea"/>
              </a:rPr>
              <a:t>k</a:t>
            </a:r>
            <a:r>
              <a:rPr lang="en-US" altLang="zh-CN" sz="2400" dirty="0">
                <a:latin typeface="+mn-ea"/>
              </a:rPr>
              <a:t>(m)</a:t>
            </a:r>
          </a:p>
          <a:p>
            <a:pPr eaLnBrk="1" hangingPunct="1">
              <a:buFont typeface="Wingdings" panose="05000000000000000000" pitchFamily="2" charset="2"/>
              <a:buNone/>
            </a:pPr>
            <a:r>
              <a:rPr lang="en-US" altLang="zh-CN" sz="2400" dirty="0">
                <a:latin typeface="+mn-ea"/>
              </a:rPr>
              <a:t>      </a:t>
            </a:r>
          </a:p>
          <a:p>
            <a:pPr eaLnBrk="1" hangingPunct="1">
              <a:buFont typeface="Wingdings" panose="05000000000000000000" pitchFamily="2" charset="2"/>
              <a:buNone/>
            </a:pPr>
            <a:r>
              <a:rPr lang="en-US" altLang="zh-CN" sz="2400" dirty="0">
                <a:latin typeface="+mn-ea"/>
              </a:rPr>
              <a:t>  01 01 01 01 01 01 01 01</a:t>
            </a:r>
          </a:p>
          <a:p>
            <a:pPr eaLnBrk="1" hangingPunct="1">
              <a:buFont typeface="Wingdings" panose="05000000000000000000" pitchFamily="2" charset="2"/>
              <a:buNone/>
            </a:pPr>
            <a:r>
              <a:rPr lang="en-US" altLang="zh-CN" sz="2400" dirty="0">
                <a:latin typeface="+mn-ea"/>
              </a:rPr>
              <a:t>  1F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endParaRPr lang="en-US" altLang="zh-CN" sz="2400" dirty="0">
              <a:latin typeface="+mn-ea"/>
            </a:endParaRPr>
          </a:p>
          <a:p>
            <a:pPr eaLnBrk="1" hangingPunct="1">
              <a:buFont typeface="Wingdings" panose="05000000000000000000" pitchFamily="2" charset="2"/>
              <a:buNone/>
            </a:pPr>
            <a:endParaRPr lang="en-US" altLang="zh-CN" sz="2400" dirty="0">
              <a:latin typeface="+mn-ea"/>
            </a:endParaRPr>
          </a:p>
          <a:p>
            <a:pPr eaLnBrk="1" hangingPunct="1">
              <a:buFont typeface="Wingdings" panose="05000000000000000000" pitchFamily="2" charset="2"/>
              <a:buNone/>
            </a:pPr>
            <a:r>
              <a:rPr lang="en-US" altLang="zh-CN" sz="2400" dirty="0">
                <a:latin typeface="+mn-ea"/>
              </a:rPr>
              <a:t>  E0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endParaRPr lang="en-US" altLang="zh-CN" sz="2400" dirty="0">
              <a:latin typeface="+mn-ea"/>
            </a:endParaRPr>
          </a:p>
          <a:p>
            <a:pPr eaLnBrk="1" hangingPunct="1">
              <a:buFont typeface="Wingdings" panose="05000000000000000000" pitchFamily="2" charset="2"/>
              <a:buNone/>
            </a:pPr>
            <a:r>
              <a:rPr lang="en-US" altLang="zh-CN" sz="2400" dirty="0">
                <a:latin typeface="+mn-ea"/>
              </a:rPr>
              <a:t>  FE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endParaRPr lang="en-US" altLang="zh-CN" sz="2400" dirty="0">
              <a:latin typeface="+mn-ea"/>
            </a:endParaRPr>
          </a:p>
        </p:txBody>
      </p:sp>
      <p:sp>
        <p:nvSpPr>
          <p:cNvPr id="3" name="矩形 2"/>
          <p:cNvSpPr/>
          <p:nvPr/>
        </p:nvSpPr>
        <p:spPr>
          <a:xfrm>
            <a:off x="457200" y="410982"/>
            <a:ext cx="2677336"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的安全性</a:t>
            </a:r>
          </a:p>
        </p:txBody>
      </p:sp>
      <p:sp>
        <p:nvSpPr>
          <p:cNvPr id="4" name="Rectangle 2"/>
          <p:cNvSpPr txBox="1">
            <a:spLocks noChangeArrowheads="1"/>
          </p:cNvSpPr>
          <p:nvPr/>
        </p:nvSpPr>
        <p:spPr bwMode="auto">
          <a:xfrm>
            <a:off x="4340181" y="1244981"/>
            <a:ext cx="4565561" cy="4443301"/>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sz="2400" kern="0" dirty="0">
                <a:latin typeface="+mn-ea"/>
              </a:rPr>
              <a:t>（</a:t>
            </a:r>
            <a:r>
              <a:rPr lang="en-US" altLang="zh-CN" sz="2400" kern="0" dirty="0">
                <a:latin typeface="+mn-ea"/>
              </a:rPr>
              <a:t>2</a:t>
            </a:r>
            <a:r>
              <a:rPr lang="zh-CN" altLang="en-US" sz="2400" kern="0" dirty="0">
                <a:latin typeface="+mn-ea"/>
              </a:rPr>
              <a:t>）半弱密钥</a:t>
            </a:r>
          </a:p>
          <a:p>
            <a:pPr eaLnBrk="1" hangingPunct="1">
              <a:buFont typeface="Wingdings" panose="05000000000000000000" pitchFamily="2" charset="2"/>
              <a:buNone/>
            </a:pPr>
            <a:r>
              <a:rPr lang="zh-CN" altLang="en-US" sz="2400" kern="0" dirty="0">
                <a:latin typeface="+mn-ea"/>
              </a:rPr>
              <a:t>      </a:t>
            </a:r>
            <a:r>
              <a:rPr lang="en-US" altLang="zh-CN" sz="2400" kern="0" dirty="0">
                <a:latin typeface="+mn-ea"/>
              </a:rPr>
              <a:t>DES</a:t>
            </a:r>
            <a:r>
              <a:rPr lang="en-US" altLang="zh-CN" sz="2400" kern="0" baseline="-25000" dirty="0">
                <a:latin typeface="+mn-ea"/>
              </a:rPr>
              <a:t>k1</a:t>
            </a:r>
            <a:r>
              <a:rPr lang="en-US" altLang="zh-CN" sz="2400" kern="0" dirty="0">
                <a:latin typeface="+mn-ea"/>
              </a:rPr>
              <a:t>(m)=DES</a:t>
            </a:r>
            <a:r>
              <a:rPr lang="en-US" altLang="zh-CN" sz="2400" kern="0" baseline="30000" dirty="0">
                <a:latin typeface="+mn-ea"/>
              </a:rPr>
              <a:t>-1</a:t>
            </a:r>
            <a:r>
              <a:rPr lang="en-US" altLang="zh-CN" sz="2400" kern="0" baseline="-25000" dirty="0">
                <a:latin typeface="+mn-ea"/>
              </a:rPr>
              <a:t>k2</a:t>
            </a:r>
            <a:r>
              <a:rPr lang="en-US" altLang="zh-CN" sz="2400" kern="0" dirty="0">
                <a:latin typeface="+mn-ea"/>
              </a:rPr>
              <a:t>(m)</a:t>
            </a:r>
          </a:p>
          <a:p>
            <a:pPr eaLnBrk="1" hangingPunct="1">
              <a:buFont typeface="Wingdings" panose="05000000000000000000" pitchFamily="2" charset="2"/>
              <a:buNone/>
            </a:pPr>
            <a:r>
              <a:rPr lang="en-US" altLang="zh-CN" sz="2400" kern="0" dirty="0">
                <a:latin typeface="+mn-ea"/>
              </a:rPr>
              <a:t>      k1</a:t>
            </a:r>
            <a:r>
              <a:rPr lang="zh-CN" altLang="en-US" sz="2400" kern="0" dirty="0">
                <a:latin typeface="+mn-ea"/>
              </a:rPr>
              <a:t>和</a:t>
            </a:r>
            <a:r>
              <a:rPr lang="en-US" altLang="zh-CN" sz="2400" kern="0" dirty="0">
                <a:latin typeface="+mn-ea"/>
              </a:rPr>
              <a:t>k2</a:t>
            </a:r>
            <a:r>
              <a:rPr lang="zh-CN" altLang="en-US" sz="2400" kern="0" dirty="0">
                <a:latin typeface="+mn-ea"/>
              </a:rPr>
              <a:t>构成半弱密钥对</a:t>
            </a:r>
          </a:p>
          <a:p>
            <a:pPr eaLnBrk="1" hangingPunct="1">
              <a:buFont typeface="Wingdings" panose="05000000000000000000" pitchFamily="2" charset="2"/>
              <a:buNone/>
            </a:pPr>
            <a:r>
              <a:rPr lang="zh-CN" altLang="en-US" sz="2400" kern="0" dirty="0">
                <a:latin typeface="+mn-ea"/>
              </a:rPr>
              <a:t>  </a:t>
            </a:r>
            <a:r>
              <a:rPr lang="en-US" altLang="zh-CN" sz="2400" kern="0" dirty="0">
                <a:latin typeface="+mn-ea"/>
              </a:rPr>
              <a:t>01 FE 01 FE 01 FE 01 FE</a:t>
            </a:r>
          </a:p>
          <a:p>
            <a:pPr eaLnBrk="1" hangingPunct="1">
              <a:buFont typeface="Wingdings" panose="05000000000000000000" pitchFamily="2" charset="2"/>
              <a:buNone/>
            </a:pPr>
            <a:r>
              <a:rPr lang="en-US" altLang="zh-CN" sz="2400" kern="0" dirty="0">
                <a:latin typeface="+mn-ea"/>
              </a:rPr>
              <a:t>  FE 01 FE 01 FE 01 FE 01</a:t>
            </a:r>
          </a:p>
          <a:p>
            <a:pPr eaLnBrk="1" hangingPunct="1">
              <a:buFont typeface="Wingdings" panose="05000000000000000000" pitchFamily="2" charset="2"/>
              <a:buNone/>
            </a:pPr>
            <a:r>
              <a:rPr lang="en-US" altLang="zh-CN" sz="2400" kern="0" dirty="0">
                <a:latin typeface="+mn-ea"/>
              </a:rPr>
              <a:t>        </a:t>
            </a:r>
          </a:p>
          <a:p>
            <a:pPr eaLnBrk="1" hangingPunct="1">
              <a:buFont typeface="Wingdings" panose="05000000000000000000" pitchFamily="2" charset="2"/>
              <a:buNone/>
            </a:pPr>
            <a:r>
              <a:rPr lang="en-US" altLang="zh-CN" sz="2400" kern="0" dirty="0">
                <a:latin typeface="+mn-ea"/>
              </a:rPr>
              <a:t>  01 E0 01 E0 01 E0 01 E0</a:t>
            </a:r>
          </a:p>
          <a:p>
            <a:pPr eaLnBrk="1" hangingPunct="1">
              <a:buFont typeface="Wingdings" panose="05000000000000000000" pitchFamily="2" charset="2"/>
              <a:buNone/>
            </a:pPr>
            <a:r>
              <a:rPr lang="en-US" altLang="zh-CN" sz="2400" kern="0" dirty="0">
                <a:latin typeface="+mn-ea"/>
              </a:rPr>
              <a:t>  E0 01 E0 01 E0 01 E0 01</a:t>
            </a:r>
          </a:p>
        </p:txBody>
      </p:sp>
      <p:sp>
        <p:nvSpPr>
          <p:cNvPr id="5" name="Rectangle 2"/>
          <p:cNvSpPr txBox="1">
            <a:spLocks noChangeArrowheads="1"/>
          </p:cNvSpPr>
          <p:nvPr/>
        </p:nvSpPr>
        <p:spPr bwMode="auto">
          <a:xfrm>
            <a:off x="285482" y="5701161"/>
            <a:ext cx="8620260" cy="1156839"/>
          </a:xfrm>
          <a:prstGeom prst="rect">
            <a:avLst/>
          </a:prstGeom>
          <a:solidFill>
            <a:schemeClr val="accent2">
              <a:lumMod val="20000"/>
              <a:lumOff val="80000"/>
            </a:schemeClr>
          </a:solidFill>
          <a:ln w="9525">
            <a:noFill/>
            <a:miter lim="800000"/>
          </a:ln>
        </p:spPr>
        <p:txBody>
          <a:bodyPr vert="horz" wrap="square" lIns="91440" tIns="45720" rIns="91440" bIns="45720" numCol="1" anchor="ctr"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Char char="l"/>
            </a:pPr>
            <a:r>
              <a:rPr lang="zh-CN" altLang="en-US" sz="1800" kern="0" dirty="0"/>
              <a:t>主要分析手段：差分分析法、 线性分析法</a:t>
            </a:r>
          </a:p>
          <a:p>
            <a:pPr eaLnBrk="1" hangingPunct="1">
              <a:buFont typeface="Wingdings" panose="05000000000000000000" pitchFamily="2" charset="2"/>
              <a:buChar char="l"/>
            </a:pPr>
            <a:r>
              <a:rPr lang="zh-CN" altLang="en-US" sz="1800" kern="0" dirty="0">
                <a:solidFill>
                  <a:srgbClr val="FF0000"/>
                </a:solidFill>
              </a:rPr>
              <a:t>人们怀疑</a:t>
            </a:r>
            <a:r>
              <a:rPr lang="en-US" altLang="zh-CN" sz="1800" kern="0" dirty="0">
                <a:solidFill>
                  <a:srgbClr val="FF0000"/>
                </a:solidFill>
              </a:rPr>
              <a:t>DES</a:t>
            </a:r>
            <a:r>
              <a:rPr lang="zh-CN" altLang="en-US" sz="1800" kern="0" dirty="0">
                <a:solidFill>
                  <a:srgbClr val="FF0000"/>
                </a:solidFill>
              </a:rPr>
              <a:t>有针对</a:t>
            </a:r>
            <a:r>
              <a:rPr lang="en-US" altLang="zh-CN" sz="1800" kern="0" dirty="0">
                <a:solidFill>
                  <a:srgbClr val="FF0000"/>
                </a:solidFill>
              </a:rPr>
              <a:t>S</a:t>
            </a:r>
            <a:r>
              <a:rPr lang="zh-CN" altLang="en-US" sz="1800" kern="0" dirty="0">
                <a:solidFill>
                  <a:srgbClr val="FF0000"/>
                </a:solidFill>
              </a:rPr>
              <a:t>盒的陷门、</a:t>
            </a:r>
            <a:r>
              <a:rPr lang="en-US" altLang="zh-CN" sz="1800" kern="0" dirty="0">
                <a:solidFill>
                  <a:srgbClr val="FF0000"/>
                </a:solidFill>
              </a:rPr>
              <a:t> DES</a:t>
            </a:r>
            <a:r>
              <a:rPr lang="zh-CN" altLang="en-US" sz="1800" kern="0" dirty="0">
                <a:solidFill>
                  <a:srgbClr val="FF0000"/>
                </a:solidFill>
              </a:rPr>
              <a:t>的有效密钥位数</a:t>
            </a:r>
            <a:r>
              <a:rPr lang="en-US" altLang="zh-CN" sz="1800" kern="0" dirty="0">
                <a:solidFill>
                  <a:srgbClr val="FF0000"/>
                </a:solidFill>
              </a:rPr>
              <a:t>56</a:t>
            </a:r>
            <a:r>
              <a:rPr lang="zh-CN" altLang="en-US" sz="1800" kern="0" dirty="0">
                <a:solidFill>
                  <a:srgbClr val="FF0000"/>
                </a:solidFill>
              </a:rPr>
              <a:t>位偏短、</a:t>
            </a:r>
            <a:r>
              <a:rPr lang="en-US" altLang="zh-CN" sz="1800" kern="0" dirty="0">
                <a:solidFill>
                  <a:srgbClr val="FF0000"/>
                </a:solidFill>
              </a:rPr>
              <a:t>16</a:t>
            </a:r>
            <a:r>
              <a:rPr lang="zh-CN" altLang="en-US" sz="1800" kern="0" dirty="0">
                <a:solidFill>
                  <a:srgbClr val="FF0000"/>
                </a:solidFill>
              </a:rPr>
              <a:t>轮迭可能偏少</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85988" y="1554074"/>
            <a:ext cx="8429223" cy="4114800"/>
          </a:xfrm>
        </p:spPr>
        <p:txBody>
          <a:bodyPr/>
          <a:lstStyle/>
          <a:p>
            <a:pPr marL="0" indent="0" eaLnBrk="1" hangingPunct="1">
              <a:lnSpc>
                <a:spcPct val="125000"/>
              </a:lnSpc>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1</a:t>
            </a:r>
            <a:r>
              <a:rPr kumimoji="1" lang="zh-CN" altLang="en-US" sz="2000" dirty="0">
                <a:latin typeface="宋体" panose="02010600030101010101" pitchFamily="2" charset="-122"/>
              </a:rPr>
              <a:t>）美国克罗拉多洲的程序员</a:t>
            </a:r>
            <a:r>
              <a:rPr kumimoji="1" lang="en-US" altLang="zh-CN" sz="2000" dirty="0" err="1">
                <a:latin typeface="Times New Roman" panose="02020603050405020304" pitchFamily="18" charset="0"/>
              </a:rPr>
              <a:t>Verser</a:t>
            </a:r>
            <a:r>
              <a:rPr kumimoji="1" lang="zh-CN" altLang="en-US" sz="2000" dirty="0">
                <a:latin typeface="宋体" panose="02010600030101010101" pitchFamily="2" charset="-122"/>
              </a:rPr>
              <a:t>从</a:t>
            </a:r>
            <a:r>
              <a:rPr kumimoji="1" lang="en-US" altLang="zh-CN" sz="2000" dirty="0">
                <a:latin typeface="Times New Roman" panose="02020603050405020304" pitchFamily="18" charset="0"/>
              </a:rPr>
              <a:t>1997</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2</a:t>
            </a:r>
            <a:r>
              <a:rPr kumimoji="1" lang="zh-CN" altLang="en-US" sz="2000" dirty="0">
                <a:latin typeface="宋体" panose="02010600030101010101" pitchFamily="2" charset="-122"/>
              </a:rPr>
              <a:t>月</a:t>
            </a:r>
            <a:r>
              <a:rPr kumimoji="1" lang="en-US" altLang="zh-CN" sz="2000" dirty="0">
                <a:latin typeface="Times New Roman" panose="02020603050405020304" pitchFamily="18" charset="0"/>
              </a:rPr>
              <a:t>18</a:t>
            </a:r>
            <a:r>
              <a:rPr kumimoji="1" lang="zh-CN" altLang="en-US" sz="2000" dirty="0">
                <a:latin typeface="宋体" panose="02010600030101010101" pitchFamily="2" charset="-122"/>
              </a:rPr>
              <a:t>日起，用了</a:t>
            </a:r>
            <a:r>
              <a:rPr kumimoji="1" lang="en-US" altLang="zh-CN" sz="2000" dirty="0">
                <a:latin typeface="Times New Roman" panose="02020603050405020304" pitchFamily="18" charset="0"/>
              </a:rPr>
              <a:t>96</a:t>
            </a:r>
            <a:r>
              <a:rPr kumimoji="1" lang="zh-CN" altLang="en-US" sz="2000" dirty="0">
                <a:latin typeface="宋体" panose="02010600030101010101" pitchFamily="2" charset="-122"/>
              </a:rPr>
              <a:t>天时间，在</a:t>
            </a:r>
            <a:r>
              <a:rPr kumimoji="1" lang="en-US" altLang="zh-CN" sz="2000" dirty="0">
                <a:latin typeface="Times New Roman" panose="02020603050405020304" pitchFamily="18" charset="0"/>
              </a:rPr>
              <a:t>Internet</a:t>
            </a:r>
            <a:r>
              <a:rPr kumimoji="1" lang="zh-CN" altLang="en-US" sz="2000" dirty="0">
                <a:latin typeface="宋体" panose="02010600030101010101" pitchFamily="2" charset="-122"/>
              </a:rPr>
              <a:t>上数万名志愿者的协同工作下，成功地找到了</a:t>
            </a:r>
            <a:r>
              <a:rPr kumimoji="1" lang="en-US" altLang="zh-CN" sz="2000" dirty="0">
                <a:latin typeface="Times New Roman" panose="02020603050405020304" pitchFamily="18" charset="0"/>
              </a:rPr>
              <a:t>DES</a:t>
            </a:r>
            <a:r>
              <a:rPr kumimoji="1" lang="zh-CN" altLang="en-US" sz="2000" dirty="0">
                <a:latin typeface="宋体" panose="02010600030101010101" pitchFamily="2" charset="-122"/>
              </a:rPr>
              <a:t>的密钥，赢得了悬赏的</a:t>
            </a:r>
            <a:r>
              <a:rPr kumimoji="1" lang="en-US" altLang="zh-CN" sz="2000" dirty="0">
                <a:latin typeface="Times New Roman" panose="02020603050405020304" pitchFamily="18" charset="0"/>
              </a:rPr>
              <a:t>1</a:t>
            </a:r>
            <a:r>
              <a:rPr kumimoji="1" lang="zh-CN" altLang="en-US" sz="2000" dirty="0">
                <a:latin typeface="宋体" panose="02010600030101010101" pitchFamily="2" charset="-122"/>
              </a:rPr>
              <a:t>万美元</a:t>
            </a:r>
            <a:endParaRPr kumimoji="1" lang="en-US" altLang="zh-CN" sz="2000" dirty="0">
              <a:latin typeface="宋体" panose="02010600030101010101" pitchFamily="2" charset="-122"/>
            </a:endParaRPr>
          </a:p>
          <a:p>
            <a:pPr marL="0" indent="0" eaLnBrk="1" hangingPunct="1">
              <a:lnSpc>
                <a:spcPct val="125000"/>
              </a:lnSpc>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2</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1998</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7</a:t>
            </a:r>
            <a:r>
              <a:rPr kumimoji="1" lang="zh-CN" altLang="en-US" sz="2000" dirty="0">
                <a:latin typeface="宋体" panose="02010600030101010101" pitchFamily="2" charset="-122"/>
              </a:rPr>
              <a:t>月电子前沿基金会（</a:t>
            </a:r>
            <a:r>
              <a:rPr kumimoji="1" lang="en-US" altLang="zh-CN" sz="2000" dirty="0">
                <a:latin typeface="宋体" panose="02010600030101010101" pitchFamily="2" charset="-122"/>
              </a:rPr>
              <a:t>EFF</a:t>
            </a:r>
            <a:r>
              <a:rPr kumimoji="1" lang="zh-CN" altLang="en-US" sz="2000" dirty="0">
                <a:latin typeface="宋体" panose="02010600030101010101" pitchFamily="2" charset="-122"/>
              </a:rPr>
              <a:t>）使用一台</a:t>
            </a:r>
            <a:r>
              <a:rPr kumimoji="1" lang="en-US" altLang="zh-CN" sz="2000" dirty="0">
                <a:latin typeface="宋体" panose="02010600030101010101" pitchFamily="2" charset="-122"/>
              </a:rPr>
              <a:t>25</a:t>
            </a:r>
            <a:r>
              <a:rPr kumimoji="1" lang="zh-CN" altLang="en-US" sz="2000" dirty="0">
                <a:latin typeface="宋体" panose="02010600030101010101" pitchFamily="2" charset="-122"/>
              </a:rPr>
              <a:t>万美圆的电脑在</a:t>
            </a:r>
            <a:r>
              <a:rPr kumimoji="1" lang="en-US" altLang="zh-CN" sz="2000" dirty="0">
                <a:latin typeface="宋体" panose="02010600030101010101" pitchFamily="2" charset="-122"/>
              </a:rPr>
              <a:t>56</a:t>
            </a:r>
            <a:r>
              <a:rPr kumimoji="1" lang="zh-CN" altLang="en-US" sz="2000" dirty="0">
                <a:latin typeface="宋体" panose="02010600030101010101" pitchFamily="2" charset="-122"/>
              </a:rPr>
              <a:t>小时内破译了</a:t>
            </a:r>
            <a:r>
              <a:rPr kumimoji="1" lang="en-US" altLang="zh-CN" sz="2000" dirty="0">
                <a:latin typeface="宋体" panose="02010600030101010101" pitchFamily="2" charset="-122"/>
              </a:rPr>
              <a:t>56</a:t>
            </a:r>
            <a:r>
              <a:rPr kumimoji="1" lang="zh-CN" altLang="en-US" sz="2000" dirty="0">
                <a:latin typeface="宋体" panose="02010600030101010101" pitchFamily="2" charset="-122"/>
              </a:rPr>
              <a:t>比特密钥的</a:t>
            </a:r>
            <a:r>
              <a:rPr kumimoji="1" lang="en-US" altLang="zh-CN" sz="2000" dirty="0">
                <a:latin typeface="宋体" panose="02010600030101010101" pitchFamily="2" charset="-122"/>
              </a:rPr>
              <a:t>DES</a:t>
            </a:r>
          </a:p>
          <a:p>
            <a:pPr marL="0" indent="0" eaLnBrk="1" hangingPunct="1">
              <a:lnSpc>
                <a:spcPct val="125000"/>
              </a:lnSpc>
              <a:buFont typeface="Wingdings" panose="05000000000000000000" pitchFamily="2" charset="2"/>
              <a:buNone/>
            </a:pPr>
            <a:r>
              <a:rPr kumimoji="1" lang="en-US" altLang="zh-CN" sz="2000" dirty="0">
                <a:latin typeface="宋体" panose="02010600030101010101" pitchFamily="2" charset="-122"/>
              </a:rPr>
              <a:t>  </a:t>
            </a:r>
            <a:r>
              <a:rPr kumimoji="1" lang="zh-CN" altLang="en-US" sz="2000" dirty="0">
                <a:latin typeface="宋体" panose="02010600030101010101" pitchFamily="2" charset="-122"/>
              </a:rPr>
              <a:t>（</a:t>
            </a:r>
            <a:r>
              <a:rPr kumimoji="1" lang="en-US" altLang="zh-CN" sz="2000" dirty="0">
                <a:latin typeface="宋体" panose="02010600030101010101" pitchFamily="2" charset="-122"/>
              </a:rPr>
              <a:t>3</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1999</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1</a:t>
            </a:r>
            <a:r>
              <a:rPr kumimoji="1" lang="zh-CN" altLang="en-US" sz="2000" dirty="0">
                <a:latin typeface="宋体" panose="02010600030101010101" pitchFamily="2" charset="-122"/>
              </a:rPr>
              <a:t>月</a:t>
            </a:r>
            <a:r>
              <a:rPr kumimoji="1" lang="en-US" altLang="zh-CN" sz="2000" dirty="0">
                <a:latin typeface="宋体" panose="02010600030101010101" pitchFamily="2" charset="-122"/>
              </a:rPr>
              <a:t>RSA</a:t>
            </a:r>
            <a:r>
              <a:rPr kumimoji="1" lang="zh-CN" altLang="en-US" sz="2000" dirty="0">
                <a:latin typeface="宋体" panose="02010600030101010101" pitchFamily="2" charset="-122"/>
              </a:rPr>
              <a:t>数据安全会议期间，电子前沿基金会用</a:t>
            </a:r>
            <a:r>
              <a:rPr kumimoji="1" lang="en-US" altLang="zh-CN" sz="2000" dirty="0">
                <a:latin typeface="宋体" panose="02010600030101010101" pitchFamily="2" charset="-122"/>
              </a:rPr>
              <a:t>22</a:t>
            </a:r>
            <a:r>
              <a:rPr kumimoji="1" lang="zh-CN" altLang="en-US" sz="2000" dirty="0">
                <a:latin typeface="宋体" panose="02010600030101010101" pitchFamily="2" charset="-122"/>
              </a:rPr>
              <a:t>小时</a:t>
            </a:r>
            <a:r>
              <a:rPr kumimoji="1" lang="en-US" altLang="zh-CN" sz="2000" dirty="0">
                <a:latin typeface="宋体" panose="02010600030101010101" pitchFamily="2" charset="-122"/>
              </a:rPr>
              <a:t>15</a:t>
            </a:r>
            <a:r>
              <a:rPr kumimoji="1" lang="zh-CN" altLang="en-US" sz="2000" dirty="0">
                <a:latin typeface="宋体" panose="02010600030101010101" pitchFamily="2" charset="-122"/>
              </a:rPr>
              <a:t>分钟就宣告破解了一个</a:t>
            </a:r>
            <a:r>
              <a:rPr kumimoji="1" lang="en-US" altLang="zh-CN" sz="2000" dirty="0">
                <a:latin typeface="宋体" panose="02010600030101010101" pitchFamily="2" charset="-122"/>
              </a:rPr>
              <a:t>DES</a:t>
            </a:r>
            <a:r>
              <a:rPr kumimoji="1" lang="zh-CN" altLang="en-US" sz="2000" dirty="0">
                <a:latin typeface="宋体" panose="02010600030101010101" pitchFamily="2" charset="-122"/>
              </a:rPr>
              <a:t>的密钥</a:t>
            </a:r>
          </a:p>
          <a:p>
            <a:pPr marL="0" indent="0" eaLnBrk="1" hangingPunct="1">
              <a:lnSpc>
                <a:spcPct val="125000"/>
              </a:lnSpc>
              <a:buSzPct val="150000"/>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4</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1990</a:t>
            </a:r>
            <a:r>
              <a:rPr kumimoji="1" lang="zh-CN" altLang="en-US" sz="2000" dirty="0">
                <a:latin typeface="宋体" panose="02010600030101010101" pitchFamily="2" charset="-122"/>
              </a:rPr>
              <a:t>年，以色列密码学家</a:t>
            </a:r>
            <a:r>
              <a:rPr kumimoji="1" lang="en-US" altLang="zh-CN" sz="2000" dirty="0">
                <a:latin typeface="宋体" panose="02010600030101010101" pitchFamily="2" charset="-122"/>
              </a:rPr>
              <a:t>Eli Biham</a:t>
            </a:r>
            <a:r>
              <a:rPr kumimoji="1" lang="zh-CN" altLang="en-US" sz="2000" dirty="0">
                <a:latin typeface="宋体" panose="02010600030101010101" pitchFamily="2" charset="-122"/>
              </a:rPr>
              <a:t>和</a:t>
            </a:r>
            <a:r>
              <a:rPr kumimoji="1" lang="en-US" altLang="zh-CN" sz="2000" dirty="0">
                <a:latin typeface="宋体" panose="02010600030101010101" pitchFamily="2" charset="-122"/>
              </a:rPr>
              <a:t>Adi Shamir</a:t>
            </a:r>
            <a:r>
              <a:rPr kumimoji="1" lang="zh-CN" altLang="en-US" sz="2000" dirty="0">
                <a:latin typeface="宋体" panose="02010600030101010101" pitchFamily="2" charset="-122"/>
              </a:rPr>
              <a:t>提出了差分密码分析法，可对</a:t>
            </a:r>
            <a:r>
              <a:rPr kumimoji="1" lang="en-US" altLang="zh-CN" sz="2000" dirty="0">
                <a:latin typeface="宋体" panose="02010600030101010101" pitchFamily="2" charset="-122"/>
              </a:rPr>
              <a:t>DES</a:t>
            </a:r>
            <a:r>
              <a:rPr kumimoji="1" lang="zh-CN" altLang="en-US" sz="2000" dirty="0">
                <a:latin typeface="宋体" panose="02010600030101010101" pitchFamily="2" charset="-122"/>
              </a:rPr>
              <a:t>进行选择明文攻击</a:t>
            </a:r>
          </a:p>
          <a:p>
            <a:pPr marL="0" indent="0" eaLnBrk="1" hangingPunct="1">
              <a:lnSpc>
                <a:spcPct val="125000"/>
              </a:lnSpc>
              <a:buSzPct val="150000"/>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5</a:t>
            </a:r>
            <a:r>
              <a:rPr kumimoji="1" lang="zh-CN" altLang="en-US" sz="2000" dirty="0">
                <a:latin typeface="宋体" panose="02010600030101010101" pitchFamily="2" charset="-122"/>
              </a:rPr>
              <a:t>）线性分析方法比差分法更有效</a:t>
            </a:r>
          </a:p>
        </p:txBody>
      </p:sp>
      <p:sp>
        <p:nvSpPr>
          <p:cNvPr id="3" name="矩形 2"/>
          <p:cNvSpPr/>
          <p:nvPr/>
        </p:nvSpPr>
        <p:spPr>
          <a:xfrm>
            <a:off x="457200" y="410982"/>
            <a:ext cx="2265364"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的破译</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167425" y="1388772"/>
            <a:ext cx="8731875" cy="4715814"/>
          </a:xfrm>
        </p:spPr>
        <p:txBody>
          <a:bodyPr/>
          <a:lstStyle/>
          <a:p>
            <a:pPr eaLnBrk="1" hangingPunct="1">
              <a:lnSpc>
                <a:spcPct val="125000"/>
              </a:lnSpc>
              <a:buNone/>
            </a:pPr>
            <a:r>
              <a:rPr lang="en-US" altLang="zh-CN" sz="2800" b="1" dirty="0">
                <a:solidFill>
                  <a:schemeClr val="hlink"/>
                </a:solidFill>
              </a:rPr>
              <a:t>IDEA </a:t>
            </a:r>
          </a:p>
          <a:p>
            <a:pPr eaLnBrk="1" hangingPunct="1">
              <a:lnSpc>
                <a:spcPct val="125000"/>
              </a:lnSpc>
              <a:buFont typeface="Wingdings" panose="05000000000000000000" pitchFamily="2" charset="2"/>
              <a:buNone/>
            </a:pPr>
            <a:r>
              <a:rPr lang="en-US" altLang="zh-CN" sz="2400" dirty="0"/>
              <a:t>           1990</a:t>
            </a:r>
            <a:r>
              <a:rPr lang="zh-CN" altLang="en-US" sz="2400" dirty="0"/>
              <a:t>年，瑞士联邦技术学院</a:t>
            </a:r>
            <a:r>
              <a:rPr lang="en-US" altLang="zh-CN" sz="2400" dirty="0" err="1"/>
              <a:t>Xuejia</a:t>
            </a:r>
            <a:r>
              <a:rPr lang="en-US" altLang="zh-CN" sz="2400" dirty="0"/>
              <a:t> Lai</a:t>
            </a:r>
            <a:r>
              <a:rPr lang="zh-CN" altLang="en-US" sz="2400" dirty="0"/>
              <a:t>、</a:t>
            </a:r>
            <a:r>
              <a:rPr lang="en-US" altLang="zh-CN" sz="2400" dirty="0"/>
              <a:t>James Massey</a:t>
            </a:r>
          </a:p>
          <a:p>
            <a:pPr eaLnBrk="1" hangingPunct="1">
              <a:lnSpc>
                <a:spcPct val="125000"/>
              </a:lnSpc>
              <a:buFont typeface="Wingdings" panose="05000000000000000000" pitchFamily="2" charset="2"/>
              <a:buNone/>
            </a:pPr>
            <a:r>
              <a:rPr lang="en-US" altLang="zh-CN" sz="2800" b="1" dirty="0">
                <a:solidFill>
                  <a:schemeClr val="hlink"/>
                </a:solidFill>
              </a:rPr>
              <a:t>AES</a:t>
            </a:r>
            <a:r>
              <a:rPr lang="zh-CN" altLang="en-US" sz="2800" b="1" dirty="0">
                <a:solidFill>
                  <a:schemeClr val="hlink"/>
                </a:solidFill>
              </a:rPr>
              <a:t>高级加密标准</a:t>
            </a:r>
          </a:p>
          <a:p>
            <a:pPr marL="0" indent="0" eaLnBrk="1" hangingPunct="1">
              <a:lnSpc>
                <a:spcPct val="125000"/>
              </a:lnSpc>
              <a:buFont typeface="Wingdings" panose="05000000000000000000" pitchFamily="2" charset="2"/>
              <a:buNone/>
            </a:pPr>
            <a:r>
              <a:rPr lang="zh-CN" altLang="en-US" sz="2400" dirty="0"/>
              <a:t>      是由比利时密码学家</a:t>
            </a:r>
            <a:r>
              <a:rPr lang="en-US" altLang="zh-CN" sz="2400" dirty="0"/>
              <a:t>Joan </a:t>
            </a:r>
            <a:r>
              <a:rPr lang="en-US" altLang="zh-CN" sz="2400" dirty="0" err="1"/>
              <a:t>Danmen</a:t>
            </a:r>
            <a:r>
              <a:rPr lang="zh-CN" altLang="en-US" sz="2400" dirty="0"/>
              <a:t>博士和</a:t>
            </a:r>
            <a:r>
              <a:rPr lang="en-US" altLang="zh-CN" sz="2400" dirty="0" err="1"/>
              <a:t>vincent</a:t>
            </a:r>
            <a:r>
              <a:rPr lang="en-US" altLang="zh-CN" sz="2400" dirty="0"/>
              <a:t> </a:t>
            </a:r>
            <a:r>
              <a:rPr lang="en-US" altLang="zh-CN" sz="2400" dirty="0" err="1"/>
              <a:t>Rijnmen</a:t>
            </a:r>
            <a:r>
              <a:rPr lang="zh-CN" altLang="en-US" sz="2400" dirty="0"/>
              <a:t>博士后开发的</a:t>
            </a:r>
            <a:r>
              <a:rPr lang="en-US" altLang="zh-CN" sz="2400" dirty="0" err="1"/>
              <a:t>Rijndael</a:t>
            </a:r>
            <a:r>
              <a:rPr lang="en-US" altLang="zh-CN" sz="2400" dirty="0"/>
              <a:t>(2001</a:t>
            </a:r>
            <a:r>
              <a:rPr lang="zh-CN" altLang="en-US" sz="2400" dirty="0"/>
              <a:t>年</a:t>
            </a:r>
            <a:r>
              <a:rPr lang="en-US" altLang="zh-CN" sz="2400" dirty="0"/>
              <a:t>11</a:t>
            </a:r>
            <a:r>
              <a:rPr lang="zh-CN" altLang="en-US" sz="2400" dirty="0"/>
              <a:t>月</a:t>
            </a:r>
            <a:r>
              <a:rPr lang="en-US" altLang="zh-CN" sz="2400" dirty="0"/>
              <a:t>) </a:t>
            </a:r>
            <a:endParaRPr lang="zh-CN" altLang="en-US" sz="2400" dirty="0"/>
          </a:p>
          <a:p>
            <a:pPr eaLnBrk="1" hangingPunct="1">
              <a:lnSpc>
                <a:spcPct val="125000"/>
              </a:lnSpc>
              <a:buFont typeface="Wingdings" panose="05000000000000000000" pitchFamily="2" charset="2"/>
              <a:buNone/>
            </a:pPr>
            <a:endParaRPr lang="en-US" altLang="zh-CN" sz="2400" dirty="0"/>
          </a:p>
        </p:txBody>
      </p:sp>
      <p:sp>
        <p:nvSpPr>
          <p:cNvPr id="3" name="矩形 2"/>
          <p:cNvSpPr/>
          <p:nvPr/>
        </p:nvSpPr>
        <p:spPr>
          <a:xfrm>
            <a:off x="457200" y="410982"/>
            <a:ext cx="3111749" cy="584775"/>
          </a:xfrm>
          <a:prstGeom prst="rect">
            <a:avLst/>
          </a:prstGeom>
        </p:spPr>
        <p:txBody>
          <a:bodyPr wrap="none">
            <a:spAutoFit/>
          </a:bodyPr>
          <a:lstStyle/>
          <a:p>
            <a:pPr eaLnBrk="1" hangingPunct="1">
              <a:buFont typeface="Wingdings" panose="05000000000000000000" pitchFamily="2" charset="2"/>
              <a:buNone/>
            </a:pPr>
            <a:r>
              <a:rPr lang="en-US" altLang="zh-CN" sz="3200" b="1" dirty="0"/>
              <a:t>5. </a:t>
            </a:r>
            <a:r>
              <a:rPr lang="zh-CN" altLang="en-US" sz="3200" b="1" dirty="0"/>
              <a:t>其他分组密码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752475"/>
          </a:xfrm>
        </p:spPr>
        <p:txBody>
          <a:bodyPr/>
          <a:lstStyle/>
          <a:p>
            <a:pPr algn="l" eaLnBrk="1" hangingPunct="1"/>
            <a:r>
              <a:rPr lang="en-US" altLang="zh-CN" dirty="0"/>
              <a:t>3.3.3 </a:t>
            </a:r>
            <a:r>
              <a:rPr lang="zh-CN" altLang="en-US" dirty="0"/>
              <a:t>公钥密码体制</a:t>
            </a:r>
          </a:p>
        </p:txBody>
      </p:sp>
      <p:sp>
        <p:nvSpPr>
          <p:cNvPr id="69635" name="Rectangle 3"/>
          <p:cNvSpPr>
            <a:spLocks noGrp="1" noChangeArrowheads="1"/>
          </p:cNvSpPr>
          <p:nvPr>
            <p:ph type="body" idx="1"/>
          </p:nvPr>
        </p:nvSpPr>
        <p:spPr>
          <a:xfrm>
            <a:off x="493712" y="1315313"/>
            <a:ext cx="8392711" cy="1656487"/>
          </a:xfrm>
        </p:spPr>
        <p:txBody>
          <a:bodyPr/>
          <a:lstStyle/>
          <a:p>
            <a:pPr eaLnBrk="1" hangingPunct="1">
              <a:lnSpc>
                <a:spcPct val="125000"/>
              </a:lnSpc>
              <a:spcBef>
                <a:spcPts val="0"/>
              </a:spcBef>
              <a:buFont typeface="Wingdings" panose="05000000000000000000" pitchFamily="2" charset="2"/>
              <a:buNone/>
            </a:pPr>
            <a:r>
              <a:rPr lang="en-US" altLang="zh-CN" sz="2400" b="1" dirty="0">
                <a:solidFill>
                  <a:schemeClr val="hlink"/>
                </a:solidFill>
                <a:latin typeface="+mn-ea"/>
              </a:rPr>
              <a:t>1.</a:t>
            </a:r>
            <a:r>
              <a:rPr lang="zh-CN" altLang="en-US" sz="2400" b="1" dirty="0">
                <a:solidFill>
                  <a:schemeClr val="hlink"/>
                </a:solidFill>
                <a:latin typeface="+mn-ea"/>
              </a:rPr>
              <a:t>基本思想</a:t>
            </a:r>
          </a:p>
          <a:p>
            <a:pPr eaLnBrk="1" hangingPunct="1">
              <a:lnSpc>
                <a:spcPct val="125000"/>
              </a:lnSpc>
              <a:spcBef>
                <a:spcPts val="0"/>
              </a:spcBef>
              <a:buFont typeface="Wingdings" panose="05000000000000000000" pitchFamily="2" charset="2"/>
              <a:buNone/>
            </a:pPr>
            <a:r>
              <a:rPr lang="zh-CN" altLang="en-US" sz="2800" dirty="0"/>
              <a:t>    </a:t>
            </a:r>
            <a:r>
              <a:rPr lang="zh-CN" altLang="en-US" sz="2000" dirty="0"/>
              <a:t>公开密钥与单密钥体制不同，即</a:t>
            </a:r>
            <a:r>
              <a:rPr lang="en-US" altLang="zh-CN" sz="2000" dirty="0"/>
              <a:t>ke</a:t>
            </a:r>
            <a:r>
              <a:rPr lang="en-US" altLang="zh-CN" sz="2000" dirty="0">
                <a:latin typeface="宋体" panose="02010600030101010101" pitchFamily="2" charset="-122"/>
              </a:rPr>
              <a:t>≠</a:t>
            </a:r>
            <a:r>
              <a:rPr lang="en-US" altLang="zh-CN" sz="2000" dirty="0"/>
              <a:t> kd(ke</a:t>
            </a:r>
            <a:r>
              <a:rPr lang="zh-CN" altLang="en-US" sz="2000" dirty="0"/>
              <a:t>可公开，</a:t>
            </a:r>
            <a:r>
              <a:rPr lang="en-US" altLang="zh-CN" sz="2000" dirty="0"/>
              <a:t>kd</a:t>
            </a:r>
            <a:r>
              <a:rPr lang="zh-CN" altLang="en-US" sz="2000" dirty="0"/>
              <a:t>不行</a:t>
            </a:r>
            <a:r>
              <a:rPr lang="en-US" altLang="zh-CN" sz="2000" dirty="0"/>
              <a:t>)</a:t>
            </a:r>
          </a:p>
          <a:p>
            <a:pPr eaLnBrk="1" hangingPunct="1">
              <a:lnSpc>
                <a:spcPct val="125000"/>
              </a:lnSpc>
              <a:spcBef>
                <a:spcPts val="0"/>
              </a:spcBef>
              <a:buFont typeface="Wingdings" panose="05000000000000000000" pitchFamily="2" charset="2"/>
              <a:buNone/>
            </a:pPr>
            <a:r>
              <a:rPr lang="en-US" altLang="zh-CN" sz="2000" dirty="0"/>
              <a:t>      </a:t>
            </a:r>
            <a:r>
              <a:rPr lang="zh-CN" altLang="en-US" sz="2000" dirty="0"/>
              <a:t>即加密密钥</a:t>
            </a:r>
            <a:r>
              <a:rPr lang="en-US" altLang="zh-CN" sz="2000" dirty="0"/>
              <a:t>ke</a:t>
            </a:r>
            <a:r>
              <a:rPr lang="zh-CN" altLang="en-US" sz="2000" dirty="0"/>
              <a:t>与解密密钥</a:t>
            </a:r>
            <a:r>
              <a:rPr lang="en-US" altLang="zh-CN" sz="2000" dirty="0"/>
              <a:t>kd</a:t>
            </a:r>
            <a:r>
              <a:rPr lang="zh-CN" altLang="en-US" sz="2000" dirty="0"/>
              <a:t>不同，并且不能或很难互相导出</a:t>
            </a:r>
          </a:p>
        </p:txBody>
      </p:sp>
      <p:grpSp>
        <p:nvGrpSpPr>
          <p:cNvPr id="69636" name="Group 4"/>
          <p:cNvGrpSpPr/>
          <p:nvPr/>
        </p:nvGrpSpPr>
        <p:grpSpPr bwMode="auto">
          <a:xfrm>
            <a:off x="228600" y="3042631"/>
            <a:ext cx="8305800" cy="3124200"/>
            <a:chOff x="144" y="2160"/>
            <a:chExt cx="5232" cy="1968"/>
          </a:xfrm>
          <a:solidFill>
            <a:schemeClr val="bg1">
              <a:lumMod val="95000"/>
            </a:schemeClr>
          </a:solidFill>
        </p:grpSpPr>
        <p:sp>
          <p:nvSpPr>
            <p:cNvPr id="69640" name="Rectangle 8"/>
            <p:cNvSpPr>
              <a:spLocks noChangeArrowheads="1"/>
            </p:cNvSpPr>
            <p:nvPr/>
          </p:nvSpPr>
          <p:spPr bwMode="auto">
            <a:xfrm>
              <a:off x="1184" y="3216"/>
              <a:ext cx="672"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dirty="0">
                  <a:latin typeface="宋体" panose="02010600030101010101" pitchFamily="2" charset="-122"/>
                </a:rPr>
                <a:t>加秘密钥</a:t>
              </a:r>
              <a:r>
                <a:rPr lang="en-US" altLang="zh-CN" sz="1600" b="0" dirty="0">
                  <a:latin typeface="宋体" panose="02010600030101010101" pitchFamily="2" charset="-122"/>
                </a:rPr>
                <a:t>Ke</a:t>
              </a:r>
              <a:endParaRPr lang="en-US" altLang="zh-CN" sz="1600" b="0" baseline="-25000" dirty="0">
                <a:latin typeface="宋体" panose="02010600030101010101" pitchFamily="2" charset="-122"/>
              </a:endParaRPr>
            </a:p>
          </p:txBody>
        </p:sp>
        <p:sp>
          <p:nvSpPr>
            <p:cNvPr id="69646" name="Rectangle 14"/>
            <p:cNvSpPr>
              <a:spLocks noChangeArrowheads="1"/>
            </p:cNvSpPr>
            <p:nvPr/>
          </p:nvSpPr>
          <p:spPr bwMode="auto">
            <a:xfrm>
              <a:off x="3432" y="3216"/>
              <a:ext cx="672"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dirty="0">
                  <a:latin typeface="宋体" panose="02010600030101010101" pitchFamily="2" charset="-122"/>
                </a:rPr>
                <a:t>解密密钥</a:t>
              </a:r>
              <a:r>
                <a:rPr lang="en-US" altLang="zh-CN" sz="1600" b="0" dirty="0">
                  <a:latin typeface="宋体" panose="02010600030101010101" pitchFamily="2" charset="-122"/>
                </a:rPr>
                <a:t>Kd</a:t>
              </a:r>
              <a:endParaRPr lang="en-US" altLang="zh-CN" sz="1600" b="0" baseline="-25000" dirty="0">
                <a:latin typeface="宋体" panose="02010600030101010101" pitchFamily="2" charset="-122"/>
              </a:endParaRPr>
            </a:p>
          </p:txBody>
        </p:sp>
        <p:sp>
          <p:nvSpPr>
            <p:cNvPr id="69648" name="Rectangle 16"/>
            <p:cNvSpPr>
              <a:spLocks noChangeArrowheads="1"/>
            </p:cNvSpPr>
            <p:nvPr/>
          </p:nvSpPr>
          <p:spPr bwMode="auto">
            <a:xfrm>
              <a:off x="3992" y="2672"/>
              <a:ext cx="864"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latin typeface="宋体" panose="02010600030101010101" pitchFamily="2" charset="-122"/>
                </a:rPr>
                <a:t>明文</a:t>
              </a:r>
              <a:r>
                <a:rPr lang="en-US" altLang="zh-CN" b="0" dirty="0">
                  <a:latin typeface="宋体" panose="02010600030101010101" pitchFamily="2" charset="-122"/>
                </a:rPr>
                <a:t>m=D</a:t>
              </a:r>
              <a:r>
                <a:rPr lang="en-US" altLang="zh-CN" b="0" baseline="-25000" dirty="0">
                  <a:latin typeface="宋体" panose="02010600030101010101" pitchFamily="2" charset="-122"/>
                </a:rPr>
                <a:t>kd</a:t>
              </a:r>
              <a:r>
                <a:rPr lang="en-US" altLang="zh-CN" b="0" dirty="0">
                  <a:latin typeface="宋体" panose="02010600030101010101" pitchFamily="2" charset="-122"/>
                </a:rPr>
                <a:t>(c)</a:t>
              </a:r>
            </a:p>
          </p:txBody>
        </p:sp>
        <p:sp>
          <p:nvSpPr>
            <p:cNvPr id="69641" name="Rectangle 9"/>
            <p:cNvSpPr>
              <a:spLocks noChangeArrowheads="1"/>
            </p:cNvSpPr>
            <p:nvPr/>
          </p:nvSpPr>
          <p:spPr bwMode="auto">
            <a:xfrm>
              <a:off x="640" y="2736"/>
              <a:ext cx="521"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明文</a:t>
              </a:r>
              <a:r>
                <a:rPr lang="en-US" altLang="zh-CN" sz="1600" b="0" dirty="0">
                  <a:latin typeface="宋体" panose="02010600030101010101" pitchFamily="2" charset="-122"/>
                </a:rPr>
                <a:t>m</a:t>
              </a:r>
            </a:p>
          </p:txBody>
        </p:sp>
        <p:sp>
          <p:nvSpPr>
            <p:cNvPr id="69637" name="Rectangle 5"/>
            <p:cNvSpPr>
              <a:spLocks noChangeArrowheads="1"/>
            </p:cNvSpPr>
            <p:nvPr/>
          </p:nvSpPr>
          <p:spPr bwMode="auto">
            <a:xfrm>
              <a:off x="1104" y="2736"/>
              <a:ext cx="72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加密器</a:t>
              </a:r>
              <a:r>
                <a:rPr lang="en-US" altLang="zh-CN" sz="1600" b="0">
                  <a:latin typeface="宋体" panose="02010600030101010101" pitchFamily="2" charset="-122"/>
                </a:rPr>
                <a:t>E</a:t>
              </a:r>
            </a:p>
          </p:txBody>
        </p:sp>
        <p:sp>
          <p:nvSpPr>
            <p:cNvPr id="69638" name="Rectangle 6"/>
            <p:cNvSpPr>
              <a:spLocks noChangeArrowheads="1"/>
            </p:cNvSpPr>
            <p:nvPr/>
          </p:nvSpPr>
          <p:spPr bwMode="auto">
            <a:xfrm>
              <a:off x="1104" y="3744"/>
              <a:ext cx="720"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公钥空间</a:t>
              </a:r>
            </a:p>
          </p:txBody>
        </p:sp>
        <p:sp>
          <p:nvSpPr>
            <p:cNvPr id="69639" name="Line 7"/>
            <p:cNvSpPr>
              <a:spLocks noChangeShapeType="1"/>
            </p:cNvSpPr>
            <p:nvPr/>
          </p:nvSpPr>
          <p:spPr bwMode="auto">
            <a:xfrm flipV="1">
              <a:off x="1440" y="3168"/>
              <a:ext cx="0" cy="576"/>
            </a:xfrm>
            <a:prstGeom prst="line">
              <a:avLst/>
            </a:prstGeom>
            <a:grpFill/>
            <a:ln w="9525">
              <a:solidFill>
                <a:schemeClr val="tx1"/>
              </a:solidFill>
              <a:round/>
              <a:tailEnd type="triangle" w="med" len="med"/>
            </a:ln>
          </p:spPr>
          <p:txBody>
            <a:bodyPr/>
            <a:lstStyle/>
            <a:p>
              <a:pPr algn="ctr"/>
              <a:endParaRPr lang="zh-CN" altLang="en-US"/>
            </a:p>
          </p:txBody>
        </p:sp>
        <p:sp>
          <p:nvSpPr>
            <p:cNvPr id="69642" name="Line 10"/>
            <p:cNvSpPr>
              <a:spLocks noChangeShapeType="1"/>
            </p:cNvSpPr>
            <p:nvPr/>
          </p:nvSpPr>
          <p:spPr bwMode="auto">
            <a:xfrm>
              <a:off x="624" y="2976"/>
              <a:ext cx="480" cy="0"/>
            </a:xfrm>
            <a:prstGeom prst="line">
              <a:avLst/>
            </a:prstGeom>
            <a:grpFill/>
            <a:ln w="9525">
              <a:solidFill>
                <a:schemeClr val="tx1"/>
              </a:solidFill>
              <a:round/>
              <a:tailEnd type="triangle" w="med" len="med"/>
            </a:ln>
          </p:spPr>
          <p:txBody>
            <a:bodyPr/>
            <a:lstStyle/>
            <a:p>
              <a:pPr algn="ctr"/>
              <a:endParaRPr lang="zh-CN" altLang="en-US"/>
            </a:p>
          </p:txBody>
        </p:sp>
        <p:sp>
          <p:nvSpPr>
            <p:cNvPr id="69643" name="Rectangle 11"/>
            <p:cNvSpPr>
              <a:spLocks noChangeArrowheads="1"/>
            </p:cNvSpPr>
            <p:nvPr/>
          </p:nvSpPr>
          <p:spPr bwMode="auto">
            <a:xfrm>
              <a:off x="2392" y="2720"/>
              <a:ext cx="864"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0" dirty="0">
                  <a:latin typeface="宋体" panose="02010600030101010101" pitchFamily="2" charset="-122"/>
                </a:rPr>
                <a:t>密文</a:t>
              </a:r>
              <a:r>
                <a:rPr lang="en-US" altLang="zh-CN" b="0" dirty="0">
                  <a:latin typeface="宋体" panose="02010600030101010101" pitchFamily="2" charset="-122"/>
                </a:rPr>
                <a:t>c=E</a:t>
              </a:r>
              <a:r>
                <a:rPr lang="en-US" altLang="zh-CN" b="0" baseline="-25000" dirty="0">
                  <a:latin typeface="宋体" panose="02010600030101010101" pitchFamily="2" charset="-122"/>
                </a:rPr>
                <a:t>ke</a:t>
              </a:r>
              <a:r>
                <a:rPr lang="en-US" altLang="zh-CN" b="0" dirty="0">
                  <a:latin typeface="宋体" panose="02010600030101010101" pitchFamily="2" charset="-122"/>
                </a:rPr>
                <a:t>(m)</a:t>
              </a:r>
            </a:p>
          </p:txBody>
        </p:sp>
        <p:sp>
          <p:nvSpPr>
            <p:cNvPr id="69644" name="Line 12"/>
            <p:cNvSpPr>
              <a:spLocks noChangeShapeType="1"/>
            </p:cNvSpPr>
            <p:nvPr/>
          </p:nvSpPr>
          <p:spPr bwMode="auto">
            <a:xfrm>
              <a:off x="1824" y="2976"/>
              <a:ext cx="1488" cy="0"/>
            </a:xfrm>
            <a:prstGeom prst="line">
              <a:avLst/>
            </a:prstGeom>
            <a:grpFill/>
            <a:ln w="9525">
              <a:solidFill>
                <a:schemeClr val="tx1"/>
              </a:solidFill>
              <a:round/>
            </a:ln>
          </p:spPr>
          <p:txBody>
            <a:bodyPr/>
            <a:lstStyle/>
            <a:p>
              <a:pPr algn="ctr"/>
              <a:endParaRPr lang="zh-CN" altLang="en-US"/>
            </a:p>
          </p:txBody>
        </p:sp>
        <p:sp>
          <p:nvSpPr>
            <p:cNvPr id="69645" name="Rectangle 13"/>
            <p:cNvSpPr>
              <a:spLocks noChangeArrowheads="1"/>
            </p:cNvSpPr>
            <p:nvPr/>
          </p:nvSpPr>
          <p:spPr bwMode="auto">
            <a:xfrm>
              <a:off x="3312" y="2688"/>
              <a:ext cx="72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解密器</a:t>
              </a:r>
              <a:r>
                <a:rPr lang="en-US" altLang="zh-CN" sz="1600" b="0">
                  <a:latin typeface="宋体" panose="02010600030101010101" pitchFamily="2" charset="-122"/>
                </a:rPr>
                <a:t>D</a:t>
              </a:r>
            </a:p>
          </p:txBody>
        </p:sp>
        <p:sp>
          <p:nvSpPr>
            <p:cNvPr id="69647" name="Line 15"/>
            <p:cNvSpPr>
              <a:spLocks noChangeShapeType="1"/>
            </p:cNvSpPr>
            <p:nvPr/>
          </p:nvSpPr>
          <p:spPr bwMode="auto">
            <a:xfrm>
              <a:off x="4032" y="2976"/>
              <a:ext cx="816" cy="0"/>
            </a:xfrm>
            <a:prstGeom prst="line">
              <a:avLst/>
            </a:prstGeom>
            <a:grpFill/>
            <a:ln w="9525">
              <a:solidFill>
                <a:schemeClr val="tx1"/>
              </a:solidFill>
              <a:round/>
              <a:tailEnd type="triangle" w="med" len="med"/>
            </a:ln>
          </p:spPr>
          <p:txBody>
            <a:bodyPr/>
            <a:lstStyle/>
            <a:p>
              <a:pPr algn="ctr"/>
              <a:endParaRPr lang="zh-CN" altLang="en-US"/>
            </a:p>
          </p:txBody>
        </p:sp>
        <p:sp>
          <p:nvSpPr>
            <p:cNvPr id="69649" name="Rectangle 17"/>
            <p:cNvSpPr>
              <a:spLocks noChangeArrowheads="1"/>
            </p:cNvSpPr>
            <p:nvPr/>
          </p:nvSpPr>
          <p:spPr bwMode="auto">
            <a:xfrm>
              <a:off x="3264" y="3744"/>
              <a:ext cx="720"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私钥空间</a:t>
              </a:r>
            </a:p>
          </p:txBody>
        </p:sp>
        <p:sp>
          <p:nvSpPr>
            <p:cNvPr id="69650" name="Line 18"/>
            <p:cNvSpPr>
              <a:spLocks noChangeShapeType="1"/>
            </p:cNvSpPr>
            <p:nvPr/>
          </p:nvSpPr>
          <p:spPr bwMode="auto">
            <a:xfrm flipV="1">
              <a:off x="3648" y="3120"/>
              <a:ext cx="0" cy="624"/>
            </a:xfrm>
            <a:prstGeom prst="line">
              <a:avLst/>
            </a:prstGeom>
            <a:grpFill/>
            <a:ln w="9525">
              <a:solidFill>
                <a:schemeClr val="tx1"/>
              </a:solidFill>
              <a:round/>
              <a:tailEnd type="triangle" w="med" len="med"/>
            </a:ln>
          </p:spPr>
          <p:txBody>
            <a:bodyPr/>
            <a:lstStyle/>
            <a:p>
              <a:pPr algn="ctr"/>
              <a:endParaRPr lang="zh-CN" altLang="en-US"/>
            </a:p>
          </p:txBody>
        </p:sp>
        <p:sp>
          <p:nvSpPr>
            <p:cNvPr id="69651" name="Rectangle 19"/>
            <p:cNvSpPr>
              <a:spLocks noChangeArrowheads="1"/>
            </p:cNvSpPr>
            <p:nvPr/>
          </p:nvSpPr>
          <p:spPr bwMode="auto">
            <a:xfrm>
              <a:off x="144" y="2736"/>
              <a:ext cx="48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t>加密方</a:t>
              </a:r>
            </a:p>
            <a:p>
              <a:pPr algn="ctr" eaLnBrk="1" hangingPunct="1"/>
              <a:r>
                <a:rPr lang="en-US" altLang="zh-CN" sz="1600" b="0"/>
                <a:t>A</a:t>
              </a:r>
            </a:p>
          </p:txBody>
        </p:sp>
        <p:sp>
          <p:nvSpPr>
            <p:cNvPr id="69652" name="Rectangle 20"/>
            <p:cNvSpPr>
              <a:spLocks noChangeArrowheads="1"/>
            </p:cNvSpPr>
            <p:nvPr/>
          </p:nvSpPr>
          <p:spPr bwMode="auto">
            <a:xfrm>
              <a:off x="4896" y="2736"/>
              <a:ext cx="48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t>解密方</a:t>
              </a:r>
            </a:p>
            <a:p>
              <a:pPr algn="ctr" eaLnBrk="1" hangingPunct="1"/>
              <a:r>
                <a:rPr lang="en-US" altLang="zh-CN" sz="1600" b="0"/>
                <a:t>B</a:t>
              </a:r>
            </a:p>
          </p:txBody>
        </p:sp>
        <p:sp>
          <p:nvSpPr>
            <p:cNvPr id="69653" name="Line 21"/>
            <p:cNvSpPr>
              <a:spLocks noChangeShapeType="1"/>
            </p:cNvSpPr>
            <p:nvPr/>
          </p:nvSpPr>
          <p:spPr bwMode="auto">
            <a:xfrm flipV="1">
              <a:off x="2448" y="2544"/>
              <a:ext cx="0" cy="432"/>
            </a:xfrm>
            <a:prstGeom prst="line">
              <a:avLst/>
            </a:prstGeom>
            <a:grpFill/>
            <a:ln w="9525">
              <a:solidFill>
                <a:schemeClr val="tx1"/>
              </a:solidFill>
              <a:round/>
              <a:tailEnd type="triangle" w="med" len="med"/>
            </a:ln>
          </p:spPr>
          <p:txBody>
            <a:bodyPr/>
            <a:lstStyle/>
            <a:p>
              <a:pPr algn="ctr"/>
              <a:endParaRPr lang="zh-CN" altLang="en-US"/>
            </a:p>
          </p:txBody>
        </p:sp>
        <p:sp>
          <p:nvSpPr>
            <p:cNvPr id="69654" name="Rectangle 22"/>
            <p:cNvSpPr>
              <a:spLocks noChangeArrowheads="1"/>
            </p:cNvSpPr>
            <p:nvPr/>
          </p:nvSpPr>
          <p:spPr bwMode="auto">
            <a:xfrm>
              <a:off x="2112" y="2160"/>
              <a:ext cx="672"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b="0"/>
                <a:t>密码分析</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57200" y="1309375"/>
            <a:ext cx="8421688" cy="4602028"/>
          </a:xfrm>
        </p:spPr>
        <p:txBody>
          <a:bodyPr/>
          <a:lstStyle/>
          <a:p>
            <a:pPr eaLnBrk="1" hangingPunct="1">
              <a:lnSpc>
                <a:spcPct val="125000"/>
              </a:lnSpc>
              <a:buFont typeface="Wingdings" panose="05000000000000000000" pitchFamily="2" charset="2"/>
              <a:buNone/>
            </a:pPr>
            <a:r>
              <a:rPr lang="en-US" altLang="zh-CN" sz="2400" dirty="0"/>
              <a:t> </a:t>
            </a:r>
            <a:r>
              <a:rPr lang="zh-CN" altLang="en-US" sz="2400" dirty="0"/>
              <a:t>（</a:t>
            </a:r>
            <a:r>
              <a:rPr lang="en-US" altLang="zh-CN" sz="2400" dirty="0"/>
              <a:t>1</a:t>
            </a:r>
            <a:r>
              <a:rPr lang="zh-CN" altLang="en-US" sz="2400" dirty="0"/>
              <a:t>）</a:t>
            </a:r>
            <a:r>
              <a:rPr lang="en-US" altLang="zh-CN" sz="2400" dirty="0">
                <a:solidFill>
                  <a:srgbClr val="FF0000"/>
                </a:solidFill>
              </a:rPr>
              <a:t>1976</a:t>
            </a:r>
            <a:r>
              <a:rPr lang="zh-CN" altLang="en-US" sz="2400" dirty="0">
                <a:solidFill>
                  <a:srgbClr val="FF0000"/>
                </a:solidFill>
              </a:rPr>
              <a:t>年</a:t>
            </a:r>
            <a:r>
              <a:rPr lang="en-US" altLang="zh-CN" sz="2400" dirty="0">
                <a:solidFill>
                  <a:srgbClr val="FF0000"/>
                </a:solidFill>
              </a:rPr>
              <a:t>,</a:t>
            </a:r>
            <a:r>
              <a:rPr lang="en-US" altLang="zh-CN" sz="2400" dirty="0" err="1">
                <a:solidFill>
                  <a:srgbClr val="FF0000"/>
                </a:solidFill>
              </a:rPr>
              <a:t>Diffie</a:t>
            </a:r>
            <a:r>
              <a:rPr lang="zh-CN" altLang="en-US" sz="2400" dirty="0">
                <a:solidFill>
                  <a:srgbClr val="FF0000"/>
                </a:solidFill>
              </a:rPr>
              <a:t>和</a:t>
            </a:r>
            <a:r>
              <a:rPr lang="en-US" altLang="zh-CN" sz="2400" dirty="0">
                <a:solidFill>
                  <a:srgbClr val="FF0000"/>
                </a:solidFill>
              </a:rPr>
              <a:t>Hellman</a:t>
            </a:r>
            <a:r>
              <a:rPr lang="zh-CN" altLang="en-US" sz="2400" dirty="0">
                <a:solidFill>
                  <a:srgbClr val="FF0000"/>
                </a:solidFill>
              </a:rPr>
              <a:t>提出公钥密码思想</a:t>
            </a: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a:t>
            </a:r>
            <a:r>
              <a:rPr lang="en-US" altLang="zh-CN" sz="2400" dirty="0"/>
              <a:t>1978</a:t>
            </a:r>
            <a:r>
              <a:rPr lang="zh-CN" altLang="en-US" sz="2400" dirty="0"/>
              <a:t>年</a:t>
            </a:r>
            <a:r>
              <a:rPr lang="en-US" altLang="zh-CN" sz="2400" dirty="0"/>
              <a:t>,</a:t>
            </a:r>
            <a:r>
              <a:rPr lang="zh-CN" altLang="en-US" sz="2400" dirty="0"/>
              <a:t>麻省理工的</a:t>
            </a:r>
            <a:r>
              <a:rPr lang="en-US" altLang="zh-CN" sz="2400" dirty="0" err="1"/>
              <a:t>Rivest</a:t>
            </a:r>
            <a:r>
              <a:rPr lang="zh-CN" altLang="en-US" sz="2400" dirty="0"/>
              <a:t>、</a:t>
            </a:r>
            <a:r>
              <a:rPr lang="en-US" altLang="zh-CN" sz="2400" dirty="0"/>
              <a:t>Shamir</a:t>
            </a:r>
            <a:r>
              <a:rPr lang="zh-CN" altLang="en-US" sz="2400" dirty="0"/>
              <a:t>、</a:t>
            </a:r>
            <a:r>
              <a:rPr lang="en-US" altLang="zh-CN" sz="2400" dirty="0" err="1"/>
              <a:t>Adlemen</a:t>
            </a:r>
            <a:r>
              <a:rPr lang="zh-CN" altLang="en-US" sz="2400" dirty="0"/>
              <a:t>提出</a:t>
            </a:r>
            <a:r>
              <a:rPr lang="en-US" altLang="zh-CN" sz="2400" dirty="0"/>
              <a:t>RSA</a:t>
            </a:r>
          </a:p>
          <a:p>
            <a:pPr marL="720725" indent="-720725" eaLnBrk="1" hangingPunct="1">
              <a:lnSpc>
                <a:spcPct val="125000"/>
              </a:lnSpc>
              <a:buFont typeface="Wingdings" panose="05000000000000000000" pitchFamily="2" charset="2"/>
              <a:buNone/>
            </a:pPr>
            <a:r>
              <a:rPr lang="en-US" altLang="zh-CN" sz="2400" dirty="0"/>
              <a:t> </a:t>
            </a:r>
            <a:r>
              <a:rPr lang="zh-CN" altLang="en-US" sz="2400" dirty="0"/>
              <a:t>（</a:t>
            </a:r>
            <a:r>
              <a:rPr lang="en-US" altLang="zh-CN" sz="2400" dirty="0"/>
              <a:t>3</a:t>
            </a:r>
            <a:r>
              <a:rPr lang="zh-CN" altLang="en-US" sz="2400" dirty="0"/>
              <a:t>）其他公钥密码</a:t>
            </a:r>
          </a:p>
          <a:p>
            <a:pPr marL="1430655" indent="-528955" eaLnBrk="1" hangingPunct="1">
              <a:lnSpc>
                <a:spcPct val="125000"/>
              </a:lnSpc>
              <a:buFont typeface="Wingdings" panose="05000000000000000000" pitchFamily="2" charset="2"/>
              <a:buChar char="l"/>
            </a:pPr>
            <a:r>
              <a:rPr lang="en-US" altLang="zh-CN" sz="2400" dirty="0"/>
              <a:t>Merkel-Hellman</a:t>
            </a:r>
            <a:r>
              <a:rPr lang="zh-CN" altLang="en-US" sz="2400" dirty="0"/>
              <a:t>背包算法</a:t>
            </a:r>
          </a:p>
          <a:p>
            <a:pPr marL="1430655" indent="-528955" eaLnBrk="1" hangingPunct="1">
              <a:lnSpc>
                <a:spcPct val="125000"/>
              </a:lnSpc>
              <a:buFont typeface="Wingdings" panose="05000000000000000000" pitchFamily="2" charset="2"/>
              <a:buChar char="l"/>
            </a:pPr>
            <a:r>
              <a:rPr lang="en-US" altLang="zh-CN" sz="2400" dirty="0" err="1"/>
              <a:t>McEliece</a:t>
            </a:r>
            <a:r>
              <a:rPr lang="en-US" altLang="zh-CN" sz="2400" dirty="0"/>
              <a:t> </a:t>
            </a:r>
            <a:r>
              <a:rPr lang="zh-CN" altLang="en-US" sz="2400" dirty="0"/>
              <a:t>算法（基于纠错码思想）</a:t>
            </a:r>
            <a:endParaRPr lang="en-US" altLang="zh-CN" sz="2400" dirty="0"/>
          </a:p>
          <a:p>
            <a:pPr marL="1430655" indent="-528955" eaLnBrk="1" hangingPunct="1">
              <a:lnSpc>
                <a:spcPct val="125000"/>
              </a:lnSpc>
              <a:buFont typeface="Wingdings" panose="05000000000000000000" pitchFamily="2" charset="2"/>
              <a:buChar char="l"/>
            </a:pPr>
            <a:r>
              <a:rPr lang="en-US" altLang="zh-CN" sz="2400" dirty="0" err="1"/>
              <a:t>ElGammal</a:t>
            </a:r>
            <a:r>
              <a:rPr lang="zh-CN" altLang="en-US" sz="2400" dirty="0"/>
              <a:t>算法</a:t>
            </a:r>
            <a:endParaRPr lang="en-US" altLang="zh-CN" sz="2400" dirty="0"/>
          </a:p>
          <a:p>
            <a:pPr marL="1430655" indent="-528955" eaLnBrk="1" hangingPunct="1">
              <a:lnSpc>
                <a:spcPct val="125000"/>
              </a:lnSpc>
              <a:buFont typeface="Wingdings" panose="05000000000000000000" pitchFamily="2" charset="2"/>
              <a:buChar char="l"/>
            </a:pPr>
            <a:r>
              <a:rPr lang="zh-CN" altLang="en-US" sz="2400" dirty="0"/>
              <a:t>椭圆曲线密码算法</a:t>
            </a:r>
            <a:endParaRPr lang="en-US" altLang="zh-CN" sz="2400" dirty="0"/>
          </a:p>
          <a:p>
            <a:pPr marL="1430655" indent="-528955" eaLnBrk="1" hangingPunct="1">
              <a:lnSpc>
                <a:spcPct val="125000"/>
              </a:lnSpc>
              <a:buFont typeface="Wingdings" panose="05000000000000000000" pitchFamily="2" charset="2"/>
              <a:buChar char="l"/>
            </a:pPr>
            <a:r>
              <a:rPr lang="zh-CN" altLang="en-US" sz="2400" dirty="0"/>
              <a:t>基于有限自动机的公开密钥算法</a:t>
            </a:r>
            <a:r>
              <a:rPr lang="en-US" altLang="zh-CN" sz="2400" dirty="0"/>
              <a:t>(</a:t>
            </a:r>
            <a:r>
              <a:rPr lang="zh-CN" altLang="en-US" sz="2400" dirty="0"/>
              <a:t>中国</a:t>
            </a:r>
            <a:r>
              <a:rPr lang="en-US" altLang="zh-CN" sz="2400" dirty="0"/>
              <a:t>)</a:t>
            </a:r>
          </a:p>
        </p:txBody>
      </p:sp>
      <p:sp>
        <p:nvSpPr>
          <p:cNvPr id="3" name="Rectangle 2"/>
          <p:cNvSpPr>
            <a:spLocks noGrp="1" noChangeArrowheads="1"/>
          </p:cNvSpPr>
          <p:nvPr>
            <p:ph type="title"/>
          </p:nvPr>
        </p:nvSpPr>
        <p:spPr>
          <a:xfrm>
            <a:off x="457200" y="274638"/>
            <a:ext cx="8229600" cy="752475"/>
          </a:xfrm>
        </p:spPr>
        <p:txBody>
          <a:bodyPr/>
          <a:lstStyle/>
          <a:p>
            <a:pPr algn="l" eaLnBrk="1" hangingPunct="1"/>
            <a:r>
              <a:rPr lang="en-US" altLang="zh-CN" dirty="0"/>
              <a:t>3.3.3 </a:t>
            </a:r>
            <a:r>
              <a:rPr lang="zh-CN" altLang="en-US" dirty="0"/>
              <a:t>公开密钥密码体制</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33400" y="1438162"/>
            <a:ext cx="7772400" cy="4383087"/>
          </a:xfrm>
        </p:spPr>
        <p:txBody>
          <a:bodyPr/>
          <a:lstStyle/>
          <a:p>
            <a:pPr marL="0" indent="0"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 </a:t>
            </a:r>
            <a:r>
              <a:rPr lang="zh-CN" altLang="en-US" sz="2800" dirty="0">
                <a:latin typeface="宋体" panose="02010600030101010101" pitchFamily="2" charset="-122"/>
              </a:rPr>
              <a:t>加密变换和解密变换在计算上是容易的，即其复杂性属于</a:t>
            </a:r>
            <a:r>
              <a:rPr lang="en-US" altLang="zh-CN" sz="2800" dirty="0">
                <a:latin typeface="宋体" panose="02010600030101010101" pitchFamily="2" charset="-122"/>
              </a:rPr>
              <a:t>P</a:t>
            </a:r>
            <a:r>
              <a:rPr lang="zh-CN" altLang="en-US" sz="2800" dirty="0">
                <a:latin typeface="宋体" panose="02010600030101010101" pitchFamily="2" charset="-122"/>
              </a:rPr>
              <a:t>问题求解的复杂性</a:t>
            </a:r>
          </a:p>
          <a:p>
            <a:pPr eaLnBrk="1" hangingPunct="1">
              <a:lnSpc>
                <a:spcPct val="125000"/>
              </a:lnSpc>
              <a:buFont typeface="Wingdings" panose="05000000000000000000" pitchFamily="2" charset="2"/>
              <a:buNone/>
            </a:pPr>
            <a:endParaRPr lang="zh-CN" altLang="en-US" sz="28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 </a:t>
            </a:r>
            <a:r>
              <a:rPr lang="zh-CN" altLang="en-US" sz="2800" dirty="0">
                <a:latin typeface="宋体" panose="02010600030101010101" pitchFamily="2" charset="-122"/>
              </a:rPr>
              <a:t>密码分析在计算上是困难的，即其复杂性属于</a:t>
            </a:r>
            <a:r>
              <a:rPr lang="en-US" altLang="zh-CN" sz="2800" dirty="0">
                <a:latin typeface="宋体" panose="02010600030101010101" pitchFamily="2" charset="-122"/>
              </a:rPr>
              <a:t>NP</a:t>
            </a:r>
            <a:r>
              <a:rPr lang="zh-CN" altLang="en-US" sz="2800" dirty="0">
                <a:latin typeface="宋体" panose="02010600030101010101" pitchFamily="2" charset="-122"/>
              </a:rPr>
              <a:t>完全性问题的复杂性</a:t>
            </a:r>
          </a:p>
          <a:p>
            <a:pPr eaLnBrk="1" hangingPunct="1">
              <a:lnSpc>
                <a:spcPct val="125000"/>
              </a:lnSpc>
              <a:buFont typeface="Wingdings" panose="05000000000000000000" pitchFamily="2" charset="2"/>
              <a:buNone/>
            </a:pPr>
            <a:endParaRPr lang="zh-CN" altLang="en-US" sz="28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zh-CN" altLang="en-US" sz="2800" dirty="0">
                <a:solidFill>
                  <a:srgbClr val="FF0000"/>
                </a:solidFill>
                <a:latin typeface="宋体" panose="02010600030101010101" pitchFamily="2" charset="-122"/>
              </a:rPr>
              <a:t>单向陷门函数</a:t>
            </a:r>
            <a:r>
              <a:rPr lang="zh-CN" altLang="en-US" sz="2800" dirty="0">
                <a:latin typeface="宋体" panose="02010600030101010101" pitchFamily="2" charset="-122"/>
              </a:rPr>
              <a:t>就满足上述两个条件</a:t>
            </a:r>
          </a:p>
        </p:txBody>
      </p:sp>
      <p:sp>
        <p:nvSpPr>
          <p:cNvPr id="2" name="矩形 1"/>
          <p:cNvSpPr/>
          <p:nvPr/>
        </p:nvSpPr>
        <p:spPr>
          <a:xfrm>
            <a:off x="533400" y="552650"/>
            <a:ext cx="5995552" cy="584775"/>
          </a:xfrm>
          <a:prstGeom prst="rect">
            <a:avLst/>
          </a:prstGeom>
        </p:spPr>
        <p:txBody>
          <a:bodyPr wrap="none">
            <a:spAutoFit/>
          </a:bodyPr>
          <a:lstStyle/>
          <a:p>
            <a:pPr eaLnBrk="1" hangingPunct="1">
              <a:buFont typeface="Wingdings" panose="05000000000000000000" pitchFamily="2" charset="2"/>
              <a:buNone/>
            </a:pPr>
            <a:r>
              <a:rPr lang="en-US" altLang="zh-CN" sz="3200" b="1" dirty="0">
                <a:solidFill>
                  <a:schemeClr val="hlink"/>
                </a:solidFill>
              </a:rPr>
              <a:t>2. </a:t>
            </a:r>
            <a:r>
              <a:rPr lang="zh-CN" altLang="en-US" sz="3200" b="1" dirty="0">
                <a:solidFill>
                  <a:schemeClr val="hlink"/>
                </a:solidFill>
              </a:rPr>
              <a:t>公钥密码体制的两个基本条件</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519448" y="1579832"/>
            <a:ext cx="7924800" cy="4114800"/>
          </a:xfrm>
        </p:spPr>
        <p:txBody>
          <a:bodyPr/>
          <a:lstStyle/>
          <a:p>
            <a:pPr eaLnBrk="1" hangingPunct="1">
              <a:lnSpc>
                <a:spcPct val="125000"/>
              </a:lnSpc>
              <a:buFont typeface="Wingdings" panose="05000000000000000000" pitchFamily="2" charset="2"/>
              <a:buNone/>
            </a:pPr>
            <a:r>
              <a:rPr lang="zh-CN" altLang="en-US" sz="2800" dirty="0"/>
              <a:t>（</a:t>
            </a:r>
            <a:r>
              <a:rPr lang="en-US" altLang="zh-CN" sz="2800" dirty="0"/>
              <a:t>1</a:t>
            </a:r>
            <a:r>
              <a:rPr lang="zh-CN" altLang="en-US" sz="2800" dirty="0"/>
              <a:t>）产生一对密钥是计算可行的</a:t>
            </a:r>
          </a:p>
          <a:p>
            <a:pPr eaLnBrk="1" hangingPunct="1">
              <a:lnSpc>
                <a:spcPct val="125000"/>
              </a:lnSpc>
              <a:buFont typeface="Wingdings" panose="05000000000000000000" pitchFamily="2" charset="2"/>
              <a:buNone/>
            </a:pPr>
            <a:r>
              <a:rPr lang="zh-CN" altLang="en-US" sz="2800" dirty="0">
                <a:solidFill>
                  <a:srgbClr val="0000FF"/>
                </a:solidFill>
              </a:rPr>
              <a:t>（</a:t>
            </a:r>
            <a:r>
              <a:rPr lang="en-US" altLang="zh-CN" sz="2800" dirty="0">
                <a:solidFill>
                  <a:srgbClr val="0000FF"/>
                </a:solidFill>
              </a:rPr>
              <a:t>2</a:t>
            </a:r>
            <a:r>
              <a:rPr lang="zh-CN" altLang="en-US" sz="2800" dirty="0">
                <a:solidFill>
                  <a:srgbClr val="0000FF"/>
                </a:solidFill>
              </a:rPr>
              <a:t>）已知公钥、明文，产生密文是计算可行的</a:t>
            </a:r>
          </a:p>
          <a:p>
            <a:pPr eaLnBrk="1" hangingPunct="1">
              <a:lnSpc>
                <a:spcPct val="125000"/>
              </a:lnSpc>
              <a:buFont typeface="Wingdings" panose="05000000000000000000" pitchFamily="2" charset="2"/>
              <a:buNone/>
            </a:pPr>
            <a:r>
              <a:rPr lang="zh-CN" altLang="en-US" sz="2800" dirty="0"/>
              <a:t>（</a:t>
            </a:r>
            <a:r>
              <a:rPr lang="en-US" altLang="zh-CN" sz="2800" dirty="0"/>
              <a:t>3</a:t>
            </a:r>
            <a:r>
              <a:rPr lang="zh-CN" altLang="en-US" sz="2800" dirty="0"/>
              <a:t>）利用私钥、密文，得到明文是计算可行的</a:t>
            </a:r>
          </a:p>
          <a:p>
            <a:pPr eaLnBrk="1" hangingPunct="1">
              <a:lnSpc>
                <a:spcPct val="125000"/>
              </a:lnSpc>
              <a:buFont typeface="Wingdings" panose="05000000000000000000" pitchFamily="2" charset="2"/>
              <a:buNone/>
            </a:pPr>
            <a:r>
              <a:rPr lang="zh-CN" altLang="en-US" sz="2800" dirty="0">
                <a:solidFill>
                  <a:srgbClr val="0000FF"/>
                </a:solidFill>
              </a:rPr>
              <a:t>（</a:t>
            </a:r>
            <a:r>
              <a:rPr lang="en-US" altLang="zh-CN" sz="2800" dirty="0">
                <a:solidFill>
                  <a:srgbClr val="0000FF"/>
                </a:solidFill>
              </a:rPr>
              <a:t>4</a:t>
            </a:r>
            <a:r>
              <a:rPr lang="zh-CN" altLang="en-US" sz="2800" dirty="0">
                <a:solidFill>
                  <a:srgbClr val="0000FF"/>
                </a:solidFill>
              </a:rPr>
              <a:t>）利用公钥来推断私钥是计算不可行的</a:t>
            </a:r>
          </a:p>
          <a:p>
            <a:pPr eaLnBrk="1" hangingPunct="1">
              <a:lnSpc>
                <a:spcPct val="125000"/>
              </a:lnSpc>
              <a:buFont typeface="Wingdings" panose="05000000000000000000" pitchFamily="2" charset="2"/>
              <a:buNone/>
            </a:pPr>
            <a:r>
              <a:rPr lang="zh-CN" altLang="en-US" sz="2800" dirty="0"/>
              <a:t>（</a:t>
            </a:r>
            <a:r>
              <a:rPr lang="en-US" altLang="zh-CN" sz="2800" dirty="0"/>
              <a:t>5</a:t>
            </a:r>
            <a:r>
              <a:rPr lang="zh-CN" altLang="en-US" sz="2800" dirty="0"/>
              <a:t>）利用公钥、密文，得到明文是计算不可行的</a:t>
            </a:r>
          </a:p>
          <a:p>
            <a:pPr eaLnBrk="1" hangingPunct="1">
              <a:lnSpc>
                <a:spcPct val="125000"/>
              </a:lnSpc>
              <a:spcBef>
                <a:spcPts val="600"/>
              </a:spcBef>
              <a:buFont typeface="Wingdings" panose="05000000000000000000" pitchFamily="2" charset="2"/>
              <a:buNone/>
            </a:pPr>
            <a:r>
              <a:rPr lang="zh-CN" altLang="en-US" sz="2800" dirty="0">
                <a:solidFill>
                  <a:srgbClr val="0000FF"/>
                </a:solidFill>
              </a:rPr>
              <a:t>（</a:t>
            </a:r>
            <a:r>
              <a:rPr lang="en-US" altLang="zh-CN" sz="2800" dirty="0">
                <a:solidFill>
                  <a:srgbClr val="0000FF"/>
                </a:solidFill>
              </a:rPr>
              <a:t>6</a:t>
            </a:r>
            <a:r>
              <a:rPr lang="zh-CN" altLang="en-US" sz="2800" dirty="0">
                <a:solidFill>
                  <a:srgbClr val="0000FF"/>
                </a:solidFill>
              </a:rPr>
              <a:t>）加密和解密的顺序可交换</a:t>
            </a:r>
            <a:r>
              <a:rPr lang="en-US" altLang="zh-CN" sz="2800" dirty="0">
                <a:solidFill>
                  <a:srgbClr val="0000FF"/>
                </a:solidFill>
              </a:rPr>
              <a:t>(</a:t>
            </a:r>
            <a:r>
              <a:rPr lang="zh-CN" altLang="en-US" sz="2800" dirty="0">
                <a:solidFill>
                  <a:srgbClr val="0000FF"/>
                </a:solidFill>
              </a:rPr>
              <a:t>可选条件</a:t>
            </a:r>
            <a:r>
              <a:rPr lang="en-US" altLang="zh-CN" sz="2800" dirty="0">
                <a:solidFill>
                  <a:srgbClr val="0000FF"/>
                </a:solidFill>
              </a:rPr>
              <a:t>)</a:t>
            </a:r>
          </a:p>
        </p:txBody>
      </p:sp>
      <p:sp>
        <p:nvSpPr>
          <p:cNvPr id="2" name="矩形 1"/>
          <p:cNvSpPr/>
          <p:nvPr/>
        </p:nvSpPr>
        <p:spPr>
          <a:xfrm>
            <a:off x="519448" y="475376"/>
            <a:ext cx="3791423"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公钥密码体制算法条件</a:t>
            </a:r>
          </a:p>
        </p:txBody>
      </p:sp>
      <p:sp>
        <p:nvSpPr>
          <p:cNvPr id="3" name="矩形 2"/>
          <p:cNvSpPr/>
          <p:nvPr/>
        </p:nvSpPr>
        <p:spPr>
          <a:xfrm>
            <a:off x="674736" y="5883453"/>
            <a:ext cx="7272270" cy="744306"/>
          </a:xfrm>
          <a:prstGeom prst="rect">
            <a:avLst/>
          </a:prstGeom>
          <a:solidFill>
            <a:schemeClr val="bg1">
              <a:lumMod val="85000"/>
            </a:schemeClr>
          </a:solidFill>
        </p:spPr>
        <p:txBody>
          <a:bodyPr wrap="square">
            <a:spAutoFit/>
          </a:bodyPr>
          <a:lstStyle/>
          <a:p>
            <a:pPr algn="ctr" eaLnBrk="1" hangingPunct="1">
              <a:buFont typeface="Wingdings" panose="05000000000000000000" pitchFamily="2" charset="2"/>
              <a:buNone/>
            </a:pPr>
            <a:r>
              <a:rPr lang="zh-CN" altLang="en-US" sz="2000" dirty="0">
                <a:solidFill>
                  <a:srgbClr val="FF0000"/>
                </a:solidFill>
              </a:rPr>
              <a:t>公约密码体制的安全性通常是建立在计算安全性上的</a:t>
            </a:r>
            <a:endParaRPr lang="en-US" altLang="zh-CN" sz="2000" dirty="0">
              <a:solidFill>
                <a:srgbClr val="FF0000"/>
              </a:solidFill>
            </a:endParaRPr>
          </a:p>
          <a:p>
            <a:pPr algn="ctr" eaLnBrk="1" hangingPunct="1">
              <a:lnSpc>
                <a:spcPct val="125000"/>
              </a:lnSpc>
              <a:buFont typeface="Wingdings" panose="05000000000000000000" pitchFamily="2" charset="2"/>
              <a:buNone/>
            </a:pPr>
            <a:r>
              <a:rPr lang="zh-CN" altLang="en-US" sz="2000" dirty="0">
                <a:solidFill>
                  <a:srgbClr val="FF0000"/>
                </a:solidFill>
              </a:rPr>
              <a:t>故其不能提供理论上的安全，即其不是无条件安全的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06062" y="1386649"/>
            <a:ext cx="8595038" cy="4898241"/>
          </a:xfrm>
        </p:spPr>
        <p:txBody>
          <a:bodyPr/>
          <a:lstStyle/>
          <a:p>
            <a:pPr marL="609600" indent="-609600" eaLnBrk="1" hangingPunct="1">
              <a:lnSpc>
                <a:spcPct val="125000"/>
              </a:lnSpc>
              <a:buFont typeface="Wingdings" panose="05000000000000000000" pitchFamily="2" charset="2"/>
              <a:buNone/>
            </a:pPr>
            <a:r>
              <a:rPr lang="zh-CN" altLang="en-US" sz="2400" dirty="0"/>
              <a:t>    一个密码系统可用一个五元组来表示</a:t>
            </a:r>
            <a:r>
              <a:rPr lang="en-US" altLang="zh-CN" sz="2400" dirty="0"/>
              <a:t>(M,C,K,E,D)</a:t>
            </a:r>
          </a:p>
          <a:p>
            <a:pPr marL="609600" indent="-609600" eaLnBrk="1" hangingPunct="1">
              <a:lnSpc>
                <a:spcPct val="125000"/>
              </a:lnSpc>
              <a:buFont typeface="Wingdings" panose="05000000000000000000" pitchFamily="2" charset="2"/>
              <a:buNone/>
            </a:pPr>
            <a:r>
              <a:rPr lang="en-US" altLang="zh-CN" sz="2400" b="1" dirty="0">
                <a:solidFill>
                  <a:schemeClr val="hlink"/>
                </a:solidFill>
                <a:latin typeface="+mn-ea"/>
              </a:rPr>
              <a:t>   </a:t>
            </a:r>
            <a:r>
              <a:rPr lang="zh-CN" altLang="en-US" sz="2400" b="1" dirty="0">
                <a:solidFill>
                  <a:schemeClr val="hlink"/>
                </a:solidFill>
                <a:latin typeface="+mn-ea"/>
              </a:rPr>
              <a:t>（</a:t>
            </a:r>
            <a:r>
              <a:rPr lang="en-US" altLang="zh-CN" sz="2400" b="1" dirty="0">
                <a:solidFill>
                  <a:schemeClr val="hlink"/>
                </a:solidFill>
                <a:latin typeface="+mn-ea"/>
              </a:rPr>
              <a:t>1</a:t>
            </a:r>
            <a:r>
              <a:rPr lang="zh-CN" altLang="en-US" sz="2400" b="1" dirty="0">
                <a:solidFill>
                  <a:schemeClr val="hlink"/>
                </a:solidFill>
                <a:latin typeface="+mn-ea"/>
              </a:rPr>
              <a:t>）明文</a:t>
            </a:r>
            <a:r>
              <a:rPr lang="en-US" altLang="zh-CN" sz="2400" b="1" dirty="0">
                <a:solidFill>
                  <a:schemeClr val="hlink"/>
                </a:solidFill>
                <a:latin typeface="+mn-ea"/>
              </a:rPr>
              <a:t>m</a:t>
            </a:r>
            <a:r>
              <a:rPr lang="en-US" altLang="zh-CN" sz="2400" b="1" baseline="-25000" dirty="0">
                <a:solidFill>
                  <a:schemeClr val="hlink"/>
                </a:solidFill>
                <a:latin typeface="+mn-ea"/>
              </a:rPr>
              <a:t>i</a:t>
            </a:r>
            <a:r>
              <a:rPr lang="zh-CN" altLang="en-US" sz="2400" b="1" dirty="0">
                <a:solidFill>
                  <a:schemeClr val="hlink"/>
                </a:solidFill>
                <a:latin typeface="+mn-ea"/>
              </a:rPr>
              <a:t>和明文空间</a:t>
            </a:r>
            <a:r>
              <a:rPr lang="en-US" altLang="zh-CN" sz="2400" b="1" dirty="0">
                <a:solidFill>
                  <a:schemeClr val="hlink"/>
                </a:solidFill>
                <a:latin typeface="+mn-ea"/>
              </a:rPr>
              <a:t>M</a:t>
            </a: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b="1" dirty="0">
                <a:solidFill>
                  <a:srgbClr val="FF0000"/>
                </a:solidFill>
                <a:latin typeface="宋体" panose="02010600030101010101" pitchFamily="2" charset="-122"/>
              </a:rPr>
              <a:t>明文：</a:t>
            </a:r>
            <a:endParaRPr lang="en-US" altLang="zh-CN" sz="2400" b="1" dirty="0">
              <a:solidFill>
                <a:srgbClr val="FF0000"/>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2400" b="1" dirty="0">
                <a:solidFill>
                  <a:srgbClr val="FF0000"/>
                </a:solidFill>
                <a:latin typeface="宋体" panose="02010600030101010101" pitchFamily="2" charset="-122"/>
              </a:rPr>
              <a:t>    </a:t>
            </a:r>
            <a:r>
              <a:rPr lang="zh-CN" altLang="en-US" sz="2400" dirty="0">
                <a:latin typeface="宋体" panose="02010600030101010101" pitchFamily="2" charset="-122"/>
              </a:rPr>
              <a:t>是易于理解的信息。对计算机而言，是指数字化的信息。</a:t>
            </a:r>
            <a:endParaRPr lang="en-US" altLang="zh-CN"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可是文本、图像等二进制序列。明文可被存储、传输、加工。</a:t>
            </a:r>
          </a:p>
          <a:p>
            <a:pPr marL="609600" indent="-60960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zh-CN" altLang="en-US" sz="2400" b="1" dirty="0">
                <a:solidFill>
                  <a:srgbClr val="FF0000"/>
                </a:solidFill>
                <a:latin typeface="宋体" panose="02010600030101010101" pitchFamily="2" charset="-122"/>
              </a:rPr>
              <a:t>明文空间：</a:t>
            </a:r>
            <a:endParaRPr lang="en-US" altLang="zh-CN" sz="2400" b="1" dirty="0">
              <a:solidFill>
                <a:srgbClr val="FF0000"/>
              </a:solidFill>
              <a:latin typeface="宋体" panose="02010600030101010101" pitchFamily="2" charset="-122"/>
            </a:endParaRPr>
          </a:p>
          <a:p>
            <a:pPr marL="609600" indent="-609600" eaLnBrk="1" hangingPunct="1">
              <a:lnSpc>
                <a:spcPct val="125000"/>
              </a:lnSpc>
              <a:buFont typeface="Wingdings" panose="05000000000000000000" pitchFamily="2" charset="2"/>
              <a:buNone/>
            </a:pPr>
            <a:r>
              <a:rPr lang="en-US" altLang="zh-CN" sz="2400" b="1" dirty="0">
                <a:solidFill>
                  <a:srgbClr val="FF0000"/>
                </a:solidFill>
                <a:latin typeface="宋体" panose="02010600030101010101" pitchFamily="2" charset="-122"/>
              </a:rPr>
              <a:t>    </a:t>
            </a:r>
            <a:r>
              <a:rPr lang="en-US" altLang="zh-CN" sz="2400" dirty="0">
                <a:latin typeface="宋体" panose="02010600030101010101" pitchFamily="2" charset="-122"/>
              </a:rPr>
              <a:t>M={m=(m</a:t>
            </a:r>
            <a:r>
              <a:rPr lang="en-US" altLang="zh-CN" sz="2400" baseline="-25000" dirty="0">
                <a:latin typeface="宋体" panose="02010600030101010101" pitchFamily="2" charset="-122"/>
              </a:rPr>
              <a:t>1</a:t>
            </a:r>
            <a:r>
              <a:rPr lang="en-US" altLang="zh-CN" sz="2400" dirty="0">
                <a:latin typeface="宋体" panose="02010600030101010101" pitchFamily="2" charset="-122"/>
              </a:rPr>
              <a:t>,m</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,m</a:t>
            </a:r>
            <a:r>
              <a:rPr lang="en-US" altLang="zh-CN" sz="2400" baseline="-25000" dirty="0">
                <a:latin typeface="宋体" panose="02010600030101010101" pitchFamily="2" charset="-122"/>
              </a:rPr>
              <a:t>l</a:t>
            </a:r>
            <a:r>
              <a:rPr lang="en-US" altLang="zh-CN" sz="2400" dirty="0">
                <a:latin typeface="宋体" panose="02010600030101010101" pitchFamily="2" charset="-122"/>
              </a:rPr>
              <a:t>)|m</a:t>
            </a:r>
            <a:r>
              <a:rPr lang="en-US" altLang="zh-CN" sz="2400" baseline="-25000" dirty="0">
                <a:latin typeface="宋体" panose="02010600030101010101" pitchFamily="2" charset="-122"/>
              </a:rPr>
              <a:t>i</a:t>
            </a:r>
            <a:r>
              <a:rPr lang="en-US" altLang="zh-CN" sz="2400" dirty="0">
                <a:solidFill>
                  <a:srgbClr val="000000"/>
                </a:solidFill>
                <a:latin typeface="宋体" panose="02010600030101010101" pitchFamily="2" charset="-122"/>
                <a:cs typeface="Times New Roman" panose="02020603050405020304" pitchFamily="18" charset="0"/>
              </a:rPr>
              <a:t>∈X,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l</a:t>
            </a:r>
            <a:r>
              <a:rPr lang="en-US" altLang="zh-CN" sz="2400" dirty="0">
                <a:latin typeface="宋体" panose="02010600030101010101" pitchFamily="2" charset="-122"/>
              </a:rPr>
              <a:t> }</a:t>
            </a:r>
          </a:p>
          <a:p>
            <a:pPr marL="609600" indent="-60960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明文长度为</a:t>
            </a:r>
            <a:r>
              <a:rPr lang="en-US" altLang="zh-CN" sz="2400" dirty="0">
                <a:latin typeface="宋体" panose="02010600030101010101" pitchFamily="2" charset="-122"/>
              </a:rPr>
              <a:t>l</a:t>
            </a:r>
          </a:p>
          <a:p>
            <a:pPr marL="609600" indent="-609600" eaLnBrk="1" hangingPunct="1">
              <a:lnSpc>
                <a:spcPct val="125000"/>
              </a:lnSpc>
              <a:buFont typeface="Wingdings" panose="05000000000000000000" pitchFamily="2" charset="2"/>
              <a:buNone/>
            </a:pPr>
            <a:r>
              <a:rPr lang="en-US" altLang="zh-CN" sz="2400" dirty="0">
                <a:latin typeface="宋体" panose="02010600030101010101" pitchFamily="2" charset="-122"/>
              </a:rPr>
              <a:t>      X</a:t>
            </a:r>
            <a:r>
              <a:rPr lang="zh-CN" altLang="en-US" sz="2400" dirty="0">
                <a:latin typeface="宋体" panose="02010600030101010101" pitchFamily="2" charset="-122"/>
              </a:rPr>
              <a:t>称为明文字母表</a:t>
            </a:r>
          </a:p>
        </p:txBody>
      </p:sp>
      <p:sp>
        <p:nvSpPr>
          <p:cNvPr id="2" name="矩形 1"/>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39144" y="1351209"/>
            <a:ext cx="8305800" cy="5268532"/>
          </a:xfrm>
        </p:spPr>
        <p:txBody>
          <a:bodyPr/>
          <a:lstStyle/>
          <a:p>
            <a:pPr eaLnBrk="1" hangingPunct="1">
              <a:lnSpc>
                <a:spcPct val="125000"/>
              </a:lnSpc>
              <a:buFont typeface="Wingdings" panose="05000000000000000000" pitchFamily="2" charset="2"/>
              <a:buNone/>
            </a:pPr>
            <a:r>
              <a:rPr lang="zh-CN" altLang="en-US" sz="2400" dirty="0">
                <a:solidFill>
                  <a:srgbClr val="FF0000"/>
                </a:solidFill>
              </a:rPr>
              <a:t>单向函数</a:t>
            </a:r>
          </a:p>
          <a:p>
            <a:pPr eaLnBrk="1" hangingPunct="1">
              <a:lnSpc>
                <a:spcPct val="125000"/>
              </a:lnSpc>
              <a:buFont typeface="Wingdings" panose="05000000000000000000" pitchFamily="2" charset="2"/>
              <a:buNone/>
            </a:pPr>
            <a:r>
              <a:rPr lang="zh-CN" altLang="en-US" sz="2400" dirty="0"/>
              <a:t>            对函数</a:t>
            </a:r>
            <a:r>
              <a:rPr lang="en-US" altLang="zh-CN" sz="2400" dirty="0"/>
              <a:t>f,</a:t>
            </a:r>
          </a:p>
          <a:p>
            <a:pPr eaLnBrk="1" hangingPunct="1">
              <a:lnSpc>
                <a:spcPct val="125000"/>
              </a:lnSpc>
              <a:buFont typeface="Wingdings" panose="05000000000000000000" pitchFamily="2" charset="2"/>
              <a:buNone/>
            </a:pPr>
            <a:r>
              <a:rPr lang="en-US" altLang="zh-CN" sz="2400" dirty="0"/>
              <a:t>                 A. </a:t>
            </a:r>
            <a:r>
              <a:rPr lang="zh-CN" altLang="en-US" sz="2400" dirty="0"/>
              <a:t>若对任意的</a:t>
            </a:r>
            <a:r>
              <a:rPr lang="en-US" altLang="zh-CN" sz="2400" dirty="0"/>
              <a:t>x,</a:t>
            </a:r>
            <a:r>
              <a:rPr lang="zh-CN" altLang="en-US" sz="2400" dirty="0"/>
              <a:t>计算</a:t>
            </a:r>
            <a:r>
              <a:rPr lang="en-US" altLang="zh-CN" sz="2400" dirty="0"/>
              <a:t>y</a:t>
            </a:r>
            <a:r>
              <a:rPr lang="zh-CN" altLang="en-US" sz="2400" dirty="0"/>
              <a:t>，</a:t>
            </a:r>
            <a:r>
              <a:rPr lang="en-US" altLang="zh-CN" sz="2400" dirty="0"/>
              <a:t>y=f(x)</a:t>
            </a:r>
            <a:r>
              <a:rPr lang="zh-CN" altLang="en-US" sz="2400" dirty="0"/>
              <a:t>是容易的</a:t>
            </a:r>
            <a:endParaRPr lang="en-US" altLang="zh-CN" sz="2400" dirty="0"/>
          </a:p>
          <a:p>
            <a:pPr eaLnBrk="1" hangingPunct="1">
              <a:lnSpc>
                <a:spcPct val="125000"/>
              </a:lnSpc>
              <a:buFont typeface="Wingdings" panose="05000000000000000000" pitchFamily="2" charset="2"/>
              <a:buNone/>
            </a:pPr>
            <a:r>
              <a:rPr lang="en-US" altLang="zh-CN" sz="2400" dirty="0"/>
              <a:t>                 B. </a:t>
            </a:r>
            <a:r>
              <a:rPr lang="zh-CN" altLang="en-US" sz="2400" dirty="0"/>
              <a:t>若对任意的</a:t>
            </a:r>
            <a:r>
              <a:rPr lang="en-US" altLang="zh-CN" sz="2400" dirty="0"/>
              <a:t>y,</a:t>
            </a:r>
            <a:r>
              <a:rPr lang="zh-CN" altLang="en-US" sz="2400" dirty="0"/>
              <a:t>计算</a:t>
            </a:r>
            <a:r>
              <a:rPr lang="en-US" altLang="zh-CN" sz="2400" dirty="0"/>
              <a:t>x</a:t>
            </a:r>
            <a:r>
              <a:rPr lang="zh-CN" altLang="en-US" sz="2400" dirty="0"/>
              <a:t>，</a:t>
            </a:r>
            <a:r>
              <a:rPr lang="en-US" altLang="zh-CN" sz="2400" dirty="0"/>
              <a:t>x=f</a:t>
            </a:r>
            <a:r>
              <a:rPr lang="en-US" altLang="zh-CN" sz="2400" baseline="30000" dirty="0"/>
              <a:t>-1</a:t>
            </a:r>
            <a:r>
              <a:rPr lang="en-US" altLang="zh-CN" sz="2400" dirty="0"/>
              <a:t>(y)</a:t>
            </a:r>
            <a:r>
              <a:rPr lang="zh-CN" altLang="en-US" sz="2400" dirty="0"/>
              <a:t>是困难的</a:t>
            </a:r>
          </a:p>
          <a:p>
            <a:pPr eaLnBrk="1" hangingPunct="1">
              <a:lnSpc>
                <a:spcPct val="125000"/>
              </a:lnSpc>
              <a:buFont typeface="Wingdings" panose="05000000000000000000" pitchFamily="2" charset="2"/>
              <a:buNone/>
            </a:pPr>
            <a:r>
              <a:rPr lang="zh-CN" altLang="en-US" sz="2400" dirty="0"/>
              <a:t>             则</a:t>
            </a:r>
            <a:r>
              <a:rPr lang="en-US" altLang="zh-CN" sz="2400" dirty="0"/>
              <a:t>f</a:t>
            </a:r>
            <a:r>
              <a:rPr lang="zh-CN" altLang="en-US" sz="2400" dirty="0"/>
              <a:t>被称为单向函数</a:t>
            </a:r>
          </a:p>
          <a:p>
            <a:pPr eaLnBrk="1" hangingPunct="1">
              <a:lnSpc>
                <a:spcPct val="125000"/>
              </a:lnSpc>
              <a:buFont typeface="Wingdings" panose="05000000000000000000" pitchFamily="2" charset="2"/>
              <a:buNone/>
            </a:pPr>
            <a:r>
              <a:rPr lang="zh-CN" altLang="en-US" sz="2400" dirty="0">
                <a:solidFill>
                  <a:schemeClr val="hlink"/>
                </a:solidFill>
              </a:rPr>
              <a:t>       实例：</a:t>
            </a:r>
          </a:p>
          <a:p>
            <a:pPr eaLnBrk="1" hangingPunct="1">
              <a:lnSpc>
                <a:spcPct val="125000"/>
              </a:lnSpc>
              <a:buFont typeface="Wingdings" panose="05000000000000000000" pitchFamily="2" charset="2"/>
              <a:buNone/>
            </a:pPr>
            <a:r>
              <a:rPr lang="zh-CN" altLang="en-US" sz="2400" dirty="0"/>
              <a:t>            </a:t>
            </a:r>
            <a:r>
              <a:rPr lang="en-US" altLang="zh-CN" sz="2400" dirty="0"/>
              <a:t>y=f(x)=a</a:t>
            </a:r>
            <a:r>
              <a:rPr lang="en-US" altLang="zh-CN" sz="2400" baseline="30000" dirty="0"/>
              <a:t>x</a:t>
            </a:r>
            <a:r>
              <a:rPr lang="en-US" altLang="zh-CN" sz="2400" dirty="0"/>
              <a:t>; x</a:t>
            </a:r>
            <a:r>
              <a:rPr lang="zh-CN" altLang="en-US" sz="2400" dirty="0"/>
              <a:t>、</a:t>
            </a:r>
            <a:r>
              <a:rPr lang="en-US" altLang="zh-CN" sz="2400" dirty="0"/>
              <a:t>a </a:t>
            </a:r>
            <a:r>
              <a:rPr lang="en-US" altLang="zh-CN" sz="2400" dirty="0">
                <a:solidFill>
                  <a:srgbClr val="000000"/>
                </a:solidFill>
                <a:latin typeface="宋体" panose="02010600030101010101" pitchFamily="2" charset="-122"/>
                <a:cs typeface="Times New Roman" panose="02020603050405020304" pitchFamily="18" charset="0"/>
              </a:rPr>
              <a:t>∈GF(q)</a:t>
            </a:r>
            <a:r>
              <a:rPr lang="en-US" altLang="zh-CN" sz="2400" dirty="0"/>
              <a:t>, </a:t>
            </a:r>
            <a:r>
              <a:rPr lang="zh-CN" altLang="en-US" sz="2400" dirty="0"/>
              <a:t>则</a:t>
            </a:r>
          </a:p>
          <a:p>
            <a:pPr eaLnBrk="1" hangingPunct="1">
              <a:lnSpc>
                <a:spcPct val="125000"/>
              </a:lnSpc>
              <a:buFont typeface="Wingdings" panose="05000000000000000000" pitchFamily="2" charset="2"/>
              <a:buNone/>
            </a:pPr>
            <a:r>
              <a:rPr lang="zh-CN" altLang="en-US" sz="2400" dirty="0"/>
              <a:t>            </a:t>
            </a:r>
            <a:r>
              <a:rPr lang="en-US" altLang="zh-CN" sz="2400" dirty="0"/>
              <a:t>A. </a:t>
            </a:r>
            <a:r>
              <a:rPr lang="zh-CN" altLang="en-US" sz="2400" dirty="0"/>
              <a:t>给定</a:t>
            </a:r>
            <a:r>
              <a:rPr lang="en-US" altLang="zh-CN" sz="2400" dirty="0"/>
              <a:t>x</a:t>
            </a:r>
            <a:r>
              <a:rPr lang="zh-CN" altLang="en-US" sz="2400" dirty="0"/>
              <a:t>，计算</a:t>
            </a:r>
            <a:r>
              <a:rPr lang="en-US" altLang="zh-CN" sz="2400" dirty="0"/>
              <a:t>y=f(x)</a:t>
            </a:r>
            <a:r>
              <a:rPr lang="zh-CN" altLang="en-US" sz="2400" dirty="0"/>
              <a:t>是容易的；</a:t>
            </a:r>
          </a:p>
          <a:p>
            <a:pPr eaLnBrk="1" hangingPunct="1">
              <a:lnSpc>
                <a:spcPct val="125000"/>
              </a:lnSpc>
              <a:buFont typeface="Wingdings" panose="05000000000000000000" pitchFamily="2" charset="2"/>
              <a:buNone/>
            </a:pPr>
            <a:r>
              <a:rPr lang="zh-CN" altLang="en-US" sz="2400" dirty="0"/>
              <a:t>            </a:t>
            </a:r>
            <a:r>
              <a:rPr lang="en-US" altLang="zh-CN" sz="2400" dirty="0"/>
              <a:t>B. </a:t>
            </a:r>
            <a:r>
              <a:rPr lang="zh-CN" altLang="en-US" sz="2400" dirty="0"/>
              <a:t>反之，给定</a:t>
            </a:r>
            <a:r>
              <a:rPr lang="en-US" altLang="zh-CN" sz="2400" dirty="0"/>
              <a:t>y,</a:t>
            </a:r>
            <a:r>
              <a:rPr lang="zh-CN" altLang="en-US" sz="2400" dirty="0"/>
              <a:t>计算</a:t>
            </a:r>
            <a:r>
              <a:rPr lang="en-US" altLang="zh-CN" sz="2400" dirty="0"/>
              <a:t>x</a:t>
            </a:r>
            <a:r>
              <a:rPr lang="zh-CN" altLang="en-US" sz="2400" dirty="0"/>
              <a:t>，使</a:t>
            </a:r>
            <a:r>
              <a:rPr lang="en-US" altLang="zh-CN" sz="2400" dirty="0"/>
              <a:t>a</a:t>
            </a:r>
            <a:r>
              <a:rPr lang="en-US" altLang="zh-CN" sz="2400" baseline="30000" dirty="0"/>
              <a:t>x</a:t>
            </a:r>
            <a:r>
              <a:rPr lang="en-US" altLang="zh-CN" sz="2400" dirty="0"/>
              <a:t> =y</a:t>
            </a:r>
            <a:r>
              <a:rPr lang="zh-CN" altLang="en-US" sz="2400" dirty="0"/>
              <a:t>是困难的</a:t>
            </a:r>
          </a:p>
          <a:p>
            <a:pPr eaLnBrk="1" hangingPunct="1">
              <a:lnSpc>
                <a:spcPct val="125000"/>
              </a:lnSpc>
              <a:buFont typeface="Wingdings" panose="05000000000000000000" pitchFamily="2" charset="2"/>
              <a:buNone/>
            </a:pPr>
            <a:r>
              <a:rPr lang="zh-CN" altLang="en-US" sz="2400" dirty="0"/>
              <a:t>                离散对数难题</a:t>
            </a:r>
            <a:r>
              <a:rPr lang="en-US" altLang="zh-CN" sz="2400" dirty="0"/>
              <a:t>x=</a:t>
            </a:r>
            <a:r>
              <a:rPr lang="en-US" altLang="zh-CN" sz="2400" dirty="0" err="1"/>
              <a:t>log</a:t>
            </a:r>
            <a:r>
              <a:rPr lang="en-US" altLang="zh-CN" sz="2400" baseline="-25000" dirty="0" err="1"/>
              <a:t>a</a:t>
            </a:r>
            <a:r>
              <a:rPr lang="en-US" altLang="zh-CN" sz="2400" dirty="0" err="1"/>
              <a:t>Y</a:t>
            </a:r>
            <a:endParaRPr lang="en-US" altLang="zh-CN" sz="2400" dirty="0"/>
          </a:p>
        </p:txBody>
      </p:sp>
      <p:sp>
        <p:nvSpPr>
          <p:cNvPr id="3" name="矩形 2"/>
          <p:cNvSpPr/>
          <p:nvPr/>
        </p:nvSpPr>
        <p:spPr>
          <a:xfrm>
            <a:off x="519448" y="475376"/>
            <a:ext cx="274786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3. </a:t>
            </a:r>
            <a:r>
              <a:rPr lang="zh-CN" altLang="en-US" sz="2800" b="1" dirty="0">
                <a:solidFill>
                  <a:schemeClr val="hlink"/>
                </a:solidFill>
              </a:rPr>
              <a:t>单向陷门函数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519448" y="1387698"/>
            <a:ext cx="8019245" cy="4716888"/>
          </a:xfrm>
        </p:spPr>
        <p:txBody>
          <a:bodyPr/>
          <a:lstStyle/>
          <a:p>
            <a:pPr eaLnBrk="1" hangingPunct="1">
              <a:lnSpc>
                <a:spcPct val="125000"/>
              </a:lnSpc>
              <a:buFont typeface="Wingdings" panose="05000000000000000000" pitchFamily="2" charset="2"/>
              <a:buNone/>
            </a:pPr>
            <a:r>
              <a:rPr lang="zh-CN" altLang="en-US" sz="2400" b="1" dirty="0">
                <a:solidFill>
                  <a:srgbClr val="FF0000"/>
                </a:solidFill>
              </a:rPr>
              <a:t>单向陷门函数</a:t>
            </a:r>
          </a:p>
          <a:p>
            <a:pPr eaLnBrk="1" hangingPunct="1">
              <a:lnSpc>
                <a:spcPct val="125000"/>
              </a:lnSpc>
              <a:buFont typeface="Wingdings" panose="05000000000000000000" pitchFamily="2" charset="2"/>
              <a:buNone/>
            </a:pPr>
            <a:r>
              <a:rPr lang="zh-CN" altLang="en-US" sz="2000" dirty="0"/>
              <a:t>             对函数</a:t>
            </a:r>
            <a:r>
              <a:rPr lang="en-US" altLang="zh-CN" sz="2000" dirty="0"/>
              <a:t>f</a:t>
            </a:r>
            <a:r>
              <a:rPr lang="zh-CN" altLang="en-US" sz="2000" dirty="0"/>
              <a:t>，</a:t>
            </a:r>
            <a:r>
              <a:rPr lang="en-US" altLang="zh-CN" sz="2000" dirty="0"/>
              <a:t>t</a:t>
            </a:r>
            <a:r>
              <a:rPr lang="zh-CN" altLang="en-US" sz="2000" dirty="0"/>
              <a:t>为</a:t>
            </a:r>
            <a:r>
              <a:rPr lang="en-US" altLang="zh-CN" sz="2000" dirty="0"/>
              <a:t>f</a:t>
            </a:r>
            <a:r>
              <a:rPr lang="zh-CN" altLang="en-US" sz="2000" dirty="0"/>
              <a:t>相关参数</a:t>
            </a:r>
          </a:p>
          <a:p>
            <a:pPr eaLnBrk="1" hangingPunct="1">
              <a:lnSpc>
                <a:spcPct val="125000"/>
              </a:lnSpc>
              <a:buFont typeface="Wingdings" panose="05000000000000000000" pitchFamily="2" charset="2"/>
              <a:buNone/>
            </a:pPr>
            <a:r>
              <a:rPr lang="zh-CN" altLang="en-US" sz="2000" dirty="0"/>
              <a:t>             </a:t>
            </a:r>
            <a:r>
              <a:rPr lang="en-US" altLang="zh-CN" sz="2000" dirty="0"/>
              <a:t>A. </a:t>
            </a:r>
            <a:r>
              <a:rPr lang="zh-CN" altLang="en-US" sz="2000" dirty="0"/>
              <a:t>给定</a:t>
            </a:r>
            <a:r>
              <a:rPr lang="en-US" altLang="zh-CN" sz="2000" dirty="0"/>
              <a:t>x,</a:t>
            </a:r>
            <a:r>
              <a:rPr lang="zh-CN" altLang="en-US" sz="2000" dirty="0"/>
              <a:t>计算</a:t>
            </a:r>
            <a:r>
              <a:rPr lang="en-US" altLang="zh-CN" sz="2000" dirty="0"/>
              <a:t>y,</a:t>
            </a:r>
            <a:r>
              <a:rPr lang="zh-CN" altLang="en-US" sz="2000" dirty="0"/>
              <a:t>使</a:t>
            </a:r>
            <a:r>
              <a:rPr lang="en-US" altLang="zh-CN" sz="2000" dirty="0"/>
              <a:t>y=f(x)</a:t>
            </a:r>
            <a:r>
              <a:rPr lang="zh-CN" altLang="en-US" sz="2000" dirty="0"/>
              <a:t>是很容易的</a:t>
            </a:r>
          </a:p>
          <a:p>
            <a:pPr eaLnBrk="1" hangingPunct="1">
              <a:lnSpc>
                <a:spcPct val="125000"/>
              </a:lnSpc>
              <a:buFont typeface="Wingdings" panose="05000000000000000000" pitchFamily="2" charset="2"/>
              <a:buNone/>
            </a:pPr>
            <a:r>
              <a:rPr lang="zh-CN" altLang="en-US" sz="2000" dirty="0"/>
              <a:t>             </a:t>
            </a:r>
            <a:r>
              <a:rPr lang="en-US" altLang="zh-CN" sz="2000" dirty="0"/>
              <a:t>B. </a:t>
            </a:r>
            <a:r>
              <a:rPr lang="zh-CN" altLang="en-US" sz="2000" dirty="0"/>
              <a:t>给定</a:t>
            </a:r>
            <a:r>
              <a:rPr lang="en-US" altLang="zh-CN" sz="2000" dirty="0"/>
              <a:t>y,</a:t>
            </a:r>
            <a:r>
              <a:rPr lang="zh-CN" altLang="en-US" sz="2000" dirty="0"/>
              <a:t>计算</a:t>
            </a:r>
            <a:r>
              <a:rPr lang="en-US" altLang="zh-CN" sz="2000" dirty="0"/>
              <a:t>x</a:t>
            </a:r>
          </a:p>
          <a:p>
            <a:pPr eaLnBrk="1" hangingPunct="1">
              <a:lnSpc>
                <a:spcPct val="125000"/>
              </a:lnSpc>
              <a:buFont typeface="Wingdings" panose="05000000000000000000" pitchFamily="2" charset="2"/>
              <a:buNone/>
            </a:pPr>
            <a:r>
              <a:rPr lang="en-US" altLang="zh-CN" sz="2000" dirty="0"/>
              <a:t>                 </a:t>
            </a:r>
            <a:r>
              <a:rPr lang="zh-CN" altLang="en-US" sz="2000" dirty="0"/>
              <a:t>当</a:t>
            </a:r>
            <a:r>
              <a:rPr lang="en-US" altLang="zh-CN" sz="2000" dirty="0"/>
              <a:t>t</a:t>
            </a:r>
            <a:r>
              <a:rPr lang="zh-CN" altLang="en-US" sz="2000" dirty="0"/>
              <a:t>已知时，计算</a:t>
            </a:r>
            <a:r>
              <a:rPr lang="en-US" altLang="zh-CN" sz="2000" dirty="0"/>
              <a:t>x=f</a:t>
            </a:r>
            <a:r>
              <a:rPr lang="en-US" altLang="zh-CN" sz="2000" baseline="30000" dirty="0"/>
              <a:t>-1</a:t>
            </a:r>
            <a:r>
              <a:rPr lang="en-US" altLang="zh-CN" sz="2000" dirty="0"/>
              <a:t>(y) </a:t>
            </a:r>
            <a:r>
              <a:rPr lang="zh-CN" altLang="en-US" sz="2000" dirty="0"/>
              <a:t>是很容易的；</a:t>
            </a:r>
          </a:p>
          <a:p>
            <a:pPr eaLnBrk="1" hangingPunct="1">
              <a:lnSpc>
                <a:spcPct val="125000"/>
              </a:lnSpc>
              <a:buFont typeface="Wingdings" panose="05000000000000000000" pitchFamily="2" charset="2"/>
              <a:buNone/>
            </a:pPr>
            <a:r>
              <a:rPr lang="zh-CN" altLang="en-US" sz="2000" dirty="0"/>
              <a:t>                 当</a:t>
            </a:r>
            <a:r>
              <a:rPr lang="en-US" altLang="zh-CN" sz="2000" dirty="0"/>
              <a:t>t</a:t>
            </a:r>
            <a:r>
              <a:rPr lang="zh-CN" altLang="en-US" sz="2000" dirty="0"/>
              <a:t>未知时，计算</a:t>
            </a:r>
            <a:r>
              <a:rPr lang="en-US" altLang="zh-CN" sz="2000" dirty="0"/>
              <a:t>x=f</a:t>
            </a:r>
            <a:r>
              <a:rPr lang="en-US" altLang="zh-CN" sz="2000" baseline="30000" dirty="0"/>
              <a:t>-1</a:t>
            </a:r>
            <a:r>
              <a:rPr lang="en-US" altLang="zh-CN" sz="2000" dirty="0"/>
              <a:t>(y) </a:t>
            </a:r>
            <a:r>
              <a:rPr lang="zh-CN" altLang="en-US" sz="2000" dirty="0"/>
              <a:t>是很难的</a:t>
            </a:r>
          </a:p>
          <a:p>
            <a:pPr eaLnBrk="1" hangingPunct="1">
              <a:lnSpc>
                <a:spcPct val="125000"/>
              </a:lnSpc>
              <a:buFont typeface="Wingdings" panose="05000000000000000000" pitchFamily="2" charset="2"/>
              <a:buNone/>
            </a:pPr>
            <a:endParaRPr lang="zh-CN" altLang="en-US" sz="2800" dirty="0"/>
          </a:p>
          <a:p>
            <a:pPr eaLnBrk="1" hangingPunct="1">
              <a:lnSpc>
                <a:spcPct val="125000"/>
              </a:lnSpc>
              <a:buFont typeface="Wingdings" panose="05000000000000000000" pitchFamily="2" charset="2"/>
              <a:buNone/>
            </a:pPr>
            <a:r>
              <a:rPr lang="zh-CN" altLang="en-US" sz="2400" dirty="0">
                <a:solidFill>
                  <a:schemeClr val="hlink"/>
                </a:solidFill>
              </a:rPr>
              <a:t>     单向陷门函数的</a:t>
            </a:r>
            <a:r>
              <a:rPr lang="zh-CN" altLang="en-US" sz="2400" b="1" dirty="0">
                <a:solidFill>
                  <a:srgbClr val="FF3300"/>
                </a:solidFill>
              </a:rPr>
              <a:t>陷门</a:t>
            </a:r>
            <a:r>
              <a:rPr lang="zh-CN" altLang="en-US" sz="2400" dirty="0">
                <a:solidFill>
                  <a:schemeClr val="hlink"/>
                </a:solidFill>
              </a:rPr>
              <a:t>可作为公钥密码系统的私钥</a:t>
            </a:r>
            <a:endParaRPr lang="en-US" altLang="zh-CN" sz="2400" dirty="0">
              <a:solidFill>
                <a:schemeClr val="hlink"/>
              </a:solidFill>
            </a:endParaRPr>
          </a:p>
          <a:p>
            <a:pPr eaLnBrk="1" hangingPunct="1">
              <a:lnSpc>
                <a:spcPct val="125000"/>
              </a:lnSpc>
              <a:buFont typeface="Wingdings" panose="05000000000000000000" pitchFamily="2" charset="2"/>
              <a:buNone/>
            </a:pPr>
            <a:r>
              <a:rPr lang="zh-CN" altLang="en-US" sz="2400" dirty="0">
                <a:solidFill>
                  <a:schemeClr val="hlink"/>
                </a:solidFill>
              </a:rPr>
              <a:t>    设计公钥密码体制就在于寻找理想的单向陷门函数</a:t>
            </a:r>
          </a:p>
        </p:txBody>
      </p:sp>
      <p:sp>
        <p:nvSpPr>
          <p:cNvPr id="3" name="矩形 2"/>
          <p:cNvSpPr/>
          <p:nvPr/>
        </p:nvSpPr>
        <p:spPr>
          <a:xfrm>
            <a:off x="519448" y="475376"/>
            <a:ext cx="274786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3. </a:t>
            </a:r>
            <a:r>
              <a:rPr lang="zh-CN" altLang="en-US" sz="2800" b="1" dirty="0">
                <a:solidFill>
                  <a:schemeClr val="hlink"/>
                </a:solidFill>
              </a:rPr>
              <a:t>单向陷门函数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0" y="998596"/>
            <a:ext cx="8877300" cy="5349002"/>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）算法描述</a:t>
            </a:r>
          </a:p>
          <a:p>
            <a:pPr eaLnBrk="1" hangingPunct="1">
              <a:lnSpc>
                <a:spcPct val="125000"/>
              </a:lnSpc>
              <a:buFont typeface="Wingdings" panose="05000000000000000000" pitchFamily="2" charset="2"/>
              <a:buNone/>
            </a:pPr>
            <a:r>
              <a:rPr lang="zh-CN" altLang="en-US" sz="2400" dirty="0"/>
              <a:t>           用户</a:t>
            </a:r>
            <a:r>
              <a:rPr lang="en-US" altLang="zh-CN" sz="2400" dirty="0"/>
              <a:t>A</a:t>
            </a:r>
            <a:r>
              <a:rPr lang="zh-CN" altLang="en-US" sz="2400" dirty="0"/>
              <a:t>和用户</a:t>
            </a:r>
            <a:r>
              <a:rPr lang="en-US" altLang="zh-CN" sz="2400" dirty="0"/>
              <a:t>B</a:t>
            </a:r>
            <a:r>
              <a:rPr lang="zh-CN" altLang="en-US" sz="2400" dirty="0"/>
              <a:t>进行保密通信，</a:t>
            </a:r>
            <a:r>
              <a:rPr lang="en-US" altLang="zh-CN" sz="2400" dirty="0"/>
              <a:t>B</a:t>
            </a:r>
            <a:r>
              <a:rPr lang="zh-CN" altLang="en-US" sz="2400" dirty="0"/>
              <a:t>需要进行的工作：</a:t>
            </a:r>
            <a:endParaRPr lang="en-US" altLang="zh-CN" sz="2400" dirty="0"/>
          </a:p>
          <a:p>
            <a:pPr eaLnBrk="1" hangingPunct="1">
              <a:lnSpc>
                <a:spcPct val="125000"/>
              </a:lnSpc>
              <a:buFont typeface="Wingdings" panose="05000000000000000000" pitchFamily="2" charset="2"/>
              <a:buNone/>
            </a:pPr>
            <a:r>
              <a:rPr lang="en-US" altLang="zh-CN" sz="2400" dirty="0"/>
              <a:t>                             p</a:t>
            </a:r>
            <a:r>
              <a:rPr lang="zh-CN" altLang="en-US" sz="2400" dirty="0"/>
              <a:t>、</a:t>
            </a:r>
            <a:r>
              <a:rPr lang="en-US" altLang="zh-CN" sz="2400" dirty="0"/>
              <a:t>q</a:t>
            </a:r>
            <a:r>
              <a:rPr lang="zh-CN" altLang="en-US" sz="2400" dirty="0"/>
              <a:t>、</a:t>
            </a:r>
            <a:r>
              <a:rPr lang="en-US" altLang="zh-CN" sz="2400" dirty="0"/>
              <a:t>n</a:t>
            </a:r>
            <a:r>
              <a:rPr lang="zh-CN" altLang="en-US" sz="2400" dirty="0"/>
              <a:t>、</a:t>
            </a:r>
            <a:r>
              <a:rPr lang="en-US" altLang="zh-CN" sz="2400" dirty="0">
                <a:latin typeface="宋体" panose="02010600030101010101" pitchFamily="2" charset="-122"/>
              </a:rPr>
              <a:t>Φ</a:t>
            </a:r>
            <a:r>
              <a:rPr lang="en-US" altLang="zh-CN" sz="2400" dirty="0"/>
              <a:t>(n)</a:t>
            </a:r>
            <a:r>
              <a:rPr lang="zh-CN" altLang="en-US" sz="2400" dirty="0"/>
              <a:t>、</a:t>
            </a:r>
            <a:r>
              <a:rPr lang="en-US" altLang="zh-CN" sz="2400" dirty="0"/>
              <a:t>e</a:t>
            </a:r>
            <a:r>
              <a:rPr lang="zh-CN" altLang="en-US" sz="2400" dirty="0"/>
              <a:t>、</a:t>
            </a:r>
            <a:r>
              <a:rPr lang="en-US" altLang="zh-CN" sz="2400" dirty="0"/>
              <a:t>d</a:t>
            </a:r>
            <a:endParaRPr lang="zh-CN" altLang="en-US" sz="2400" dirty="0"/>
          </a:p>
          <a:p>
            <a:pPr eaLnBrk="1" hangingPunct="1">
              <a:lnSpc>
                <a:spcPct val="125000"/>
              </a:lnSpc>
              <a:buFont typeface="Wingdings" panose="05000000000000000000" pitchFamily="2" charset="2"/>
              <a:buNone/>
            </a:pPr>
            <a:r>
              <a:rPr lang="zh-CN" altLang="en-US" sz="2400" dirty="0"/>
              <a:t>           </a:t>
            </a:r>
            <a:r>
              <a:rPr lang="en-US" altLang="zh-CN" sz="2400" dirty="0"/>
              <a:t>A. </a:t>
            </a:r>
            <a:r>
              <a:rPr lang="zh-CN" altLang="en-US" sz="2400" dirty="0"/>
              <a:t>选取两个大素数</a:t>
            </a:r>
            <a:r>
              <a:rPr lang="en-US" altLang="zh-CN" sz="2400" dirty="0">
                <a:solidFill>
                  <a:srgbClr val="FF0000"/>
                </a:solidFill>
              </a:rPr>
              <a:t>p</a:t>
            </a:r>
            <a:r>
              <a:rPr lang="zh-CN" altLang="en-US" sz="2400" dirty="0">
                <a:solidFill>
                  <a:srgbClr val="FF0000"/>
                </a:solidFill>
              </a:rPr>
              <a:t>和</a:t>
            </a:r>
            <a:r>
              <a:rPr lang="en-US" altLang="zh-CN" sz="2400" dirty="0">
                <a:solidFill>
                  <a:srgbClr val="FF0000"/>
                </a:solidFill>
              </a:rPr>
              <a:t>q</a:t>
            </a:r>
            <a:r>
              <a:rPr lang="zh-CN" altLang="en-US" sz="2400" dirty="0">
                <a:solidFill>
                  <a:srgbClr val="FF0000"/>
                </a:solidFill>
              </a:rPr>
              <a:t>（保密）</a:t>
            </a:r>
            <a:endParaRPr lang="en-US" altLang="zh-CN" sz="2400" dirty="0">
              <a:solidFill>
                <a:srgbClr val="FF0000"/>
              </a:solidFill>
            </a:endParaRPr>
          </a:p>
          <a:p>
            <a:pPr eaLnBrk="1" hangingPunct="1">
              <a:lnSpc>
                <a:spcPct val="125000"/>
              </a:lnSpc>
              <a:buFont typeface="Wingdings" panose="05000000000000000000" pitchFamily="2" charset="2"/>
              <a:buNone/>
            </a:pPr>
            <a:r>
              <a:rPr lang="en-US" altLang="zh-CN" sz="2400" dirty="0"/>
              <a:t>           B. </a:t>
            </a:r>
            <a:r>
              <a:rPr lang="zh-CN" altLang="en-US" sz="2400" dirty="0"/>
              <a:t>计算</a:t>
            </a:r>
            <a:r>
              <a:rPr lang="en-US" altLang="zh-CN" sz="2400" dirty="0">
                <a:solidFill>
                  <a:srgbClr val="FF0000"/>
                </a:solidFill>
              </a:rPr>
              <a:t>n=</a:t>
            </a:r>
            <a:r>
              <a:rPr lang="en-US" altLang="zh-CN" sz="2400" dirty="0" err="1">
                <a:solidFill>
                  <a:srgbClr val="FF0000"/>
                </a:solidFill>
              </a:rPr>
              <a:t>pq</a:t>
            </a:r>
            <a:r>
              <a:rPr lang="en-US" altLang="zh-CN" sz="2400" dirty="0">
                <a:solidFill>
                  <a:srgbClr val="FF0000"/>
                </a:solidFill>
              </a:rPr>
              <a:t>(</a:t>
            </a:r>
            <a:r>
              <a:rPr lang="zh-CN" altLang="en-US" sz="2400" dirty="0">
                <a:solidFill>
                  <a:srgbClr val="FF0000"/>
                </a:solidFill>
              </a:rPr>
              <a:t>公开</a:t>
            </a:r>
            <a:r>
              <a:rPr lang="en-US" altLang="zh-CN" sz="2400" dirty="0">
                <a:solidFill>
                  <a:srgbClr val="FF0000"/>
                </a:solidFill>
              </a:rPr>
              <a:t>)</a:t>
            </a:r>
            <a:r>
              <a:rPr lang="zh-CN" altLang="en-US" sz="2400" dirty="0"/>
              <a:t>，</a:t>
            </a:r>
            <a:r>
              <a:rPr lang="en-US" altLang="zh-CN" sz="2400" dirty="0">
                <a:solidFill>
                  <a:srgbClr val="000000"/>
                </a:solidFill>
                <a:latin typeface="宋体" panose="02010600030101010101" pitchFamily="2" charset="-122"/>
              </a:rPr>
              <a:t>Φ</a:t>
            </a:r>
            <a:r>
              <a:rPr lang="en-US" altLang="zh-CN" sz="2400" dirty="0"/>
              <a:t>(n)=(p-1)(q-1)</a:t>
            </a:r>
          </a:p>
          <a:p>
            <a:pPr eaLnBrk="1" hangingPunct="1">
              <a:lnSpc>
                <a:spcPct val="125000"/>
              </a:lnSpc>
              <a:buFont typeface="Wingdings" panose="05000000000000000000" pitchFamily="2" charset="2"/>
              <a:buNone/>
            </a:pPr>
            <a:r>
              <a:rPr lang="en-US" altLang="zh-CN" sz="2400" dirty="0"/>
              <a:t>           C. </a:t>
            </a:r>
            <a:r>
              <a:rPr lang="zh-CN" altLang="en-US" sz="2400" dirty="0"/>
              <a:t>随机选取正整数</a:t>
            </a:r>
            <a:r>
              <a:rPr lang="en-US" altLang="zh-CN" sz="2400" dirty="0"/>
              <a:t>e</a:t>
            </a:r>
            <a:r>
              <a:rPr lang="zh-CN" altLang="en-US" sz="2400" dirty="0"/>
              <a:t>（</a:t>
            </a:r>
            <a:r>
              <a:rPr lang="en-US" altLang="zh-CN" sz="2400" dirty="0"/>
              <a:t>(1&lt;e&lt;</a:t>
            </a:r>
            <a:r>
              <a:rPr lang="en-US" altLang="zh-CN" sz="2400" dirty="0">
                <a:solidFill>
                  <a:srgbClr val="000000"/>
                </a:solidFill>
                <a:latin typeface="宋体" panose="02010600030101010101" pitchFamily="2" charset="-122"/>
              </a:rPr>
              <a:t>Φ</a:t>
            </a:r>
            <a:r>
              <a:rPr lang="en-US" altLang="zh-CN" sz="2400" dirty="0"/>
              <a:t>(n)</a:t>
            </a:r>
            <a:r>
              <a:rPr lang="zh-CN" altLang="en-US" sz="2400" dirty="0"/>
              <a:t>），满足</a:t>
            </a:r>
            <a:r>
              <a:rPr lang="en-US" altLang="zh-CN" sz="2400" dirty="0" err="1"/>
              <a:t>gcd</a:t>
            </a:r>
            <a:r>
              <a:rPr lang="en-US" altLang="zh-CN" sz="2400" dirty="0"/>
              <a:t>(e, </a:t>
            </a:r>
            <a:r>
              <a:rPr lang="en-US" altLang="zh-CN" sz="2400" dirty="0">
                <a:solidFill>
                  <a:srgbClr val="000000"/>
                </a:solidFill>
                <a:latin typeface="宋体" panose="02010600030101010101" pitchFamily="2" charset="-122"/>
              </a:rPr>
              <a:t>Φ</a:t>
            </a:r>
            <a:r>
              <a:rPr lang="en-US" altLang="zh-CN" sz="2400" dirty="0"/>
              <a:t>(n))=1</a:t>
            </a:r>
          </a:p>
          <a:p>
            <a:pPr eaLnBrk="1" hangingPunct="1">
              <a:lnSpc>
                <a:spcPct val="125000"/>
              </a:lnSpc>
              <a:buFont typeface="Wingdings" panose="05000000000000000000" pitchFamily="2" charset="2"/>
              <a:buNone/>
            </a:pPr>
            <a:r>
              <a:rPr lang="en-US" altLang="zh-CN" sz="2400" dirty="0">
                <a:solidFill>
                  <a:srgbClr val="FF0000"/>
                </a:solidFill>
              </a:rPr>
              <a:t>                e</a:t>
            </a:r>
            <a:r>
              <a:rPr lang="zh-CN" altLang="en-US" sz="2400" dirty="0">
                <a:solidFill>
                  <a:srgbClr val="FF0000"/>
                </a:solidFill>
              </a:rPr>
              <a:t>为公开的加密密钥</a:t>
            </a:r>
            <a:r>
              <a:rPr lang="zh-CN" altLang="en-US" sz="2400" dirty="0"/>
              <a:t>（</a:t>
            </a:r>
            <a:r>
              <a:rPr lang="en-US" altLang="zh-CN" sz="2400" dirty="0">
                <a:solidFill>
                  <a:schemeClr val="hlink"/>
                </a:solidFill>
              </a:rPr>
              <a:t>e</a:t>
            </a:r>
            <a:r>
              <a:rPr lang="zh-CN" altLang="en-US" sz="2400" dirty="0">
                <a:solidFill>
                  <a:schemeClr val="hlink"/>
                </a:solidFill>
              </a:rPr>
              <a:t>、</a:t>
            </a:r>
            <a:r>
              <a:rPr lang="en-US" altLang="zh-CN" sz="2400" dirty="0">
                <a:solidFill>
                  <a:schemeClr val="hlink"/>
                </a:solidFill>
                <a:latin typeface="宋体" panose="02010600030101010101" pitchFamily="2" charset="-122"/>
              </a:rPr>
              <a:t>Φ</a:t>
            </a:r>
            <a:r>
              <a:rPr lang="en-US" altLang="zh-CN" sz="2400" dirty="0">
                <a:solidFill>
                  <a:schemeClr val="hlink"/>
                </a:solidFill>
              </a:rPr>
              <a:t>(n)</a:t>
            </a:r>
            <a:r>
              <a:rPr lang="zh-CN" altLang="en-US" sz="2400" dirty="0">
                <a:solidFill>
                  <a:schemeClr val="hlink"/>
                </a:solidFill>
              </a:rPr>
              <a:t>互素</a:t>
            </a:r>
            <a:r>
              <a:rPr lang="zh-CN" altLang="en-US" sz="2400" dirty="0">
                <a:solidFill>
                  <a:srgbClr val="0000FF"/>
                </a:solidFill>
              </a:rPr>
              <a:t>），</a:t>
            </a:r>
            <a:r>
              <a:rPr lang="en-US" altLang="zh-CN" sz="2400" dirty="0">
                <a:solidFill>
                  <a:srgbClr val="0000FF"/>
                </a:solidFill>
              </a:rPr>
              <a:t>GCD</a:t>
            </a:r>
            <a:r>
              <a:rPr lang="zh-CN" altLang="en-US" sz="2400" dirty="0">
                <a:solidFill>
                  <a:srgbClr val="0000FF"/>
                </a:solidFill>
              </a:rPr>
              <a:t>指大公约数</a:t>
            </a:r>
            <a:endParaRPr lang="en-US" altLang="zh-CN" sz="2400" dirty="0">
              <a:solidFill>
                <a:srgbClr val="0000FF"/>
              </a:solidFill>
            </a:endParaRPr>
          </a:p>
          <a:p>
            <a:pPr eaLnBrk="1" hangingPunct="1">
              <a:lnSpc>
                <a:spcPct val="125000"/>
              </a:lnSpc>
              <a:buFont typeface="Wingdings" panose="05000000000000000000" pitchFamily="2" charset="2"/>
              <a:buNone/>
            </a:pPr>
            <a:r>
              <a:rPr lang="en-US" altLang="zh-CN" sz="2400" dirty="0"/>
              <a:t>           D. </a:t>
            </a:r>
            <a:r>
              <a:rPr lang="zh-CN" altLang="en-US" sz="2400" dirty="0"/>
              <a:t>计算</a:t>
            </a:r>
            <a:r>
              <a:rPr lang="en-US" altLang="zh-CN" sz="2400" dirty="0"/>
              <a:t>d</a:t>
            </a:r>
            <a:r>
              <a:rPr lang="zh-CN" altLang="en-US" sz="2400" dirty="0"/>
              <a:t>，满足</a:t>
            </a:r>
            <a:r>
              <a:rPr lang="en-US" altLang="zh-CN" sz="2400" dirty="0"/>
              <a:t>d</a:t>
            </a:r>
            <a:r>
              <a:rPr lang="zh-CN" altLang="en-US" sz="2400" dirty="0"/>
              <a:t>*</a:t>
            </a:r>
            <a:r>
              <a:rPr lang="en-US" altLang="zh-CN" sz="2400" dirty="0"/>
              <a:t>e</a:t>
            </a:r>
            <a:r>
              <a:rPr lang="en-US" altLang="zh-CN" sz="2400" dirty="0">
                <a:solidFill>
                  <a:srgbClr val="000000"/>
                </a:solidFill>
                <a:latin typeface="宋体" panose="02010600030101010101" pitchFamily="2" charset="-122"/>
              </a:rPr>
              <a:t>≡</a:t>
            </a:r>
            <a:r>
              <a:rPr lang="en-US" altLang="zh-CN" sz="2400" dirty="0"/>
              <a:t> 1(mod </a:t>
            </a:r>
            <a:r>
              <a:rPr lang="en-US" altLang="zh-CN" sz="2400" dirty="0">
                <a:solidFill>
                  <a:srgbClr val="000000"/>
                </a:solidFill>
                <a:latin typeface="宋体" panose="02010600030101010101" pitchFamily="2" charset="-122"/>
              </a:rPr>
              <a:t>Φ</a:t>
            </a:r>
            <a:r>
              <a:rPr lang="en-US" altLang="zh-CN" sz="2400" dirty="0"/>
              <a:t>(n))</a:t>
            </a:r>
            <a:r>
              <a:rPr lang="zh-CN" altLang="en-US" sz="2400" dirty="0"/>
              <a:t>（</a:t>
            </a:r>
            <a:r>
              <a:rPr lang="en-US" altLang="zh-CN" sz="2400" dirty="0">
                <a:solidFill>
                  <a:srgbClr val="0000FF"/>
                </a:solidFill>
              </a:rPr>
              <a:t>e</a:t>
            </a:r>
            <a:r>
              <a:rPr lang="zh-CN" altLang="en-US" sz="2400" dirty="0">
                <a:solidFill>
                  <a:srgbClr val="0000FF"/>
                </a:solidFill>
              </a:rPr>
              <a:t>对于</a:t>
            </a:r>
            <a:r>
              <a:rPr lang="en-US" altLang="zh-CN" sz="2400" dirty="0">
                <a:solidFill>
                  <a:srgbClr val="0000FF"/>
                </a:solidFill>
                <a:latin typeface="宋体" panose="02010600030101010101" pitchFamily="2" charset="-122"/>
              </a:rPr>
              <a:t>Φ</a:t>
            </a:r>
            <a:r>
              <a:rPr lang="en-US" altLang="zh-CN" sz="2400" dirty="0">
                <a:solidFill>
                  <a:srgbClr val="0000FF"/>
                </a:solidFill>
              </a:rPr>
              <a:t>(n) </a:t>
            </a:r>
            <a:r>
              <a:rPr lang="zh-CN" altLang="en-US" sz="2400" dirty="0">
                <a:solidFill>
                  <a:srgbClr val="0000FF"/>
                </a:solidFill>
              </a:rPr>
              <a:t>的模反元素</a:t>
            </a:r>
            <a:r>
              <a:rPr lang="zh-CN" altLang="en-US" sz="2400" dirty="0"/>
              <a:t>）</a:t>
            </a:r>
            <a:endParaRPr lang="en-US" altLang="zh-CN" sz="2400" dirty="0"/>
          </a:p>
          <a:p>
            <a:pPr eaLnBrk="1" hangingPunct="1">
              <a:lnSpc>
                <a:spcPct val="125000"/>
              </a:lnSpc>
              <a:buFont typeface="Wingdings" panose="05000000000000000000" pitchFamily="2" charset="2"/>
              <a:buNone/>
            </a:pPr>
            <a:r>
              <a:rPr lang="en-US" altLang="zh-CN" sz="2400" dirty="0"/>
              <a:t>                </a:t>
            </a:r>
            <a:r>
              <a:rPr lang="en-US" altLang="zh-CN" sz="2400" dirty="0">
                <a:solidFill>
                  <a:srgbClr val="FF0000"/>
                </a:solidFill>
              </a:rPr>
              <a:t>d</a:t>
            </a:r>
            <a:r>
              <a:rPr lang="zh-CN" altLang="en-US" sz="2400" dirty="0">
                <a:solidFill>
                  <a:srgbClr val="FF0000"/>
                </a:solidFill>
              </a:rPr>
              <a:t>为保密的解密密钥</a:t>
            </a:r>
            <a:r>
              <a:rPr lang="en-US" altLang="zh-CN" sz="2400" dirty="0"/>
              <a:t>,d</a:t>
            </a:r>
            <a:r>
              <a:rPr lang="zh-CN" altLang="en-US" sz="2400" dirty="0"/>
              <a:t>与</a:t>
            </a:r>
            <a:r>
              <a:rPr lang="en-US" altLang="zh-CN" sz="2400" dirty="0"/>
              <a:t>n</a:t>
            </a:r>
            <a:r>
              <a:rPr lang="zh-CN" altLang="en-US" sz="2400" dirty="0"/>
              <a:t>也是互素的</a:t>
            </a:r>
          </a:p>
          <a:p>
            <a:pPr eaLnBrk="1" hangingPunct="1">
              <a:lnSpc>
                <a:spcPct val="125000"/>
              </a:lnSpc>
              <a:buFont typeface="Wingdings" panose="05000000000000000000" pitchFamily="2" charset="2"/>
              <a:buNone/>
            </a:pPr>
            <a:r>
              <a:rPr lang="zh-CN" altLang="en-US" sz="2400" dirty="0"/>
              <a:t>          </a:t>
            </a:r>
            <a:r>
              <a:rPr lang="zh-CN" altLang="en-US" sz="2400" dirty="0">
                <a:solidFill>
                  <a:schemeClr val="hlink"/>
                </a:solidFill>
              </a:rPr>
              <a:t>公开密钥：</a:t>
            </a:r>
            <a:r>
              <a:rPr lang="en-US" altLang="zh-CN" sz="2400" dirty="0">
                <a:solidFill>
                  <a:schemeClr val="hlink"/>
                </a:solidFill>
              </a:rPr>
              <a:t>(</a:t>
            </a:r>
            <a:r>
              <a:rPr lang="en-US" altLang="zh-CN" sz="2400" dirty="0" err="1">
                <a:solidFill>
                  <a:schemeClr val="hlink"/>
                </a:solidFill>
              </a:rPr>
              <a:t>e,n</a:t>
            </a:r>
            <a:r>
              <a:rPr lang="en-US" altLang="zh-CN" sz="2400" dirty="0">
                <a:solidFill>
                  <a:schemeClr val="hlink"/>
                </a:solidFill>
              </a:rPr>
              <a:t>)</a:t>
            </a:r>
            <a:r>
              <a:rPr lang="zh-CN" altLang="en-US" sz="2400" dirty="0">
                <a:solidFill>
                  <a:schemeClr val="hlink"/>
                </a:solidFill>
              </a:rPr>
              <a:t>，保密密钥</a:t>
            </a:r>
            <a:r>
              <a:rPr lang="en-US" altLang="zh-CN" sz="2400" dirty="0">
                <a:solidFill>
                  <a:schemeClr val="hlink"/>
                </a:solidFill>
              </a:rPr>
              <a:t>(d),d</a:t>
            </a:r>
            <a:r>
              <a:rPr lang="zh-CN" altLang="en-US" sz="2400" dirty="0">
                <a:solidFill>
                  <a:schemeClr val="hlink"/>
                </a:solidFill>
              </a:rPr>
              <a:t>、</a:t>
            </a:r>
            <a:r>
              <a:rPr lang="en-US" altLang="zh-CN" sz="2400" dirty="0">
                <a:solidFill>
                  <a:schemeClr val="hlink"/>
                </a:solidFill>
              </a:rPr>
              <a:t>e</a:t>
            </a:r>
            <a:r>
              <a:rPr lang="zh-CN" altLang="en-US" sz="2400" dirty="0">
                <a:solidFill>
                  <a:schemeClr val="hlink"/>
                </a:solidFill>
              </a:rPr>
              <a:t>是可互换的</a:t>
            </a:r>
          </a:p>
        </p:txBody>
      </p:sp>
      <p:sp>
        <p:nvSpPr>
          <p:cNvPr id="3" name="矩形 2"/>
          <p:cNvSpPr/>
          <p:nvPr/>
        </p:nvSpPr>
        <p:spPr>
          <a:xfrm>
            <a:off x="519448" y="475376"/>
            <a:ext cx="2063385"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5. RSA</a:t>
            </a:r>
            <a:r>
              <a:rPr lang="zh-CN" altLang="en-US" sz="2800" b="1" dirty="0">
                <a:solidFill>
                  <a:schemeClr val="hlink"/>
                </a:solidFill>
              </a:rPr>
              <a:t>算法</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19448" y="1348012"/>
            <a:ext cx="8328338" cy="4114800"/>
          </a:xfrm>
        </p:spPr>
        <p:txBody>
          <a:bodyPr/>
          <a:lstStyle/>
          <a:p>
            <a:pPr eaLnBrk="1" hangingPunct="1">
              <a:lnSpc>
                <a:spcPct val="125000"/>
              </a:lnSpc>
              <a:buFont typeface="Wingdings" panose="05000000000000000000" pitchFamily="2" charset="2"/>
              <a:buNone/>
            </a:pPr>
            <a:r>
              <a:rPr lang="zh-CN" altLang="en-US" sz="2800" b="1" dirty="0">
                <a:solidFill>
                  <a:schemeClr val="hlink"/>
                </a:solidFill>
              </a:rPr>
              <a:t>加密算法</a:t>
            </a:r>
            <a:r>
              <a:rPr lang="en-US" altLang="zh-CN" sz="2800" b="1" dirty="0">
                <a:solidFill>
                  <a:schemeClr val="hlink"/>
                </a:solidFill>
              </a:rPr>
              <a:t>(A</a:t>
            </a:r>
            <a:r>
              <a:rPr lang="zh-CN" altLang="en-US" sz="2800" b="1" dirty="0">
                <a:solidFill>
                  <a:schemeClr val="hlink"/>
                </a:solidFill>
              </a:rPr>
              <a:t>的工作</a:t>
            </a:r>
            <a:r>
              <a:rPr lang="en-US" altLang="zh-CN" sz="2800" b="1" dirty="0">
                <a:solidFill>
                  <a:schemeClr val="hlink"/>
                </a:solidFill>
              </a:rPr>
              <a:t>)</a:t>
            </a:r>
          </a:p>
          <a:p>
            <a:pPr eaLnBrk="1" hangingPunct="1">
              <a:lnSpc>
                <a:spcPct val="125000"/>
              </a:lnSpc>
              <a:buFont typeface="Wingdings" panose="05000000000000000000" pitchFamily="2" charset="2"/>
              <a:buNone/>
            </a:pPr>
            <a:r>
              <a:rPr lang="en-US" altLang="zh-CN" sz="2800" dirty="0"/>
              <a:t>       c=E(m)=m</a:t>
            </a:r>
            <a:r>
              <a:rPr lang="en-US" altLang="zh-CN" sz="2800" baseline="30000" dirty="0"/>
              <a:t>e</a:t>
            </a:r>
            <a:r>
              <a:rPr lang="en-US" altLang="zh-CN" sz="2800" dirty="0"/>
              <a:t> mod n</a:t>
            </a:r>
          </a:p>
          <a:p>
            <a:pPr eaLnBrk="1" hangingPunct="1">
              <a:lnSpc>
                <a:spcPct val="125000"/>
              </a:lnSpc>
              <a:buFont typeface="Wingdings" panose="05000000000000000000" pitchFamily="2" charset="2"/>
              <a:buNone/>
            </a:pPr>
            <a:r>
              <a:rPr lang="zh-CN" altLang="en-US" sz="2800" dirty="0">
                <a:solidFill>
                  <a:schemeClr val="hlink"/>
                </a:solidFill>
              </a:rPr>
              <a:t>解密算法</a:t>
            </a:r>
            <a:r>
              <a:rPr lang="en-US" altLang="zh-CN" sz="2800" dirty="0">
                <a:solidFill>
                  <a:schemeClr val="hlink"/>
                </a:solidFill>
              </a:rPr>
              <a:t>(B</a:t>
            </a:r>
            <a:r>
              <a:rPr lang="zh-CN" altLang="en-US" sz="2800" dirty="0">
                <a:solidFill>
                  <a:schemeClr val="hlink"/>
                </a:solidFill>
              </a:rPr>
              <a:t>的工作</a:t>
            </a:r>
            <a:r>
              <a:rPr lang="en-US" altLang="zh-CN" sz="2800" dirty="0">
                <a:solidFill>
                  <a:schemeClr val="hlink"/>
                </a:solidFill>
              </a:rPr>
              <a:t>)</a:t>
            </a:r>
          </a:p>
          <a:p>
            <a:pPr eaLnBrk="1" hangingPunct="1">
              <a:lnSpc>
                <a:spcPct val="125000"/>
              </a:lnSpc>
              <a:buFont typeface="Wingdings" panose="05000000000000000000" pitchFamily="2" charset="2"/>
              <a:buNone/>
            </a:pPr>
            <a:r>
              <a:rPr lang="en-US" altLang="zh-CN" sz="2800" dirty="0"/>
              <a:t>      m=D(c)=c</a:t>
            </a:r>
            <a:r>
              <a:rPr lang="en-US" altLang="zh-CN" sz="2800" baseline="30000" dirty="0"/>
              <a:t>d</a:t>
            </a:r>
            <a:r>
              <a:rPr lang="en-US" altLang="zh-CN" sz="2800" dirty="0"/>
              <a:t> mod n</a:t>
            </a:r>
          </a:p>
          <a:p>
            <a:pPr eaLnBrk="1" hangingPunct="1">
              <a:lnSpc>
                <a:spcPct val="125000"/>
              </a:lnSpc>
              <a:buFont typeface="Wingdings" panose="05000000000000000000" pitchFamily="2" charset="2"/>
              <a:buNone/>
            </a:pPr>
            <a:r>
              <a:rPr lang="en-US" altLang="zh-CN" sz="2800" dirty="0"/>
              <a:t>      </a:t>
            </a:r>
          </a:p>
          <a:p>
            <a:pPr marL="0" indent="0" eaLnBrk="1" hangingPunct="1">
              <a:lnSpc>
                <a:spcPct val="125000"/>
              </a:lnSpc>
              <a:buFont typeface="Wingdings" panose="05000000000000000000" pitchFamily="2" charset="2"/>
              <a:buNone/>
            </a:pPr>
            <a:r>
              <a:rPr lang="en-US" altLang="zh-CN" sz="2800" dirty="0"/>
              <a:t>      m</a:t>
            </a:r>
            <a:r>
              <a:rPr lang="zh-CN" altLang="en-US" sz="2800" dirty="0"/>
              <a:t>应小于</a:t>
            </a:r>
            <a:r>
              <a:rPr lang="en-US" altLang="zh-CN" sz="2800" dirty="0"/>
              <a:t>n</a:t>
            </a:r>
            <a:r>
              <a:rPr lang="zh-CN" altLang="en-US" sz="2800" dirty="0"/>
              <a:t>（如：</a:t>
            </a:r>
            <a:r>
              <a:rPr lang="en-US" altLang="zh-CN" sz="2800" dirty="0"/>
              <a:t>p</a:t>
            </a:r>
            <a:r>
              <a:rPr lang="zh-CN" altLang="en-US" sz="2800" dirty="0"/>
              <a:t>、</a:t>
            </a:r>
            <a:r>
              <a:rPr lang="en-US" altLang="zh-CN" sz="2800" dirty="0"/>
              <a:t>q</a:t>
            </a:r>
            <a:r>
              <a:rPr lang="zh-CN" altLang="en-US" sz="2800" dirty="0"/>
              <a:t>为</a:t>
            </a:r>
            <a:r>
              <a:rPr lang="en-US" altLang="zh-CN" sz="2800" dirty="0"/>
              <a:t>100</a:t>
            </a:r>
            <a:r>
              <a:rPr lang="zh-CN" altLang="en-US" sz="2800" dirty="0"/>
              <a:t>位，</a:t>
            </a:r>
            <a:r>
              <a:rPr lang="en-US" altLang="zh-CN" sz="2800" dirty="0"/>
              <a:t>n=</a:t>
            </a:r>
            <a:r>
              <a:rPr lang="en-US" altLang="zh-CN" sz="2800" dirty="0" err="1"/>
              <a:t>pq</a:t>
            </a:r>
            <a:r>
              <a:rPr lang="zh-CN" altLang="en-US" sz="2800" dirty="0"/>
              <a:t>就是</a:t>
            </a:r>
            <a:r>
              <a:rPr lang="en-US" altLang="zh-CN" sz="2800" dirty="0"/>
              <a:t>200</a:t>
            </a:r>
            <a:r>
              <a:rPr lang="zh-CN" altLang="en-US" sz="2800" dirty="0"/>
              <a:t>位，</a:t>
            </a:r>
            <a:r>
              <a:rPr lang="en-US" altLang="zh-CN" sz="2800" dirty="0"/>
              <a:t>m</a:t>
            </a:r>
            <a:r>
              <a:rPr lang="zh-CN" altLang="en-US" sz="2800" dirty="0"/>
              <a:t>应小于</a:t>
            </a:r>
            <a:r>
              <a:rPr lang="en-US" altLang="zh-CN" sz="2800" dirty="0"/>
              <a:t>200</a:t>
            </a:r>
            <a:r>
              <a:rPr lang="zh-CN" altLang="en-US" sz="2800" dirty="0"/>
              <a:t>位，若</a:t>
            </a:r>
            <a:r>
              <a:rPr lang="en-US" altLang="zh-CN" sz="2800" dirty="0"/>
              <a:t>m</a:t>
            </a:r>
            <a:r>
              <a:rPr lang="zh-CN" altLang="en-US" sz="2800" dirty="0"/>
              <a:t>大于</a:t>
            </a:r>
            <a:r>
              <a:rPr lang="en-US" altLang="zh-CN" sz="2800" dirty="0"/>
              <a:t>200</a:t>
            </a:r>
            <a:r>
              <a:rPr lang="zh-CN" altLang="en-US" sz="2800" dirty="0"/>
              <a:t>位，就要把</a:t>
            </a:r>
            <a:r>
              <a:rPr lang="en-US" altLang="zh-CN" sz="2800" dirty="0"/>
              <a:t>m</a:t>
            </a:r>
            <a:r>
              <a:rPr lang="zh-CN" altLang="en-US" sz="2800" dirty="0"/>
              <a:t>进行分段）</a:t>
            </a:r>
            <a:endParaRPr lang="en-US" altLang="zh-CN" sz="2800" dirty="0"/>
          </a:p>
        </p:txBody>
      </p:sp>
      <p:sp>
        <p:nvSpPr>
          <p:cNvPr id="3" name="矩形 2"/>
          <p:cNvSpPr/>
          <p:nvPr/>
        </p:nvSpPr>
        <p:spPr>
          <a:xfrm>
            <a:off x="519448" y="475376"/>
            <a:ext cx="2063385"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5. RSA</a:t>
            </a:r>
            <a:r>
              <a:rPr lang="zh-CN" altLang="en-US" sz="2800" b="1" dirty="0">
                <a:solidFill>
                  <a:schemeClr val="hlink"/>
                </a:solidFill>
              </a:rPr>
              <a:t>算法</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256505"/>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RSA</a:t>
            </a:r>
            <a:r>
              <a:rPr kumimoji="1" lang="zh-CN" altLang="en-US" sz="3600" dirty="0">
                <a:solidFill>
                  <a:srgbClr val="0000FF"/>
                </a:solidFill>
                <a:latin typeface="Comic Sans MS" panose="030F0702030302020204" pitchFamily="66" charset="0"/>
              </a:rPr>
              <a:t>算法举例</a:t>
            </a:r>
          </a:p>
        </p:txBody>
      </p:sp>
      <p:sp>
        <p:nvSpPr>
          <p:cNvPr id="5" name="Rectangle 3"/>
          <p:cNvSpPr>
            <a:spLocks noChangeArrowheads="1"/>
          </p:cNvSpPr>
          <p:nvPr/>
        </p:nvSpPr>
        <p:spPr bwMode="auto">
          <a:xfrm>
            <a:off x="675068" y="1427408"/>
            <a:ext cx="8077200" cy="485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设 </a:t>
            </a:r>
            <a:r>
              <a:rPr kumimoji="1" lang="en-US" altLang="zh-CN" sz="2400" dirty="0">
                <a:latin typeface="宋体" panose="02010600030101010101" pitchFamily="2" charset="-122"/>
              </a:rPr>
              <a:t>p=7, q=17, n=7*17=119;        </a:t>
            </a:r>
            <a:r>
              <a:rPr kumimoji="1" lang="zh-CN" altLang="en-US" sz="2400" dirty="0">
                <a:latin typeface="Times New Roman" panose="02020603050405020304" pitchFamily="18" charset="0"/>
              </a:rPr>
              <a:t>参数</a:t>
            </a:r>
            <a:r>
              <a:rPr kumimoji="1" lang="en-US" altLang="zh-CN" sz="2400" dirty="0">
                <a:latin typeface="宋体" panose="02010600030101010101" pitchFamily="2" charset="-122"/>
              </a:rPr>
              <a:t>={n=119};</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400" dirty="0">
                <a:latin typeface="Times New Roman" panose="02020603050405020304" pitchFamily="18" charset="0"/>
              </a:rPr>
              <a:t>φ</a:t>
            </a:r>
            <a:r>
              <a:rPr kumimoji="1" lang="en-US" altLang="zh-CN" sz="2400" dirty="0">
                <a:latin typeface="宋体" panose="02010600030101010101" pitchFamily="2" charset="-122"/>
              </a:rPr>
              <a:t>(n)=(7-1)(17-1)=96;</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Times New Roman" panose="02020603050405020304" pitchFamily="18" charset="0"/>
              </a:rPr>
              <a:t>选择</a:t>
            </a:r>
            <a:r>
              <a:rPr kumimoji="1" lang="en-US" altLang="zh-CN" sz="2400" dirty="0">
                <a:latin typeface="宋体" panose="02010600030101010101" pitchFamily="2" charset="-122"/>
              </a:rPr>
              <a:t>e=5,gcd(5,96)=1;             </a:t>
            </a:r>
            <a:r>
              <a:rPr kumimoji="1" lang="zh-CN" altLang="en-US" sz="2400" dirty="0">
                <a:latin typeface="Times New Roman" panose="02020603050405020304" pitchFamily="18" charset="0"/>
              </a:rPr>
              <a:t>公钥</a:t>
            </a:r>
            <a:r>
              <a:rPr kumimoji="1" lang="en-US" altLang="zh-CN" sz="2400" dirty="0" err="1">
                <a:latin typeface="宋体" panose="02010600030101010101" pitchFamily="2" charset="-122"/>
              </a:rPr>
              <a:t>pk</a:t>
            </a:r>
            <a:r>
              <a:rPr kumimoji="1" lang="en-US" altLang="zh-CN" sz="2400" dirty="0">
                <a:latin typeface="宋体" panose="02010600030101010101" pitchFamily="2" charset="-122"/>
              </a:rPr>
              <a:t>=5;</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Times New Roman" panose="02020603050405020304" pitchFamily="18" charset="0"/>
              </a:rPr>
              <a:t>计算</a:t>
            </a:r>
            <a:r>
              <a:rPr kumimoji="1" lang="en-US" altLang="zh-CN" sz="2400" dirty="0">
                <a:latin typeface="宋体" panose="02010600030101010101" pitchFamily="2" charset="-122"/>
              </a:rPr>
              <a:t>d, ( d*e) mod 96=1; d=77;    </a:t>
            </a:r>
            <a:r>
              <a:rPr kumimoji="1" lang="zh-CN" altLang="en-US" sz="2400" dirty="0">
                <a:latin typeface="Times New Roman" panose="02020603050405020304" pitchFamily="18" charset="0"/>
              </a:rPr>
              <a:t>私钥</a:t>
            </a:r>
            <a:r>
              <a:rPr kumimoji="1" lang="en-US" altLang="zh-CN" sz="2400" dirty="0" err="1">
                <a:latin typeface="宋体" panose="02010600030101010101" pitchFamily="2" charset="-122"/>
              </a:rPr>
              <a:t>sk</a:t>
            </a:r>
            <a:r>
              <a:rPr kumimoji="1" lang="en-US" altLang="zh-CN" sz="2400" dirty="0">
                <a:latin typeface="宋体" panose="02010600030101010101" pitchFamily="2" charset="-122"/>
              </a:rPr>
              <a:t>=77;</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Times New Roman" panose="02020603050405020304" pitchFamily="18" charset="0"/>
              </a:rPr>
              <a:t>设</a:t>
            </a:r>
            <a:r>
              <a:rPr kumimoji="1" lang="en-US" altLang="zh-CN" sz="2400" dirty="0">
                <a:latin typeface="宋体" panose="02010600030101010101" pitchFamily="2" charset="-122"/>
              </a:rPr>
              <a:t>:</a:t>
            </a:r>
            <a:r>
              <a:rPr kumimoji="1" lang="zh-CN" altLang="en-US" sz="2400" dirty="0">
                <a:latin typeface="Times New Roman" panose="02020603050405020304" pitchFamily="18" charset="0"/>
              </a:rPr>
              <a:t>明文</a:t>
            </a:r>
            <a:r>
              <a:rPr kumimoji="1" lang="en-US" altLang="zh-CN" sz="2400" dirty="0">
                <a:latin typeface="宋体" panose="02010600030101010101" pitchFamily="2" charset="-122"/>
              </a:rPr>
              <a:t>m=19</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加密：（</a:t>
            </a:r>
            <a:r>
              <a:rPr kumimoji="1" lang="en-US" altLang="zh-CN" sz="2400" dirty="0">
                <a:latin typeface="宋体" panose="02010600030101010101" pitchFamily="2" charset="-122"/>
              </a:rPr>
              <a:t>19</a:t>
            </a:r>
            <a:r>
              <a:rPr kumimoji="1" lang="zh-CN" altLang="en-US" sz="2400" dirty="0">
                <a:latin typeface="Times New Roman" panose="02020603050405020304" pitchFamily="18" charset="0"/>
              </a:rPr>
              <a:t>）</a:t>
            </a:r>
            <a:r>
              <a:rPr kumimoji="1" lang="en-US" altLang="zh-CN" sz="2400" baseline="30000" dirty="0">
                <a:latin typeface="宋体" panose="02010600030101010101" pitchFamily="2" charset="-122"/>
              </a:rPr>
              <a:t>5</a:t>
            </a:r>
            <a:r>
              <a:rPr kumimoji="1" lang="en-US" altLang="zh-CN" sz="2000" dirty="0">
                <a:latin typeface="宋体" panose="02010600030101010101" pitchFamily="2" charset="-122"/>
              </a:rPr>
              <a:t>  </a:t>
            </a:r>
            <a:r>
              <a:rPr kumimoji="1" lang="en-US" altLang="zh-CN" sz="2400" dirty="0">
                <a:latin typeface="宋体" panose="02010600030101010101" pitchFamily="2" charset="-122"/>
              </a:rPr>
              <a:t>mod 119 = 66</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解密：（</a:t>
            </a:r>
            <a:r>
              <a:rPr kumimoji="1" lang="en-US" altLang="zh-CN" sz="2400" dirty="0">
                <a:latin typeface="宋体" panose="02010600030101010101" pitchFamily="2" charset="-122"/>
              </a:rPr>
              <a:t>66</a:t>
            </a:r>
            <a:r>
              <a:rPr kumimoji="1" lang="zh-CN" altLang="en-US" sz="2400" dirty="0">
                <a:latin typeface="Times New Roman" panose="02020603050405020304" pitchFamily="18" charset="0"/>
              </a:rPr>
              <a:t>）</a:t>
            </a:r>
            <a:r>
              <a:rPr kumimoji="1" lang="en-US" altLang="zh-CN" sz="2400" baseline="30000" dirty="0">
                <a:latin typeface="宋体" panose="02010600030101010101" pitchFamily="2" charset="-122"/>
              </a:rPr>
              <a:t>77</a:t>
            </a:r>
            <a:r>
              <a:rPr kumimoji="1" lang="en-US" altLang="zh-CN" sz="2400" dirty="0">
                <a:latin typeface="宋体" panose="02010600030101010101" pitchFamily="2" charset="-122"/>
              </a:rPr>
              <a:t> mod 119 = 19</a:t>
            </a:r>
          </a:p>
        </p:txBody>
      </p:sp>
      <p:sp>
        <p:nvSpPr>
          <p:cNvPr id="2" name="文本框 1">
            <a:extLst>
              <a:ext uri="{FF2B5EF4-FFF2-40B4-BE49-F238E27FC236}">
                <a16:creationId xmlns:a16="http://schemas.microsoft.com/office/drawing/2014/main" id="{39E08705-1B43-487E-88D0-94464C0D7D43}"/>
              </a:ext>
            </a:extLst>
          </p:cNvPr>
          <p:cNvSpPr txBox="1"/>
          <p:nvPr/>
        </p:nvSpPr>
        <p:spPr>
          <a:xfrm>
            <a:off x="4419600" y="421317"/>
            <a:ext cx="2646878" cy="584775"/>
          </a:xfrm>
          <a:prstGeom prst="rect">
            <a:avLst/>
          </a:prstGeom>
          <a:noFill/>
        </p:spPr>
        <p:txBody>
          <a:bodyPr wrap="none" rtlCol="0">
            <a:spAutoFit/>
          </a:bodyPr>
          <a:lstStyle/>
          <a:p>
            <a:r>
              <a:rPr lang="zh-CN" altLang="en-US" sz="3200" dirty="0">
                <a:solidFill>
                  <a:srgbClr val="FF0000"/>
                </a:solidFill>
              </a:rPr>
              <a:t>优点？缺点？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81000" y="1322254"/>
            <a:ext cx="8610600" cy="4962636"/>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mn-ea"/>
              </a:rPr>
              <a:t> </a:t>
            </a:r>
            <a:r>
              <a:rPr lang="zh-CN" altLang="en-US" sz="2800" b="1" dirty="0">
                <a:solidFill>
                  <a:schemeClr val="hlink"/>
                </a:solidFill>
                <a:latin typeface="+mn-ea"/>
              </a:rPr>
              <a:t>（</a:t>
            </a:r>
            <a:r>
              <a:rPr lang="en-US" altLang="zh-CN" sz="2800" b="1" dirty="0">
                <a:solidFill>
                  <a:schemeClr val="hlink"/>
                </a:solidFill>
                <a:latin typeface="+mn-ea"/>
              </a:rPr>
              <a:t>2</a:t>
            </a:r>
            <a:r>
              <a:rPr lang="zh-CN" altLang="en-US" sz="2800" b="1" dirty="0">
                <a:solidFill>
                  <a:schemeClr val="hlink"/>
                </a:solidFill>
                <a:latin typeface="+mn-ea"/>
              </a:rPr>
              <a:t>）密文</a:t>
            </a:r>
            <a:r>
              <a:rPr lang="en-US" altLang="zh-CN" sz="2800" b="1" dirty="0">
                <a:solidFill>
                  <a:schemeClr val="hlink"/>
                </a:solidFill>
                <a:latin typeface="+mn-ea"/>
              </a:rPr>
              <a:t>C</a:t>
            </a:r>
            <a:r>
              <a:rPr lang="en-US" altLang="zh-CN" sz="2800" b="1" baseline="-25000" dirty="0">
                <a:solidFill>
                  <a:schemeClr val="hlink"/>
                </a:solidFill>
                <a:latin typeface="+mn-ea"/>
              </a:rPr>
              <a:t>i</a:t>
            </a:r>
            <a:r>
              <a:rPr lang="zh-CN" altLang="en-US" sz="2800" b="1" dirty="0">
                <a:solidFill>
                  <a:schemeClr val="hlink"/>
                </a:solidFill>
                <a:latin typeface="+mn-ea"/>
              </a:rPr>
              <a:t>和密文空间</a:t>
            </a:r>
            <a:r>
              <a:rPr lang="en-US" altLang="zh-CN" sz="2800" b="1" dirty="0">
                <a:solidFill>
                  <a:schemeClr val="hlink"/>
                </a:solidFill>
                <a:latin typeface="+mn-ea"/>
              </a:rPr>
              <a:t>C</a:t>
            </a:r>
          </a:p>
          <a:p>
            <a:pPr eaLnBrk="1" hangingPunct="1">
              <a:lnSpc>
                <a:spcPct val="125000"/>
              </a:lnSpc>
              <a:buFont typeface="Wingdings" panose="05000000000000000000" pitchFamily="2" charset="2"/>
              <a:buNone/>
            </a:pPr>
            <a:r>
              <a:rPr lang="en-US" altLang="zh-CN" sz="2400" b="1" dirty="0">
                <a:solidFill>
                  <a:srgbClr val="FF0000"/>
                </a:solidFill>
              </a:rPr>
              <a:t>         </a:t>
            </a:r>
            <a:r>
              <a:rPr lang="zh-CN" altLang="en-US" sz="2400" b="1" dirty="0">
                <a:solidFill>
                  <a:srgbClr val="FF0000"/>
                </a:solidFill>
              </a:rPr>
              <a:t>密文：</a:t>
            </a:r>
          </a:p>
          <a:p>
            <a:pPr marL="0" indent="0" eaLnBrk="1" hangingPunct="1">
              <a:lnSpc>
                <a:spcPct val="125000"/>
              </a:lnSpc>
              <a:buFont typeface="Wingdings" panose="05000000000000000000" pitchFamily="2" charset="2"/>
              <a:buNone/>
            </a:pPr>
            <a:r>
              <a:rPr lang="zh-CN" altLang="en-US" sz="2400" dirty="0"/>
              <a:t>         不易被理解的信息。对计算机而言，也是以二进制形式存在的信息。</a:t>
            </a:r>
          </a:p>
          <a:p>
            <a:pPr eaLnBrk="1" hangingPunct="1">
              <a:lnSpc>
                <a:spcPct val="125000"/>
              </a:lnSpc>
              <a:buFont typeface="Wingdings" panose="05000000000000000000" pitchFamily="2" charset="2"/>
              <a:buNone/>
            </a:pPr>
            <a:r>
              <a:rPr lang="zh-CN" altLang="en-US" sz="2400" b="1" dirty="0">
                <a:solidFill>
                  <a:srgbClr val="FF0000"/>
                </a:solidFill>
              </a:rPr>
              <a:t>         密文空间：</a:t>
            </a:r>
          </a:p>
          <a:p>
            <a:pPr eaLnBrk="1" hangingPunct="1">
              <a:lnSpc>
                <a:spcPct val="125000"/>
              </a:lnSpc>
              <a:buFont typeface="Wingdings" panose="05000000000000000000" pitchFamily="2" charset="2"/>
              <a:buNone/>
            </a:pPr>
            <a:r>
              <a:rPr lang="zh-CN" altLang="en-US" sz="2400" dirty="0"/>
              <a:t>          </a:t>
            </a:r>
            <a:r>
              <a:rPr lang="en-US" altLang="zh-CN" sz="2400" dirty="0"/>
              <a:t>C</a:t>
            </a:r>
            <a:r>
              <a:rPr lang="en-US" altLang="zh-CN" sz="2400" dirty="0">
                <a:latin typeface="宋体" panose="02010600030101010101" pitchFamily="2" charset="-122"/>
              </a:rPr>
              <a:t>={c=(c</a:t>
            </a:r>
            <a:r>
              <a:rPr lang="en-US" altLang="zh-CN" sz="2400" baseline="-25000" dirty="0">
                <a:latin typeface="宋体" panose="02010600030101010101" pitchFamily="2" charset="-122"/>
              </a:rPr>
              <a:t>1</a:t>
            </a:r>
            <a:r>
              <a:rPr lang="en-US" altLang="zh-CN" sz="2400" dirty="0">
                <a:latin typeface="宋体" panose="02010600030101010101" pitchFamily="2" charset="-122"/>
              </a:rPr>
              <a:t>,c</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t</a:t>
            </a:r>
            <a:r>
              <a:rPr lang="en-US" altLang="zh-CN" sz="2400" dirty="0">
                <a:latin typeface="宋体" panose="02010600030101010101" pitchFamily="2" charset="-122"/>
              </a:rPr>
              <a:t>)| </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∈Y</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t</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密文长度为</a:t>
            </a:r>
            <a:r>
              <a:rPr lang="en-US" altLang="zh-CN" sz="2400" dirty="0">
                <a:latin typeface="宋体" panose="02010600030101010101" pitchFamily="2" charset="-122"/>
              </a:rPr>
              <a:t>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Y</a:t>
            </a:r>
            <a:r>
              <a:rPr lang="zh-CN" altLang="en-US" sz="2400" dirty="0">
                <a:latin typeface="宋体" panose="02010600030101010101" pitchFamily="2" charset="-122"/>
              </a:rPr>
              <a:t>称为密文字母表</a:t>
            </a:r>
            <a:endParaRPr lang="zh-CN" altLang="en-US" dirty="0"/>
          </a:p>
        </p:txBody>
      </p:sp>
      <p:sp>
        <p:nvSpPr>
          <p:cNvPr id="3" name="矩形 2"/>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4034</TotalTime>
  <Words>6867</Words>
  <Application>Microsoft Office PowerPoint</Application>
  <PresentationFormat>全屏显示(4:3)</PresentationFormat>
  <Paragraphs>762</Paragraphs>
  <Slides>84</Slides>
  <Notes>10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6</vt:i4>
      </vt:variant>
      <vt:variant>
        <vt:lpstr>幻灯片标题</vt:lpstr>
      </vt:variant>
      <vt:variant>
        <vt:i4>84</vt:i4>
      </vt:variant>
    </vt:vector>
  </HeadingPairs>
  <TitlesOfParts>
    <vt:vector size="106" baseType="lpstr">
      <vt:lpstr>Wingdings-Regular</vt:lpstr>
      <vt:lpstr>ZapfDingbats</vt:lpstr>
      <vt:lpstr>黑体</vt:lpstr>
      <vt:lpstr>华文行楷</vt:lpstr>
      <vt:lpstr>华文新魏</vt:lpstr>
      <vt:lpstr>楷体_GB2312</vt:lpstr>
      <vt:lpstr>宋体</vt:lpstr>
      <vt:lpstr>Arial</vt:lpstr>
      <vt:lpstr>Calibri</vt:lpstr>
      <vt:lpstr>Comic Sans MS</vt:lpstr>
      <vt:lpstr>Symbol</vt:lpstr>
      <vt:lpstr>Tahoma</vt:lpstr>
      <vt:lpstr>Times New Roman</vt:lpstr>
      <vt:lpstr>Wingdings</vt:lpstr>
      <vt:lpstr>1_Office 主题</vt:lpstr>
      <vt:lpstr>2_Office 主题</vt:lpstr>
      <vt:lpstr>Equation.3</vt:lpstr>
      <vt:lpstr>Equation</vt:lpstr>
      <vt:lpstr>公式</vt:lpstr>
      <vt:lpstr>BMP 图像</vt:lpstr>
      <vt:lpstr>位图图像</vt:lpstr>
      <vt:lpstr>Microsoft Word Picture</vt:lpstr>
      <vt:lpstr>信息加密</vt:lpstr>
      <vt:lpstr>PowerPoint 演示文稿</vt:lpstr>
      <vt:lpstr>密码技术的发展</vt:lpstr>
      <vt:lpstr>密码技术的发展</vt:lpstr>
      <vt:lpstr>密码技术的发展</vt:lpstr>
      <vt:lpstr>密码技术的发展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密码系统的安全性</vt:lpstr>
      <vt:lpstr>密码系统的安全性</vt:lpstr>
      <vt:lpstr>密码系统的安全性</vt:lpstr>
      <vt:lpstr>密码系统的安全性</vt:lpstr>
      <vt:lpstr>密码系统的安全性</vt:lpstr>
      <vt:lpstr>PowerPoint 演示文稿</vt:lpstr>
      <vt:lpstr>PowerPoint 演示文稿</vt:lpstr>
      <vt:lpstr>内容二    古典密码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内容三  现代密码技术</vt:lpstr>
      <vt:lpstr>序列密码(流密码)</vt:lpstr>
      <vt:lpstr>序列密码(流密码)</vt:lpstr>
      <vt:lpstr>序列密码(流密码)</vt:lpstr>
      <vt:lpstr>分组密码</vt:lpstr>
      <vt:lpstr>分组密码</vt:lpstr>
      <vt:lpstr>分组密码</vt:lpstr>
      <vt:lpstr>分组密码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第二步：16轮变换</vt:lpstr>
      <vt:lpstr>PowerPoint 演示文稿</vt:lpstr>
      <vt:lpstr>PowerPoint 演示文稿</vt:lpstr>
      <vt:lpstr>PowerPoint 演示文稿</vt:lpstr>
      <vt:lpstr>PowerPoint 演示文稿</vt:lpstr>
      <vt:lpstr>PowerPoint 演示文稿</vt:lpstr>
      <vt:lpstr>S-盒构造原则</vt:lpstr>
      <vt:lpstr>PowerPoint 演示文稿</vt:lpstr>
      <vt:lpstr>P置换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 公钥密码体制</vt:lpstr>
      <vt:lpstr>3.3.3 公开密钥密码体制</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765</cp:revision>
  <dcterms:created xsi:type="dcterms:W3CDTF">2010-05-03T15:18:00Z</dcterms:created>
  <dcterms:modified xsi:type="dcterms:W3CDTF">2023-04-09T06:24:30Z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