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 id="2147483706" r:id="rId2"/>
  </p:sldMasterIdLst>
  <p:notesMasterIdLst>
    <p:notesMasterId r:id="rId34"/>
  </p:notesMasterIdLst>
  <p:sldIdLst>
    <p:sldId id="319" r:id="rId3"/>
    <p:sldId id="325" r:id="rId4"/>
    <p:sldId id="356" r:id="rId5"/>
    <p:sldId id="357" r:id="rId6"/>
    <p:sldId id="363" r:id="rId7"/>
    <p:sldId id="360" r:id="rId8"/>
    <p:sldId id="364" r:id="rId9"/>
    <p:sldId id="365" r:id="rId10"/>
    <p:sldId id="332" r:id="rId11"/>
    <p:sldId id="366" r:id="rId12"/>
    <p:sldId id="340" r:id="rId13"/>
    <p:sldId id="368" r:id="rId14"/>
    <p:sldId id="341" r:id="rId15"/>
    <p:sldId id="369" r:id="rId16"/>
    <p:sldId id="343" r:id="rId17"/>
    <p:sldId id="344" r:id="rId18"/>
    <p:sldId id="345" r:id="rId19"/>
    <p:sldId id="347" r:id="rId20"/>
    <p:sldId id="352" r:id="rId21"/>
    <p:sldId id="353" r:id="rId22"/>
    <p:sldId id="372" r:id="rId23"/>
    <p:sldId id="375" r:id="rId24"/>
    <p:sldId id="376" r:id="rId25"/>
    <p:sldId id="377" r:id="rId26"/>
    <p:sldId id="378" r:id="rId27"/>
    <p:sldId id="379" r:id="rId28"/>
    <p:sldId id="374" r:id="rId29"/>
    <p:sldId id="380" r:id="rId30"/>
    <p:sldId id="367" r:id="rId31"/>
    <p:sldId id="371" r:id="rId32"/>
    <p:sldId id="370" r:id="rId33"/>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宋体" charset="-122"/>
        <a:cs typeface="Arial" charset="0"/>
      </a:defRPr>
    </a:lvl1pPr>
    <a:lvl2pPr marL="455613" indent="1588" algn="l" rtl="0" fontAlgn="base">
      <a:spcBef>
        <a:spcPct val="0"/>
      </a:spcBef>
      <a:spcAft>
        <a:spcPct val="0"/>
      </a:spcAft>
      <a:defRPr kern="1200">
        <a:solidFill>
          <a:schemeClr val="tx1"/>
        </a:solidFill>
        <a:latin typeface="Arial" charset="0"/>
        <a:ea typeface="宋体" charset="-122"/>
        <a:cs typeface="Arial" charset="0"/>
      </a:defRPr>
    </a:lvl2pPr>
    <a:lvl3pPr marL="912813" indent="1588" algn="l" rtl="0" fontAlgn="base">
      <a:spcBef>
        <a:spcPct val="0"/>
      </a:spcBef>
      <a:spcAft>
        <a:spcPct val="0"/>
      </a:spcAft>
      <a:defRPr kern="1200">
        <a:solidFill>
          <a:schemeClr val="tx1"/>
        </a:solidFill>
        <a:latin typeface="Arial" charset="0"/>
        <a:ea typeface="宋体" charset="-122"/>
        <a:cs typeface="Arial" charset="0"/>
      </a:defRPr>
    </a:lvl3pPr>
    <a:lvl4pPr marL="1370013" indent="1588" algn="l" rtl="0" fontAlgn="base">
      <a:spcBef>
        <a:spcPct val="0"/>
      </a:spcBef>
      <a:spcAft>
        <a:spcPct val="0"/>
      </a:spcAft>
      <a:defRPr kern="1200">
        <a:solidFill>
          <a:schemeClr val="tx1"/>
        </a:solidFill>
        <a:latin typeface="Arial" charset="0"/>
        <a:ea typeface="宋体" charset="-122"/>
        <a:cs typeface="Arial" charset="0"/>
      </a:defRPr>
    </a:lvl4pPr>
    <a:lvl5pPr marL="1827213" indent="1588" algn="l" rtl="0" fontAlgn="base">
      <a:spcBef>
        <a:spcPct val="0"/>
      </a:spcBef>
      <a:spcAft>
        <a:spcPct val="0"/>
      </a:spcAft>
      <a:defRPr kern="1200">
        <a:solidFill>
          <a:schemeClr val="tx1"/>
        </a:solidFill>
        <a:latin typeface="Arial" charset="0"/>
        <a:ea typeface="宋体" charset="-122"/>
        <a:cs typeface="Arial" charset="0"/>
      </a:defRPr>
    </a:lvl5pPr>
    <a:lvl6pPr marL="2286000" algn="l" defTabSz="914400" rtl="0" eaLnBrk="1" latinLnBrk="0" hangingPunct="1">
      <a:defRPr kern="1200">
        <a:solidFill>
          <a:schemeClr val="tx1"/>
        </a:solidFill>
        <a:latin typeface="Arial" charset="0"/>
        <a:ea typeface="宋体" charset="-122"/>
        <a:cs typeface="Arial" charset="0"/>
      </a:defRPr>
    </a:lvl6pPr>
    <a:lvl7pPr marL="2743200" algn="l" defTabSz="914400" rtl="0" eaLnBrk="1" latinLnBrk="0" hangingPunct="1">
      <a:defRPr kern="1200">
        <a:solidFill>
          <a:schemeClr val="tx1"/>
        </a:solidFill>
        <a:latin typeface="Arial" charset="0"/>
        <a:ea typeface="宋体" charset="-122"/>
        <a:cs typeface="Arial" charset="0"/>
      </a:defRPr>
    </a:lvl7pPr>
    <a:lvl8pPr marL="3200400" algn="l" defTabSz="914400" rtl="0" eaLnBrk="1" latinLnBrk="0" hangingPunct="1">
      <a:defRPr kern="1200">
        <a:solidFill>
          <a:schemeClr val="tx1"/>
        </a:solidFill>
        <a:latin typeface="Arial" charset="0"/>
        <a:ea typeface="宋体" charset="-122"/>
        <a:cs typeface="Arial" charset="0"/>
      </a:defRPr>
    </a:lvl8pPr>
    <a:lvl9pPr marL="3657600" algn="l" defTabSz="914400" rtl="0" eaLnBrk="1" latinLnBrk="0" hangingPunct="1">
      <a:defRPr kern="1200">
        <a:solidFill>
          <a:schemeClr val="tx1"/>
        </a:solidFill>
        <a:latin typeface="Arial" charset="0"/>
        <a:ea typeface="宋体" charset="-122"/>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FF"/>
    <a:srgbClr val="78B16F"/>
    <a:srgbClr val="80A0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571" autoAdjust="0"/>
    <p:restoredTop sz="85974" autoAdjust="0"/>
  </p:normalViewPr>
  <p:slideViewPr>
    <p:cSldViewPr snapToGrid="0">
      <p:cViewPr varScale="1">
        <p:scale>
          <a:sx n="87" d="100"/>
          <a:sy n="87" d="100"/>
        </p:scale>
        <p:origin x="1013"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4" d="100"/>
          <a:sy n="64" d="100"/>
        </p:scale>
        <p:origin x="-333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emf"/><Relationship Id="rId7" Type="http://schemas.openxmlformats.org/officeDocument/2006/relationships/image" Target="../media/image13.wmf"/><Relationship Id="rId2" Type="http://schemas.openxmlformats.org/officeDocument/2006/relationships/image" Target="../media/image8.emf"/><Relationship Id="rId1" Type="http://schemas.openxmlformats.org/officeDocument/2006/relationships/image" Target="../media/image7.emf"/><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22.wmf"/><Relationship Id="rId7" Type="http://schemas.openxmlformats.org/officeDocument/2006/relationships/image" Target="../media/image26.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wmf"/><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charset="0"/>
                <a:ea typeface="+mn-ea"/>
                <a:cs typeface="Arial"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a:defRPr sz="1300">
                <a:latin typeface="Arial" charset="0"/>
                <a:ea typeface="+mn-ea"/>
                <a:cs typeface="Arial" charset="0"/>
              </a:defRPr>
            </a:lvl1pPr>
          </a:lstStyle>
          <a:p>
            <a:pPr>
              <a:defRPr/>
            </a:pPr>
            <a:fld id="{5AA7B139-215B-4EB5-B69E-95EDB865ACF9}" type="datetimeFigureOut">
              <a:rPr lang="en-US"/>
              <a:pPr>
                <a:defRPr/>
              </a:pPr>
              <a:t>3/20/2023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a:defRPr sz="1300">
                <a:latin typeface="Arial"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a:defRPr sz="1300">
                <a:latin typeface="Arial" charset="0"/>
                <a:ea typeface="+mn-ea"/>
                <a:cs typeface="Arial" charset="0"/>
              </a:defRPr>
            </a:lvl1pPr>
          </a:lstStyle>
          <a:p>
            <a:pPr>
              <a:defRPr/>
            </a:pPr>
            <a:fld id="{B57BFFEE-F989-4261-AF5A-F66C79E998BB}" type="slidenum">
              <a:rPr lang="en-US"/>
              <a:pPr>
                <a:defRPr/>
              </a:pPr>
              <a:t>‹#›</a:t>
            </a:fld>
            <a:endParaRPr lang="en-US"/>
          </a:p>
        </p:txBody>
      </p:sp>
    </p:spTree>
    <p:extLst>
      <p:ext uri="{BB962C8B-B14F-4D97-AF65-F5344CB8AC3E}">
        <p14:creationId xmlns:p14="http://schemas.microsoft.com/office/powerpoint/2010/main" val="1582404926"/>
      </p:ext>
    </p:extLst>
  </p:cSld>
  <p:clrMap bg1="lt1" tx1="dk1" bg2="lt2" tx2="dk2" accent1="accent1" accent2="accent2" accent3="accent3" accent4="accent4" accent5="accent5" accent6="accent6" hlink="hlink" folHlink="folHlink"/>
  <p:notesStyle>
    <a:lvl1pPr algn="l" defTabSz="912813" rtl="0" eaLnBrk="0" fontAlgn="base" hangingPunct="0">
      <a:spcBef>
        <a:spcPct val="30000"/>
      </a:spcBef>
      <a:spcAft>
        <a:spcPct val="0"/>
      </a:spcAft>
      <a:defRPr sz="1200" kern="1200">
        <a:solidFill>
          <a:schemeClr val="tx1"/>
        </a:solidFill>
        <a:latin typeface="+mn-lt"/>
        <a:ea typeface="+mn-ea"/>
        <a:cs typeface="+mn-cs"/>
      </a:defRPr>
    </a:lvl1pPr>
    <a:lvl2pPr marL="455613" algn="l" defTabSz="912813" rtl="0" eaLnBrk="0" fontAlgn="base" hangingPunct="0">
      <a:spcBef>
        <a:spcPct val="30000"/>
      </a:spcBef>
      <a:spcAft>
        <a:spcPct val="0"/>
      </a:spcAft>
      <a:defRPr sz="1200" kern="1200">
        <a:solidFill>
          <a:schemeClr val="tx1"/>
        </a:solidFill>
        <a:latin typeface="+mn-lt"/>
        <a:ea typeface="+mn-ea"/>
        <a:cs typeface="+mn-cs"/>
      </a:defRPr>
    </a:lvl2pPr>
    <a:lvl3pPr marL="912813" algn="l" defTabSz="912813" rtl="0" eaLnBrk="0" fontAlgn="base" hangingPunct="0">
      <a:spcBef>
        <a:spcPct val="30000"/>
      </a:spcBef>
      <a:spcAft>
        <a:spcPct val="0"/>
      </a:spcAft>
      <a:defRPr sz="1200" kern="1200">
        <a:solidFill>
          <a:schemeClr val="tx1"/>
        </a:solidFill>
        <a:latin typeface="+mn-lt"/>
        <a:ea typeface="+mn-ea"/>
        <a:cs typeface="+mn-cs"/>
      </a:defRPr>
    </a:lvl3pPr>
    <a:lvl4pPr marL="1370013" algn="l" defTabSz="912813" rtl="0" eaLnBrk="0" fontAlgn="base" hangingPunct="0">
      <a:spcBef>
        <a:spcPct val="30000"/>
      </a:spcBef>
      <a:spcAft>
        <a:spcPct val="0"/>
      </a:spcAft>
      <a:defRPr sz="1200" kern="1200">
        <a:solidFill>
          <a:schemeClr val="tx1"/>
        </a:solidFill>
        <a:latin typeface="+mn-lt"/>
        <a:ea typeface="+mn-ea"/>
        <a:cs typeface="+mn-cs"/>
      </a:defRPr>
    </a:lvl4pPr>
    <a:lvl5pPr marL="1827213" algn="l" defTabSz="912813" rtl="0" eaLnBrk="0" fontAlgn="base" hangingPunct="0">
      <a:spcBef>
        <a:spcPct val="30000"/>
      </a:spcBef>
      <a:spcAft>
        <a:spcPct val="0"/>
      </a:spcAft>
      <a:defRPr sz="1200" kern="1200">
        <a:solidFill>
          <a:schemeClr val="tx1"/>
        </a:solidFill>
        <a:latin typeface="+mn-lt"/>
        <a:ea typeface="+mn-ea"/>
        <a:cs typeface="+mn-cs"/>
      </a:defRPr>
    </a:lvl5pPr>
    <a:lvl6pPr marL="2285766" algn="l" defTabSz="914307" rtl="0" eaLnBrk="1" latinLnBrk="0" hangingPunct="1">
      <a:defRPr sz="1200" kern="1200">
        <a:solidFill>
          <a:schemeClr val="tx1"/>
        </a:solidFill>
        <a:latin typeface="+mn-lt"/>
        <a:ea typeface="+mn-ea"/>
        <a:cs typeface="+mn-cs"/>
      </a:defRPr>
    </a:lvl6pPr>
    <a:lvl7pPr marL="2742919" algn="l" defTabSz="914307" rtl="0" eaLnBrk="1" latinLnBrk="0" hangingPunct="1">
      <a:defRPr sz="1200" kern="1200">
        <a:solidFill>
          <a:schemeClr val="tx1"/>
        </a:solidFill>
        <a:latin typeface="+mn-lt"/>
        <a:ea typeface="+mn-ea"/>
        <a:cs typeface="+mn-cs"/>
      </a:defRPr>
    </a:lvl7pPr>
    <a:lvl8pPr marL="3200073" algn="l" defTabSz="914307" rtl="0" eaLnBrk="1" latinLnBrk="0" hangingPunct="1">
      <a:defRPr sz="1200" kern="1200">
        <a:solidFill>
          <a:schemeClr val="tx1"/>
        </a:solidFill>
        <a:latin typeface="+mn-lt"/>
        <a:ea typeface="+mn-ea"/>
        <a:cs typeface="+mn-cs"/>
      </a:defRPr>
    </a:lvl8pPr>
    <a:lvl9pPr marL="3657225" algn="l" defTabSz="91430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FD76E698-7664-4DBC-9E6C-41C2B9120215}"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DB72B1A8-DD79-4346-ACD1-2F2B7971D20E}"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1079263D-A62A-4B08-BDA5-B79A85479AD3}"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8AFBEA69-D2BB-4D18-9300-10525E6FCE32}" type="slidenum">
              <a:rPr lang="zh-CN" altLang="en-US"/>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EFDC3AF9-C1F6-46BE-B635-42FBE86EBDCD}"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8D46EC9A-3181-452E-A9A9-7818C4F59080}"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8" name="页脚占位符 7"/>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318B2917-3BBF-4AC1-9F63-7FCD59A43090}"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4" name="页脚占位符 3"/>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71BAC2AB-9A33-4EA6-B3DB-CBD0DF3426E3}"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3" name="页脚占位符 2"/>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0E3BA619-303E-4D66-BF20-19E4B0720823}"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8FB2FCAF-CD57-4A9D-B461-F8961D8919BE}"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E4FC270F-36C1-4FB1-8BD6-FB0BDE1D3BFA}"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228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8228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0" fontAlgn="base" hangingPunct="0">
        <a:spcBef>
          <a:spcPct val="0"/>
        </a:spcBef>
        <a:spcAft>
          <a:spcPct val="0"/>
        </a:spcAft>
        <a:defRPr sz="4400">
          <a:solidFill>
            <a:schemeClr val="tx1"/>
          </a:solidFill>
          <a:latin typeface="Calibri" pitchFamily="34" charset="0"/>
          <a:ea typeface="宋体" charset="-122"/>
        </a:defRPr>
      </a:lvl6pPr>
      <a:lvl7pPr marL="914400" algn="ctr" rtl="0" eaLnBrk="0" fontAlgn="base" hangingPunct="0">
        <a:spcBef>
          <a:spcPct val="0"/>
        </a:spcBef>
        <a:spcAft>
          <a:spcPct val="0"/>
        </a:spcAft>
        <a:defRPr sz="4400">
          <a:solidFill>
            <a:schemeClr val="tx1"/>
          </a:solidFill>
          <a:latin typeface="Calibri" pitchFamily="34" charset="0"/>
          <a:ea typeface="宋体" charset="-122"/>
        </a:defRPr>
      </a:lvl7pPr>
      <a:lvl8pPr marL="1371600" algn="ctr" rtl="0" eaLnBrk="0" fontAlgn="base" hangingPunct="0">
        <a:spcBef>
          <a:spcPct val="0"/>
        </a:spcBef>
        <a:spcAft>
          <a:spcPct val="0"/>
        </a:spcAft>
        <a:defRPr sz="4400">
          <a:solidFill>
            <a:schemeClr val="tx1"/>
          </a:solidFill>
          <a:latin typeface="Calibri" pitchFamily="34" charset="0"/>
          <a:ea typeface="宋体" charset="-122"/>
        </a:defRPr>
      </a:lvl8pPr>
      <a:lvl9pPr marL="1828800" algn="ctr" rtl="0" eaLnBrk="0" fontAlgn="base" hangingPunct="0">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4327"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84328"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0" fontAlgn="base" hangingPunct="0">
        <a:spcBef>
          <a:spcPct val="0"/>
        </a:spcBef>
        <a:spcAft>
          <a:spcPct val="0"/>
        </a:spcAft>
        <a:defRPr sz="4400">
          <a:solidFill>
            <a:schemeClr val="tx1"/>
          </a:solidFill>
          <a:latin typeface="Calibri" pitchFamily="34" charset="0"/>
          <a:ea typeface="宋体" charset="-122"/>
        </a:defRPr>
      </a:lvl6pPr>
      <a:lvl7pPr marL="914400" algn="ctr" rtl="0" eaLnBrk="0" fontAlgn="base" hangingPunct="0">
        <a:spcBef>
          <a:spcPct val="0"/>
        </a:spcBef>
        <a:spcAft>
          <a:spcPct val="0"/>
        </a:spcAft>
        <a:defRPr sz="4400">
          <a:solidFill>
            <a:schemeClr val="tx1"/>
          </a:solidFill>
          <a:latin typeface="Calibri" pitchFamily="34" charset="0"/>
          <a:ea typeface="宋体" charset="-122"/>
        </a:defRPr>
      </a:lvl7pPr>
      <a:lvl8pPr marL="1371600" algn="ctr" rtl="0" eaLnBrk="0" fontAlgn="base" hangingPunct="0">
        <a:spcBef>
          <a:spcPct val="0"/>
        </a:spcBef>
        <a:spcAft>
          <a:spcPct val="0"/>
        </a:spcAft>
        <a:defRPr sz="4400">
          <a:solidFill>
            <a:schemeClr val="tx1"/>
          </a:solidFill>
          <a:latin typeface="Calibri" pitchFamily="34" charset="0"/>
          <a:ea typeface="宋体" charset="-122"/>
        </a:defRPr>
      </a:lvl8pPr>
      <a:lvl9pPr marL="1828800" algn="ctr" rtl="0" eaLnBrk="0" fontAlgn="base" hangingPunct="0">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oleObject" Target="../embeddings/oleObject9.bin"/><Relationship Id="rId18" Type="http://schemas.openxmlformats.org/officeDocument/2006/relationships/image" Target="../media/image14.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1.emf"/><Relationship Id="rId17" Type="http://schemas.openxmlformats.org/officeDocument/2006/relationships/oleObject" Target="../embeddings/oleObject11.bin"/><Relationship Id="rId2" Type="http://schemas.openxmlformats.org/officeDocument/2006/relationships/slideLayout" Target="../slideLayouts/slideLayout13.xml"/><Relationship Id="rId16" Type="http://schemas.openxmlformats.org/officeDocument/2006/relationships/image" Target="../media/image13.wmf"/><Relationship Id="rId1" Type="http://schemas.openxmlformats.org/officeDocument/2006/relationships/vmlDrawing" Target="../drawings/vmlDrawing4.vml"/><Relationship Id="rId6" Type="http://schemas.openxmlformats.org/officeDocument/2006/relationships/image" Target="../media/image8.e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10.emf"/><Relationship Id="rId4" Type="http://schemas.openxmlformats.org/officeDocument/2006/relationships/image" Target="../media/image7.emf"/><Relationship Id="rId9" Type="http://schemas.openxmlformats.org/officeDocument/2006/relationships/oleObject" Target="../embeddings/oleObject7.bin"/><Relationship Id="rId14" Type="http://schemas.openxmlformats.org/officeDocument/2006/relationships/image" Target="../media/image12.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15.wmf"/></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18.bin"/><Relationship Id="rId18" Type="http://schemas.openxmlformats.org/officeDocument/2006/relationships/image" Target="../media/image27.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4.wmf"/><Relationship Id="rId17" Type="http://schemas.openxmlformats.org/officeDocument/2006/relationships/oleObject" Target="../embeddings/oleObject20.bin"/><Relationship Id="rId2" Type="http://schemas.openxmlformats.org/officeDocument/2006/relationships/slideLayout" Target="../slideLayouts/slideLayout13.xml"/><Relationship Id="rId16" Type="http://schemas.openxmlformats.org/officeDocument/2006/relationships/image" Target="../media/image26.wmf"/><Relationship Id="rId1" Type="http://schemas.openxmlformats.org/officeDocument/2006/relationships/vmlDrawing" Target="../drawings/vmlDrawing6.vml"/><Relationship Id="rId6" Type="http://schemas.openxmlformats.org/officeDocument/2006/relationships/image" Target="../media/image21.w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oleObject" Target="../embeddings/oleObject19.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16.bin"/><Relationship Id="rId14" Type="http://schemas.openxmlformats.org/officeDocument/2006/relationships/image" Target="../media/image25.wmf"/></Relationships>
</file>

<file path=ppt/slides/_rels/slide31.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image" Target="../media/image29.wmf"/><Relationship Id="rId5" Type="http://schemas.openxmlformats.org/officeDocument/2006/relationships/oleObject" Target="../embeddings/oleObject22.bin"/><Relationship Id="rId4" Type="http://schemas.openxmlformats.org/officeDocument/2006/relationships/image" Target="../media/image2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693046" y="1754437"/>
            <a:ext cx="8024812" cy="1674563"/>
          </a:xfrm>
          <a:prstGeom prst="rect">
            <a:avLst/>
          </a:prstGeom>
          <a:noFill/>
          <a:ln w="9525">
            <a:noFill/>
            <a:miter lim="800000"/>
            <a:headEnd/>
            <a:tailEnd/>
          </a:ln>
        </p:spPr>
        <p:txBody>
          <a:bodyPr vert="horz" wrap="square" lIns="91430" tIns="45716" rIns="91430" bIns="45716" numCol="1" anchor="ctr" anchorCtr="0" compatLnSpc="1">
            <a:prstTxWarp prst="textNoShape">
              <a:avLst/>
            </a:prstTxWarp>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0" fontAlgn="base" hangingPunct="0">
              <a:spcBef>
                <a:spcPct val="0"/>
              </a:spcBef>
              <a:spcAft>
                <a:spcPct val="0"/>
              </a:spcAft>
              <a:defRPr sz="4400">
                <a:solidFill>
                  <a:schemeClr val="tx1"/>
                </a:solidFill>
                <a:latin typeface="Calibri" pitchFamily="34" charset="0"/>
                <a:ea typeface="宋体" charset="-122"/>
              </a:defRPr>
            </a:lvl6pPr>
            <a:lvl7pPr marL="914400" algn="ctr" rtl="0" eaLnBrk="0" fontAlgn="base" hangingPunct="0">
              <a:spcBef>
                <a:spcPct val="0"/>
              </a:spcBef>
              <a:spcAft>
                <a:spcPct val="0"/>
              </a:spcAft>
              <a:defRPr sz="4400">
                <a:solidFill>
                  <a:schemeClr val="tx1"/>
                </a:solidFill>
                <a:latin typeface="Calibri" pitchFamily="34" charset="0"/>
                <a:ea typeface="宋体" charset="-122"/>
              </a:defRPr>
            </a:lvl7pPr>
            <a:lvl8pPr marL="1371600" algn="ctr" rtl="0" eaLnBrk="0" fontAlgn="base" hangingPunct="0">
              <a:spcBef>
                <a:spcPct val="0"/>
              </a:spcBef>
              <a:spcAft>
                <a:spcPct val="0"/>
              </a:spcAft>
              <a:defRPr sz="4400">
                <a:solidFill>
                  <a:schemeClr val="tx1"/>
                </a:solidFill>
                <a:latin typeface="Calibri" pitchFamily="34" charset="0"/>
                <a:ea typeface="宋体" charset="-122"/>
              </a:defRPr>
            </a:lvl8pPr>
            <a:lvl9pPr marL="1828800" algn="ctr" rtl="0" eaLnBrk="0" fontAlgn="base" hangingPunct="0">
              <a:spcBef>
                <a:spcPct val="0"/>
              </a:spcBef>
              <a:spcAft>
                <a:spcPct val="0"/>
              </a:spcAft>
              <a:defRPr sz="4400">
                <a:solidFill>
                  <a:schemeClr val="tx1"/>
                </a:solidFill>
                <a:latin typeface="Calibri" pitchFamily="34" charset="0"/>
                <a:ea typeface="宋体" charset="-122"/>
              </a:defRPr>
            </a:lvl9pPr>
          </a:lstStyle>
          <a:p>
            <a:pPr eaLnBrk="1" hangingPunct="1">
              <a:lnSpc>
                <a:spcPct val="125000"/>
              </a:lnSpc>
            </a:pPr>
            <a:r>
              <a:rPr lang="zh-CN" altLang="en-US" sz="4000" b="1" kern="0" dirty="0">
                <a:latin typeface="黑体" panose="02010609060101010101" pitchFamily="49" charset="-122"/>
                <a:ea typeface="黑体" panose="02010609060101010101" pitchFamily="49" charset="-122"/>
              </a:rPr>
              <a:t>密钥管理</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4638"/>
            <a:ext cx="8229600" cy="781430"/>
          </a:xfrm>
        </p:spPr>
        <p:txBody>
          <a:bodyPr/>
          <a:lstStyle/>
          <a:p>
            <a:pPr algn="l"/>
            <a:r>
              <a:rPr lang="zh-CN" altLang="en-US" b="1" dirty="0"/>
              <a:t>密钥建立技术</a:t>
            </a:r>
          </a:p>
        </p:txBody>
      </p:sp>
      <p:sp>
        <p:nvSpPr>
          <p:cNvPr id="5" name="Rectangle 3"/>
          <p:cNvSpPr txBox="1">
            <a:spLocks noChangeArrowheads="1"/>
          </p:cNvSpPr>
          <p:nvPr/>
        </p:nvSpPr>
        <p:spPr bwMode="auto">
          <a:xfrm>
            <a:off x="381000" y="1297546"/>
            <a:ext cx="8582696"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a:lstStyle>
          <a:p>
            <a:pPr marL="0" indent="0" eaLnBrk="1" hangingPunct="1">
              <a:lnSpc>
                <a:spcPct val="125000"/>
              </a:lnSpc>
              <a:buNone/>
            </a:pPr>
            <a:r>
              <a:rPr lang="zh-CN" altLang="en-US" sz="2000" kern="0" dirty="0">
                <a:solidFill>
                  <a:schemeClr val="hlink"/>
                </a:solidFill>
                <a:latin typeface="宋体" panose="02010600030101010101" pitchFamily="2" charset="-122"/>
              </a:rPr>
              <a:t>密钥建立一般包含协商与分配</a:t>
            </a:r>
            <a:endParaRPr lang="en-US" altLang="zh-CN" sz="2000" kern="0" dirty="0">
              <a:solidFill>
                <a:schemeClr val="hlink"/>
              </a:solidFill>
              <a:latin typeface="宋体" panose="02010600030101010101" pitchFamily="2" charset="-122"/>
            </a:endParaRPr>
          </a:p>
          <a:p>
            <a:pPr marL="0" indent="0" eaLnBrk="1" hangingPunct="1">
              <a:lnSpc>
                <a:spcPct val="125000"/>
              </a:lnSpc>
              <a:buNone/>
            </a:pPr>
            <a:r>
              <a:rPr lang="zh-CN" altLang="en-US" sz="2000" b="1" kern="0" dirty="0">
                <a:solidFill>
                  <a:srgbClr val="FF0000"/>
                </a:solidFill>
                <a:latin typeface="宋体" panose="02010600030101010101" pitchFamily="2" charset="-122"/>
              </a:rPr>
              <a:t>按建立方式可分为：</a:t>
            </a:r>
            <a:endParaRPr lang="en-US" altLang="zh-CN" sz="2000" b="1" kern="0" dirty="0">
              <a:solidFill>
                <a:srgbClr val="FF0000"/>
              </a:solidFill>
              <a:latin typeface="宋体" panose="02010600030101010101" pitchFamily="2" charset="-122"/>
            </a:endParaRPr>
          </a:p>
          <a:p>
            <a:pPr marL="0" indent="0" eaLnBrk="1" hangingPunct="1">
              <a:lnSpc>
                <a:spcPct val="125000"/>
              </a:lnSpc>
              <a:buNone/>
            </a:pPr>
            <a:r>
              <a:rPr lang="zh-CN" altLang="en-US" sz="2000" kern="0" dirty="0">
                <a:solidFill>
                  <a:schemeClr val="hlink"/>
                </a:solidFill>
                <a:latin typeface="宋体" panose="02010600030101010101" pitchFamily="2" charset="-122"/>
              </a:rPr>
              <a:t>（</a:t>
            </a:r>
            <a:r>
              <a:rPr lang="en-US" altLang="zh-CN" sz="2000" kern="0" dirty="0">
                <a:solidFill>
                  <a:schemeClr val="hlink"/>
                </a:solidFill>
                <a:latin typeface="宋体" panose="02010600030101010101" pitchFamily="2" charset="-122"/>
              </a:rPr>
              <a:t>1</a:t>
            </a:r>
            <a:r>
              <a:rPr lang="zh-CN" altLang="en-US" sz="2000" kern="0" dirty="0">
                <a:solidFill>
                  <a:schemeClr val="hlink"/>
                </a:solidFill>
                <a:latin typeface="宋体" panose="02010600030101010101" pitchFamily="2" charset="-122"/>
              </a:rPr>
              <a:t>）密钥协商协议</a:t>
            </a:r>
            <a:r>
              <a:rPr lang="en-US" altLang="zh-CN" sz="2000" kern="0" dirty="0">
                <a:latin typeface="宋体" panose="02010600030101010101" pitchFamily="2" charset="-122"/>
              </a:rPr>
              <a:t>:</a:t>
            </a:r>
            <a:r>
              <a:rPr lang="zh-CN" altLang="en-US" sz="2000" kern="0" dirty="0">
                <a:latin typeface="宋体" panose="02010600030101010101" pitchFamily="2" charset="-122"/>
              </a:rPr>
              <a:t>系统两个或者多个成员在公开信道上联合建立秘密密钥。</a:t>
            </a:r>
            <a:endParaRPr lang="en-US" altLang="zh-CN" sz="2000" kern="0" dirty="0">
              <a:latin typeface="宋体" panose="02010600030101010101" pitchFamily="2" charset="-122"/>
            </a:endParaRPr>
          </a:p>
          <a:p>
            <a:pPr marL="0" indent="0" eaLnBrk="1" hangingPunct="1">
              <a:lnSpc>
                <a:spcPct val="125000"/>
              </a:lnSpc>
              <a:buNone/>
            </a:pPr>
            <a:r>
              <a:rPr lang="zh-CN" altLang="en-US" sz="2000" kern="0" dirty="0">
                <a:solidFill>
                  <a:schemeClr val="hlink"/>
                </a:solidFill>
                <a:latin typeface="宋体" panose="02010600030101010101" pitchFamily="2" charset="-122"/>
              </a:rPr>
              <a:t>（</a:t>
            </a:r>
            <a:r>
              <a:rPr lang="en-US" altLang="zh-CN" sz="2000" kern="0" dirty="0">
                <a:solidFill>
                  <a:schemeClr val="hlink"/>
                </a:solidFill>
                <a:latin typeface="宋体" panose="02010600030101010101" pitchFamily="2" charset="-122"/>
              </a:rPr>
              <a:t>2</a:t>
            </a:r>
            <a:r>
              <a:rPr lang="zh-CN" altLang="en-US" sz="2000" kern="0" dirty="0">
                <a:solidFill>
                  <a:schemeClr val="hlink"/>
                </a:solidFill>
                <a:latin typeface="宋体" panose="02010600030101010101" pitchFamily="2" charset="-122"/>
              </a:rPr>
              <a:t>）密钥分配协议</a:t>
            </a:r>
            <a:r>
              <a:rPr lang="en-US" altLang="zh-CN" sz="2000" kern="0" dirty="0">
                <a:latin typeface="宋体" panose="02010600030101010101" pitchFamily="2" charset="-122"/>
              </a:rPr>
              <a:t>:</a:t>
            </a:r>
            <a:r>
              <a:rPr lang="zh-CN" altLang="en-US" sz="2000" kern="0" dirty="0">
                <a:latin typeface="宋体" panose="02010600030101010101" pitchFamily="2" charset="-122"/>
              </a:rPr>
              <a:t>系统内一个成员选择密钥</a:t>
            </a:r>
            <a:r>
              <a:rPr lang="en-US" altLang="zh-CN" sz="2000" kern="0" dirty="0">
                <a:latin typeface="宋体" panose="02010600030101010101" pitchFamily="2" charset="-122"/>
              </a:rPr>
              <a:t>,</a:t>
            </a:r>
            <a:r>
              <a:rPr lang="zh-CN" altLang="en-US" sz="2000" kern="0" dirty="0">
                <a:latin typeface="宋体" panose="02010600030101010101" pitchFamily="2" charset="-122"/>
              </a:rPr>
              <a:t>然后将其安全传给其他成员。</a:t>
            </a:r>
          </a:p>
          <a:p>
            <a:pPr eaLnBrk="1" hangingPunct="1">
              <a:lnSpc>
                <a:spcPct val="125000"/>
              </a:lnSpc>
              <a:buFont typeface="Wingdings" panose="05000000000000000000" pitchFamily="2" charset="2"/>
              <a:buNone/>
            </a:pPr>
            <a:r>
              <a:rPr lang="zh-CN" altLang="en-US" sz="2000" kern="0" dirty="0">
                <a:latin typeface="宋体" panose="02010600030101010101" pitchFamily="2" charset="-122"/>
              </a:rPr>
              <a:t>  </a:t>
            </a:r>
            <a:endParaRPr lang="en-US" altLang="zh-CN" sz="2000" kern="0" dirty="0">
              <a:latin typeface="宋体" panose="02010600030101010101" pitchFamily="2" charset="-122"/>
            </a:endParaRPr>
          </a:p>
          <a:p>
            <a:pPr eaLnBrk="1" hangingPunct="1">
              <a:lnSpc>
                <a:spcPct val="125000"/>
              </a:lnSpc>
              <a:buFont typeface="Wingdings" panose="05000000000000000000" pitchFamily="2" charset="2"/>
              <a:buNone/>
            </a:pPr>
            <a:r>
              <a:rPr lang="en-US" altLang="zh-CN" sz="2000" b="1" kern="0" dirty="0">
                <a:solidFill>
                  <a:srgbClr val="FF0000"/>
                </a:solidFill>
                <a:latin typeface="宋体" panose="02010600030101010101" pitchFamily="2" charset="-122"/>
              </a:rPr>
              <a:t> </a:t>
            </a:r>
            <a:r>
              <a:rPr lang="zh-CN" altLang="en-US" sz="2000" b="1" kern="0" dirty="0">
                <a:solidFill>
                  <a:srgbClr val="FF0000"/>
                </a:solidFill>
                <a:latin typeface="宋体" panose="02010600030101010101" pitchFamily="2" charset="-122"/>
              </a:rPr>
              <a:t>按密码类别分为：</a:t>
            </a:r>
            <a:endParaRPr lang="en-US" altLang="zh-CN" sz="2000" b="1" kern="0" dirty="0">
              <a:solidFill>
                <a:srgbClr val="FF0000"/>
              </a:solidFill>
              <a:latin typeface="宋体" panose="02010600030101010101" pitchFamily="2" charset="-122"/>
            </a:endParaRPr>
          </a:p>
          <a:p>
            <a:pPr eaLnBrk="1" hangingPunct="1">
              <a:lnSpc>
                <a:spcPct val="125000"/>
              </a:lnSpc>
              <a:buFont typeface="Wingdings" panose="05000000000000000000" pitchFamily="2" charset="2"/>
              <a:buNone/>
            </a:pPr>
            <a:r>
              <a:rPr lang="zh-CN" altLang="en-US" sz="2000" kern="0" dirty="0">
                <a:latin typeface="宋体" panose="02010600030101010101" pitchFamily="2" charset="-122"/>
              </a:rPr>
              <a:t>（</a:t>
            </a:r>
            <a:r>
              <a:rPr lang="en-US" altLang="zh-CN" sz="2000" kern="0" dirty="0">
                <a:latin typeface="宋体" panose="02010600030101010101" pitchFamily="2" charset="-122"/>
              </a:rPr>
              <a:t>1</a:t>
            </a:r>
            <a:r>
              <a:rPr lang="zh-CN" altLang="en-US" sz="2000" kern="0" dirty="0">
                <a:latin typeface="宋体" panose="02010600030101010101" pitchFamily="2" charset="-122"/>
              </a:rPr>
              <a:t>）对称密钥的分配技术</a:t>
            </a:r>
            <a:endParaRPr lang="en-US" altLang="zh-CN" sz="2000" kern="0" dirty="0">
              <a:latin typeface="宋体" panose="02010600030101010101" pitchFamily="2" charset="-122"/>
            </a:endParaRPr>
          </a:p>
          <a:p>
            <a:pPr eaLnBrk="1" hangingPunct="1">
              <a:lnSpc>
                <a:spcPct val="125000"/>
              </a:lnSpc>
              <a:buFont typeface="Wingdings" panose="05000000000000000000" pitchFamily="2" charset="2"/>
              <a:buNone/>
            </a:pPr>
            <a:r>
              <a:rPr lang="zh-CN" altLang="en-US" sz="2000" kern="0" dirty="0">
                <a:latin typeface="宋体" panose="02010600030101010101" pitchFamily="2" charset="-122"/>
              </a:rPr>
              <a:t>（</a:t>
            </a:r>
            <a:r>
              <a:rPr lang="en-US" altLang="zh-CN" sz="2000" kern="0" dirty="0">
                <a:latin typeface="宋体" panose="02010600030101010101" pitchFamily="2" charset="-122"/>
              </a:rPr>
              <a:t>2</a:t>
            </a:r>
            <a:r>
              <a:rPr lang="zh-CN" altLang="en-US" sz="2000" kern="0" dirty="0">
                <a:latin typeface="宋体" panose="02010600030101010101" pitchFamily="2" charset="-122"/>
              </a:rPr>
              <a:t>）公开密钥的分配技术</a:t>
            </a:r>
            <a:endParaRPr lang="en-US" altLang="zh-CN" sz="2000" kern="0" dirty="0">
              <a:latin typeface="宋体" panose="02010600030101010101" pitchFamily="2" charset="-122"/>
            </a:endParaRPr>
          </a:p>
        </p:txBody>
      </p:sp>
    </p:spTree>
    <p:extLst>
      <p:ext uri="{BB962C8B-B14F-4D97-AF65-F5344CB8AC3E}">
        <p14:creationId xmlns:p14="http://schemas.microsoft.com/office/powerpoint/2010/main" val="662777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a:xfrm>
            <a:off x="222659" y="2096160"/>
            <a:ext cx="8200623" cy="4310077"/>
          </a:xfrm>
        </p:spPr>
        <p:txBody>
          <a:bodyPr/>
          <a:lstStyle/>
          <a:p>
            <a:pPr marL="609600" indent="-609600" eaLnBrk="1" hangingPunct="1">
              <a:lnSpc>
                <a:spcPct val="125000"/>
              </a:lnSpc>
              <a:buFont typeface="Wingdings" panose="05000000000000000000" pitchFamily="2" charset="2"/>
              <a:buNone/>
            </a:pPr>
            <a:r>
              <a:rPr lang="zh-CN" altLang="en-US" b="1" dirty="0">
                <a:solidFill>
                  <a:schemeClr val="hlink"/>
                </a:solidFill>
              </a:rPr>
              <a:t>（</a:t>
            </a:r>
            <a:r>
              <a:rPr lang="en-US" altLang="zh-CN" b="1" dirty="0">
                <a:solidFill>
                  <a:schemeClr val="hlink"/>
                </a:solidFill>
              </a:rPr>
              <a:t>1</a:t>
            </a:r>
            <a:r>
              <a:rPr lang="zh-CN" altLang="en-US" b="1" dirty="0">
                <a:solidFill>
                  <a:schemeClr val="hlink"/>
                </a:solidFill>
              </a:rPr>
              <a:t>）协商方案</a:t>
            </a:r>
            <a:endParaRPr lang="en-US" altLang="zh-CN" b="1" dirty="0">
              <a:solidFill>
                <a:schemeClr val="hlink"/>
              </a:solidFill>
            </a:endParaRPr>
          </a:p>
          <a:p>
            <a:pPr marL="609600" indent="-609600" eaLnBrk="1" hangingPunct="1">
              <a:lnSpc>
                <a:spcPct val="125000"/>
              </a:lnSpc>
              <a:buFont typeface="Wingdings" panose="05000000000000000000" pitchFamily="2" charset="2"/>
              <a:buNone/>
            </a:pPr>
            <a:r>
              <a:rPr lang="en-US" altLang="zh-CN" b="1" dirty="0">
                <a:solidFill>
                  <a:schemeClr val="hlink"/>
                </a:solidFill>
              </a:rPr>
              <a:t>            </a:t>
            </a:r>
            <a:r>
              <a:rPr lang="en-US" altLang="zh-CN" b="1" dirty="0"/>
              <a:t>D-H</a:t>
            </a:r>
            <a:r>
              <a:rPr lang="zh-CN" altLang="en-US" b="1" dirty="0"/>
              <a:t>协议</a:t>
            </a:r>
            <a:endParaRPr lang="en-US" altLang="zh-CN" b="1" dirty="0"/>
          </a:p>
          <a:p>
            <a:pPr marL="609600" indent="-609600" eaLnBrk="1" hangingPunct="1">
              <a:lnSpc>
                <a:spcPct val="125000"/>
              </a:lnSpc>
              <a:buFont typeface="Wingdings" panose="05000000000000000000" pitchFamily="2" charset="2"/>
              <a:buNone/>
            </a:pPr>
            <a:r>
              <a:rPr lang="zh-CN" altLang="en-US" b="1" dirty="0">
                <a:solidFill>
                  <a:schemeClr val="hlink"/>
                </a:solidFill>
              </a:rPr>
              <a:t>（</a:t>
            </a:r>
            <a:r>
              <a:rPr lang="en-US" altLang="zh-CN" b="1" dirty="0">
                <a:solidFill>
                  <a:schemeClr val="hlink"/>
                </a:solidFill>
              </a:rPr>
              <a:t>2</a:t>
            </a:r>
            <a:r>
              <a:rPr lang="zh-CN" altLang="en-US" b="1" dirty="0">
                <a:solidFill>
                  <a:schemeClr val="hlink"/>
                </a:solidFill>
              </a:rPr>
              <a:t>）分配方案</a:t>
            </a:r>
            <a:endParaRPr lang="en-US" altLang="zh-CN" b="1" dirty="0">
              <a:solidFill>
                <a:schemeClr val="hlink"/>
              </a:solidFill>
            </a:endParaRPr>
          </a:p>
          <a:p>
            <a:pPr marL="1519238" indent="-438150" eaLnBrk="1" hangingPunct="1">
              <a:lnSpc>
                <a:spcPct val="125000"/>
              </a:lnSpc>
              <a:buFont typeface="Wingdings" panose="05000000000000000000" pitchFamily="2" charset="2"/>
              <a:buChar char="l"/>
            </a:pPr>
            <a:r>
              <a:rPr lang="zh-CN" altLang="en-US" sz="2400" dirty="0"/>
              <a:t> </a:t>
            </a:r>
            <a:r>
              <a:rPr lang="zh-CN" altLang="en-US" dirty="0">
                <a:solidFill>
                  <a:srgbClr val="000065"/>
                </a:solidFill>
                <a:latin typeface="宋体" panose="02010600030101010101" pitchFamily="2" charset="-122"/>
              </a:rPr>
              <a:t>基于对称密码体制的对称密钥分配</a:t>
            </a:r>
          </a:p>
          <a:p>
            <a:pPr marL="1519238" indent="-438150" eaLnBrk="1" hangingPunct="1">
              <a:lnSpc>
                <a:spcPct val="125000"/>
              </a:lnSpc>
              <a:buFont typeface="Wingdings" panose="05000000000000000000" pitchFamily="2" charset="2"/>
              <a:buChar char="l"/>
            </a:pPr>
            <a:r>
              <a:rPr lang="zh-CN" altLang="en-US" sz="2400" dirty="0"/>
              <a:t> </a:t>
            </a:r>
            <a:r>
              <a:rPr lang="zh-CN" altLang="en-US" dirty="0">
                <a:solidFill>
                  <a:srgbClr val="000065"/>
                </a:solidFill>
                <a:latin typeface="宋体" panose="02010600030101010101" pitchFamily="2" charset="-122"/>
              </a:rPr>
              <a:t>基于公钥密码体制的对称密钥分配</a:t>
            </a:r>
          </a:p>
          <a:p>
            <a:pPr marL="609600" indent="-609600" eaLnBrk="1" hangingPunct="1">
              <a:lnSpc>
                <a:spcPct val="125000"/>
              </a:lnSpc>
              <a:buFont typeface="Wingdings" panose="05000000000000000000" pitchFamily="2" charset="2"/>
              <a:buNone/>
            </a:pPr>
            <a:r>
              <a:rPr lang="zh-CN" altLang="en-US" dirty="0"/>
              <a:t>（</a:t>
            </a:r>
            <a:r>
              <a:rPr lang="en-US" altLang="zh-CN" dirty="0"/>
              <a:t>3</a:t>
            </a:r>
            <a:r>
              <a:rPr lang="zh-CN" altLang="en-US" dirty="0"/>
              <a:t>）</a:t>
            </a:r>
            <a:r>
              <a:rPr lang="en-US" altLang="zh-CN" dirty="0"/>
              <a:t>BB84</a:t>
            </a:r>
            <a:r>
              <a:rPr lang="zh-CN" altLang="en-US" dirty="0"/>
              <a:t>：量子密钥分配协议</a:t>
            </a:r>
          </a:p>
          <a:p>
            <a:pPr marL="609600" indent="-609600" eaLnBrk="1" hangingPunct="1">
              <a:lnSpc>
                <a:spcPct val="125000"/>
              </a:lnSpc>
            </a:pPr>
            <a:endParaRPr lang="en-US" altLang="zh-CN" dirty="0"/>
          </a:p>
        </p:txBody>
      </p:sp>
      <p:sp>
        <p:nvSpPr>
          <p:cNvPr id="2" name="矩形 1"/>
          <p:cNvSpPr/>
          <p:nvPr/>
        </p:nvSpPr>
        <p:spPr>
          <a:xfrm>
            <a:off x="2582750" y="1310048"/>
            <a:ext cx="3480440" cy="584775"/>
          </a:xfrm>
          <a:prstGeom prst="rect">
            <a:avLst/>
          </a:prstGeom>
        </p:spPr>
        <p:txBody>
          <a:bodyPr wrap="none">
            <a:spAutoFit/>
          </a:bodyPr>
          <a:lstStyle/>
          <a:p>
            <a:pPr marL="609600" indent="-609600" eaLnBrk="1" hangingPunct="1">
              <a:buFont typeface="Wingdings" panose="05000000000000000000" pitchFamily="2" charset="2"/>
              <a:buNone/>
            </a:pPr>
            <a:r>
              <a:rPr lang="zh-CN" altLang="en-US" sz="3200" b="1" dirty="0">
                <a:solidFill>
                  <a:schemeClr val="hlink"/>
                </a:solidFill>
              </a:rPr>
              <a:t>对称密钥建立技术</a:t>
            </a:r>
          </a:p>
        </p:txBody>
      </p:sp>
      <p:sp>
        <p:nvSpPr>
          <p:cNvPr id="4" name="标题 1">
            <a:extLst>
              <a:ext uri="{FF2B5EF4-FFF2-40B4-BE49-F238E27FC236}">
                <a16:creationId xmlns:a16="http://schemas.microsoft.com/office/drawing/2014/main" id="{6085DFE6-BB3F-49B7-95EA-0DC4C95E4C96}"/>
              </a:ext>
            </a:extLst>
          </p:cNvPr>
          <p:cNvSpPr>
            <a:spLocks noGrp="1"/>
          </p:cNvSpPr>
          <p:nvPr>
            <p:ph type="title"/>
          </p:nvPr>
        </p:nvSpPr>
        <p:spPr>
          <a:xfrm>
            <a:off x="338069" y="327281"/>
            <a:ext cx="8229600" cy="781430"/>
          </a:xfrm>
        </p:spPr>
        <p:txBody>
          <a:bodyPr/>
          <a:lstStyle/>
          <a:p>
            <a:pPr algn="l"/>
            <a:r>
              <a:rPr lang="zh-CN" altLang="en-US" b="1" dirty="0"/>
              <a:t>密钥建立技术</a:t>
            </a:r>
          </a:p>
        </p:txBody>
      </p:sp>
    </p:spTree>
    <p:extLst>
      <p:ext uri="{BB962C8B-B14F-4D97-AF65-F5344CB8AC3E}">
        <p14:creationId xmlns:p14="http://schemas.microsoft.com/office/powerpoint/2010/main" val="1748540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123619" y="1387699"/>
            <a:ext cx="6910037" cy="4060064"/>
          </a:xfrm>
          <a:prstGeom prst="rect">
            <a:avLst/>
          </a:prstGeom>
          <a:solidFill>
            <a:schemeClr val="bg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a:lstStyle>
          <a:p>
            <a:pPr eaLnBrk="1" hangingPunct="1">
              <a:lnSpc>
                <a:spcPct val="90000"/>
              </a:lnSpc>
              <a:buFont typeface="Wingdings" panose="05000000000000000000" pitchFamily="2" charset="2"/>
              <a:buNone/>
            </a:pPr>
            <a:r>
              <a:rPr lang="zh-CN" altLang="en-US" sz="2000" kern="0" dirty="0">
                <a:latin typeface="+mn-ea"/>
              </a:rPr>
              <a:t>协议过程</a:t>
            </a:r>
            <a:endParaRPr lang="en-US" altLang="zh-CN" sz="2000" kern="0" dirty="0">
              <a:latin typeface="+mn-ea"/>
            </a:endParaRPr>
          </a:p>
          <a:p>
            <a:pPr eaLnBrk="1" hangingPunct="1">
              <a:lnSpc>
                <a:spcPct val="90000"/>
              </a:lnSpc>
              <a:buFont typeface="Wingdings" panose="05000000000000000000" pitchFamily="2" charset="2"/>
              <a:buNone/>
            </a:pPr>
            <a:r>
              <a:rPr lang="zh-CN" altLang="en-US" sz="2000" kern="0" dirty="0">
                <a:latin typeface="+mn-ea"/>
              </a:rPr>
              <a:t>   ① </a:t>
            </a:r>
            <a:r>
              <a:rPr lang="en-US" altLang="zh-CN" sz="2000" kern="0" dirty="0">
                <a:solidFill>
                  <a:srgbClr val="000000"/>
                </a:solidFill>
                <a:latin typeface="+mn-ea"/>
                <a:cs typeface="Times New Roman" panose="02020603050405020304" pitchFamily="18" charset="0"/>
              </a:rPr>
              <a:t>A</a:t>
            </a:r>
            <a:r>
              <a:rPr lang="zh-CN" altLang="en-US" sz="2000" kern="0" dirty="0">
                <a:solidFill>
                  <a:srgbClr val="000000"/>
                </a:solidFill>
                <a:latin typeface="+mn-ea"/>
              </a:rPr>
              <a:t>选取一个大的随机数</a:t>
            </a:r>
            <a:r>
              <a:rPr lang="en-US" altLang="zh-CN" sz="2000" kern="0" dirty="0">
                <a:solidFill>
                  <a:srgbClr val="000000"/>
                </a:solidFill>
                <a:latin typeface="+mn-ea"/>
                <a:cs typeface="Times New Roman" panose="02020603050405020304" pitchFamily="18" charset="0"/>
              </a:rPr>
              <a:t>a (1&lt;a&lt;n)</a:t>
            </a:r>
            <a:r>
              <a:rPr lang="zh-CN" altLang="en-US" sz="2000" kern="0" dirty="0">
                <a:solidFill>
                  <a:srgbClr val="000000"/>
                </a:solidFill>
                <a:latin typeface="+mn-ea"/>
              </a:rPr>
              <a:t>，将</a:t>
            </a:r>
            <a:r>
              <a:rPr lang="en-US" altLang="zh-CN" sz="2000" kern="0" dirty="0">
                <a:solidFill>
                  <a:srgbClr val="000000"/>
                </a:solidFill>
                <a:latin typeface="+mn-ea"/>
                <a:cs typeface="Times New Roman" panose="02020603050405020304" pitchFamily="18" charset="0"/>
              </a:rPr>
              <a:t>a</a:t>
            </a:r>
            <a:r>
              <a:rPr lang="zh-CN" altLang="en-US" sz="2000" kern="0" dirty="0">
                <a:solidFill>
                  <a:srgbClr val="000000"/>
                </a:solidFill>
                <a:latin typeface="+mn-ea"/>
              </a:rPr>
              <a:t>保密，计算</a:t>
            </a:r>
            <a:r>
              <a:rPr lang="zh-CN" altLang="en-US" sz="2000" kern="0" dirty="0">
                <a:latin typeface="+mn-ea"/>
              </a:rPr>
              <a:t> </a:t>
            </a:r>
          </a:p>
          <a:p>
            <a:pPr eaLnBrk="1" hangingPunct="1">
              <a:lnSpc>
                <a:spcPct val="90000"/>
              </a:lnSpc>
              <a:buFont typeface="Wingdings" panose="05000000000000000000" pitchFamily="2" charset="2"/>
              <a:buNone/>
            </a:pPr>
            <a:r>
              <a:rPr lang="zh-CN" altLang="en-US" sz="2000" kern="0" dirty="0">
                <a:solidFill>
                  <a:srgbClr val="000000"/>
                </a:solidFill>
                <a:latin typeface="+mn-ea"/>
                <a:cs typeface="Times New Roman" panose="02020603050405020304" pitchFamily="18" charset="0"/>
              </a:rPr>
              <a:t>         </a:t>
            </a:r>
            <a:r>
              <a:rPr lang="en-US" altLang="zh-CN" sz="2000" kern="0" dirty="0">
                <a:solidFill>
                  <a:srgbClr val="000000"/>
                </a:solidFill>
                <a:latin typeface="+mn-ea"/>
                <a:cs typeface="Times New Roman" panose="02020603050405020304" pitchFamily="18" charset="0"/>
              </a:rPr>
              <a:t>X = </a:t>
            </a:r>
            <a:r>
              <a:rPr lang="en-US" altLang="zh-CN" sz="2000" kern="0" dirty="0" err="1">
                <a:solidFill>
                  <a:srgbClr val="000000"/>
                </a:solidFill>
                <a:latin typeface="+mn-ea"/>
                <a:cs typeface="Times New Roman" panose="02020603050405020304" pitchFamily="18" charset="0"/>
              </a:rPr>
              <a:t>g</a:t>
            </a:r>
            <a:r>
              <a:rPr lang="en-US" altLang="zh-CN" sz="2000" kern="0" baseline="30000" dirty="0" err="1">
                <a:solidFill>
                  <a:srgbClr val="000000"/>
                </a:solidFill>
                <a:latin typeface="+mn-ea"/>
                <a:cs typeface="Times New Roman" panose="02020603050405020304" pitchFamily="18" charset="0"/>
              </a:rPr>
              <a:t>a</a:t>
            </a:r>
            <a:r>
              <a:rPr lang="en-US" altLang="zh-CN" sz="2000" kern="0" dirty="0">
                <a:solidFill>
                  <a:srgbClr val="000000"/>
                </a:solidFill>
                <a:latin typeface="+mn-ea"/>
                <a:cs typeface="Times New Roman" panose="02020603050405020304" pitchFamily="18" charset="0"/>
              </a:rPr>
              <a:t> mod n</a:t>
            </a:r>
            <a:r>
              <a:rPr lang="en-US" altLang="zh-CN" sz="2000" kern="0" dirty="0">
                <a:latin typeface="+mn-ea"/>
              </a:rPr>
              <a:t> </a:t>
            </a:r>
          </a:p>
          <a:p>
            <a:pPr eaLnBrk="1" hangingPunct="1">
              <a:lnSpc>
                <a:spcPct val="90000"/>
              </a:lnSpc>
              <a:buFont typeface="Wingdings" panose="05000000000000000000" pitchFamily="2" charset="2"/>
              <a:buNone/>
            </a:pPr>
            <a:r>
              <a:rPr lang="en-US" altLang="zh-CN" sz="2000" kern="0" dirty="0">
                <a:solidFill>
                  <a:srgbClr val="000000"/>
                </a:solidFill>
                <a:latin typeface="+mn-ea"/>
              </a:rPr>
              <a:t>         </a:t>
            </a:r>
            <a:r>
              <a:rPr lang="zh-CN" altLang="en-US" sz="2000" kern="0" dirty="0">
                <a:solidFill>
                  <a:srgbClr val="000000"/>
                </a:solidFill>
                <a:latin typeface="+mn-ea"/>
              </a:rPr>
              <a:t>并将</a:t>
            </a:r>
            <a:r>
              <a:rPr lang="en-US" altLang="zh-CN" sz="2000" kern="0" dirty="0">
                <a:solidFill>
                  <a:srgbClr val="000000"/>
                </a:solidFill>
                <a:latin typeface="+mn-ea"/>
                <a:cs typeface="Times New Roman" panose="02020603050405020304" pitchFamily="18" charset="0"/>
              </a:rPr>
              <a:t>X</a:t>
            </a:r>
            <a:r>
              <a:rPr lang="zh-CN" altLang="en-US" sz="2000" kern="0" dirty="0">
                <a:solidFill>
                  <a:srgbClr val="000000"/>
                </a:solidFill>
                <a:latin typeface="+mn-ea"/>
              </a:rPr>
              <a:t>发送给</a:t>
            </a:r>
            <a:r>
              <a:rPr lang="en-US" altLang="zh-CN" sz="2000" kern="0" dirty="0">
                <a:solidFill>
                  <a:srgbClr val="000000"/>
                </a:solidFill>
                <a:latin typeface="+mn-ea"/>
                <a:cs typeface="Times New Roman" panose="02020603050405020304" pitchFamily="18" charset="0"/>
              </a:rPr>
              <a:t>B</a:t>
            </a:r>
            <a:r>
              <a:rPr lang="en-US" altLang="zh-CN" sz="2000" kern="0" dirty="0">
                <a:latin typeface="+mn-ea"/>
              </a:rPr>
              <a:t> </a:t>
            </a:r>
          </a:p>
          <a:p>
            <a:pPr eaLnBrk="1" hangingPunct="1">
              <a:lnSpc>
                <a:spcPct val="90000"/>
              </a:lnSpc>
              <a:buFont typeface="Wingdings" panose="05000000000000000000" pitchFamily="2" charset="2"/>
              <a:buNone/>
            </a:pPr>
            <a:r>
              <a:rPr lang="en-US" altLang="zh-CN" sz="2000" kern="0" dirty="0">
                <a:latin typeface="+mn-ea"/>
              </a:rPr>
              <a:t>   ② </a:t>
            </a:r>
            <a:r>
              <a:rPr lang="en-US" altLang="zh-CN" sz="2000" kern="0" dirty="0">
                <a:solidFill>
                  <a:srgbClr val="000000"/>
                </a:solidFill>
                <a:latin typeface="+mn-ea"/>
                <a:cs typeface="Times New Roman" panose="02020603050405020304" pitchFamily="18" charset="0"/>
              </a:rPr>
              <a:t>B</a:t>
            </a:r>
            <a:r>
              <a:rPr lang="zh-CN" altLang="en-US" sz="2000" kern="0" dirty="0">
                <a:solidFill>
                  <a:srgbClr val="000000"/>
                </a:solidFill>
                <a:latin typeface="+mn-ea"/>
              </a:rPr>
              <a:t>选取一个大的随机数</a:t>
            </a:r>
            <a:r>
              <a:rPr lang="en-US" altLang="zh-CN" sz="2000" kern="0" dirty="0">
                <a:solidFill>
                  <a:srgbClr val="000000"/>
                </a:solidFill>
                <a:latin typeface="+mn-ea"/>
                <a:cs typeface="Times New Roman" panose="02020603050405020304" pitchFamily="18" charset="0"/>
              </a:rPr>
              <a:t>b(1&lt;b&lt;n)</a:t>
            </a:r>
            <a:r>
              <a:rPr lang="zh-CN" altLang="en-US" sz="2000" kern="0" dirty="0">
                <a:solidFill>
                  <a:srgbClr val="000000"/>
                </a:solidFill>
                <a:latin typeface="+mn-ea"/>
              </a:rPr>
              <a:t>，并将</a:t>
            </a:r>
            <a:r>
              <a:rPr lang="en-US" altLang="zh-CN" sz="2000" kern="0" dirty="0">
                <a:solidFill>
                  <a:srgbClr val="000000"/>
                </a:solidFill>
                <a:latin typeface="+mn-ea"/>
                <a:cs typeface="Times New Roman" panose="02020603050405020304" pitchFamily="18" charset="0"/>
              </a:rPr>
              <a:t>b</a:t>
            </a:r>
            <a:r>
              <a:rPr lang="zh-CN" altLang="en-US" sz="2000" kern="0" dirty="0">
                <a:solidFill>
                  <a:srgbClr val="000000"/>
                </a:solidFill>
                <a:latin typeface="+mn-ea"/>
              </a:rPr>
              <a:t>保密，计算</a:t>
            </a:r>
          </a:p>
          <a:p>
            <a:pPr eaLnBrk="1" hangingPunct="1">
              <a:lnSpc>
                <a:spcPct val="90000"/>
              </a:lnSpc>
              <a:buFont typeface="Wingdings" panose="05000000000000000000" pitchFamily="2" charset="2"/>
              <a:buNone/>
            </a:pPr>
            <a:r>
              <a:rPr lang="zh-CN" altLang="en-US" sz="2000" kern="0" dirty="0">
                <a:solidFill>
                  <a:srgbClr val="000000"/>
                </a:solidFill>
                <a:latin typeface="+mn-ea"/>
              </a:rPr>
              <a:t>         </a:t>
            </a:r>
            <a:r>
              <a:rPr lang="en-US" altLang="zh-CN" sz="2000" b="1" kern="0" dirty="0">
                <a:solidFill>
                  <a:srgbClr val="000000"/>
                </a:solidFill>
                <a:latin typeface="+mn-ea"/>
              </a:rPr>
              <a:t>Y = </a:t>
            </a:r>
            <a:r>
              <a:rPr lang="en-US" altLang="zh-CN" sz="2000" b="1" kern="0" dirty="0" err="1">
                <a:solidFill>
                  <a:srgbClr val="000000"/>
                </a:solidFill>
                <a:latin typeface="+mn-ea"/>
              </a:rPr>
              <a:t>g</a:t>
            </a:r>
            <a:r>
              <a:rPr lang="en-US" altLang="zh-CN" sz="2000" b="1" kern="0" baseline="30000" dirty="0" err="1">
                <a:solidFill>
                  <a:srgbClr val="000000"/>
                </a:solidFill>
                <a:latin typeface="+mn-ea"/>
              </a:rPr>
              <a:t>b</a:t>
            </a:r>
            <a:r>
              <a:rPr lang="en-US" altLang="zh-CN" sz="2000" b="1" kern="0" baseline="30000" dirty="0">
                <a:solidFill>
                  <a:srgbClr val="000000"/>
                </a:solidFill>
                <a:latin typeface="+mn-ea"/>
              </a:rPr>
              <a:t> </a:t>
            </a:r>
            <a:r>
              <a:rPr lang="en-US" altLang="zh-CN" sz="2000" b="1" kern="0" dirty="0">
                <a:solidFill>
                  <a:srgbClr val="000000"/>
                </a:solidFill>
                <a:latin typeface="+mn-ea"/>
              </a:rPr>
              <a:t>mod n</a:t>
            </a:r>
            <a:r>
              <a:rPr lang="en-US" altLang="zh-CN" sz="2000" kern="0" dirty="0">
                <a:solidFill>
                  <a:srgbClr val="000000"/>
                </a:solidFill>
                <a:latin typeface="+mn-ea"/>
              </a:rPr>
              <a:t> </a:t>
            </a:r>
            <a:r>
              <a:rPr lang="en-US" altLang="zh-CN" sz="2000" kern="0" dirty="0">
                <a:latin typeface="+mn-ea"/>
              </a:rPr>
              <a:t> </a:t>
            </a:r>
          </a:p>
          <a:p>
            <a:pPr eaLnBrk="1" hangingPunct="1">
              <a:lnSpc>
                <a:spcPct val="90000"/>
              </a:lnSpc>
              <a:buFont typeface="Wingdings" panose="05000000000000000000" pitchFamily="2" charset="2"/>
              <a:buNone/>
            </a:pPr>
            <a:r>
              <a:rPr lang="en-US" altLang="zh-CN" sz="2000" kern="0" dirty="0">
                <a:solidFill>
                  <a:srgbClr val="000000"/>
                </a:solidFill>
                <a:latin typeface="+mn-ea"/>
              </a:rPr>
              <a:t>         </a:t>
            </a:r>
            <a:r>
              <a:rPr lang="zh-CN" altLang="en-US" sz="2000" kern="0" dirty="0">
                <a:solidFill>
                  <a:srgbClr val="000000"/>
                </a:solidFill>
                <a:latin typeface="+mn-ea"/>
              </a:rPr>
              <a:t>并将</a:t>
            </a:r>
            <a:r>
              <a:rPr lang="en-US" altLang="zh-CN" sz="2000" kern="0" dirty="0">
                <a:solidFill>
                  <a:srgbClr val="000000"/>
                </a:solidFill>
                <a:latin typeface="+mn-ea"/>
                <a:cs typeface="Times New Roman" panose="02020603050405020304" pitchFamily="18" charset="0"/>
              </a:rPr>
              <a:t>Y</a:t>
            </a:r>
            <a:r>
              <a:rPr lang="zh-CN" altLang="en-US" sz="2000" kern="0" dirty="0">
                <a:solidFill>
                  <a:srgbClr val="000000"/>
                </a:solidFill>
                <a:latin typeface="+mn-ea"/>
              </a:rPr>
              <a:t>发送给</a:t>
            </a:r>
            <a:r>
              <a:rPr lang="en-US" altLang="zh-CN" sz="2000" kern="0" dirty="0">
                <a:solidFill>
                  <a:srgbClr val="000000"/>
                </a:solidFill>
                <a:latin typeface="+mn-ea"/>
                <a:cs typeface="Times New Roman" panose="02020603050405020304" pitchFamily="18" charset="0"/>
              </a:rPr>
              <a:t>A</a:t>
            </a:r>
            <a:r>
              <a:rPr lang="en-US" altLang="zh-CN" sz="2000" kern="0" dirty="0">
                <a:latin typeface="+mn-ea"/>
              </a:rPr>
              <a:t> </a:t>
            </a:r>
          </a:p>
          <a:p>
            <a:pPr eaLnBrk="1" hangingPunct="1">
              <a:lnSpc>
                <a:spcPct val="90000"/>
              </a:lnSpc>
              <a:buFont typeface="Wingdings" panose="05000000000000000000" pitchFamily="2" charset="2"/>
              <a:buNone/>
            </a:pPr>
            <a:r>
              <a:rPr lang="en-US" altLang="zh-CN" sz="2000" kern="0" dirty="0">
                <a:latin typeface="+mn-ea"/>
              </a:rPr>
              <a:t>   ③ </a:t>
            </a:r>
            <a:r>
              <a:rPr lang="en-US" altLang="zh-CN" sz="2000" kern="0" dirty="0">
                <a:solidFill>
                  <a:srgbClr val="000000"/>
                </a:solidFill>
                <a:latin typeface="+mn-ea"/>
                <a:cs typeface="Times New Roman" panose="02020603050405020304" pitchFamily="18" charset="0"/>
              </a:rPr>
              <a:t>A</a:t>
            </a:r>
            <a:r>
              <a:rPr lang="zh-CN" altLang="en-US" sz="2000" kern="0" dirty="0">
                <a:solidFill>
                  <a:srgbClr val="000000"/>
                </a:solidFill>
                <a:latin typeface="+mn-ea"/>
              </a:rPr>
              <a:t>计算 </a:t>
            </a:r>
            <a:r>
              <a:rPr lang="en-US" altLang="zh-CN" sz="2000" kern="0" dirty="0">
                <a:solidFill>
                  <a:srgbClr val="000000"/>
                </a:solidFill>
                <a:latin typeface="+mn-ea"/>
                <a:cs typeface="Times New Roman" panose="02020603050405020304" pitchFamily="18" charset="0"/>
              </a:rPr>
              <a:t>k</a:t>
            </a:r>
            <a:r>
              <a:rPr lang="en-US" altLang="zh-CN" sz="2000" kern="0" baseline="-25000" dirty="0">
                <a:solidFill>
                  <a:srgbClr val="000000"/>
                </a:solidFill>
                <a:latin typeface="+mn-ea"/>
                <a:cs typeface="Times New Roman" panose="02020603050405020304" pitchFamily="18" charset="0"/>
              </a:rPr>
              <a:t>a</a:t>
            </a:r>
            <a:r>
              <a:rPr lang="en-US" altLang="zh-CN" sz="2000" kern="0" dirty="0">
                <a:solidFill>
                  <a:srgbClr val="000000"/>
                </a:solidFill>
                <a:latin typeface="+mn-ea"/>
                <a:cs typeface="Times New Roman" panose="02020603050405020304" pitchFamily="18" charset="0"/>
              </a:rPr>
              <a:t>=</a:t>
            </a:r>
            <a:r>
              <a:rPr lang="en-US" altLang="zh-CN" sz="2000" kern="0" dirty="0" err="1">
                <a:solidFill>
                  <a:srgbClr val="000000"/>
                </a:solidFill>
                <a:latin typeface="+mn-ea"/>
                <a:cs typeface="Times New Roman" panose="02020603050405020304" pitchFamily="18" charset="0"/>
              </a:rPr>
              <a:t>Y</a:t>
            </a:r>
            <a:r>
              <a:rPr lang="en-US" altLang="zh-CN" sz="2000" kern="0" baseline="30000" dirty="0" err="1">
                <a:solidFill>
                  <a:srgbClr val="000000"/>
                </a:solidFill>
                <a:latin typeface="+mn-ea"/>
                <a:cs typeface="Times New Roman" panose="02020603050405020304" pitchFamily="18" charset="0"/>
              </a:rPr>
              <a:t>a</a:t>
            </a:r>
            <a:r>
              <a:rPr lang="en-US" altLang="zh-CN" sz="2000" kern="0" baseline="30000" dirty="0">
                <a:solidFill>
                  <a:srgbClr val="000000"/>
                </a:solidFill>
                <a:latin typeface="+mn-ea"/>
                <a:cs typeface="Times New Roman" panose="02020603050405020304" pitchFamily="18" charset="0"/>
              </a:rPr>
              <a:t> </a:t>
            </a:r>
            <a:r>
              <a:rPr lang="en-US" altLang="zh-CN" sz="2000" kern="0" dirty="0">
                <a:solidFill>
                  <a:srgbClr val="000000"/>
                </a:solidFill>
                <a:latin typeface="+mn-ea"/>
                <a:cs typeface="Times New Roman" panose="02020603050405020304" pitchFamily="18" charset="0"/>
              </a:rPr>
              <a:t>mod n</a:t>
            </a:r>
            <a:r>
              <a:rPr lang="en-US" altLang="zh-CN" sz="2000" kern="0" dirty="0">
                <a:latin typeface="+mn-ea"/>
              </a:rPr>
              <a:t> </a:t>
            </a:r>
          </a:p>
          <a:p>
            <a:pPr eaLnBrk="1" hangingPunct="1">
              <a:lnSpc>
                <a:spcPct val="90000"/>
              </a:lnSpc>
              <a:buFont typeface="Wingdings" panose="05000000000000000000" pitchFamily="2" charset="2"/>
              <a:buNone/>
            </a:pPr>
            <a:r>
              <a:rPr lang="en-US" altLang="zh-CN" sz="2000" kern="0" dirty="0">
                <a:latin typeface="+mn-ea"/>
              </a:rPr>
              <a:t>   ④ </a:t>
            </a:r>
            <a:r>
              <a:rPr lang="en-US" altLang="zh-CN" sz="2000" kern="0" dirty="0">
                <a:solidFill>
                  <a:srgbClr val="000000"/>
                </a:solidFill>
                <a:latin typeface="+mn-ea"/>
                <a:cs typeface="Times New Roman" panose="02020603050405020304" pitchFamily="18" charset="0"/>
              </a:rPr>
              <a:t>B</a:t>
            </a:r>
            <a:r>
              <a:rPr lang="zh-CN" altLang="en-US" sz="2000" kern="0" dirty="0">
                <a:solidFill>
                  <a:srgbClr val="000000"/>
                </a:solidFill>
                <a:latin typeface="+mn-ea"/>
              </a:rPr>
              <a:t>计算 </a:t>
            </a:r>
            <a:r>
              <a:rPr lang="en-US" altLang="zh-CN" sz="2000" kern="0" dirty="0">
                <a:solidFill>
                  <a:srgbClr val="000000"/>
                </a:solidFill>
                <a:latin typeface="+mn-ea"/>
                <a:cs typeface="Times New Roman" panose="02020603050405020304" pitchFamily="18" charset="0"/>
              </a:rPr>
              <a:t>k</a:t>
            </a:r>
            <a:r>
              <a:rPr lang="en-US" altLang="zh-CN" sz="2000" kern="0" baseline="-25000" dirty="0">
                <a:solidFill>
                  <a:srgbClr val="000000"/>
                </a:solidFill>
                <a:latin typeface="+mn-ea"/>
                <a:cs typeface="Times New Roman" panose="02020603050405020304" pitchFamily="18" charset="0"/>
              </a:rPr>
              <a:t>b</a:t>
            </a:r>
            <a:r>
              <a:rPr lang="en-US" altLang="zh-CN" sz="2000" kern="0" dirty="0">
                <a:solidFill>
                  <a:srgbClr val="000000"/>
                </a:solidFill>
                <a:latin typeface="+mn-ea"/>
                <a:cs typeface="Times New Roman" panose="02020603050405020304" pitchFamily="18" charset="0"/>
              </a:rPr>
              <a:t>=</a:t>
            </a:r>
            <a:r>
              <a:rPr lang="en-US" altLang="zh-CN" sz="2000" kern="0" dirty="0" err="1">
                <a:solidFill>
                  <a:srgbClr val="000000"/>
                </a:solidFill>
                <a:latin typeface="+mn-ea"/>
                <a:cs typeface="Times New Roman" panose="02020603050405020304" pitchFamily="18" charset="0"/>
              </a:rPr>
              <a:t>X</a:t>
            </a:r>
            <a:r>
              <a:rPr lang="en-US" altLang="zh-CN" sz="2000" kern="0" baseline="30000" dirty="0" err="1">
                <a:solidFill>
                  <a:srgbClr val="000000"/>
                </a:solidFill>
                <a:latin typeface="+mn-ea"/>
                <a:cs typeface="Times New Roman" panose="02020603050405020304" pitchFamily="18" charset="0"/>
              </a:rPr>
              <a:t>b</a:t>
            </a:r>
            <a:r>
              <a:rPr lang="en-US" altLang="zh-CN" sz="2000" kern="0" baseline="30000" dirty="0">
                <a:solidFill>
                  <a:srgbClr val="000000"/>
                </a:solidFill>
                <a:latin typeface="+mn-ea"/>
                <a:cs typeface="Times New Roman" panose="02020603050405020304" pitchFamily="18" charset="0"/>
              </a:rPr>
              <a:t> </a:t>
            </a:r>
            <a:r>
              <a:rPr lang="en-US" altLang="zh-CN" sz="2000" kern="0" dirty="0">
                <a:solidFill>
                  <a:srgbClr val="000000"/>
                </a:solidFill>
                <a:latin typeface="+mn-ea"/>
                <a:cs typeface="Times New Roman" panose="02020603050405020304" pitchFamily="18" charset="0"/>
              </a:rPr>
              <a:t>mod n</a:t>
            </a:r>
            <a:r>
              <a:rPr lang="en-US" altLang="zh-CN" sz="2000" kern="0" dirty="0">
                <a:latin typeface="+mn-ea"/>
              </a:rPr>
              <a:t> </a:t>
            </a:r>
          </a:p>
          <a:p>
            <a:pPr eaLnBrk="1" hangingPunct="1">
              <a:lnSpc>
                <a:spcPct val="90000"/>
              </a:lnSpc>
              <a:buFont typeface="Wingdings" panose="05000000000000000000" pitchFamily="2" charset="2"/>
              <a:buNone/>
            </a:pPr>
            <a:endParaRPr lang="en-US" altLang="zh-CN" sz="2000" kern="0" dirty="0">
              <a:latin typeface="+mn-ea"/>
            </a:endParaRPr>
          </a:p>
          <a:p>
            <a:pPr eaLnBrk="1" hangingPunct="1">
              <a:lnSpc>
                <a:spcPct val="90000"/>
              </a:lnSpc>
              <a:buFont typeface="Wingdings" panose="05000000000000000000" pitchFamily="2" charset="2"/>
              <a:buNone/>
            </a:pPr>
            <a:r>
              <a:rPr lang="en-US" altLang="zh-CN" sz="2000" kern="0" dirty="0">
                <a:solidFill>
                  <a:schemeClr val="hlink"/>
                </a:solidFill>
                <a:latin typeface="+mn-ea"/>
              </a:rPr>
              <a:t> </a:t>
            </a:r>
            <a:r>
              <a:rPr lang="zh-CN" altLang="en-US" sz="2000" kern="0" dirty="0">
                <a:solidFill>
                  <a:schemeClr val="hlink"/>
                </a:solidFill>
                <a:latin typeface="+mn-ea"/>
              </a:rPr>
              <a:t>其中</a:t>
            </a:r>
            <a:r>
              <a:rPr lang="en-US" altLang="zh-CN" sz="2000" kern="0" dirty="0">
                <a:solidFill>
                  <a:schemeClr val="hlink"/>
                </a:solidFill>
                <a:latin typeface="+mn-ea"/>
                <a:cs typeface="Times New Roman" panose="02020603050405020304" pitchFamily="18" charset="0"/>
              </a:rPr>
              <a:t>n</a:t>
            </a:r>
            <a:r>
              <a:rPr lang="zh-CN" altLang="en-US" sz="2000" kern="0" dirty="0">
                <a:solidFill>
                  <a:schemeClr val="hlink"/>
                </a:solidFill>
                <a:latin typeface="+mn-ea"/>
              </a:rPr>
              <a:t>和</a:t>
            </a:r>
            <a:r>
              <a:rPr lang="en-US" altLang="zh-CN" sz="2000" kern="0" dirty="0">
                <a:solidFill>
                  <a:schemeClr val="hlink"/>
                </a:solidFill>
                <a:latin typeface="+mn-ea"/>
                <a:cs typeface="Times New Roman" panose="02020603050405020304" pitchFamily="18" charset="0"/>
              </a:rPr>
              <a:t>g (1&lt;g&lt;n)</a:t>
            </a:r>
            <a:r>
              <a:rPr lang="zh-CN" altLang="en-US" sz="2000" kern="0" dirty="0">
                <a:solidFill>
                  <a:schemeClr val="hlink"/>
                </a:solidFill>
                <a:latin typeface="+mn-ea"/>
              </a:rPr>
              <a:t>是两个比较大的素数。其不用保密</a:t>
            </a:r>
          </a:p>
          <a:p>
            <a:pPr eaLnBrk="1" hangingPunct="1">
              <a:lnSpc>
                <a:spcPct val="90000"/>
              </a:lnSpc>
              <a:buFont typeface="Wingdings" panose="05000000000000000000" pitchFamily="2" charset="2"/>
              <a:buNone/>
            </a:pPr>
            <a:r>
              <a:rPr lang="zh-CN" altLang="en-US" sz="2000" kern="0" dirty="0">
                <a:solidFill>
                  <a:schemeClr val="hlink"/>
                </a:solidFill>
                <a:latin typeface="+mn-ea"/>
              </a:rPr>
              <a:t> 显然</a:t>
            </a:r>
            <a:r>
              <a:rPr lang="en-US" altLang="zh-CN" sz="2000" kern="0" dirty="0">
                <a:solidFill>
                  <a:schemeClr val="hlink"/>
                </a:solidFill>
                <a:latin typeface="+mn-ea"/>
              </a:rPr>
              <a:t>K</a:t>
            </a:r>
            <a:r>
              <a:rPr lang="en-US" altLang="zh-CN" sz="2000" kern="0" baseline="-25000" dirty="0">
                <a:solidFill>
                  <a:schemeClr val="hlink"/>
                </a:solidFill>
                <a:latin typeface="+mn-ea"/>
              </a:rPr>
              <a:t>a</a:t>
            </a:r>
            <a:r>
              <a:rPr lang="en-US" altLang="zh-CN" sz="2000" kern="0" dirty="0">
                <a:solidFill>
                  <a:schemeClr val="hlink"/>
                </a:solidFill>
                <a:latin typeface="+mn-ea"/>
              </a:rPr>
              <a:t>=K</a:t>
            </a:r>
            <a:r>
              <a:rPr lang="en-US" altLang="zh-CN" sz="2000" kern="0" baseline="-25000" dirty="0">
                <a:solidFill>
                  <a:schemeClr val="hlink"/>
                </a:solidFill>
                <a:latin typeface="+mn-ea"/>
              </a:rPr>
              <a:t>b</a:t>
            </a:r>
            <a:r>
              <a:rPr lang="en-US" altLang="zh-CN" sz="2000" kern="0" dirty="0">
                <a:solidFill>
                  <a:schemeClr val="hlink"/>
                </a:solidFill>
                <a:latin typeface="+mn-ea"/>
              </a:rPr>
              <a:t>(</a:t>
            </a:r>
            <a:r>
              <a:rPr lang="zh-CN" altLang="en-US" sz="2000" kern="0" dirty="0">
                <a:solidFill>
                  <a:schemeClr val="hlink"/>
                </a:solidFill>
                <a:latin typeface="+mn-ea"/>
              </a:rPr>
              <a:t>安全性基于离散对数问题的难解性</a:t>
            </a:r>
            <a:r>
              <a:rPr lang="en-US" altLang="zh-CN" sz="2000" kern="0" dirty="0">
                <a:solidFill>
                  <a:schemeClr val="hlink"/>
                </a:solidFill>
                <a:latin typeface="+mn-ea"/>
              </a:rPr>
              <a:t>)</a:t>
            </a:r>
          </a:p>
        </p:txBody>
      </p:sp>
      <p:sp>
        <p:nvSpPr>
          <p:cNvPr id="5" name="矩形 4"/>
          <p:cNvSpPr/>
          <p:nvPr/>
        </p:nvSpPr>
        <p:spPr>
          <a:xfrm>
            <a:off x="262943" y="519124"/>
            <a:ext cx="8305800" cy="480131"/>
          </a:xfrm>
          <a:prstGeom prst="rect">
            <a:avLst/>
          </a:prstGeom>
        </p:spPr>
        <p:txBody>
          <a:bodyPr wrap="square">
            <a:spAutoFit/>
          </a:bodyPr>
          <a:lstStyle/>
          <a:p>
            <a:pPr eaLnBrk="1" hangingPunct="1">
              <a:lnSpc>
                <a:spcPct val="90000"/>
              </a:lnSpc>
              <a:buFont typeface="Wingdings" panose="05000000000000000000" pitchFamily="2" charset="2"/>
              <a:buNone/>
            </a:pPr>
            <a:r>
              <a:rPr lang="zh-CN" altLang="en-US" sz="2800" b="1" kern="0" dirty="0">
                <a:solidFill>
                  <a:schemeClr val="hlink"/>
                </a:solidFill>
              </a:rPr>
              <a:t>基于协商的对称密钥建立：</a:t>
            </a:r>
            <a:r>
              <a:rPr lang="en-US" altLang="zh-CN" sz="2800" b="1" kern="0" dirty="0" err="1">
                <a:solidFill>
                  <a:schemeClr val="hlink"/>
                </a:solidFill>
                <a:latin typeface="宋体" panose="02010600030101010101" pitchFamily="2" charset="-122"/>
              </a:rPr>
              <a:t>Diffie</a:t>
            </a:r>
            <a:r>
              <a:rPr lang="en-US" altLang="zh-CN" sz="2800" b="1" kern="0" dirty="0">
                <a:solidFill>
                  <a:schemeClr val="hlink"/>
                </a:solidFill>
                <a:latin typeface="宋体" panose="02010600030101010101" pitchFamily="2" charset="-122"/>
              </a:rPr>
              <a:t>---Hellman </a:t>
            </a:r>
            <a:r>
              <a:rPr lang="zh-CN" altLang="en-US" sz="2800" b="1" kern="0" dirty="0">
                <a:solidFill>
                  <a:schemeClr val="hlink"/>
                </a:solidFill>
                <a:latin typeface="宋体" panose="02010600030101010101" pitchFamily="2" charset="-122"/>
              </a:rPr>
              <a:t>协议</a:t>
            </a:r>
            <a:r>
              <a:rPr lang="zh-CN" altLang="en-US" sz="2800" kern="0" dirty="0"/>
              <a:t> </a:t>
            </a:r>
          </a:p>
        </p:txBody>
      </p:sp>
      <mc:AlternateContent xmlns:mc="http://schemas.openxmlformats.org/markup-compatibility/2006" xmlns:a14="http://schemas.microsoft.com/office/drawing/2010/main">
        <mc:Choice Requires="a14">
          <p:sp>
            <p:nvSpPr>
              <p:cNvPr id="7" name="矩形 6"/>
              <p:cNvSpPr/>
              <p:nvPr/>
            </p:nvSpPr>
            <p:spPr>
              <a:xfrm>
                <a:off x="1123620" y="5836207"/>
                <a:ext cx="6910036" cy="990015"/>
              </a:xfrm>
              <a:prstGeom prst="rect">
                <a:avLst/>
              </a:prstGeom>
              <a:solidFill>
                <a:schemeClr val="bg2">
                  <a:lumMod val="90000"/>
                </a:schemeClr>
              </a:solidFill>
            </p:spPr>
            <p:txBody>
              <a:bodyPr wrap="square">
                <a:spAutoFit/>
              </a:bodyPr>
              <a:lstStyle/>
              <a:p>
                <a:endParaRPr lang="en-US" altLang="zh-CN" b="1" i="1" dirty="0">
                  <a:solidFill>
                    <a:schemeClr val="tx1"/>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zh-CN" altLang="en-US" b="1" i="1" smtClean="0">
                          <a:solidFill>
                            <a:schemeClr val="tx1"/>
                          </a:solidFill>
                          <a:latin typeface="Cambria Math" panose="02040503050406030204" pitchFamily="18" charset="0"/>
                        </a:rPr>
                        <m:t>原理</m:t>
                      </m:r>
                      <m:r>
                        <a:rPr lang="zh-CN" altLang="en-US" b="1" i="1">
                          <a:solidFill>
                            <a:schemeClr val="tx1"/>
                          </a:solidFill>
                          <a:latin typeface="Cambria Math" panose="02040503050406030204" pitchFamily="18" charset="0"/>
                        </a:rPr>
                        <m:t>：</m:t>
                      </m:r>
                      <m:sSup>
                        <m:sSupPr>
                          <m:ctrlPr>
                            <a:rPr lang="zh-CN" altLang="en-US" b="1" i="1">
                              <a:latin typeface="Cambria Math" panose="02040503050406030204" pitchFamily="18" charset="0"/>
                            </a:rPr>
                          </m:ctrlPr>
                        </m:sSupPr>
                        <m:e>
                          <m:d>
                            <m:dPr>
                              <m:ctrlPr>
                                <a:rPr lang="zh-CN" altLang="en-US" b="1" i="1">
                                  <a:latin typeface="Cambria Math" panose="02040503050406030204" pitchFamily="18" charset="0"/>
                                </a:rPr>
                              </m:ctrlPr>
                            </m:dPr>
                            <m:e>
                              <m:sSup>
                                <m:sSupPr>
                                  <m:ctrlPr>
                                    <a:rPr lang="zh-CN" altLang="en-US" b="1" i="1">
                                      <a:latin typeface="Cambria Math" panose="02040503050406030204" pitchFamily="18" charset="0"/>
                                    </a:rPr>
                                  </m:ctrlPr>
                                </m:sSupPr>
                                <m:e>
                                  <m:r>
                                    <a:rPr lang="zh-CN" altLang="en-US" b="1" i="1">
                                      <a:latin typeface="Cambria Math" panose="02040503050406030204" pitchFamily="18" charset="0"/>
                                    </a:rPr>
                                    <m:t>𝒚</m:t>
                                  </m:r>
                                </m:e>
                                <m:sup>
                                  <m:r>
                                    <a:rPr lang="zh-CN" altLang="en-US" b="1" i="1">
                                      <a:latin typeface="Cambria Math" panose="02040503050406030204" pitchFamily="18" charset="0"/>
                                    </a:rPr>
                                    <m:t>𝒂</m:t>
                                  </m:r>
                                </m:sup>
                              </m:sSup>
                            </m:e>
                          </m:d>
                        </m:e>
                        <m:sup>
                          <m:r>
                            <a:rPr lang="zh-CN" altLang="en-US" b="1" i="1">
                              <a:latin typeface="Cambria Math" panose="02040503050406030204" pitchFamily="18" charset="0"/>
                            </a:rPr>
                            <m:t>𝒃</m:t>
                          </m:r>
                        </m:sup>
                      </m:sSup>
                      <m:r>
                        <a:rPr lang="zh-CN" altLang="en-US" b="1" i="1">
                          <a:latin typeface="Cambria Math" panose="02040503050406030204" pitchFamily="18" charset="0"/>
                        </a:rPr>
                        <m:t>𝒎𝒐𝒅</m:t>
                      </m:r>
                      <m:r>
                        <a:rPr lang="zh-CN" altLang="en-US" b="1" i="0">
                          <a:latin typeface="Cambria Math" panose="02040503050406030204" pitchFamily="18" charset="0"/>
                        </a:rPr>
                        <m:t> </m:t>
                      </m:r>
                      <m:r>
                        <a:rPr lang="zh-CN" altLang="en-US" b="1" i="1">
                          <a:latin typeface="Cambria Math" panose="02040503050406030204" pitchFamily="18" charset="0"/>
                        </a:rPr>
                        <m:t>𝒑</m:t>
                      </m:r>
                      <m:r>
                        <a:rPr lang="zh-CN" altLang="en-US" b="1" i="0">
                          <a:latin typeface="Cambria Math" panose="02040503050406030204" pitchFamily="18" charset="0"/>
                        </a:rPr>
                        <m:t>=</m:t>
                      </m:r>
                      <m:sSup>
                        <m:sSupPr>
                          <m:ctrlPr>
                            <a:rPr lang="zh-CN" altLang="en-US" b="1" i="1">
                              <a:latin typeface="Cambria Math" panose="02040503050406030204" pitchFamily="18" charset="0"/>
                            </a:rPr>
                          </m:ctrlPr>
                        </m:sSupPr>
                        <m:e>
                          <m:d>
                            <m:dPr>
                              <m:ctrlPr>
                                <a:rPr lang="zh-CN" altLang="en-US" b="1" i="1">
                                  <a:latin typeface="Cambria Math" panose="02040503050406030204" pitchFamily="18" charset="0"/>
                                </a:rPr>
                              </m:ctrlPr>
                            </m:dPr>
                            <m:e>
                              <m:sSup>
                                <m:sSupPr>
                                  <m:ctrlPr>
                                    <a:rPr lang="zh-CN" altLang="en-US" b="1" i="1">
                                      <a:latin typeface="Cambria Math" panose="02040503050406030204" pitchFamily="18" charset="0"/>
                                    </a:rPr>
                                  </m:ctrlPr>
                                </m:sSupPr>
                                <m:e>
                                  <m:r>
                                    <a:rPr lang="zh-CN" altLang="en-US" b="1" i="1">
                                      <a:latin typeface="Cambria Math" panose="02040503050406030204" pitchFamily="18" charset="0"/>
                                    </a:rPr>
                                    <m:t>𝒚</m:t>
                                  </m:r>
                                </m:e>
                                <m:sup>
                                  <m:r>
                                    <a:rPr lang="zh-CN" altLang="en-US" b="1" i="1">
                                      <a:latin typeface="Cambria Math" panose="02040503050406030204" pitchFamily="18" charset="0"/>
                                    </a:rPr>
                                    <m:t>𝒃</m:t>
                                  </m:r>
                                </m:sup>
                              </m:sSup>
                            </m:e>
                          </m:d>
                        </m:e>
                        <m:sup>
                          <m:r>
                            <a:rPr lang="zh-CN" altLang="en-US" b="1" i="1">
                              <a:latin typeface="Cambria Math" panose="02040503050406030204" pitchFamily="18" charset="0"/>
                            </a:rPr>
                            <m:t>𝒂</m:t>
                          </m:r>
                        </m:sup>
                      </m:sSup>
                      <m:r>
                        <a:rPr lang="zh-CN" altLang="en-US" b="1" i="1">
                          <a:latin typeface="Cambria Math" panose="02040503050406030204" pitchFamily="18" charset="0"/>
                        </a:rPr>
                        <m:t>𝒎𝒐𝒅</m:t>
                      </m:r>
                      <m:r>
                        <a:rPr lang="zh-CN" altLang="en-US" b="1" i="0">
                          <a:latin typeface="Cambria Math" panose="02040503050406030204" pitchFamily="18" charset="0"/>
                        </a:rPr>
                        <m:t> </m:t>
                      </m:r>
                      <m:r>
                        <a:rPr lang="zh-CN" altLang="en-US" b="1" i="1">
                          <a:latin typeface="Cambria Math" panose="02040503050406030204" pitchFamily="18" charset="0"/>
                        </a:rPr>
                        <m:t>𝒑</m:t>
                      </m:r>
                      <m:r>
                        <a:rPr lang="zh-CN" altLang="en-US" b="1" i="0">
                          <a:latin typeface="Cambria Math" panose="02040503050406030204" pitchFamily="18" charset="0"/>
                        </a:rPr>
                        <m:t>=</m:t>
                      </m:r>
                      <m:sSup>
                        <m:sSupPr>
                          <m:ctrlPr>
                            <a:rPr lang="zh-CN" altLang="en-US" b="1" i="1">
                              <a:latin typeface="Cambria Math" panose="02040503050406030204" pitchFamily="18" charset="0"/>
                            </a:rPr>
                          </m:ctrlPr>
                        </m:sSupPr>
                        <m:e>
                          <m:r>
                            <a:rPr lang="zh-CN" altLang="en-US" b="1" i="1">
                              <a:latin typeface="Cambria Math" panose="02040503050406030204" pitchFamily="18" charset="0"/>
                            </a:rPr>
                            <m:t>𝒚</m:t>
                          </m:r>
                        </m:e>
                        <m:sup>
                          <m:r>
                            <a:rPr lang="zh-CN" altLang="en-US" b="1" i="1">
                              <a:latin typeface="Cambria Math" panose="02040503050406030204" pitchFamily="18" charset="0"/>
                            </a:rPr>
                            <m:t>𝒂𝒃</m:t>
                          </m:r>
                        </m:sup>
                      </m:sSup>
                      <m:r>
                        <a:rPr lang="zh-CN" altLang="en-US" b="1" i="1">
                          <a:latin typeface="Cambria Math" panose="02040503050406030204" pitchFamily="18" charset="0"/>
                        </a:rPr>
                        <m:t>𝒎𝒐𝒅</m:t>
                      </m:r>
                      <m:r>
                        <a:rPr lang="zh-CN" altLang="en-US" b="1" i="0">
                          <a:latin typeface="Cambria Math" panose="02040503050406030204" pitchFamily="18" charset="0"/>
                        </a:rPr>
                        <m:t> </m:t>
                      </m:r>
                      <m:r>
                        <a:rPr lang="zh-CN" altLang="en-US" b="1" i="1">
                          <a:latin typeface="Cambria Math" panose="02040503050406030204" pitchFamily="18" charset="0"/>
                        </a:rPr>
                        <m:t>𝒑</m:t>
                      </m:r>
                    </m:oMath>
                  </m:oMathPara>
                </a14:m>
                <a:endParaRPr lang="en-US" altLang="zh-CN" b="1" dirty="0"/>
              </a:p>
              <a:p>
                <a:endParaRPr lang="zh-CN" altLang="en-US" b="1" dirty="0"/>
              </a:p>
            </p:txBody>
          </p:sp>
        </mc:Choice>
        <mc:Fallback xmlns="">
          <p:sp>
            <p:nvSpPr>
              <p:cNvPr id="7" name="矩形 6"/>
              <p:cNvSpPr>
                <a:spLocks noRot="1" noChangeAspect="1" noMove="1" noResize="1" noEditPoints="1" noAdjustHandles="1" noChangeArrowheads="1" noChangeShapeType="1" noTextEdit="1"/>
              </p:cNvSpPr>
              <p:nvPr/>
            </p:nvSpPr>
            <p:spPr>
              <a:xfrm>
                <a:off x="1123620" y="5836207"/>
                <a:ext cx="6910036" cy="990015"/>
              </a:xfrm>
              <a:prstGeom prst="rect">
                <a:avLst/>
              </a:prstGeom>
              <a:blipFill>
                <a:blip r:embed="rId2"/>
                <a:stretch>
                  <a:fillRect l="-1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09482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body" idx="1"/>
          </p:nvPr>
        </p:nvSpPr>
        <p:spPr>
          <a:xfrm>
            <a:off x="262943" y="1497871"/>
            <a:ext cx="8502234" cy="5033557"/>
          </a:xfrm>
          <a:noFill/>
        </p:spPr>
        <p:txBody>
          <a:bodyPr/>
          <a:lstStyle/>
          <a:p>
            <a:pPr marL="0" indent="0" eaLnBrk="1" hangingPunct="1">
              <a:lnSpc>
                <a:spcPct val="125000"/>
              </a:lnSpc>
              <a:spcBef>
                <a:spcPts val="2400"/>
              </a:spcBef>
              <a:buFont typeface="Wingdings" panose="05000000000000000000" pitchFamily="2" charset="2"/>
              <a:buNone/>
            </a:pPr>
            <a:r>
              <a:rPr lang="zh-CN" altLang="en-US" sz="2400" dirty="0">
                <a:latin typeface="+mn-ea"/>
              </a:rPr>
              <a:t>  </a:t>
            </a:r>
            <a:r>
              <a:rPr lang="zh-CN" altLang="en-US" sz="2400" b="1" dirty="0">
                <a:solidFill>
                  <a:srgbClr val="FF0000"/>
                </a:solidFill>
                <a:latin typeface="+mn-ea"/>
              </a:rPr>
              <a:t>① 通信方</a:t>
            </a:r>
            <a:r>
              <a:rPr lang="en-US" altLang="zh-CN" sz="2400" b="1" dirty="0">
                <a:solidFill>
                  <a:srgbClr val="FF0000"/>
                </a:solidFill>
                <a:latin typeface="+mn-ea"/>
              </a:rPr>
              <a:t>+</a:t>
            </a:r>
            <a:r>
              <a:rPr lang="zh-CN" altLang="en-US" sz="2400" b="1" dirty="0">
                <a:solidFill>
                  <a:srgbClr val="FF0000"/>
                </a:solidFill>
                <a:latin typeface="+mn-ea"/>
              </a:rPr>
              <a:t>物理方法：</a:t>
            </a:r>
            <a:r>
              <a:rPr lang="zh-CN" altLang="en-US" sz="2400" dirty="0">
                <a:latin typeface="+mn-ea"/>
              </a:rPr>
              <a:t>密钥由</a:t>
            </a:r>
            <a:r>
              <a:rPr lang="en-US" altLang="zh-CN" sz="2400" dirty="0">
                <a:latin typeface="+mn-ea"/>
              </a:rPr>
              <a:t>A</a:t>
            </a:r>
            <a:r>
              <a:rPr lang="zh-CN" altLang="en-US" sz="2400" dirty="0">
                <a:latin typeface="+mn-ea"/>
              </a:rPr>
              <a:t>选取并通过物理手段发送给</a:t>
            </a:r>
            <a:r>
              <a:rPr lang="en-US" altLang="zh-CN" sz="2400" dirty="0">
                <a:latin typeface="+mn-ea"/>
              </a:rPr>
              <a:t>B</a:t>
            </a:r>
            <a:r>
              <a:rPr lang="zh-CN" altLang="en-US" sz="2400" dirty="0">
                <a:latin typeface="+mn-ea"/>
              </a:rPr>
              <a:t>或协商产生；</a:t>
            </a:r>
          </a:p>
          <a:p>
            <a:pPr marL="0" indent="0" eaLnBrk="1" hangingPunct="1">
              <a:lnSpc>
                <a:spcPct val="125000"/>
              </a:lnSpc>
              <a:spcBef>
                <a:spcPts val="2400"/>
              </a:spcBef>
              <a:buFont typeface="Wingdings" panose="05000000000000000000" pitchFamily="2" charset="2"/>
              <a:buNone/>
            </a:pPr>
            <a:r>
              <a:rPr lang="zh-CN" altLang="en-US" sz="2400" dirty="0">
                <a:latin typeface="+mn-ea"/>
              </a:rPr>
              <a:t> </a:t>
            </a:r>
            <a:r>
              <a:rPr lang="zh-CN" altLang="en-US" sz="2400" b="1" dirty="0">
                <a:solidFill>
                  <a:srgbClr val="FF0000"/>
                </a:solidFill>
                <a:latin typeface="+mn-ea"/>
              </a:rPr>
              <a:t> </a:t>
            </a:r>
            <a:r>
              <a:rPr lang="zh-CN" altLang="en-US" sz="2400" b="1" dirty="0">
                <a:solidFill>
                  <a:srgbClr val="0000FF"/>
                </a:solidFill>
                <a:latin typeface="+mn-ea"/>
              </a:rPr>
              <a:t>② 通信方</a:t>
            </a:r>
            <a:r>
              <a:rPr lang="en-US" altLang="zh-CN" sz="2400" b="1" dirty="0">
                <a:solidFill>
                  <a:srgbClr val="0000FF"/>
                </a:solidFill>
                <a:latin typeface="+mn-ea"/>
              </a:rPr>
              <a:t>+</a:t>
            </a:r>
            <a:r>
              <a:rPr lang="zh-CN" altLang="en-US" sz="2400" b="1" dirty="0">
                <a:solidFill>
                  <a:srgbClr val="0000FF"/>
                </a:solidFill>
                <a:latin typeface="+mn-ea"/>
              </a:rPr>
              <a:t>保密信道：</a:t>
            </a:r>
            <a:r>
              <a:rPr lang="zh-CN" altLang="en-US" sz="2400" dirty="0">
                <a:latin typeface="+mn-ea"/>
              </a:rPr>
              <a:t>若</a:t>
            </a:r>
            <a:r>
              <a:rPr lang="en-US" altLang="zh-CN" sz="2400" dirty="0">
                <a:latin typeface="+mn-ea"/>
              </a:rPr>
              <a:t>A</a:t>
            </a:r>
            <a:r>
              <a:rPr lang="zh-CN" altLang="en-US" sz="2400" dirty="0">
                <a:latin typeface="+mn-ea"/>
              </a:rPr>
              <a:t>、</a:t>
            </a:r>
            <a:r>
              <a:rPr lang="en-US" altLang="zh-CN" sz="2400" dirty="0">
                <a:latin typeface="+mn-ea"/>
              </a:rPr>
              <a:t>B</a:t>
            </a:r>
            <a:r>
              <a:rPr lang="zh-CN" altLang="en-US" sz="2400" dirty="0">
                <a:latin typeface="+mn-ea"/>
              </a:rPr>
              <a:t>事先已有一密钥，则其中一方选取新密钥后，用已有的密钥加密新密钥并发送给另一方；</a:t>
            </a:r>
          </a:p>
          <a:p>
            <a:pPr marL="0" indent="0" eaLnBrk="1" hangingPunct="1">
              <a:lnSpc>
                <a:spcPct val="125000"/>
              </a:lnSpc>
              <a:spcBef>
                <a:spcPts val="2400"/>
              </a:spcBef>
              <a:buFont typeface="Wingdings" panose="05000000000000000000" pitchFamily="2" charset="2"/>
              <a:buNone/>
            </a:pPr>
            <a:r>
              <a:rPr lang="zh-CN" altLang="en-US" sz="2400" dirty="0">
                <a:latin typeface="+mn-ea"/>
              </a:rPr>
              <a:t>  </a:t>
            </a:r>
            <a:r>
              <a:rPr lang="zh-CN" altLang="en-US" sz="2400" b="1" dirty="0">
                <a:solidFill>
                  <a:srgbClr val="FF0000"/>
                </a:solidFill>
                <a:latin typeface="+mn-ea"/>
              </a:rPr>
              <a:t>③ 第三方</a:t>
            </a:r>
            <a:r>
              <a:rPr lang="en-US" altLang="zh-CN" sz="2400" b="1" dirty="0">
                <a:solidFill>
                  <a:srgbClr val="FF0000"/>
                </a:solidFill>
                <a:latin typeface="+mn-ea"/>
              </a:rPr>
              <a:t>+</a:t>
            </a:r>
            <a:r>
              <a:rPr lang="zh-CN" altLang="en-US" sz="2400" b="1" dirty="0">
                <a:solidFill>
                  <a:srgbClr val="FF0000"/>
                </a:solidFill>
                <a:latin typeface="+mn-ea"/>
              </a:rPr>
              <a:t>物理方法：</a:t>
            </a:r>
            <a:r>
              <a:rPr lang="zh-CN" altLang="en-US" sz="2400" dirty="0">
                <a:latin typeface="+mn-ea"/>
              </a:rPr>
              <a:t>密钥由第三方选取并通过物理手段发送给</a:t>
            </a:r>
            <a:r>
              <a:rPr lang="en-US" altLang="zh-CN" sz="2400" dirty="0">
                <a:latin typeface="+mn-ea"/>
              </a:rPr>
              <a:t>A</a:t>
            </a:r>
            <a:r>
              <a:rPr lang="zh-CN" altLang="en-US" sz="2400" dirty="0">
                <a:latin typeface="+mn-ea"/>
              </a:rPr>
              <a:t>和</a:t>
            </a:r>
            <a:r>
              <a:rPr lang="en-US" altLang="zh-CN" sz="2400" dirty="0">
                <a:latin typeface="+mn-ea"/>
              </a:rPr>
              <a:t>B</a:t>
            </a:r>
            <a:r>
              <a:rPr lang="zh-CN" altLang="en-US" sz="2400" dirty="0">
                <a:latin typeface="+mn-ea"/>
              </a:rPr>
              <a:t>；</a:t>
            </a:r>
          </a:p>
          <a:p>
            <a:pPr marL="0" indent="0" eaLnBrk="1" hangingPunct="1">
              <a:lnSpc>
                <a:spcPct val="125000"/>
              </a:lnSpc>
              <a:spcBef>
                <a:spcPts val="2400"/>
              </a:spcBef>
              <a:buFont typeface="Wingdings" panose="05000000000000000000" pitchFamily="2" charset="2"/>
              <a:buNone/>
            </a:pPr>
            <a:r>
              <a:rPr lang="zh-CN" altLang="en-US" sz="2400" dirty="0">
                <a:latin typeface="+mn-ea"/>
              </a:rPr>
              <a:t>  </a:t>
            </a:r>
            <a:r>
              <a:rPr lang="zh-CN" altLang="en-US" sz="2400" b="1" dirty="0">
                <a:solidFill>
                  <a:srgbClr val="0000FF"/>
                </a:solidFill>
                <a:latin typeface="+mn-ea"/>
              </a:rPr>
              <a:t>④ 第三方</a:t>
            </a:r>
            <a:r>
              <a:rPr lang="en-US" altLang="zh-CN" sz="2400" b="1" dirty="0">
                <a:solidFill>
                  <a:srgbClr val="0000FF"/>
                </a:solidFill>
                <a:latin typeface="+mn-ea"/>
              </a:rPr>
              <a:t>+</a:t>
            </a:r>
            <a:r>
              <a:rPr lang="zh-CN" altLang="en-US" sz="2400" b="1" dirty="0">
                <a:solidFill>
                  <a:srgbClr val="0000FF"/>
                </a:solidFill>
                <a:latin typeface="+mn-ea"/>
              </a:rPr>
              <a:t>保密信道：</a:t>
            </a:r>
            <a:r>
              <a:rPr lang="en-US" altLang="zh-CN" sz="2400" b="1" dirty="0">
                <a:solidFill>
                  <a:srgbClr val="0000FF"/>
                </a:solidFill>
                <a:latin typeface="+mn-ea"/>
              </a:rPr>
              <a:t>KDC</a:t>
            </a:r>
            <a:r>
              <a:rPr lang="zh-CN" altLang="en-US" sz="2400" b="1" dirty="0">
                <a:solidFill>
                  <a:srgbClr val="0000FF"/>
                </a:solidFill>
                <a:latin typeface="+mn-ea"/>
              </a:rPr>
              <a:t>模式，</a:t>
            </a:r>
            <a:r>
              <a:rPr lang="zh-CN" altLang="en-US" sz="2400" dirty="0">
                <a:latin typeface="+mn-ea"/>
              </a:rPr>
              <a:t>若</a:t>
            </a:r>
            <a:r>
              <a:rPr lang="en-US" altLang="zh-CN" sz="2400" dirty="0">
                <a:latin typeface="+mn-ea"/>
              </a:rPr>
              <a:t>A</a:t>
            </a:r>
            <a:r>
              <a:rPr lang="zh-CN" altLang="en-US" sz="2400" dirty="0">
                <a:latin typeface="+mn-ea"/>
              </a:rPr>
              <a:t>、</a:t>
            </a:r>
            <a:r>
              <a:rPr lang="en-US" altLang="zh-CN" sz="2400" dirty="0">
                <a:latin typeface="+mn-ea"/>
              </a:rPr>
              <a:t>B</a:t>
            </a:r>
            <a:r>
              <a:rPr lang="zh-CN" altLang="en-US" sz="2400" dirty="0">
                <a:latin typeface="+mn-ea"/>
              </a:rPr>
              <a:t>与第三方</a:t>
            </a:r>
            <a:r>
              <a:rPr lang="en-US" altLang="zh-CN" sz="2400" dirty="0">
                <a:latin typeface="+mn-ea"/>
              </a:rPr>
              <a:t>C</a:t>
            </a:r>
            <a:r>
              <a:rPr lang="zh-CN" altLang="en-US" sz="2400" dirty="0">
                <a:latin typeface="+mn-ea"/>
              </a:rPr>
              <a:t>分别有一保密信道，则</a:t>
            </a:r>
            <a:r>
              <a:rPr lang="en-US" altLang="zh-CN" sz="2400" dirty="0">
                <a:latin typeface="+mn-ea"/>
              </a:rPr>
              <a:t>C</a:t>
            </a:r>
            <a:r>
              <a:rPr lang="zh-CN" altLang="en-US" sz="2400" dirty="0">
                <a:latin typeface="+mn-ea"/>
              </a:rPr>
              <a:t>为</a:t>
            </a:r>
            <a:r>
              <a:rPr lang="en-US" altLang="zh-CN" sz="2400" dirty="0">
                <a:latin typeface="+mn-ea"/>
              </a:rPr>
              <a:t>A</a:t>
            </a:r>
            <a:r>
              <a:rPr lang="zh-CN" altLang="en-US" sz="2400" dirty="0">
                <a:latin typeface="+mn-ea"/>
              </a:rPr>
              <a:t>、</a:t>
            </a:r>
            <a:r>
              <a:rPr lang="en-US" altLang="zh-CN" sz="2400" dirty="0">
                <a:latin typeface="+mn-ea"/>
              </a:rPr>
              <a:t>B</a:t>
            </a:r>
            <a:r>
              <a:rPr lang="zh-CN" altLang="en-US" sz="2400" dirty="0">
                <a:latin typeface="+mn-ea"/>
              </a:rPr>
              <a:t>选取密钥后，分别在两个保密信道上发送给</a:t>
            </a:r>
            <a:r>
              <a:rPr lang="en-US" altLang="zh-CN" sz="2400" dirty="0">
                <a:latin typeface="+mn-ea"/>
              </a:rPr>
              <a:t>A</a:t>
            </a:r>
            <a:r>
              <a:rPr lang="zh-CN" altLang="en-US" sz="2400" dirty="0">
                <a:latin typeface="+mn-ea"/>
              </a:rPr>
              <a:t>、</a:t>
            </a:r>
            <a:r>
              <a:rPr lang="en-US" altLang="zh-CN" sz="2400" dirty="0">
                <a:latin typeface="+mn-ea"/>
              </a:rPr>
              <a:t>B</a:t>
            </a:r>
            <a:r>
              <a:rPr lang="zh-CN" altLang="en-US" sz="2400" dirty="0">
                <a:latin typeface="+mn-ea"/>
              </a:rPr>
              <a:t>。 </a:t>
            </a:r>
          </a:p>
        </p:txBody>
      </p:sp>
      <p:sp>
        <p:nvSpPr>
          <p:cNvPr id="3" name="矩形 2"/>
          <p:cNvSpPr/>
          <p:nvPr/>
        </p:nvSpPr>
        <p:spPr>
          <a:xfrm>
            <a:off x="262943" y="519124"/>
            <a:ext cx="8305800" cy="480131"/>
          </a:xfrm>
          <a:prstGeom prst="rect">
            <a:avLst/>
          </a:prstGeom>
        </p:spPr>
        <p:txBody>
          <a:bodyPr wrap="square">
            <a:spAutoFit/>
          </a:bodyPr>
          <a:lstStyle/>
          <a:p>
            <a:pPr eaLnBrk="1" hangingPunct="1">
              <a:lnSpc>
                <a:spcPct val="90000"/>
              </a:lnSpc>
              <a:buFont typeface="Wingdings" panose="05000000000000000000" pitchFamily="2" charset="2"/>
              <a:buNone/>
            </a:pPr>
            <a:r>
              <a:rPr lang="zh-CN" altLang="en-US" sz="2800" b="1" kern="0" dirty="0">
                <a:solidFill>
                  <a:schemeClr val="hlink"/>
                </a:solidFill>
              </a:rPr>
              <a:t>对称密钥分配方法</a:t>
            </a:r>
            <a:endParaRPr lang="zh-CN" altLang="en-US" sz="2800" kern="0" dirty="0"/>
          </a:p>
        </p:txBody>
      </p:sp>
    </p:spTree>
    <p:extLst>
      <p:ext uri="{BB962C8B-B14F-4D97-AF65-F5344CB8AC3E}">
        <p14:creationId xmlns:p14="http://schemas.microsoft.com/office/powerpoint/2010/main" val="1150898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04800" y="1763486"/>
            <a:ext cx="7237413" cy="2400300"/>
            <a:chOff x="609600" y="2743200"/>
            <a:chExt cx="7237413" cy="2400300"/>
          </a:xfrm>
        </p:grpSpPr>
        <p:graphicFrame>
          <p:nvGraphicFramePr>
            <p:cNvPr id="5" name="Object 1032"/>
            <p:cNvGraphicFramePr>
              <a:graphicFrameLocks noChangeAspect="1"/>
            </p:cNvGraphicFramePr>
            <p:nvPr>
              <p:extLst>
                <p:ext uri="{D42A27DB-BD31-4B8C-83A1-F6EECF244321}">
                  <p14:modId xmlns:p14="http://schemas.microsoft.com/office/powerpoint/2010/main" val="682789114"/>
                </p:ext>
              </p:extLst>
            </p:nvPr>
          </p:nvGraphicFramePr>
          <p:xfrm>
            <a:off x="609600" y="2819400"/>
            <a:ext cx="7237413" cy="2324100"/>
          </p:xfrm>
          <a:graphic>
            <a:graphicData uri="http://schemas.openxmlformats.org/presentationml/2006/ole">
              <mc:AlternateContent xmlns:mc="http://schemas.openxmlformats.org/markup-compatibility/2006">
                <mc:Choice xmlns:v="urn:schemas-microsoft-com:vml" Requires="v">
                  <p:oleObj spid="_x0000_s6211" name="位图图像" r:id="rId3" imgW="7238095" imgH="2324424" progId="Paint.Picture">
                    <p:embed/>
                  </p:oleObj>
                </mc:Choice>
                <mc:Fallback>
                  <p:oleObj name="位图图像" r:id="rId3" imgW="7238095" imgH="2324424" progId="Paint.Picture">
                    <p:embed/>
                    <p:pic>
                      <p:nvPicPr>
                        <p:cNvPr id="4098" name="Object 10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819400"/>
                          <a:ext cx="7237413"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1033"/>
            <p:cNvSpPr>
              <a:spLocks noChangeArrowheads="1"/>
            </p:cNvSpPr>
            <p:nvPr/>
          </p:nvSpPr>
          <p:spPr bwMode="auto">
            <a:xfrm>
              <a:off x="3505200" y="2743200"/>
              <a:ext cx="1676400" cy="3048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1200"/>
                <a:t>(1) E</a:t>
              </a:r>
              <a:r>
                <a:rPr lang="en-US" altLang="zh-CN" sz="1200" baseline="-25000"/>
                <a:t>kbo</a:t>
              </a:r>
              <a:r>
                <a:rPr lang="en-US" altLang="zh-CN" sz="1200"/>
                <a:t>[N1||ID</a:t>
              </a:r>
              <a:r>
                <a:rPr lang="en-US" altLang="zh-CN" sz="1200" baseline="-25000"/>
                <a:t>A</a:t>
              </a:r>
              <a:r>
                <a:rPr lang="en-US" altLang="zh-CN" sz="1200"/>
                <a:t>]</a:t>
              </a:r>
            </a:p>
          </p:txBody>
        </p:sp>
        <p:sp>
          <p:nvSpPr>
            <p:cNvPr id="7" name="Rectangle 1034"/>
            <p:cNvSpPr>
              <a:spLocks noChangeArrowheads="1"/>
            </p:cNvSpPr>
            <p:nvPr/>
          </p:nvSpPr>
          <p:spPr bwMode="auto">
            <a:xfrm>
              <a:off x="3505200" y="3200400"/>
              <a:ext cx="1676400" cy="3048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1200" dirty="0"/>
                <a:t>(2) </a:t>
              </a:r>
              <a:r>
                <a:rPr lang="en-US" altLang="zh-CN" sz="1200" dirty="0" err="1"/>
                <a:t>E</a:t>
              </a:r>
              <a:r>
                <a:rPr lang="en-US" altLang="zh-CN" sz="1200" baseline="-25000" dirty="0" err="1"/>
                <a:t>kao</a:t>
              </a:r>
              <a:r>
                <a:rPr lang="en-US" altLang="zh-CN" sz="1200" dirty="0"/>
                <a:t>[N1||N2]</a:t>
              </a:r>
            </a:p>
          </p:txBody>
        </p:sp>
        <p:sp>
          <p:nvSpPr>
            <p:cNvPr id="8" name="Rectangle 1036"/>
            <p:cNvSpPr>
              <a:spLocks noChangeArrowheads="1"/>
            </p:cNvSpPr>
            <p:nvPr/>
          </p:nvSpPr>
          <p:spPr bwMode="auto">
            <a:xfrm>
              <a:off x="3505200" y="4343400"/>
              <a:ext cx="1676400" cy="3048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1200"/>
                <a:t>(3) E</a:t>
              </a:r>
              <a:r>
                <a:rPr lang="en-US" altLang="zh-CN" sz="1200" baseline="-25000"/>
                <a:t>kbo</a:t>
              </a:r>
              <a:r>
                <a:rPr lang="en-US" altLang="zh-CN" sz="1200"/>
                <a:t>[N2]</a:t>
              </a:r>
            </a:p>
          </p:txBody>
        </p:sp>
        <p:sp>
          <p:nvSpPr>
            <p:cNvPr id="9" name="Rectangle 1037"/>
            <p:cNvSpPr>
              <a:spLocks noChangeArrowheads="1"/>
            </p:cNvSpPr>
            <p:nvPr/>
          </p:nvSpPr>
          <p:spPr bwMode="auto">
            <a:xfrm>
              <a:off x="3505200" y="4800600"/>
              <a:ext cx="1676400" cy="3048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1200" dirty="0"/>
                <a:t>(4) </a:t>
              </a:r>
              <a:r>
                <a:rPr lang="en-US" altLang="zh-CN" sz="1200" dirty="0" err="1"/>
                <a:t>E</a:t>
              </a:r>
              <a:r>
                <a:rPr lang="en-US" altLang="zh-CN" sz="1200" baseline="-25000" dirty="0" err="1"/>
                <a:t>kbo</a:t>
              </a:r>
              <a:r>
                <a:rPr lang="en-US" altLang="zh-CN" sz="1200" dirty="0"/>
                <a:t>[</a:t>
              </a:r>
              <a:r>
                <a:rPr lang="en-US" altLang="zh-CN" sz="1200" dirty="0" err="1"/>
                <a:t>E</a:t>
              </a:r>
              <a:r>
                <a:rPr lang="en-US" altLang="zh-CN" sz="1200" baseline="-25000" dirty="0" err="1"/>
                <a:t>kap</a:t>
              </a:r>
              <a:r>
                <a:rPr lang="en-US" altLang="zh-CN" sz="1200" dirty="0"/>
                <a:t>[Ks]]</a:t>
              </a:r>
            </a:p>
          </p:txBody>
        </p:sp>
      </p:grpSp>
      <p:sp>
        <p:nvSpPr>
          <p:cNvPr id="10" name="Rectangle 1038"/>
          <p:cNvSpPr>
            <a:spLocks noChangeArrowheads="1"/>
          </p:cNvSpPr>
          <p:nvPr/>
        </p:nvSpPr>
        <p:spPr bwMode="auto">
          <a:xfrm>
            <a:off x="971006" y="4870269"/>
            <a:ext cx="2667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90000"/>
              </a:lnSpc>
              <a:spcBef>
                <a:spcPct val="20000"/>
              </a:spcBef>
              <a:buClr>
                <a:schemeClr val="folHlink"/>
              </a:buClr>
              <a:buSzPct val="60000"/>
              <a:buFont typeface="Wingdings" panose="05000000000000000000" pitchFamily="2" charset="2"/>
              <a:buNone/>
            </a:pPr>
            <a:r>
              <a:rPr lang="en-US" altLang="zh-CN" sz="2800" dirty="0">
                <a:solidFill>
                  <a:schemeClr val="hlink"/>
                </a:solidFill>
              </a:rPr>
              <a:t>A</a:t>
            </a:r>
            <a:r>
              <a:rPr lang="zh-CN" altLang="en-US" sz="2800" dirty="0">
                <a:solidFill>
                  <a:schemeClr val="hlink"/>
                </a:solidFill>
              </a:rPr>
              <a:t>的公钥：</a:t>
            </a:r>
            <a:r>
              <a:rPr lang="en-US" altLang="zh-CN" sz="2800" dirty="0" err="1">
                <a:solidFill>
                  <a:schemeClr val="hlink"/>
                </a:solidFill>
              </a:rPr>
              <a:t>E</a:t>
            </a:r>
            <a:r>
              <a:rPr lang="en-US" altLang="zh-CN" sz="2800" baseline="-25000" dirty="0" err="1">
                <a:solidFill>
                  <a:schemeClr val="hlink"/>
                </a:solidFill>
              </a:rPr>
              <a:t>kao</a:t>
            </a:r>
            <a:endParaRPr lang="en-US" altLang="zh-CN" sz="2800" baseline="-25000" dirty="0">
              <a:solidFill>
                <a:schemeClr val="hlink"/>
              </a:solidFill>
            </a:endParaRPr>
          </a:p>
          <a:p>
            <a:pPr algn="l" eaLnBrk="1" hangingPunct="1">
              <a:lnSpc>
                <a:spcPct val="90000"/>
              </a:lnSpc>
              <a:spcBef>
                <a:spcPct val="20000"/>
              </a:spcBef>
              <a:buClr>
                <a:schemeClr val="folHlink"/>
              </a:buClr>
              <a:buSzPct val="60000"/>
              <a:buFont typeface="Wingdings" panose="05000000000000000000" pitchFamily="2" charset="2"/>
              <a:buNone/>
            </a:pPr>
            <a:r>
              <a:rPr lang="en-US" altLang="zh-CN" sz="2800" dirty="0">
                <a:solidFill>
                  <a:schemeClr val="hlink"/>
                </a:solidFill>
              </a:rPr>
              <a:t>A</a:t>
            </a:r>
            <a:r>
              <a:rPr lang="zh-CN" altLang="en-US" sz="2800" dirty="0">
                <a:solidFill>
                  <a:schemeClr val="hlink"/>
                </a:solidFill>
              </a:rPr>
              <a:t>的私钥：</a:t>
            </a:r>
            <a:r>
              <a:rPr lang="en-US" altLang="zh-CN" sz="2800" dirty="0" err="1">
                <a:solidFill>
                  <a:schemeClr val="hlink"/>
                </a:solidFill>
              </a:rPr>
              <a:t>E</a:t>
            </a:r>
            <a:r>
              <a:rPr lang="en-US" altLang="zh-CN" sz="2800" baseline="-25000" dirty="0" err="1">
                <a:solidFill>
                  <a:schemeClr val="hlink"/>
                </a:solidFill>
              </a:rPr>
              <a:t>kap</a:t>
            </a:r>
            <a:endParaRPr lang="en-US" altLang="zh-CN" sz="2800" baseline="-25000" dirty="0">
              <a:solidFill>
                <a:schemeClr val="hlink"/>
              </a:solidFill>
            </a:endParaRPr>
          </a:p>
        </p:txBody>
      </p:sp>
      <p:sp>
        <p:nvSpPr>
          <p:cNvPr id="11" name="Rectangle 1039"/>
          <p:cNvSpPr>
            <a:spLocks noChangeArrowheads="1"/>
          </p:cNvSpPr>
          <p:nvPr/>
        </p:nvSpPr>
        <p:spPr bwMode="auto">
          <a:xfrm>
            <a:off x="4628606" y="4870269"/>
            <a:ext cx="2667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90000"/>
              </a:lnSpc>
              <a:spcBef>
                <a:spcPct val="20000"/>
              </a:spcBef>
              <a:buClr>
                <a:schemeClr val="folHlink"/>
              </a:buClr>
              <a:buSzPct val="60000"/>
              <a:buFont typeface="Wingdings" panose="05000000000000000000" pitchFamily="2" charset="2"/>
              <a:buNone/>
            </a:pPr>
            <a:r>
              <a:rPr lang="en-US" altLang="zh-CN" sz="2800">
                <a:solidFill>
                  <a:schemeClr val="hlink"/>
                </a:solidFill>
              </a:rPr>
              <a:t>B</a:t>
            </a:r>
            <a:r>
              <a:rPr lang="zh-CN" altLang="en-US" sz="2800">
                <a:solidFill>
                  <a:schemeClr val="hlink"/>
                </a:solidFill>
              </a:rPr>
              <a:t>的公钥：</a:t>
            </a:r>
            <a:r>
              <a:rPr lang="en-US" altLang="zh-CN" sz="2800">
                <a:solidFill>
                  <a:schemeClr val="hlink"/>
                </a:solidFill>
              </a:rPr>
              <a:t>E</a:t>
            </a:r>
            <a:r>
              <a:rPr lang="en-US" altLang="zh-CN" sz="2800" baseline="-25000">
                <a:solidFill>
                  <a:schemeClr val="hlink"/>
                </a:solidFill>
              </a:rPr>
              <a:t>kbo</a:t>
            </a:r>
          </a:p>
          <a:p>
            <a:pPr algn="l" eaLnBrk="1" hangingPunct="1">
              <a:lnSpc>
                <a:spcPct val="90000"/>
              </a:lnSpc>
              <a:spcBef>
                <a:spcPct val="20000"/>
              </a:spcBef>
              <a:buClr>
                <a:schemeClr val="folHlink"/>
              </a:buClr>
              <a:buSzPct val="60000"/>
              <a:buFont typeface="Wingdings" panose="05000000000000000000" pitchFamily="2" charset="2"/>
              <a:buNone/>
            </a:pPr>
            <a:r>
              <a:rPr lang="en-US" altLang="zh-CN" sz="2800">
                <a:solidFill>
                  <a:schemeClr val="hlink"/>
                </a:solidFill>
              </a:rPr>
              <a:t>B</a:t>
            </a:r>
            <a:r>
              <a:rPr lang="zh-CN" altLang="en-US" sz="2800">
                <a:solidFill>
                  <a:schemeClr val="hlink"/>
                </a:solidFill>
              </a:rPr>
              <a:t>的私钥：</a:t>
            </a:r>
            <a:r>
              <a:rPr lang="en-US" altLang="zh-CN" sz="2800">
                <a:solidFill>
                  <a:schemeClr val="hlink"/>
                </a:solidFill>
              </a:rPr>
              <a:t>E</a:t>
            </a:r>
            <a:r>
              <a:rPr lang="en-US" altLang="zh-CN" sz="2800" baseline="-25000">
                <a:solidFill>
                  <a:schemeClr val="hlink"/>
                </a:solidFill>
              </a:rPr>
              <a:t>kbp</a:t>
            </a:r>
          </a:p>
        </p:txBody>
      </p:sp>
      <p:sp>
        <p:nvSpPr>
          <p:cNvPr id="12" name="Rectangle 1027"/>
          <p:cNvSpPr txBox="1">
            <a:spLocks noChangeArrowheads="1"/>
          </p:cNvSpPr>
          <p:nvPr/>
        </p:nvSpPr>
        <p:spPr bwMode="auto">
          <a:xfrm>
            <a:off x="304800" y="544286"/>
            <a:ext cx="77724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a:lstStyle>
          <a:p>
            <a:pPr eaLnBrk="1" hangingPunct="1">
              <a:lnSpc>
                <a:spcPct val="90000"/>
              </a:lnSpc>
              <a:buNone/>
            </a:pPr>
            <a:r>
              <a:rPr lang="zh-CN" altLang="en-US" sz="2800" b="1" kern="0" dirty="0">
                <a:solidFill>
                  <a:srgbClr val="FF0000"/>
                </a:solidFill>
              </a:rPr>
              <a:t>通信方</a:t>
            </a:r>
            <a:r>
              <a:rPr lang="en-US" altLang="zh-CN" sz="2800" b="1" kern="0" dirty="0">
                <a:solidFill>
                  <a:srgbClr val="FF0000"/>
                </a:solidFill>
              </a:rPr>
              <a:t>+</a:t>
            </a:r>
            <a:r>
              <a:rPr lang="zh-CN" altLang="en-US" sz="2800" b="1" kern="0" dirty="0">
                <a:solidFill>
                  <a:srgbClr val="FF0000"/>
                </a:solidFill>
              </a:rPr>
              <a:t>保密信道：</a:t>
            </a:r>
            <a:r>
              <a:rPr lang="zh-CN" altLang="en-US" sz="2800" b="1" kern="0" dirty="0">
                <a:solidFill>
                  <a:schemeClr val="hlink"/>
                </a:solidFill>
              </a:rPr>
              <a:t>基于公钥的密钥协商协议</a:t>
            </a:r>
            <a:endParaRPr lang="zh-CN" altLang="en-US" sz="2800" b="1" kern="0" dirty="0">
              <a:solidFill>
                <a:srgbClr val="FF0000"/>
              </a:solidFill>
            </a:endParaRPr>
          </a:p>
        </p:txBody>
      </p:sp>
    </p:spTree>
    <p:extLst>
      <p:ext uri="{BB962C8B-B14F-4D97-AF65-F5344CB8AC3E}">
        <p14:creationId xmlns:p14="http://schemas.microsoft.com/office/powerpoint/2010/main" val="789084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272142" y="456451"/>
            <a:ext cx="7813767" cy="496888"/>
          </a:xfrm>
        </p:spPr>
        <p:txBody>
          <a:bodyPr/>
          <a:lstStyle/>
          <a:p>
            <a:pPr eaLnBrk="1" hangingPunct="1">
              <a:buFont typeface="Wingdings" panose="05000000000000000000" pitchFamily="2" charset="2"/>
              <a:buNone/>
            </a:pPr>
            <a:r>
              <a:rPr lang="zh-CN" altLang="en-US" sz="2800" b="1" dirty="0">
                <a:solidFill>
                  <a:srgbClr val="FF0000"/>
                </a:solidFill>
              </a:rPr>
              <a:t>第三方</a:t>
            </a:r>
            <a:r>
              <a:rPr lang="en-US" altLang="zh-CN" sz="2800" b="1" dirty="0">
                <a:solidFill>
                  <a:srgbClr val="FF0000"/>
                </a:solidFill>
              </a:rPr>
              <a:t>+</a:t>
            </a:r>
            <a:r>
              <a:rPr lang="zh-CN" altLang="en-US" sz="2800" b="1" dirty="0">
                <a:solidFill>
                  <a:srgbClr val="FF0000"/>
                </a:solidFill>
              </a:rPr>
              <a:t>保密信道：</a:t>
            </a:r>
            <a:r>
              <a:rPr lang="zh-CN" altLang="en-US" sz="2800" b="1" dirty="0">
                <a:solidFill>
                  <a:srgbClr val="0000FF"/>
                </a:solidFill>
              </a:rPr>
              <a:t>基于</a:t>
            </a:r>
            <a:r>
              <a:rPr lang="en-US" altLang="zh-CN" sz="2800" b="1" dirty="0">
                <a:solidFill>
                  <a:schemeClr val="hlink"/>
                </a:solidFill>
              </a:rPr>
              <a:t>KDC</a:t>
            </a:r>
            <a:r>
              <a:rPr lang="zh-CN" altLang="en-US" sz="2800" b="1" dirty="0">
                <a:solidFill>
                  <a:schemeClr val="hlink"/>
                </a:solidFill>
              </a:rPr>
              <a:t>的对称密钥分配协议</a:t>
            </a:r>
          </a:p>
        </p:txBody>
      </p:sp>
      <p:graphicFrame>
        <p:nvGraphicFramePr>
          <p:cNvPr id="3074" name="Object 5"/>
          <p:cNvGraphicFramePr>
            <a:graphicFrameLocks noChangeAspect="1"/>
          </p:cNvGraphicFramePr>
          <p:nvPr>
            <p:extLst>
              <p:ext uri="{D42A27DB-BD31-4B8C-83A1-F6EECF244321}">
                <p14:modId xmlns:p14="http://schemas.microsoft.com/office/powerpoint/2010/main" val="1005225120"/>
              </p:ext>
            </p:extLst>
          </p:nvPr>
        </p:nvGraphicFramePr>
        <p:xfrm>
          <a:off x="152400" y="1358536"/>
          <a:ext cx="8763000" cy="5270863"/>
        </p:xfrm>
        <a:graphic>
          <a:graphicData uri="http://schemas.openxmlformats.org/presentationml/2006/ole">
            <mc:AlternateContent xmlns:mc="http://schemas.openxmlformats.org/markup-compatibility/2006">
              <mc:Choice xmlns:v="urn:schemas-microsoft-com:vml" Requires="v">
                <p:oleObj spid="_x0000_s3175" name="位图图像" r:id="rId3" imgW="7125695" imgH="3885714" progId="Paint.Picture">
                  <p:embed/>
                </p:oleObj>
              </mc:Choice>
              <mc:Fallback>
                <p:oleObj name="位图图像" r:id="rId3" imgW="7125695" imgH="3885714" progId="Paint.Picture">
                  <p:embed/>
                  <p:pic>
                    <p:nvPicPr>
                      <p:cNvPr id="307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58536"/>
                        <a:ext cx="8763000" cy="5270863"/>
                      </a:xfrm>
                      <a:prstGeom prst="rect">
                        <a:avLst/>
                      </a:prstGeom>
                      <a:noFill/>
                      <a:ln>
                        <a:noFill/>
                      </a:ln>
                      <a:effectLst/>
                      <a:extLst/>
                    </p:spPr>
                  </p:pic>
                </p:oleObj>
              </mc:Fallback>
            </mc:AlternateContent>
          </a:graphicData>
        </a:graphic>
      </p:graphicFrame>
      <p:sp>
        <p:nvSpPr>
          <p:cNvPr id="2" name="矩形 1"/>
          <p:cNvSpPr/>
          <p:nvPr/>
        </p:nvSpPr>
        <p:spPr>
          <a:xfrm>
            <a:off x="6479178" y="1254034"/>
            <a:ext cx="2566851" cy="20769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25000"/>
              </a:lnSpc>
            </a:pPr>
            <a:r>
              <a:rPr lang="zh-CN" altLang="en-US" b="1" dirty="0"/>
              <a:t>通过</a:t>
            </a:r>
            <a:r>
              <a:rPr lang="en-US" altLang="zh-CN" b="1" dirty="0"/>
              <a:t>KDC</a:t>
            </a:r>
            <a:r>
              <a:rPr lang="zh-CN" altLang="en-US" b="1" dirty="0"/>
              <a:t>分配</a:t>
            </a:r>
            <a:r>
              <a:rPr lang="en-US" altLang="zh-CN" b="1" dirty="0"/>
              <a:t>A</a:t>
            </a:r>
            <a:r>
              <a:rPr lang="zh-CN" altLang="en-US" b="1" dirty="0"/>
              <a:t>和</a:t>
            </a:r>
            <a:r>
              <a:rPr lang="en-US" altLang="zh-CN" b="1" dirty="0"/>
              <a:t>B</a:t>
            </a:r>
            <a:r>
              <a:rPr lang="zh-CN" altLang="en-US" b="1" dirty="0"/>
              <a:t>之间的会话密钥</a:t>
            </a:r>
            <a:r>
              <a:rPr lang="en-US" altLang="zh-CN" b="1" dirty="0"/>
              <a:t>(</a:t>
            </a:r>
            <a:r>
              <a:rPr lang="zh-CN" altLang="en-US" b="1" dirty="0"/>
              <a:t>对称加密</a:t>
            </a:r>
            <a:r>
              <a:rPr lang="en-US" altLang="zh-CN" b="1" dirty="0"/>
              <a:t>)</a:t>
            </a:r>
            <a:endParaRPr lang="zh-CN" altLang="en-US" b="1" dirty="0"/>
          </a:p>
        </p:txBody>
      </p:sp>
    </p:spTree>
    <p:extLst>
      <p:ext uri="{BB962C8B-B14F-4D97-AF65-F5344CB8AC3E}">
        <p14:creationId xmlns:p14="http://schemas.microsoft.com/office/powerpoint/2010/main" val="2370881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xfrm>
            <a:off x="300446" y="1275806"/>
            <a:ext cx="8634548" cy="5582194"/>
          </a:xfrm>
        </p:spPr>
        <p:txBody>
          <a:bodyPr/>
          <a:lstStyle/>
          <a:p>
            <a:pPr eaLnBrk="1" hangingPunct="1">
              <a:lnSpc>
                <a:spcPct val="125000"/>
              </a:lnSpc>
              <a:buFont typeface="Wingdings" panose="05000000000000000000" pitchFamily="2" charset="2"/>
              <a:buNone/>
            </a:pPr>
            <a:r>
              <a:rPr lang="en-US" altLang="zh-CN" sz="2000" b="1" dirty="0">
                <a:solidFill>
                  <a:schemeClr val="hlink"/>
                </a:solidFill>
              </a:rPr>
              <a:t>① </a:t>
            </a:r>
            <a:r>
              <a:rPr lang="en-US" altLang="zh-CN" sz="2000" b="1" dirty="0">
                <a:solidFill>
                  <a:schemeClr val="hlink"/>
                </a:solidFill>
                <a:latin typeface="宋体" panose="02010600030101010101" pitchFamily="2" charset="-122"/>
              </a:rPr>
              <a:t>A</a:t>
            </a:r>
            <a:r>
              <a:rPr lang="zh-CN" altLang="en-US" sz="2000" b="1" dirty="0">
                <a:solidFill>
                  <a:schemeClr val="hlink"/>
                </a:solidFill>
                <a:latin typeface="宋体" panose="02010600030101010101" pitchFamily="2" charset="-122"/>
              </a:rPr>
              <a:t>向</a:t>
            </a:r>
            <a:r>
              <a:rPr lang="en-US" altLang="zh-CN" sz="2000" b="1" dirty="0">
                <a:solidFill>
                  <a:schemeClr val="hlink"/>
                </a:solidFill>
                <a:latin typeface="宋体" panose="02010600030101010101" pitchFamily="2" charset="-122"/>
              </a:rPr>
              <a:t>KDC</a:t>
            </a:r>
            <a:r>
              <a:rPr lang="zh-CN" altLang="en-US" sz="2000" b="1" dirty="0">
                <a:solidFill>
                  <a:schemeClr val="hlink"/>
                </a:solidFill>
                <a:latin typeface="宋体" panose="02010600030101010101" pitchFamily="2" charset="-122"/>
              </a:rPr>
              <a:t>发请求</a:t>
            </a:r>
            <a:r>
              <a:rPr lang="en-US" altLang="zh-CN" sz="2000" b="1" dirty="0">
                <a:solidFill>
                  <a:schemeClr val="hlink"/>
                </a:solidFill>
                <a:latin typeface="宋体" panose="02010600030101010101" pitchFamily="2" charset="-122"/>
              </a:rPr>
              <a:t>,</a:t>
            </a:r>
            <a:r>
              <a:rPr lang="zh-CN" altLang="en-US" sz="2000" b="1" dirty="0">
                <a:solidFill>
                  <a:schemeClr val="hlink"/>
                </a:solidFill>
                <a:latin typeface="宋体" panose="02010600030101010101" pitchFamily="2" charset="-122"/>
              </a:rPr>
              <a:t>要求得到一个用来保护他与</a:t>
            </a:r>
            <a:r>
              <a:rPr lang="en-US" altLang="zh-CN" sz="2000" b="1" dirty="0">
                <a:solidFill>
                  <a:schemeClr val="hlink"/>
                </a:solidFill>
                <a:latin typeface="宋体" panose="02010600030101010101" pitchFamily="2" charset="-122"/>
              </a:rPr>
              <a:t>B</a:t>
            </a:r>
            <a:r>
              <a:rPr lang="zh-CN" altLang="en-US" sz="2000" b="1" dirty="0">
                <a:solidFill>
                  <a:schemeClr val="hlink"/>
                </a:solidFill>
                <a:latin typeface="宋体" panose="02010600030101010101" pitchFamily="2" charset="-122"/>
              </a:rPr>
              <a:t>间会话的会话密钥</a:t>
            </a:r>
            <a:r>
              <a:rPr lang="en-US" altLang="zh-CN" sz="2000" b="1" dirty="0" err="1">
                <a:solidFill>
                  <a:schemeClr val="hlink"/>
                </a:solidFill>
                <a:latin typeface="宋体" panose="02010600030101010101" pitchFamily="2" charset="-122"/>
              </a:rPr>
              <a:t>ks</a:t>
            </a:r>
            <a:endParaRPr lang="zh-CN" altLang="en-US" sz="2000" b="1" dirty="0">
              <a:solidFill>
                <a:schemeClr val="hlink"/>
              </a:solidFill>
              <a:latin typeface="宋体" panose="02010600030101010101" pitchFamily="2" charset="-122"/>
            </a:endParaRPr>
          </a:p>
          <a:p>
            <a:pPr marL="0" indent="0" eaLnBrk="1" hangingPunct="1">
              <a:lnSpc>
                <a:spcPct val="125000"/>
              </a:lnSpc>
              <a:buFont typeface="Wingdings" panose="05000000000000000000" pitchFamily="2" charset="2"/>
              <a:buNone/>
            </a:pPr>
            <a:r>
              <a:rPr lang="zh-CN" altLang="en-US" sz="2800" dirty="0">
                <a:solidFill>
                  <a:srgbClr val="000000"/>
                </a:solidFill>
                <a:latin typeface="宋体" panose="02010600030101010101" pitchFamily="2" charset="-122"/>
              </a:rPr>
              <a:t> </a:t>
            </a:r>
            <a:r>
              <a:rPr lang="zh-CN" altLang="en-US" sz="1800" dirty="0">
                <a:solidFill>
                  <a:srgbClr val="000000"/>
                </a:solidFill>
                <a:latin typeface="宋体" panose="02010600030101010101" pitchFamily="2" charset="-122"/>
              </a:rPr>
              <a:t>这个报文包括</a:t>
            </a:r>
            <a:r>
              <a:rPr lang="en-US" altLang="zh-CN" sz="1800" dirty="0">
                <a:solidFill>
                  <a:srgbClr val="000000"/>
                </a:solidFill>
                <a:latin typeface="宋体" panose="02010600030101010101" pitchFamily="2" charset="-122"/>
              </a:rPr>
              <a:t>A</a:t>
            </a:r>
            <a:r>
              <a:rPr lang="zh-CN" altLang="en-US" sz="1800" dirty="0">
                <a:solidFill>
                  <a:srgbClr val="000000"/>
                </a:solidFill>
                <a:latin typeface="宋体" panose="02010600030101010101" pitchFamily="2" charset="-122"/>
              </a:rPr>
              <a:t>和</a:t>
            </a:r>
            <a:r>
              <a:rPr lang="en-US" altLang="zh-CN" sz="1800" dirty="0">
                <a:solidFill>
                  <a:srgbClr val="000000"/>
                </a:solidFill>
                <a:latin typeface="宋体" panose="02010600030101010101" pitchFamily="2" charset="-122"/>
              </a:rPr>
              <a:t>B</a:t>
            </a:r>
            <a:r>
              <a:rPr lang="zh-CN" altLang="en-US" sz="1800" dirty="0">
                <a:solidFill>
                  <a:srgbClr val="000000"/>
                </a:solidFill>
                <a:latin typeface="宋体" panose="02010600030101010101" pitchFamily="2" charset="-122"/>
              </a:rPr>
              <a:t>的标志以及一个对于这次交互而言的唯一的标识符</a:t>
            </a:r>
            <a:r>
              <a:rPr lang="en-US" altLang="zh-CN" sz="1800" dirty="0">
                <a:solidFill>
                  <a:srgbClr val="000000"/>
                </a:solidFill>
                <a:latin typeface="宋体" panose="02010600030101010101" pitchFamily="2" charset="-122"/>
              </a:rPr>
              <a:t>N</a:t>
            </a:r>
            <a:r>
              <a:rPr lang="en-US" altLang="zh-CN" sz="1800" baseline="-30000" dirty="0">
                <a:solidFill>
                  <a:srgbClr val="000000"/>
                </a:solidFill>
                <a:latin typeface="宋体" panose="02010600030101010101" pitchFamily="2" charset="-122"/>
              </a:rPr>
              <a:t>1</a:t>
            </a:r>
            <a:r>
              <a:rPr lang="zh-CN" altLang="en-US" sz="1800" dirty="0">
                <a:solidFill>
                  <a:srgbClr val="000000"/>
                </a:solidFill>
                <a:latin typeface="宋体" panose="02010600030101010101" pitchFamily="2" charset="-122"/>
              </a:rPr>
              <a:t>，称此标志符为现时（</a:t>
            </a:r>
            <a:r>
              <a:rPr lang="en-US" altLang="zh-CN" sz="1800" dirty="0">
                <a:solidFill>
                  <a:srgbClr val="000000"/>
                </a:solidFill>
                <a:latin typeface="宋体" panose="02010600030101010101" pitchFamily="2" charset="-122"/>
              </a:rPr>
              <a:t>nonce</a:t>
            </a:r>
            <a:r>
              <a:rPr lang="zh-CN" altLang="en-US" sz="1800" dirty="0">
                <a:solidFill>
                  <a:srgbClr val="000000"/>
                </a:solidFill>
                <a:latin typeface="宋体" panose="02010600030101010101" pitchFamily="2" charset="-122"/>
              </a:rPr>
              <a:t>），即</a:t>
            </a:r>
          </a:p>
          <a:p>
            <a:pPr eaLnBrk="1" hangingPunct="1">
              <a:lnSpc>
                <a:spcPct val="125000"/>
              </a:lnSpc>
              <a:buFont typeface="Wingdings" panose="05000000000000000000" pitchFamily="2" charset="2"/>
              <a:buNone/>
            </a:pPr>
            <a:r>
              <a:rPr lang="zh-CN" altLang="en-US" sz="2800" dirty="0">
                <a:solidFill>
                  <a:srgbClr val="000000"/>
                </a:solidFill>
                <a:latin typeface="宋体" panose="02010600030101010101" pitchFamily="2" charset="-122"/>
              </a:rPr>
              <a:t>  </a:t>
            </a:r>
            <a:r>
              <a:rPr lang="en-US" altLang="zh-CN" sz="1800" dirty="0">
                <a:solidFill>
                  <a:srgbClr val="000000"/>
                </a:solidFill>
                <a:latin typeface="宋体" panose="02010600030101010101" pitchFamily="2" charset="-122"/>
              </a:rPr>
              <a:t>A-&gt;KDC</a:t>
            </a:r>
            <a:r>
              <a:rPr lang="zh-CN" altLang="en-US" sz="1800" dirty="0">
                <a:solidFill>
                  <a:srgbClr val="000000"/>
                </a:solidFill>
                <a:latin typeface="宋体" panose="02010600030101010101" pitchFamily="2" charset="-122"/>
              </a:rPr>
              <a:t>：</a:t>
            </a:r>
            <a:r>
              <a:rPr lang="en-US" altLang="zh-CN" sz="1800" dirty="0">
                <a:solidFill>
                  <a:srgbClr val="000000"/>
                </a:solidFill>
                <a:latin typeface="宋体" panose="02010600030101010101" pitchFamily="2" charset="-122"/>
              </a:rPr>
              <a:t>[Request</a:t>
            </a:r>
            <a:r>
              <a:rPr lang="zh-CN" altLang="en-US" sz="1800" dirty="0">
                <a:solidFill>
                  <a:srgbClr val="000000"/>
                </a:solidFill>
                <a:latin typeface="宋体" panose="02010600030101010101" pitchFamily="2" charset="-122"/>
              </a:rPr>
              <a:t>，</a:t>
            </a:r>
            <a:r>
              <a:rPr lang="en-US" altLang="zh-CN" sz="1800" dirty="0">
                <a:solidFill>
                  <a:srgbClr val="000000"/>
                </a:solidFill>
                <a:latin typeface="宋体" panose="02010600030101010101" pitchFamily="2" charset="-122"/>
              </a:rPr>
              <a:t>N</a:t>
            </a:r>
            <a:r>
              <a:rPr lang="en-US" altLang="zh-CN" sz="1800" baseline="-25000" dirty="0">
                <a:solidFill>
                  <a:srgbClr val="000000"/>
                </a:solidFill>
                <a:latin typeface="宋体" panose="02010600030101010101" pitchFamily="2" charset="-122"/>
              </a:rPr>
              <a:t>1</a:t>
            </a:r>
            <a:r>
              <a:rPr lang="en-US" altLang="zh-CN" sz="1800" dirty="0">
                <a:solidFill>
                  <a:srgbClr val="000000"/>
                </a:solidFill>
                <a:latin typeface="宋体" panose="02010600030101010101" pitchFamily="2" charset="-122"/>
              </a:rPr>
              <a:t>]</a:t>
            </a:r>
            <a:r>
              <a:rPr lang="en-US" altLang="zh-CN" sz="1800" dirty="0">
                <a:latin typeface="宋体" panose="02010600030101010101" pitchFamily="2" charset="-122"/>
              </a:rPr>
              <a:t> (N</a:t>
            </a:r>
            <a:r>
              <a:rPr lang="en-US" altLang="zh-CN" sz="1800" baseline="-25000" dirty="0">
                <a:latin typeface="宋体" panose="02010600030101010101" pitchFamily="2" charset="-122"/>
              </a:rPr>
              <a:t>1</a:t>
            </a:r>
            <a:r>
              <a:rPr lang="zh-CN" altLang="en-US" sz="1800" dirty="0">
                <a:latin typeface="宋体" panose="02010600030101010101" pitchFamily="2" charset="-122"/>
              </a:rPr>
              <a:t>具有抵抗重放攻击的作用</a:t>
            </a:r>
            <a:r>
              <a:rPr lang="en-US" altLang="zh-CN" sz="1800" dirty="0">
                <a:latin typeface="宋体" panose="02010600030101010101" pitchFamily="2" charset="-122"/>
              </a:rPr>
              <a:t>)</a:t>
            </a:r>
          </a:p>
          <a:p>
            <a:pPr eaLnBrk="1" hangingPunct="1">
              <a:lnSpc>
                <a:spcPct val="125000"/>
              </a:lnSpc>
              <a:spcBef>
                <a:spcPts val="2400"/>
              </a:spcBef>
              <a:buFont typeface="Wingdings" panose="05000000000000000000" pitchFamily="2" charset="2"/>
              <a:buNone/>
            </a:pPr>
            <a:r>
              <a:rPr lang="en-US" altLang="zh-CN" sz="2000" b="1" dirty="0">
                <a:solidFill>
                  <a:schemeClr val="hlink"/>
                </a:solidFill>
              </a:rPr>
              <a:t>② </a:t>
            </a:r>
            <a:r>
              <a:rPr lang="en-US" altLang="zh-CN" sz="2000" b="1" dirty="0">
                <a:solidFill>
                  <a:schemeClr val="hlink"/>
                </a:solidFill>
                <a:latin typeface="宋体" panose="02010600030101010101" pitchFamily="2" charset="-122"/>
              </a:rPr>
              <a:t>KDC</a:t>
            </a:r>
            <a:r>
              <a:rPr lang="zh-CN" altLang="en-US" sz="2000" b="1" dirty="0">
                <a:solidFill>
                  <a:schemeClr val="hlink"/>
                </a:solidFill>
                <a:latin typeface="宋体" panose="02010600030101010101" pitchFamily="2" charset="-122"/>
              </a:rPr>
              <a:t>用一个经过</a:t>
            </a:r>
            <a:r>
              <a:rPr lang="en-US" altLang="zh-CN" sz="2000" b="1" dirty="0">
                <a:solidFill>
                  <a:schemeClr val="hlink"/>
                </a:solidFill>
                <a:latin typeface="宋体" panose="02010600030101010101" pitchFamily="2" charset="-122"/>
              </a:rPr>
              <a:t>K</a:t>
            </a:r>
            <a:r>
              <a:rPr lang="en-US" altLang="zh-CN" sz="2000" b="1" baseline="-30000" dirty="0">
                <a:solidFill>
                  <a:schemeClr val="hlink"/>
                </a:solidFill>
                <a:latin typeface="宋体" panose="02010600030101010101" pitchFamily="2" charset="-122"/>
              </a:rPr>
              <a:t>a</a:t>
            </a:r>
            <a:r>
              <a:rPr lang="zh-CN" altLang="en-US" sz="2000" b="1" dirty="0">
                <a:solidFill>
                  <a:schemeClr val="hlink"/>
                </a:solidFill>
                <a:latin typeface="宋体" panose="02010600030101010101" pitchFamily="2" charset="-122"/>
              </a:rPr>
              <a:t>加密的报文作为响应</a:t>
            </a:r>
          </a:p>
          <a:p>
            <a:pPr eaLnBrk="1" hangingPunct="1">
              <a:lnSpc>
                <a:spcPct val="125000"/>
              </a:lnSpc>
              <a:buFont typeface="Wingdings" panose="05000000000000000000" pitchFamily="2" charset="2"/>
              <a:buNone/>
            </a:pPr>
            <a:r>
              <a:rPr lang="zh-CN" altLang="en-US" sz="1800" dirty="0">
                <a:solidFill>
                  <a:srgbClr val="000000"/>
                </a:solidFill>
                <a:latin typeface="宋体" panose="02010600030101010101" pitchFamily="2" charset="-122"/>
              </a:rPr>
              <a:t>  </a:t>
            </a:r>
            <a:r>
              <a:rPr lang="zh-CN" altLang="en-US" sz="1800" dirty="0">
                <a:solidFill>
                  <a:schemeClr val="hlink"/>
                </a:solidFill>
                <a:latin typeface="宋体" panose="02010600030101010101" pitchFamily="2" charset="-122"/>
              </a:rPr>
              <a:t>这个报文包含给</a:t>
            </a:r>
            <a:r>
              <a:rPr lang="en-US" altLang="zh-CN" sz="1800" dirty="0">
                <a:solidFill>
                  <a:schemeClr val="hlink"/>
                </a:solidFill>
                <a:latin typeface="宋体" panose="02010600030101010101" pitchFamily="2" charset="-122"/>
              </a:rPr>
              <a:t>A</a:t>
            </a:r>
            <a:r>
              <a:rPr lang="zh-CN" altLang="en-US" sz="1800" dirty="0">
                <a:solidFill>
                  <a:schemeClr val="hlink"/>
                </a:solidFill>
                <a:latin typeface="宋体" panose="02010600030101010101" pitchFamily="2" charset="-122"/>
              </a:rPr>
              <a:t>的两项内容</a:t>
            </a:r>
            <a:r>
              <a:rPr lang="zh-CN" altLang="en-US" sz="1800" dirty="0">
                <a:solidFill>
                  <a:srgbClr val="000000"/>
                </a:solidFill>
                <a:latin typeface="宋体" panose="02010600030101010101" pitchFamily="2" charset="-122"/>
              </a:rPr>
              <a:t>：</a:t>
            </a:r>
          </a:p>
          <a:p>
            <a:pPr marL="0" indent="0" eaLnBrk="1" hangingPunct="1">
              <a:lnSpc>
                <a:spcPct val="125000"/>
              </a:lnSpc>
              <a:buFont typeface="Wingdings" panose="05000000000000000000" pitchFamily="2" charset="2"/>
              <a:buNone/>
            </a:pPr>
            <a:r>
              <a:rPr lang="zh-CN" altLang="en-US" sz="1800" dirty="0">
                <a:solidFill>
                  <a:srgbClr val="000000"/>
                </a:solidFill>
                <a:latin typeface="宋体" panose="02010600030101010101" pitchFamily="2" charset="-122"/>
              </a:rPr>
              <a:t>  用于会话的一次性会话密钥</a:t>
            </a:r>
            <a:r>
              <a:rPr lang="en-US" altLang="zh-CN" sz="1800" dirty="0">
                <a:solidFill>
                  <a:srgbClr val="000000"/>
                </a:solidFill>
                <a:latin typeface="宋体" panose="02010600030101010101" pitchFamily="2" charset="-122"/>
              </a:rPr>
              <a:t>K</a:t>
            </a:r>
            <a:r>
              <a:rPr lang="en-US" altLang="zh-CN" sz="1800" baseline="-30000" dirty="0">
                <a:solidFill>
                  <a:srgbClr val="000000"/>
                </a:solidFill>
                <a:latin typeface="宋体" panose="02010600030101010101" pitchFamily="2" charset="-122"/>
              </a:rPr>
              <a:t>s</a:t>
            </a:r>
            <a:r>
              <a:rPr lang="zh-CN" altLang="en-US" sz="1800" dirty="0">
                <a:solidFill>
                  <a:srgbClr val="000000"/>
                </a:solidFill>
                <a:latin typeface="宋体" panose="02010600030101010101" pitchFamily="2" charset="-122"/>
              </a:rPr>
              <a:t>及原来的请求报文</a:t>
            </a:r>
            <a:r>
              <a:rPr lang="en-US" altLang="zh-CN" sz="1800" dirty="0">
                <a:solidFill>
                  <a:srgbClr val="000000"/>
                </a:solidFill>
                <a:latin typeface="宋体" panose="02010600030101010101" pitchFamily="2" charset="-122"/>
              </a:rPr>
              <a:t>(</a:t>
            </a:r>
            <a:r>
              <a:rPr lang="zh-CN" altLang="en-US" sz="1800" dirty="0">
                <a:solidFill>
                  <a:srgbClr val="000000"/>
                </a:solidFill>
                <a:latin typeface="宋体" panose="02010600030101010101" pitchFamily="2" charset="-122"/>
              </a:rPr>
              <a:t>包括现时</a:t>
            </a:r>
            <a:r>
              <a:rPr lang="en-US" altLang="zh-CN" sz="1800" dirty="0">
                <a:solidFill>
                  <a:srgbClr val="000000"/>
                </a:solidFill>
                <a:latin typeface="宋体" panose="02010600030101010101" pitchFamily="2" charset="-122"/>
              </a:rPr>
              <a:t>,</a:t>
            </a:r>
            <a:r>
              <a:rPr lang="zh-CN" altLang="en-US" sz="1800" dirty="0">
                <a:solidFill>
                  <a:srgbClr val="000000"/>
                </a:solidFill>
                <a:latin typeface="宋体" panose="02010600030101010101" pitchFamily="2" charset="-122"/>
              </a:rPr>
              <a:t>以便使得</a:t>
            </a:r>
            <a:r>
              <a:rPr lang="en-US" altLang="zh-CN" sz="1800" dirty="0">
                <a:solidFill>
                  <a:srgbClr val="000000"/>
                </a:solidFill>
                <a:latin typeface="宋体" panose="02010600030101010101" pitchFamily="2" charset="-122"/>
              </a:rPr>
              <a:t>A</a:t>
            </a:r>
            <a:r>
              <a:rPr lang="zh-CN" altLang="en-US" sz="1800" dirty="0">
                <a:solidFill>
                  <a:srgbClr val="000000"/>
                </a:solidFill>
                <a:latin typeface="宋体" panose="02010600030101010101" pitchFamily="2" charset="-122"/>
              </a:rPr>
              <a:t>能够将这个响应与相应的请求进行匹配</a:t>
            </a:r>
            <a:r>
              <a:rPr lang="en-US" altLang="zh-CN" sz="1800" dirty="0">
                <a:solidFill>
                  <a:srgbClr val="000000"/>
                </a:solidFill>
                <a:latin typeface="宋体" panose="02010600030101010101" pitchFamily="2" charset="-122"/>
              </a:rPr>
              <a:t>)</a:t>
            </a:r>
            <a:r>
              <a:rPr lang="zh-CN" altLang="en-US" sz="1800" dirty="0">
                <a:solidFill>
                  <a:srgbClr val="000000"/>
                </a:solidFill>
                <a:latin typeface="宋体" panose="02010600030101010101" pitchFamily="2" charset="-122"/>
              </a:rPr>
              <a:t>；</a:t>
            </a:r>
          </a:p>
          <a:p>
            <a:pPr eaLnBrk="1" hangingPunct="1">
              <a:lnSpc>
                <a:spcPct val="125000"/>
              </a:lnSpc>
              <a:buFont typeface="Wingdings" panose="05000000000000000000" pitchFamily="2" charset="2"/>
              <a:buNone/>
            </a:pPr>
            <a:r>
              <a:rPr lang="zh-CN" altLang="en-US" sz="1800" dirty="0">
                <a:solidFill>
                  <a:srgbClr val="000000"/>
                </a:solidFill>
                <a:latin typeface="宋体" panose="02010600030101010101" pitchFamily="2" charset="-122"/>
              </a:rPr>
              <a:t>  </a:t>
            </a:r>
            <a:r>
              <a:rPr lang="zh-CN" altLang="en-US" sz="1800" dirty="0">
                <a:solidFill>
                  <a:schemeClr val="hlink"/>
                </a:solidFill>
                <a:latin typeface="宋体" panose="02010600030101010101" pitchFamily="2" charset="-122"/>
              </a:rPr>
              <a:t>还包括给</a:t>
            </a:r>
            <a:r>
              <a:rPr lang="en-US" altLang="zh-CN" sz="1800" dirty="0">
                <a:solidFill>
                  <a:schemeClr val="hlink"/>
                </a:solidFill>
                <a:latin typeface="宋体" panose="02010600030101010101" pitchFamily="2" charset="-122"/>
              </a:rPr>
              <a:t>B</a:t>
            </a:r>
            <a:r>
              <a:rPr lang="zh-CN" altLang="en-US" sz="1800" dirty="0">
                <a:solidFill>
                  <a:schemeClr val="hlink"/>
                </a:solidFill>
                <a:latin typeface="宋体" panose="02010600030101010101" pitchFamily="2" charset="-122"/>
              </a:rPr>
              <a:t>的两项内容</a:t>
            </a:r>
            <a:r>
              <a:rPr lang="zh-CN" altLang="en-US" sz="1800" dirty="0">
                <a:solidFill>
                  <a:srgbClr val="000000"/>
                </a:solidFill>
                <a:latin typeface="宋体" panose="02010600030101010101" pitchFamily="2" charset="-122"/>
              </a:rPr>
              <a:t>：</a:t>
            </a:r>
          </a:p>
          <a:p>
            <a:pPr marL="0" indent="0" eaLnBrk="1" hangingPunct="1">
              <a:lnSpc>
                <a:spcPct val="125000"/>
              </a:lnSpc>
              <a:buFont typeface="Wingdings" panose="05000000000000000000" pitchFamily="2" charset="2"/>
              <a:buNone/>
            </a:pPr>
            <a:r>
              <a:rPr lang="zh-CN" altLang="en-US" sz="1800" dirty="0">
                <a:solidFill>
                  <a:srgbClr val="000000"/>
                </a:solidFill>
                <a:latin typeface="宋体" panose="02010600030101010101" pitchFamily="2" charset="-122"/>
              </a:rPr>
              <a:t>  用于会话的一次性会话密钥</a:t>
            </a:r>
            <a:r>
              <a:rPr lang="en-US" altLang="zh-CN" sz="1800" dirty="0">
                <a:solidFill>
                  <a:srgbClr val="000000"/>
                </a:solidFill>
                <a:latin typeface="宋体" panose="02010600030101010101" pitchFamily="2" charset="-122"/>
              </a:rPr>
              <a:t>K</a:t>
            </a:r>
            <a:r>
              <a:rPr lang="en-US" altLang="zh-CN" sz="1800" baseline="-30000" dirty="0">
                <a:solidFill>
                  <a:srgbClr val="000000"/>
                </a:solidFill>
                <a:latin typeface="宋体" panose="02010600030101010101" pitchFamily="2" charset="-122"/>
              </a:rPr>
              <a:t>s</a:t>
            </a:r>
            <a:r>
              <a:rPr lang="zh-CN" altLang="en-US" sz="1800" dirty="0">
                <a:solidFill>
                  <a:srgbClr val="000000"/>
                </a:solidFill>
                <a:latin typeface="宋体" panose="02010600030101010101" pitchFamily="2" charset="-122"/>
              </a:rPr>
              <a:t>及</a:t>
            </a:r>
            <a:r>
              <a:rPr lang="en-US" altLang="zh-CN" sz="1800" dirty="0">
                <a:solidFill>
                  <a:srgbClr val="000000"/>
                </a:solidFill>
                <a:latin typeface="宋体" panose="02010600030101010101" pitchFamily="2" charset="-122"/>
              </a:rPr>
              <a:t>A</a:t>
            </a:r>
            <a:r>
              <a:rPr lang="zh-CN" altLang="en-US" sz="1800" dirty="0">
                <a:solidFill>
                  <a:srgbClr val="000000"/>
                </a:solidFill>
                <a:latin typeface="宋体" panose="02010600030101010101" pitchFamily="2" charset="-122"/>
              </a:rPr>
              <a:t>的标志符</a:t>
            </a:r>
            <a:r>
              <a:rPr lang="en-US" altLang="zh-CN" sz="1800" dirty="0">
                <a:solidFill>
                  <a:srgbClr val="000000"/>
                </a:solidFill>
                <a:latin typeface="宋体" panose="02010600030101010101" pitchFamily="2" charset="-122"/>
              </a:rPr>
              <a:t>ID</a:t>
            </a:r>
            <a:r>
              <a:rPr lang="en-US" altLang="zh-CN" sz="1800" baseline="-30000" dirty="0">
                <a:solidFill>
                  <a:srgbClr val="000000"/>
                </a:solidFill>
                <a:latin typeface="宋体" panose="02010600030101010101" pitchFamily="2" charset="-122"/>
              </a:rPr>
              <a:t>A</a:t>
            </a:r>
            <a:r>
              <a:rPr lang="zh-CN" altLang="en-US" sz="1800" dirty="0">
                <a:solidFill>
                  <a:srgbClr val="000000"/>
                </a:solidFill>
                <a:latin typeface="宋体" panose="02010600030101010101" pitchFamily="2" charset="-122"/>
              </a:rPr>
              <a:t>。后两项内容是用</a:t>
            </a:r>
            <a:r>
              <a:rPr lang="en-US" altLang="zh-CN" sz="1800" dirty="0">
                <a:solidFill>
                  <a:srgbClr val="000000"/>
                </a:solidFill>
                <a:latin typeface="宋体" panose="02010600030101010101" pitchFamily="2" charset="-122"/>
              </a:rPr>
              <a:t>K</a:t>
            </a:r>
            <a:r>
              <a:rPr lang="en-US" altLang="zh-CN" sz="1800" baseline="-30000" dirty="0">
                <a:solidFill>
                  <a:srgbClr val="000000"/>
                </a:solidFill>
                <a:latin typeface="宋体" panose="02010600030101010101" pitchFamily="2" charset="-122"/>
              </a:rPr>
              <a:t>b</a:t>
            </a:r>
            <a:r>
              <a:rPr lang="zh-CN" altLang="en-US" sz="1800" dirty="0">
                <a:solidFill>
                  <a:srgbClr val="000000"/>
                </a:solidFill>
                <a:latin typeface="宋体" panose="02010600030101010101" pitchFamily="2" charset="-122"/>
              </a:rPr>
              <a:t>（</a:t>
            </a:r>
            <a:r>
              <a:rPr lang="en-US" altLang="zh-CN" sz="1800" dirty="0">
                <a:solidFill>
                  <a:srgbClr val="000000"/>
                </a:solidFill>
                <a:latin typeface="宋体" panose="02010600030101010101" pitchFamily="2" charset="-122"/>
              </a:rPr>
              <a:t>KDC</a:t>
            </a:r>
            <a:r>
              <a:rPr lang="zh-CN" altLang="en-US" sz="1800" dirty="0">
                <a:solidFill>
                  <a:srgbClr val="000000"/>
                </a:solidFill>
                <a:latin typeface="宋体" panose="02010600030101010101" pitchFamily="2" charset="-122"/>
              </a:rPr>
              <a:t>与</a:t>
            </a:r>
            <a:r>
              <a:rPr lang="en-US" altLang="zh-CN" sz="1800" dirty="0">
                <a:solidFill>
                  <a:srgbClr val="000000"/>
                </a:solidFill>
                <a:latin typeface="宋体" panose="02010600030101010101" pitchFamily="2" charset="-122"/>
              </a:rPr>
              <a:t>B</a:t>
            </a:r>
            <a:r>
              <a:rPr lang="zh-CN" altLang="en-US" sz="1800" dirty="0">
                <a:solidFill>
                  <a:srgbClr val="000000"/>
                </a:solidFill>
                <a:latin typeface="宋体" panose="02010600030101010101" pitchFamily="2" charset="-122"/>
              </a:rPr>
              <a:t>共享的主密钥）进行加密的，他们被发送到</a:t>
            </a:r>
            <a:r>
              <a:rPr lang="en-US" altLang="zh-CN" sz="1800" dirty="0">
                <a:solidFill>
                  <a:srgbClr val="000000"/>
                </a:solidFill>
                <a:latin typeface="宋体" panose="02010600030101010101" pitchFamily="2" charset="-122"/>
              </a:rPr>
              <a:t>B</a:t>
            </a:r>
            <a:r>
              <a:rPr lang="zh-CN" altLang="en-US" sz="1800" dirty="0">
                <a:solidFill>
                  <a:srgbClr val="000000"/>
                </a:solidFill>
                <a:latin typeface="宋体" panose="02010600030101010101" pitchFamily="2" charset="-122"/>
              </a:rPr>
              <a:t>来建立连接并证明</a:t>
            </a:r>
            <a:r>
              <a:rPr lang="en-US" altLang="zh-CN" sz="1800" dirty="0">
                <a:solidFill>
                  <a:srgbClr val="000000"/>
                </a:solidFill>
                <a:latin typeface="宋体" panose="02010600030101010101" pitchFamily="2" charset="-122"/>
              </a:rPr>
              <a:t>A</a:t>
            </a:r>
            <a:r>
              <a:rPr lang="zh-CN" altLang="en-US" sz="1800" dirty="0">
                <a:solidFill>
                  <a:srgbClr val="000000"/>
                </a:solidFill>
                <a:latin typeface="宋体" panose="02010600030101010101" pitchFamily="2" charset="-122"/>
              </a:rPr>
              <a:t>的身份。</a:t>
            </a:r>
          </a:p>
          <a:p>
            <a:pPr eaLnBrk="1" hangingPunct="1">
              <a:lnSpc>
                <a:spcPct val="125000"/>
              </a:lnSpc>
              <a:buFont typeface="Wingdings" panose="05000000000000000000" pitchFamily="2" charset="2"/>
              <a:buNone/>
            </a:pPr>
            <a:r>
              <a:rPr lang="zh-CN" altLang="en-US" sz="1800" dirty="0">
                <a:solidFill>
                  <a:srgbClr val="000000"/>
                </a:solidFill>
                <a:latin typeface="Times New Roman" panose="02020603050405020304" pitchFamily="18" charset="0"/>
                <a:cs typeface="Times New Roman" panose="02020603050405020304" pitchFamily="18" charset="0"/>
              </a:rPr>
              <a:t>              </a:t>
            </a:r>
            <a:r>
              <a:rPr lang="en-US" altLang="zh-CN" sz="1800" dirty="0">
                <a:solidFill>
                  <a:srgbClr val="000000"/>
                </a:solidFill>
                <a:latin typeface="Times New Roman" panose="02020603050405020304" pitchFamily="18" charset="0"/>
                <a:cs typeface="Times New Roman" panose="02020603050405020304" pitchFamily="18" charset="0"/>
              </a:rPr>
              <a:t>KDC-&gt;A</a:t>
            </a:r>
            <a:r>
              <a:rPr lang="zh-CN" altLang="en-US" sz="1800" dirty="0">
                <a:solidFill>
                  <a:srgbClr val="000000"/>
                </a:solidFill>
                <a:latin typeface="宋体" panose="02010600030101010101" pitchFamily="2" charset="-122"/>
              </a:rPr>
              <a:t>：</a:t>
            </a:r>
            <a:r>
              <a:rPr lang="en-US" altLang="zh-CN" sz="1800" dirty="0" err="1">
                <a:solidFill>
                  <a:srgbClr val="000000"/>
                </a:solidFill>
                <a:latin typeface="Times New Roman" panose="02020603050405020304" pitchFamily="18" charset="0"/>
                <a:cs typeface="Times New Roman" panose="02020603050405020304" pitchFamily="18" charset="0"/>
              </a:rPr>
              <a:t>E</a:t>
            </a:r>
            <a:r>
              <a:rPr lang="en-US" altLang="zh-CN" sz="1800" baseline="-30000" dirty="0" err="1">
                <a:solidFill>
                  <a:srgbClr val="000000"/>
                </a:solidFill>
                <a:latin typeface="Times New Roman" panose="02020603050405020304" pitchFamily="18" charset="0"/>
                <a:cs typeface="Times New Roman" panose="02020603050405020304" pitchFamily="18" charset="0"/>
              </a:rPr>
              <a:t>ka</a:t>
            </a:r>
            <a:r>
              <a:rPr lang="en-US" altLang="zh-CN" sz="1800" baseline="-30000" dirty="0">
                <a:solidFill>
                  <a:srgbClr val="000000"/>
                </a:solidFill>
                <a:latin typeface="Times New Roman" panose="02020603050405020304" pitchFamily="18" charset="0"/>
                <a:cs typeface="Times New Roman" panose="02020603050405020304" pitchFamily="18" charset="0"/>
              </a:rPr>
              <a:t> </a:t>
            </a:r>
            <a:r>
              <a:rPr lang="en-US" altLang="zh-CN" sz="1800" dirty="0">
                <a:solidFill>
                  <a:srgbClr val="000000"/>
                </a:solidFill>
                <a:latin typeface="Times New Roman" panose="02020603050405020304" pitchFamily="18" charset="0"/>
                <a:cs typeface="Times New Roman" panose="02020603050405020304" pitchFamily="18" charset="0"/>
              </a:rPr>
              <a:t>[Ks</a:t>
            </a:r>
            <a:r>
              <a:rPr lang="zh-CN" altLang="en-US" sz="1800" dirty="0">
                <a:solidFill>
                  <a:srgbClr val="000000"/>
                </a:solidFill>
                <a:latin typeface="宋体" panose="02010600030101010101" pitchFamily="2" charset="-122"/>
              </a:rPr>
              <a:t>，</a:t>
            </a:r>
            <a:r>
              <a:rPr lang="en-US" altLang="zh-CN" sz="1800" dirty="0">
                <a:solidFill>
                  <a:srgbClr val="000000"/>
                </a:solidFill>
                <a:latin typeface="Times New Roman" panose="02020603050405020304" pitchFamily="18" charset="0"/>
                <a:cs typeface="Times New Roman" panose="02020603050405020304" pitchFamily="18" charset="0"/>
              </a:rPr>
              <a:t>Request</a:t>
            </a:r>
            <a:r>
              <a:rPr lang="zh-CN" altLang="en-US" sz="1800" dirty="0">
                <a:solidFill>
                  <a:srgbClr val="000000"/>
                </a:solidFill>
                <a:latin typeface="宋体" panose="02010600030101010101" pitchFamily="2" charset="-122"/>
              </a:rPr>
              <a:t>，</a:t>
            </a:r>
            <a:r>
              <a:rPr lang="en-US" altLang="zh-CN" sz="1800" dirty="0">
                <a:solidFill>
                  <a:srgbClr val="000000"/>
                </a:solidFill>
                <a:latin typeface="Times New Roman" panose="02020603050405020304" pitchFamily="18" charset="0"/>
                <a:cs typeface="Times New Roman" panose="02020603050405020304" pitchFamily="18" charset="0"/>
              </a:rPr>
              <a:t>N</a:t>
            </a:r>
            <a:r>
              <a:rPr lang="en-US" altLang="zh-CN" sz="1800" baseline="-25000" dirty="0">
                <a:solidFill>
                  <a:srgbClr val="000000"/>
                </a:solidFill>
                <a:latin typeface="Times New Roman" panose="02020603050405020304" pitchFamily="18" charset="0"/>
                <a:cs typeface="Times New Roman" panose="02020603050405020304" pitchFamily="18" charset="0"/>
              </a:rPr>
              <a:t>1</a:t>
            </a:r>
            <a:r>
              <a:rPr lang="zh-CN" altLang="en-US" sz="1800" dirty="0">
                <a:solidFill>
                  <a:srgbClr val="000000"/>
                </a:solidFill>
                <a:latin typeface="宋体" panose="02010600030101010101" pitchFamily="2" charset="-122"/>
              </a:rPr>
              <a:t>，</a:t>
            </a:r>
            <a:r>
              <a:rPr lang="en-US" altLang="zh-CN" sz="1800" dirty="0" err="1">
                <a:solidFill>
                  <a:srgbClr val="000000"/>
                </a:solidFill>
                <a:latin typeface="Times New Roman" panose="02020603050405020304" pitchFamily="18" charset="0"/>
                <a:cs typeface="Times New Roman" panose="02020603050405020304" pitchFamily="18" charset="0"/>
              </a:rPr>
              <a:t>E</a:t>
            </a:r>
            <a:r>
              <a:rPr lang="en-US" altLang="zh-CN" sz="1800" baseline="-30000" dirty="0" err="1">
                <a:solidFill>
                  <a:srgbClr val="000000"/>
                </a:solidFill>
                <a:latin typeface="Times New Roman" panose="02020603050405020304" pitchFamily="18" charset="0"/>
                <a:cs typeface="Times New Roman" panose="02020603050405020304" pitchFamily="18" charset="0"/>
              </a:rPr>
              <a:t>kb</a:t>
            </a:r>
            <a:r>
              <a:rPr lang="en-US" altLang="zh-CN" sz="1800" dirty="0">
                <a:solidFill>
                  <a:srgbClr val="000000"/>
                </a:solidFill>
                <a:latin typeface="Times New Roman" panose="02020603050405020304" pitchFamily="18" charset="0"/>
                <a:cs typeface="Times New Roman" panose="02020603050405020304" pitchFamily="18" charset="0"/>
              </a:rPr>
              <a:t>[Ks</a:t>
            </a:r>
            <a:r>
              <a:rPr lang="zh-CN" altLang="en-US" sz="1800" dirty="0">
                <a:solidFill>
                  <a:srgbClr val="000000"/>
                </a:solidFill>
                <a:latin typeface="宋体" panose="02010600030101010101" pitchFamily="2" charset="-122"/>
              </a:rPr>
              <a:t>，</a:t>
            </a:r>
            <a:r>
              <a:rPr lang="en-US" altLang="zh-CN" sz="1800" dirty="0" err="1">
                <a:solidFill>
                  <a:srgbClr val="000000"/>
                </a:solidFill>
                <a:latin typeface="Times New Roman" panose="02020603050405020304" pitchFamily="18" charset="0"/>
                <a:cs typeface="Times New Roman" panose="02020603050405020304" pitchFamily="18" charset="0"/>
              </a:rPr>
              <a:t>IDa</a:t>
            </a:r>
            <a:r>
              <a:rPr lang="en-US" altLang="zh-CN" sz="1800" dirty="0">
                <a:solidFill>
                  <a:srgbClr val="000000"/>
                </a:solidFill>
                <a:latin typeface="Times New Roman" panose="02020603050405020304" pitchFamily="18" charset="0"/>
                <a:cs typeface="Times New Roman" panose="02020603050405020304" pitchFamily="18" charset="0"/>
              </a:rPr>
              <a:t>]]</a:t>
            </a:r>
            <a:r>
              <a:rPr lang="en-US" altLang="zh-CN" sz="1800" dirty="0">
                <a:latin typeface="宋体" panose="02010600030101010101" pitchFamily="2" charset="-122"/>
              </a:rPr>
              <a:t>  </a:t>
            </a:r>
          </a:p>
        </p:txBody>
      </p:sp>
      <p:sp>
        <p:nvSpPr>
          <p:cNvPr id="3" name="Rectangle 3"/>
          <p:cNvSpPr txBox="1">
            <a:spLocks noChangeArrowheads="1"/>
          </p:cNvSpPr>
          <p:nvPr/>
        </p:nvSpPr>
        <p:spPr bwMode="auto">
          <a:xfrm>
            <a:off x="300446" y="483326"/>
            <a:ext cx="6703423"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a:lstStyle>
          <a:p>
            <a:pPr eaLnBrk="1" hangingPunct="1">
              <a:buFont typeface="Wingdings" panose="05000000000000000000" pitchFamily="2" charset="2"/>
              <a:buNone/>
            </a:pPr>
            <a:r>
              <a:rPr lang="zh-CN" altLang="en-US" b="1" kern="0" dirty="0">
                <a:solidFill>
                  <a:schemeClr val="hlink"/>
                </a:solidFill>
              </a:rPr>
              <a:t>基于第三方</a:t>
            </a:r>
            <a:r>
              <a:rPr lang="en-US" altLang="zh-CN" b="1" kern="0" dirty="0">
                <a:solidFill>
                  <a:schemeClr val="hlink"/>
                </a:solidFill>
              </a:rPr>
              <a:t>KDC</a:t>
            </a:r>
            <a:r>
              <a:rPr lang="zh-CN" altLang="en-US" b="1" kern="0" dirty="0">
                <a:solidFill>
                  <a:schemeClr val="hlink"/>
                </a:solidFill>
              </a:rPr>
              <a:t>的对称密钥分配协议</a:t>
            </a:r>
          </a:p>
        </p:txBody>
      </p:sp>
    </p:spTree>
    <p:extLst>
      <p:ext uri="{BB962C8B-B14F-4D97-AF65-F5344CB8AC3E}">
        <p14:creationId xmlns:p14="http://schemas.microsoft.com/office/powerpoint/2010/main" val="2495390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389211" y="1351508"/>
            <a:ext cx="8345487" cy="5336675"/>
          </a:xfrm>
        </p:spPr>
        <p:txBody>
          <a:bodyPr/>
          <a:lstStyle/>
          <a:p>
            <a:pPr eaLnBrk="1" hangingPunct="1">
              <a:lnSpc>
                <a:spcPct val="125000"/>
              </a:lnSpc>
              <a:buFont typeface="Wingdings" panose="05000000000000000000" pitchFamily="2" charset="2"/>
              <a:buNone/>
            </a:pPr>
            <a:r>
              <a:rPr lang="en-US" altLang="zh-CN" sz="2000" dirty="0">
                <a:solidFill>
                  <a:schemeClr val="hlink"/>
                </a:solidFill>
              </a:rPr>
              <a:t>③ </a:t>
            </a:r>
            <a:r>
              <a:rPr lang="en-US" altLang="zh-CN" sz="2000" b="1" dirty="0">
                <a:solidFill>
                  <a:schemeClr val="hlink"/>
                </a:solidFill>
                <a:latin typeface="宋体" panose="02010600030101010101" pitchFamily="2" charset="-122"/>
              </a:rPr>
              <a:t>A</a:t>
            </a:r>
            <a:r>
              <a:rPr lang="zh-CN" altLang="en-US" sz="2000" b="1" dirty="0">
                <a:solidFill>
                  <a:schemeClr val="hlink"/>
                </a:solidFill>
                <a:latin typeface="宋体" panose="02010600030101010101" pitchFamily="2" charset="-122"/>
              </a:rPr>
              <a:t>把</a:t>
            </a:r>
            <a:r>
              <a:rPr lang="en-US" altLang="zh-CN" sz="2000" b="1" dirty="0">
                <a:solidFill>
                  <a:schemeClr val="hlink"/>
                </a:solidFill>
                <a:latin typeface="宋体" panose="02010600030101010101" pitchFamily="2" charset="-122"/>
              </a:rPr>
              <a:t>KDC</a:t>
            </a:r>
            <a:r>
              <a:rPr lang="zh-CN" altLang="en-US" sz="2000" b="1" dirty="0">
                <a:solidFill>
                  <a:schemeClr val="hlink"/>
                </a:solidFill>
                <a:latin typeface="宋体" panose="02010600030101010101" pitchFamily="2" charset="-122"/>
              </a:rPr>
              <a:t>发来的消息转发给</a:t>
            </a:r>
            <a:r>
              <a:rPr lang="en-US" altLang="zh-CN" sz="2000" b="1" dirty="0">
                <a:solidFill>
                  <a:schemeClr val="hlink"/>
                </a:solidFill>
                <a:latin typeface="宋体" panose="02010600030101010101" pitchFamily="2" charset="-122"/>
              </a:rPr>
              <a:t>B</a:t>
            </a:r>
          </a:p>
          <a:p>
            <a:pPr marL="0" indent="0" eaLnBrk="1" hangingPunct="1">
              <a:lnSpc>
                <a:spcPct val="125000"/>
              </a:lnSpc>
              <a:buFont typeface="Wingdings" panose="05000000000000000000" pitchFamily="2" charset="2"/>
              <a:buNone/>
            </a:pPr>
            <a:r>
              <a:rPr lang="en-US" altLang="zh-CN" sz="1800" dirty="0">
                <a:solidFill>
                  <a:srgbClr val="000000"/>
                </a:solidFill>
                <a:latin typeface="宋体" panose="02010600030101010101" pitchFamily="2" charset="-122"/>
              </a:rPr>
              <a:t>   A</a:t>
            </a:r>
            <a:r>
              <a:rPr lang="zh-CN" altLang="en-US" sz="1800" dirty="0">
                <a:solidFill>
                  <a:srgbClr val="000000"/>
                </a:solidFill>
                <a:latin typeface="宋体" panose="02010600030101010101" pitchFamily="2" charset="-122"/>
              </a:rPr>
              <a:t>把会话密钥存放</a:t>
            </a:r>
            <a:r>
              <a:rPr lang="en-US" altLang="zh-CN" sz="1800" dirty="0">
                <a:solidFill>
                  <a:srgbClr val="000000"/>
                </a:solidFill>
                <a:latin typeface="宋体" panose="02010600030101010101" pitchFamily="2" charset="-122"/>
              </a:rPr>
              <a:t>K</a:t>
            </a:r>
            <a:r>
              <a:rPr lang="en-US" altLang="zh-CN" sz="1800" baseline="-25000" dirty="0">
                <a:solidFill>
                  <a:srgbClr val="000000"/>
                </a:solidFill>
                <a:latin typeface="宋体" panose="02010600030101010101" pitchFamily="2" charset="-122"/>
              </a:rPr>
              <a:t>s</a:t>
            </a:r>
            <a:r>
              <a:rPr lang="zh-CN" altLang="en-US" sz="1800" dirty="0">
                <a:solidFill>
                  <a:srgbClr val="000000"/>
                </a:solidFill>
                <a:latin typeface="宋体" panose="02010600030101010101" pitchFamily="2" charset="-122"/>
              </a:rPr>
              <a:t>起来用于后续会话，并将</a:t>
            </a:r>
            <a:r>
              <a:rPr lang="en-US" altLang="zh-CN" sz="1800" dirty="0">
                <a:solidFill>
                  <a:srgbClr val="000000"/>
                </a:solidFill>
                <a:latin typeface="宋体" panose="02010600030101010101" pitchFamily="2" charset="-122"/>
              </a:rPr>
              <a:t>KDC</a:t>
            </a:r>
            <a:r>
              <a:rPr lang="zh-CN" altLang="en-US" sz="1800" dirty="0">
                <a:solidFill>
                  <a:srgbClr val="000000"/>
                </a:solidFill>
                <a:latin typeface="宋体" panose="02010600030101010101" pitchFamily="2" charset="-122"/>
              </a:rPr>
              <a:t>发送给</a:t>
            </a:r>
            <a:r>
              <a:rPr lang="en-US" altLang="zh-CN" sz="1800" dirty="0">
                <a:solidFill>
                  <a:srgbClr val="000000"/>
                </a:solidFill>
                <a:latin typeface="宋体" panose="02010600030101010101" pitchFamily="2" charset="-122"/>
              </a:rPr>
              <a:t>B</a:t>
            </a:r>
            <a:r>
              <a:rPr lang="zh-CN" altLang="en-US" sz="1800" dirty="0">
                <a:solidFill>
                  <a:srgbClr val="000000"/>
                </a:solidFill>
                <a:latin typeface="宋体" panose="02010600030101010101" pitchFamily="2" charset="-122"/>
              </a:rPr>
              <a:t>的信息即</a:t>
            </a:r>
            <a:r>
              <a:rPr lang="en-US" altLang="zh-CN" sz="1800" dirty="0" err="1">
                <a:solidFill>
                  <a:srgbClr val="000000"/>
                </a:solidFill>
                <a:latin typeface="宋体" panose="02010600030101010101" pitchFamily="2" charset="-122"/>
              </a:rPr>
              <a:t>E</a:t>
            </a:r>
            <a:r>
              <a:rPr lang="en-US" altLang="zh-CN" sz="1800" baseline="-30000" dirty="0" err="1">
                <a:solidFill>
                  <a:srgbClr val="000000"/>
                </a:solidFill>
                <a:latin typeface="宋体" panose="02010600030101010101" pitchFamily="2" charset="-122"/>
              </a:rPr>
              <a:t>kb</a:t>
            </a:r>
            <a:r>
              <a:rPr lang="en-US" altLang="zh-CN" sz="1800" dirty="0">
                <a:solidFill>
                  <a:srgbClr val="000000"/>
                </a:solidFill>
                <a:latin typeface="宋体" panose="02010600030101010101" pitchFamily="2" charset="-122"/>
              </a:rPr>
              <a:t>[K</a:t>
            </a:r>
            <a:r>
              <a:rPr lang="en-US" altLang="zh-CN" sz="1800" baseline="-30000" dirty="0">
                <a:solidFill>
                  <a:srgbClr val="000000"/>
                </a:solidFill>
                <a:latin typeface="宋体" panose="02010600030101010101" pitchFamily="2" charset="-122"/>
              </a:rPr>
              <a:t>s</a:t>
            </a:r>
            <a:r>
              <a:rPr lang="zh-CN" altLang="en-US" sz="1800" dirty="0">
                <a:solidFill>
                  <a:srgbClr val="000000"/>
                </a:solidFill>
                <a:latin typeface="宋体" panose="02010600030101010101" pitchFamily="2" charset="-122"/>
              </a:rPr>
              <a:t>，</a:t>
            </a:r>
            <a:r>
              <a:rPr lang="en-US" altLang="zh-CN" sz="1800" dirty="0">
                <a:solidFill>
                  <a:srgbClr val="000000"/>
                </a:solidFill>
                <a:latin typeface="宋体" panose="02010600030101010101" pitchFamily="2" charset="-122"/>
              </a:rPr>
              <a:t>ID</a:t>
            </a:r>
            <a:r>
              <a:rPr lang="en-US" altLang="zh-CN" sz="1800" baseline="-30000" dirty="0">
                <a:solidFill>
                  <a:srgbClr val="000000"/>
                </a:solidFill>
                <a:latin typeface="宋体" panose="02010600030101010101" pitchFamily="2" charset="-122"/>
              </a:rPr>
              <a:t>A</a:t>
            </a:r>
            <a:r>
              <a:rPr lang="en-US" altLang="zh-CN" sz="1800" dirty="0">
                <a:solidFill>
                  <a:srgbClr val="000000"/>
                </a:solidFill>
                <a:latin typeface="宋体" panose="02010600030101010101" pitchFamily="2" charset="-122"/>
              </a:rPr>
              <a:t>]</a:t>
            </a:r>
            <a:r>
              <a:rPr lang="zh-CN" altLang="en-US" sz="1800" dirty="0">
                <a:solidFill>
                  <a:srgbClr val="000000"/>
                </a:solidFill>
                <a:latin typeface="宋体" panose="02010600030101010101" pitchFamily="2" charset="-122"/>
              </a:rPr>
              <a:t>转发给</a:t>
            </a:r>
            <a:r>
              <a:rPr lang="en-US" altLang="zh-CN" sz="1800" dirty="0">
                <a:solidFill>
                  <a:srgbClr val="000000"/>
                </a:solidFill>
                <a:latin typeface="宋体" panose="02010600030101010101" pitchFamily="2" charset="-122"/>
              </a:rPr>
              <a:t>B</a:t>
            </a:r>
            <a:r>
              <a:rPr lang="zh-CN" altLang="en-US" sz="1800" dirty="0">
                <a:solidFill>
                  <a:srgbClr val="000000"/>
                </a:solidFill>
                <a:latin typeface="宋体" panose="02010600030101010101" pitchFamily="2" charset="-122"/>
              </a:rPr>
              <a:t>。</a:t>
            </a:r>
          </a:p>
          <a:p>
            <a:pPr eaLnBrk="1" hangingPunct="1">
              <a:lnSpc>
                <a:spcPct val="125000"/>
              </a:lnSpc>
              <a:buFont typeface="Wingdings" panose="05000000000000000000" pitchFamily="2" charset="2"/>
              <a:buNone/>
            </a:pPr>
            <a:r>
              <a:rPr lang="zh-CN" altLang="en-US" sz="1800" dirty="0">
                <a:solidFill>
                  <a:srgbClr val="000000"/>
                </a:solidFill>
                <a:latin typeface="宋体" panose="02010600030101010101" pitchFamily="2" charset="-122"/>
              </a:rPr>
              <a:t>   因为这个信息是用</a:t>
            </a:r>
            <a:r>
              <a:rPr lang="en-US" altLang="zh-CN" sz="1800" dirty="0">
                <a:solidFill>
                  <a:srgbClr val="000000"/>
                </a:solidFill>
                <a:latin typeface="宋体" panose="02010600030101010101" pitchFamily="2" charset="-122"/>
              </a:rPr>
              <a:t>K</a:t>
            </a:r>
            <a:r>
              <a:rPr lang="en-US" altLang="zh-CN" sz="1800" baseline="-30000" dirty="0">
                <a:solidFill>
                  <a:srgbClr val="000000"/>
                </a:solidFill>
                <a:latin typeface="宋体" panose="02010600030101010101" pitchFamily="2" charset="-122"/>
              </a:rPr>
              <a:t>b</a:t>
            </a:r>
            <a:r>
              <a:rPr lang="zh-CN" altLang="en-US" sz="1800" dirty="0">
                <a:solidFill>
                  <a:srgbClr val="000000"/>
                </a:solidFill>
                <a:latin typeface="宋体" panose="02010600030101010101" pitchFamily="2" charset="-122"/>
              </a:rPr>
              <a:t>加密的，它能防止窃听攻击。</a:t>
            </a:r>
          </a:p>
          <a:p>
            <a:pPr marL="0" indent="0" eaLnBrk="1" hangingPunct="1">
              <a:lnSpc>
                <a:spcPct val="125000"/>
              </a:lnSpc>
              <a:buFont typeface="Wingdings" panose="05000000000000000000" pitchFamily="2" charset="2"/>
              <a:buNone/>
            </a:pPr>
            <a:r>
              <a:rPr lang="zh-CN" altLang="en-US" sz="1800" dirty="0">
                <a:solidFill>
                  <a:srgbClr val="000000"/>
                </a:solidFill>
                <a:latin typeface="宋体" panose="02010600030101010101" pitchFamily="2" charset="-122"/>
              </a:rPr>
              <a:t>   </a:t>
            </a:r>
            <a:r>
              <a:rPr lang="en-US" altLang="zh-CN" sz="1800" dirty="0">
                <a:solidFill>
                  <a:srgbClr val="000000"/>
                </a:solidFill>
                <a:latin typeface="宋体" panose="02010600030101010101" pitchFamily="2" charset="-122"/>
              </a:rPr>
              <a:t>B</a:t>
            </a:r>
            <a:r>
              <a:rPr lang="zh-CN" altLang="en-US" sz="1800" dirty="0">
                <a:solidFill>
                  <a:srgbClr val="000000"/>
                </a:solidFill>
                <a:latin typeface="宋体" panose="02010600030101010101" pitchFamily="2" charset="-122"/>
              </a:rPr>
              <a:t>现在知道了会话密钥（</a:t>
            </a:r>
            <a:r>
              <a:rPr lang="en-US" altLang="zh-CN" sz="1800" dirty="0">
                <a:solidFill>
                  <a:srgbClr val="000000"/>
                </a:solidFill>
                <a:latin typeface="宋体" panose="02010600030101010101" pitchFamily="2" charset="-122"/>
              </a:rPr>
              <a:t>K</a:t>
            </a:r>
            <a:r>
              <a:rPr lang="en-US" altLang="zh-CN" sz="1800" baseline="-30000" dirty="0">
                <a:solidFill>
                  <a:srgbClr val="000000"/>
                </a:solidFill>
                <a:latin typeface="宋体" panose="02010600030101010101" pitchFamily="2" charset="-122"/>
              </a:rPr>
              <a:t>s</a:t>
            </a:r>
            <a:r>
              <a:rPr lang="zh-CN" altLang="en-US" sz="1800" dirty="0">
                <a:solidFill>
                  <a:srgbClr val="000000"/>
                </a:solidFill>
                <a:latin typeface="宋体" panose="02010600030101010101" pitchFamily="2" charset="-122"/>
              </a:rPr>
              <a:t>），知道了通信的另一方是</a:t>
            </a:r>
            <a:r>
              <a:rPr lang="en-US" altLang="zh-CN" sz="1800" dirty="0">
                <a:solidFill>
                  <a:srgbClr val="000000"/>
                </a:solidFill>
                <a:latin typeface="宋体" panose="02010600030101010101" pitchFamily="2" charset="-122"/>
              </a:rPr>
              <a:t>A</a:t>
            </a:r>
            <a:r>
              <a:rPr lang="zh-CN" altLang="en-US" sz="1800" dirty="0">
                <a:solidFill>
                  <a:srgbClr val="000000"/>
                </a:solidFill>
                <a:latin typeface="宋体" panose="02010600030101010101" pitchFamily="2" charset="-122"/>
              </a:rPr>
              <a:t>（从</a:t>
            </a:r>
            <a:r>
              <a:rPr lang="en-US" altLang="zh-CN" sz="1800" dirty="0">
                <a:solidFill>
                  <a:srgbClr val="000000"/>
                </a:solidFill>
                <a:latin typeface="宋体" panose="02010600030101010101" pitchFamily="2" charset="-122"/>
              </a:rPr>
              <a:t>ID</a:t>
            </a:r>
            <a:r>
              <a:rPr lang="en-US" altLang="zh-CN" sz="1800" baseline="-30000" dirty="0">
                <a:solidFill>
                  <a:srgbClr val="000000"/>
                </a:solidFill>
                <a:latin typeface="宋体" panose="02010600030101010101" pitchFamily="2" charset="-122"/>
              </a:rPr>
              <a:t>A</a:t>
            </a:r>
            <a:r>
              <a:rPr lang="zh-CN" altLang="en-US" sz="1800" dirty="0">
                <a:solidFill>
                  <a:srgbClr val="000000"/>
                </a:solidFill>
                <a:latin typeface="宋体" panose="02010600030101010101" pitchFamily="2" charset="-122"/>
              </a:rPr>
              <a:t>得知），并且知道了信息是从</a:t>
            </a:r>
            <a:r>
              <a:rPr lang="en-US" altLang="zh-CN" sz="1800" dirty="0">
                <a:solidFill>
                  <a:srgbClr val="000000"/>
                </a:solidFill>
                <a:latin typeface="宋体" panose="02010600030101010101" pitchFamily="2" charset="-122"/>
              </a:rPr>
              <a:t>KDC</a:t>
            </a:r>
            <a:r>
              <a:rPr lang="zh-CN" altLang="en-US" sz="1800" dirty="0">
                <a:solidFill>
                  <a:srgbClr val="000000"/>
                </a:solidFill>
                <a:latin typeface="宋体" panose="02010600030101010101" pitchFamily="2" charset="-122"/>
              </a:rPr>
              <a:t>发出的（因为它是用</a:t>
            </a:r>
            <a:r>
              <a:rPr lang="en-US" altLang="zh-CN" sz="1800" dirty="0" err="1">
                <a:solidFill>
                  <a:srgbClr val="000000"/>
                </a:solidFill>
                <a:latin typeface="宋体" panose="02010600030101010101" pitchFamily="2" charset="-122"/>
              </a:rPr>
              <a:t>E</a:t>
            </a:r>
            <a:r>
              <a:rPr lang="en-US" altLang="zh-CN" sz="1800" baseline="-30000" dirty="0" err="1">
                <a:solidFill>
                  <a:srgbClr val="000000"/>
                </a:solidFill>
                <a:latin typeface="宋体" panose="02010600030101010101" pitchFamily="2" charset="-122"/>
              </a:rPr>
              <a:t>Kb</a:t>
            </a:r>
            <a:r>
              <a:rPr lang="zh-CN" altLang="en-US" sz="1800" dirty="0">
                <a:solidFill>
                  <a:srgbClr val="000000"/>
                </a:solidFill>
                <a:latin typeface="宋体" panose="02010600030101010101" pitchFamily="2" charset="-122"/>
              </a:rPr>
              <a:t>加密的）</a:t>
            </a:r>
          </a:p>
          <a:p>
            <a:pPr eaLnBrk="1" hangingPunct="1">
              <a:lnSpc>
                <a:spcPct val="125000"/>
              </a:lnSpc>
              <a:buFont typeface="Wingdings" panose="05000000000000000000" pitchFamily="2" charset="2"/>
              <a:buNone/>
            </a:pPr>
            <a:r>
              <a:rPr lang="zh-CN" altLang="en-US" sz="2000" dirty="0">
                <a:solidFill>
                  <a:schemeClr val="hlink"/>
                </a:solidFill>
              </a:rPr>
              <a:t>④  </a:t>
            </a:r>
            <a:r>
              <a:rPr lang="en-US" altLang="zh-CN" sz="2000" b="1" dirty="0">
                <a:solidFill>
                  <a:schemeClr val="hlink"/>
                </a:solidFill>
                <a:latin typeface="宋体" panose="02010600030101010101" pitchFamily="2" charset="-122"/>
              </a:rPr>
              <a:t>B</a:t>
            </a:r>
            <a:r>
              <a:rPr lang="zh-CN" altLang="en-US" sz="2000" b="1" dirty="0">
                <a:solidFill>
                  <a:schemeClr val="hlink"/>
                </a:solidFill>
                <a:latin typeface="宋体" panose="02010600030101010101" pitchFamily="2" charset="-122"/>
              </a:rPr>
              <a:t>使用会话密钥</a:t>
            </a:r>
            <a:r>
              <a:rPr lang="en-US" altLang="zh-CN" sz="2000" b="1" dirty="0">
                <a:solidFill>
                  <a:schemeClr val="hlink"/>
                </a:solidFill>
                <a:latin typeface="宋体" panose="02010600030101010101" pitchFamily="2" charset="-122"/>
              </a:rPr>
              <a:t>Ks</a:t>
            </a:r>
            <a:r>
              <a:rPr lang="zh-CN" altLang="en-US" sz="2000" b="1" dirty="0">
                <a:solidFill>
                  <a:schemeClr val="hlink"/>
                </a:solidFill>
                <a:latin typeface="宋体" panose="02010600030101010101" pitchFamily="2" charset="-122"/>
              </a:rPr>
              <a:t>发送一个现时</a:t>
            </a:r>
            <a:r>
              <a:rPr lang="en-US" altLang="zh-CN" sz="2000" b="1" dirty="0">
                <a:solidFill>
                  <a:schemeClr val="hlink"/>
                </a:solidFill>
                <a:latin typeface="宋体" panose="02010600030101010101" pitchFamily="2" charset="-122"/>
              </a:rPr>
              <a:t>N</a:t>
            </a:r>
            <a:r>
              <a:rPr lang="en-US" altLang="zh-CN" sz="2000" b="1" baseline="-30000" dirty="0">
                <a:solidFill>
                  <a:schemeClr val="hlink"/>
                </a:solidFill>
                <a:latin typeface="宋体" panose="02010600030101010101" pitchFamily="2" charset="-122"/>
              </a:rPr>
              <a:t>2</a:t>
            </a:r>
            <a:r>
              <a:rPr lang="zh-CN" altLang="en-US" sz="2000" b="1" dirty="0">
                <a:solidFill>
                  <a:schemeClr val="hlink"/>
                </a:solidFill>
                <a:latin typeface="宋体" panose="02010600030101010101" pitchFamily="2" charset="-122"/>
              </a:rPr>
              <a:t>的密文给</a:t>
            </a:r>
            <a:r>
              <a:rPr lang="en-US" altLang="zh-CN" sz="2000" b="1" dirty="0">
                <a:solidFill>
                  <a:schemeClr val="hlink"/>
                </a:solidFill>
                <a:latin typeface="宋体" panose="02010600030101010101" pitchFamily="2" charset="-122"/>
              </a:rPr>
              <a:t>A</a:t>
            </a:r>
          </a:p>
          <a:p>
            <a:pPr eaLnBrk="1" hangingPunct="1">
              <a:lnSpc>
                <a:spcPct val="125000"/>
              </a:lnSpc>
              <a:buFont typeface="Wingdings" panose="05000000000000000000" pitchFamily="2" charset="2"/>
              <a:buNone/>
            </a:pPr>
            <a:r>
              <a:rPr lang="en-US" altLang="zh-CN" sz="1800" dirty="0">
                <a:solidFill>
                  <a:srgbClr val="000000"/>
                </a:solidFill>
                <a:latin typeface="宋体" panose="02010600030101010101" pitchFamily="2" charset="-122"/>
              </a:rPr>
              <a:t>     </a:t>
            </a:r>
            <a:r>
              <a:rPr lang="en-US" altLang="zh-CN" sz="1800" b="1" dirty="0">
                <a:solidFill>
                  <a:srgbClr val="000000"/>
                </a:solidFill>
                <a:latin typeface="宋体" panose="02010600030101010101" pitchFamily="2" charset="-122"/>
              </a:rPr>
              <a:t>B-&gt;A</a:t>
            </a:r>
            <a:r>
              <a:rPr lang="zh-CN" altLang="en-US" sz="1800" b="1" dirty="0">
                <a:solidFill>
                  <a:srgbClr val="000000"/>
                </a:solidFill>
                <a:latin typeface="宋体" panose="02010600030101010101" pitchFamily="2" charset="-122"/>
              </a:rPr>
              <a:t>：</a:t>
            </a:r>
            <a:r>
              <a:rPr lang="en-US" altLang="zh-CN" sz="1800" b="1" dirty="0" err="1">
                <a:solidFill>
                  <a:srgbClr val="000000"/>
                </a:solidFill>
                <a:latin typeface="宋体" panose="02010600030101010101" pitchFamily="2" charset="-122"/>
              </a:rPr>
              <a:t>E</a:t>
            </a:r>
            <a:r>
              <a:rPr lang="en-US" altLang="zh-CN" sz="1800" b="1" baseline="-30000" dirty="0" err="1">
                <a:solidFill>
                  <a:srgbClr val="000000"/>
                </a:solidFill>
                <a:latin typeface="宋体" panose="02010600030101010101" pitchFamily="2" charset="-122"/>
              </a:rPr>
              <a:t>ks</a:t>
            </a:r>
            <a:r>
              <a:rPr lang="en-US" altLang="zh-CN" sz="1800" b="1" dirty="0">
                <a:solidFill>
                  <a:srgbClr val="000000"/>
                </a:solidFill>
                <a:latin typeface="宋体" panose="02010600030101010101" pitchFamily="2" charset="-122"/>
              </a:rPr>
              <a:t>[N2]</a:t>
            </a:r>
            <a:r>
              <a:rPr lang="en-US" altLang="zh-CN" sz="1800" dirty="0">
                <a:solidFill>
                  <a:srgbClr val="000000"/>
                </a:solidFill>
                <a:latin typeface="宋体" panose="02010600030101010101" pitchFamily="2" charset="-122"/>
              </a:rPr>
              <a:t> </a:t>
            </a:r>
            <a:r>
              <a:rPr lang="en-US" altLang="zh-CN" sz="1800" dirty="0">
                <a:latin typeface="宋体" panose="02010600030101010101" pitchFamily="2" charset="-122"/>
              </a:rPr>
              <a:t> </a:t>
            </a:r>
          </a:p>
          <a:p>
            <a:pPr eaLnBrk="1" hangingPunct="1">
              <a:lnSpc>
                <a:spcPct val="125000"/>
              </a:lnSpc>
              <a:buFont typeface="Wingdings" panose="05000000000000000000" pitchFamily="2" charset="2"/>
              <a:buNone/>
            </a:pPr>
            <a:r>
              <a:rPr lang="en-US" altLang="zh-CN" sz="2000" b="1" dirty="0">
                <a:solidFill>
                  <a:schemeClr val="hlink"/>
                </a:solidFill>
                <a:latin typeface="宋体" panose="02010600030101010101" pitchFamily="2" charset="-122"/>
                <a:cs typeface="Times New Roman" panose="02020603050405020304" pitchFamily="18" charset="0"/>
              </a:rPr>
              <a:t>⑤</a:t>
            </a:r>
            <a:r>
              <a:rPr lang="en-US" altLang="zh-CN" sz="2000" b="1" dirty="0">
                <a:solidFill>
                  <a:schemeClr val="hlink"/>
                </a:solidFill>
                <a:latin typeface="宋体" panose="02010600030101010101" pitchFamily="2" charset="-122"/>
              </a:rPr>
              <a:t> </a:t>
            </a:r>
            <a:r>
              <a:rPr lang="en-US" altLang="zh-CN" sz="2000" b="1" dirty="0">
                <a:solidFill>
                  <a:schemeClr val="hlink"/>
                </a:solidFill>
                <a:latin typeface="Times New Roman" panose="02020603050405020304" pitchFamily="18" charset="0"/>
                <a:cs typeface="Times New Roman" panose="02020603050405020304" pitchFamily="18" charset="0"/>
              </a:rPr>
              <a:t>A</a:t>
            </a:r>
            <a:r>
              <a:rPr lang="zh-CN" altLang="en-US" sz="2000" b="1" dirty="0">
                <a:solidFill>
                  <a:schemeClr val="hlink"/>
                </a:solidFill>
                <a:latin typeface="宋体" panose="02010600030101010101" pitchFamily="2" charset="-122"/>
              </a:rPr>
              <a:t>也使用</a:t>
            </a:r>
            <a:r>
              <a:rPr lang="en-US" altLang="zh-CN" sz="2000" b="1" dirty="0">
                <a:solidFill>
                  <a:schemeClr val="hlink"/>
                </a:solidFill>
                <a:latin typeface="Times New Roman" panose="02020603050405020304" pitchFamily="18" charset="0"/>
                <a:cs typeface="Times New Roman" panose="02020603050405020304" pitchFamily="18" charset="0"/>
              </a:rPr>
              <a:t>K</a:t>
            </a:r>
            <a:r>
              <a:rPr lang="en-US" altLang="zh-CN" sz="2000" b="1" baseline="-30000" dirty="0">
                <a:solidFill>
                  <a:schemeClr val="hlink"/>
                </a:solidFill>
                <a:latin typeface="Times New Roman" panose="02020603050405020304" pitchFamily="18" charset="0"/>
                <a:cs typeface="Times New Roman" panose="02020603050405020304" pitchFamily="18" charset="0"/>
              </a:rPr>
              <a:t>s</a:t>
            </a:r>
            <a:r>
              <a:rPr lang="zh-CN" altLang="en-US" sz="2000" b="1" dirty="0">
                <a:solidFill>
                  <a:schemeClr val="hlink"/>
                </a:solidFill>
                <a:latin typeface="宋体" panose="02010600030101010101" pitchFamily="2" charset="-122"/>
              </a:rPr>
              <a:t>响应一个</a:t>
            </a:r>
            <a:r>
              <a:rPr lang="en-US" altLang="zh-CN" sz="2000" b="1" dirty="0">
                <a:solidFill>
                  <a:schemeClr val="hlink"/>
                </a:solidFill>
                <a:latin typeface="Times New Roman" panose="02020603050405020304" pitchFamily="18" charset="0"/>
                <a:cs typeface="Times New Roman" panose="02020603050405020304" pitchFamily="18" charset="0"/>
              </a:rPr>
              <a:t>f(N</a:t>
            </a:r>
            <a:r>
              <a:rPr lang="en-US" altLang="zh-CN" sz="2000" b="1" baseline="-25000" dirty="0">
                <a:solidFill>
                  <a:schemeClr val="hlink"/>
                </a:solidFill>
                <a:latin typeface="Times New Roman" panose="02020603050405020304" pitchFamily="18" charset="0"/>
                <a:cs typeface="Times New Roman" panose="02020603050405020304" pitchFamily="18" charset="0"/>
              </a:rPr>
              <a:t>2</a:t>
            </a:r>
            <a:r>
              <a:rPr lang="en-US" altLang="zh-CN" sz="2000" b="1" dirty="0">
                <a:solidFill>
                  <a:schemeClr val="hlink"/>
                </a:solidFill>
                <a:latin typeface="Times New Roman" panose="02020603050405020304" pitchFamily="18" charset="0"/>
                <a:cs typeface="Times New Roman" panose="02020603050405020304" pitchFamily="18" charset="0"/>
              </a:rPr>
              <a:t>)</a:t>
            </a:r>
          </a:p>
          <a:p>
            <a:pPr eaLnBrk="1" hangingPunct="1">
              <a:lnSpc>
                <a:spcPct val="125000"/>
              </a:lnSpc>
              <a:buFont typeface="Wingdings" panose="05000000000000000000" pitchFamily="2" charset="2"/>
              <a:buNone/>
            </a:pPr>
            <a:r>
              <a:rPr lang="en-US" altLang="zh-CN" sz="1800" dirty="0">
                <a:solidFill>
                  <a:schemeClr val="hlink"/>
                </a:solidFill>
                <a:latin typeface="Times New Roman" panose="02020603050405020304" pitchFamily="18" charset="0"/>
                <a:cs typeface="Times New Roman" panose="02020603050405020304" pitchFamily="18" charset="0"/>
              </a:rPr>
              <a:t>           </a:t>
            </a:r>
            <a:r>
              <a:rPr lang="zh-CN" altLang="en-US" sz="1800" dirty="0">
                <a:solidFill>
                  <a:srgbClr val="000000"/>
                </a:solidFill>
                <a:latin typeface="宋体" panose="02010600030101010101" pitchFamily="2" charset="-122"/>
              </a:rPr>
              <a:t>其中</a:t>
            </a:r>
            <a:r>
              <a:rPr lang="en-US" altLang="zh-CN" sz="1800" dirty="0">
                <a:solidFill>
                  <a:srgbClr val="000000"/>
                </a:solidFill>
                <a:latin typeface="Times New Roman" panose="02020603050405020304" pitchFamily="18" charset="0"/>
                <a:cs typeface="Times New Roman" panose="02020603050405020304" pitchFamily="18" charset="0"/>
              </a:rPr>
              <a:t>f</a:t>
            </a:r>
            <a:r>
              <a:rPr lang="zh-CN" altLang="en-US" sz="1800" dirty="0">
                <a:solidFill>
                  <a:srgbClr val="000000"/>
                </a:solidFill>
                <a:latin typeface="宋体" panose="02010600030101010101" pitchFamily="2" charset="-122"/>
              </a:rPr>
              <a:t>是一个对</a:t>
            </a:r>
            <a:r>
              <a:rPr lang="en-US" altLang="zh-CN" sz="1800" dirty="0">
                <a:solidFill>
                  <a:srgbClr val="000000"/>
                </a:solidFill>
                <a:latin typeface="Times New Roman" panose="02020603050405020304" pitchFamily="18" charset="0"/>
                <a:cs typeface="Times New Roman" panose="02020603050405020304" pitchFamily="18" charset="0"/>
              </a:rPr>
              <a:t>N</a:t>
            </a:r>
            <a:r>
              <a:rPr lang="en-US" altLang="zh-CN" sz="1800" baseline="-30000" dirty="0">
                <a:solidFill>
                  <a:srgbClr val="000000"/>
                </a:solidFill>
                <a:latin typeface="Times New Roman" panose="02020603050405020304" pitchFamily="18" charset="0"/>
                <a:cs typeface="Times New Roman" panose="02020603050405020304" pitchFamily="18" charset="0"/>
              </a:rPr>
              <a:t>2</a:t>
            </a:r>
            <a:r>
              <a:rPr lang="zh-CN" altLang="en-US" sz="1800" dirty="0">
                <a:solidFill>
                  <a:srgbClr val="000000"/>
                </a:solidFill>
                <a:latin typeface="宋体" panose="02010600030101010101" pitchFamily="2" charset="-122"/>
              </a:rPr>
              <a:t>进行某种变换的函数（如</a:t>
            </a:r>
            <a:r>
              <a:rPr lang="en-US" altLang="zh-CN" sz="1800" dirty="0">
                <a:solidFill>
                  <a:srgbClr val="000000"/>
                </a:solidFill>
                <a:latin typeface="宋体" panose="02010600030101010101" pitchFamily="2" charset="-122"/>
              </a:rPr>
              <a:t>N</a:t>
            </a:r>
            <a:r>
              <a:rPr lang="en-US" altLang="zh-CN" sz="1800" baseline="-25000" dirty="0">
                <a:solidFill>
                  <a:srgbClr val="000000"/>
                </a:solidFill>
                <a:latin typeface="宋体" panose="02010600030101010101" pitchFamily="2" charset="-122"/>
              </a:rPr>
              <a:t>2</a:t>
            </a:r>
            <a:r>
              <a:rPr lang="en-US" altLang="zh-CN" sz="1800" dirty="0">
                <a:solidFill>
                  <a:srgbClr val="000000"/>
                </a:solidFill>
                <a:latin typeface="宋体" panose="02010600030101010101" pitchFamily="2" charset="-122"/>
              </a:rPr>
              <a:t>+1</a:t>
            </a:r>
            <a:r>
              <a:rPr lang="zh-CN" altLang="en-US" sz="1800" dirty="0">
                <a:solidFill>
                  <a:srgbClr val="000000"/>
                </a:solidFill>
                <a:latin typeface="宋体" panose="02010600030101010101" pitchFamily="2" charset="-122"/>
              </a:rPr>
              <a:t>）。即</a:t>
            </a:r>
            <a:r>
              <a:rPr lang="zh-CN" altLang="en-US" sz="1800" dirty="0">
                <a:latin typeface="宋体" panose="02010600030101010101" pitchFamily="2" charset="-122"/>
              </a:rPr>
              <a:t> </a:t>
            </a:r>
          </a:p>
          <a:p>
            <a:pPr eaLnBrk="1" hangingPunct="1">
              <a:lnSpc>
                <a:spcPct val="125000"/>
              </a:lnSpc>
              <a:buFont typeface="Wingdings" panose="05000000000000000000" pitchFamily="2" charset="2"/>
              <a:buNone/>
            </a:pPr>
            <a:r>
              <a:rPr lang="zh-CN" altLang="en-US" sz="1800" dirty="0">
                <a:latin typeface="宋体" panose="02010600030101010101" pitchFamily="2" charset="-122"/>
              </a:rPr>
              <a:t>      </a:t>
            </a:r>
            <a:r>
              <a:rPr lang="en-US" altLang="zh-CN" sz="1800" dirty="0">
                <a:solidFill>
                  <a:srgbClr val="000000"/>
                </a:solidFill>
                <a:latin typeface="Times New Roman" panose="02020603050405020304" pitchFamily="18" charset="0"/>
                <a:cs typeface="Times New Roman" panose="02020603050405020304" pitchFamily="18" charset="0"/>
              </a:rPr>
              <a:t>A-&gt;B</a:t>
            </a:r>
            <a:r>
              <a:rPr lang="zh-CN" altLang="en-US" sz="1800" dirty="0">
                <a:solidFill>
                  <a:srgbClr val="000000"/>
                </a:solidFill>
                <a:latin typeface="宋体" panose="02010600030101010101" pitchFamily="2" charset="-122"/>
              </a:rPr>
              <a:t>：</a:t>
            </a:r>
            <a:r>
              <a:rPr lang="en-US" altLang="zh-CN" sz="1800" dirty="0" err="1">
                <a:solidFill>
                  <a:srgbClr val="000000"/>
                </a:solidFill>
                <a:latin typeface="Times New Roman" panose="02020603050405020304" pitchFamily="18" charset="0"/>
                <a:cs typeface="Times New Roman" panose="02020603050405020304" pitchFamily="18" charset="0"/>
              </a:rPr>
              <a:t>E</a:t>
            </a:r>
            <a:r>
              <a:rPr lang="en-US" altLang="zh-CN" sz="1800" baseline="-30000" dirty="0" err="1">
                <a:solidFill>
                  <a:srgbClr val="000000"/>
                </a:solidFill>
                <a:latin typeface="Times New Roman" panose="02020603050405020304" pitchFamily="18" charset="0"/>
                <a:cs typeface="Times New Roman" panose="02020603050405020304" pitchFamily="18" charset="0"/>
              </a:rPr>
              <a:t>ks</a:t>
            </a:r>
            <a:r>
              <a:rPr lang="en-US" altLang="zh-CN" sz="1800" dirty="0">
                <a:solidFill>
                  <a:srgbClr val="000000"/>
                </a:solidFill>
                <a:latin typeface="Times New Roman" panose="02020603050405020304" pitchFamily="18" charset="0"/>
                <a:cs typeface="Times New Roman" panose="02020603050405020304" pitchFamily="18" charset="0"/>
              </a:rPr>
              <a:t>[f(N</a:t>
            </a:r>
            <a:r>
              <a:rPr lang="en-US" altLang="zh-CN" sz="1800" baseline="-25000" dirty="0">
                <a:solidFill>
                  <a:srgbClr val="000000"/>
                </a:solidFill>
                <a:latin typeface="Times New Roman" panose="02020603050405020304" pitchFamily="18" charset="0"/>
                <a:cs typeface="Times New Roman" panose="02020603050405020304" pitchFamily="18" charset="0"/>
              </a:rPr>
              <a:t>2</a:t>
            </a:r>
            <a:r>
              <a:rPr lang="en-US" altLang="zh-CN" sz="1800" dirty="0">
                <a:solidFill>
                  <a:srgbClr val="000000"/>
                </a:solidFill>
                <a:latin typeface="Times New Roman" panose="02020603050405020304" pitchFamily="18" charset="0"/>
                <a:cs typeface="Times New Roman" panose="02020603050405020304" pitchFamily="18" charset="0"/>
              </a:rPr>
              <a:t>)]</a:t>
            </a:r>
            <a:r>
              <a:rPr lang="en-US" altLang="zh-CN" sz="1800" dirty="0">
                <a:latin typeface="宋体" panose="02010600030101010101" pitchFamily="2" charset="-122"/>
              </a:rPr>
              <a:t> </a:t>
            </a:r>
          </a:p>
          <a:p>
            <a:pPr eaLnBrk="1" hangingPunct="1">
              <a:lnSpc>
                <a:spcPct val="125000"/>
              </a:lnSpc>
              <a:buFont typeface="Wingdings" panose="05000000000000000000" pitchFamily="2" charset="2"/>
              <a:buNone/>
            </a:pPr>
            <a:endParaRPr lang="en-US" altLang="zh-CN" sz="1800" dirty="0">
              <a:latin typeface="宋体" panose="02010600030101010101" pitchFamily="2" charset="-122"/>
            </a:endParaRPr>
          </a:p>
          <a:p>
            <a:pPr eaLnBrk="1" hangingPunct="1">
              <a:lnSpc>
                <a:spcPct val="125000"/>
              </a:lnSpc>
              <a:buFont typeface="Wingdings" panose="05000000000000000000" pitchFamily="2" charset="2"/>
              <a:buNone/>
            </a:pPr>
            <a:r>
              <a:rPr lang="en-US" altLang="zh-CN" sz="2000" dirty="0">
                <a:solidFill>
                  <a:schemeClr val="hlink"/>
                </a:solidFill>
              </a:rPr>
              <a:t>④</a:t>
            </a:r>
            <a:r>
              <a:rPr lang="zh-CN" altLang="en-US" sz="1800" b="1" dirty="0">
                <a:latin typeface="宋体" panose="02010600030101010101" pitchFamily="2" charset="-122"/>
              </a:rPr>
              <a:t>、 </a:t>
            </a:r>
            <a:r>
              <a:rPr lang="zh-CN" altLang="en-US" sz="2000" b="1" dirty="0">
                <a:solidFill>
                  <a:schemeClr val="hlink"/>
                </a:solidFill>
                <a:latin typeface="宋体" panose="02010600030101010101" pitchFamily="2" charset="-122"/>
                <a:cs typeface="Times New Roman" panose="02020603050405020304" pitchFamily="18" charset="0"/>
              </a:rPr>
              <a:t>⑤</a:t>
            </a:r>
            <a:r>
              <a:rPr lang="zh-CN" altLang="en-US" sz="2000" dirty="0"/>
              <a:t>可使</a:t>
            </a:r>
            <a:r>
              <a:rPr lang="en-US" altLang="zh-CN" sz="2000" dirty="0"/>
              <a:t>B</a:t>
            </a:r>
            <a:r>
              <a:rPr lang="zh-CN" altLang="en-US" sz="2000" dirty="0"/>
              <a:t>相信第</a:t>
            </a:r>
            <a:r>
              <a:rPr lang="zh-CN" altLang="en-US" sz="2000" dirty="0">
                <a:solidFill>
                  <a:schemeClr val="hlink"/>
                </a:solidFill>
              </a:rPr>
              <a:t>③</a:t>
            </a:r>
            <a:r>
              <a:rPr lang="zh-CN" altLang="en-US" sz="2000" dirty="0"/>
              <a:t>步收到的消息不是一个重放消息，</a:t>
            </a:r>
            <a:r>
              <a:rPr lang="zh-CN" altLang="en-US" sz="1800" b="1" dirty="0">
                <a:latin typeface="宋体" panose="02010600030101010101" pitchFamily="2" charset="-122"/>
              </a:rPr>
              <a:t>属于鉴别功能</a:t>
            </a:r>
          </a:p>
        </p:txBody>
      </p:sp>
      <p:sp>
        <p:nvSpPr>
          <p:cNvPr id="3" name="Rectangle 3"/>
          <p:cNvSpPr txBox="1">
            <a:spLocks noChangeArrowheads="1"/>
          </p:cNvSpPr>
          <p:nvPr/>
        </p:nvSpPr>
        <p:spPr bwMode="auto">
          <a:xfrm>
            <a:off x="533399" y="457200"/>
            <a:ext cx="6703423"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a:lstStyle>
          <a:p>
            <a:pPr eaLnBrk="1" hangingPunct="1">
              <a:buFont typeface="Wingdings" panose="05000000000000000000" pitchFamily="2" charset="2"/>
              <a:buNone/>
            </a:pPr>
            <a:r>
              <a:rPr lang="zh-CN" altLang="en-US" b="1" kern="0" dirty="0">
                <a:solidFill>
                  <a:schemeClr val="hlink"/>
                </a:solidFill>
              </a:rPr>
              <a:t>基于第三方</a:t>
            </a:r>
            <a:r>
              <a:rPr lang="en-US" altLang="zh-CN" b="1" kern="0" dirty="0">
                <a:solidFill>
                  <a:schemeClr val="hlink"/>
                </a:solidFill>
              </a:rPr>
              <a:t>KDC</a:t>
            </a:r>
            <a:r>
              <a:rPr lang="zh-CN" altLang="en-US" b="1" kern="0" dirty="0">
                <a:solidFill>
                  <a:schemeClr val="hlink"/>
                </a:solidFill>
              </a:rPr>
              <a:t>的对称密钥分配协议</a:t>
            </a:r>
          </a:p>
        </p:txBody>
      </p:sp>
    </p:spTree>
    <p:extLst>
      <p:ext uri="{BB962C8B-B14F-4D97-AF65-F5344CB8AC3E}">
        <p14:creationId xmlns:p14="http://schemas.microsoft.com/office/powerpoint/2010/main" val="1352658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7"/>
          <p:cNvSpPr>
            <a:spLocks noGrp="1" noChangeArrowheads="1"/>
          </p:cNvSpPr>
          <p:nvPr>
            <p:ph type="body" idx="1"/>
          </p:nvPr>
        </p:nvSpPr>
        <p:spPr>
          <a:xfrm>
            <a:off x="262943" y="1497874"/>
            <a:ext cx="8534400" cy="2760617"/>
          </a:xfrm>
          <a:solidFill>
            <a:schemeClr val="bg1">
              <a:lumMod val="95000"/>
            </a:schemeClr>
          </a:solidFill>
        </p:spPr>
        <p:txBody>
          <a:bodyPr/>
          <a:lstStyle/>
          <a:p>
            <a:pPr marL="0" indent="0" eaLnBrk="1" hangingPunct="1">
              <a:lnSpc>
                <a:spcPct val="125000"/>
              </a:lnSpc>
              <a:buFont typeface="Wingdings" panose="05000000000000000000" pitchFamily="2" charset="2"/>
              <a:buNone/>
            </a:pPr>
            <a:r>
              <a:rPr lang="zh-CN" altLang="en-US" sz="2000" dirty="0">
                <a:latin typeface="宋体" panose="02010600030101010101" pitchFamily="2" charset="-122"/>
              </a:rPr>
              <a:t>  公钥密码体制的密钥分配要求与对称密码体制的密钥分配要求有着本质的差别：</a:t>
            </a:r>
          </a:p>
          <a:p>
            <a:pPr eaLnBrk="1" hangingPunct="1">
              <a:lnSpc>
                <a:spcPct val="125000"/>
              </a:lnSpc>
              <a:buFont typeface="Wingdings" panose="05000000000000000000" pitchFamily="2" charset="2"/>
              <a:buNone/>
            </a:pPr>
            <a:r>
              <a:rPr lang="zh-CN" altLang="en-US" sz="2000" dirty="0">
                <a:latin typeface="宋体" panose="02010600030101010101" pitchFamily="2" charset="-122"/>
              </a:rPr>
              <a:t>  当分配一个公钥时，不需要机密性。</a:t>
            </a:r>
          </a:p>
          <a:p>
            <a:pPr eaLnBrk="1" hangingPunct="1">
              <a:lnSpc>
                <a:spcPct val="125000"/>
              </a:lnSpc>
              <a:buFont typeface="Wingdings" panose="05000000000000000000" pitchFamily="2" charset="2"/>
              <a:buNone/>
            </a:pPr>
            <a:r>
              <a:rPr lang="zh-CN" altLang="en-US" sz="2000" dirty="0">
                <a:latin typeface="宋体" panose="02010600030101010101" pitchFamily="2" charset="-122"/>
              </a:rPr>
              <a:t>  然而，</a:t>
            </a:r>
            <a:r>
              <a:rPr lang="zh-CN" altLang="en-US" sz="2000" dirty="0">
                <a:solidFill>
                  <a:schemeClr val="hlink"/>
                </a:solidFill>
                <a:latin typeface="宋体" panose="02010600030101010101" pitchFamily="2" charset="-122"/>
              </a:rPr>
              <a:t>公钥的完整性</a:t>
            </a:r>
            <a:r>
              <a:rPr lang="zh-CN" altLang="en-US" sz="2000" dirty="0">
                <a:latin typeface="宋体" panose="02010600030101010101" pitchFamily="2" charset="-122"/>
              </a:rPr>
              <a:t>是必需的</a:t>
            </a:r>
          </a:p>
          <a:p>
            <a:pPr eaLnBrk="1" hangingPunct="1">
              <a:lnSpc>
                <a:spcPct val="125000"/>
              </a:lnSpc>
              <a:buFont typeface="Wingdings" panose="05000000000000000000" pitchFamily="2" charset="2"/>
              <a:buNone/>
            </a:pPr>
            <a:r>
              <a:rPr lang="zh-CN" altLang="en-US" sz="2000" dirty="0">
                <a:latin typeface="宋体" panose="02010600030101010101" pitchFamily="2" charset="-122"/>
              </a:rPr>
              <a:t>  完整性是指：某个公钥确实是某个人的。</a:t>
            </a:r>
          </a:p>
          <a:p>
            <a:pPr eaLnBrk="1" hangingPunct="1">
              <a:lnSpc>
                <a:spcPct val="125000"/>
              </a:lnSpc>
              <a:buFont typeface="Wingdings" panose="05000000000000000000" pitchFamily="2" charset="2"/>
              <a:buNone/>
            </a:pPr>
            <a:r>
              <a:rPr lang="zh-CN" altLang="en-US" sz="2000" dirty="0">
                <a:latin typeface="宋体" panose="02010600030101010101" pitchFamily="2" charset="-122"/>
              </a:rPr>
              <a:t>  </a:t>
            </a:r>
            <a:r>
              <a:rPr lang="zh-CN" altLang="en-US" sz="2000" dirty="0">
                <a:solidFill>
                  <a:schemeClr val="hlink"/>
                </a:solidFill>
                <a:latin typeface="宋体" panose="02010600030101010101" pitchFamily="2" charset="-122"/>
              </a:rPr>
              <a:t>因为：公钥是公开的，易被非法使用</a:t>
            </a:r>
          </a:p>
        </p:txBody>
      </p:sp>
      <p:sp>
        <p:nvSpPr>
          <p:cNvPr id="3" name="矩形 2"/>
          <p:cNvSpPr/>
          <p:nvPr/>
        </p:nvSpPr>
        <p:spPr>
          <a:xfrm>
            <a:off x="262943" y="519124"/>
            <a:ext cx="8305800" cy="480131"/>
          </a:xfrm>
          <a:prstGeom prst="rect">
            <a:avLst/>
          </a:prstGeom>
        </p:spPr>
        <p:txBody>
          <a:bodyPr wrap="square">
            <a:spAutoFit/>
          </a:bodyPr>
          <a:lstStyle/>
          <a:p>
            <a:pPr eaLnBrk="1" hangingPunct="1">
              <a:lnSpc>
                <a:spcPct val="90000"/>
              </a:lnSpc>
              <a:buFont typeface="Wingdings" panose="05000000000000000000" pitchFamily="2" charset="2"/>
              <a:buNone/>
            </a:pPr>
            <a:r>
              <a:rPr lang="zh-CN" altLang="en-US" sz="2800" b="1" kern="0" dirty="0">
                <a:solidFill>
                  <a:schemeClr val="hlink"/>
                </a:solidFill>
              </a:rPr>
              <a:t>公开密钥分配方法</a:t>
            </a:r>
            <a:endParaRPr lang="zh-CN" altLang="en-US" sz="2800" kern="0" dirty="0"/>
          </a:p>
        </p:txBody>
      </p:sp>
      <p:sp>
        <p:nvSpPr>
          <p:cNvPr id="4" name="Rectangle 1027"/>
          <p:cNvSpPr txBox="1">
            <a:spLocks noChangeArrowheads="1"/>
          </p:cNvSpPr>
          <p:nvPr/>
        </p:nvSpPr>
        <p:spPr bwMode="auto">
          <a:xfrm>
            <a:off x="262943" y="4663440"/>
            <a:ext cx="8534400" cy="1920240"/>
          </a:xfrm>
          <a:prstGeom prst="rect">
            <a:avLst/>
          </a:prstGeom>
          <a:solidFill>
            <a:schemeClr val="bg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a:lstStyle>
          <a:p>
            <a:pPr marL="0" indent="0" eaLnBrk="1" hangingPunct="1">
              <a:buNone/>
            </a:pPr>
            <a:r>
              <a:rPr lang="zh-CN" altLang="en-US" sz="2000" kern="0" dirty="0"/>
              <a:t>公钥发布</a:t>
            </a:r>
            <a:endParaRPr lang="en-US" altLang="zh-CN" sz="2000" kern="0" dirty="0"/>
          </a:p>
          <a:p>
            <a:pPr marL="809625" indent="-457200" eaLnBrk="1" hangingPunct="1">
              <a:buFont typeface="Wingdings" panose="05000000000000000000" pitchFamily="2" charset="2"/>
              <a:buChar char="l"/>
            </a:pPr>
            <a:r>
              <a:rPr lang="zh-CN" altLang="en-US" sz="2000" kern="0" dirty="0"/>
              <a:t>公开发布</a:t>
            </a:r>
            <a:endParaRPr lang="en-US" altLang="zh-CN" sz="2000" kern="0" dirty="0"/>
          </a:p>
          <a:p>
            <a:pPr marL="809625" indent="-457200" eaLnBrk="1" hangingPunct="1">
              <a:buFont typeface="Wingdings" panose="05000000000000000000" pitchFamily="2" charset="2"/>
              <a:buChar char="l"/>
            </a:pPr>
            <a:r>
              <a:rPr lang="zh-CN" altLang="en-US" sz="2000" kern="0" dirty="0"/>
              <a:t>公用目录表。 </a:t>
            </a:r>
            <a:endParaRPr lang="en-US" altLang="zh-CN" sz="2000" kern="0" dirty="0"/>
          </a:p>
          <a:p>
            <a:pPr marL="809625" indent="-457200" eaLnBrk="1" hangingPunct="1">
              <a:buFont typeface="Wingdings" panose="05000000000000000000" pitchFamily="2" charset="2"/>
              <a:buChar char="l"/>
            </a:pPr>
            <a:r>
              <a:rPr lang="zh-CN" altLang="en-US" sz="2000" kern="0" dirty="0"/>
              <a:t>公钥管理机构</a:t>
            </a:r>
            <a:endParaRPr lang="en-US" altLang="zh-CN" sz="2000" kern="0" dirty="0"/>
          </a:p>
          <a:p>
            <a:pPr marL="809625" indent="-457200" eaLnBrk="1" hangingPunct="1">
              <a:buFont typeface="Wingdings" panose="05000000000000000000" pitchFamily="2" charset="2"/>
              <a:buChar char="l"/>
            </a:pPr>
            <a:r>
              <a:rPr lang="zh-CN" altLang="en-US" sz="2000" kern="0" dirty="0"/>
              <a:t>公钥证书（由证书管理机构颁发）</a:t>
            </a:r>
          </a:p>
        </p:txBody>
      </p:sp>
    </p:spTree>
    <p:extLst>
      <p:ext uri="{BB962C8B-B14F-4D97-AF65-F5344CB8AC3E}">
        <p14:creationId xmlns:p14="http://schemas.microsoft.com/office/powerpoint/2010/main" val="3992902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8"/>
          <p:cNvSpPr>
            <a:spLocks noGrp="1" noChangeArrowheads="1"/>
          </p:cNvSpPr>
          <p:nvPr>
            <p:ph type="body" idx="1"/>
          </p:nvPr>
        </p:nvSpPr>
        <p:spPr>
          <a:xfrm>
            <a:off x="228599" y="1587137"/>
            <a:ext cx="8680269" cy="4369526"/>
          </a:xfrm>
          <a:noFill/>
        </p:spPr>
        <p:txBody>
          <a:bodyPr/>
          <a:lstStyle/>
          <a:p>
            <a:pPr lvl="1" eaLnBrk="1" hangingPunct="1">
              <a:lnSpc>
                <a:spcPct val="128000"/>
              </a:lnSpc>
            </a:pPr>
            <a:r>
              <a:rPr lang="zh-CN" altLang="en-US" sz="2000" dirty="0"/>
              <a:t>用户通过公钥证书相互交换自己的公钥而无需和公钥管理机构联系。 </a:t>
            </a:r>
          </a:p>
          <a:p>
            <a:pPr eaLnBrk="1" hangingPunct="1">
              <a:lnSpc>
                <a:spcPct val="128000"/>
              </a:lnSpc>
            </a:pPr>
            <a:endParaRPr lang="zh-CN" altLang="en-US" sz="2000" dirty="0"/>
          </a:p>
          <a:p>
            <a:pPr lvl="1" eaLnBrk="1" hangingPunct="1">
              <a:lnSpc>
                <a:spcPct val="128000"/>
              </a:lnSpc>
            </a:pPr>
            <a:r>
              <a:rPr lang="zh-CN" altLang="en-US" sz="2000" dirty="0"/>
              <a:t>公钥证书由证书管理机构</a:t>
            </a:r>
            <a:r>
              <a:rPr lang="en-US" altLang="zh-CN" sz="2000" dirty="0"/>
              <a:t>CA(Certificate Authority)</a:t>
            </a:r>
            <a:r>
              <a:rPr lang="zh-CN" altLang="en-US" sz="2000" dirty="0"/>
              <a:t>为用户建立，其中的数据项包括与该用户的秘密钥相匹配的公开钥及用户的身份和时间戳等，所有的数据项经</a:t>
            </a:r>
            <a:r>
              <a:rPr lang="en-US" altLang="zh-CN" sz="2000" dirty="0"/>
              <a:t>CA</a:t>
            </a:r>
            <a:r>
              <a:rPr lang="zh-CN" altLang="en-US" sz="2000" dirty="0"/>
              <a:t>用</a:t>
            </a:r>
            <a:r>
              <a:rPr lang="en-US" altLang="zh-CN" sz="2000" dirty="0"/>
              <a:t>CA</a:t>
            </a:r>
            <a:r>
              <a:rPr lang="zh-CN" altLang="en-US" sz="2000" dirty="0"/>
              <a:t>的私密密钥签字后就形成证书。 </a:t>
            </a:r>
          </a:p>
          <a:p>
            <a:pPr eaLnBrk="1" hangingPunct="1">
              <a:lnSpc>
                <a:spcPct val="128000"/>
              </a:lnSpc>
            </a:pPr>
            <a:endParaRPr lang="zh-CN" altLang="en-US" sz="2000" dirty="0"/>
          </a:p>
          <a:p>
            <a:pPr lvl="1" eaLnBrk="1" hangingPunct="1">
              <a:lnSpc>
                <a:spcPct val="128000"/>
              </a:lnSpc>
            </a:pPr>
            <a:r>
              <a:rPr lang="zh-CN" altLang="en-US" sz="2000" dirty="0"/>
              <a:t>证书的形式为</a:t>
            </a:r>
            <a:r>
              <a:rPr lang="en-US" altLang="zh-CN" sz="2000" dirty="0"/>
              <a:t>Ca=E</a:t>
            </a:r>
            <a:r>
              <a:rPr lang="en-US" altLang="zh-CN" sz="2000" baseline="-25000" dirty="0"/>
              <a:t>SK-ca</a:t>
            </a:r>
            <a:r>
              <a:rPr lang="en-US" altLang="zh-CN" sz="2000" dirty="0"/>
              <a:t>[</a:t>
            </a:r>
            <a:r>
              <a:rPr lang="en-US" altLang="zh-CN" sz="2000" dirty="0" err="1"/>
              <a:t>T,ID</a:t>
            </a:r>
            <a:r>
              <a:rPr lang="en-US" altLang="zh-CN" sz="2000" baseline="-25000" dirty="0" err="1"/>
              <a:t>a</a:t>
            </a:r>
            <a:r>
              <a:rPr lang="en-US" altLang="zh-CN" sz="2000" dirty="0" err="1"/>
              <a:t>,PK</a:t>
            </a:r>
            <a:r>
              <a:rPr lang="en-US" altLang="zh-CN" sz="2000" baseline="-25000" dirty="0" err="1"/>
              <a:t>a</a:t>
            </a:r>
            <a:r>
              <a:rPr lang="en-US" altLang="zh-CN" sz="2000" dirty="0"/>
              <a:t>]</a:t>
            </a:r>
          </a:p>
          <a:p>
            <a:pPr eaLnBrk="1" hangingPunct="1">
              <a:lnSpc>
                <a:spcPct val="128000"/>
              </a:lnSpc>
              <a:buFont typeface="Wingdings" panose="05000000000000000000" pitchFamily="2" charset="2"/>
              <a:buNone/>
            </a:pPr>
            <a:r>
              <a:rPr lang="en-US" altLang="zh-CN" sz="2000" dirty="0">
                <a:solidFill>
                  <a:srgbClr val="FF0000"/>
                </a:solidFill>
              </a:rPr>
              <a:t>             </a:t>
            </a:r>
            <a:r>
              <a:rPr lang="zh-CN" altLang="en-US" sz="2000" dirty="0">
                <a:solidFill>
                  <a:srgbClr val="FF0000"/>
                </a:solidFill>
              </a:rPr>
              <a:t>其中</a:t>
            </a:r>
            <a:r>
              <a:rPr lang="en-US" altLang="zh-CN" sz="2000" dirty="0" err="1">
                <a:solidFill>
                  <a:srgbClr val="FF0000"/>
                </a:solidFill>
              </a:rPr>
              <a:t>ID</a:t>
            </a:r>
            <a:r>
              <a:rPr lang="en-US" altLang="zh-CN" sz="2000" baseline="-25000" dirty="0" err="1">
                <a:solidFill>
                  <a:srgbClr val="FF0000"/>
                </a:solidFill>
              </a:rPr>
              <a:t>a</a:t>
            </a:r>
            <a:r>
              <a:rPr lang="zh-CN" altLang="en-US" sz="2000" dirty="0">
                <a:solidFill>
                  <a:srgbClr val="FF0000"/>
                </a:solidFill>
              </a:rPr>
              <a:t>是用户</a:t>
            </a:r>
            <a:r>
              <a:rPr lang="en-US" altLang="zh-CN" sz="2000" dirty="0">
                <a:solidFill>
                  <a:srgbClr val="FF0000"/>
                </a:solidFill>
              </a:rPr>
              <a:t>A</a:t>
            </a:r>
            <a:r>
              <a:rPr lang="zh-CN" altLang="en-US" sz="2000" dirty="0">
                <a:solidFill>
                  <a:srgbClr val="FF0000"/>
                </a:solidFill>
              </a:rPr>
              <a:t>的身份标识， </a:t>
            </a:r>
            <a:r>
              <a:rPr lang="en-US" altLang="zh-CN" sz="2000" dirty="0" err="1">
                <a:solidFill>
                  <a:srgbClr val="FF0000"/>
                </a:solidFill>
              </a:rPr>
              <a:t>PK</a:t>
            </a:r>
            <a:r>
              <a:rPr lang="en-US" altLang="zh-CN" sz="2000" baseline="-25000" dirty="0" err="1">
                <a:solidFill>
                  <a:srgbClr val="FF0000"/>
                </a:solidFill>
              </a:rPr>
              <a:t>a</a:t>
            </a:r>
            <a:r>
              <a:rPr lang="zh-CN" altLang="en-US" sz="2000" dirty="0">
                <a:solidFill>
                  <a:srgbClr val="FF0000"/>
                </a:solidFill>
              </a:rPr>
              <a:t>是</a:t>
            </a:r>
            <a:r>
              <a:rPr lang="en-US" altLang="zh-CN" sz="2000" dirty="0">
                <a:solidFill>
                  <a:srgbClr val="FF0000"/>
                </a:solidFill>
              </a:rPr>
              <a:t>A</a:t>
            </a:r>
            <a:r>
              <a:rPr lang="zh-CN" altLang="en-US" sz="2000" dirty="0">
                <a:solidFill>
                  <a:srgbClr val="FF0000"/>
                </a:solidFill>
              </a:rPr>
              <a:t>的公钥</a:t>
            </a:r>
          </a:p>
          <a:p>
            <a:pPr eaLnBrk="1" hangingPunct="1">
              <a:lnSpc>
                <a:spcPct val="128000"/>
              </a:lnSpc>
              <a:buFont typeface="Wingdings" panose="05000000000000000000" pitchFamily="2" charset="2"/>
              <a:buNone/>
            </a:pPr>
            <a:r>
              <a:rPr lang="zh-CN" altLang="en-US" sz="2000" dirty="0">
                <a:solidFill>
                  <a:srgbClr val="FF0000"/>
                </a:solidFill>
              </a:rPr>
              <a:t>             </a:t>
            </a:r>
            <a:r>
              <a:rPr lang="en-US" altLang="zh-CN" sz="2000" dirty="0">
                <a:solidFill>
                  <a:srgbClr val="FF0000"/>
                </a:solidFill>
              </a:rPr>
              <a:t>T</a:t>
            </a:r>
            <a:r>
              <a:rPr lang="zh-CN" altLang="en-US" sz="2000" dirty="0">
                <a:solidFill>
                  <a:srgbClr val="FF0000"/>
                </a:solidFill>
              </a:rPr>
              <a:t>是当前时间戳，</a:t>
            </a:r>
            <a:r>
              <a:rPr lang="en-US" altLang="zh-CN" sz="2000" dirty="0">
                <a:solidFill>
                  <a:srgbClr val="FF0000"/>
                </a:solidFill>
              </a:rPr>
              <a:t>SK</a:t>
            </a:r>
            <a:r>
              <a:rPr lang="en-US" altLang="zh-CN" sz="2000" baseline="-25000" dirty="0">
                <a:solidFill>
                  <a:srgbClr val="FF0000"/>
                </a:solidFill>
              </a:rPr>
              <a:t>-ca</a:t>
            </a:r>
            <a:r>
              <a:rPr lang="zh-CN" altLang="en-US" sz="2000" dirty="0">
                <a:solidFill>
                  <a:srgbClr val="FF0000"/>
                </a:solidFill>
              </a:rPr>
              <a:t>是</a:t>
            </a:r>
            <a:r>
              <a:rPr lang="en-US" altLang="zh-CN" sz="2000" dirty="0">
                <a:solidFill>
                  <a:srgbClr val="FF0000"/>
                </a:solidFill>
              </a:rPr>
              <a:t>CA</a:t>
            </a:r>
            <a:r>
              <a:rPr lang="zh-CN" altLang="en-US" sz="2000" dirty="0">
                <a:solidFill>
                  <a:srgbClr val="FF0000"/>
                </a:solidFill>
              </a:rPr>
              <a:t>的私钥</a:t>
            </a:r>
          </a:p>
        </p:txBody>
      </p:sp>
      <p:sp>
        <p:nvSpPr>
          <p:cNvPr id="2" name="矩形 1"/>
          <p:cNvSpPr/>
          <p:nvPr/>
        </p:nvSpPr>
        <p:spPr>
          <a:xfrm>
            <a:off x="228600" y="594148"/>
            <a:ext cx="1946367" cy="486287"/>
          </a:xfrm>
          <a:prstGeom prst="rect">
            <a:avLst/>
          </a:prstGeom>
        </p:spPr>
        <p:txBody>
          <a:bodyPr wrap="none">
            <a:spAutoFit/>
          </a:bodyPr>
          <a:lstStyle/>
          <a:p>
            <a:pPr eaLnBrk="1" hangingPunct="1">
              <a:lnSpc>
                <a:spcPct val="80000"/>
              </a:lnSpc>
              <a:buFont typeface="Wingdings" panose="05000000000000000000" pitchFamily="2" charset="2"/>
              <a:buNone/>
            </a:pPr>
            <a:r>
              <a:rPr lang="zh-CN" altLang="en-US" sz="3200" b="1" dirty="0">
                <a:solidFill>
                  <a:schemeClr val="hlink"/>
                </a:solidFill>
              </a:rPr>
              <a:t>公钥证书 </a:t>
            </a:r>
          </a:p>
        </p:txBody>
      </p:sp>
    </p:spTree>
    <p:extLst>
      <p:ext uri="{BB962C8B-B14F-4D97-AF65-F5344CB8AC3E}">
        <p14:creationId xmlns:p14="http://schemas.microsoft.com/office/powerpoint/2010/main" val="307856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137374"/>
            <a:ext cx="7793038" cy="1047482"/>
          </a:xfrm>
        </p:spPr>
        <p:txBody>
          <a:bodyPr/>
          <a:lstStyle/>
          <a:p>
            <a:pPr algn="l" eaLnBrk="1" hangingPunct="1"/>
            <a:r>
              <a:rPr lang="zh-CN" altLang="en-US" b="1" dirty="0"/>
              <a:t>密钥管理的必要性</a:t>
            </a:r>
          </a:p>
        </p:txBody>
      </p:sp>
      <p:sp>
        <p:nvSpPr>
          <p:cNvPr id="9219" name="Rectangle 5"/>
          <p:cNvSpPr>
            <a:spLocks noGrp="1" noChangeArrowheads="1"/>
          </p:cNvSpPr>
          <p:nvPr>
            <p:ph type="body" idx="1"/>
          </p:nvPr>
        </p:nvSpPr>
        <p:spPr>
          <a:xfrm>
            <a:off x="328474" y="1473693"/>
            <a:ext cx="8171582" cy="5236200"/>
          </a:xfrm>
          <a:noFill/>
        </p:spPr>
        <p:txBody>
          <a:bodyPr/>
          <a:lstStyle/>
          <a:p>
            <a:pPr eaLnBrk="1" hangingPunct="1">
              <a:lnSpc>
                <a:spcPct val="125000"/>
              </a:lnSpc>
              <a:buFont typeface="Wingdings" panose="05000000000000000000" pitchFamily="2" charset="2"/>
              <a:buNone/>
            </a:pPr>
            <a:r>
              <a:rPr kumimoji="1" lang="zh-CN" altLang="en-US" sz="2400" b="1" dirty="0">
                <a:solidFill>
                  <a:srgbClr val="FF0000"/>
                </a:solidFill>
                <a:latin typeface="宋体" panose="02010600030101010101" pitchFamily="2" charset="-122"/>
              </a:rPr>
              <a:t>  </a:t>
            </a:r>
            <a:r>
              <a:rPr kumimoji="1" lang="zh-CN" altLang="en-US" sz="2400" b="1" dirty="0">
                <a:latin typeface="宋体" panose="02010600030101010101" pitchFamily="2" charset="-122"/>
              </a:rPr>
              <a:t>密钥</a:t>
            </a:r>
            <a:r>
              <a:rPr kumimoji="1" lang="en-US" altLang="zh-CN" sz="2400" b="1" dirty="0">
                <a:latin typeface="宋体" panose="02010600030101010101" pitchFamily="2" charset="-122"/>
              </a:rPr>
              <a:t>(</a:t>
            </a:r>
            <a:r>
              <a:rPr kumimoji="1" lang="en-US" altLang="zh-CN" sz="2400" b="1" dirty="0">
                <a:latin typeface="Times New Roman" panose="02020603050405020304" pitchFamily="18" charset="0"/>
              </a:rPr>
              <a:t>Key</a:t>
            </a:r>
            <a:r>
              <a:rPr kumimoji="1" lang="en-US" altLang="zh-CN" sz="2400" b="1" dirty="0">
                <a:latin typeface="宋体" panose="02010600030101010101" pitchFamily="2" charset="-122"/>
              </a:rPr>
              <a:t>) </a:t>
            </a:r>
            <a:r>
              <a:rPr kumimoji="1" lang="zh-CN" altLang="en-US" sz="2400" b="1" dirty="0">
                <a:latin typeface="宋体" panose="02010600030101010101" pitchFamily="2" charset="-122"/>
              </a:rPr>
              <a:t>：控制或参与数据安全变换的可变参数。</a:t>
            </a:r>
            <a:endParaRPr kumimoji="1" lang="en-US" altLang="zh-CN" sz="2400" b="1" dirty="0">
              <a:latin typeface="宋体" panose="02010600030101010101" pitchFamily="2" charset="-122"/>
            </a:endParaRPr>
          </a:p>
          <a:p>
            <a:pPr eaLnBrk="1" hangingPunct="1">
              <a:lnSpc>
                <a:spcPct val="125000"/>
              </a:lnSpc>
              <a:buFont typeface="Wingdings" panose="05000000000000000000" pitchFamily="2" charset="2"/>
              <a:buNone/>
            </a:pPr>
            <a:r>
              <a:rPr lang="zh-CN" altLang="en-US" sz="2400" dirty="0"/>
              <a:t>  （</a:t>
            </a:r>
            <a:r>
              <a:rPr lang="en-US" altLang="zh-CN" sz="2400" dirty="0"/>
              <a:t>1</a:t>
            </a:r>
            <a:r>
              <a:rPr lang="zh-CN" altLang="en-US" sz="2400" dirty="0"/>
              <a:t>）所有数据安全技术的安全性都依赖于</a:t>
            </a:r>
            <a:r>
              <a:rPr lang="zh-CN" altLang="en-US" sz="2400" b="1" dirty="0">
                <a:solidFill>
                  <a:srgbClr val="FF0000"/>
                </a:solidFill>
              </a:rPr>
              <a:t>密钥的安全性</a:t>
            </a:r>
          </a:p>
          <a:p>
            <a:pPr eaLnBrk="1" hangingPunct="1">
              <a:lnSpc>
                <a:spcPct val="125000"/>
              </a:lnSpc>
              <a:buFont typeface="Wingdings" panose="05000000000000000000" pitchFamily="2" charset="2"/>
              <a:buNone/>
            </a:pPr>
            <a:r>
              <a:rPr lang="zh-CN" altLang="en-US" sz="2400" dirty="0"/>
              <a:t>  （</a:t>
            </a:r>
            <a:r>
              <a:rPr lang="en-US" altLang="zh-CN" sz="2400" dirty="0"/>
              <a:t>2</a:t>
            </a:r>
            <a:r>
              <a:rPr lang="zh-CN" altLang="en-US" sz="2400" dirty="0"/>
              <a:t>）密钥的安全性体现在以下方面：</a:t>
            </a:r>
            <a:endParaRPr lang="en-US" altLang="zh-CN" sz="2400" dirty="0"/>
          </a:p>
          <a:p>
            <a:pPr eaLnBrk="1" hangingPunct="1">
              <a:lnSpc>
                <a:spcPct val="125000"/>
              </a:lnSpc>
              <a:buFont typeface="Wingdings" panose="05000000000000000000" pitchFamily="2" charset="2"/>
              <a:buNone/>
            </a:pPr>
            <a:r>
              <a:rPr lang="en-US" altLang="zh-CN" sz="2400" dirty="0">
                <a:solidFill>
                  <a:srgbClr val="FF0000"/>
                </a:solidFill>
                <a:latin typeface="+mn-ea"/>
              </a:rPr>
              <a:t>        A. </a:t>
            </a:r>
            <a:r>
              <a:rPr lang="zh-CN" altLang="en-US" sz="2400" dirty="0">
                <a:solidFill>
                  <a:srgbClr val="FF0000"/>
                </a:solidFill>
                <a:latin typeface="+mn-ea"/>
              </a:rPr>
              <a:t>密钥本身的安全性，不易被猜中</a:t>
            </a:r>
            <a:endParaRPr lang="en-US" altLang="zh-CN" sz="2400" dirty="0">
              <a:solidFill>
                <a:srgbClr val="FF0000"/>
              </a:solidFill>
              <a:latin typeface="+mn-ea"/>
            </a:endParaRPr>
          </a:p>
          <a:p>
            <a:pPr eaLnBrk="1" hangingPunct="1">
              <a:lnSpc>
                <a:spcPct val="125000"/>
              </a:lnSpc>
              <a:buFont typeface="Wingdings" panose="05000000000000000000" pitchFamily="2" charset="2"/>
              <a:buNone/>
            </a:pPr>
            <a:r>
              <a:rPr lang="en-US" altLang="zh-CN" sz="2400" dirty="0">
                <a:solidFill>
                  <a:srgbClr val="FF0000"/>
                </a:solidFill>
                <a:latin typeface="+mn-ea"/>
              </a:rPr>
              <a:t>        B. </a:t>
            </a:r>
            <a:r>
              <a:rPr lang="zh-CN" altLang="en-US" sz="2400" dirty="0">
                <a:solidFill>
                  <a:srgbClr val="FF0000"/>
                </a:solidFill>
                <a:latin typeface="+mn-ea"/>
              </a:rPr>
              <a:t>密钥被安全地保管，不易被盗取</a:t>
            </a:r>
            <a:endParaRPr lang="en-US" altLang="zh-CN" sz="2400" dirty="0">
              <a:solidFill>
                <a:srgbClr val="FF0000"/>
              </a:solidFill>
              <a:latin typeface="+mn-ea"/>
            </a:endParaRPr>
          </a:p>
          <a:p>
            <a:pPr eaLnBrk="1" hangingPunct="1">
              <a:lnSpc>
                <a:spcPct val="125000"/>
              </a:lnSpc>
              <a:buFont typeface="Wingdings" panose="05000000000000000000" pitchFamily="2" charset="2"/>
              <a:buNone/>
            </a:pPr>
            <a:r>
              <a:rPr lang="en-US" altLang="zh-CN" sz="2400" dirty="0">
                <a:solidFill>
                  <a:srgbClr val="FF0000"/>
                </a:solidFill>
                <a:latin typeface="+mn-ea"/>
              </a:rPr>
              <a:t>        C. </a:t>
            </a:r>
            <a:r>
              <a:rPr lang="zh-CN" altLang="en-US" sz="2400" dirty="0">
                <a:solidFill>
                  <a:srgbClr val="FF0000"/>
                </a:solidFill>
                <a:latin typeface="+mn-ea"/>
              </a:rPr>
              <a:t>密钥被安全地使用，不易被破解</a:t>
            </a:r>
            <a:endParaRPr lang="en-US" altLang="zh-CN" sz="2400" dirty="0">
              <a:solidFill>
                <a:srgbClr val="FF0000"/>
              </a:solidFill>
              <a:latin typeface="+mn-ea"/>
            </a:endParaRPr>
          </a:p>
          <a:p>
            <a:pPr marL="895350" indent="-895350" eaLnBrk="1" hangingPunct="1">
              <a:lnSpc>
                <a:spcPct val="125000"/>
              </a:lnSpc>
              <a:buFont typeface="Wingdings" panose="05000000000000000000" pitchFamily="2" charset="2"/>
              <a:buNone/>
            </a:pPr>
            <a:r>
              <a:rPr lang="zh-CN" altLang="en-US" sz="2400" dirty="0"/>
              <a:t>  （</a:t>
            </a:r>
            <a:r>
              <a:rPr lang="en-US" altLang="zh-CN" sz="2400" dirty="0"/>
              <a:t>3</a:t>
            </a:r>
            <a:r>
              <a:rPr lang="zh-CN" altLang="en-US" sz="2400" dirty="0"/>
              <a:t>）</a:t>
            </a:r>
            <a:r>
              <a:rPr lang="zh-CN" altLang="en-US" sz="2400" b="1" dirty="0"/>
              <a:t>密钥有多种形式和不同用途</a:t>
            </a:r>
            <a:r>
              <a:rPr lang="zh-CN" altLang="en-US" sz="2400" dirty="0"/>
              <a:t>，每种密钥的安全性需求是不同的</a:t>
            </a:r>
            <a:endParaRPr lang="en-US" altLang="zh-CN" sz="2400" dirty="0"/>
          </a:p>
          <a:p>
            <a:pPr marL="0" indent="0" eaLnBrk="1" hangingPunct="1">
              <a:lnSpc>
                <a:spcPct val="125000"/>
              </a:lnSpc>
              <a:buFont typeface="Wingdings" panose="05000000000000000000" pitchFamily="2" charset="2"/>
              <a:buNone/>
            </a:pPr>
            <a:endParaRPr lang="en-US" altLang="zh-CN" sz="2400" dirty="0">
              <a:solidFill>
                <a:srgbClr val="000000"/>
              </a:solidFill>
            </a:endParaRPr>
          </a:p>
        </p:txBody>
      </p:sp>
    </p:spTree>
    <p:extLst>
      <p:ext uri="{BB962C8B-B14F-4D97-AF65-F5344CB8AC3E}">
        <p14:creationId xmlns:p14="http://schemas.microsoft.com/office/powerpoint/2010/main" val="3139518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4" descr="7t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83" y="1933303"/>
            <a:ext cx="7162800"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Rectangle 5"/>
          <p:cNvSpPr>
            <a:spLocks noChangeArrowheads="1"/>
          </p:cNvSpPr>
          <p:nvPr/>
        </p:nvSpPr>
        <p:spPr bwMode="auto">
          <a:xfrm>
            <a:off x="439783" y="1704703"/>
            <a:ext cx="2941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2400">
                <a:solidFill>
                  <a:schemeClr val="hlink"/>
                </a:solidFill>
              </a:rPr>
              <a:t>公钥证书的产生过程</a:t>
            </a:r>
          </a:p>
        </p:txBody>
      </p:sp>
      <p:sp>
        <p:nvSpPr>
          <p:cNvPr id="4" name="矩形 3"/>
          <p:cNvSpPr/>
          <p:nvPr/>
        </p:nvSpPr>
        <p:spPr>
          <a:xfrm>
            <a:off x="228600" y="594148"/>
            <a:ext cx="1946367" cy="486287"/>
          </a:xfrm>
          <a:prstGeom prst="rect">
            <a:avLst/>
          </a:prstGeom>
        </p:spPr>
        <p:txBody>
          <a:bodyPr wrap="none">
            <a:spAutoFit/>
          </a:bodyPr>
          <a:lstStyle/>
          <a:p>
            <a:pPr eaLnBrk="1" hangingPunct="1">
              <a:lnSpc>
                <a:spcPct val="80000"/>
              </a:lnSpc>
              <a:buFont typeface="Wingdings" panose="05000000000000000000" pitchFamily="2" charset="2"/>
              <a:buNone/>
            </a:pPr>
            <a:r>
              <a:rPr lang="zh-CN" altLang="en-US" sz="3200" b="1" dirty="0">
                <a:solidFill>
                  <a:schemeClr val="hlink"/>
                </a:solidFill>
              </a:rPr>
              <a:t>公钥证书 </a:t>
            </a:r>
          </a:p>
        </p:txBody>
      </p:sp>
    </p:spTree>
    <p:extLst>
      <p:ext uri="{BB962C8B-B14F-4D97-AF65-F5344CB8AC3E}">
        <p14:creationId xmlns:p14="http://schemas.microsoft.com/office/powerpoint/2010/main" val="307686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54062"/>
          </a:xfrm>
        </p:spPr>
        <p:txBody>
          <a:bodyPr/>
          <a:lstStyle/>
          <a:p>
            <a:r>
              <a:rPr lang="en-US" altLang="zh-CN" dirty="0"/>
              <a:t>BB84</a:t>
            </a:r>
            <a:r>
              <a:rPr lang="zh-CN" altLang="en-US" dirty="0"/>
              <a:t>量子密钥分发协议</a:t>
            </a:r>
          </a:p>
        </p:txBody>
      </p:sp>
      <p:sp>
        <p:nvSpPr>
          <p:cNvPr id="19" name="Text Box 18"/>
          <p:cNvSpPr txBox="1">
            <a:spLocks noChangeArrowheads="1"/>
          </p:cNvSpPr>
          <p:nvPr/>
        </p:nvSpPr>
        <p:spPr bwMode="auto">
          <a:xfrm>
            <a:off x="2668588" y="1758950"/>
            <a:ext cx="3856037"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Black" pitchFamily="34" charset="0"/>
                <a:ea typeface="黑体" pitchFamily="49" charset="-122"/>
              </a:defRPr>
            </a:lvl1pPr>
            <a:lvl2pPr>
              <a:defRPr sz="2000" b="1">
                <a:solidFill>
                  <a:schemeClr val="tx1"/>
                </a:solidFill>
                <a:latin typeface="Arial Black" pitchFamily="34" charset="0"/>
                <a:ea typeface="黑体" pitchFamily="49" charset="-122"/>
              </a:defRPr>
            </a:lvl2pPr>
            <a:lvl3pPr>
              <a:defRPr sz="2000" b="1">
                <a:solidFill>
                  <a:schemeClr val="tx1"/>
                </a:solidFill>
                <a:latin typeface="Arial Black" pitchFamily="34" charset="0"/>
                <a:ea typeface="黑体" pitchFamily="49" charset="-122"/>
              </a:defRPr>
            </a:lvl3pPr>
            <a:lvl4pPr>
              <a:defRPr sz="2000" b="1">
                <a:solidFill>
                  <a:schemeClr val="tx1"/>
                </a:solidFill>
                <a:latin typeface="Arial Black" pitchFamily="34" charset="0"/>
                <a:ea typeface="黑体" pitchFamily="49" charset="-122"/>
              </a:defRPr>
            </a:lvl4pPr>
            <a:lvl5pPr>
              <a:defRPr sz="2000" b="1">
                <a:solidFill>
                  <a:schemeClr val="tx1"/>
                </a:solidFill>
                <a:latin typeface="Arial Black" pitchFamily="34" charset="0"/>
                <a:ea typeface="黑体" pitchFamily="49" charset="-122"/>
              </a:defRPr>
            </a:lvl5pPr>
            <a:lvl6pPr fontAlgn="ctr">
              <a:spcBef>
                <a:spcPct val="0"/>
              </a:spcBef>
              <a:spcAft>
                <a:spcPct val="0"/>
              </a:spcAft>
              <a:buFont typeface="Arial" pitchFamily="34" charset="0"/>
              <a:defRPr sz="2000" b="1">
                <a:solidFill>
                  <a:schemeClr val="tx1"/>
                </a:solidFill>
                <a:latin typeface="Arial Black" pitchFamily="34" charset="0"/>
                <a:ea typeface="黑体" pitchFamily="49" charset="-122"/>
              </a:defRPr>
            </a:lvl6pPr>
            <a:lvl7pPr fontAlgn="ctr">
              <a:spcBef>
                <a:spcPct val="0"/>
              </a:spcBef>
              <a:spcAft>
                <a:spcPct val="0"/>
              </a:spcAft>
              <a:buFont typeface="Arial" pitchFamily="34" charset="0"/>
              <a:defRPr sz="2000" b="1">
                <a:solidFill>
                  <a:schemeClr val="tx1"/>
                </a:solidFill>
                <a:latin typeface="Arial Black" pitchFamily="34" charset="0"/>
                <a:ea typeface="黑体" pitchFamily="49" charset="-122"/>
              </a:defRPr>
            </a:lvl7pPr>
            <a:lvl8pPr fontAlgn="ctr">
              <a:spcBef>
                <a:spcPct val="0"/>
              </a:spcBef>
              <a:spcAft>
                <a:spcPct val="0"/>
              </a:spcAft>
              <a:buFont typeface="Arial" pitchFamily="34" charset="0"/>
              <a:defRPr sz="2000" b="1">
                <a:solidFill>
                  <a:schemeClr val="tx1"/>
                </a:solidFill>
                <a:latin typeface="Arial Black" pitchFamily="34" charset="0"/>
                <a:ea typeface="黑体" pitchFamily="49" charset="-122"/>
              </a:defRPr>
            </a:lvl8pPr>
            <a:lvl9pPr fontAlgn="ctr">
              <a:spcBef>
                <a:spcPct val="0"/>
              </a:spcBef>
              <a:spcAft>
                <a:spcPct val="0"/>
              </a:spcAft>
              <a:buFont typeface="Arial" pitchFamily="34" charset="0"/>
              <a:defRPr sz="2000" b="1">
                <a:solidFill>
                  <a:schemeClr val="tx1"/>
                </a:solidFill>
                <a:latin typeface="Arial Black" pitchFamily="34" charset="0"/>
                <a:ea typeface="黑体" pitchFamily="49" charset="-122"/>
              </a:defRPr>
            </a:lvl9pPr>
          </a:lstStyle>
          <a:p>
            <a:pPr algn="ctr"/>
            <a:r>
              <a:rPr lang="zh-CN" altLang="en-US" sz="4800">
                <a:solidFill>
                  <a:schemeClr val="bg1"/>
                </a:solidFill>
                <a:latin typeface="宋体" pitchFamily="2" charset="-122"/>
                <a:ea typeface="宋体" pitchFamily="2" charset="-122"/>
              </a:rPr>
              <a:t>量子通信方式</a:t>
            </a:r>
            <a:endParaRPr lang="en-US" sz="2100">
              <a:solidFill>
                <a:srgbClr val="2654EA"/>
              </a:solidFill>
              <a:latin typeface="宋体" pitchFamily="2" charset="-122"/>
              <a:ea typeface="宋体" pitchFamily="2" charset="-122"/>
            </a:endParaRPr>
          </a:p>
        </p:txBody>
      </p:sp>
      <p:sp>
        <p:nvSpPr>
          <p:cNvPr id="22" name="矩形 21"/>
          <p:cNvSpPr/>
          <p:nvPr/>
        </p:nvSpPr>
        <p:spPr>
          <a:xfrm>
            <a:off x="2377440" y="1520190"/>
            <a:ext cx="4331970" cy="182880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量子隐态传输（纠缠原理）</a:t>
            </a:r>
          </a:p>
        </p:txBody>
      </p:sp>
      <p:sp>
        <p:nvSpPr>
          <p:cNvPr id="23" name="矩形 22"/>
          <p:cNvSpPr/>
          <p:nvPr/>
        </p:nvSpPr>
        <p:spPr>
          <a:xfrm>
            <a:off x="2377440" y="4240530"/>
            <a:ext cx="4331970" cy="187833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量子密钥分配（叠加原理）</a:t>
            </a:r>
          </a:p>
        </p:txBody>
      </p:sp>
    </p:spTree>
    <p:extLst>
      <p:ext uri="{BB962C8B-B14F-4D97-AF65-F5344CB8AC3E}">
        <p14:creationId xmlns:p14="http://schemas.microsoft.com/office/powerpoint/2010/main" val="1611623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264404" y="1277038"/>
            <a:ext cx="8725359"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FontTx/>
              <a:buNone/>
            </a:pPr>
            <a:r>
              <a:rPr kumimoji="1" lang="zh-CN" altLang="en-US" sz="1600" b="1" dirty="0">
                <a:sym typeface="Wingdings 2" panose="05020102010507070707" pitchFamily="18" charset="2"/>
              </a:rPr>
              <a:t>  （</a:t>
            </a:r>
            <a:r>
              <a:rPr kumimoji="1" lang="en-US" altLang="zh-CN" sz="1600" b="1" dirty="0">
                <a:sym typeface="Wingdings 2" panose="05020102010507070707" pitchFamily="18" charset="2"/>
              </a:rPr>
              <a:t>1</a:t>
            </a:r>
            <a:r>
              <a:rPr kumimoji="1" lang="zh-CN" altLang="en-US" sz="1600" b="1" dirty="0">
                <a:sym typeface="Wingdings 2" panose="05020102010507070707" pitchFamily="18" charset="2"/>
              </a:rPr>
              <a:t>）经典粒子：状态是确定的</a:t>
            </a:r>
            <a:endParaRPr kumimoji="1" lang="en-US" altLang="zh-CN" sz="1600" b="1" dirty="0">
              <a:sym typeface="Wingdings 2" panose="05020102010507070707" pitchFamily="18" charset="2"/>
            </a:endParaRPr>
          </a:p>
          <a:p>
            <a:pPr algn="just" eaLnBrk="1" hangingPunct="1">
              <a:lnSpc>
                <a:spcPct val="150000"/>
              </a:lnSpc>
              <a:spcBef>
                <a:spcPct val="0"/>
              </a:spcBef>
              <a:buFontTx/>
              <a:buNone/>
            </a:pPr>
            <a:r>
              <a:rPr kumimoji="1" lang="en-US" altLang="zh-CN" sz="1600" b="1" dirty="0">
                <a:sym typeface="Wingdings 2" panose="05020102010507070707" pitchFamily="18" charset="2"/>
              </a:rPr>
              <a:t>           </a:t>
            </a:r>
            <a:r>
              <a:rPr kumimoji="1" lang="zh-CN" altLang="en-US" sz="1600" b="1" dirty="0">
                <a:sym typeface="Wingdings 2" panose="05020102010507070707" pitchFamily="18" charset="2"/>
              </a:rPr>
              <a:t>在某个时刻只能处于确定的物理状态上</a:t>
            </a:r>
            <a:endParaRPr kumimoji="1" lang="en-US" altLang="zh-CN" sz="1600" b="1" dirty="0">
              <a:sym typeface="Wingdings 2" panose="05020102010507070707" pitchFamily="18" charset="2"/>
            </a:endParaRPr>
          </a:p>
          <a:p>
            <a:pPr algn="just" eaLnBrk="1" hangingPunct="1">
              <a:lnSpc>
                <a:spcPct val="150000"/>
              </a:lnSpc>
              <a:spcBef>
                <a:spcPct val="0"/>
              </a:spcBef>
              <a:buFontTx/>
              <a:buNone/>
            </a:pPr>
            <a:r>
              <a:rPr kumimoji="1" lang="zh-CN" altLang="en-US" sz="1600" b="1" dirty="0">
                <a:latin typeface="宋体" panose="02010600030101010101" pitchFamily="2" charset="-122"/>
                <a:sym typeface="Wingdings 2" panose="05020102010507070707" pitchFamily="18" charset="2"/>
              </a:rPr>
              <a:t> </a:t>
            </a:r>
            <a:r>
              <a:rPr kumimoji="1" lang="zh-CN" altLang="en-US" sz="1600" b="1" dirty="0">
                <a:solidFill>
                  <a:srgbClr val="FF3300"/>
                </a:solidFill>
                <a:latin typeface="宋体" panose="02010600030101010101" pitchFamily="2" charset="-122"/>
                <a:sym typeface="Wingdings 2" panose="05020102010507070707" pitchFamily="18" charset="2"/>
              </a:rPr>
              <a:t>（</a:t>
            </a:r>
            <a:r>
              <a:rPr kumimoji="1" lang="en-US" altLang="zh-CN" sz="1600" b="1" dirty="0">
                <a:solidFill>
                  <a:srgbClr val="FF3300"/>
                </a:solidFill>
                <a:latin typeface="宋体" panose="02010600030101010101" pitchFamily="2" charset="-122"/>
                <a:sym typeface="Wingdings 2" panose="05020102010507070707" pitchFamily="18" charset="2"/>
              </a:rPr>
              <a:t>2</a:t>
            </a:r>
            <a:r>
              <a:rPr kumimoji="1" lang="zh-CN" altLang="en-US" sz="1600" b="1" dirty="0">
                <a:solidFill>
                  <a:srgbClr val="FF3300"/>
                </a:solidFill>
                <a:latin typeface="宋体" panose="02010600030101010101" pitchFamily="2" charset="-122"/>
                <a:sym typeface="Wingdings 2" panose="05020102010507070707" pitchFamily="18" charset="2"/>
              </a:rPr>
              <a:t>）量子粒子：状态是叠加的、纠缠的</a:t>
            </a:r>
            <a:endParaRPr kumimoji="1" lang="en-US" altLang="zh-CN" sz="1600" b="1" dirty="0">
              <a:solidFill>
                <a:srgbClr val="FF3300"/>
              </a:solidFill>
              <a:latin typeface="宋体" panose="02010600030101010101" pitchFamily="2" charset="-122"/>
              <a:sym typeface="Wingdings 2" panose="05020102010507070707" pitchFamily="18" charset="2"/>
            </a:endParaRPr>
          </a:p>
          <a:p>
            <a:pPr algn="just" eaLnBrk="1" hangingPunct="1">
              <a:lnSpc>
                <a:spcPct val="150000"/>
              </a:lnSpc>
              <a:spcBef>
                <a:spcPct val="0"/>
              </a:spcBef>
              <a:buFontTx/>
              <a:buNone/>
            </a:pPr>
            <a:r>
              <a:rPr kumimoji="1" lang="en-US" altLang="zh-CN" sz="1600" b="1" dirty="0">
                <a:latin typeface="宋体" panose="02010600030101010101" pitchFamily="2" charset="-122"/>
                <a:sym typeface="Wingdings 2" panose="05020102010507070707" pitchFamily="18" charset="2"/>
              </a:rPr>
              <a:t>      </a:t>
            </a:r>
            <a:r>
              <a:rPr kumimoji="1" lang="zh-CN" altLang="en-US" sz="1600" b="1" dirty="0">
                <a:latin typeface="宋体" panose="02010600030101010101" pitchFamily="2" charset="-122"/>
                <a:sym typeface="Wingdings 2" panose="05020102010507070707" pitchFamily="18" charset="2"/>
              </a:rPr>
              <a:t>叠加：量子态的叠加原理，</a:t>
            </a:r>
            <a:endParaRPr kumimoji="1" lang="en-US" altLang="zh-CN" sz="1600" b="1" dirty="0">
              <a:latin typeface="宋体" panose="02010600030101010101" pitchFamily="2" charset="-122"/>
              <a:sym typeface="Wingdings 2" panose="05020102010507070707" pitchFamily="18" charset="2"/>
            </a:endParaRPr>
          </a:p>
          <a:p>
            <a:pPr algn="just" eaLnBrk="1" hangingPunct="1">
              <a:lnSpc>
                <a:spcPct val="150000"/>
              </a:lnSpc>
              <a:spcBef>
                <a:spcPct val="0"/>
              </a:spcBef>
              <a:buFontTx/>
              <a:buNone/>
            </a:pPr>
            <a:r>
              <a:rPr kumimoji="1" lang="en-US" altLang="zh-CN" sz="1600" b="1" dirty="0">
                <a:latin typeface="宋体" panose="02010600030101010101" pitchFamily="2" charset="-122"/>
                <a:sym typeface="Wingdings 2" panose="05020102010507070707" pitchFamily="18" charset="2"/>
              </a:rPr>
              <a:t>            </a:t>
            </a:r>
            <a:r>
              <a:rPr kumimoji="1" lang="zh-CN" altLang="en-US" sz="1600" b="1" dirty="0">
                <a:latin typeface="宋体" panose="02010600030101010101" pitchFamily="2" charset="-122"/>
                <a:sym typeface="Wingdings 2" panose="05020102010507070707" pitchFamily="18" charset="2"/>
              </a:rPr>
              <a:t>粒子的量子态可同时处于各种可能的物理状态</a:t>
            </a:r>
            <a:r>
              <a:rPr kumimoji="1" lang="en-US" altLang="zh-CN" sz="1600" b="1" dirty="0">
                <a:latin typeface="宋体" panose="02010600030101010101" pitchFamily="2" charset="-122"/>
                <a:sym typeface="Wingdings 2" panose="05020102010507070707" pitchFamily="18" charset="2"/>
              </a:rPr>
              <a:t>(</a:t>
            </a:r>
            <a:r>
              <a:rPr kumimoji="1" lang="zh-CN" altLang="en-US" sz="1600" b="1" dirty="0">
                <a:latin typeface="宋体" panose="02010600030101010101" pitchFamily="2" charset="-122"/>
                <a:sym typeface="Wingdings 2" panose="05020102010507070707" pitchFamily="18" charset="2"/>
              </a:rPr>
              <a:t>叠加态</a:t>
            </a:r>
            <a:r>
              <a:rPr kumimoji="1" lang="en-US" altLang="zh-CN" sz="1600" b="1" dirty="0">
                <a:latin typeface="宋体" panose="02010600030101010101" pitchFamily="2" charset="-122"/>
                <a:sym typeface="Wingdings 2" panose="05020102010507070707" pitchFamily="18" charset="2"/>
              </a:rPr>
              <a:t>dirac)</a:t>
            </a:r>
          </a:p>
          <a:p>
            <a:pPr marL="452438" indent="-452438" algn="just" eaLnBrk="1" hangingPunct="1">
              <a:lnSpc>
                <a:spcPct val="150000"/>
              </a:lnSpc>
              <a:spcBef>
                <a:spcPct val="0"/>
              </a:spcBef>
              <a:buFontTx/>
              <a:buNone/>
            </a:pPr>
            <a:r>
              <a:rPr kumimoji="1" lang="zh-CN" altLang="en-US" sz="1600" b="1" dirty="0">
                <a:solidFill>
                  <a:srgbClr val="0000FF"/>
                </a:solidFill>
                <a:latin typeface="Times New Roman" panose="02020603050405020304" pitchFamily="18" charset="0"/>
                <a:ea typeface="仿宋_GB2312" pitchFamily="1" charset="-122"/>
              </a:rPr>
              <a:t>            纠缠：粒子的量子纠缠</a:t>
            </a:r>
            <a:r>
              <a:rPr kumimoji="1" lang="en-US" altLang="zh-CN" sz="1600" b="1" dirty="0">
                <a:solidFill>
                  <a:srgbClr val="0000FF"/>
                </a:solidFill>
                <a:latin typeface="Times New Roman" panose="02020603050405020304" pitchFamily="18" charset="0"/>
                <a:ea typeface="仿宋_GB2312" pitchFamily="1" charset="-122"/>
              </a:rPr>
              <a:t>(EPR)</a:t>
            </a:r>
            <a:r>
              <a:rPr kumimoji="1" lang="zh-CN" altLang="en-US" sz="1600" b="1" dirty="0">
                <a:solidFill>
                  <a:srgbClr val="0000FF"/>
                </a:solidFill>
                <a:latin typeface="Times New Roman" panose="02020603050405020304" pitchFamily="18" charset="0"/>
                <a:ea typeface="仿宋_GB2312" pitchFamily="1" charset="-122"/>
              </a:rPr>
              <a:t>。</a:t>
            </a:r>
            <a:r>
              <a:rPr lang="zh-CN" altLang="en-US" sz="1600" dirty="0"/>
              <a:t>指两个或多个量子系统之间存在非定域、非经典的强关联</a:t>
            </a:r>
            <a:endParaRPr kumimoji="1" lang="en-US" altLang="zh-CN" sz="1600" b="1" dirty="0">
              <a:solidFill>
                <a:srgbClr val="0000FF"/>
              </a:solidFill>
              <a:latin typeface="Times New Roman" panose="02020603050405020304" pitchFamily="18" charset="0"/>
              <a:ea typeface="仿宋_GB2312" pitchFamily="1" charset="-122"/>
            </a:endParaRPr>
          </a:p>
          <a:p>
            <a:pPr marL="452438" indent="-452438" algn="just" eaLnBrk="1" hangingPunct="1">
              <a:lnSpc>
                <a:spcPct val="150000"/>
              </a:lnSpc>
              <a:spcBef>
                <a:spcPct val="0"/>
              </a:spcBef>
              <a:buFontTx/>
              <a:buNone/>
            </a:pPr>
            <a:r>
              <a:rPr kumimoji="1" lang="en-US" altLang="zh-CN" sz="1600" b="1" dirty="0">
                <a:solidFill>
                  <a:srgbClr val="0000FF"/>
                </a:solidFill>
                <a:latin typeface="Times New Roman" panose="02020603050405020304" pitchFamily="18" charset="0"/>
                <a:ea typeface="仿宋_GB2312" pitchFamily="1" charset="-122"/>
              </a:rPr>
              <a:t>            </a:t>
            </a:r>
            <a:r>
              <a:rPr kumimoji="1" lang="zh-CN" altLang="en-US" sz="1600" b="1" dirty="0">
                <a:solidFill>
                  <a:srgbClr val="0000FF"/>
                </a:solidFill>
                <a:latin typeface="Times New Roman" panose="02020603050405020304" pitchFamily="18" charset="0"/>
                <a:ea typeface="仿宋_GB2312" pitchFamily="1" charset="-122"/>
              </a:rPr>
              <a:t>两经典粒子分离后就不关联，而处于纠缠态的量子粒子不论空间分离多开仍然存在量子关联，对其中一个粒子施行作用必然会影响另一个粒子的状态</a:t>
            </a:r>
            <a:endParaRPr kumimoji="1" lang="zh-CN" altLang="en-US" sz="1600" b="1" dirty="0"/>
          </a:p>
        </p:txBody>
      </p:sp>
      <p:sp>
        <p:nvSpPr>
          <p:cNvPr id="5" name="Rectangle 2"/>
          <p:cNvSpPr>
            <a:spLocks noGrp="1" noChangeArrowheads="1"/>
          </p:cNvSpPr>
          <p:nvPr>
            <p:ph type="title"/>
          </p:nvPr>
        </p:nvSpPr>
        <p:spPr>
          <a:xfrm>
            <a:off x="385763" y="274638"/>
            <a:ext cx="8229600" cy="738914"/>
          </a:xfrm>
        </p:spPr>
        <p:txBody>
          <a:bodyPr/>
          <a:lstStyle/>
          <a:p>
            <a:pPr eaLnBrk="1" hangingPunct="1"/>
            <a:r>
              <a:rPr lang="zh-CN" altLang="en-US" sz="3200" b="1" dirty="0">
                <a:solidFill>
                  <a:srgbClr val="0000FF"/>
                </a:solidFill>
              </a:rPr>
              <a:t>量子通信</a:t>
            </a:r>
          </a:p>
        </p:txBody>
      </p:sp>
      <p:sp>
        <p:nvSpPr>
          <p:cNvPr id="6" name="矩形 5"/>
          <p:cNvSpPr/>
          <p:nvPr/>
        </p:nvSpPr>
        <p:spPr>
          <a:xfrm>
            <a:off x="247191" y="4444293"/>
            <a:ext cx="8725359" cy="227048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dirty="0">
                <a:solidFill>
                  <a:srgbClr val="FFFFFF"/>
                </a:solidFill>
                <a:latin typeface="+mn-ea"/>
              </a:rPr>
              <a:t>量子通信是指利用</a:t>
            </a:r>
            <a:r>
              <a:rPr lang="zh-CN" altLang="en-US" sz="2000" b="1" dirty="0">
                <a:solidFill>
                  <a:srgbClr val="FFFF00"/>
                </a:solidFill>
                <a:latin typeface="+mn-ea"/>
              </a:rPr>
              <a:t>量子纠缠</a:t>
            </a:r>
            <a:r>
              <a:rPr lang="zh-CN" altLang="en-US" sz="2000" dirty="0">
                <a:solidFill>
                  <a:srgbClr val="FFFFFF"/>
                </a:solidFill>
                <a:latin typeface="+mn-ea"/>
              </a:rPr>
              <a:t>效应进行信息传递的一种新型的通讯方式。</a:t>
            </a:r>
            <a:endParaRPr lang="en-US" altLang="zh-CN" sz="2000" dirty="0">
              <a:solidFill>
                <a:srgbClr val="FFFFFF"/>
              </a:solidFill>
              <a:latin typeface="+mn-ea"/>
            </a:endParaRPr>
          </a:p>
          <a:p>
            <a:pPr algn="ctr">
              <a:lnSpc>
                <a:spcPct val="150000"/>
              </a:lnSpc>
            </a:pPr>
            <a:r>
              <a:rPr lang="zh-CN" altLang="en-US" sz="2000" dirty="0">
                <a:solidFill>
                  <a:srgbClr val="FFFFFF"/>
                </a:solidFill>
                <a:latin typeface="+mn-ea"/>
              </a:rPr>
              <a:t>具有高效率和绝对安全等特点，是目前量子物理和信息科学的研究热点</a:t>
            </a:r>
            <a:endParaRPr lang="zh-CN" altLang="en-US" sz="2000" dirty="0">
              <a:solidFill>
                <a:schemeClr val="bg1"/>
              </a:solidFill>
              <a:latin typeface="+mn-ea"/>
            </a:endParaRPr>
          </a:p>
        </p:txBody>
      </p:sp>
    </p:spTree>
    <p:extLst>
      <p:ext uri="{BB962C8B-B14F-4D97-AF65-F5344CB8AC3E}">
        <p14:creationId xmlns:p14="http://schemas.microsoft.com/office/powerpoint/2010/main" val="2414586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114550" y="729243"/>
            <a:ext cx="6248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dirty="0">
                <a:latin typeface="仿宋_GB2312" pitchFamily="1" charset="-122"/>
                <a:ea typeface="仿宋_GB2312" pitchFamily="1" charset="-122"/>
                <a:sym typeface="Wingdings 2" panose="05020102010507070707" pitchFamily="18" charset="2"/>
              </a:rPr>
              <a:t>量子信息与经典信息的根本区别</a:t>
            </a:r>
            <a:endParaRPr lang="zh-CN" altLang="en-US" dirty="0">
              <a:latin typeface="仿宋_GB2312" pitchFamily="1" charset="-122"/>
              <a:ea typeface="仿宋_GB2312" pitchFamily="1" charset="-122"/>
            </a:endParaRPr>
          </a:p>
        </p:txBody>
      </p:sp>
      <p:sp>
        <p:nvSpPr>
          <p:cNvPr id="5" name="Oval 3"/>
          <p:cNvSpPr>
            <a:spLocks noChangeArrowheads="1"/>
          </p:cNvSpPr>
          <p:nvPr/>
        </p:nvSpPr>
        <p:spPr bwMode="auto">
          <a:xfrm>
            <a:off x="332801" y="1644587"/>
            <a:ext cx="2209800" cy="685800"/>
          </a:xfrm>
          <a:prstGeom prst="ellipse">
            <a:avLst/>
          </a:prstGeom>
          <a:gradFill rotWithShape="0">
            <a:gsLst>
              <a:gs pos="0">
                <a:srgbClr val="FF3399"/>
              </a:gs>
              <a:gs pos="25000">
                <a:srgbClr val="FF6633"/>
              </a:gs>
              <a:gs pos="50000">
                <a:srgbClr val="FFFF00"/>
              </a:gs>
              <a:gs pos="75000">
                <a:srgbClr val="01A78F"/>
              </a:gs>
              <a:gs pos="100000">
                <a:srgbClr val="3366FF"/>
              </a:gs>
            </a:gsLst>
            <a:lin ang="5400000" scaled="1"/>
          </a:gradFill>
          <a:ln w="9525">
            <a:solidFill>
              <a:srgbClr val="FF66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solidFill>
                  <a:srgbClr val="0033CC"/>
                </a:solidFill>
                <a:latin typeface="Times New Roman" panose="02020603050405020304" pitchFamily="18" charset="0"/>
                <a:ea typeface="仿宋_GB2312" pitchFamily="1" charset="-122"/>
              </a:rPr>
              <a:t>经典信息</a:t>
            </a:r>
          </a:p>
        </p:txBody>
      </p:sp>
      <p:sp>
        <p:nvSpPr>
          <p:cNvPr id="6" name="Text Box 4"/>
          <p:cNvSpPr txBox="1">
            <a:spLocks noChangeArrowheads="1"/>
          </p:cNvSpPr>
          <p:nvPr/>
        </p:nvSpPr>
        <p:spPr bwMode="auto">
          <a:xfrm>
            <a:off x="2702021" y="1235951"/>
            <a:ext cx="5887004" cy="2115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ts val="600"/>
              </a:spcBef>
              <a:buFontTx/>
              <a:buNone/>
            </a:pPr>
            <a:r>
              <a:rPr kumimoji="1" lang="zh-CN" altLang="en-US" sz="2400" b="1" dirty="0">
                <a:latin typeface="Times New Roman" panose="02020603050405020304" pitchFamily="18" charset="0"/>
                <a:ea typeface="仿宋_GB2312" pitchFamily="1" charset="-122"/>
              </a:rPr>
              <a:t>    二进制</a:t>
            </a:r>
            <a:r>
              <a:rPr kumimoji="1" lang="en-US" altLang="zh-CN" sz="2400" b="1" dirty="0">
                <a:latin typeface="Times New Roman" panose="02020603050405020304" pitchFamily="18" charset="0"/>
                <a:ea typeface="仿宋_GB2312" pitchFamily="1" charset="-122"/>
              </a:rPr>
              <a:t>0</a:t>
            </a:r>
            <a:r>
              <a:rPr kumimoji="1" lang="zh-CN" altLang="en-US" sz="2400" b="1" dirty="0">
                <a:latin typeface="Times New Roman" panose="02020603050405020304" pitchFamily="18" charset="0"/>
                <a:ea typeface="仿宋_GB2312" pitchFamily="1" charset="-122"/>
              </a:rPr>
              <a:t>或</a:t>
            </a:r>
            <a:r>
              <a:rPr kumimoji="1" lang="en-US" altLang="zh-CN" sz="2400" b="1" dirty="0">
                <a:latin typeface="Times New Roman" panose="02020603050405020304" pitchFamily="18" charset="0"/>
                <a:ea typeface="仿宋_GB2312" pitchFamily="1" charset="-122"/>
              </a:rPr>
              <a:t>1</a:t>
            </a:r>
            <a:r>
              <a:rPr kumimoji="1" lang="zh-CN" altLang="en-US" sz="2400" b="1" dirty="0">
                <a:latin typeface="Times New Roman" panose="02020603050405020304" pitchFamily="18" charset="0"/>
                <a:ea typeface="仿宋_GB2312" pitchFamily="1" charset="-122"/>
              </a:rPr>
              <a:t>组成的数字串，其信息单元称为“比特”，为</a:t>
            </a:r>
            <a:r>
              <a:rPr kumimoji="1" lang="en-US" altLang="zh-CN" sz="2400" b="1" dirty="0">
                <a:latin typeface="Times New Roman" panose="02020603050405020304" pitchFamily="18" charset="0"/>
                <a:ea typeface="仿宋_GB2312" pitchFamily="1" charset="-122"/>
              </a:rPr>
              <a:t>0</a:t>
            </a:r>
            <a:r>
              <a:rPr kumimoji="1" lang="zh-CN" altLang="en-US" sz="2400" b="1" dirty="0">
                <a:latin typeface="Times New Roman" panose="02020603050405020304" pitchFamily="18" charset="0"/>
                <a:ea typeface="仿宋_GB2312" pitchFamily="1" charset="-122"/>
              </a:rPr>
              <a:t>或者</a:t>
            </a:r>
            <a:r>
              <a:rPr kumimoji="1" lang="en-US" altLang="zh-CN" sz="2400" b="1" dirty="0">
                <a:latin typeface="Times New Roman" panose="02020603050405020304" pitchFamily="18" charset="0"/>
                <a:ea typeface="仿宋_GB2312" pitchFamily="1" charset="-122"/>
              </a:rPr>
              <a:t>1</a:t>
            </a:r>
            <a:r>
              <a:rPr kumimoji="1" lang="zh-CN" altLang="en-US" sz="2400" b="1" dirty="0">
                <a:latin typeface="Times New Roman" panose="02020603050405020304" pitchFamily="18" charset="0"/>
                <a:ea typeface="仿宋_GB2312" pitchFamily="1" charset="-122"/>
              </a:rPr>
              <a:t>。</a:t>
            </a:r>
          </a:p>
          <a:p>
            <a:pPr eaLnBrk="1" hangingPunct="1">
              <a:lnSpc>
                <a:spcPct val="130000"/>
              </a:lnSpc>
              <a:spcBef>
                <a:spcPts val="600"/>
              </a:spcBef>
              <a:buFontTx/>
              <a:buNone/>
            </a:pPr>
            <a:r>
              <a:rPr kumimoji="1" lang="zh-CN" altLang="en-US" sz="2400" b="1" dirty="0">
                <a:latin typeface="Times New Roman" panose="02020603050405020304" pitchFamily="18" charset="0"/>
                <a:ea typeface="仿宋_GB2312" pitchFamily="1" charset="-122"/>
              </a:rPr>
              <a:t>    用量子的语言可描述为态    和     。</a:t>
            </a:r>
            <a:endParaRPr kumimoji="1" lang="en-US" altLang="zh-CN" sz="2400" b="1" dirty="0">
              <a:latin typeface="Times New Roman" panose="02020603050405020304" pitchFamily="18" charset="0"/>
              <a:ea typeface="仿宋_GB2312" pitchFamily="1" charset="-122"/>
            </a:endParaRPr>
          </a:p>
          <a:p>
            <a:pPr eaLnBrk="1" hangingPunct="1">
              <a:lnSpc>
                <a:spcPct val="130000"/>
              </a:lnSpc>
              <a:spcBef>
                <a:spcPts val="600"/>
              </a:spcBef>
              <a:buFontTx/>
              <a:buNone/>
            </a:pPr>
            <a:r>
              <a:rPr kumimoji="1" lang="zh-CN" altLang="en-US" sz="2400" b="1" dirty="0">
                <a:latin typeface="Times New Roman" panose="02020603050405020304" pitchFamily="18" charset="0"/>
                <a:ea typeface="仿宋_GB2312" pitchFamily="1" charset="-122"/>
              </a:rPr>
              <a:t>经典粒子只能处在    或    之中的一个态上。</a:t>
            </a:r>
          </a:p>
        </p:txBody>
      </p:sp>
      <p:graphicFrame>
        <p:nvGraphicFramePr>
          <p:cNvPr id="7" name="Object 5"/>
          <p:cNvGraphicFramePr>
            <a:graphicFrameLocks noChangeAspect="1"/>
          </p:cNvGraphicFramePr>
          <p:nvPr>
            <p:extLst>
              <p:ext uri="{D42A27DB-BD31-4B8C-83A1-F6EECF244321}">
                <p14:modId xmlns:p14="http://schemas.microsoft.com/office/powerpoint/2010/main" val="3098660646"/>
              </p:ext>
            </p:extLst>
          </p:nvPr>
        </p:nvGraphicFramePr>
        <p:xfrm>
          <a:off x="5238750" y="2897030"/>
          <a:ext cx="323850" cy="381000"/>
        </p:xfrm>
        <a:graphic>
          <a:graphicData uri="http://schemas.openxmlformats.org/presentationml/2006/ole">
            <mc:AlternateContent xmlns:mc="http://schemas.openxmlformats.org/markup-compatibility/2006">
              <mc:Choice xmlns:v="urn:schemas-microsoft-com:vml" Requires="v">
                <p:oleObj spid="_x0000_s9618" name="Equation" r:id="rId3" imgW="209438" imgH="247624" progId="Equation.3">
                  <p:embed/>
                </p:oleObj>
              </mc:Choice>
              <mc:Fallback>
                <p:oleObj name="Equation" r:id="rId3" imgW="209438" imgH="2476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0" y="2897030"/>
                        <a:ext cx="323850" cy="381000"/>
                      </a:xfrm>
                      <a:prstGeom prst="rect">
                        <a:avLst/>
                      </a:prstGeom>
                      <a:solidFill>
                        <a:srgbClr val="993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6"/>
          <p:cNvGraphicFramePr>
            <a:graphicFrameLocks noChangeAspect="1"/>
          </p:cNvGraphicFramePr>
          <p:nvPr>
            <p:extLst>
              <p:ext uri="{D42A27DB-BD31-4B8C-83A1-F6EECF244321}">
                <p14:modId xmlns:p14="http://schemas.microsoft.com/office/powerpoint/2010/main" val="1138217889"/>
              </p:ext>
            </p:extLst>
          </p:nvPr>
        </p:nvGraphicFramePr>
        <p:xfrm>
          <a:off x="5889108" y="2906575"/>
          <a:ext cx="285750" cy="381000"/>
        </p:xfrm>
        <a:graphic>
          <a:graphicData uri="http://schemas.openxmlformats.org/presentationml/2006/ole">
            <mc:AlternateContent xmlns:mc="http://schemas.openxmlformats.org/markup-compatibility/2006">
              <mc:Choice xmlns:v="urn:schemas-microsoft-com:vml" Requires="v">
                <p:oleObj spid="_x0000_s9619" name="Equation" r:id="rId5" imgW="180897" imgH="247624" progId="Equation.DSMT4">
                  <p:embed/>
                </p:oleObj>
              </mc:Choice>
              <mc:Fallback>
                <p:oleObj name="Equation" r:id="rId5" imgW="180897" imgH="247624"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89108" y="2906575"/>
                        <a:ext cx="285750" cy="381000"/>
                      </a:xfrm>
                      <a:prstGeom prst="rect">
                        <a:avLst/>
                      </a:prstGeom>
                      <a:solidFill>
                        <a:srgbClr val="993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7"/>
          <p:cNvGraphicFramePr>
            <a:graphicFrameLocks noChangeAspect="1"/>
          </p:cNvGraphicFramePr>
          <p:nvPr>
            <p:extLst>
              <p:ext uri="{D42A27DB-BD31-4B8C-83A1-F6EECF244321}">
                <p14:modId xmlns:p14="http://schemas.microsoft.com/office/powerpoint/2010/main" val="1921824124"/>
              </p:ext>
            </p:extLst>
          </p:nvPr>
        </p:nvGraphicFramePr>
        <p:xfrm>
          <a:off x="6466442" y="2340213"/>
          <a:ext cx="323850" cy="381000"/>
        </p:xfrm>
        <a:graphic>
          <a:graphicData uri="http://schemas.openxmlformats.org/presentationml/2006/ole">
            <mc:AlternateContent xmlns:mc="http://schemas.openxmlformats.org/markup-compatibility/2006">
              <mc:Choice xmlns:v="urn:schemas-microsoft-com:vml" Requires="v">
                <p:oleObj spid="_x0000_s9620" name="Equation" r:id="rId7" imgW="209438" imgH="247624" progId="Equation.DSMT4">
                  <p:embed/>
                </p:oleObj>
              </mc:Choice>
              <mc:Fallback>
                <p:oleObj name="Equation" r:id="rId7" imgW="209438" imgH="247624"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66442" y="2340213"/>
                        <a:ext cx="323850" cy="381000"/>
                      </a:xfrm>
                      <a:prstGeom prst="rect">
                        <a:avLst/>
                      </a:prstGeom>
                      <a:solidFill>
                        <a:srgbClr val="993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8"/>
          <p:cNvGraphicFramePr>
            <a:graphicFrameLocks noChangeAspect="1"/>
          </p:cNvGraphicFramePr>
          <p:nvPr>
            <p:extLst>
              <p:ext uri="{D42A27DB-BD31-4B8C-83A1-F6EECF244321}">
                <p14:modId xmlns:p14="http://schemas.microsoft.com/office/powerpoint/2010/main" val="2406019112"/>
              </p:ext>
            </p:extLst>
          </p:nvPr>
        </p:nvGraphicFramePr>
        <p:xfrm>
          <a:off x="7080250" y="2340213"/>
          <a:ext cx="285750" cy="381000"/>
        </p:xfrm>
        <a:graphic>
          <a:graphicData uri="http://schemas.openxmlformats.org/presentationml/2006/ole">
            <mc:AlternateContent xmlns:mc="http://schemas.openxmlformats.org/markup-compatibility/2006">
              <mc:Choice xmlns:v="urn:schemas-microsoft-com:vml" Requires="v">
                <p:oleObj spid="_x0000_s9621" name="Equation" r:id="rId9" imgW="180897" imgH="247624" progId="Equation.3">
                  <p:embed/>
                </p:oleObj>
              </mc:Choice>
              <mc:Fallback>
                <p:oleObj name="Equation" r:id="rId9" imgW="180897" imgH="24762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80250" y="2340213"/>
                        <a:ext cx="285750" cy="381000"/>
                      </a:xfrm>
                      <a:prstGeom prst="rect">
                        <a:avLst/>
                      </a:prstGeom>
                      <a:solidFill>
                        <a:srgbClr val="993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Oval 9"/>
          <p:cNvSpPr>
            <a:spLocks noChangeArrowheads="1"/>
          </p:cNvSpPr>
          <p:nvPr/>
        </p:nvSpPr>
        <p:spPr bwMode="auto">
          <a:xfrm>
            <a:off x="342900" y="4052852"/>
            <a:ext cx="2209800" cy="685800"/>
          </a:xfrm>
          <a:prstGeom prst="ellipse">
            <a:avLst/>
          </a:prstGeom>
          <a:gradFill rotWithShape="0">
            <a:gsLst>
              <a:gs pos="0">
                <a:srgbClr val="FF3399"/>
              </a:gs>
              <a:gs pos="25000">
                <a:srgbClr val="FF6633"/>
              </a:gs>
              <a:gs pos="50000">
                <a:srgbClr val="FFFF00"/>
              </a:gs>
              <a:gs pos="75000">
                <a:srgbClr val="01A78F"/>
              </a:gs>
              <a:gs pos="100000">
                <a:srgbClr val="3366FF"/>
              </a:gs>
            </a:gsLst>
            <a:lin ang="5400000" scaled="1"/>
          </a:gradFill>
          <a:ln w="9525">
            <a:solidFill>
              <a:srgbClr val="FF66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solidFill>
                  <a:srgbClr val="0033CC"/>
                </a:solidFill>
                <a:latin typeface="Times New Roman" panose="02020603050405020304" pitchFamily="18" charset="0"/>
                <a:ea typeface="仿宋_GB2312" pitchFamily="1" charset="-122"/>
              </a:rPr>
              <a:t>量子信息</a:t>
            </a:r>
          </a:p>
        </p:txBody>
      </p:sp>
      <p:sp>
        <p:nvSpPr>
          <p:cNvPr id="12" name="Text Box 10"/>
          <p:cNvSpPr txBox="1">
            <a:spLocks noChangeArrowheads="1"/>
          </p:cNvSpPr>
          <p:nvPr/>
        </p:nvSpPr>
        <p:spPr bwMode="auto">
          <a:xfrm>
            <a:off x="2695574" y="3844067"/>
            <a:ext cx="580531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FontTx/>
              <a:buNone/>
            </a:pPr>
            <a:r>
              <a:rPr kumimoji="1" lang="en-US" altLang="zh-CN" sz="2400" dirty="0">
                <a:latin typeface="Times New Roman" panose="02020603050405020304" pitchFamily="18" charset="0"/>
                <a:ea typeface="仿宋_GB2312" pitchFamily="1" charset="-122"/>
              </a:rPr>
              <a:t>    </a:t>
            </a:r>
            <a:r>
              <a:rPr kumimoji="1" lang="zh-CN" altLang="en-US" sz="2400" b="1" dirty="0">
                <a:latin typeface="Times New Roman" panose="02020603050405020304" pitchFamily="18" charset="0"/>
                <a:ea typeface="仿宋_GB2312" pitchFamily="1" charset="-122"/>
              </a:rPr>
              <a:t>微观粒子允许同时处在    和    两个态上，这是其波粒二象性的结果。</a:t>
            </a:r>
            <a:r>
              <a:rPr kumimoji="1" lang="zh-CN" altLang="en-US" sz="2400" b="1" dirty="0">
                <a:solidFill>
                  <a:schemeClr val="hlink"/>
                </a:solidFill>
                <a:latin typeface="Times New Roman" panose="02020603050405020304" pitchFamily="18" charset="0"/>
                <a:ea typeface="仿宋_GB2312" pitchFamily="1" charset="-122"/>
              </a:rPr>
              <a:t>        </a:t>
            </a:r>
            <a:endParaRPr kumimoji="1" lang="zh-CN" altLang="en-US" sz="2400" b="1" dirty="0">
              <a:solidFill>
                <a:srgbClr val="339933"/>
              </a:solidFill>
              <a:latin typeface="Times New Roman" panose="02020603050405020304" pitchFamily="18" charset="0"/>
              <a:ea typeface="仿宋_GB2312" pitchFamily="1" charset="-122"/>
            </a:endParaRPr>
          </a:p>
        </p:txBody>
      </p:sp>
      <p:graphicFrame>
        <p:nvGraphicFramePr>
          <p:cNvPr id="13" name="Object 11"/>
          <p:cNvGraphicFramePr>
            <a:graphicFrameLocks noChangeAspect="1"/>
          </p:cNvGraphicFramePr>
          <p:nvPr>
            <p:extLst>
              <p:ext uri="{D42A27DB-BD31-4B8C-83A1-F6EECF244321}">
                <p14:modId xmlns:p14="http://schemas.microsoft.com/office/powerpoint/2010/main" val="1910304989"/>
              </p:ext>
            </p:extLst>
          </p:nvPr>
        </p:nvGraphicFramePr>
        <p:xfrm>
          <a:off x="6142592" y="4028190"/>
          <a:ext cx="323850" cy="381000"/>
        </p:xfrm>
        <a:graphic>
          <a:graphicData uri="http://schemas.openxmlformats.org/presentationml/2006/ole">
            <mc:AlternateContent xmlns:mc="http://schemas.openxmlformats.org/markup-compatibility/2006">
              <mc:Choice xmlns:v="urn:schemas-microsoft-com:vml" Requires="v">
                <p:oleObj spid="_x0000_s9622" name="Equation" r:id="rId11" imgW="209438" imgH="247624" progId="Equation.3">
                  <p:embed/>
                </p:oleObj>
              </mc:Choice>
              <mc:Fallback>
                <p:oleObj name="Equation" r:id="rId11" imgW="209438" imgH="247624"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42592" y="4028190"/>
                        <a:ext cx="323850" cy="381000"/>
                      </a:xfrm>
                      <a:prstGeom prst="rect">
                        <a:avLst/>
                      </a:prstGeom>
                      <a:solidFill>
                        <a:srgbClr val="0000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2"/>
          <p:cNvGraphicFramePr>
            <a:graphicFrameLocks noChangeAspect="1"/>
          </p:cNvGraphicFramePr>
          <p:nvPr>
            <p:extLst>
              <p:ext uri="{D42A27DB-BD31-4B8C-83A1-F6EECF244321}">
                <p14:modId xmlns:p14="http://schemas.microsoft.com/office/powerpoint/2010/main" val="3903816920"/>
              </p:ext>
            </p:extLst>
          </p:nvPr>
        </p:nvGraphicFramePr>
        <p:xfrm>
          <a:off x="6794500" y="4014752"/>
          <a:ext cx="285750" cy="381000"/>
        </p:xfrm>
        <a:graphic>
          <a:graphicData uri="http://schemas.openxmlformats.org/presentationml/2006/ole">
            <mc:AlternateContent xmlns:mc="http://schemas.openxmlformats.org/markup-compatibility/2006">
              <mc:Choice xmlns:v="urn:schemas-microsoft-com:vml" Requires="v">
                <p:oleObj spid="_x0000_s9623" name="Equation" r:id="rId13" imgW="180897" imgH="247624" progId="Equation.DSMT4">
                  <p:embed/>
                </p:oleObj>
              </mc:Choice>
              <mc:Fallback>
                <p:oleObj name="Equation" r:id="rId13" imgW="180897" imgH="247624"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94500" y="4014752"/>
                        <a:ext cx="285750" cy="381000"/>
                      </a:xfrm>
                      <a:prstGeom prst="rect">
                        <a:avLst/>
                      </a:prstGeom>
                      <a:solidFill>
                        <a:srgbClr val="0000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6"/>
          <p:cNvGraphicFramePr>
            <a:graphicFrameLocks noChangeAspect="1"/>
          </p:cNvGraphicFramePr>
          <p:nvPr>
            <p:extLst>
              <p:ext uri="{D42A27DB-BD31-4B8C-83A1-F6EECF244321}">
                <p14:modId xmlns:p14="http://schemas.microsoft.com/office/powerpoint/2010/main" val="4256133112"/>
              </p:ext>
            </p:extLst>
          </p:nvPr>
        </p:nvGraphicFramePr>
        <p:xfrm>
          <a:off x="2552700" y="5094252"/>
          <a:ext cx="6477000" cy="663575"/>
        </p:xfrm>
        <a:graphic>
          <a:graphicData uri="http://schemas.openxmlformats.org/presentationml/2006/ole">
            <mc:AlternateContent xmlns:mc="http://schemas.openxmlformats.org/markup-compatibility/2006">
              <mc:Choice xmlns:v="urn:schemas-microsoft-com:vml" Requires="v">
                <p:oleObj spid="_x0000_s9624" name="Equation" r:id="rId15" imgW="2476500" imgH="254000" progId="Equation.DSMT4">
                  <p:embed/>
                </p:oleObj>
              </mc:Choice>
              <mc:Fallback>
                <p:oleObj name="Equation" r:id="rId15" imgW="2476500" imgH="2540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52700" y="5094252"/>
                        <a:ext cx="6477000"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17"/>
          <p:cNvGraphicFramePr>
            <a:graphicFrameLocks noChangeAspect="1"/>
          </p:cNvGraphicFramePr>
          <p:nvPr>
            <p:extLst>
              <p:ext uri="{D42A27DB-BD31-4B8C-83A1-F6EECF244321}">
                <p14:modId xmlns:p14="http://schemas.microsoft.com/office/powerpoint/2010/main" val="1587962131"/>
              </p:ext>
            </p:extLst>
          </p:nvPr>
        </p:nvGraphicFramePr>
        <p:xfrm>
          <a:off x="2542601" y="5836380"/>
          <a:ext cx="4038600" cy="685800"/>
        </p:xfrm>
        <a:graphic>
          <a:graphicData uri="http://schemas.openxmlformats.org/presentationml/2006/ole">
            <mc:AlternateContent xmlns:mc="http://schemas.openxmlformats.org/markup-compatibility/2006">
              <mc:Choice xmlns:v="urn:schemas-microsoft-com:vml" Requires="v">
                <p:oleObj spid="_x0000_s9625" name="Equation" r:id="rId17" imgW="1549400" imgH="279400" progId="Equation.DSMT4">
                  <p:embed/>
                </p:oleObj>
              </mc:Choice>
              <mc:Fallback>
                <p:oleObj name="Equation" r:id="rId17" imgW="1549400" imgH="2794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42601" y="5836380"/>
                        <a:ext cx="4038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86943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a:xfrm>
            <a:off x="1424159" y="656900"/>
            <a:ext cx="6613411" cy="771964"/>
          </a:xfrm>
        </p:spPr>
        <p:txBody>
          <a:bodyPr/>
          <a:lstStyle/>
          <a:p>
            <a:pPr algn="l" eaLnBrk="1" hangingPunct="1"/>
            <a:r>
              <a:rPr lang="zh-CN" altLang="en-US" dirty="0">
                <a:latin typeface="方正姚体" panose="02010601030101010101" pitchFamily="2" charset="-122"/>
                <a:ea typeface="方正姚体" panose="02010601030101010101" pitchFamily="2" charset="-122"/>
              </a:rPr>
              <a:t>量子纠缠：量子隐态传输</a:t>
            </a:r>
          </a:p>
        </p:txBody>
      </p:sp>
      <p:sp>
        <p:nvSpPr>
          <p:cNvPr id="11" name="Rectangle 3"/>
          <p:cNvSpPr txBox="1">
            <a:spLocks noChangeArrowheads="1"/>
          </p:cNvSpPr>
          <p:nvPr/>
        </p:nvSpPr>
        <p:spPr bwMode="auto">
          <a:xfrm>
            <a:off x="293574" y="1292513"/>
            <a:ext cx="8521547" cy="2867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a:lstStyle>
          <a:p>
            <a:pPr algn="just" eaLnBrk="1" hangingPunct="1">
              <a:lnSpc>
                <a:spcPct val="150000"/>
              </a:lnSpc>
            </a:pPr>
            <a:r>
              <a:rPr lang="zh-CN" altLang="en-US" sz="2000" kern="0" dirty="0"/>
              <a:t>现在有两个光量子，</a:t>
            </a:r>
            <a:r>
              <a:rPr lang="en-US" altLang="zh-CN" sz="2000" kern="0" dirty="0"/>
              <a:t>A</a:t>
            </a:r>
            <a:r>
              <a:rPr lang="zh-CN" altLang="en-US" sz="2000" kern="0" dirty="0"/>
              <a:t>光量子可以有两种状态，一个极化方向向上，一个极化方向向下。同样</a:t>
            </a:r>
            <a:r>
              <a:rPr lang="en-US" altLang="zh-CN" sz="2000" kern="0" dirty="0"/>
              <a:t>B</a:t>
            </a:r>
            <a:r>
              <a:rPr lang="zh-CN" altLang="en-US" sz="2000" kern="0" dirty="0"/>
              <a:t>光量子也有向上和向下的极化方向。</a:t>
            </a:r>
            <a:endParaRPr lang="en-US" altLang="zh-CN" sz="2000" kern="0" dirty="0"/>
          </a:p>
          <a:p>
            <a:pPr algn="just" eaLnBrk="1" hangingPunct="1">
              <a:lnSpc>
                <a:spcPct val="150000"/>
              </a:lnSpc>
            </a:pPr>
            <a:r>
              <a:rPr lang="zh-CN" altLang="en-US" sz="2000" kern="0" dirty="0"/>
              <a:t>如果</a:t>
            </a:r>
            <a:r>
              <a:rPr lang="en-US" altLang="zh-CN" sz="2000" kern="0" dirty="0"/>
              <a:t>A</a:t>
            </a:r>
            <a:r>
              <a:rPr lang="zh-CN" altLang="en-US" sz="2000" kern="0" dirty="0"/>
              <a:t>光量子和</a:t>
            </a:r>
            <a:r>
              <a:rPr lang="en-US" altLang="zh-CN" sz="2000" kern="0" dirty="0"/>
              <a:t>B</a:t>
            </a:r>
            <a:r>
              <a:rPr lang="zh-CN" altLang="en-US" sz="2000" kern="0" dirty="0"/>
              <a:t>光量子按照如下规则构成量子态：</a:t>
            </a:r>
            <a:r>
              <a:rPr lang="en-US" altLang="zh-CN" sz="2000" kern="0" dirty="0"/>
              <a:t>A</a:t>
            </a:r>
            <a:r>
              <a:rPr lang="zh-CN" altLang="en-US" sz="2000" kern="0" dirty="0"/>
              <a:t>的向上乘上</a:t>
            </a:r>
            <a:r>
              <a:rPr lang="en-US" altLang="zh-CN" sz="2000" kern="0" dirty="0"/>
              <a:t>B</a:t>
            </a:r>
            <a:r>
              <a:rPr lang="zh-CN" altLang="en-US" sz="2000" kern="0" dirty="0"/>
              <a:t>的向下，减掉（加上）</a:t>
            </a:r>
            <a:r>
              <a:rPr lang="en-US" altLang="zh-CN" sz="2000" kern="0" dirty="0"/>
              <a:t>A</a:t>
            </a:r>
            <a:r>
              <a:rPr lang="zh-CN" altLang="en-US" sz="2000" kern="0" dirty="0"/>
              <a:t>的向下，乘上</a:t>
            </a:r>
            <a:r>
              <a:rPr lang="en-US" altLang="zh-CN" sz="2000" kern="0" dirty="0"/>
              <a:t>B</a:t>
            </a:r>
            <a:r>
              <a:rPr lang="zh-CN" altLang="en-US" sz="2000" kern="0" dirty="0"/>
              <a:t>的向上，除以根号</a:t>
            </a:r>
            <a:r>
              <a:rPr lang="en-US" altLang="zh-CN" sz="2000" kern="0" dirty="0"/>
              <a:t>2</a:t>
            </a:r>
            <a:r>
              <a:rPr lang="zh-CN" altLang="en-US" sz="2000" kern="0" dirty="0"/>
              <a:t>，则这个状态就形成纠缠态。</a:t>
            </a:r>
          </a:p>
        </p:txBody>
      </p:sp>
      <p:sp>
        <p:nvSpPr>
          <p:cNvPr id="12" name="Rectangle 4"/>
          <p:cNvSpPr>
            <a:spLocks noChangeArrowheads="1"/>
          </p:cNvSpPr>
          <p:nvPr/>
        </p:nvSpPr>
        <p:spPr bwMode="auto">
          <a:xfrm>
            <a:off x="6634220" y="3910807"/>
            <a:ext cx="1403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b="1" dirty="0">
                <a:latin typeface="Times New Roman" panose="02020603050405020304" pitchFamily="18" charset="0"/>
                <a:ea typeface="仿宋_GB2312" pitchFamily="1" charset="-122"/>
              </a:rPr>
              <a:t>纠缠态</a:t>
            </a:r>
          </a:p>
        </p:txBody>
      </p:sp>
      <p:graphicFrame>
        <p:nvGraphicFramePr>
          <p:cNvPr id="13" name="Object 5"/>
          <p:cNvGraphicFramePr>
            <a:graphicFrameLocks noGrp="1" noChangeAspect="1"/>
          </p:cNvGraphicFramePr>
          <p:nvPr>
            <p:ph sz="half" idx="4294967295"/>
            <p:extLst>
              <p:ext uri="{D42A27DB-BD31-4B8C-83A1-F6EECF244321}">
                <p14:modId xmlns:p14="http://schemas.microsoft.com/office/powerpoint/2010/main" val="1060450343"/>
              </p:ext>
            </p:extLst>
          </p:nvPr>
        </p:nvGraphicFramePr>
        <p:xfrm>
          <a:off x="1195559" y="3910807"/>
          <a:ext cx="4343400" cy="720725"/>
        </p:xfrm>
        <a:graphic>
          <a:graphicData uri="http://schemas.openxmlformats.org/presentationml/2006/ole">
            <mc:AlternateContent xmlns:mc="http://schemas.openxmlformats.org/markup-compatibility/2006">
              <mc:Choice xmlns:v="urn:schemas-microsoft-com:vml" Requires="v">
                <p:oleObj spid="_x0000_s10292" name="Equation" r:id="rId3" imgW="2527300" imgH="419100" progId="Equation.DSMT4">
                  <p:embed/>
                </p:oleObj>
              </mc:Choice>
              <mc:Fallback>
                <p:oleObj name="Equation" r:id="rId3" imgW="2527300" imgH="419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5559" y="3910807"/>
                        <a:ext cx="43434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矩形 13"/>
          <p:cNvSpPr/>
          <p:nvPr/>
        </p:nvSpPr>
        <p:spPr>
          <a:xfrm>
            <a:off x="947279" y="5130795"/>
            <a:ext cx="7214136" cy="1338828"/>
          </a:xfrm>
          <a:prstGeom prst="rect">
            <a:avLst/>
          </a:prstGeom>
          <a:solidFill>
            <a:schemeClr val="bg2">
              <a:lumMod val="75000"/>
            </a:schemeClr>
          </a:solidFill>
        </p:spPr>
        <p:txBody>
          <a:bodyPr wrap="square">
            <a:spAutoFit/>
          </a:bodyPr>
          <a:lstStyle/>
          <a:p>
            <a:pPr eaLnBrk="1" hangingPunct="1">
              <a:lnSpc>
                <a:spcPct val="150000"/>
              </a:lnSpc>
            </a:pPr>
            <a:r>
              <a:rPr lang="zh-CN" altLang="en-US" kern="0" dirty="0"/>
              <a:t>处于上述纠缠态的</a:t>
            </a:r>
            <a:r>
              <a:rPr lang="en-US" altLang="zh-CN" kern="0" dirty="0"/>
              <a:t>A</a:t>
            </a:r>
            <a:r>
              <a:rPr lang="zh-CN" altLang="en-US" kern="0" dirty="0"/>
              <a:t>光子和</a:t>
            </a:r>
            <a:r>
              <a:rPr lang="en-US" altLang="zh-CN" kern="0" dirty="0"/>
              <a:t>B</a:t>
            </a:r>
            <a:r>
              <a:rPr lang="zh-CN" altLang="en-US" kern="0" dirty="0"/>
              <a:t>光子的状态无法确定。</a:t>
            </a:r>
            <a:endParaRPr lang="en-US" altLang="zh-CN" kern="0" dirty="0"/>
          </a:p>
          <a:p>
            <a:pPr eaLnBrk="1" hangingPunct="1">
              <a:lnSpc>
                <a:spcPct val="150000"/>
              </a:lnSpc>
            </a:pPr>
            <a:r>
              <a:rPr lang="zh-CN" altLang="en-US" kern="0" dirty="0"/>
              <a:t>但对</a:t>
            </a:r>
            <a:r>
              <a:rPr lang="en-US" altLang="zh-CN" kern="0" dirty="0"/>
              <a:t>A</a:t>
            </a:r>
            <a:r>
              <a:rPr lang="zh-CN" altLang="en-US" kern="0" dirty="0"/>
              <a:t>进行测量，可以获得</a:t>
            </a:r>
            <a:r>
              <a:rPr lang="en-US" altLang="zh-CN" kern="0" dirty="0"/>
              <a:t>A</a:t>
            </a:r>
            <a:r>
              <a:rPr lang="zh-CN" altLang="en-US" kern="0" dirty="0"/>
              <a:t>的量子态；同时，也可以推断出</a:t>
            </a:r>
            <a:r>
              <a:rPr lang="en-US" altLang="zh-CN" kern="0" dirty="0"/>
              <a:t>B</a:t>
            </a:r>
            <a:r>
              <a:rPr lang="zh-CN" altLang="en-US" kern="0" dirty="0"/>
              <a:t>的状态，无论</a:t>
            </a:r>
            <a:r>
              <a:rPr lang="en-US" altLang="zh-CN" kern="0" dirty="0"/>
              <a:t>A</a:t>
            </a:r>
            <a:r>
              <a:rPr lang="zh-CN" altLang="en-US" kern="0" dirty="0"/>
              <a:t>和</a:t>
            </a:r>
            <a:r>
              <a:rPr lang="en-US" altLang="zh-CN" kern="0" dirty="0"/>
              <a:t>B</a:t>
            </a:r>
            <a:r>
              <a:rPr lang="zh-CN" altLang="en-US" kern="0" dirty="0"/>
              <a:t>相距多远。</a:t>
            </a:r>
          </a:p>
        </p:txBody>
      </p:sp>
    </p:spTree>
    <p:extLst>
      <p:ext uri="{BB962C8B-B14F-4D97-AF65-F5344CB8AC3E}">
        <p14:creationId xmlns:p14="http://schemas.microsoft.com/office/powerpoint/2010/main" val="1973829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457200" y="274638"/>
            <a:ext cx="8229600" cy="754062"/>
          </a:xfrm>
        </p:spPr>
        <p:txBody>
          <a:bodyPr/>
          <a:lstStyle/>
          <a:p>
            <a:r>
              <a:rPr lang="en-US" altLang="zh-CN" dirty="0"/>
              <a:t>BB84</a:t>
            </a:r>
            <a:r>
              <a:rPr lang="zh-CN" altLang="en-US" dirty="0"/>
              <a:t>量子密钥分发协议</a:t>
            </a:r>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99" y="1291439"/>
            <a:ext cx="9089485" cy="5566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7648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57200" y="274638"/>
            <a:ext cx="8229600" cy="754062"/>
          </a:xfrm>
        </p:spPr>
        <p:txBody>
          <a:bodyPr/>
          <a:lstStyle/>
          <a:p>
            <a:r>
              <a:rPr lang="en-US" altLang="zh-CN" dirty="0"/>
              <a:t>BB84</a:t>
            </a:r>
            <a:r>
              <a:rPr lang="zh-CN" altLang="en-US" dirty="0"/>
              <a:t>量子密钥分发协议</a:t>
            </a:r>
          </a:p>
        </p:txBody>
      </p:sp>
      <p:sp>
        <p:nvSpPr>
          <p:cNvPr id="4" name="矩形 3"/>
          <p:cNvSpPr/>
          <p:nvPr/>
        </p:nvSpPr>
        <p:spPr>
          <a:xfrm>
            <a:off x="4434840" y="6606540"/>
            <a:ext cx="560070" cy="914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solidFill>
              </a:ln>
              <a:solidFill>
                <a:schemeClr val="bg1"/>
              </a:solidFill>
            </a:endParaRPr>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40492"/>
            <a:ext cx="4714875" cy="4966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椭圆 5"/>
          <p:cNvSpPr/>
          <p:nvPr/>
        </p:nvSpPr>
        <p:spPr>
          <a:xfrm>
            <a:off x="21516" y="1570617"/>
            <a:ext cx="280035" cy="2796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9" name="椭圆 8"/>
          <p:cNvSpPr/>
          <p:nvPr/>
        </p:nvSpPr>
        <p:spPr>
          <a:xfrm>
            <a:off x="1788" y="3336717"/>
            <a:ext cx="280035" cy="2796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0" name="椭圆 9"/>
          <p:cNvSpPr/>
          <p:nvPr/>
        </p:nvSpPr>
        <p:spPr>
          <a:xfrm>
            <a:off x="14334" y="5156607"/>
            <a:ext cx="280035" cy="2796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7" name="矩形 6"/>
          <p:cNvSpPr/>
          <p:nvPr/>
        </p:nvSpPr>
        <p:spPr>
          <a:xfrm>
            <a:off x="4682600" y="1947134"/>
            <a:ext cx="4170941" cy="39803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rPr>
              <a:t>发送方</a:t>
            </a:r>
            <a:r>
              <a:rPr lang="en-US" altLang="zh-CN" sz="1600" dirty="0">
                <a:solidFill>
                  <a:schemeClr val="tx1"/>
                </a:solidFill>
              </a:rPr>
              <a:t>Alice</a:t>
            </a:r>
            <a:r>
              <a:rPr lang="zh-CN" altLang="en-US" sz="1600" dirty="0">
                <a:solidFill>
                  <a:schemeClr val="tx1"/>
                </a:solidFill>
              </a:rPr>
              <a:t>的加密基</a:t>
            </a:r>
          </a:p>
        </p:txBody>
      </p:sp>
      <p:sp>
        <p:nvSpPr>
          <p:cNvPr id="12" name="矩形 11"/>
          <p:cNvSpPr/>
          <p:nvPr/>
        </p:nvSpPr>
        <p:spPr>
          <a:xfrm>
            <a:off x="4661083" y="3419182"/>
            <a:ext cx="4170941" cy="765534"/>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rPr>
              <a:t>接收方</a:t>
            </a:r>
            <a:r>
              <a:rPr lang="en-US" altLang="zh-CN" sz="1600" dirty="0">
                <a:solidFill>
                  <a:schemeClr val="tx1"/>
                </a:solidFill>
              </a:rPr>
              <a:t>Bob</a:t>
            </a:r>
            <a:r>
              <a:rPr lang="zh-CN" altLang="en-US" sz="1600" dirty="0">
                <a:solidFill>
                  <a:schemeClr val="tx1"/>
                </a:solidFill>
              </a:rPr>
              <a:t>的测量基</a:t>
            </a:r>
            <a:endParaRPr lang="en-US" altLang="zh-CN" sz="1600" dirty="0">
              <a:solidFill>
                <a:schemeClr val="tx1"/>
              </a:solidFill>
            </a:endParaRPr>
          </a:p>
          <a:p>
            <a:r>
              <a:rPr lang="en-US" altLang="zh-CN" sz="1600" dirty="0">
                <a:solidFill>
                  <a:schemeClr val="tx1"/>
                </a:solidFill>
              </a:rPr>
              <a:t>             </a:t>
            </a:r>
            <a:r>
              <a:rPr lang="zh-CN" altLang="en-US" sz="1600" dirty="0">
                <a:solidFill>
                  <a:schemeClr val="tx1"/>
                </a:solidFill>
              </a:rPr>
              <a:t>测量基通过公开信道发回给</a:t>
            </a:r>
            <a:r>
              <a:rPr lang="en-US" altLang="zh-CN" sz="1600" dirty="0">
                <a:solidFill>
                  <a:schemeClr val="tx1"/>
                </a:solidFill>
              </a:rPr>
              <a:t>Alice</a:t>
            </a:r>
            <a:endParaRPr lang="zh-CN" altLang="en-US" sz="1600" dirty="0">
              <a:solidFill>
                <a:schemeClr val="tx1"/>
              </a:solidFill>
            </a:endParaRPr>
          </a:p>
        </p:txBody>
      </p:sp>
      <p:sp>
        <p:nvSpPr>
          <p:cNvPr id="13" name="矩形 12"/>
          <p:cNvSpPr/>
          <p:nvPr/>
        </p:nvSpPr>
        <p:spPr>
          <a:xfrm>
            <a:off x="4650327" y="4881415"/>
            <a:ext cx="4170941" cy="382767"/>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chemeClr val="tx1"/>
                </a:solidFill>
              </a:rPr>
              <a:t>Alice</a:t>
            </a:r>
            <a:r>
              <a:rPr lang="zh-CN" altLang="en-US" sz="1600" dirty="0">
                <a:solidFill>
                  <a:schemeClr val="tx1"/>
                </a:solidFill>
              </a:rPr>
              <a:t>把比对结果告诉</a:t>
            </a:r>
            <a:r>
              <a:rPr lang="en-US" altLang="zh-CN" sz="1600" dirty="0">
                <a:solidFill>
                  <a:schemeClr val="tx1"/>
                </a:solidFill>
              </a:rPr>
              <a:t>Bob</a:t>
            </a:r>
            <a:endParaRPr lang="zh-CN" altLang="en-US" sz="1600" dirty="0">
              <a:solidFill>
                <a:schemeClr val="tx1"/>
              </a:solidFill>
            </a:endParaRPr>
          </a:p>
        </p:txBody>
      </p:sp>
      <p:sp>
        <p:nvSpPr>
          <p:cNvPr id="14" name="矩形 13"/>
          <p:cNvSpPr/>
          <p:nvPr/>
        </p:nvSpPr>
        <p:spPr>
          <a:xfrm>
            <a:off x="4662873" y="5399587"/>
            <a:ext cx="4170941" cy="807576"/>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rPr>
              <a:t>选择基相同的作为密钥</a:t>
            </a:r>
            <a:endParaRPr lang="en-US" altLang="zh-CN" sz="1600" dirty="0">
              <a:solidFill>
                <a:schemeClr val="tx1"/>
              </a:solidFill>
            </a:endParaRPr>
          </a:p>
          <a:p>
            <a:r>
              <a:rPr lang="zh-CN" altLang="en-US" sz="1600" dirty="0">
                <a:solidFill>
                  <a:schemeClr val="tx1"/>
                </a:solidFill>
              </a:rPr>
              <a:t>实际上，需要判断有无被第三方</a:t>
            </a:r>
            <a:r>
              <a:rPr lang="en-US" altLang="zh-CN" sz="1600" dirty="0">
                <a:solidFill>
                  <a:schemeClr val="tx1"/>
                </a:solidFill>
              </a:rPr>
              <a:t>Eve</a:t>
            </a:r>
            <a:r>
              <a:rPr lang="zh-CN" altLang="en-US" sz="1600" dirty="0">
                <a:solidFill>
                  <a:schemeClr val="tx1"/>
                </a:solidFill>
              </a:rPr>
              <a:t>窃听，如果被窃听，重新协商</a:t>
            </a:r>
          </a:p>
        </p:txBody>
      </p:sp>
      <p:sp>
        <p:nvSpPr>
          <p:cNvPr id="16" name="矩形 15"/>
          <p:cNvSpPr/>
          <p:nvPr/>
        </p:nvSpPr>
        <p:spPr>
          <a:xfrm>
            <a:off x="141804" y="6360906"/>
            <a:ext cx="8690219" cy="39803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t>窃听者能够被发现，理论证明了的密钥分发协议</a:t>
            </a:r>
          </a:p>
        </p:txBody>
      </p:sp>
    </p:spTree>
    <p:extLst>
      <p:ext uri="{BB962C8B-B14F-4D97-AF65-F5344CB8AC3E}">
        <p14:creationId xmlns:p14="http://schemas.microsoft.com/office/powerpoint/2010/main" val="679004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BB84协议"/>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628775"/>
            <a:ext cx="8021637"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a:spLocks noGrp="1"/>
          </p:cNvSpPr>
          <p:nvPr>
            <p:ph type="title"/>
          </p:nvPr>
        </p:nvSpPr>
        <p:spPr>
          <a:xfrm>
            <a:off x="1593542" y="762910"/>
            <a:ext cx="6165541" cy="754062"/>
          </a:xfrm>
        </p:spPr>
        <p:txBody>
          <a:bodyPr/>
          <a:lstStyle/>
          <a:p>
            <a:pPr algn="l"/>
            <a:r>
              <a:rPr lang="en-US" altLang="zh-CN" dirty="0"/>
              <a:t>BB84</a:t>
            </a:r>
            <a:r>
              <a:rPr lang="zh-CN" altLang="en-US" dirty="0"/>
              <a:t>量子密钥分发协议</a:t>
            </a:r>
          </a:p>
        </p:txBody>
      </p:sp>
    </p:spTree>
    <p:extLst>
      <p:ext uri="{BB962C8B-B14F-4D97-AF65-F5344CB8AC3E}">
        <p14:creationId xmlns:p14="http://schemas.microsoft.com/office/powerpoint/2010/main" val="34402501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捕获.PNG"/>
          <p:cNvPicPr>
            <a:picLocks noChangeAspect="1"/>
          </p:cNvPicPr>
          <p:nvPr/>
        </p:nvPicPr>
        <p:blipFill>
          <a:blip r:embed="rId2" cstate="print"/>
          <a:stretch>
            <a:fillRect/>
          </a:stretch>
        </p:blipFill>
        <p:spPr>
          <a:xfrm>
            <a:off x="102870" y="1292487"/>
            <a:ext cx="8912038" cy="3451635"/>
          </a:xfrm>
          <a:prstGeom prst="rect">
            <a:avLst/>
          </a:prstGeom>
        </p:spPr>
      </p:pic>
      <p:sp>
        <p:nvSpPr>
          <p:cNvPr id="5" name="标题 1"/>
          <p:cNvSpPr>
            <a:spLocks noGrp="1"/>
          </p:cNvSpPr>
          <p:nvPr>
            <p:ph type="title"/>
          </p:nvPr>
        </p:nvSpPr>
        <p:spPr>
          <a:xfrm>
            <a:off x="457200" y="274638"/>
            <a:ext cx="8229600" cy="754062"/>
          </a:xfrm>
        </p:spPr>
        <p:txBody>
          <a:bodyPr/>
          <a:lstStyle/>
          <a:p>
            <a:r>
              <a:rPr lang="en-US" altLang="zh-CN" dirty="0"/>
              <a:t>BB84</a:t>
            </a:r>
            <a:r>
              <a:rPr lang="zh-CN" altLang="en-US" dirty="0"/>
              <a:t>量子密钥分发协议</a:t>
            </a:r>
          </a:p>
        </p:txBody>
      </p:sp>
      <p:sp>
        <p:nvSpPr>
          <p:cNvPr id="6" name="矩形 5"/>
          <p:cNvSpPr/>
          <p:nvPr/>
        </p:nvSpPr>
        <p:spPr>
          <a:xfrm>
            <a:off x="204395" y="4884516"/>
            <a:ext cx="8810513" cy="1863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t>如何能发现窃听？</a:t>
            </a:r>
            <a:endParaRPr lang="en-US" altLang="zh-CN" dirty="0"/>
          </a:p>
          <a:p>
            <a:pPr>
              <a:lnSpc>
                <a:spcPct val="150000"/>
              </a:lnSpc>
            </a:pPr>
            <a:r>
              <a:rPr lang="zh-CN" altLang="en-US" dirty="0"/>
              <a:t>         窃听会改变光量子形态，增大接收方错误率</a:t>
            </a:r>
            <a:endParaRPr lang="en-US" altLang="zh-CN" dirty="0"/>
          </a:p>
          <a:p>
            <a:pPr>
              <a:lnSpc>
                <a:spcPct val="150000"/>
              </a:lnSpc>
            </a:pPr>
            <a:r>
              <a:rPr lang="en-US" altLang="zh-CN" dirty="0"/>
              <a:t>         </a:t>
            </a:r>
            <a:r>
              <a:rPr lang="zh-CN" altLang="en-US" dirty="0"/>
              <a:t>通过计算接收方的错误率就能发现有无窃听</a:t>
            </a:r>
          </a:p>
        </p:txBody>
      </p:sp>
    </p:spTree>
    <p:extLst>
      <p:ext uri="{BB962C8B-B14F-4D97-AF65-F5344CB8AC3E}">
        <p14:creationId xmlns:p14="http://schemas.microsoft.com/office/powerpoint/2010/main" val="3747995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304800" y="1194399"/>
            <a:ext cx="8382000" cy="50473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a:lstStyle>
          <a:p>
            <a:pPr eaLnBrk="1" hangingPunct="1">
              <a:lnSpc>
                <a:spcPct val="125000"/>
              </a:lnSpc>
              <a:buFont typeface="Wingdings" panose="05000000000000000000" pitchFamily="2" charset="2"/>
              <a:buNone/>
            </a:pPr>
            <a:r>
              <a:rPr lang="zh-CN" altLang="en-US" sz="2400" kern="0" dirty="0">
                <a:latin typeface="+mn-ea"/>
              </a:rPr>
              <a:t> （</a:t>
            </a:r>
            <a:r>
              <a:rPr lang="en-US" altLang="zh-CN" sz="2400" kern="0" dirty="0">
                <a:latin typeface="+mn-ea"/>
              </a:rPr>
              <a:t>1</a:t>
            </a:r>
            <a:r>
              <a:rPr lang="zh-CN" altLang="en-US" sz="2400" kern="0" dirty="0">
                <a:latin typeface="+mn-ea"/>
              </a:rPr>
              <a:t>）整体保存：一个密钥作为一个整体被保存在某个地方</a:t>
            </a:r>
            <a:endParaRPr lang="en-US" altLang="zh-CN" sz="2400" kern="0" dirty="0">
              <a:latin typeface="+mn-ea"/>
            </a:endParaRPr>
          </a:p>
          <a:p>
            <a:pPr marL="901700" indent="534988" eaLnBrk="1" hangingPunct="1">
              <a:lnSpc>
                <a:spcPct val="125000"/>
              </a:lnSpc>
              <a:buFont typeface="Wingdings" panose="05000000000000000000" pitchFamily="2" charset="2"/>
              <a:buChar char="l"/>
            </a:pPr>
            <a:r>
              <a:rPr lang="zh-CN" altLang="en-US" sz="2400" kern="0" dirty="0">
                <a:latin typeface="+mn-ea"/>
              </a:rPr>
              <a:t>人脑记忆</a:t>
            </a:r>
          </a:p>
          <a:p>
            <a:pPr marL="901700" indent="444500" eaLnBrk="1" hangingPunct="1">
              <a:lnSpc>
                <a:spcPct val="125000"/>
              </a:lnSpc>
              <a:buFont typeface="Wingdings" panose="05000000000000000000" pitchFamily="2" charset="2"/>
              <a:buChar char="l"/>
            </a:pPr>
            <a:r>
              <a:rPr lang="zh-CN" altLang="en-US" sz="2400" kern="0" dirty="0">
                <a:latin typeface="+mn-ea"/>
              </a:rPr>
              <a:t> 加密保存</a:t>
            </a:r>
          </a:p>
          <a:p>
            <a:pPr marL="901700" indent="444500" eaLnBrk="1" hangingPunct="1">
              <a:lnSpc>
                <a:spcPct val="125000"/>
              </a:lnSpc>
              <a:buFont typeface="Wingdings" panose="05000000000000000000" pitchFamily="2" charset="2"/>
              <a:buChar char="l"/>
            </a:pPr>
            <a:r>
              <a:rPr lang="zh-CN" altLang="en-US" sz="2400" kern="0" dirty="0">
                <a:latin typeface="+mn-ea"/>
              </a:rPr>
              <a:t> 借助智能卡来保存 </a:t>
            </a:r>
            <a:r>
              <a:rPr lang="en-US" altLang="zh-CN" sz="2400" kern="0" dirty="0">
                <a:latin typeface="+mn-ea"/>
              </a:rPr>
              <a:t>USB Key</a:t>
            </a:r>
          </a:p>
          <a:p>
            <a:pPr marL="901700" indent="0" eaLnBrk="1" hangingPunct="1">
              <a:lnSpc>
                <a:spcPct val="125000"/>
              </a:lnSpc>
              <a:buNone/>
            </a:pPr>
            <a:endParaRPr lang="zh-CN" altLang="en-US" sz="2400" kern="0" dirty="0">
              <a:latin typeface="+mn-ea"/>
            </a:endParaRPr>
          </a:p>
          <a:p>
            <a:pPr eaLnBrk="1" hangingPunct="1">
              <a:lnSpc>
                <a:spcPct val="125000"/>
              </a:lnSpc>
              <a:buFont typeface="Wingdings" panose="05000000000000000000" pitchFamily="2" charset="2"/>
              <a:buNone/>
            </a:pPr>
            <a:r>
              <a:rPr lang="zh-CN" altLang="en-US" sz="2400" kern="0" dirty="0">
                <a:latin typeface="+mn-ea"/>
              </a:rPr>
              <a:t> （</a:t>
            </a:r>
            <a:r>
              <a:rPr lang="en-US" altLang="zh-CN" sz="2400" kern="0" dirty="0">
                <a:latin typeface="+mn-ea"/>
              </a:rPr>
              <a:t>2</a:t>
            </a:r>
            <a:r>
              <a:rPr lang="zh-CN" altLang="en-US" sz="2400" kern="0" dirty="0">
                <a:latin typeface="+mn-ea"/>
              </a:rPr>
              <a:t>）分散保存：一个密钥被分成若干部分保存在不同地方</a:t>
            </a:r>
            <a:endParaRPr lang="en-US" altLang="zh-CN" sz="2400" kern="0" dirty="0">
              <a:latin typeface="+mn-ea"/>
            </a:endParaRPr>
          </a:p>
          <a:p>
            <a:pPr eaLnBrk="1" hangingPunct="1">
              <a:lnSpc>
                <a:spcPct val="125000"/>
              </a:lnSpc>
              <a:buFont typeface="Wingdings" panose="05000000000000000000" pitchFamily="2" charset="2"/>
              <a:buNone/>
            </a:pPr>
            <a:r>
              <a:rPr lang="zh-CN" altLang="en-US" sz="2400" kern="0" dirty="0">
                <a:latin typeface="+mn-ea"/>
              </a:rPr>
              <a:t>      </a:t>
            </a:r>
            <a:r>
              <a:rPr lang="en-US" altLang="zh-CN" sz="2400" b="1" kern="0" dirty="0">
                <a:solidFill>
                  <a:srgbClr val="0000FF"/>
                </a:solidFill>
                <a:latin typeface="+mn-ea"/>
              </a:rPr>
              <a:t>(</a:t>
            </a:r>
            <a:r>
              <a:rPr lang="en-US" altLang="zh-CN" sz="2400" b="1" kern="0" dirty="0" err="1">
                <a:solidFill>
                  <a:srgbClr val="0000FF"/>
                </a:solidFill>
                <a:latin typeface="+mn-ea"/>
              </a:rPr>
              <a:t>t,n</a:t>
            </a:r>
            <a:r>
              <a:rPr lang="en-US" altLang="zh-CN" sz="2400" b="1" kern="0" dirty="0">
                <a:solidFill>
                  <a:srgbClr val="0000FF"/>
                </a:solidFill>
                <a:latin typeface="+mn-ea"/>
              </a:rPr>
              <a:t>)</a:t>
            </a:r>
            <a:r>
              <a:rPr lang="zh-CN" altLang="en-US" sz="2400" b="1" kern="0" dirty="0">
                <a:solidFill>
                  <a:srgbClr val="0000FF"/>
                </a:solidFill>
                <a:latin typeface="+mn-ea"/>
              </a:rPr>
              <a:t>门限的密钥存储技术：</a:t>
            </a:r>
            <a:r>
              <a:rPr lang="zh-CN" altLang="en-US" sz="2400" dirty="0">
                <a:solidFill>
                  <a:srgbClr val="0000FF"/>
                </a:solidFill>
                <a:latin typeface="Times New Roman" panose="02020603050405020304" pitchFamily="18" charset="0"/>
              </a:rPr>
              <a:t>设</a:t>
            </a:r>
            <a:r>
              <a:rPr lang="en-US" altLang="zh-CN" sz="2400" dirty="0">
                <a:solidFill>
                  <a:srgbClr val="0000FF"/>
                </a:solidFill>
                <a:latin typeface="Times New Roman" panose="02020603050405020304" pitchFamily="18" charset="0"/>
              </a:rPr>
              <a:t>t</a:t>
            </a:r>
            <a:r>
              <a:rPr lang="zh-CN" altLang="en-US" sz="2400" dirty="0">
                <a:solidFill>
                  <a:srgbClr val="0000FF"/>
                </a:solidFill>
                <a:latin typeface="Times New Roman" panose="02020603050405020304" pitchFamily="18" charset="0"/>
              </a:rPr>
              <a:t>和</a:t>
            </a:r>
            <a:r>
              <a:rPr lang="en-US" altLang="zh-CN" sz="2400" dirty="0">
                <a:solidFill>
                  <a:srgbClr val="0000FF"/>
                </a:solidFill>
                <a:latin typeface="Times New Roman" panose="02020603050405020304" pitchFamily="18" charset="0"/>
              </a:rPr>
              <a:t>n</a:t>
            </a:r>
            <a:r>
              <a:rPr lang="zh-CN" altLang="en-US" sz="2400" dirty="0">
                <a:solidFill>
                  <a:srgbClr val="0000FF"/>
                </a:solidFill>
                <a:latin typeface="Times New Roman" panose="02020603050405020304" pitchFamily="18" charset="0"/>
              </a:rPr>
              <a:t>为正整数，</a:t>
            </a:r>
            <a:r>
              <a:rPr lang="en-US" altLang="zh-CN" sz="2400" dirty="0" err="1">
                <a:solidFill>
                  <a:srgbClr val="0000FF"/>
                </a:solidFill>
                <a:latin typeface="Times New Roman" panose="02020603050405020304" pitchFamily="18" charset="0"/>
              </a:rPr>
              <a:t>t≤n</a:t>
            </a:r>
            <a:r>
              <a:rPr lang="zh-CN" altLang="en-US" sz="2400" dirty="0">
                <a:solidFill>
                  <a:srgbClr val="0000FF"/>
                </a:solidFill>
                <a:latin typeface="Times New Roman" panose="02020603050405020304" pitchFamily="18" charset="0"/>
              </a:rPr>
              <a:t>。一个</a:t>
            </a:r>
            <a:r>
              <a:rPr lang="en-US" altLang="zh-CN" sz="2400" dirty="0">
                <a:solidFill>
                  <a:srgbClr val="0000FF"/>
                </a:solidFill>
                <a:latin typeface="Times New Roman" panose="02020603050405020304" pitchFamily="18" charset="0"/>
              </a:rPr>
              <a:t>(</a:t>
            </a:r>
            <a:r>
              <a:rPr lang="en-US" altLang="zh-CN" sz="2400" dirty="0" err="1">
                <a:solidFill>
                  <a:srgbClr val="0000FF"/>
                </a:solidFill>
                <a:latin typeface="Times New Roman" panose="02020603050405020304" pitchFamily="18" charset="0"/>
              </a:rPr>
              <a:t>t,n</a:t>
            </a: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门限方案就是将密钥</a:t>
            </a:r>
            <a:r>
              <a:rPr lang="en-US" altLang="zh-CN" sz="2400" dirty="0">
                <a:solidFill>
                  <a:srgbClr val="0000FF"/>
                </a:solidFill>
                <a:latin typeface="Times New Roman" panose="02020603050405020304" pitchFamily="18" charset="0"/>
              </a:rPr>
              <a:t>k</a:t>
            </a:r>
            <a:r>
              <a:rPr lang="zh-CN" altLang="en-US" sz="2400" dirty="0">
                <a:solidFill>
                  <a:srgbClr val="0000FF"/>
                </a:solidFill>
                <a:latin typeface="Times New Roman" panose="02020603050405020304" pitchFamily="18" charset="0"/>
              </a:rPr>
              <a:t>分为</a:t>
            </a:r>
            <a:r>
              <a:rPr lang="en-US" altLang="zh-CN" sz="2400" dirty="0">
                <a:solidFill>
                  <a:srgbClr val="0000FF"/>
                </a:solidFill>
                <a:latin typeface="Times New Roman" panose="02020603050405020304" pitchFamily="18" charset="0"/>
              </a:rPr>
              <a:t>n</a:t>
            </a:r>
            <a:r>
              <a:rPr lang="zh-CN" altLang="en-US" sz="2400" dirty="0">
                <a:solidFill>
                  <a:srgbClr val="0000FF"/>
                </a:solidFill>
                <a:latin typeface="Times New Roman" panose="02020603050405020304" pitchFamily="18" charset="0"/>
              </a:rPr>
              <a:t>个影子密钥的一种方法，使得在知道其中</a:t>
            </a:r>
            <a:r>
              <a:rPr lang="en-US" altLang="zh-CN" sz="2400" dirty="0">
                <a:solidFill>
                  <a:srgbClr val="0000FF"/>
                </a:solidFill>
                <a:latin typeface="Times New Roman" panose="02020603050405020304" pitchFamily="18" charset="0"/>
              </a:rPr>
              <a:t>t</a:t>
            </a:r>
            <a:r>
              <a:rPr lang="zh-CN" altLang="en-US" sz="2400" dirty="0">
                <a:solidFill>
                  <a:srgbClr val="0000FF"/>
                </a:solidFill>
                <a:latin typeface="Times New Roman" panose="02020603050405020304" pitchFamily="18" charset="0"/>
              </a:rPr>
              <a:t>个影子密钥时可以恢复密钥</a:t>
            </a:r>
            <a:r>
              <a:rPr lang="en-US" altLang="zh-CN" sz="2400" dirty="0">
                <a:solidFill>
                  <a:srgbClr val="0000FF"/>
                </a:solidFill>
                <a:latin typeface="Times New Roman" panose="02020603050405020304" pitchFamily="18" charset="0"/>
              </a:rPr>
              <a:t>k</a:t>
            </a:r>
            <a:r>
              <a:rPr lang="zh-CN" altLang="en-US" sz="2400" dirty="0">
                <a:solidFill>
                  <a:srgbClr val="0000FF"/>
                </a:solidFill>
                <a:latin typeface="Times New Roman" panose="02020603050405020304" pitchFamily="18" charset="0"/>
              </a:rPr>
              <a:t>，但知道的影子密钥个数小于</a:t>
            </a:r>
            <a:r>
              <a:rPr lang="en-US" altLang="zh-CN" sz="2400" dirty="0">
                <a:solidFill>
                  <a:srgbClr val="0000FF"/>
                </a:solidFill>
                <a:latin typeface="Times New Roman" panose="02020603050405020304" pitchFamily="18" charset="0"/>
              </a:rPr>
              <a:t>t</a:t>
            </a:r>
            <a:r>
              <a:rPr lang="zh-CN" altLang="en-US" sz="2400" dirty="0">
                <a:solidFill>
                  <a:srgbClr val="0000FF"/>
                </a:solidFill>
                <a:latin typeface="Times New Roman" panose="02020603050405020304" pitchFamily="18" charset="0"/>
              </a:rPr>
              <a:t>时得不到密钥的任何信息</a:t>
            </a:r>
            <a:endParaRPr lang="zh-CN" altLang="en-US" sz="2400" kern="0" dirty="0">
              <a:latin typeface="+mn-ea"/>
            </a:endParaRPr>
          </a:p>
        </p:txBody>
      </p:sp>
      <p:sp>
        <p:nvSpPr>
          <p:cNvPr id="5" name="标题 1"/>
          <p:cNvSpPr>
            <a:spLocks noGrp="1"/>
          </p:cNvSpPr>
          <p:nvPr>
            <p:ph type="title"/>
          </p:nvPr>
        </p:nvSpPr>
        <p:spPr>
          <a:xfrm>
            <a:off x="457200" y="274638"/>
            <a:ext cx="8229600" cy="781430"/>
          </a:xfrm>
        </p:spPr>
        <p:txBody>
          <a:bodyPr/>
          <a:lstStyle/>
          <a:p>
            <a:pPr algn="l"/>
            <a:r>
              <a:rPr lang="zh-CN" altLang="en-US" b="1" dirty="0"/>
              <a:t>密钥存储技术</a:t>
            </a:r>
          </a:p>
        </p:txBody>
      </p:sp>
    </p:spTree>
    <p:extLst>
      <p:ext uri="{BB962C8B-B14F-4D97-AF65-F5344CB8AC3E}">
        <p14:creationId xmlns:p14="http://schemas.microsoft.com/office/powerpoint/2010/main" val="3353286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Rot="1" noChangeArrowheads="1"/>
          </p:cNvSpPr>
          <p:nvPr/>
        </p:nvSpPr>
        <p:spPr bwMode="auto">
          <a:xfrm>
            <a:off x="395288" y="188913"/>
            <a:ext cx="8569325"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b="1" kern="1200">
                <a:solidFill>
                  <a:schemeClr val="tx2"/>
                </a:solidFill>
                <a:latin typeface="+mj-lt"/>
                <a:ea typeface="+mj-ea"/>
                <a:cs typeface="+mj-cs"/>
              </a:defRPr>
            </a:lvl1pPr>
            <a:lvl2pPr algn="ctr" rtl="0" fontAlgn="base">
              <a:spcBef>
                <a:spcPct val="0"/>
              </a:spcBef>
              <a:spcAft>
                <a:spcPct val="0"/>
              </a:spcAft>
              <a:defRPr sz="4400" b="1">
                <a:solidFill>
                  <a:schemeClr val="tx2"/>
                </a:solidFill>
                <a:latin typeface="Times New Roman" panose="02020603050405020304" pitchFamily="18" charset="0"/>
                <a:ea typeface="黑体" panose="02010609060101010101" pitchFamily="49" charset="-122"/>
              </a:defRPr>
            </a:lvl2pPr>
            <a:lvl3pPr algn="ctr" rtl="0" fontAlgn="base">
              <a:spcBef>
                <a:spcPct val="0"/>
              </a:spcBef>
              <a:spcAft>
                <a:spcPct val="0"/>
              </a:spcAft>
              <a:defRPr sz="4400" b="1">
                <a:solidFill>
                  <a:schemeClr val="tx2"/>
                </a:solidFill>
                <a:latin typeface="Times New Roman" panose="02020603050405020304" pitchFamily="18" charset="0"/>
                <a:ea typeface="黑体" panose="02010609060101010101" pitchFamily="49" charset="-122"/>
              </a:defRPr>
            </a:lvl3pPr>
            <a:lvl4pPr algn="ctr" rtl="0" fontAlgn="base">
              <a:spcBef>
                <a:spcPct val="0"/>
              </a:spcBef>
              <a:spcAft>
                <a:spcPct val="0"/>
              </a:spcAft>
              <a:defRPr sz="4400" b="1">
                <a:solidFill>
                  <a:schemeClr val="tx2"/>
                </a:solidFill>
                <a:latin typeface="Times New Roman" panose="02020603050405020304" pitchFamily="18" charset="0"/>
                <a:ea typeface="黑体" panose="02010609060101010101" pitchFamily="49" charset="-122"/>
              </a:defRPr>
            </a:lvl4pPr>
            <a:lvl5pPr algn="ctr" rtl="0" fontAlgn="base">
              <a:spcBef>
                <a:spcPct val="0"/>
              </a:spcBef>
              <a:spcAft>
                <a:spcPct val="0"/>
              </a:spcAft>
              <a:defRPr sz="4400" b="1">
                <a:solidFill>
                  <a:schemeClr val="tx2"/>
                </a:solidFill>
                <a:latin typeface="Times New Roman" panose="02020603050405020304" pitchFamily="18" charset="0"/>
                <a:ea typeface="黑体" panose="02010609060101010101" pitchFamily="49" charset="-122"/>
              </a:defRPr>
            </a:lvl5pPr>
            <a:lvl6pPr marL="457200" algn="ctr" rtl="0" fontAlgn="base">
              <a:spcBef>
                <a:spcPct val="0"/>
              </a:spcBef>
              <a:spcAft>
                <a:spcPct val="0"/>
              </a:spcAft>
              <a:defRPr sz="4400" b="1">
                <a:solidFill>
                  <a:schemeClr val="tx2"/>
                </a:solidFill>
                <a:latin typeface="Times New Roman" panose="02020603050405020304" pitchFamily="18" charset="0"/>
                <a:ea typeface="黑体" panose="02010609060101010101" pitchFamily="49" charset="-122"/>
              </a:defRPr>
            </a:lvl6pPr>
            <a:lvl7pPr marL="914400" algn="ctr" rtl="0" fontAlgn="base">
              <a:spcBef>
                <a:spcPct val="0"/>
              </a:spcBef>
              <a:spcAft>
                <a:spcPct val="0"/>
              </a:spcAft>
              <a:defRPr sz="4400" b="1">
                <a:solidFill>
                  <a:schemeClr val="tx2"/>
                </a:solidFill>
                <a:latin typeface="Times New Roman" panose="02020603050405020304" pitchFamily="18" charset="0"/>
                <a:ea typeface="黑体" panose="02010609060101010101" pitchFamily="49" charset="-122"/>
              </a:defRPr>
            </a:lvl7pPr>
            <a:lvl8pPr marL="1371600" algn="ctr" rtl="0" fontAlgn="base">
              <a:spcBef>
                <a:spcPct val="0"/>
              </a:spcBef>
              <a:spcAft>
                <a:spcPct val="0"/>
              </a:spcAft>
              <a:defRPr sz="4400" b="1">
                <a:solidFill>
                  <a:schemeClr val="tx2"/>
                </a:solidFill>
                <a:latin typeface="Times New Roman" panose="02020603050405020304" pitchFamily="18" charset="0"/>
                <a:ea typeface="黑体" panose="02010609060101010101" pitchFamily="49" charset="-122"/>
              </a:defRPr>
            </a:lvl8pPr>
            <a:lvl9pPr marL="1828800" algn="ctr" rtl="0" fontAlgn="base">
              <a:spcBef>
                <a:spcPct val="0"/>
              </a:spcBef>
              <a:spcAft>
                <a:spcPct val="0"/>
              </a:spcAft>
              <a:defRPr sz="4400" b="1">
                <a:solidFill>
                  <a:schemeClr val="tx2"/>
                </a:solidFill>
                <a:latin typeface="Times New Roman" panose="02020603050405020304" pitchFamily="18" charset="0"/>
                <a:ea typeface="黑体" panose="02010609060101010101" pitchFamily="49" charset="-122"/>
              </a:defRPr>
            </a:lvl9pPr>
          </a:lstStyle>
          <a:p>
            <a:pPr algn="l"/>
            <a:r>
              <a:rPr lang="zh-CN" altLang="en-US" dirty="0">
                <a:solidFill>
                  <a:schemeClr val="tx1"/>
                </a:solidFill>
                <a:latin typeface="+mj-ea"/>
              </a:rPr>
              <a:t>密钥的生存期</a:t>
            </a:r>
          </a:p>
        </p:txBody>
      </p:sp>
      <p:sp>
        <p:nvSpPr>
          <p:cNvPr id="6" name="Rectangle 3"/>
          <p:cNvSpPr>
            <a:spLocks noGrp="1" noRot="1" noChangeArrowheads="1"/>
          </p:cNvSpPr>
          <p:nvPr/>
        </p:nvSpPr>
        <p:spPr bwMode="auto">
          <a:xfrm>
            <a:off x="322263" y="1781537"/>
            <a:ext cx="8642350" cy="3425780"/>
          </a:xfrm>
          <a:prstGeom prst="rect">
            <a:avLst/>
          </a:prstGeom>
          <a:solidFill>
            <a:schemeClr val="bg1">
              <a:lumMod val="95000"/>
            </a:schemeClr>
          </a:solidFill>
          <a:ln>
            <a:noFill/>
          </a:ln>
          <a:effectLst/>
          <a:extLst/>
        </p:spPr>
        <p:txBody>
          <a:bodyPr vert="horz" wrap="square" lIns="91440" tIns="45720" rIns="91440" bIns="45720" numCol="1" anchor="t" anchorCtr="0" compatLnSpc="1">
            <a:prstTxWarp prst="textNoShape">
              <a:avLst/>
            </a:prstTxWarp>
          </a:bodyPr>
          <a:lstStyle>
            <a:lvl1pPr marL="342900" indent="-342900" algn="l" rtl="0" fontAlgn="base">
              <a:lnSpc>
                <a:spcPct val="165000"/>
              </a:lnSpc>
              <a:spcBef>
                <a:spcPct val="20000"/>
              </a:spcBef>
              <a:spcAft>
                <a:spcPct val="0"/>
              </a:spcAft>
              <a:buClr>
                <a:schemeClr val="hlink"/>
              </a:buClr>
              <a:buSzPct val="70000"/>
              <a:buFont typeface="Wingdings" panose="05000000000000000000" pitchFamily="2" charset="2"/>
              <a:buChar char="v"/>
              <a:defRPr sz="2400" b="1" kern="1200">
                <a:solidFill>
                  <a:schemeClr val="tx1"/>
                </a:solidFill>
                <a:latin typeface="+mn-lt"/>
                <a:ea typeface="+mn-ea"/>
                <a:cs typeface="+mn-cs"/>
              </a:defRPr>
            </a:lvl1pPr>
            <a:lvl2pPr marL="742950" indent="-285750" algn="l" rtl="0" fontAlgn="base">
              <a:lnSpc>
                <a:spcPct val="165000"/>
              </a:lnSpc>
              <a:spcBef>
                <a:spcPct val="20000"/>
              </a:spcBef>
              <a:spcAft>
                <a:spcPct val="0"/>
              </a:spcAft>
              <a:buClr>
                <a:schemeClr val="accent2"/>
              </a:buClr>
              <a:buSzPct val="85000"/>
              <a:buFont typeface="Wingdings" panose="05000000000000000000" pitchFamily="2" charset="2"/>
              <a:buChar char=""/>
              <a:defRPr sz="2000" b="1"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90000"/>
              <a:buFont typeface="Wingdings" panose="05000000000000000000" pitchFamily="2" charset="2"/>
              <a:buChar char=""/>
              <a:defRPr sz="24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85000"/>
              <a:buFont typeface="Wingdings" panose="05000000000000000000" pitchFamily="2" charset="2"/>
              <a:buChar char="v"/>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4625" indent="-174625">
              <a:lnSpc>
                <a:spcPct val="125000"/>
              </a:lnSpc>
              <a:buSzTx/>
              <a:buNone/>
            </a:pPr>
            <a:r>
              <a:rPr lang="zh-CN" altLang="en-US" sz="2000" dirty="0">
                <a:latin typeface="+mn-ea"/>
              </a:rPr>
              <a:t>（</a:t>
            </a:r>
            <a:r>
              <a:rPr lang="en-US" altLang="zh-CN" sz="2000" dirty="0">
                <a:latin typeface="+mn-ea"/>
              </a:rPr>
              <a:t>1</a:t>
            </a:r>
            <a:r>
              <a:rPr lang="zh-CN" altLang="en-US" sz="2000" dirty="0">
                <a:latin typeface="+mn-ea"/>
              </a:rPr>
              <a:t>）</a:t>
            </a:r>
            <a:r>
              <a:rPr lang="zh-CN" altLang="en-US" sz="2000" dirty="0">
                <a:solidFill>
                  <a:srgbClr val="FF0000"/>
                </a:solidFill>
                <a:latin typeface="+mn-ea"/>
              </a:rPr>
              <a:t>密钥不能无限期使用</a:t>
            </a:r>
            <a:r>
              <a:rPr lang="zh-CN" altLang="en-US" sz="2000" dirty="0">
                <a:latin typeface="+mn-ea"/>
              </a:rPr>
              <a:t>，必须有一个期限，即密钥生存期。</a:t>
            </a:r>
            <a:endParaRPr lang="en-US" altLang="zh-CN" sz="2000" dirty="0">
              <a:latin typeface="+mn-ea"/>
            </a:endParaRPr>
          </a:p>
          <a:p>
            <a:pPr marL="174625" indent="-174625">
              <a:lnSpc>
                <a:spcPct val="125000"/>
              </a:lnSpc>
              <a:buSzTx/>
              <a:buFont typeface="Wingdings" panose="05000000000000000000" pitchFamily="2" charset="2"/>
              <a:buNone/>
            </a:pPr>
            <a:r>
              <a:rPr lang="zh-CN" altLang="en-US" sz="2000" dirty="0">
                <a:latin typeface="+mn-ea"/>
              </a:rPr>
              <a:t>（</a:t>
            </a:r>
            <a:r>
              <a:rPr lang="en-US" altLang="zh-CN" sz="2000" dirty="0">
                <a:latin typeface="+mn-ea"/>
              </a:rPr>
              <a:t>2</a:t>
            </a:r>
            <a:r>
              <a:rPr lang="zh-CN" altLang="en-US" sz="2000" dirty="0">
                <a:latin typeface="+mn-ea"/>
              </a:rPr>
              <a:t>）</a:t>
            </a:r>
            <a:r>
              <a:rPr lang="zh-CN" altLang="en-US" sz="2000" dirty="0">
                <a:solidFill>
                  <a:srgbClr val="FF0000"/>
                </a:solidFill>
                <a:latin typeface="+mn-ea"/>
              </a:rPr>
              <a:t>密钥的生存期</a:t>
            </a:r>
            <a:r>
              <a:rPr lang="zh-CN" altLang="en-US" sz="2000" dirty="0">
                <a:latin typeface="+mn-ea"/>
              </a:rPr>
              <a:t>：密钥从产生到销毁的生存时间</a:t>
            </a:r>
            <a:endParaRPr lang="en-US" altLang="zh-CN" sz="2000" dirty="0">
              <a:latin typeface="+mn-ea"/>
            </a:endParaRPr>
          </a:p>
          <a:p>
            <a:pPr marL="174625" indent="-174625">
              <a:lnSpc>
                <a:spcPct val="125000"/>
              </a:lnSpc>
              <a:buSzTx/>
              <a:buFont typeface="Wingdings" panose="05000000000000000000" pitchFamily="2" charset="2"/>
              <a:buNone/>
            </a:pPr>
            <a:r>
              <a:rPr lang="en-US" altLang="zh-CN" sz="2000" dirty="0">
                <a:latin typeface="+mn-ea"/>
              </a:rPr>
              <a:t>                   </a:t>
            </a:r>
            <a:r>
              <a:rPr lang="zh-CN" altLang="en-US" sz="2000" dirty="0">
                <a:latin typeface="+mn-ea"/>
              </a:rPr>
              <a:t>密钥的授权使用期。</a:t>
            </a:r>
          </a:p>
          <a:p>
            <a:pPr marL="0" indent="0">
              <a:lnSpc>
                <a:spcPct val="125000"/>
              </a:lnSpc>
              <a:buSzTx/>
              <a:buNone/>
            </a:pPr>
            <a:r>
              <a:rPr lang="zh-CN" altLang="en-US" sz="2000" dirty="0">
                <a:latin typeface="+mn-ea"/>
              </a:rPr>
              <a:t>（</a:t>
            </a:r>
            <a:r>
              <a:rPr lang="en-US" altLang="zh-CN" sz="2000" dirty="0">
                <a:latin typeface="+mn-ea"/>
              </a:rPr>
              <a:t>3</a:t>
            </a:r>
            <a:r>
              <a:rPr lang="zh-CN" altLang="en-US" sz="2000" dirty="0">
                <a:latin typeface="+mn-ea"/>
              </a:rPr>
              <a:t>）原因：</a:t>
            </a:r>
          </a:p>
          <a:p>
            <a:pPr marL="1262063" indent="-450850">
              <a:lnSpc>
                <a:spcPct val="125000"/>
              </a:lnSpc>
              <a:buSzTx/>
              <a:buFont typeface="Wingdings" panose="05000000000000000000" pitchFamily="2" charset="2"/>
              <a:buChar char="l"/>
            </a:pPr>
            <a:r>
              <a:rPr lang="zh-CN" altLang="en-US" sz="2000" dirty="0">
                <a:latin typeface="+mn-ea"/>
              </a:rPr>
              <a:t>拥有大量密文有助于密码分析 ，一个密钥使用得太多了， 会给攻击者增大收集密文的机会。</a:t>
            </a:r>
          </a:p>
          <a:p>
            <a:pPr marL="1262063" indent="-450850">
              <a:lnSpc>
                <a:spcPct val="125000"/>
              </a:lnSpc>
              <a:buSzTx/>
              <a:buFont typeface="Wingdings" panose="05000000000000000000" pitchFamily="2" charset="2"/>
              <a:buChar char="l"/>
            </a:pPr>
            <a:r>
              <a:rPr lang="zh-CN" altLang="en-US" sz="2000" dirty="0">
                <a:latin typeface="+mn-ea"/>
              </a:rPr>
              <a:t>若一个特定密钥</a:t>
            </a:r>
            <a:r>
              <a:rPr lang="en-US" altLang="zh-CN" sz="2000" dirty="0">
                <a:latin typeface="+mn-ea"/>
              </a:rPr>
              <a:t>Key</a:t>
            </a:r>
            <a:r>
              <a:rPr lang="zh-CN" altLang="en-US" sz="2000" dirty="0">
                <a:latin typeface="+mn-ea"/>
              </a:rPr>
              <a:t>受到危及或基于该</a:t>
            </a:r>
            <a:r>
              <a:rPr lang="en-US" altLang="zh-CN" sz="2000" dirty="0">
                <a:latin typeface="+mn-ea"/>
              </a:rPr>
              <a:t>key</a:t>
            </a:r>
            <a:r>
              <a:rPr lang="zh-CN" altLang="en-US" sz="2000" dirty="0">
                <a:latin typeface="+mn-ea"/>
              </a:rPr>
              <a:t>的加密</a:t>
            </a:r>
            <a:r>
              <a:rPr lang="en-US" altLang="zh-CN" sz="2000" dirty="0">
                <a:latin typeface="+mn-ea"/>
              </a:rPr>
              <a:t>/</a:t>
            </a:r>
            <a:r>
              <a:rPr lang="zh-CN" altLang="en-US" sz="2000" dirty="0">
                <a:latin typeface="+mn-ea"/>
              </a:rPr>
              <a:t>解密过程被分析，则限定该</a:t>
            </a:r>
            <a:r>
              <a:rPr lang="en-US" altLang="zh-CN" sz="2000" dirty="0">
                <a:latin typeface="+mn-ea"/>
              </a:rPr>
              <a:t>Key</a:t>
            </a:r>
            <a:r>
              <a:rPr lang="zh-CN" altLang="en-US" sz="2000" dirty="0">
                <a:latin typeface="+mn-ea"/>
              </a:rPr>
              <a:t>的使用期限就能限制</a:t>
            </a:r>
            <a:r>
              <a:rPr lang="en-US" altLang="zh-CN" sz="2000" dirty="0">
                <a:latin typeface="+mn-ea"/>
              </a:rPr>
              <a:t>Key</a:t>
            </a:r>
            <a:r>
              <a:rPr lang="zh-CN" altLang="en-US" sz="2000" dirty="0">
                <a:latin typeface="+mn-ea"/>
              </a:rPr>
              <a:t>被破解危险的发生。</a:t>
            </a:r>
            <a:endParaRPr lang="en-US" altLang="zh-CN" sz="2000" dirty="0">
              <a:latin typeface="+mn-ea"/>
            </a:endParaRPr>
          </a:p>
        </p:txBody>
      </p:sp>
    </p:spTree>
    <p:extLst>
      <p:ext uri="{BB962C8B-B14F-4D97-AF65-F5344CB8AC3E}">
        <p14:creationId xmlns:p14="http://schemas.microsoft.com/office/powerpoint/2010/main" val="10971900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367750" y="1913976"/>
            <a:ext cx="8382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dirty="0">
                <a:latin typeface="+mn-ea"/>
                <a:ea typeface="+mn-ea"/>
              </a:rPr>
              <a:t>（</a:t>
            </a:r>
            <a:r>
              <a:rPr kumimoji="1" lang="en-US" altLang="zh-CN" sz="2000" b="1" dirty="0">
                <a:latin typeface="+mn-ea"/>
                <a:ea typeface="+mn-ea"/>
              </a:rPr>
              <a:t>1</a:t>
            </a:r>
            <a:r>
              <a:rPr kumimoji="1" lang="zh-CN" altLang="en-US" sz="2000" b="1" dirty="0">
                <a:latin typeface="+mn-ea"/>
                <a:ea typeface="+mn-ea"/>
              </a:rPr>
              <a:t>）分配中心随机选择一个保密的</a:t>
            </a:r>
            <a:r>
              <a:rPr kumimoji="1" lang="en-US" altLang="zh-CN" sz="2000" b="1" dirty="0">
                <a:latin typeface="+mn-ea"/>
                <a:ea typeface="+mn-ea"/>
              </a:rPr>
              <a:t>t-1</a:t>
            </a:r>
            <a:r>
              <a:rPr kumimoji="1" lang="zh-CN" altLang="en-US" sz="2000" b="1" dirty="0">
                <a:latin typeface="+mn-ea"/>
                <a:ea typeface="+mn-ea"/>
              </a:rPr>
              <a:t>次多项式</a:t>
            </a:r>
            <a:r>
              <a:rPr kumimoji="1" lang="en-US" altLang="zh-CN" sz="2000" b="1" dirty="0">
                <a:latin typeface="+mn-ea"/>
                <a:ea typeface="+mn-ea"/>
              </a:rPr>
              <a:t>h(x):</a:t>
            </a:r>
          </a:p>
        </p:txBody>
      </p:sp>
      <p:graphicFrame>
        <p:nvGraphicFramePr>
          <p:cNvPr id="6" name="Object 4"/>
          <p:cNvGraphicFramePr>
            <a:graphicFrameLocks noChangeAspect="1"/>
          </p:cNvGraphicFramePr>
          <p:nvPr>
            <p:extLst>
              <p:ext uri="{D42A27DB-BD31-4B8C-83A1-F6EECF244321}">
                <p14:modId xmlns:p14="http://schemas.microsoft.com/office/powerpoint/2010/main" val="522567344"/>
              </p:ext>
            </p:extLst>
          </p:nvPr>
        </p:nvGraphicFramePr>
        <p:xfrm>
          <a:off x="1155150" y="2436264"/>
          <a:ext cx="4397375" cy="519113"/>
        </p:xfrm>
        <a:graphic>
          <a:graphicData uri="http://schemas.openxmlformats.org/presentationml/2006/ole">
            <mc:AlternateContent xmlns:mc="http://schemas.openxmlformats.org/markup-compatibility/2006">
              <mc:Choice xmlns:v="urn:schemas-microsoft-com:vml" Requires="v">
                <p:oleObj spid="_x0000_s7658" name="公式" r:id="rId3" imgW="2311200" imgH="241200" progId="Equation.3">
                  <p:embed/>
                </p:oleObj>
              </mc:Choice>
              <mc:Fallback>
                <p:oleObj name="公式" r:id="rId3" imgW="2311200" imgH="241200" progId="Equation.3">
                  <p:embed/>
                  <p:pic>
                    <p:nvPicPr>
                      <p:cNvPr id="56832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5150" y="2436264"/>
                        <a:ext cx="4397375" cy="519113"/>
                      </a:xfrm>
                      <a:prstGeom prst="rect">
                        <a:avLst/>
                      </a:prstGeom>
                      <a:solidFill>
                        <a:schemeClr val="bg2">
                          <a:lumMod val="75000"/>
                        </a:schemeClr>
                      </a:solidFill>
                      <a:ln>
                        <a:noFill/>
                      </a:ln>
                      <a:effec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1341137394"/>
              </p:ext>
            </p:extLst>
          </p:nvPr>
        </p:nvGraphicFramePr>
        <p:xfrm>
          <a:off x="6109738" y="2439439"/>
          <a:ext cx="2538413" cy="519113"/>
        </p:xfrm>
        <a:graphic>
          <a:graphicData uri="http://schemas.openxmlformats.org/presentationml/2006/ole">
            <mc:AlternateContent xmlns:mc="http://schemas.openxmlformats.org/markup-compatibility/2006">
              <mc:Choice xmlns:v="urn:schemas-microsoft-com:vml" Requires="v">
                <p:oleObj spid="_x0000_s7659" name="Equation" r:id="rId5" imgW="1320480" imgH="241200" progId="Equation.DSMT4">
                  <p:embed/>
                </p:oleObj>
              </mc:Choice>
              <mc:Fallback>
                <p:oleObj name="Equation" r:id="rId5" imgW="1320480" imgH="241200" progId="Equation.DSMT4">
                  <p:embed/>
                  <p:pic>
                    <p:nvPicPr>
                      <p:cNvPr id="56832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9738" y="2439439"/>
                        <a:ext cx="2538413" cy="519113"/>
                      </a:xfrm>
                      <a:prstGeom prst="rect">
                        <a:avLst/>
                      </a:prstGeom>
                      <a:solidFill>
                        <a:schemeClr val="bg2">
                          <a:lumMod val="75000"/>
                        </a:schemeClr>
                      </a:solidFill>
                      <a:ln>
                        <a:noFill/>
                      </a:ln>
                      <a:effectLst/>
                    </p:spPr>
                  </p:pic>
                </p:oleObj>
              </mc:Fallback>
            </mc:AlternateContent>
          </a:graphicData>
        </a:graphic>
      </p:graphicFrame>
      <p:sp>
        <p:nvSpPr>
          <p:cNvPr id="9" name="Text Box 7"/>
          <p:cNvSpPr txBox="1">
            <a:spLocks noChangeArrowheads="1"/>
          </p:cNvSpPr>
          <p:nvPr/>
        </p:nvSpPr>
        <p:spPr bwMode="auto">
          <a:xfrm>
            <a:off x="443951" y="3136353"/>
            <a:ext cx="8229600"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50000"/>
              </a:spcBef>
            </a:pPr>
            <a:r>
              <a:rPr kumimoji="1" lang="zh-CN" altLang="en-US" sz="2000" b="1" dirty="0">
                <a:solidFill>
                  <a:srgbClr val="0000FF"/>
                </a:solidFill>
                <a:latin typeface="+mn-ea"/>
                <a:ea typeface="+mn-ea"/>
              </a:rPr>
              <a:t>（</a:t>
            </a:r>
            <a:r>
              <a:rPr kumimoji="1" lang="en-US" altLang="zh-CN" sz="2000" b="1" dirty="0">
                <a:solidFill>
                  <a:srgbClr val="0000FF"/>
                </a:solidFill>
                <a:latin typeface="+mn-ea"/>
                <a:ea typeface="+mn-ea"/>
              </a:rPr>
              <a:t>2</a:t>
            </a:r>
            <a:r>
              <a:rPr kumimoji="1" lang="zh-CN" altLang="en-US" sz="2000" b="1" dirty="0">
                <a:solidFill>
                  <a:srgbClr val="0000FF"/>
                </a:solidFill>
                <a:latin typeface="+mn-ea"/>
                <a:ea typeface="+mn-ea"/>
              </a:rPr>
              <a:t>）分配中心在    中选择</a:t>
            </a:r>
            <a:r>
              <a:rPr kumimoji="1" lang="en-US" altLang="zh-CN" sz="2000" b="1" dirty="0">
                <a:solidFill>
                  <a:srgbClr val="0000FF"/>
                </a:solidFill>
                <a:latin typeface="+mn-ea"/>
                <a:ea typeface="+mn-ea"/>
              </a:rPr>
              <a:t>n</a:t>
            </a:r>
            <a:r>
              <a:rPr kumimoji="1" lang="zh-CN" altLang="en-US" sz="2000" b="1" dirty="0">
                <a:solidFill>
                  <a:srgbClr val="0000FF"/>
                </a:solidFill>
                <a:latin typeface="+mn-ea"/>
                <a:ea typeface="+mn-ea"/>
              </a:rPr>
              <a:t>个非零的、互不相同的元素，</a:t>
            </a:r>
            <a:endParaRPr kumimoji="1" lang="en-US" altLang="zh-CN" sz="2000" b="1" dirty="0">
              <a:solidFill>
                <a:srgbClr val="0000FF"/>
              </a:solidFill>
              <a:latin typeface="+mn-ea"/>
              <a:ea typeface="+mn-ea"/>
            </a:endParaRPr>
          </a:p>
          <a:p>
            <a:pPr>
              <a:lnSpc>
                <a:spcPct val="120000"/>
              </a:lnSpc>
              <a:spcBef>
                <a:spcPct val="50000"/>
              </a:spcBef>
            </a:pPr>
            <a:r>
              <a:rPr kumimoji="1" lang="en-US" altLang="zh-CN" sz="2000" b="1" dirty="0">
                <a:solidFill>
                  <a:srgbClr val="0000FF"/>
                </a:solidFill>
                <a:latin typeface="+mn-ea"/>
                <a:ea typeface="+mn-ea"/>
              </a:rPr>
              <a:t>     </a:t>
            </a:r>
            <a:r>
              <a:rPr kumimoji="1" lang="zh-CN" altLang="en-US" sz="2000" b="1" dirty="0">
                <a:solidFill>
                  <a:srgbClr val="0000FF"/>
                </a:solidFill>
                <a:latin typeface="+mn-ea"/>
                <a:ea typeface="+mn-ea"/>
              </a:rPr>
              <a:t>计算</a:t>
            </a:r>
            <a:r>
              <a:rPr kumimoji="1" lang="en-US" altLang="zh-CN" sz="2000" b="1" dirty="0">
                <a:solidFill>
                  <a:srgbClr val="0000FF"/>
                </a:solidFill>
                <a:latin typeface="+mn-ea"/>
                <a:ea typeface="+mn-ea"/>
              </a:rPr>
              <a:t>:</a:t>
            </a:r>
          </a:p>
        </p:txBody>
      </p:sp>
      <p:graphicFrame>
        <p:nvGraphicFramePr>
          <p:cNvPr id="10" name="Object 8"/>
          <p:cNvGraphicFramePr>
            <a:graphicFrameLocks noChangeAspect="1"/>
          </p:cNvGraphicFramePr>
          <p:nvPr>
            <p:extLst>
              <p:ext uri="{D42A27DB-BD31-4B8C-83A1-F6EECF244321}">
                <p14:modId xmlns:p14="http://schemas.microsoft.com/office/powerpoint/2010/main" val="3487714386"/>
              </p:ext>
            </p:extLst>
          </p:nvPr>
        </p:nvGraphicFramePr>
        <p:xfrm>
          <a:off x="7070175" y="3104601"/>
          <a:ext cx="1603375" cy="558800"/>
        </p:xfrm>
        <a:graphic>
          <a:graphicData uri="http://schemas.openxmlformats.org/presentationml/2006/ole">
            <mc:AlternateContent xmlns:mc="http://schemas.openxmlformats.org/markup-compatibility/2006">
              <mc:Choice xmlns:v="urn:schemas-microsoft-com:vml" Requires="v">
                <p:oleObj spid="_x0000_s7660" name="公式" r:id="rId7" imgW="761760" imgH="241200" progId="Equation.3">
                  <p:embed/>
                </p:oleObj>
              </mc:Choice>
              <mc:Fallback>
                <p:oleObj name="公式" r:id="rId7" imgW="761760" imgH="241200" progId="Equation.3">
                  <p:embed/>
                  <p:pic>
                    <p:nvPicPr>
                      <p:cNvPr id="568328"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70175" y="3104601"/>
                        <a:ext cx="1603375" cy="558800"/>
                      </a:xfrm>
                      <a:prstGeom prst="rect">
                        <a:avLst/>
                      </a:prstGeom>
                      <a:solidFill>
                        <a:schemeClr val="bg2">
                          <a:lumMod val="75000"/>
                        </a:schemeClr>
                      </a:solidFill>
                      <a:ln>
                        <a:noFill/>
                      </a:ln>
                      <a:effectLst/>
                    </p:spPr>
                  </p:pic>
                </p:oleObj>
              </mc:Fallback>
            </mc:AlternateContent>
          </a:graphicData>
        </a:graphic>
      </p:graphicFrame>
      <p:graphicFrame>
        <p:nvGraphicFramePr>
          <p:cNvPr id="11" name="Object 9"/>
          <p:cNvGraphicFramePr>
            <a:graphicFrameLocks noChangeAspect="1"/>
          </p:cNvGraphicFramePr>
          <p:nvPr>
            <p:extLst>
              <p:ext uri="{D42A27DB-BD31-4B8C-83A1-F6EECF244321}">
                <p14:modId xmlns:p14="http://schemas.microsoft.com/office/powerpoint/2010/main" val="1895603913"/>
              </p:ext>
            </p:extLst>
          </p:nvPr>
        </p:nvGraphicFramePr>
        <p:xfrm>
          <a:off x="1931159" y="3622785"/>
          <a:ext cx="2408238" cy="527050"/>
        </p:xfrm>
        <a:graphic>
          <a:graphicData uri="http://schemas.openxmlformats.org/presentationml/2006/ole">
            <mc:AlternateContent xmlns:mc="http://schemas.openxmlformats.org/markup-compatibility/2006">
              <mc:Choice xmlns:v="urn:schemas-microsoft-com:vml" Requires="v">
                <p:oleObj spid="_x0000_s7661" name="Equation" r:id="rId9" imgW="1143000" imgH="228600" progId="Equation.3">
                  <p:embed/>
                </p:oleObj>
              </mc:Choice>
              <mc:Fallback>
                <p:oleObj name="Equation" r:id="rId9" imgW="1143000" imgH="228600" progId="Equation.3">
                  <p:embed/>
                  <p:pic>
                    <p:nvPicPr>
                      <p:cNvPr id="568329"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31159" y="3622785"/>
                        <a:ext cx="2408238" cy="527050"/>
                      </a:xfrm>
                      <a:prstGeom prst="rect">
                        <a:avLst/>
                      </a:prstGeom>
                      <a:solidFill>
                        <a:schemeClr val="bg2">
                          <a:lumMod val="75000"/>
                        </a:schemeClr>
                      </a:solidFill>
                      <a:ln>
                        <a:noFill/>
                      </a:ln>
                      <a:effectLst/>
                    </p:spPr>
                  </p:pic>
                </p:oleObj>
              </mc:Fallback>
            </mc:AlternateContent>
          </a:graphicData>
        </a:graphic>
      </p:graphicFrame>
      <p:graphicFrame>
        <p:nvGraphicFramePr>
          <p:cNvPr id="12" name="Object 10"/>
          <p:cNvGraphicFramePr>
            <a:graphicFrameLocks noChangeAspect="1"/>
          </p:cNvGraphicFramePr>
          <p:nvPr>
            <p:extLst>
              <p:ext uri="{D42A27DB-BD31-4B8C-83A1-F6EECF244321}">
                <p14:modId xmlns:p14="http://schemas.microsoft.com/office/powerpoint/2010/main" val="2944768758"/>
              </p:ext>
            </p:extLst>
          </p:nvPr>
        </p:nvGraphicFramePr>
        <p:xfrm>
          <a:off x="2463801" y="3178043"/>
          <a:ext cx="468313" cy="469900"/>
        </p:xfrm>
        <a:graphic>
          <a:graphicData uri="http://schemas.openxmlformats.org/presentationml/2006/ole">
            <mc:AlternateContent xmlns:mc="http://schemas.openxmlformats.org/markup-compatibility/2006">
              <mc:Choice xmlns:v="urn:schemas-microsoft-com:vml" Requires="v">
                <p:oleObj spid="_x0000_s7662" name="公式" r:id="rId11" imgW="203040" imgH="241200" progId="Equation.3">
                  <p:embed/>
                </p:oleObj>
              </mc:Choice>
              <mc:Fallback>
                <p:oleObj name="公式" r:id="rId11" imgW="203040" imgH="241200" progId="Equation.3">
                  <p:embed/>
                  <p:pic>
                    <p:nvPicPr>
                      <p:cNvPr id="56833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63801" y="3178043"/>
                        <a:ext cx="468313" cy="469900"/>
                      </a:xfrm>
                      <a:prstGeom prst="rect">
                        <a:avLst/>
                      </a:prstGeom>
                      <a:noFill/>
                      <a:ln>
                        <a:noFill/>
                      </a:ln>
                      <a:effectLst/>
                    </p:spPr>
                  </p:pic>
                </p:oleObj>
              </mc:Fallback>
            </mc:AlternateContent>
          </a:graphicData>
        </a:graphic>
      </p:graphicFrame>
      <p:grpSp>
        <p:nvGrpSpPr>
          <p:cNvPr id="13" name="Group 21"/>
          <p:cNvGrpSpPr>
            <a:grpSpLocks/>
          </p:cNvGrpSpPr>
          <p:nvPr/>
        </p:nvGrpSpPr>
        <p:grpSpPr bwMode="auto">
          <a:xfrm>
            <a:off x="443950" y="4349207"/>
            <a:ext cx="8305800" cy="812801"/>
            <a:chOff x="480" y="2477"/>
            <a:chExt cx="5232" cy="512"/>
          </a:xfrm>
        </p:grpSpPr>
        <p:sp>
          <p:nvSpPr>
            <p:cNvPr id="14" name="Text Box 12"/>
            <p:cNvSpPr txBox="1">
              <a:spLocks noChangeArrowheads="1"/>
            </p:cNvSpPr>
            <p:nvPr/>
          </p:nvSpPr>
          <p:spPr bwMode="auto">
            <a:xfrm>
              <a:off x="480" y="2543"/>
              <a:ext cx="5232"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719138" indent="-719138">
                <a:spcBef>
                  <a:spcPct val="35000"/>
                </a:spcBef>
              </a:pPr>
              <a:r>
                <a:rPr kumimoji="1" lang="zh-CN" altLang="en-US" sz="2000" b="1" dirty="0">
                  <a:solidFill>
                    <a:srgbClr val="0000FF"/>
                  </a:solidFill>
                  <a:latin typeface="Times New Roman" panose="02020603050405020304" pitchFamily="18" charset="0"/>
                </a:rPr>
                <a:t>（</a:t>
              </a:r>
              <a:r>
                <a:rPr kumimoji="1" lang="en-US" altLang="zh-CN" sz="2000" b="1" dirty="0">
                  <a:solidFill>
                    <a:srgbClr val="0000FF"/>
                  </a:solidFill>
                  <a:latin typeface="Times New Roman" panose="02020603050405020304" pitchFamily="18" charset="0"/>
                </a:rPr>
                <a:t>3</a:t>
              </a:r>
              <a:r>
                <a:rPr kumimoji="1" lang="zh-CN" altLang="en-US" sz="2000" b="1" dirty="0">
                  <a:solidFill>
                    <a:srgbClr val="0000FF"/>
                  </a:solidFill>
                  <a:latin typeface="Times New Roman" panose="02020603050405020304" pitchFamily="18" charset="0"/>
                </a:rPr>
                <a:t>）</a:t>
              </a:r>
              <a:r>
                <a:rPr kumimoji="1" lang="en-US" altLang="zh-CN" sz="2000" b="1" dirty="0">
                  <a:solidFill>
                    <a:srgbClr val="0000FF"/>
                  </a:solidFill>
                  <a:latin typeface="Times New Roman" panose="02020603050405020304" pitchFamily="18" charset="0"/>
                </a:rPr>
                <a:t> </a:t>
              </a:r>
              <a:r>
                <a:rPr kumimoji="1" lang="zh-CN" altLang="en-US" sz="2000" b="1" dirty="0">
                  <a:solidFill>
                    <a:srgbClr val="0000FF"/>
                  </a:solidFill>
                  <a:latin typeface="Times New Roman" panose="02020603050405020304" pitchFamily="18" charset="0"/>
                </a:rPr>
                <a:t>将                  分配给</a:t>
              </a:r>
              <a:r>
                <a:rPr kumimoji="1" lang="en-US" altLang="zh-CN" sz="2000" b="1" dirty="0">
                  <a:solidFill>
                    <a:srgbClr val="0000FF"/>
                  </a:solidFill>
                  <a:latin typeface="Times New Roman" panose="02020603050405020304" pitchFamily="18" charset="0"/>
                </a:rPr>
                <a:t>n</a:t>
              </a:r>
              <a:r>
                <a:rPr kumimoji="1" lang="zh-CN" altLang="en-US" sz="2000" b="1" dirty="0">
                  <a:solidFill>
                    <a:srgbClr val="0000FF"/>
                  </a:solidFill>
                  <a:latin typeface="Times New Roman" panose="02020603050405020304" pitchFamily="18" charset="0"/>
                </a:rPr>
                <a:t>个用户，其中       是公开的，     是保密的（</a:t>
              </a:r>
              <a:r>
                <a:rPr kumimoji="1" lang="zh-CN" altLang="en-US" sz="2000" b="1" dirty="0">
                  <a:solidFill>
                    <a:srgbClr val="FF0000"/>
                  </a:solidFill>
                  <a:latin typeface="Times New Roman" panose="02020603050405020304" pitchFamily="18" charset="0"/>
                </a:rPr>
                <a:t>即影子密钥</a:t>
              </a:r>
              <a:r>
                <a:rPr kumimoji="1" lang="zh-CN" altLang="en-US" sz="2000" b="1" dirty="0">
                  <a:solidFill>
                    <a:srgbClr val="0000FF"/>
                  </a:solidFill>
                  <a:latin typeface="Times New Roman" panose="02020603050405020304" pitchFamily="18" charset="0"/>
                </a:rPr>
                <a:t>），由</a:t>
              </a:r>
              <a:r>
                <a:rPr kumimoji="1" lang="en-US" altLang="zh-CN" sz="2000" b="1" dirty="0">
                  <a:solidFill>
                    <a:srgbClr val="0000FF"/>
                  </a:solidFill>
                  <a:latin typeface="Times New Roman" panose="02020603050405020304" pitchFamily="18" charset="0"/>
                </a:rPr>
                <a:t>n</a:t>
              </a:r>
              <a:r>
                <a:rPr kumimoji="1" lang="zh-CN" altLang="en-US" sz="2000" b="1" dirty="0">
                  <a:solidFill>
                    <a:srgbClr val="0000FF"/>
                  </a:solidFill>
                  <a:latin typeface="Times New Roman" panose="02020603050405020304" pitchFamily="18" charset="0"/>
                </a:rPr>
                <a:t>个不同的用户保管。</a:t>
              </a:r>
              <a:endParaRPr kumimoji="1" lang="zh-CN" altLang="en-US" sz="2000" dirty="0">
                <a:solidFill>
                  <a:srgbClr val="0000FF"/>
                </a:solidFill>
                <a:latin typeface="Times New Roman" panose="02020603050405020304" pitchFamily="18" charset="0"/>
              </a:endParaRPr>
            </a:p>
          </p:txBody>
        </p:sp>
        <p:graphicFrame>
          <p:nvGraphicFramePr>
            <p:cNvPr id="15" name="Object 13"/>
            <p:cNvGraphicFramePr>
              <a:graphicFrameLocks noChangeAspect="1"/>
            </p:cNvGraphicFramePr>
            <p:nvPr>
              <p:extLst>
                <p:ext uri="{D42A27DB-BD31-4B8C-83A1-F6EECF244321}">
                  <p14:modId xmlns:p14="http://schemas.microsoft.com/office/powerpoint/2010/main" val="4110642854"/>
                </p:ext>
              </p:extLst>
            </p:nvPr>
          </p:nvGraphicFramePr>
          <p:xfrm>
            <a:off x="4412" y="2487"/>
            <a:ext cx="234" cy="327"/>
          </p:xfrm>
          <a:graphic>
            <a:graphicData uri="http://schemas.openxmlformats.org/presentationml/2006/ole">
              <mc:AlternateContent xmlns:mc="http://schemas.openxmlformats.org/markup-compatibility/2006">
                <mc:Choice xmlns:v="urn:schemas-microsoft-com:vml" Requires="v">
                  <p:oleObj spid="_x0000_s7663" name="公式" r:id="rId13" imgW="164880" imgH="228600" progId="Equation.3">
                    <p:embed/>
                  </p:oleObj>
                </mc:Choice>
                <mc:Fallback>
                  <p:oleObj name="公式" r:id="rId13" imgW="164880" imgH="228600" progId="Equation.3">
                    <p:embed/>
                    <p:pic>
                      <p:nvPicPr>
                        <p:cNvPr id="568333"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12" y="2487"/>
                          <a:ext cx="2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14"/>
            <p:cNvGraphicFramePr>
              <a:graphicFrameLocks noChangeAspect="1"/>
            </p:cNvGraphicFramePr>
            <p:nvPr>
              <p:extLst>
                <p:ext uri="{D42A27DB-BD31-4B8C-83A1-F6EECF244321}">
                  <p14:modId xmlns:p14="http://schemas.microsoft.com/office/powerpoint/2010/main" val="192851708"/>
                </p:ext>
              </p:extLst>
            </p:nvPr>
          </p:nvGraphicFramePr>
          <p:xfrm>
            <a:off x="1201" y="2496"/>
            <a:ext cx="654" cy="327"/>
          </p:xfrm>
          <a:graphic>
            <a:graphicData uri="http://schemas.openxmlformats.org/presentationml/2006/ole">
              <mc:AlternateContent xmlns:mc="http://schemas.openxmlformats.org/markup-compatibility/2006">
                <mc:Choice xmlns:v="urn:schemas-microsoft-com:vml" Requires="v">
                  <p:oleObj spid="_x0000_s7664" name="公式" r:id="rId15" imgW="457200" imgH="228600" progId="Equation.3">
                    <p:embed/>
                  </p:oleObj>
                </mc:Choice>
                <mc:Fallback>
                  <p:oleObj name="公式" r:id="rId15" imgW="457200" imgH="228600" progId="Equation.3">
                    <p:embed/>
                    <p:pic>
                      <p:nvPicPr>
                        <p:cNvPr id="568334"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01" y="2496"/>
                          <a:ext cx="6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15"/>
            <p:cNvGraphicFramePr>
              <a:graphicFrameLocks noChangeAspect="1"/>
            </p:cNvGraphicFramePr>
            <p:nvPr>
              <p:extLst>
                <p:ext uri="{D42A27DB-BD31-4B8C-83A1-F6EECF244321}">
                  <p14:modId xmlns:p14="http://schemas.microsoft.com/office/powerpoint/2010/main" val="3155604515"/>
                </p:ext>
              </p:extLst>
            </p:nvPr>
          </p:nvGraphicFramePr>
          <p:xfrm>
            <a:off x="3454" y="2477"/>
            <a:ext cx="216" cy="327"/>
          </p:xfrm>
          <a:graphic>
            <a:graphicData uri="http://schemas.openxmlformats.org/presentationml/2006/ole">
              <mc:AlternateContent xmlns:mc="http://schemas.openxmlformats.org/markup-compatibility/2006">
                <mc:Choice xmlns:v="urn:schemas-microsoft-com:vml" Requires="v">
                  <p:oleObj spid="_x0000_s7665" name="公式" r:id="rId17" imgW="152280" imgH="228600" progId="Equation.3">
                    <p:embed/>
                  </p:oleObj>
                </mc:Choice>
                <mc:Fallback>
                  <p:oleObj name="公式" r:id="rId17" imgW="152280" imgH="228600" progId="Equation.3">
                    <p:embed/>
                    <p:pic>
                      <p:nvPicPr>
                        <p:cNvPr id="568335"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54" y="2477"/>
                          <a:ext cx="2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8" name="Text Box 16"/>
          <p:cNvSpPr txBox="1">
            <a:spLocks noChangeArrowheads="1"/>
          </p:cNvSpPr>
          <p:nvPr/>
        </p:nvSpPr>
        <p:spPr bwMode="auto">
          <a:xfrm>
            <a:off x="491297" y="376477"/>
            <a:ext cx="4433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3200" b="1" dirty="0">
                <a:latin typeface="Times New Roman" panose="02020603050405020304" pitchFamily="18" charset="0"/>
              </a:rPr>
              <a:t>Shamir(</a:t>
            </a:r>
            <a:r>
              <a:rPr kumimoji="1" lang="en-US" altLang="zh-CN" sz="3200" b="1" dirty="0" err="1">
                <a:latin typeface="Times New Roman" panose="02020603050405020304" pitchFamily="18" charset="0"/>
              </a:rPr>
              <a:t>t,n</a:t>
            </a:r>
            <a:r>
              <a:rPr kumimoji="1" lang="en-US" altLang="zh-CN" sz="3200" b="1" dirty="0">
                <a:latin typeface="Times New Roman" panose="02020603050405020304" pitchFamily="18" charset="0"/>
              </a:rPr>
              <a:t>)</a:t>
            </a:r>
            <a:r>
              <a:rPr kumimoji="1" lang="zh-CN" altLang="en-US" sz="3200" b="1" dirty="0">
                <a:latin typeface="Times New Roman" panose="02020603050405020304" pitchFamily="18" charset="0"/>
              </a:rPr>
              <a:t>门限方案</a:t>
            </a:r>
          </a:p>
        </p:txBody>
      </p:sp>
      <p:sp>
        <p:nvSpPr>
          <p:cNvPr id="19" name="Text Box 17"/>
          <p:cNvSpPr txBox="1">
            <a:spLocks noChangeArrowheads="1"/>
          </p:cNvSpPr>
          <p:nvPr/>
        </p:nvSpPr>
        <p:spPr bwMode="auto">
          <a:xfrm>
            <a:off x="443950" y="5168346"/>
            <a:ext cx="8229600" cy="1554272"/>
          </a:xfrm>
          <a:prstGeom prst="rect">
            <a:avLst/>
          </a:prstGeom>
          <a:solidFill>
            <a:schemeClr val="bg2">
              <a:lumMod val="75000"/>
            </a:schemeClr>
          </a:solidFill>
          <a:ln>
            <a:noFill/>
          </a:ln>
          <a:effectLst/>
        </p:spPr>
        <p:txBody>
          <a:bodyPr>
            <a:spAutoFit/>
          </a:bodyPr>
          <a:lstStyle/>
          <a:p>
            <a:pPr>
              <a:lnSpc>
                <a:spcPct val="125000"/>
              </a:lnSpc>
              <a:spcBef>
                <a:spcPct val="50000"/>
              </a:spcBef>
            </a:pPr>
            <a:endParaRPr lang="en-US" altLang="zh-CN" sz="2000" dirty="0">
              <a:latin typeface="+mn-ea"/>
              <a:ea typeface="+mn-ea"/>
            </a:endParaRPr>
          </a:p>
          <a:p>
            <a:pPr>
              <a:lnSpc>
                <a:spcPct val="125000"/>
              </a:lnSpc>
              <a:spcBef>
                <a:spcPct val="50000"/>
              </a:spcBef>
            </a:pPr>
            <a:r>
              <a:rPr lang="zh-CN" altLang="en-US" sz="2000" dirty="0">
                <a:latin typeface="+mn-ea"/>
                <a:ea typeface="+mn-ea"/>
              </a:rPr>
              <a:t>在该</a:t>
            </a:r>
            <a:r>
              <a:rPr lang="zh-CN" altLang="zh-CN" sz="2000" dirty="0">
                <a:latin typeface="+mn-ea"/>
                <a:ea typeface="+mn-ea"/>
              </a:rPr>
              <a:t>方案中,</a:t>
            </a:r>
            <a:r>
              <a:rPr lang="en-US" altLang="zh-CN" sz="2000" dirty="0">
                <a:latin typeface="+mn-ea"/>
                <a:ea typeface="+mn-ea"/>
              </a:rPr>
              <a:t> </a:t>
            </a:r>
            <a:r>
              <a:rPr lang="en-US" altLang="zh-CN" sz="2000" i="1" dirty="0">
                <a:latin typeface="+mn-ea"/>
                <a:ea typeface="+mn-ea"/>
              </a:rPr>
              <a:t>x</a:t>
            </a:r>
            <a:r>
              <a:rPr lang="en-US" altLang="zh-CN" sz="2000" i="1" baseline="-25000" dirty="0">
                <a:latin typeface="+mn-ea"/>
                <a:ea typeface="+mn-ea"/>
              </a:rPr>
              <a:t>i </a:t>
            </a:r>
            <a:r>
              <a:rPr lang="zh-CN" altLang="en-US" sz="2000" dirty="0">
                <a:latin typeface="+mn-ea"/>
                <a:ea typeface="+mn-ea"/>
              </a:rPr>
              <a:t>的值可以公开</a:t>
            </a:r>
            <a:r>
              <a:rPr lang="en-US" altLang="zh-CN" sz="2000" dirty="0">
                <a:latin typeface="+mn-ea"/>
                <a:ea typeface="+mn-ea"/>
              </a:rPr>
              <a:t>, </a:t>
            </a:r>
            <a:r>
              <a:rPr lang="en-US" altLang="zh-CN" sz="2000" i="1" dirty="0">
                <a:latin typeface="+mn-ea"/>
                <a:ea typeface="+mn-ea"/>
              </a:rPr>
              <a:t>a</a:t>
            </a:r>
            <a:r>
              <a:rPr lang="en-US" altLang="zh-CN" sz="2000" baseline="-25000" dirty="0">
                <a:latin typeface="+mn-ea"/>
                <a:ea typeface="+mn-ea"/>
              </a:rPr>
              <a:t>1</a:t>
            </a:r>
            <a:r>
              <a:rPr lang="zh-CN" altLang="en-US" sz="2000" dirty="0">
                <a:latin typeface="+mn-ea"/>
                <a:ea typeface="+mn-ea"/>
              </a:rPr>
              <a:t>，</a:t>
            </a:r>
            <a:r>
              <a:rPr lang="en-US" altLang="zh-CN" sz="2000" i="1" dirty="0">
                <a:latin typeface="+mn-ea"/>
                <a:ea typeface="+mn-ea"/>
              </a:rPr>
              <a:t>a</a:t>
            </a:r>
            <a:r>
              <a:rPr lang="en-US" altLang="zh-CN" sz="2000" baseline="-25000" dirty="0">
                <a:latin typeface="+mn-ea"/>
                <a:ea typeface="+mn-ea"/>
              </a:rPr>
              <a:t>2</a:t>
            </a:r>
            <a:r>
              <a:rPr lang="zh-CN" altLang="en-US" sz="2000" dirty="0">
                <a:latin typeface="+mn-ea"/>
                <a:ea typeface="+mn-ea"/>
              </a:rPr>
              <a:t>，</a:t>
            </a:r>
            <a:r>
              <a:rPr lang="en-US" altLang="zh-CN" sz="2000" dirty="0">
                <a:latin typeface="+mn-ea"/>
                <a:ea typeface="+mn-ea"/>
              </a:rPr>
              <a:t>…</a:t>
            </a:r>
            <a:r>
              <a:rPr lang="zh-CN" altLang="en-US" sz="2000" dirty="0">
                <a:latin typeface="+mn-ea"/>
                <a:ea typeface="+mn-ea"/>
              </a:rPr>
              <a:t>，</a:t>
            </a:r>
            <a:r>
              <a:rPr lang="en-US" altLang="zh-CN" sz="2000" i="1" dirty="0">
                <a:latin typeface="+mn-ea"/>
                <a:ea typeface="+mn-ea"/>
              </a:rPr>
              <a:t>a</a:t>
            </a:r>
            <a:r>
              <a:rPr lang="en-US" altLang="zh-CN" sz="2000" baseline="-25000" dirty="0">
                <a:latin typeface="+mn-ea"/>
                <a:ea typeface="+mn-ea"/>
              </a:rPr>
              <a:t>t-1</a:t>
            </a:r>
            <a:r>
              <a:rPr lang="zh-CN" altLang="en-US" sz="2000" dirty="0">
                <a:latin typeface="+mn-ea"/>
                <a:ea typeface="+mn-ea"/>
              </a:rPr>
              <a:t>和影子密钥</a:t>
            </a:r>
            <a:r>
              <a:rPr lang="en-US" altLang="zh-CN" sz="2000" i="1" dirty="0" err="1">
                <a:latin typeface="+mn-ea"/>
                <a:ea typeface="+mn-ea"/>
              </a:rPr>
              <a:t>y</a:t>
            </a:r>
            <a:r>
              <a:rPr lang="en-US" altLang="zh-CN" sz="2000" i="1" baseline="-25000" dirty="0" err="1">
                <a:latin typeface="+mn-ea"/>
                <a:ea typeface="+mn-ea"/>
              </a:rPr>
              <a:t>i</a:t>
            </a:r>
            <a:r>
              <a:rPr lang="zh-CN" altLang="en-US" sz="2000" dirty="0">
                <a:latin typeface="+mn-ea"/>
                <a:ea typeface="+mn-ea"/>
              </a:rPr>
              <a:t>必须保密。</a:t>
            </a:r>
            <a:endParaRPr lang="en-US" altLang="zh-CN" sz="2000" dirty="0">
              <a:latin typeface="+mn-ea"/>
              <a:ea typeface="+mn-ea"/>
            </a:endParaRPr>
          </a:p>
          <a:p>
            <a:pPr>
              <a:lnSpc>
                <a:spcPct val="125000"/>
              </a:lnSpc>
              <a:spcBef>
                <a:spcPct val="50000"/>
              </a:spcBef>
            </a:pPr>
            <a:endParaRPr lang="zh-CN" altLang="en-US" sz="2000" dirty="0">
              <a:latin typeface="+mn-ea"/>
              <a:ea typeface="+mn-ea"/>
            </a:endParaRPr>
          </a:p>
        </p:txBody>
      </p:sp>
      <p:sp>
        <p:nvSpPr>
          <p:cNvPr id="21" name="矩形 20"/>
          <p:cNvSpPr/>
          <p:nvPr/>
        </p:nvSpPr>
        <p:spPr>
          <a:xfrm>
            <a:off x="491297" y="1315891"/>
            <a:ext cx="8156854" cy="47267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rgbClr val="0000FF"/>
                </a:solidFill>
              </a:rPr>
              <a:t>共享分配过程</a:t>
            </a:r>
          </a:p>
        </p:txBody>
      </p:sp>
    </p:spTree>
    <p:extLst>
      <p:ext uri="{BB962C8B-B14F-4D97-AF65-F5344CB8AC3E}">
        <p14:creationId xmlns:p14="http://schemas.microsoft.com/office/powerpoint/2010/main" val="4237127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 name="矩形 19"/>
          <p:cNvSpPr/>
          <p:nvPr/>
        </p:nvSpPr>
        <p:spPr>
          <a:xfrm>
            <a:off x="457200" y="301387"/>
            <a:ext cx="3073277" cy="584775"/>
          </a:xfrm>
          <a:prstGeom prst="rect">
            <a:avLst/>
          </a:prstGeom>
        </p:spPr>
        <p:txBody>
          <a:bodyPr wrap="none">
            <a:spAutoFit/>
          </a:bodyPr>
          <a:lstStyle/>
          <a:p>
            <a:pPr marL="609600" indent="-609600"/>
            <a:r>
              <a:rPr lang="en-US" altLang="zh-CN" sz="3200" b="1" kern="0" dirty="0">
                <a:latin typeface="+mn-ea"/>
                <a:ea typeface="+mn-ea"/>
              </a:rPr>
              <a:t>Shamir</a:t>
            </a:r>
            <a:r>
              <a:rPr lang="zh-CN" altLang="en-US" sz="3200" b="1" kern="0" dirty="0">
                <a:latin typeface="+mn-ea"/>
                <a:ea typeface="+mn-ea"/>
              </a:rPr>
              <a:t>门限方案</a:t>
            </a:r>
          </a:p>
        </p:txBody>
      </p:sp>
      <p:sp>
        <p:nvSpPr>
          <p:cNvPr id="22" name="矩形 21"/>
          <p:cNvSpPr/>
          <p:nvPr/>
        </p:nvSpPr>
        <p:spPr>
          <a:xfrm>
            <a:off x="491297" y="1315891"/>
            <a:ext cx="8156854" cy="47267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rgbClr val="0000FF"/>
                </a:solidFill>
              </a:rPr>
              <a:t>恢复过程</a:t>
            </a:r>
          </a:p>
        </p:txBody>
      </p:sp>
      <p:grpSp>
        <p:nvGrpSpPr>
          <p:cNvPr id="23" name="Group 10"/>
          <p:cNvGrpSpPr>
            <a:grpSpLocks/>
          </p:cNvGrpSpPr>
          <p:nvPr/>
        </p:nvGrpSpPr>
        <p:grpSpPr bwMode="auto">
          <a:xfrm>
            <a:off x="161109" y="1715402"/>
            <a:ext cx="8669382" cy="861409"/>
            <a:chOff x="480" y="998"/>
            <a:chExt cx="4992" cy="577"/>
          </a:xfrm>
        </p:grpSpPr>
        <p:sp>
          <p:nvSpPr>
            <p:cNvPr id="24" name="Text Box 5"/>
            <p:cNvSpPr txBox="1">
              <a:spLocks noChangeArrowheads="1"/>
            </p:cNvSpPr>
            <p:nvPr/>
          </p:nvSpPr>
          <p:spPr bwMode="auto">
            <a:xfrm>
              <a:off x="480" y="998"/>
              <a:ext cx="4992"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50000"/>
                </a:spcBef>
              </a:pPr>
              <a:r>
                <a:rPr kumimoji="1" lang="en-US" altLang="zh-CN" sz="2000" dirty="0">
                  <a:latin typeface="+mn-ea"/>
                  <a:ea typeface="+mn-ea"/>
                </a:rPr>
                <a:t>  </a:t>
              </a:r>
              <a:r>
                <a:rPr kumimoji="1" lang="zh-CN" altLang="en-US" sz="2000" dirty="0">
                  <a:latin typeface="+mn-ea"/>
                  <a:ea typeface="+mn-ea"/>
                </a:rPr>
                <a:t>重构密钥</a:t>
              </a:r>
              <a:r>
                <a:rPr kumimoji="1" lang="en-US" altLang="zh-CN" sz="2000" i="1" dirty="0">
                  <a:latin typeface="+mn-ea"/>
                  <a:ea typeface="+mn-ea"/>
                </a:rPr>
                <a:t>K</a:t>
              </a:r>
              <a:r>
                <a:rPr kumimoji="1" lang="zh-CN" altLang="en-US" sz="2000" dirty="0">
                  <a:latin typeface="+mn-ea"/>
                  <a:ea typeface="+mn-ea"/>
                </a:rPr>
                <a:t>时，就是要恢复</a:t>
              </a:r>
              <a:r>
                <a:rPr kumimoji="1" lang="en-US" altLang="zh-CN" sz="2000" i="1" dirty="0">
                  <a:latin typeface="+mn-ea"/>
                  <a:ea typeface="+mn-ea"/>
                </a:rPr>
                <a:t>t-1</a:t>
              </a:r>
              <a:r>
                <a:rPr kumimoji="1" lang="zh-CN" altLang="en-US" sz="2000" dirty="0">
                  <a:latin typeface="+mn-ea"/>
                  <a:ea typeface="+mn-ea"/>
                </a:rPr>
                <a:t>次多项式，至少需要</a:t>
              </a:r>
              <a:r>
                <a:rPr kumimoji="1" lang="en-US" altLang="zh-CN" sz="2000" dirty="0">
                  <a:latin typeface="+mn-ea"/>
                  <a:ea typeface="+mn-ea"/>
                </a:rPr>
                <a:t>t</a:t>
              </a:r>
              <a:r>
                <a:rPr kumimoji="1" lang="zh-CN" altLang="en-US" sz="2000" dirty="0">
                  <a:latin typeface="+mn-ea"/>
                  <a:ea typeface="+mn-ea"/>
                </a:rPr>
                <a:t>个点        ，少于</a:t>
              </a:r>
              <a:r>
                <a:rPr kumimoji="1" lang="en-US" altLang="zh-CN" sz="2000" dirty="0">
                  <a:latin typeface="+mn-ea"/>
                  <a:ea typeface="+mn-ea"/>
                </a:rPr>
                <a:t>t</a:t>
              </a:r>
              <a:r>
                <a:rPr kumimoji="1" lang="zh-CN" altLang="en-US" sz="2000" dirty="0">
                  <a:latin typeface="+mn-ea"/>
                  <a:ea typeface="+mn-ea"/>
                </a:rPr>
                <a:t>个点，就无法确定多项式</a:t>
              </a:r>
              <a:r>
                <a:rPr kumimoji="1" lang="en-US" altLang="zh-CN" sz="2000" i="1" dirty="0">
                  <a:latin typeface="+mn-ea"/>
                  <a:ea typeface="+mn-ea"/>
                </a:rPr>
                <a:t>h(x)</a:t>
              </a:r>
              <a:r>
                <a:rPr kumimoji="1" lang="zh-CN" altLang="en-US" sz="2000" dirty="0">
                  <a:latin typeface="+mn-ea"/>
                  <a:ea typeface="+mn-ea"/>
                </a:rPr>
                <a:t>。</a:t>
              </a:r>
            </a:p>
          </p:txBody>
        </p:sp>
        <p:graphicFrame>
          <p:nvGraphicFramePr>
            <p:cNvPr id="25" name="Object 6"/>
            <p:cNvGraphicFramePr>
              <a:graphicFrameLocks noChangeAspect="1"/>
            </p:cNvGraphicFramePr>
            <p:nvPr>
              <p:extLst>
                <p:ext uri="{D42A27DB-BD31-4B8C-83A1-F6EECF244321}">
                  <p14:modId xmlns:p14="http://schemas.microsoft.com/office/powerpoint/2010/main" val="1362828727"/>
                </p:ext>
              </p:extLst>
            </p:nvPr>
          </p:nvGraphicFramePr>
          <p:xfrm>
            <a:off x="4238" y="1004"/>
            <a:ext cx="662" cy="331"/>
          </p:xfrm>
          <a:graphic>
            <a:graphicData uri="http://schemas.openxmlformats.org/presentationml/2006/ole">
              <mc:AlternateContent xmlns:mc="http://schemas.openxmlformats.org/markup-compatibility/2006">
                <mc:Choice xmlns:v="urn:schemas-microsoft-com:vml" Requires="v">
                  <p:oleObj spid="_x0000_s8373" name="公式" r:id="rId3" imgW="457200" imgH="228600" progId="Equation.3">
                    <p:embed/>
                  </p:oleObj>
                </mc:Choice>
                <mc:Fallback>
                  <p:oleObj name="公式" r:id="rId3" imgW="457200" imgH="228600" progId="Equation.3">
                    <p:embed/>
                    <p:pic>
                      <p:nvPicPr>
                        <p:cNvPr id="56935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8" y="1004"/>
                          <a:ext cx="662"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6" name="Text Box 7"/>
          <p:cNvSpPr txBox="1">
            <a:spLocks noChangeArrowheads="1"/>
          </p:cNvSpPr>
          <p:nvPr/>
        </p:nvSpPr>
        <p:spPr bwMode="auto">
          <a:xfrm>
            <a:off x="491297" y="2539112"/>
            <a:ext cx="7543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solidFill>
                  <a:srgbClr val="0000FF"/>
                </a:solidFill>
                <a:latin typeface="+mn-ea"/>
                <a:ea typeface="+mn-ea"/>
              </a:rPr>
              <a:t>影子密钥与秘密参数</a:t>
            </a:r>
            <a:r>
              <a:rPr lang="en-US" altLang="zh-CN" sz="2000" b="1" i="1" dirty="0">
                <a:solidFill>
                  <a:srgbClr val="0000FF"/>
                </a:solidFill>
                <a:latin typeface="+mn-ea"/>
                <a:ea typeface="+mn-ea"/>
              </a:rPr>
              <a:t>a</a:t>
            </a:r>
            <a:r>
              <a:rPr lang="en-US" altLang="zh-CN" sz="2000" b="1" baseline="-25000" dirty="0">
                <a:solidFill>
                  <a:srgbClr val="0000FF"/>
                </a:solidFill>
                <a:latin typeface="+mn-ea"/>
                <a:ea typeface="+mn-ea"/>
              </a:rPr>
              <a:t>1</a:t>
            </a:r>
            <a:r>
              <a:rPr lang="en-US" altLang="zh-CN" sz="2000" b="1" dirty="0">
                <a:solidFill>
                  <a:srgbClr val="0000FF"/>
                </a:solidFill>
                <a:latin typeface="+mn-ea"/>
                <a:ea typeface="+mn-ea"/>
              </a:rPr>
              <a:t>, </a:t>
            </a:r>
            <a:r>
              <a:rPr lang="en-US" altLang="zh-CN" sz="2000" b="1" i="1" dirty="0">
                <a:solidFill>
                  <a:srgbClr val="0000FF"/>
                </a:solidFill>
                <a:latin typeface="+mn-ea"/>
                <a:ea typeface="+mn-ea"/>
              </a:rPr>
              <a:t>a</a:t>
            </a:r>
            <a:r>
              <a:rPr lang="en-US" altLang="zh-CN" sz="2000" b="1" baseline="-25000" dirty="0">
                <a:solidFill>
                  <a:srgbClr val="0000FF"/>
                </a:solidFill>
                <a:latin typeface="+mn-ea"/>
                <a:ea typeface="+mn-ea"/>
              </a:rPr>
              <a:t>2</a:t>
            </a:r>
            <a:r>
              <a:rPr lang="en-US" altLang="zh-CN" sz="2000" b="1" dirty="0">
                <a:solidFill>
                  <a:srgbClr val="0000FF"/>
                </a:solidFill>
                <a:latin typeface="+mn-ea"/>
                <a:ea typeface="+mn-ea"/>
              </a:rPr>
              <a:t>,</a:t>
            </a:r>
            <a:r>
              <a:rPr lang="en-US" altLang="zh-CN" sz="2000" b="1" baseline="30000" dirty="0">
                <a:solidFill>
                  <a:srgbClr val="0000FF"/>
                </a:solidFill>
                <a:latin typeface="+mn-ea"/>
                <a:ea typeface="+mn-ea"/>
              </a:rPr>
              <a:t>…</a:t>
            </a:r>
            <a:r>
              <a:rPr lang="en-US" altLang="zh-CN" sz="2000" b="1" dirty="0">
                <a:solidFill>
                  <a:srgbClr val="0000FF"/>
                </a:solidFill>
                <a:latin typeface="+mn-ea"/>
                <a:ea typeface="+mn-ea"/>
              </a:rPr>
              <a:t> </a:t>
            </a:r>
            <a:r>
              <a:rPr lang="en-US" altLang="zh-CN" sz="2000" b="1" i="1" dirty="0">
                <a:solidFill>
                  <a:srgbClr val="0000FF"/>
                </a:solidFill>
                <a:latin typeface="+mn-ea"/>
                <a:ea typeface="+mn-ea"/>
              </a:rPr>
              <a:t>a</a:t>
            </a:r>
            <a:r>
              <a:rPr lang="en-US" altLang="zh-CN" sz="2000" b="1" baseline="-25000" dirty="0">
                <a:solidFill>
                  <a:srgbClr val="0000FF"/>
                </a:solidFill>
                <a:latin typeface="+mn-ea"/>
                <a:ea typeface="+mn-ea"/>
              </a:rPr>
              <a:t>t-1</a:t>
            </a:r>
            <a:r>
              <a:rPr lang="zh-CN" altLang="zh-CN" sz="2000" b="1" dirty="0">
                <a:solidFill>
                  <a:srgbClr val="0000FF"/>
                </a:solidFill>
                <a:latin typeface="+mn-ea"/>
                <a:ea typeface="+mn-ea"/>
              </a:rPr>
              <a:t>的关系为</a:t>
            </a:r>
          </a:p>
        </p:txBody>
      </p:sp>
      <p:graphicFrame>
        <p:nvGraphicFramePr>
          <p:cNvPr id="27" name="Object 8"/>
          <p:cNvGraphicFramePr>
            <a:graphicFrameLocks noChangeAspect="1"/>
          </p:cNvGraphicFramePr>
          <p:nvPr>
            <p:extLst>
              <p:ext uri="{D42A27DB-BD31-4B8C-83A1-F6EECF244321}">
                <p14:modId xmlns:p14="http://schemas.microsoft.com/office/powerpoint/2010/main" val="2782562664"/>
              </p:ext>
            </p:extLst>
          </p:nvPr>
        </p:nvGraphicFramePr>
        <p:xfrm>
          <a:off x="975360" y="2906682"/>
          <a:ext cx="4933950" cy="1900446"/>
        </p:xfrm>
        <a:graphic>
          <a:graphicData uri="http://schemas.openxmlformats.org/presentationml/2006/ole">
            <mc:AlternateContent xmlns:mc="http://schemas.openxmlformats.org/markup-compatibility/2006">
              <mc:Choice xmlns:v="urn:schemas-microsoft-com:vml" Requires="v">
                <p:oleObj spid="_x0000_s8374" name="Equation" r:id="rId5" imgW="2171520" imgH="965160" progId="Equation.3">
                  <p:embed/>
                </p:oleObj>
              </mc:Choice>
              <mc:Fallback>
                <p:oleObj name="Equation" r:id="rId5" imgW="2171520" imgH="965160" progId="Equation.3">
                  <p:embed/>
                  <p:pic>
                    <p:nvPicPr>
                      <p:cNvPr id="569352"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360" y="2906682"/>
                        <a:ext cx="4933950" cy="1900446"/>
                      </a:xfrm>
                      <a:prstGeom prst="rect">
                        <a:avLst/>
                      </a:prstGeom>
                      <a:noFill/>
                      <a:ln>
                        <a:noFill/>
                      </a:ln>
                      <a:effectLst/>
                    </p:spPr>
                  </p:pic>
                </p:oleObj>
              </mc:Fallback>
            </mc:AlternateContent>
          </a:graphicData>
        </a:graphic>
      </p:graphicFrame>
      <p:sp>
        <p:nvSpPr>
          <p:cNvPr id="28" name="Text Box 2"/>
          <p:cNvSpPr txBox="1">
            <a:spLocks noChangeArrowheads="1"/>
          </p:cNvSpPr>
          <p:nvPr/>
        </p:nvSpPr>
        <p:spPr bwMode="auto">
          <a:xfrm>
            <a:off x="491297" y="4924695"/>
            <a:ext cx="775136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zh-CN" sz="2000" b="1" dirty="0">
                <a:solidFill>
                  <a:srgbClr val="0000FF"/>
                </a:solidFill>
                <a:latin typeface="+mn-ea"/>
                <a:ea typeface="+mn-ea"/>
              </a:rPr>
              <a:t>从而可解出未知量</a:t>
            </a:r>
            <a:r>
              <a:rPr lang="en-US" altLang="zh-CN" sz="2000" b="1" dirty="0">
                <a:solidFill>
                  <a:srgbClr val="0000FF"/>
                </a:solidFill>
                <a:latin typeface="+mn-ea"/>
                <a:ea typeface="+mn-ea"/>
              </a:rPr>
              <a:t> </a:t>
            </a:r>
            <a:r>
              <a:rPr lang="en-US" altLang="zh-CN" sz="2000" b="1" i="1" dirty="0">
                <a:solidFill>
                  <a:srgbClr val="FF0000"/>
                </a:solidFill>
                <a:latin typeface="+mn-ea"/>
                <a:ea typeface="+mn-ea"/>
              </a:rPr>
              <a:t>k</a:t>
            </a:r>
            <a:r>
              <a:rPr lang="zh-CN" altLang="en-US" sz="2000" b="1" dirty="0">
                <a:solidFill>
                  <a:srgbClr val="0000FF"/>
                </a:solidFill>
                <a:latin typeface="+mn-ea"/>
                <a:ea typeface="+mn-ea"/>
              </a:rPr>
              <a:t>，</a:t>
            </a:r>
            <a:r>
              <a:rPr lang="en-US" altLang="zh-CN" sz="2000" b="1" i="1" dirty="0">
                <a:solidFill>
                  <a:srgbClr val="0000FF"/>
                </a:solidFill>
                <a:latin typeface="+mn-ea"/>
                <a:ea typeface="+mn-ea"/>
              </a:rPr>
              <a:t>a</a:t>
            </a:r>
            <a:r>
              <a:rPr lang="en-US" altLang="zh-CN" sz="2000" b="1" baseline="-25000" dirty="0">
                <a:solidFill>
                  <a:srgbClr val="0000FF"/>
                </a:solidFill>
                <a:latin typeface="+mn-ea"/>
                <a:ea typeface="+mn-ea"/>
              </a:rPr>
              <a:t>1</a:t>
            </a:r>
            <a:r>
              <a:rPr lang="en-US" altLang="zh-CN" sz="2000" b="1" dirty="0">
                <a:solidFill>
                  <a:srgbClr val="0000FF"/>
                </a:solidFill>
                <a:latin typeface="+mn-ea"/>
                <a:ea typeface="+mn-ea"/>
              </a:rPr>
              <a:t>, </a:t>
            </a:r>
            <a:r>
              <a:rPr lang="en-US" altLang="zh-CN" sz="2000" b="1" i="1" dirty="0">
                <a:solidFill>
                  <a:srgbClr val="0000FF"/>
                </a:solidFill>
                <a:latin typeface="+mn-ea"/>
                <a:ea typeface="+mn-ea"/>
              </a:rPr>
              <a:t>a</a:t>
            </a:r>
            <a:r>
              <a:rPr lang="en-US" altLang="zh-CN" sz="2000" b="1" baseline="-25000" dirty="0">
                <a:solidFill>
                  <a:srgbClr val="0000FF"/>
                </a:solidFill>
                <a:latin typeface="+mn-ea"/>
                <a:ea typeface="+mn-ea"/>
              </a:rPr>
              <a:t>2</a:t>
            </a:r>
            <a:r>
              <a:rPr lang="en-US" altLang="zh-CN" sz="2000" b="1" dirty="0">
                <a:solidFill>
                  <a:srgbClr val="0000FF"/>
                </a:solidFill>
                <a:latin typeface="+mn-ea"/>
                <a:ea typeface="+mn-ea"/>
              </a:rPr>
              <a:t>,</a:t>
            </a:r>
            <a:r>
              <a:rPr lang="en-US" altLang="zh-CN" sz="2000" b="1" baseline="30000" dirty="0">
                <a:solidFill>
                  <a:srgbClr val="0000FF"/>
                </a:solidFill>
                <a:latin typeface="+mn-ea"/>
                <a:ea typeface="+mn-ea"/>
              </a:rPr>
              <a:t>…</a:t>
            </a:r>
            <a:r>
              <a:rPr lang="en-US" altLang="zh-CN" sz="2000" b="1" dirty="0">
                <a:solidFill>
                  <a:srgbClr val="0000FF"/>
                </a:solidFill>
                <a:latin typeface="+mn-ea"/>
                <a:ea typeface="+mn-ea"/>
              </a:rPr>
              <a:t> </a:t>
            </a:r>
            <a:r>
              <a:rPr lang="en-US" altLang="zh-CN" sz="2000" b="1" i="1" dirty="0">
                <a:solidFill>
                  <a:srgbClr val="0000FF"/>
                </a:solidFill>
                <a:latin typeface="+mn-ea"/>
                <a:ea typeface="+mn-ea"/>
              </a:rPr>
              <a:t>a</a:t>
            </a:r>
            <a:r>
              <a:rPr lang="en-US" altLang="zh-CN" sz="2000" b="1" baseline="-25000" dirty="0">
                <a:solidFill>
                  <a:srgbClr val="0000FF"/>
                </a:solidFill>
                <a:latin typeface="+mn-ea"/>
                <a:ea typeface="+mn-ea"/>
              </a:rPr>
              <a:t>t-1</a:t>
            </a:r>
            <a:r>
              <a:rPr lang="zh-CN" altLang="zh-CN" sz="2000" b="1" dirty="0">
                <a:solidFill>
                  <a:srgbClr val="0000FF"/>
                </a:solidFill>
                <a:latin typeface="+mn-ea"/>
                <a:ea typeface="+mn-ea"/>
              </a:rPr>
              <a:t>为</a:t>
            </a:r>
            <a:r>
              <a:rPr lang="zh-CN" altLang="en-US" sz="2000" b="1" dirty="0">
                <a:solidFill>
                  <a:srgbClr val="0000FF"/>
                </a:solidFill>
                <a:latin typeface="+mn-ea"/>
                <a:ea typeface="+mn-ea"/>
              </a:rPr>
              <a:t>。恢复出密钥</a:t>
            </a:r>
            <a:r>
              <a:rPr lang="en-US" altLang="zh-CN" sz="2000" b="1" i="1" dirty="0">
                <a:solidFill>
                  <a:srgbClr val="0000FF"/>
                </a:solidFill>
                <a:latin typeface="+mn-ea"/>
                <a:ea typeface="+mn-ea"/>
              </a:rPr>
              <a:t>k</a:t>
            </a:r>
            <a:r>
              <a:rPr lang="zh-CN" altLang="en-US" sz="2000" b="1" dirty="0">
                <a:solidFill>
                  <a:srgbClr val="0000FF"/>
                </a:solidFill>
                <a:latin typeface="+mn-ea"/>
                <a:ea typeface="+mn-ea"/>
              </a:rPr>
              <a:t>来</a:t>
            </a:r>
            <a:endParaRPr lang="en-US" altLang="zh-CN" sz="2000" b="1" i="1" dirty="0">
              <a:solidFill>
                <a:srgbClr val="0000FF"/>
              </a:solidFill>
              <a:latin typeface="+mn-ea"/>
              <a:ea typeface="+mn-ea"/>
            </a:endParaRPr>
          </a:p>
          <a:p>
            <a:pPr>
              <a:spcBef>
                <a:spcPct val="50000"/>
              </a:spcBef>
            </a:pPr>
            <a:r>
              <a:rPr lang="zh-CN" altLang="en-US" sz="2000" b="1" dirty="0">
                <a:solidFill>
                  <a:srgbClr val="0000FF"/>
                </a:solidFill>
                <a:latin typeface="+mn-ea"/>
                <a:ea typeface="+mn-ea"/>
              </a:rPr>
              <a:t>实际上，直接求下式</a:t>
            </a:r>
            <a:r>
              <a:rPr lang="en-US" altLang="zh-CN" sz="2000" b="1" i="1" dirty="0">
                <a:solidFill>
                  <a:srgbClr val="0000FF"/>
                </a:solidFill>
                <a:latin typeface="+mn-ea"/>
                <a:ea typeface="+mn-ea"/>
              </a:rPr>
              <a:t>h(0)</a:t>
            </a:r>
            <a:r>
              <a:rPr lang="zh-CN" altLang="en-US" sz="2000" b="1" dirty="0">
                <a:solidFill>
                  <a:srgbClr val="0000FF"/>
                </a:solidFill>
                <a:latin typeface="+mn-ea"/>
                <a:ea typeface="+mn-ea"/>
              </a:rPr>
              <a:t>，就能恢复</a:t>
            </a:r>
            <a:r>
              <a:rPr lang="en-US" altLang="zh-CN" sz="2000" b="1" i="1" dirty="0">
                <a:solidFill>
                  <a:srgbClr val="0000FF"/>
                </a:solidFill>
                <a:latin typeface="+mn-ea"/>
                <a:ea typeface="+mn-ea"/>
              </a:rPr>
              <a:t>k=h(0)</a:t>
            </a:r>
            <a:r>
              <a:rPr lang="en-US" altLang="zh-CN" sz="2000" b="1" dirty="0">
                <a:solidFill>
                  <a:srgbClr val="0000FF"/>
                </a:solidFill>
                <a:latin typeface="+mn-ea"/>
                <a:ea typeface="+mn-ea"/>
              </a:rPr>
              <a:t>【</a:t>
            </a:r>
            <a:r>
              <a:rPr lang="zh-CN" altLang="en-US" sz="2000" b="1" dirty="0">
                <a:solidFill>
                  <a:srgbClr val="0000FF"/>
                </a:solidFill>
                <a:latin typeface="+mn-ea"/>
                <a:ea typeface="+mn-ea"/>
              </a:rPr>
              <a:t>拉格朗日内插值法</a:t>
            </a:r>
            <a:r>
              <a:rPr lang="en-US" altLang="zh-CN" sz="2000" b="1" dirty="0">
                <a:solidFill>
                  <a:srgbClr val="0000FF"/>
                </a:solidFill>
                <a:latin typeface="+mn-ea"/>
                <a:ea typeface="+mn-ea"/>
              </a:rPr>
              <a:t>】</a:t>
            </a:r>
            <a:endParaRPr lang="zh-CN" altLang="zh-CN" sz="2000" b="1" dirty="0">
              <a:solidFill>
                <a:srgbClr val="0000FF"/>
              </a:solidFill>
              <a:latin typeface="+mn-ea"/>
              <a:ea typeface="+mn-ea"/>
            </a:endParaRPr>
          </a:p>
        </p:txBody>
      </p:sp>
      <p:graphicFrame>
        <p:nvGraphicFramePr>
          <p:cNvPr id="29" name="Object 5"/>
          <p:cNvGraphicFramePr>
            <a:graphicFrameLocks noChangeAspect="1"/>
          </p:cNvGraphicFramePr>
          <p:nvPr>
            <p:extLst>
              <p:ext uri="{D42A27DB-BD31-4B8C-83A1-F6EECF244321}">
                <p14:modId xmlns:p14="http://schemas.microsoft.com/office/powerpoint/2010/main" val="1411458998"/>
              </p:ext>
            </p:extLst>
          </p:nvPr>
        </p:nvGraphicFramePr>
        <p:xfrm>
          <a:off x="975360" y="5736404"/>
          <a:ext cx="3567112" cy="1121596"/>
        </p:xfrm>
        <a:graphic>
          <a:graphicData uri="http://schemas.openxmlformats.org/presentationml/2006/ole">
            <mc:AlternateContent xmlns:mc="http://schemas.openxmlformats.org/markup-compatibility/2006">
              <mc:Choice xmlns:v="urn:schemas-microsoft-com:vml" Requires="v">
                <p:oleObj spid="_x0000_s8375" name="公式" r:id="rId7" imgW="1485720" imgH="571320" progId="Equation.3">
                  <p:embed/>
                </p:oleObj>
              </mc:Choice>
              <mc:Fallback>
                <p:oleObj name="公式" r:id="rId7" imgW="1485720" imgH="571320" progId="Equation.3">
                  <p:embed/>
                  <p:pic>
                    <p:nvPicPr>
                      <p:cNvPr id="573445"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5360" y="5736404"/>
                        <a:ext cx="3567112" cy="112159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8173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Rot="1" noChangeArrowheads="1"/>
          </p:cNvSpPr>
          <p:nvPr/>
        </p:nvSpPr>
        <p:spPr bwMode="auto">
          <a:xfrm>
            <a:off x="301625" y="275901"/>
            <a:ext cx="85407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b="1" kern="1200">
                <a:solidFill>
                  <a:schemeClr val="tx2"/>
                </a:solidFill>
                <a:latin typeface="+mj-lt"/>
                <a:ea typeface="+mj-ea"/>
                <a:cs typeface="+mj-cs"/>
              </a:defRPr>
            </a:lvl1pPr>
            <a:lvl2pPr algn="ctr" rtl="0" fontAlgn="base">
              <a:spcBef>
                <a:spcPct val="0"/>
              </a:spcBef>
              <a:spcAft>
                <a:spcPct val="0"/>
              </a:spcAft>
              <a:defRPr sz="4400" b="1">
                <a:solidFill>
                  <a:schemeClr val="tx2"/>
                </a:solidFill>
                <a:latin typeface="Times New Roman" panose="02020603050405020304" pitchFamily="18" charset="0"/>
                <a:ea typeface="黑体" panose="02010609060101010101" pitchFamily="49" charset="-122"/>
              </a:defRPr>
            </a:lvl2pPr>
            <a:lvl3pPr algn="ctr" rtl="0" fontAlgn="base">
              <a:spcBef>
                <a:spcPct val="0"/>
              </a:spcBef>
              <a:spcAft>
                <a:spcPct val="0"/>
              </a:spcAft>
              <a:defRPr sz="4400" b="1">
                <a:solidFill>
                  <a:schemeClr val="tx2"/>
                </a:solidFill>
                <a:latin typeface="Times New Roman" panose="02020603050405020304" pitchFamily="18" charset="0"/>
                <a:ea typeface="黑体" panose="02010609060101010101" pitchFamily="49" charset="-122"/>
              </a:defRPr>
            </a:lvl3pPr>
            <a:lvl4pPr algn="ctr" rtl="0" fontAlgn="base">
              <a:spcBef>
                <a:spcPct val="0"/>
              </a:spcBef>
              <a:spcAft>
                <a:spcPct val="0"/>
              </a:spcAft>
              <a:defRPr sz="4400" b="1">
                <a:solidFill>
                  <a:schemeClr val="tx2"/>
                </a:solidFill>
                <a:latin typeface="Times New Roman" panose="02020603050405020304" pitchFamily="18" charset="0"/>
                <a:ea typeface="黑体" panose="02010609060101010101" pitchFamily="49" charset="-122"/>
              </a:defRPr>
            </a:lvl4pPr>
            <a:lvl5pPr algn="ctr" rtl="0" fontAlgn="base">
              <a:spcBef>
                <a:spcPct val="0"/>
              </a:spcBef>
              <a:spcAft>
                <a:spcPct val="0"/>
              </a:spcAft>
              <a:defRPr sz="4400" b="1">
                <a:solidFill>
                  <a:schemeClr val="tx2"/>
                </a:solidFill>
                <a:latin typeface="Times New Roman" panose="02020603050405020304" pitchFamily="18" charset="0"/>
                <a:ea typeface="黑体" panose="02010609060101010101" pitchFamily="49" charset="-122"/>
              </a:defRPr>
            </a:lvl5pPr>
            <a:lvl6pPr marL="457200" algn="ctr" rtl="0" fontAlgn="base">
              <a:spcBef>
                <a:spcPct val="0"/>
              </a:spcBef>
              <a:spcAft>
                <a:spcPct val="0"/>
              </a:spcAft>
              <a:defRPr sz="4400" b="1">
                <a:solidFill>
                  <a:schemeClr val="tx2"/>
                </a:solidFill>
                <a:latin typeface="Times New Roman" panose="02020603050405020304" pitchFamily="18" charset="0"/>
                <a:ea typeface="黑体" panose="02010609060101010101" pitchFamily="49" charset="-122"/>
              </a:defRPr>
            </a:lvl6pPr>
            <a:lvl7pPr marL="914400" algn="ctr" rtl="0" fontAlgn="base">
              <a:spcBef>
                <a:spcPct val="0"/>
              </a:spcBef>
              <a:spcAft>
                <a:spcPct val="0"/>
              </a:spcAft>
              <a:defRPr sz="4400" b="1">
                <a:solidFill>
                  <a:schemeClr val="tx2"/>
                </a:solidFill>
                <a:latin typeface="Times New Roman" panose="02020603050405020304" pitchFamily="18" charset="0"/>
                <a:ea typeface="黑体" panose="02010609060101010101" pitchFamily="49" charset="-122"/>
              </a:defRPr>
            </a:lvl7pPr>
            <a:lvl8pPr marL="1371600" algn="ctr" rtl="0" fontAlgn="base">
              <a:spcBef>
                <a:spcPct val="0"/>
              </a:spcBef>
              <a:spcAft>
                <a:spcPct val="0"/>
              </a:spcAft>
              <a:defRPr sz="4400" b="1">
                <a:solidFill>
                  <a:schemeClr val="tx2"/>
                </a:solidFill>
                <a:latin typeface="Times New Roman" panose="02020603050405020304" pitchFamily="18" charset="0"/>
                <a:ea typeface="黑体" panose="02010609060101010101" pitchFamily="49" charset="-122"/>
              </a:defRPr>
            </a:lvl8pPr>
            <a:lvl9pPr marL="1828800" algn="ctr" rtl="0" fontAlgn="base">
              <a:spcBef>
                <a:spcPct val="0"/>
              </a:spcBef>
              <a:spcAft>
                <a:spcPct val="0"/>
              </a:spcAft>
              <a:defRPr sz="4400" b="1">
                <a:solidFill>
                  <a:schemeClr val="tx2"/>
                </a:solidFill>
                <a:latin typeface="Times New Roman" panose="02020603050405020304" pitchFamily="18" charset="0"/>
                <a:ea typeface="黑体" panose="02010609060101010101" pitchFamily="49" charset="-122"/>
              </a:defRPr>
            </a:lvl9pPr>
          </a:lstStyle>
          <a:p>
            <a:pPr algn="l"/>
            <a:r>
              <a:rPr lang="zh-CN" altLang="en-US" dirty="0">
                <a:solidFill>
                  <a:schemeClr val="tx1"/>
                </a:solidFill>
              </a:rPr>
              <a:t>密钥管理</a:t>
            </a:r>
          </a:p>
        </p:txBody>
      </p:sp>
      <p:sp>
        <p:nvSpPr>
          <p:cNvPr id="5" name="Rectangle 3"/>
          <p:cNvSpPr>
            <a:spLocks noGrp="1" noRot="1" noChangeArrowheads="1"/>
          </p:cNvSpPr>
          <p:nvPr/>
        </p:nvSpPr>
        <p:spPr bwMode="auto">
          <a:xfrm>
            <a:off x="179388" y="1232694"/>
            <a:ext cx="8785225" cy="4271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65000"/>
              </a:lnSpc>
              <a:spcBef>
                <a:spcPct val="20000"/>
              </a:spcBef>
              <a:spcAft>
                <a:spcPct val="0"/>
              </a:spcAft>
              <a:buClr>
                <a:schemeClr val="hlink"/>
              </a:buClr>
              <a:buSzPct val="70000"/>
              <a:buFont typeface="Wingdings" panose="05000000000000000000" pitchFamily="2" charset="2"/>
              <a:buChar char="v"/>
              <a:defRPr sz="2400" b="1" kern="1200">
                <a:solidFill>
                  <a:schemeClr val="tx1"/>
                </a:solidFill>
                <a:latin typeface="+mn-lt"/>
                <a:ea typeface="+mn-ea"/>
                <a:cs typeface="+mn-cs"/>
              </a:defRPr>
            </a:lvl1pPr>
            <a:lvl2pPr marL="742950" indent="-285750" algn="l" rtl="0" fontAlgn="base">
              <a:lnSpc>
                <a:spcPct val="165000"/>
              </a:lnSpc>
              <a:spcBef>
                <a:spcPct val="20000"/>
              </a:spcBef>
              <a:spcAft>
                <a:spcPct val="0"/>
              </a:spcAft>
              <a:buClr>
                <a:schemeClr val="accent2"/>
              </a:buClr>
              <a:buSzPct val="85000"/>
              <a:buFont typeface="Wingdings" panose="05000000000000000000" pitchFamily="2" charset="2"/>
              <a:buChar char=""/>
              <a:defRPr sz="2000" b="1"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90000"/>
              <a:buFont typeface="Wingdings" panose="05000000000000000000" pitchFamily="2" charset="2"/>
              <a:buChar char=""/>
              <a:defRPr sz="24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85000"/>
              <a:buFont typeface="Wingdings" panose="05000000000000000000" pitchFamily="2" charset="2"/>
              <a:buChar char="v"/>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SzTx/>
              <a:buNone/>
            </a:pPr>
            <a:r>
              <a:rPr lang="zh-CN" altLang="en-US" sz="2000" dirty="0">
                <a:solidFill>
                  <a:srgbClr val="FF0000"/>
                </a:solidFill>
                <a:latin typeface="+mn-ea"/>
              </a:rPr>
              <a:t>（</a:t>
            </a:r>
            <a:r>
              <a:rPr lang="en-US" altLang="zh-CN" sz="2000" dirty="0">
                <a:solidFill>
                  <a:srgbClr val="FF0000"/>
                </a:solidFill>
                <a:latin typeface="+mn-ea"/>
              </a:rPr>
              <a:t>1</a:t>
            </a:r>
            <a:r>
              <a:rPr lang="zh-CN" altLang="en-US" sz="2000" dirty="0">
                <a:solidFill>
                  <a:srgbClr val="FF0000"/>
                </a:solidFill>
                <a:latin typeface="+mn-ea"/>
              </a:rPr>
              <a:t>）密钥管理 </a:t>
            </a:r>
            <a:r>
              <a:rPr lang="en-US" altLang="zh-CN" sz="2000" dirty="0">
                <a:solidFill>
                  <a:srgbClr val="FF0000"/>
                </a:solidFill>
                <a:latin typeface="+mn-ea"/>
              </a:rPr>
              <a:t>key management)</a:t>
            </a:r>
            <a:r>
              <a:rPr lang="zh-CN" altLang="en-US" sz="2000" dirty="0">
                <a:solidFill>
                  <a:srgbClr val="FF0000"/>
                </a:solidFill>
                <a:latin typeface="+mn-ea"/>
              </a:rPr>
              <a:t>：对生存期间的密钥进行管理</a:t>
            </a:r>
            <a:endParaRPr lang="en-US" altLang="zh-CN" sz="2000" dirty="0">
              <a:solidFill>
                <a:srgbClr val="FF0000"/>
              </a:solidFill>
              <a:latin typeface="+mn-ea"/>
            </a:endParaRPr>
          </a:p>
          <a:p>
            <a:pPr lvl="1">
              <a:lnSpc>
                <a:spcPct val="125000"/>
              </a:lnSpc>
              <a:buSzTx/>
              <a:buFont typeface="Wingdings" panose="05000000000000000000" pitchFamily="2" charset="2"/>
              <a:buNone/>
            </a:pPr>
            <a:r>
              <a:rPr lang="en-US" altLang="zh-CN" sz="1800" dirty="0"/>
              <a:t>  – </a:t>
            </a:r>
            <a:r>
              <a:rPr lang="zh-CN" altLang="en-US" sz="1800" b="0" dirty="0"/>
              <a:t>指在一种安全策略指导下，密钥的产生、存储、分配、删除、归档及应用 。</a:t>
            </a:r>
            <a:endParaRPr lang="en-US" altLang="zh-CN" sz="1800" b="0" dirty="0"/>
          </a:p>
          <a:p>
            <a:pPr lvl="1">
              <a:lnSpc>
                <a:spcPct val="125000"/>
              </a:lnSpc>
              <a:buSzTx/>
              <a:buFont typeface="Wingdings" panose="05000000000000000000" pitchFamily="2" charset="2"/>
              <a:buNone/>
            </a:pPr>
            <a:r>
              <a:rPr lang="en-US" altLang="zh-CN" sz="1800" b="0" dirty="0"/>
              <a:t>– </a:t>
            </a:r>
            <a:r>
              <a:rPr lang="zh-CN" altLang="en-US" sz="1800" dirty="0">
                <a:solidFill>
                  <a:srgbClr val="FF0000"/>
                </a:solidFill>
              </a:rPr>
              <a:t>处理密钥自产生到最终销毁的整个过程中的有关问题</a:t>
            </a:r>
            <a:r>
              <a:rPr lang="zh-CN" altLang="en-US" sz="1800" b="0" dirty="0"/>
              <a:t>，包括系统的初始化、密钥的产生、存储 、备份</a:t>
            </a:r>
            <a:r>
              <a:rPr lang="en-US" altLang="zh-CN" sz="1800" b="0" dirty="0"/>
              <a:t>/</a:t>
            </a:r>
            <a:r>
              <a:rPr lang="zh-CN" altLang="en-US" sz="1800" b="0" dirty="0"/>
              <a:t>恢复、装入、 分配 、保护、 更新、 泄露 、撤销和销毁等内容。</a:t>
            </a:r>
            <a:r>
              <a:rPr lang="zh-CN" altLang="en-US" sz="1800" b="0" dirty="0">
                <a:latin typeface="+mn-ea"/>
              </a:rPr>
              <a:t>其中</a:t>
            </a:r>
            <a:r>
              <a:rPr lang="zh-CN" altLang="en-US" sz="1800" dirty="0">
                <a:solidFill>
                  <a:srgbClr val="FF0000"/>
                </a:solidFill>
                <a:latin typeface="+mn-ea"/>
              </a:rPr>
              <a:t>分配</a:t>
            </a:r>
            <a:r>
              <a:rPr lang="zh-CN" altLang="en-US" sz="1800" b="0" dirty="0">
                <a:latin typeface="+mn-ea"/>
              </a:rPr>
              <a:t>和</a:t>
            </a:r>
            <a:r>
              <a:rPr lang="zh-CN" altLang="en-US" sz="1800" dirty="0">
                <a:solidFill>
                  <a:srgbClr val="FF0000"/>
                </a:solidFill>
                <a:latin typeface="+mn-ea"/>
              </a:rPr>
              <a:t>存储</a:t>
            </a:r>
            <a:r>
              <a:rPr lang="zh-CN" altLang="en-US" sz="1800" b="0" dirty="0">
                <a:latin typeface="+mn-ea"/>
              </a:rPr>
              <a:t>是最棘手的问题</a:t>
            </a:r>
            <a:r>
              <a:rPr lang="zh-CN" altLang="en-US" sz="1800" b="0" dirty="0">
                <a:ea typeface="隶书" panose="02010509060101010101" pitchFamily="49" charset="-122"/>
              </a:rPr>
              <a:t>，</a:t>
            </a:r>
            <a:r>
              <a:rPr lang="zh-CN" altLang="en-US" sz="1800" dirty="0">
                <a:solidFill>
                  <a:srgbClr val="FF0000"/>
                </a:solidFill>
              </a:rPr>
              <a:t>确保密钥的安全性不被威胁。</a:t>
            </a:r>
            <a:endParaRPr lang="zh-CN" altLang="en-US" sz="1800" dirty="0"/>
          </a:p>
          <a:p>
            <a:pPr marL="0" indent="0">
              <a:lnSpc>
                <a:spcPct val="125000"/>
              </a:lnSpc>
              <a:buSzTx/>
              <a:buNone/>
            </a:pPr>
            <a:r>
              <a:rPr lang="zh-CN" altLang="en-US" sz="2000" dirty="0"/>
              <a:t>（</a:t>
            </a:r>
            <a:r>
              <a:rPr lang="en-US" altLang="zh-CN" sz="2000" dirty="0"/>
              <a:t>2</a:t>
            </a:r>
            <a:r>
              <a:rPr lang="zh-CN" altLang="en-US" sz="2000" dirty="0"/>
              <a:t>）实现目的</a:t>
            </a:r>
            <a:endParaRPr lang="en-US" altLang="zh-CN" sz="2000" dirty="0"/>
          </a:p>
          <a:p>
            <a:pPr marL="0" indent="0">
              <a:lnSpc>
                <a:spcPct val="125000"/>
              </a:lnSpc>
              <a:buSzTx/>
              <a:buNone/>
            </a:pPr>
            <a:r>
              <a:rPr lang="en-US" altLang="zh-CN" sz="2000" dirty="0"/>
              <a:t>            </a:t>
            </a:r>
            <a:r>
              <a:rPr lang="zh-CN" altLang="en-US" sz="2000" b="0" dirty="0"/>
              <a:t>维持系统中各实体之间的密钥关系，以抗击各种可能的威胁：</a:t>
            </a:r>
          </a:p>
          <a:p>
            <a:pPr marL="1081088" lvl="1" indent="-360363">
              <a:lnSpc>
                <a:spcPct val="125000"/>
              </a:lnSpc>
              <a:buSzTx/>
              <a:buFont typeface="Wingdings" panose="05000000000000000000" pitchFamily="2" charset="2"/>
              <a:buChar char="l"/>
            </a:pPr>
            <a:r>
              <a:rPr lang="zh-CN" altLang="en-US" b="0" dirty="0"/>
              <a:t>密钥的泄露</a:t>
            </a:r>
          </a:p>
          <a:p>
            <a:pPr marL="1081088" lvl="1" indent="-360363">
              <a:lnSpc>
                <a:spcPct val="125000"/>
              </a:lnSpc>
              <a:buSzTx/>
              <a:buFont typeface="Wingdings" panose="05000000000000000000" pitchFamily="2" charset="2"/>
              <a:buChar char="l"/>
            </a:pPr>
            <a:r>
              <a:rPr lang="zh-CN" altLang="en-US" b="0" dirty="0"/>
              <a:t>秘密密钥或公开密钥的身份的真实性丧失</a:t>
            </a:r>
          </a:p>
          <a:p>
            <a:pPr marL="1081088" lvl="1" indent="-360363">
              <a:lnSpc>
                <a:spcPct val="125000"/>
              </a:lnSpc>
              <a:buSzTx/>
              <a:buFont typeface="Wingdings" panose="05000000000000000000" pitchFamily="2" charset="2"/>
              <a:buChar char="l"/>
            </a:pPr>
            <a:r>
              <a:rPr lang="zh-CN" altLang="en-US" b="0" dirty="0"/>
              <a:t>经未授权使用</a:t>
            </a:r>
          </a:p>
        </p:txBody>
      </p:sp>
      <p:sp>
        <p:nvSpPr>
          <p:cNvPr id="6" name="矩形 5"/>
          <p:cNvSpPr/>
          <p:nvPr/>
        </p:nvSpPr>
        <p:spPr>
          <a:xfrm>
            <a:off x="2279560" y="5746217"/>
            <a:ext cx="4584879" cy="79849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密钥管理</a:t>
            </a:r>
            <a:r>
              <a:rPr lang="en-US" altLang="zh-CN" b="1" dirty="0"/>
              <a:t>=</a:t>
            </a:r>
            <a:r>
              <a:rPr lang="zh-CN" altLang="en-US" b="1" dirty="0"/>
              <a:t>密钥管理技术</a:t>
            </a:r>
            <a:r>
              <a:rPr lang="en-US" altLang="zh-CN" b="1" dirty="0"/>
              <a:t>+</a:t>
            </a:r>
            <a:r>
              <a:rPr lang="zh-CN" altLang="en-US" b="1" dirty="0"/>
              <a:t>密钥管理制度</a:t>
            </a:r>
          </a:p>
        </p:txBody>
      </p:sp>
    </p:spTree>
    <p:extLst>
      <p:ext uri="{BB962C8B-B14F-4D97-AF65-F5344CB8AC3E}">
        <p14:creationId xmlns:p14="http://schemas.microsoft.com/office/powerpoint/2010/main" val="169878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86366"/>
            <a:ext cx="8229600" cy="746975"/>
          </a:xfrm>
        </p:spPr>
        <p:txBody>
          <a:bodyPr/>
          <a:lstStyle/>
          <a:p>
            <a:pPr algn="l"/>
            <a:r>
              <a:rPr lang="zh-CN" altLang="en-US" dirty="0"/>
              <a:t>密钥管理核心内容</a:t>
            </a:r>
          </a:p>
        </p:txBody>
      </p:sp>
      <p:sp>
        <p:nvSpPr>
          <p:cNvPr id="3" name="内容占位符 2"/>
          <p:cNvSpPr>
            <a:spLocks noGrp="1"/>
          </p:cNvSpPr>
          <p:nvPr>
            <p:ph idx="1"/>
          </p:nvPr>
        </p:nvSpPr>
        <p:spPr>
          <a:xfrm>
            <a:off x="560231" y="1417638"/>
            <a:ext cx="8229600" cy="5060435"/>
          </a:xfrm>
          <a:solidFill>
            <a:schemeClr val="bg2">
              <a:lumMod val="90000"/>
            </a:schemeClr>
          </a:solidFill>
        </p:spPr>
        <p:txBody>
          <a:bodyPr/>
          <a:lstStyle/>
          <a:p>
            <a:pPr>
              <a:lnSpc>
                <a:spcPct val="125000"/>
              </a:lnSpc>
            </a:pPr>
            <a:r>
              <a:rPr lang="zh-CN" altLang="en-US" dirty="0">
                <a:solidFill>
                  <a:srgbClr val="FF0000"/>
                </a:solidFill>
              </a:rPr>
              <a:t>密钥生成管理</a:t>
            </a:r>
            <a:endParaRPr lang="en-US" altLang="zh-CN" dirty="0">
              <a:solidFill>
                <a:srgbClr val="FF0000"/>
              </a:solidFill>
            </a:endParaRPr>
          </a:p>
          <a:p>
            <a:pPr>
              <a:lnSpc>
                <a:spcPct val="125000"/>
              </a:lnSpc>
            </a:pPr>
            <a:r>
              <a:rPr lang="zh-CN" altLang="en-US" dirty="0">
                <a:solidFill>
                  <a:srgbClr val="FF0000"/>
                </a:solidFill>
              </a:rPr>
              <a:t>密钥存储管理</a:t>
            </a:r>
            <a:endParaRPr lang="en-US" altLang="zh-CN" dirty="0">
              <a:solidFill>
                <a:srgbClr val="FF0000"/>
              </a:solidFill>
            </a:endParaRPr>
          </a:p>
          <a:p>
            <a:pPr>
              <a:lnSpc>
                <a:spcPct val="125000"/>
              </a:lnSpc>
            </a:pPr>
            <a:r>
              <a:rPr lang="zh-CN" altLang="en-US" dirty="0">
                <a:solidFill>
                  <a:srgbClr val="FF0000"/>
                </a:solidFill>
              </a:rPr>
              <a:t>密钥建立管理</a:t>
            </a:r>
            <a:endParaRPr lang="en-US" altLang="zh-CN" dirty="0">
              <a:solidFill>
                <a:srgbClr val="FF0000"/>
              </a:solidFill>
            </a:endParaRPr>
          </a:p>
          <a:p>
            <a:pPr>
              <a:lnSpc>
                <a:spcPct val="125000"/>
              </a:lnSpc>
            </a:pPr>
            <a:r>
              <a:rPr lang="zh-CN" altLang="en-US" dirty="0"/>
              <a:t>密钥使用管理</a:t>
            </a:r>
            <a:endParaRPr lang="en-US" altLang="zh-CN" dirty="0"/>
          </a:p>
          <a:p>
            <a:pPr>
              <a:lnSpc>
                <a:spcPct val="125000"/>
              </a:lnSpc>
            </a:pPr>
            <a:r>
              <a:rPr lang="zh-CN" altLang="en-US" dirty="0"/>
              <a:t>密钥备份</a:t>
            </a:r>
            <a:r>
              <a:rPr lang="en-US" altLang="zh-CN" dirty="0"/>
              <a:t>/</a:t>
            </a:r>
            <a:r>
              <a:rPr lang="zh-CN" altLang="en-US" dirty="0"/>
              <a:t>恢复管理</a:t>
            </a:r>
            <a:endParaRPr lang="en-US" altLang="zh-CN" dirty="0"/>
          </a:p>
          <a:p>
            <a:pPr>
              <a:lnSpc>
                <a:spcPct val="125000"/>
              </a:lnSpc>
            </a:pPr>
            <a:r>
              <a:rPr lang="zh-CN" altLang="en-US" dirty="0"/>
              <a:t>密钥更新管理</a:t>
            </a:r>
            <a:endParaRPr lang="en-US" altLang="zh-CN" dirty="0"/>
          </a:p>
          <a:p>
            <a:pPr>
              <a:lnSpc>
                <a:spcPct val="125000"/>
              </a:lnSpc>
            </a:pPr>
            <a:r>
              <a:rPr lang="zh-CN" altLang="en-US" dirty="0"/>
              <a:t>密钥撤销</a:t>
            </a:r>
            <a:r>
              <a:rPr lang="en-US" altLang="zh-CN" dirty="0"/>
              <a:t>/</a:t>
            </a:r>
            <a:r>
              <a:rPr lang="zh-CN" altLang="en-US" dirty="0"/>
              <a:t>存档</a:t>
            </a:r>
            <a:r>
              <a:rPr lang="en-US" altLang="zh-CN" dirty="0"/>
              <a:t>/</a:t>
            </a:r>
            <a:r>
              <a:rPr lang="zh-CN" altLang="en-US" dirty="0"/>
              <a:t>销毁</a:t>
            </a:r>
            <a:endParaRPr lang="en-US" altLang="zh-CN" dirty="0"/>
          </a:p>
          <a:p>
            <a:pPr>
              <a:lnSpc>
                <a:spcPct val="125000"/>
              </a:lnSpc>
            </a:pPr>
            <a:endParaRPr lang="zh-CN" altLang="en-US" dirty="0"/>
          </a:p>
        </p:txBody>
      </p:sp>
    </p:spTree>
    <p:extLst>
      <p:ext uri="{BB962C8B-B14F-4D97-AF65-F5344CB8AC3E}">
        <p14:creationId xmlns:p14="http://schemas.microsoft.com/office/powerpoint/2010/main" val="3310526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81430"/>
          </a:xfrm>
        </p:spPr>
        <p:txBody>
          <a:bodyPr/>
          <a:lstStyle/>
          <a:p>
            <a:pPr algn="l"/>
            <a:r>
              <a:rPr lang="zh-CN" altLang="en-US" b="1" dirty="0"/>
              <a:t>密钥生成技术</a:t>
            </a:r>
          </a:p>
        </p:txBody>
      </p:sp>
      <p:sp>
        <p:nvSpPr>
          <p:cNvPr id="5" name="矩形 4"/>
          <p:cNvSpPr/>
          <p:nvPr/>
        </p:nvSpPr>
        <p:spPr>
          <a:xfrm>
            <a:off x="457199" y="1322034"/>
            <a:ext cx="8364828" cy="461665"/>
          </a:xfrm>
          <a:prstGeom prst="rect">
            <a:avLst/>
          </a:prstGeom>
        </p:spPr>
        <p:txBody>
          <a:bodyPr wrap="square">
            <a:spAutoFit/>
          </a:bodyPr>
          <a:lstStyle/>
          <a:p>
            <a:r>
              <a:rPr lang="zh-CN" altLang="en-US" sz="2400" b="1" dirty="0">
                <a:solidFill>
                  <a:srgbClr val="FF0000"/>
                </a:solidFill>
                <a:latin typeface="+mn-ea"/>
                <a:ea typeface="+mn-ea"/>
              </a:rPr>
              <a:t>好的密钥：</a:t>
            </a:r>
            <a:r>
              <a:rPr lang="zh-CN" altLang="en-US" sz="2000" b="1" dirty="0">
                <a:latin typeface="+mn-ea"/>
                <a:ea typeface="+mn-ea"/>
              </a:rPr>
              <a:t>应当具有良好的</a:t>
            </a:r>
            <a:r>
              <a:rPr lang="zh-CN" altLang="en-US" sz="2000" b="1" dirty="0">
                <a:solidFill>
                  <a:srgbClr val="FF0000"/>
                </a:solidFill>
                <a:latin typeface="+mn-ea"/>
                <a:ea typeface="+mn-ea"/>
              </a:rPr>
              <a:t>随机性和密码特性</a:t>
            </a:r>
            <a:r>
              <a:rPr lang="zh-CN" altLang="en-US" sz="2000" b="1" dirty="0">
                <a:latin typeface="+mn-ea"/>
                <a:ea typeface="+mn-ea"/>
              </a:rPr>
              <a:t>，避免</a:t>
            </a:r>
            <a:r>
              <a:rPr lang="zh-CN" altLang="en-US" sz="2000" dirty="0">
                <a:solidFill>
                  <a:srgbClr val="FF0000"/>
                </a:solidFill>
                <a:latin typeface="+mn-ea"/>
                <a:ea typeface="+mn-ea"/>
              </a:rPr>
              <a:t>弱密钥</a:t>
            </a:r>
            <a:r>
              <a:rPr lang="zh-CN" altLang="en-US" sz="2000" b="1" dirty="0">
                <a:latin typeface="+mn-ea"/>
                <a:ea typeface="+mn-ea"/>
              </a:rPr>
              <a:t>的出现</a:t>
            </a:r>
            <a:endParaRPr lang="zh-CN" altLang="en-US" sz="2000" dirty="0">
              <a:latin typeface="+mn-ea"/>
              <a:ea typeface="+mn-ea"/>
            </a:endParaRPr>
          </a:p>
        </p:txBody>
      </p:sp>
      <p:sp>
        <p:nvSpPr>
          <p:cNvPr id="6" name="矩形 5"/>
          <p:cNvSpPr/>
          <p:nvPr/>
        </p:nvSpPr>
        <p:spPr>
          <a:xfrm>
            <a:off x="457198" y="2095999"/>
            <a:ext cx="8055735" cy="2477601"/>
          </a:xfrm>
          <a:prstGeom prst="rect">
            <a:avLst/>
          </a:prstGeom>
          <a:solidFill>
            <a:schemeClr val="bg2">
              <a:lumMod val="90000"/>
            </a:schemeClr>
          </a:solidFill>
        </p:spPr>
        <p:txBody>
          <a:bodyPr wrap="square">
            <a:spAutoFit/>
          </a:bodyPr>
          <a:lstStyle/>
          <a:p>
            <a:pPr marL="0" lvl="1" indent="0">
              <a:lnSpc>
                <a:spcPct val="125000"/>
              </a:lnSpc>
            </a:pPr>
            <a:r>
              <a:rPr lang="zh-CN" altLang="en-US" sz="2400" b="1" dirty="0">
                <a:solidFill>
                  <a:srgbClr val="FF0000"/>
                </a:solidFill>
                <a:latin typeface="Times New Roman" panose="02020603050405020304" pitchFamily="18" charset="0"/>
                <a:cs typeface="Times New Roman" panose="02020603050405020304" pitchFamily="18" charset="0"/>
              </a:rPr>
              <a:t>弱密钥：容易被猜中的密钥、影响加密安全的密钥</a:t>
            </a:r>
            <a:endParaRPr lang="en-US" altLang="zh-CN" sz="2400" b="1" dirty="0">
              <a:solidFill>
                <a:srgbClr val="FF0000"/>
              </a:solidFill>
              <a:latin typeface="Times New Roman" panose="02020603050405020304" pitchFamily="18" charset="0"/>
              <a:cs typeface="Times New Roman" panose="02020603050405020304" pitchFamily="18" charset="0"/>
            </a:endParaRPr>
          </a:p>
          <a:p>
            <a:pPr marL="720725" lvl="1" indent="-450850">
              <a:lnSpc>
                <a:spcPct val="125000"/>
              </a:lnSpc>
              <a:buFont typeface="Wingdings" panose="05000000000000000000" pitchFamily="2" charset="2"/>
              <a:buChar char="l"/>
            </a:pPr>
            <a:r>
              <a:rPr lang="zh-CN" altLang="en-US" sz="2000" dirty="0">
                <a:latin typeface="+mn-ea"/>
                <a:ea typeface="+mn-ea"/>
                <a:cs typeface="Times New Roman" panose="02020603050405020304" pitchFamily="18" charset="0"/>
              </a:rPr>
              <a:t>个人信息，如姓名、出身年月日、电话。</a:t>
            </a:r>
            <a:endParaRPr lang="en-US" altLang="zh-CN" sz="2000" dirty="0">
              <a:latin typeface="+mn-ea"/>
              <a:ea typeface="+mn-ea"/>
              <a:cs typeface="Times New Roman" panose="02020603050405020304" pitchFamily="18" charset="0"/>
            </a:endParaRPr>
          </a:p>
          <a:p>
            <a:pPr marL="720725" lvl="1" indent="-450850">
              <a:lnSpc>
                <a:spcPct val="125000"/>
              </a:lnSpc>
              <a:buFont typeface="Wingdings" panose="05000000000000000000" pitchFamily="2" charset="2"/>
              <a:buChar char="l"/>
            </a:pPr>
            <a:r>
              <a:rPr lang="zh-CN" altLang="en-US" sz="2000" dirty="0">
                <a:latin typeface="+mn-ea"/>
                <a:ea typeface="+mn-ea"/>
                <a:cs typeface="Times New Roman" panose="02020603050405020304" pitchFamily="18" charset="0"/>
              </a:rPr>
              <a:t>男（女）朋友或家庭成员的信息。</a:t>
            </a:r>
            <a:endParaRPr lang="en-US" altLang="zh-CN" sz="2000" dirty="0">
              <a:latin typeface="+mn-ea"/>
              <a:ea typeface="+mn-ea"/>
              <a:cs typeface="Times New Roman" panose="02020603050405020304" pitchFamily="18" charset="0"/>
            </a:endParaRPr>
          </a:p>
          <a:p>
            <a:pPr marL="720725" lvl="1" indent="-450850">
              <a:lnSpc>
                <a:spcPct val="125000"/>
              </a:lnSpc>
              <a:buFont typeface="Wingdings" panose="05000000000000000000" pitchFamily="2" charset="2"/>
              <a:buChar char="l"/>
            </a:pPr>
            <a:r>
              <a:rPr lang="zh-CN" altLang="en-US" sz="2000" dirty="0">
                <a:latin typeface="+mn-ea"/>
                <a:ea typeface="+mn-ea"/>
                <a:cs typeface="Times New Roman" panose="02020603050405020304" pitchFamily="18" charset="0"/>
              </a:rPr>
              <a:t>常见英文单词，如“</a:t>
            </a:r>
            <a:r>
              <a:rPr lang="en-US" altLang="zh-CN" sz="2000" dirty="0">
                <a:latin typeface="+mn-ea"/>
                <a:ea typeface="+mn-ea"/>
                <a:cs typeface="Times New Roman" panose="02020603050405020304" pitchFamily="18" charset="0"/>
              </a:rPr>
              <a:t>love”</a:t>
            </a:r>
            <a:r>
              <a:rPr lang="zh-CN" altLang="en-US" sz="2000" dirty="0">
                <a:latin typeface="+mn-ea"/>
                <a:ea typeface="+mn-ea"/>
                <a:cs typeface="Times New Roman" panose="02020603050405020304" pitchFamily="18" charset="0"/>
              </a:rPr>
              <a:t>。</a:t>
            </a:r>
            <a:endParaRPr lang="en-US" altLang="zh-CN" sz="2000" dirty="0">
              <a:latin typeface="+mn-ea"/>
              <a:ea typeface="+mn-ea"/>
              <a:cs typeface="Times New Roman" panose="02020603050405020304" pitchFamily="18" charset="0"/>
            </a:endParaRPr>
          </a:p>
          <a:p>
            <a:pPr marL="720725" lvl="1" indent="-450850">
              <a:lnSpc>
                <a:spcPct val="125000"/>
              </a:lnSpc>
              <a:buFont typeface="Wingdings" panose="05000000000000000000" pitchFamily="2" charset="2"/>
              <a:buChar char="l"/>
            </a:pPr>
            <a:r>
              <a:rPr lang="zh-CN" altLang="en-US" sz="2000" dirty="0">
                <a:latin typeface="+mn-ea"/>
                <a:ea typeface="+mn-ea"/>
                <a:cs typeface="Times New Roman" panose="02020603050405020304" pitchFamily="18" charset="0"/>
              </a:rPr>
              <a:t>具体加密算法所特有的弱密钥。</a:t>
            </a:r>
            <a:endParaRPr lang="en-US" altLang="zh-CN" sz="2000" dirty="0">
              <a:latin typeface="+mn-ea"/>
              <a:ea typeface="+mn-ea"/>
              <a:cs typeface="Times New Roman" panose="02020603050405020304" pitchFamily="18" charset="0"/>
            </a:endParaRPr>
          </a:p>
          <a:p>
            <a:pPr marL="269875" lvl="1" indent="0">
              <a:lnSpc>
                <a:spcPct val="125000"/>
              </a:lnSpc>
            </a:pPr>
            <a:r>
              <a:rPr lang="en-US" altLang="zh-CN" sz="2000" dirty="0">
                <a:latin typeface="+mn-ea"/>
                <a:ea typeface="+mn-ea"/>
                <a:cs typeface="Times New Roman" panose="02020603050405020304" pitchFamily="18" charset="0"/>
              </a:rPr>
              <a:t>    </a:t>
            </a:r>
            <a:r>
              <a:rPr lang="zh-CN" altLang="en-US" sz="2000" dirty="0">
                <a:latin typeface="+mn-ea"/>
                <a:ea typeface="+mn-ea"/>
                <a:cs typeface="Times New Roman" panose="02020603050405020304" pitchFamily="18" charset="0"/>
              </a:rPr>
              <a:t>如</a:t>
            </a:r>
            <a:r>
              <a:rPr lang="en-US" altLang="zh-CN" sz="2000" dirty="0">
                <a:latin typeface="+mn-ea"/>
                <a:ea typeface="+mn-ea"/>
                <a:cs typeface="Times New Roman" panose="02020603050405020304" pitchFamily="18" charset="0"/>
              </a:rPr>
              <a:t>DES</a:t>
            </a:r>
            <a:r>
              <a:rPr lang="zh-CN" altLang="en-US" sz="2000" dirty="0">
                <a:latin typeface="+mn-ea"/>
                <a:ea typeface="+mn-ea"/>
                <a:cs typeface="Times New Roman" panose="02020603050405020304" pitchFamily="18" charset="0"/>
              </a:rPr>
              <a:t>算法存在的弱密钥</a:t>
            </a:r>
            <a:endParaRPr lang="en-US" altLang="zh-CN" sz="2000" dirty="0">
              <a:latin typeface="+mn-ea"/>
              <a:ea typeface="+mn-ea"/>
              <a:cs typeface="Times New Roman" panose="02020603050405020304" pitchFamily="18" charset="0"/>
            </a:endParaRPr>
          </a:p>
        </p:txBody>
      </p:sp>
      <p:graphicFrame>
        <p:nvGraphicFramePr>
          <p:cNvPr id="12" name="Group 195"/>
          <p:cNvGraphicFramePr>
            <a:graphicFrameLocks noGrp="1"/>
          </p:cNvGraphicFramePr>
          <p:nvPr>
            <p:ph sz="half" idx="4294967295"/>
            <p:extLst>
              <p:ext uri="{D42A27DB-BD31-4B8C-83A1-F6EECF244321}">
                <p14:modId xmlns:p14="http://schemas.microsoft.com/office/powerpoint/2010/main" val="1100222786"/>
              </p:ext>
            </p:extLst>
          </p:nvPr>
        </p:nvGraphicFramePr>
        <p:xfrm>
          <a:off x="727654" y="5473923"/>
          <a:ext cx="6635750" cy="1005840"/>
        </p:xfrm>
        <a:graphic>
          <a:graphicData uri="http://schemas.openxmlformats.org/drawingml/2006/table">
            <a:tbl>
              <a:tblPr/>
              <a:tblGrid>
                <a:gridCol w="803275">
                  <a:extLst>
                    <a:ext uri="{9D8B030D-6E8A-4147-A177-3AD203B41FA5}">
                      <a16:colId xmlns:a16="http://schemas.microsoft.com/office/drawing/2014/main" val="107470258"/>
                    </a:ext>
                  </a:extLst>
                </a:gridCol>
                <a:gridCol w="1095375">
                  <a:extLst>
                    <a:ext uri="{9D8B030D-6E8A-4147-A177-3AD203B41FA5}">
                      <a16:colId xmlns:a16="http://schemas.microsoft.com/office/drawing/2014/main" val="1752949566"/>
                    </a:ext>
                  </a:extLst>
                </a:gridCol>
                <a:gridCol w="1084263">
                  <a:extLst>
                    <a:ext uri="{9D8B030D-6E8A-4147-A177-3AD203B41FA5}">
                      <a16:colId xmlns:a16="http://schemas.microsoft.com/office/drawing/2014/main" val="4073762869"/>
                    </a:ext>
                  </a:extLst>
                </a:gridCol>
                <a:gridCol w="1233487">
                  <a:extLst>
                    <a:ext uri="{9D8B030D-6E8A-4147-A177-3AD203B41FA5}">
                      <a16:colId xmlns:a16="http://schemas.microsoft.com/office/drawing/2014/main" val="979289263"/>
                    </a:ext>
                  </a:extLst>
                </a:gridCol>
                <a:gridCol w="1233488">
                  <a:extLst>
                    <a:ext uri="{9D8B030D-6E8A-4147-A177-3AD203B41FA5}">
                      <a16:colId xmlns:a16="http://schemas.microsoft.com/office/drawing/2014/main" val="1614981479"/>
                    </a:ext>
                  </a:extLst>
                </a:gridCol>
                <a:gridCol w="1185862">
                  <a:extLst>
                    <a:ext uri="{9D8B030D-6E8A-4147-A177-3AD203B41FA5}">
                      <a16:colId xmlns:a16="http://schemas.microsoft.com/office/drawing/2014/main" val="2165766792"/>
                    </a:ext>
                  </a:extLst>
                </a:gridCol>
              </a:tblGrid>
              <a:tr h="227013">
                <a:tc gridSpan="6">
                  <a:txBody>
                    <a:bodyPr/>
                    <a:lstStyle>
                      <a:lvl1pPr marL="342900" indent="-34290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密钥长度（位）</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955328644"/>
                  </a:ext>
                </a:extLst>
              </a:tr>
              <a:tr h="227013">
                <a:tc>
                  <a:txBody>
                    <a:bodyPr/>
                    <a:lstStyle>
                      <a:lvl1pPr marL="342900" indent="-34290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40</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56</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64</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80</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112</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128</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134428870"/>
                  </a:ext>
                </a:extLst>
              </a:tr>
              <a:tr h="227013">
                <a:tc>
                  <a:txBody>
                    <a:bodyPr/>
                    <a:lstStyle>
                      <a:lvl1pPr marL="342900" indent="-34290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0.2</a:t>
                      </a:r>
                      <a:r>
                        <a:rPr kumimoji="1"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秒</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3.5</a:t>
                      </a:r>
                      <a:r>
                        <a:rPr kumimoji="1"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小时</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37</a:t>
                      </a:r>
                      <a:r>
                        <a:rPr kumimoji="1"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天</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700</a:t>
                      </a:r>
                      <a:r>
                        <a:rPr kumimoji="1"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年</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1013</a:t>
                      </a:r>
                      <a:r>
                        <a:rPr kumimoji="1"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年</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1018</a:t>
                      </a:r>
                      <a:r>
                        <a:rPr kumimoji="1"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年</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15930223"/>
                  </a:ext>
                </a:extLst>
              </a:tr>
            </a:tbl>
          </a:graphicData>
        </a:graphic>
      </p:graphicFrame>
      <p:sp>
        <p:nvSpPr>
          <p:cNvPr id="13" name="矩形 12"/>
          <p:cNvSpPr/>
          <p:nvPr/>
        </p:nvSpPr>
        <p:spPr>
          <a:xfrm>
            <a:off x="354167" y="5014439"/>
            <a:ext cx="3905236" cy="369332"/>
          </a:xfrm>
          <a:prstGeom prst="rect">
            <a:avLst/>
          </a:prstGeom>
        </p:spPr>
        <p:txBody>
          <a:bodyPr wrap="none">
            <a:spAutoFit/>
          </a:bodyPr>
          <a:lstStyle/>
          <a:p>
            <a:r>
              <a:rPr lang="zh-CN" altLang="en-US" b="1" dirty="0">
                <a:solidFill>
                  <a:srgbClr val="FF0000"/>
                </a:solidFill>
                <a:latin typeface="+mn-ea"/>
              </a:rPr>
              <a:t>密钥长度与破解时间</a:t>
            </a:r>
            <a:r>
              <a:rPr lang="en-US" altLang="zh-CN" b="1" dirty="0">
                <a:solidFill>
                  <a:srgbClr val="FF0000"/>
                </a:solidFill>
                <a:latin typeface="+mn-ea"/>
              </a:rPr>
              <a:t>(</a:t>
            </a:r>
            <a:r>
              <a:rPr lang="zh-CN" altLang="en-US" b="1" dirty="0">
                <a:solidFill>
                  <a:srgbClr val="FF0000"/>
                </a:solidFill>
                <a:latin typeface="+mn-ea"/>
              </a:rPr>
              <a:t>对称密钥体制</a:t>
            </a:r>
            <a:r>
              <a:rPr lang="en-US" altLang="zh-CN" b="1" dirty="0">
                <a:solidFill>
                  <a:srgbClr val="FF0000"/>
                </a:solidFill>
                <a:latin typeface="+mn-ea"/>
              </a:rPr>
              <a:t>)</a:t>
            </a:r>
            <a:endParaRPr lang="zh-CN" altLang="en-US" dirty="0"/>
          </a:p>
        </p:txBody>
      </p:sp>
    </p:spTree>
    <p:extLst>
      <p:ext uri="{BB962C8B-B14F-4D97-AF65-F5344CB8AC3E}">
        <p14:creationId xmlns:p14="http://schemas.microsoft.com/office/powerpoint/2010/main" val="1479904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57200" y="274638"/>
            <a:ext cx="8229600" cy="858703"/>
          </a:xfrm>
        </p:spPr>
        <p:txBody>
          <a:bodyPr/>
          <a:lstStyle/>
          <a:p>
            <a:pPr algn="l"/>
            <a:r>
              <a:rPr lang="zh-CN" altLang="en-US" b="1" dirty="0"/>
              <a:t>密钥生成技术</a:t>
            </a:r>
          </a:p>
        </p:txBody>
      </p:sp>
      <p:pic>
        <p:nvPicPr>
          <p:cNvPr id="6" name="图片 5"/>
          <p:cNvPicPr>
            <a:picLocks noChangeAspect="1"/>
          </p:cNvPicPr>
          <p:nvPr/>
        </p:nvPicPr>
        <p:blipFill>
          <a:blip r:embed="rId2"/>
          <a:stretch>
            <a:fillRect/>
          </a:stretch>
        </p:blipFill>
        <p:spPr>
          <a:xfrm>
            <a:off x="457200" y="2060621"/>
            <a:ext cx="6729213" cy="1918952"/>
          </a:xfrm>
          <a:prstGeom prst="rect">
            <a:avLst/>
          </a:prstGeom>
        </p:spPr>
      </p:pic>
      <p:sp>
        <p:nvSpPr>
          <p:cNvPr id="7" name="矩形 6"/>
          <p:cNvSpPr/>
          <p:nvPr/>
        </p:nvSpPr>
        <p:spPr>
          <a:xfrm>
            <a:off x="457200" y="1472039"/>
            <a:ext cx="6729213" cy="472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保密强度</a:t>
            </a:r>
            <a:r>
              <a:rPr lang="en-US" altLang="zh-CN" dirty="0"/>
              <a:t>(</a:t>
            </a:r>
            <a:r>
              <a:rPr lang="zh-CN" altLang="en-US" dirty="0"/>
              <a:t>承受攻击强度</a:t>
            </a:r>
            <a:r>
              <a:rPr lang="en-US" altLang="zh-CN" dirty="0"/>
              <a:t>)</a:t>
            </a:r>
            <a:r>
              <a:rPr lang="zh-CN" altLang="en-US" dirty="0"/>
              <a:t>相当的对称密加密码与公开密钥长度</a:t>
            </a:r>
          </a:p>
        </p:txBody>
      </p:sp>
      <p:pic>
        <p:nvPicPr>
          <p:cNvPr id="9" name="图片 8"/>
          <p:cNvPicPr>
            <a:picLocks noChangeAspect="1"/>
          </p:cNvPicPr>
          <p:nvPr/>
        </p:nvPicPr>
        <p:blipFill>
          <a:blip r:embed="rId3"/>
          <a:stretch>
            <a:fillRect/>
          </a:stretch>
        </p:blipFill>
        <p:spPr>
          <a:xfrm>
            <a:off x="457200" y="4082605"/>
            <a:ext cx="6795888" cy="2762517"/>
          </a:xfrm>
          <a:prstGeom prst="rect">
            <a:avLst/>
          </a:prstGeom>
          <a:scene3d>
            <a:camera prst="orthographicFront"/>
            <a:lightRig rig="sunset" dir="t"/>
          </a:scene3d>
        </p:spPr>
      </p:pic>
    </p:spTree>
    <p:extLst>
      <p:ext uri="{BB962C8B-B14F-4D97-AF65-F5344CB8AC3E}">
        <p14:creationId xmlns:p14="http://schemas.microsoft.com/office/powerpoint/2010/main" val="3292908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extLst>
              <p:ext uri="{D42A27DB-BD31-4B8C-83A1-F6EECF244321}">
                <p14:modId xmlns:p14="http://schemas.microsoft.com/office/powerpoint/2010/main" val="3963981983"/>
              </p:ext>
            </p:extLst>
          </p:nvPr>
        </p:nvGraphicFramePr>
        <p:xfrm>
          <a:off x="2653047" y="1276283"/>
          <a:ext cx="6109953" cy="2566115"/>
        </p:xfrm>
        <a:graphic>
          <a:graphicData uri="http://schemas.openxmlformats.org/presentationml/2006/ole">
            <mc:AlternateContent xmlns:mc="http://schemas.openxmlformats.org/markup-compatibility/2006">
              <mc:Choice xmlns:v="urn:schemas-microsoft-com:vml" Requires="v">
                <p:oleObj spid="_x0000_s5203" name="位图图像" r:id="rId3" imgW="7800000" imgH="2790476" progId="Paint.Picture">
                  <p:embed/>
                </p:oleObj>
              </mc:Choice>
              <mc:Fallback>
                <p:oleObj name="位图图像" r:id="rId3" imgW="7800000" imgH="2790476" progId="Paint.Picture">
                  <p:embed/>
                  <p:pic>
                    <p:nvPicPr>
                      <p:cNvPr id="10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3047" y="1276283"/>
                        <a:ext cx="6109953" cy="2566115"/>
                      </a:xfrm>
                      <a:prstGeom prst="rect">
                        <a:avLst/>
                      </a:prstGeom>
                      <a:noFill/>
                      <a:ln>
                        <a:noFill/>
                      </a:ln>
                      <a:effectLst/>
                    </p:spPr>
                  </p:pic>
                </p:oleObj>
              </mc:Fallback>
            </mc:AlternateContent>
          </a:graphicData>
        </a:graphic>
      </p:graphicFrame>
      <p:sp>
        <p:nvSpPr>
          <p:cNvPr id="7" name="标题 1"/>
          <p:cNvSpPr>
            <a:spLocks noGrp="1"/>
          </p:cNvSpPr>
          <p:nvPr>
            <p:ph type="title"/>
          </p:nvPr>
        </p:nvSpPr>
        <p:spPr>
          <a:xfrm>
            <a:off x="-133165" y="1700637"/>
            <a:ext cx="2858610" cy="858703"/>
          </a:xfrm>
        </p:spPr>
        <p:txBody>
          <a:bodyPr/>
          <a:lstStyle/>
          <a:p>
            <a:r>
              <a:rPr lang="zh-CN" altLang="en-US" sz="2000" b="1" dirty="0">
                <a:solidFill>
                  <a:srgbClr val="FF0000"/>
                </a:solidFill>
              </a:rPr>
              <a:t>弱密钥易受字典攻击</a:t>
            </a:r>
            <a:br>
              <a:rPr lang="en-US" altLang="zh-CN" sz="2000" b="1" dirty="0">
                <a:solidFill>
                  <a:srgbClr val="FF0000"/>
                </a:solidFill>
              </a:rPr>
            </a:br>
            <a:r>
              <a:rPr lang="zh-CN" altLang="en-US" sz="2000" b="1" dirty="0">
                <a:solidFill>
                  <a:srgbClr val="FF0000"/>
                </a:solidFill>
              </a:rPr>
              <a:t>使密钥空间减小</a:t>
            </a:r>
            <a:br>
              <a:rPr lang="zh-CN" altLang="en-US" sz="2400" b="1" dirty="0"/>
            </a:br>
            <a:endParaRPr lang="zh-CN" altLang="en-US" sz="2400" b="1" dirty="0"/>
          </a:p>
        </p:txBody>
      </p:sp>
      <p:sp>
        <p:nvSpPr>
          <p:cNvPr id="8" name="Rectangle 3"/>
          <p:cNvSpPr txBox="1">
            <a:spLocks noChangeArrowheads="1"/>
          </p:cNvSpPr>
          <p:nvPr/>
        </p:nvSpPr>
        <p:spPr bwMode="auto">
          <a:xfrm>
            <a:off x="381000" y="3921616"/>
            <a:ext cx="8382000" cy="2936384"/>
          </a:xfrm>
          <a:prstGeom prst="rect">
            <a:avLst/>
          </a:prstGeom>
          <a:solidFill>
            <a:schemeClr val="bg2">
              <a:lumMod val="90000"/>
            </a:schemeClr>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a:lstStyle>
          <a:p>
            <a:pPr marL="0" indent="0" eaLnBrk="1" hangingPunct="1">
              <a:lnSpc>
                <a:spcPct val="125000"/>
              </a:lnSpc>
              <a:spcBef>
                <a:spcPts val="0"/>
              </a:spcBef>
              <a:buFont typeface="Wingdings" panose="05000000000000000000" pitchFamily="2" charset="2"/>
              <a:buNone/>
            </a:pPr>
            <a:r>
              <a:rPr lang="zh-CN" altLang="en-US" sz="2000" kern="0" dirty="0">
                <a:latin typeface="宋体" panose="02010600030101010101" pitchFamily="2" charset="-122"/>
              </a:rPr>
              <a:t>  攻击者并不是简单穷举，二是利用可能的组合尝试密钥，例如英文单词、名字等</a:t>
            </a:r>
            <a:r>
              <a:rPr lang="en-US" altLang="zh-CN" sz="2000" kern="0" dirty="0">
                <a:latin typeface="宋体" panose="02010600030101010101" pitchFamily="2" charset="-122"/>
              </a:rPr>
              <a:t>(</a:t>
            </a:r>
            <a:r>
              <a:rPr lang="en-US" altLang="zh-CN" sz="2000" b="1" kern="0" dirty="0">
                <a:latin typeface="宋体" panose="02010600030101010101" pitchFamily="2" charset="-122"/>
              </a:rPr>
              <a:t>Daniel Klein</a:t>
            </a:r>
            <a:r>
              <a:rPr lang="zh-CN" altLang="en-US" sz="2000" kern="0" dirty="0">
                <a:latin typeface="宋体" panose="02010600030101010101" pitchFamily="2" charset="-122"/>
              </a:rPr>
              <a:t>使用此法可</a:t>
            </a:r>
            <a:r>
              <a:rPr lang="zh-CN" altLang="en-US" sz="2000" kern="0" dirty="0">
                <a:solidFill>
                  <a:schemeClr val="hlink"/>
                </a:solidFill>
                <a:latin typeface="宋体" panose="02010600030101010101" pitchFamily="2" charset="-122"/>
              </a:rPr>
              <a:t>破译</a:t>
            </a:r>
            <a:r>
              <a:rPr lang="en-US" altLang="zh-CN" sz="2000" b="1" kern="0" dirty="0">
                <a:solidFill>
                  <a:schemeClr val="hlink"/>
                </a:solidFill>
                <a:latin typeface="宋体" panose="02010600030101010101" pitchFamily="2" charset="-122"/>
              </a:rPr>
              <a:t>40%</a:t>
            </a:r>
            <a:r>
              <a:rPr lang="zh-CN" altLang="en-US" sz="2000" kern="0" dirty="0">
                <a:solidFill>
                  <a:schemeClr val="hlink"/>
                </a:solidFill>
                <a:latin typeface="宋体" panose="02010600030101010101" pitchFamily="2" charset="-122"/>
              </a:rPr>
              <a:t>的计算机口令</a:t>
            </a:r>
            <a:r>
              <a:rPr lang="en-US" altLang="zh-CN" sz="2000" kern="0" dirty="0">
                <a:latin typeface="宋体" panose="02010600030101010101" pitchFamily="2" charset="-122"/>
              </a:rPr>
              <a:t>)</a:t>
            </a:r>
            <a:r>
              <a:rPr lang="zh-CN" altLang="en-US" sz="2000" kern="0" dirty="0">
                <a:latin typeface="宋体" panose="02010600030101010101" pitchFamily="2" charset="-122"/>
              </a:rPr>
              <a:t>。方法如下：</a:t>
            </a:r>
          </a:p>
          <a:p>
            <a:pPr marL="1081088" indent="-360363" eaLnBrk="1" hangingPunct="1">
              <a:lnSpc>
                <a:spcPct val="125000"/>
              </a:lnSpc>
              <a:spcBef>
                <a:spcPts val="0"/>
              </a:spcBef>
              <a:buFont typeface="Wingdings" panose="05000000000000000000" pitchFamily="2" charset="2"/>
              <a:buChar char="l"/>
            </a:pPr>
            <a:r>
              <a:rPr lang="zh-CN" altLang="en-US" sz="1800" kern="0" dirty="0">
                <a:latin typeface="宋体" panose="02010600030101010101" pitchFamily="2" charset="-122"/>
              </a:rPr>
              <a:t>用户的姓名、首字母、帐户名等个人信息</a:t>
            </a:r>
          </a:p>
          <a:p>
            <a:pPr marL="1081088" indent="-360363" eaLnBrk="1" hangingPunct="1">
              <a:lnSpc>
                <a:spcPct val="125000"/>
              </a:lnSpc>
              <a:spcBef>
                <a:spcPts val="0"/>
              </a:spcBef>
              <a:buFont typeface="Wingdings" panose="05000000000000000000" pitchFamily="2" charset="2"/>
              <a:buChar char="l"/>
            </a:pPr>
            <a:r>
              <a:rPr lang="zh-CN" altLang="en-US" sz="1800" kern="0" dirty="0">
                <a:latin typeface="宋体" panose="02010600030101010101" pitchFamily="2" charset="-122"/>
              </a:rPr>
              <a:t>从各种数据库得到的单词</a:t>
            </a:r>
          </a:p>
          <a:p>
            <a:pPr marL="1081088" indent="-360363" eaLnBrk="1" hangingPunct="1">
              <a:lnSpc>
                <a:spcPct val="125000"/>
              </a:lnSpc>
              <a:spcBef>
                <a:spcPts val="0"/>
              </a:spcBef>
              <a:buFont typeface="Wingdings" panose="05000000000000000000" pitchFamily="2" charset="2"/>
              <a:buChar char="l"/>
            </a:pPr>
            <a:r>
              <a:rPr lang="zh-CN" altLang="en-US" sz="1800" kern="0" dirty="0">
                <a:latin typeface="宋体" panose="02010600030101010101" pitchFamily="2" charset="-122"/>
              </a:rPr>
              <a:t>数据库单词的置换</a:t>
            </a:r>
          </a:p>
          <a:p>
            <a:pPr marL="1081088" indent="-360363" eaLnBrk="1" hangingPunct="1">
              <a:lnSpc>
                <a:spcPct val="125000"/>
              </a:lnSpc>
              <a:spcBef>
                <a:spcPts val="0"/>
              </a:spcBef>
              <a:buFont typeface="Wingdings" panose="05000000000000000000" pitchFamily="2" charset="2"/>
              <a:buChar char="l"/>
            </a:pPr>
            <a:r>
              <a:rPr lang="zh-CN" altLang="en-US" sz="1800" kern="0" dirty="0">
                <a:latin typeface="宋体" panose="02010600030101010101" pitchFamily="2" charset="-122"/>
              </a:rPr>
              <a:t>数据库单词的大写置换</a:t>
            </a:r>
          </a:p>
          <a:p>
            <a:pPr marL="1081088" indent="-360363" eaLnBrk="1" hangingPunct="1">
              <a:lnSpc>
                <a:spcPct val="125000"/>
              </a:lnSpc>
              <a:spcBef>
                <a:spcPts val="0"/>
              </a:spcBef>
              <a:buFont typeface="Wingdings" panose="05000000000000000000" pitchFamily="2" charset="2"/>
              <a:buChar char="l"/>
            </a:pPr>
            <a:r>
              <a:rPr lang="zh-CN" altLang="en-US" sz="1800" kern="0" dirty="0">
                <a:latin typeface="宋体" panose="02010600030101010101" pitchFamily="2" charset="-122"/>
              </a:rPr>
              <a:t>对外国人从外国文字试起</a:t>
            </a:r>
          </a:p>
          <a:p>
            <a:pPr marL="1081088" indent="-360363" eaLnBrk="1" hangingPunct="1">
              <a:lnSpc>
                <a:spcPct val="125000"/>
              </a:lnSpc>
              <a:spcBef>
                <a:spcPts val="0"/>
              </a:spcBef>
              <a:buFont typeface="Wingdings" panose="05000000000000000000" pitchFamily="2" charset="2"/>
              <a:buChar char="l"/>
            </a:pPr>
            <a:r>
              <a:rPr lang="zh-CN" altLang="en-US" sz="1800" kern="0" dirty="0">
                <a:latin typeface="宋体" panose="02010600030101010101" pitchFamily="2" charset="-122"/>
              </a:rPr>
              <a:t>尝试词组</a:t>
            </a:r>
          </a:p>
        </p:txBody>
      </p:sp>
      <p:sp>
        <p:nvSpPr>
          <p:cNvPr id="9" name="标题 1">
            <a:extLst>
              <a:ext uri="{FF2B5EF4-FFF2-40B4-BE49-F238E27FC236}">
                <a16:creationId xmlns:a16="http://schemas.microsoft.com/office/drawing/2014/main" id="{A294E50A-7010-4B29-8251-FED87F21E12F}"/>
              </a:ext>
            </a:extLst>
          </p:cNvPr>
          <p:cNvSpPr txBox="1">
            <a:spLocks/>
          </p:cNvSpPr>
          <p:nvPr/>
        </p:nvSpPr>
        <p:spPr bwMode="auto">
          <a:xfrm>
            <a:off x="533400" y="338362"/>
            <a:ext cx="8229600" cy="85870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0" fontAlgn="base" hangingPunct="0">
              <a:spcBef>
                <a:spcPct val="0"/>
              </a:spcBef>
              <a:spcAft>
                <a:spcPct val="0"/>
              </a:spcAft>
              <a:defRPr sz="4400">
                <a:solidFill>
                  <a:schemeClr val="tx1"/>
                </a:solidFill>
                <a:latin typeface="Calibri" pitchFamily="34" charset="0"/>
                <a:ea typeface="宋体" charset="-122"/>
              </a:defRPr>
            </a:lvl6pPr>
            <a:lvl7pPr marL="914400" algn="ctr" rtl="0" eaLnBrk="0" fontAlgn="base" hangingPunct="0">
              <a:spcBef>
                <a:spcPct val="0"/>
              </a:spcBef>
              <a:spcAft>
                <a:spcPct val="0"/>
              </a:spcAft>
              <a:defRPr sz="4400">
                <a:solidFill>
                  <a:schemeClr val="tx1"/>
                </a:solidFill>
                <a:latin typeface="Calibri" pitchFamily="34" charset="0"/>
                <a:ea typeface="宋体" charset="-122"/>
              </a:defRPr>
            </a:lvl7pPr>
            <a:lvl8pPr marL="1371600" algn="ctr" rtl="0" eaLnBrk="0" fontAlgn="base" hangingPunct="0">
              <a:spcBef>
                <a:spcPct val="0"/>
              </a:spcBef>
              <a:spcAft>
                <a:spcPct val="0"/>
              </a:spcAft>
              <a:defRPr sz="4400">
                <a:solidFill>
                  <a:schemeClr val="tx1"/>
                </a:solidFill>
                <a:latin typeface="Calibri" pitchFamily="34" charset="0"/>
                <a:ea typeface="宋体" charset="-122"/>
              </a:defRPr>
            </a:lvl8pPr>
            <a:lvl9pPr marL="1828800" algn="ctr" rtl="0" eaLnBrk="0" fontAlgn="base" hangingPunct="0">
              <a:spcBef>
                <a:spcPct val="0"/>
              </a:spcBef>
              <a:spcAft>
                <a:spcPct val="0"/>
              </a:spcAft>
              <a:defRPr sz="4400">
                <a:solidFill>
                  <a:schemeClr val="tx1"/>
                </a:solidFill>
                <a:latin typeface="Calibri" pitchFamily="34" charset="0"/>
                <a:ea typeface="宋体" charset="-122"/>
              </a:defRPr>
            </a:lvl9pPr>
          </a:lstStyle>
          <a:p>
            <a:pPr algn="l"/>
            <a:r>
              <a:rPr lang="zh-CN" altLang="en-US" b="1" kern="0" dirty="0"/>
              <a:t>密钥生成技术</a:t>
            </a:r>
          </a:p>
        </p:txBody>
      </p:sp>
    </p:spTree>
    <p:extLst>
      <p:ext uri="{BB962C8B-B14F-4D97-AF65-F5344CB8AC3E}">
        <p14:creationId xmlns:p14="http://schemas.microsoft.com/office/powerpoint/2010/main" val="4241485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394952" y="1387699"/>
            <a:ext cx="8610600" cy="3532032"/>
          </a:xfrm>
          <a:solidFill>
            <a:schemeClr val="bg1">
              <a:lumMod val="85000"/>
            </a:schemeClr>
          </a:solidFill>
        </p:spPr>
        <p:txBody>
          <a:bodyPr/>
          <a:lstStyle/>
          <a:p>
            <a:pPr eaLnBrk="1" hangingPunct="1">
              <a:lnSpc>
                <a:spcPct val="125000"/>
              </a:lnSpc>
              <a:buFont typeface="Wingdings" panose="05000000000000000000" pitchFamily="2" charset="2"/>
              <a:buNone/>
            </a:pPr>
            <a:r>
              <a:rPr lang="zh-CN" altLang="en-US" sz="2000" b="1" dirty="0">
                <a:solidFill>
                  <a:srgbClr val="FF0000"/>
                </a:solidFill>
                <a:latin typeface="+mn-ea"/>
              </a:rPr>
              <a:t>密钥产生</a:t>
            </a:r>
          </a:p>
          <a:p>
            <a:pPr eaLnBrk="1" hangingPunct="1">
              <a:lnSpc>
                <a:spcPct val="125000"/>
              </a:lnSpc>
              <a:buFont typeface="Wingdings" panose="05000000000000000000" pitchFamily="2" charset="2"/>
              <a:buNone/>
            </a:pPr>
            <a:r>
              <a:rPr lang="zh-CN" altLang="en-US" sz="2000" dirty="0">
                <a:latin typeface="+mn-ea"/>
              </a:rPr>
              <a:t> （</a:t>
            </a:r>
            <a:r>
              <a:rPr lang="en-US" altLang="zh-CN" sz="2000" dirty="0">
                <a:latin typeface="+mn-ea"/>
              </a:rPr>
              <a:t>1</a:t>
            </a:r>
            <a:r>
              <a:rPr lang="zh-CN" altLang="en-US" sz="2000" dirty="0">
                <a:latin typeface="+mn-ea"/>
              </a:rPr>
              <a:t>）必须在安全环境中产生密钥以防止对密钥的非授权访问</a:t>
            </a:r>
          </a:p>
          <a:p>
            <a:pPr eaLnBrk="1" hangingPunct="1">
              <a:lnSpc>
                <a:spcPct val="125000"/>
              </a:lnSpc>
              <a:buFont typeface="Wingdings" panose="05000000000000000000" pitchFamily="2" charset="2"/>
              <a:buNone/>
            </a:pPr>
            <a:r>
              <a:rPr lang="zh-CN" altLang="en-US" sz="2000" dirty="0">
                <a:latin typeface="+mn-ea"/>
              </a:rPr>
              <a:t> （</a:t>
            </a:r>
            <a:r>
              <a:rPr lang="en-US" altLang="zh-CN" sz="2000" dirty="0">
                <a:latin typeface="+mn-ea"/>
              </a:rPr>
              <a:t>2</a:t>
            </a:r>
            <a:r>
              <a:rPr lang="zh-CN" altLang="en-US" sz="2000" dirty="0">
                <a:latin typeface="+mn-ea"/>
              </a:rPr>
              <a:t>）两种产生模式</a:t>
            </a:r>
          </a:p>
          <a:p>
            <a:pPr marL="1262063" indent="-450850" eaLnBrk="1" hangingPunct="1">
              <a:lnSpc>
                <a:spcPct val="125000"/>
              </a:lnSpc>
              <a:buFont typeface="Wingdings" panose="05000000000000000000" pitchFamily="2" charset="2"/>
              <a:buChar char="l"/>
            </a:pPr>
            <a:r>
              <a:rPr lang="zh-CN" altLang="en-US" sz="2000" dirty="0">
                <a:latin typeface="+mn-ea"/>
              </a:rPr>
              <a:t>有边界产生</a:t>
            </a:r>
            <a:r>
              <a:rPr lang="en-US" altLang="zh-CN" sz="2000" dirty="0">
                <a:latin typeface="+mn-ea"/>
              </a:rPr>
              <a:t>:</a:t>
            </a:r>
            <a:r>
              <a:rPr lang="zh-CN" altLang="en-US" sz="2000" dirty="0">
                <a:latin typeface="+mn-ea"/>
              </a:rPr>
              <a:t>由中心</a:t>
            </a:r>
            <a:r>
              <a:rPr lang="en-US" altLang="zh-CN" sz="2000" b="1" dirty="0">
                <a:latin typeface="+mn-ea"/>
              </a:rPr>
              <a:t>(</a:t>
            </a:r>
            <a:r>
              <a:rPr lang="zh-CN" altLang="en-US" sz="2000" dirty="0">
                <a:latin typeface="+mn-ea"/>
              </a:rPr>
              <a:t>分中心</a:t>
            </a:r>
            <a:r>
              <a:rPr lang="en-US" altLang="zh-CN" sz="2000" b="1" dirty="0">
                <a:latin typeface="+mn-ea"/>
              </a:rPr>
              <a:t>)</a:t>
            </a:r>
            <a:r>
              <a:rPr lang="zh-CN" altLang="en-US" sz="2000" dirty="0">
                <a:latin typeface="+mn-ea"/>
              </a:rPr>
              <a:t>集中生产</a:t>
            </a:r>
            <a:r>
              <a:rPr lang="en-US" altLang="zh-CN" sz="2000" dirty="0">
                <a:latin typeface="+mn-ea"/>
              </a:rPr>
              <a:t>,</a:t>
            </a:r>
            <a:r>
              <a:rPr lang="zh-CN" altLang="en-US" sz="2000" dirty="0">
                <a:latin typeface="+mn-ea"/>
              </a:rPr>
              <a:t>也称有边界生产</a:t>
            </a:r>
          </a:p>
          <a:p>
            <a:pPr marL="1262063" indent="-450850" eaLnBrk="1" hangingPunct="1">
              <a:lnSpc>
                <a:spcPct val="125000"/>
              </a:lnSpc>
              <a:buFont typeface="Wingdings" panose="05000000000000000000" pitchFamily="2" charset="2"/>
              <a:buChar char="l"/>
            </a:pPr>
            <a:r>
              <a:rPr lang="zh-CN" altLang="en-US" sz="2000" dirty="0">
                <a:latin typeface="+mn-ea"/>
              </a:rPr>
              <a:t>无边界产生</a:t>
            </a:r>
            <a:r>
              <a:rPr lang="en-US" altLang="zh-CN" sz="2000" dirty="0">
                <a:latin typeface="+mn-ea"/>
              </a:rPr>
              <a:t>:</a:t>
            </a:r>
            <a:r>
              <a:rPr lang="zh-CN" altLang="en-US" sz="2000" dirty="0">
                <a:latin typeface="+mn-ea"/>
              </a:rPr>
              <a:t>由个人分散生产，也称无边界生产</a:t>
            </a:r>
          </a:p>
          <a:p>
            <a:pPr eaLnBrk="1" hangingPunct="1">
              <a:lnSpc>
                <a:spcPct val="125000"/>
              </a:lnSpc>
              <a:buFont typeface="Wingdings" panose="05000000000000000000" pitchFamily="2" charset="2"/>
              <a:buNone/>
            </a:pPr>
            <a:r>
              <a:rPr lang="zh-CN" altLang="en-US" sz="2000" dirty="0">
                <a:latin typeface="+mn-ea"/>
              </a:rPr>
              <a:t> （</a:t>
            </a:r>
            <a:r>
              <a:rPr lang="en-US" altLang="zh-CN" sz="2000" dirty="0">
                <a:latin typeface="+mn-ea"/>
              </a:rPr>
              <a:t>3</a:t>
            </a:r>
            <a:r>
              <a:rPr lang="zh-CN" altLang="en-US" sz="2000" dirty="0">
                <a:latin typeface="+mn-ea"/>
              </a:rPr>
              <a:t>）产生形式</a:t>
            </a:r>
          </a:p>
          <a:p>
            <a:pPr marL="1339850" indent="-528638" eaLnBrk="1" hangingPunct="1">
              <a:lnSpc>
                <a:spcPct val="125000"/>
              </a:lnSpc>
              <a:buFont typeface="Wingdings" panose="05000000000000000000" pitchFamily="2" charset="2"/>
              <a:buChar char="l"/>
            </a:pPr>
            <a:r>
              <a:rPr lang="zh-CN" altLang="en-US" sz="2000" dirty="0">
                <a:latin typeface="+mn-ea"/>
              </a:rPr>
              <a:t>手工产生</a:t>
            </a:r>
          </a:p>
          <a:p>
            <a:pPr marL="1339850" indent="-528638" eaLnBrk="1" hangingPunct="1">
              <a:lnSpc>
                <a:spcPct val="125000"/>
              </a:lnSpc>
              <a:buFont typeface="Wingdings" panose="05000000000000000000" pitchFamily="2" charset="2"/>
              <a:buChar char="l"/>
            </a:pPr>
            <a:r>
              <a:rPr lang="zh-CN" altLang="en-US" sz="2000" b="1" dirty="0">
                <a:solidFill>
                  <a:srgbClr val="FF0000"/>
                </a:solidFill>
                <a:latin typeface="+mn-ea"/>
              </a:rPr>
              <a:t>自动产生</a:t>
            </a:r>
          </a:p>
        </p:txBody>
      </p:sp>
      <p:sp>
        <p:nvSpPr>
          <p:cNvPr id="3" name="标题 1"/>
          <p:cNvSpPr>
            <a:spLocks noGrp="1"/>
          </p:cNvSpPr>
          <p:nvPr>
            <p:ph type="title"/>
          </p:nvPr>
        </p:nvSpPr>
        <p:spPr>
          <a:xfrm>
            <a:off x="457200" y="274638"/>
            <a:ext cx="8229600" cy="858703"/>
          </a:xfrm>
        </p:spPr>
        <p:txBody>
          <a:bodyPr/>
          <a:lstStyle/>
          <a:p>
            <a:pPr algn="l"/>
            <a:r>
              <a:rPr lang="zh-CN" altLang="en-US" b="1" dirty="0"/>
              <a:t>密钥生成技术</a:t>
            </a:r>
          </a:p>
        </p:txBody>
      </p:sp>
      <p:sp>
        <p:nvSpPr>
          <p:cNvPr id="5" name="Rectangle 3"/>
          <p:cNvSpPr txBox="1">
            <a:spLocks noChangeArrowheads="1"/>
          </p:cNvSpPr>
          <p:nvPr/>
        </p:nvSpPr>
        <p:spPr bwMode="auto">
          <a:xfrm>
            <a:off x="394952" y="4919731"/>
            <a:ext cx="8610600" cy="1938269"/>
          </a:xfrm>
          <a:prstGeom prst="rect">
            <a:avLst/>
          </a:prstGeom>
          <a:solidFill>
            <a:schemeClr val="bg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a:lstStyle>
          <a:p>
            <a:pPr eaLnBrk="1" hangingPunct="1">
              <a:lnSpc>
                <a:spcPct val="125000"/>
              </a:lnSpc>
              <a:buFont typeface="Wingdings" panose="05000000000000000000" pitchFamily="2" charset="2"/>
              <a:buNone/>
            </a:pPr>
            <a:r>
              <a:rPr lang="zh-CN" altLang="en-US" sz="2000" b="1" kern="0" dirty="0">
                <a:solidFill>
                  <a:srgbClr val="FF0000"/>
                </a:solidFill>
                <a:latin typeface="+mn-ea"/>
              </a:rPr>
              <a:t>      密钥自动产生方法</a:t>
            </a:r>
          </a:p>
          <a:p>
            <a:pPr eaLnBrk="1" hangingPunct="1">
              <a:buFont typeface="Wingdings" panose="05000000000000000000" pitchFamily="2" charset="2"/>
              <a:buNone/>
            </a:pPr>
            <a:r>
              <a:rPr lang="zh-CN" altLang="en-US" sz="2000" kern="0" dirty="0">
                <a:latin typeface="+mn-ea"/>
              </a:rPr>
              <a:t>            （</a:t>
            </a:r>
            <a:r>
              <a:rPr lang="en-US" altLang="zh-CN" sz="2000" kern="0" dirty="0">
                <a:latin typeface="+mn-ea"/>
              </a:rPr>
              <a:t>1</a:t>
            </a:r>
            <a:r>
              <a:rPr lang="zh-CN" altLang="en-US" sz="2000" kern="0" dirty="0">
                <a:latin typeface="+mn-ea"/>
              </a:rPr>
              <a:t>）随机数、伪随机数、准随机数</a:t>
            </a:r>
            <a:endParaRPr lang="en-US" altLang="zh-CN" sz="2000" kern="0" dirty="0">
              <a:latin typeface="+mn-ea"/>
            </a:endParaRPr>
          </a:p>
          <a:p>
            <a:pPr eaLnBrk="1" hangingPunct="1">
              <a:buFont typeface="Wingdings" panose="05000000000000000000" pitchFamily="2" charset="2"/>
              <a:buNone/>
            </a:pPr>
            <a:r>
              <a:rPr lang="zh-CN" altLang="en-US" sz="2000" kern="0" dirty="0">
                <a:latin typeface="+mn-ea"/>
              </a:rPr>
              <a:t>            （</a:t>
            </a:r>
            <a:r>
              <a:rPr lang="en-US" altLang="zh-CN" sz="2000" kern="0" dirty="0">
                <a:latin typeface="+mn-ea"/>
              </a:rPr>
              <a:t>2</a:t>
            </a:r>
            <a:r>
              <a:rPr lang="zh-CN" altLang="en-US" sz="2000" kern="0" dirty="0">
                <a:latin typeface="+mn-ea"/>
              </a:rPr>
              <a:t>）基于</a:t>
            </a:r>
            <a:r>
              <a:rPr lang="en-US" altLang="zh-CN" sz="2000" kern="0" dirty="0">
                <a:latin typeface="+mn-ea"/>
              </a:rPr>
              <a:t>DES</a:t>
            </a:r>
            <a:r>
              <a:rPr lang="zh-CN" altLang="en-US" sz="2000" kern="0" dirty="0">
                <a:latin typeface="+mn-ea"/>
              </a:rPr>
              <a:t>的</a:t>
            </a:r>
            <a:r>
              <a:rPr lang="en-US" altLang="zh-CN" sz="2000" kern="0" dirty="0">
                <a:latin typeface="+mn-ea"/>
              </a:rPr>
              <a:t>OFB(</a:t>
            </a:r>
            <a:r>
              <a:rPr lang="zh-CN" altLang="en-US" sz="2000" kern="0" dirty="0">
                <a:latin typeface="+mn-ea"/>
              </a:rPr>
              <a:t>输出反馈</a:t>
            </a:r>
            <a:r>
              <a:rPr lang="en-US" altLang="zh-CN" sz="2000" kern="0" dirty="0">
                <a:latin typeface="+mn-ea"/>
              </a:rPr>
              <a:t>)</a:t>
            </a:r>
            <a:r>
              <a:rPr lang="zh-CN" altLang="en-US" sz="2000" kern="0" dirty="0">
                <a:latin typeface="+mn-ea"/>
              </a:rPr>
              <a:t>产生方法</a:t>
            </a:r>
          </a:p>
          <a:p>
            <a:pPr eaLnBrk="1" hangingPunct="1">
              <a:buFont typeface="Wingdings" panose="05000000000000000000" pitchFamily="2" charset="2"/>
              <a:buNone/>
            </a:pPr>
            <a:r>
              <a:rPr lang="zh-CN" altLang="en-US" sz="2000" kern="0" dirty="0">
                <a:latin typeface="+mn-ea"/>
              </a:rPr>
              <a:t>            （</a:t>
            </a:r>
            <a:r>
              <a:rPr lang="en-US" altLang="zh-CN" sz="2000" kern="0" dirty="0">
                <a:latin typeface="+mn-ea"/>
              </a:rPr>
              <a:t>3</a:t>
            </a:r>
            <a:r>
              <a:rPr lang="zh-CN" altLang="en-US" sz="2000" kern="0" dirty="0">
                <a:latin typeface="+mn-ea"/>
              </a:rPr>
              <a:t>）基于</a:t>
            </a:r>
            <a:r>
              <a:rPr lang="en-US" altLang="zh-CN" sz="2000" kern="0" dirty="0">
                <a:latin typeface="+mn-ea"/>
              </a:rPr>
              <a:t>ANSI X9.17</a:t>
            </a:r>
            <a:r>
              <a:rPr lang="zh-CN" altLang="en-US" sz="2000" kern="0" dirty="0">
                <a:latin typeface="+mn-ea"/>
              </a:rPr>
              <a:t>的产生方法</a:t>
            </a:r>
          </a:p>
        </p:txBody>
      </p:sp>
    </p:spTree>
    <p:extLst>
      <p:ext uri="{BB962C8B-B14F-4D97-AF65-F5344CB8AC3E}">
        <p14:creationId xmlns:p14="http://schemas.microsoft.com/office/powerpoint/2010/main" val="85138899"/>
      </p:ext>
    </p:extLst>
  </p:cSld>
  <p:clrMapOvr>
    <a:masterClrMapping/>
  </p:clrMapOvr>
</p:sld>
</file>

<file path=ppt/theme/theme1.xml><?xml version="1.0" encoding="utf-8"?>
<a:theme xmlns:a="http://schemas.openxmlformats.org/drawingml/2006/main" name="1_Office 主题">
  <a:themeElements>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主题2</Template>
  <TotalTime>18335</TotalTime>
  <Words>2713</Words>
  <Application>Microsoft Office PowerPoint</Application>
  <PresentationFormat>全屏显示(4:3)</PresentationFormat>
  <Paragraphs>237</Paragraphs>
  <Slides>31</Slides>
  <Notes>0</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3</vt:i4>
      </vt:variant>
      <vt:variant>
        <vt:lpstr>幻灯片标题</vt:lpstr>
      </vt:variant>
      <vt:variant>
        <vt:i4>31</vt:i4>
      </vt:variant>
    </vt:vector>
  </HeadingPairs>
  <TitlesOfParts>
    <vt:vector size="48" baseType="lpstr">
      <vt:lpstr>方正姚体</vt:lpstr>
      <vt:lpstr>仿宋_GB2312</vt:lpstr>
      <vt:lpstr>黑体</vt:lpstr>
      <vt:lpstr>隶书</vt:lpstr>
      <vt:lpstr>宋体</vt:lpstr>
      <vt:lpstr>Arial</vt:lpstr>
      <vt:lpstr>Calibri</vt:lpstr>
      <vt:lpstr>Cambria Math</vt:lpstr>
      <vt:lpstr>Tahoma</vt:lpstr>
      <vt:lpstr>Times New Roman</vt:lpstr>
      <vt:lpstr>Wingdings</vt:lpstr>
      <vt:lpstr>Wingdings 2</vt:lpstr>
      <vt:lpstr>1_Office 主题</vt:lpstr>
      <vt:lpstr>2_Office 主题</vt:lpstr>
      <vt:lpstr>公式</vt:lpstr>
      <vt:lpstr>Equation</vt:lpstr>
      <vt:lpstr>位图图像</vt:lpstr>
      <vt:lpstr>PowerPoint 演示文稿</vt:lpstr>
      <vt:lpstr>密钥管理的必要性</vt:lpstr>
      <vt:lpstr>PowerPoint 演示文稿</vt:lpstr>
      <vt:lpstr>PowerPoint 演示文稿</vt:lpstr>
      <vt:lpstr>密钥管理核心内容</vt:lpstr>
      <vt:lpstr>密钥生成技术</vt:lpstr>
      <vt:lpstr>密钥生成技术</vt:lpstr>
      <vt:lpstr>弱密钥易受字典攻击 使密钥空间减小 </vt:lpstr>
      <vt:lpstr>密钥生成技术</vt:lpstr>
      <vt:lpstr>密钥建立技术</vt:lpstr>
      <vt:lpstr>密钥建立技术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BB84量子密钥分发协议</vt:lpstr>
      <vt:lpstr>量子通信</vt:lpstr>
      <vt:lpstr>PowerPoint 演示文稿</vt:lpstr>
      <vt:lpstr>量子纠缠：量子隐态传输</vt:lpstr>
      <vt:lpstr>BB84量子密钥分发协议</vt:lpstr>
      <vt:lpstr>BB84量子密钥分发协议</vt:lpstr>
      <vt:lpstr>BB84量子密钥分发协议</vt:lpstr>
      <vt:lpstr>BB84量子密钥分发协议</vt:lpstr>
      <vt:lpstr>密钥存储技术</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Steve_2</dc:creator>
  <cp:lastModifiedBy>MNK</cp:lastModifiedBy>
  <cp:revision>745</cp:revision>
  <dcterms:created xsi:type="dcterms:W3CDTF">2010-05-03T15:18:06Z</dcterms:created>
  <dcterms:modified xsi:type="dcterms:W3CDTF">2023-03-20T04:44:51Z</dcterms:modified>
</cp:coreProperties>
</file>