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51"/>
  </p:notesMasterIdLst>
  <p:sldIdLst>
    <p:sldId id="319" r:id="rId3"/>
    <p:sldId id="325" r:id="rId4"/>
    <p:sldId id="326" r:id="rId5"/>
    <p:sldId id="450" r:id="rId6"/>
    <p:sldId id="448" r:id="rId7"/>
    <p:sldId id="451" r:id="rId8"/>
    <p:sldId id="449" r:id="rId9"/>
    <p:sldId id="328" r:id="rId10"/>
    <p:sldId id="435" r:id="rId11"/>
    <p:sldId id="336" r:id="rId12"/>
    <p:sldId id="337" r:id="rId13"/>
    <p:sldId id="339" r:id="rId14"/>
    <p:sldId id="340" r:id="rId15"/>
    <p:sldId id="341" r:id="rId16"/>
    <p:sldId id="343" r:id="rId17"/>
    <p:sldId id="346" r:id="rId18"/>
    <p:sldId id="347" r:id="rId19"/>
    <p:sldId id="348" r:id="rId20"/>
    <p:sldId id="349" r:id="rId21"/>
    <p:sldId id="350" r:id="rId22"/>
    <p:sldId id="352" r:id="rId23"/>
    <p:sldId id="353" r:id="rId24"/>
    <p:sldId id="354" r:id="rId25"/>
    <p:sldId id="355" r:id="rId26"/>
    <p:sldId id="363" r:id="rId27"/>
    <p:sldId id="364" r:id="rId28"/>
    <p:sldId id="365" r:id="rId29"/>
    <p:sldId id="367" r:id="rId30"/>
    <p:sldId id="369" r:id="rId31"/>
    <p:sldId id="452" r:id="rId32"/>
    <p:sldId id="453" r:id="rId33"/>
    <p:sldId id="379" r:id="rId34"/>
    <p:sldId id="384" r:id="rId35"/>
    <p:sldId id="386" r:id="rId36"/>
    <p:sldId id="389" r:id="rId37"/>
    <p:sldId id="390" r:id="rId38"/>
    <p:sldId id="454" r:id="rId39"/>
    <p:sldId id="392" r:id="rId40"/>
    <p:sldId id="455" r:id="rId41"/>
    <p:sldId id="456" r:id="rId42"/>
    <p:sldId id="396" r:id="rId43"/>
    <p:sldId id="457" r:id="rId44"/>
    <p:sldId id="458" r:id="rId45"/>
    <p:sldId id="398" r:id="rId46"/>
    <p:sldId id="459" r:id="rId47"/>
    <p:sldId id="460" r:id="rId48"/>
    <p:sldId id="461" r:id="rId49"/>
    <p:sldId id="462" r:id="rId5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8B16F"/>
    <a:srgbClr val="80A08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7278" autoAdjust="0"/>
  </p:normalViewPr>
  <p:slideViewPr>
    <p:cSldViewPr snapToGrid="0">
      <p:cViewPr varScale="1">
        <p:scale>
          <a:sx n="76" d="100"/>
          <a:sy n="76" d="100"/>
        </p:scale>
        <p:origin x="105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20" y="7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4/10/2023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fld id="{0400787A-45A0-4439-AC8B-003974D010DA}" type="slidenum">
              <a:rPr lang="en-US" altLang="zh-CN" b="0">
                <a:latin typeface="Times New Roman" panose="02020603050405020304" pitchFamily="18" charset="0"/>
              </a:rPr>
              <a:pPr eaLnBrk="1" hangingPunct="1"/>
              <a:t>8</a:t>
            </a:fld>
            <a:endParaRPr lang="en-US" altLang="zh-CN" b="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65977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11</a:t>
            </a:fld>
            <a:endParaRPr lang="en-US"/>
          </a:p>
        </p:txBody>
      </p:sp>
    </p:spTree>
    <p:extLst>
      <p:ext uri="{BB962C8B-B14F-4D97-AF65-F5344CB8AC3E}">
        <p14:creationId xmlns:p14="http://schemas.microsoft.com/office/powerpoint/2010/main" val="192798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fld id="{BE34E252-2EEF-4470-9641-958F6B5854D3}" type="slidenum">
              <a:rPr lang="en-US" altLang="zh-CN" b="0">
                <a:latin typeface="Times New Roman" panose="02020603050405020304" pitchFamily="18" charset="0"/>
              </a:rPr>
              <a:pPr eaLnBrk="1" hangingPunct="1"/>
              <a:t>35</a:t>
            </a:fld>
            <a:endParaRPr lang="en-US" altLang="zh-CN" b="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388830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fld id="{7D7AE1FE-C3E4-4ADE-9056-21457B035051}" type="slidenum">
              <a:rPr lang="en-US" altLang="zh-CN" b="0">
                <a:latin typeface="Times New Roman" panose="02020603050405020304" pitchFamily="18" charset="0"/>
              </a:rPr>
              <a:pPr eaLnBrk="1" hangingPunct="1"/>
              <a:t>44</a:t>
            </a:fld>
            <a:endParaRPr lang="en-US" altLang="zh-CN" b="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solidFill>
            <a:srgbClr val="FFFFFF"/>
          </a:solidFill>
          <a:ln/>
        </p:spPr>
      </p:sp>
      <p:sp>
        <p:nvSpPr>
          <p:cNvPr id="12902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419650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cs.pdx.edu/~jrb/tcpip/lectures/tcp/P019.html" TargetMode="External"/><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13.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13.xml"/><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6.wmf"/><Relationship Id="rId5" Type="http://schemas.openxmlformats.org/officeDocument/2006/relationships/image" Target="../media/image4.wmf"/><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1.wmf"/><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10.wmf"/><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291402" y="2199832"/>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防火墙</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4"/>
          <p:cNvGrpSpPr>
            <a:grpSpLocks/>
          </p:cNvGrpSpPr>
          <p:nvPr/>
        </p:nvGrpSpPr>
        <p:grpSpPr bwMode="auto">
          <a:xfrm>
            <a:off x="404446" y="1729154"/>
            <a:ext cx="7277100" cy="1905000"/>
            <a:chOff x="240" y="1392"/>
            <a:chExt cx="4584" cy="1200"/>
          </a:xfrm>
        </p:grpSpPr>
        <p:sp>
          <p:nvSpPr>
            <p:cNvPr id="27653" name="Rectangle 5"/>
            <p:cNvSpPr>
              <a:spLocks noChangeArrowheads="1"/>
            </p:cNvSpPr>
            <p:nvPr/>
          </p:nvSpPr>
          <p:spPr bwMode="auto">
            <a:xfrm>
              <a:off x="2496" y="2400"/>
              <a:ext cx="384" cy="192"/>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400" b="0" dirty="0">
                  <a:latin typeface="宋体" panose="02010600030101010101" pitchFamily="2" charset="-122"/>
                  <a:ea typeface="华文细黑" panose="02010600040101010101" pitchFamily="2" charset="-122"/>
                </a:rPr>
                <a:t>代理</a:t>
              </a:r>
              <a:endParaRPr kumimoji="1" lang="zh-CN" altLang="en-US" sz="1400" b="0" dirty="0">
                <a:latin typeface="Times New Roman" panose="02020603050405020304" pitchFamily="18" charset="0"/>
                <a:ea typeface="华文细黑" panose="02010600040101010101" pitchFamily="2" charset="-122"/>
              </a:endParaRPr>
            </a:p>
            <a:p>
              <a:pPr algn="ctr"/>
              <a:endParaRPr kumimoji="1" lang="en-US" altLang="zh-CN" sz="1400" b="0" dirty="0">
                <a:latin typeface="Times New Roman" panose="02020603050405020304" pitchFamily="18" charset="0"/>
                <a:ea typeface="华文细黑" panose="02010600040101010101" pitchFamily="2" charset="-122"/>
              </a:endParaRPr>
            </a:p>
          </p:txBody>
        </p:sp>
        <p:sp>
          <p:nvSpPr>
            <p:cNvPr id="27654" name="Rectangle 6"/>
            <p:cNvSpPr>
              <a:spLocks noChangeArrowheads="1"/>
            </p:cNvSpPr>
            <p:nvPr/>
          </p:nvSpPr>
          <p:spPr bwMode="auto">
            <a:xfrm>
              <a:off x="2832" y="1824"/>
              <a:ext cx="720" cy="192"/>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1400" b="0" dirty="0">
                  <a:latin typeface="宋体" panose="02010600030101010101" pitchFamily="2" charset="-122"/>
                  <a:ea typeface="华文细黑" panose="02010600040101010101" pitchFamily="2" charset="-122"/>
                </a:rPr>
                <a:t>动态包过滤</a:t>
              </a:r>
              <a:endParaRPr kumimoji="1" lang="zh-CN" altLang="en-US" sz="1400" b="0" dirty="0">
                <a:latin typeface="Times New Roman" panose="02020603050405020304" pitchFamily="18" charset="0"/>
                <a:ea typeface="华文细黑" panose="02010600040101010101" pitchFamily="2" charset="-122"/>
              </a:endParaRPr>
            </a:p>
            <a:p>
              <a:endParaRPr kumimoji="1" lang="en-US" altLang="zh-CN" sz="1400" b="0" dirty="0">
                <a:latin typeface="Times New Roman" panose="02020603050405020304" pitchFamily="18" charset="0"/>
                <a:ea typeface="华文细黑" panose="02010600040101010101" pitchFamily="2" charset="-122"/>
              </a:endParaRPr>
            </a:p>
          </p:txBody>
        </p:sp>
        <p:sp>
          <p:nvSpPr>
            <p:cNvPr id="27655" name="Rectangle 7"/>
            <p:cNvSpPr>
              <a:spLocks noChangeArrowheads="1"/>
            </p:cNvSpPr>
            <p:nvPr/>
          </p:nvSpPr>
          <p:spPr bwMode="auto">
            <a:xfrm>
              <a:off x="240" y="1536"/>
              <a:ext cx="528" cy="144"/>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1600" b="0">
                  <a:latin typeface="Times New Roman" panose="02020603050405020304" pitchFamily="18" charset="0"/>
                  <a:ea typeface="Arial Unicode MS" panose="020B0604020202020204" pitchFamily="34" charset="-122"/>
                  <a:cs typeface="Arial Unicode MS" panose="020B0604020202020204" pitchFamily="34" charset="-122"/>
                </a:rPr>
                <a:t>1980</a:t>
              </a:r>
              <a:endParaRPr kumimoji="1" lang="en-US" altLang="zh-CN" sz="1600" b="0">
                <a:latin typeface="Times New Roman" panose="02020603050405020304" pitchFamily="18" charset="0"/>
              </a:endParaRPr>
            </a:p>
          </p:txBody>
        </p:sp>
        <p:sp>
          <p:nvSpPr>
            <p:cNvPr id="27656" name="Rectangle 8"/>
            <p:cNvSpPr>
              <a:spLocks noChangeArrowheads="1"/>
            </p:cNvSpPr>
            <p:nvPr/>
          </p:nvSpPr>
          <p:spPr bwMode="auto">
            <a:xfrm>
              <a:off x="960" y="1872"/>
              <a:ext cx="528" cy="240"/>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1600" b="0" dirty="0">
                  <a:solidFill>
                    <a:srgbClr val="000000"/>
                  </a:solidFill>
                  <a:latin typeface="宋体" panose="02010600030101010101" pitchFamily="2" charset="-122"/>
                  <a:ea typeface="华文细黑" panose="02010600040101010101" pitchFamily="2" charset="-122"/>
                </a:rPr>
                <a:t>包过滤</a:t>
              </a:r>
              <a:endParaRPr kumimoji="1" lang="zh-CN" altLang="en-US" sz="1600" b="0" dirty="0">
                <a:latin typeface="Times New Roman" panose="02020603050405020304" pitchFamily="18" charset="0"/>
                <a:ea typeface="华文细黑" panose="02010600040101010101" pitchFamily="2" charset="-122"/>
              </a:endParaRPr>
            </a:p>
          </p:txBody>
        </p:sp>
        <p:sp>
          <p:nvSpPr>
            <p:cNvPr id="27657" name="Rectangle 9"/>
            <p:cNvSpPr>
              <a:spLocks noChangeArrowheads="1"/>
            </p:cNvSpPr>
            <p:nvPr/>
          </p:nvSpPr>
          <p:spPr bwMode="auto">
            <a:xfrm>
              <a:off x="2304" y="1584"/>
              <a:ext cx="384" cy="144"/>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1400" b="0">
                  <a:latin typeface="Times New Roman" panose="02020603050405020304" pitchFamily="18" charset="0"/>
                  <a:ea typeface="Arial Unicode MS" panose="020B0604020202020204" pitchFamily="34" charset="-122"/>
                  <a:cs typeface="Arial Unicode MS" panose="020B0604020202020204" pitchFamily="34" charset="-122"/>
                </a:rPr>
                <a:t>1990</a:t>
              </a:r>
              <a:endParaRPr kumimoji="1" lang="en-US" altLang="zh-CN" sz="1400" b="0">
                <a:latin typeface="Times New Roman" panose="02020603050405020304" pitchFamily="18" charset="0"/>
              </a:endParaRPr>
            </a:p>
          </p:txBody>
        </p:sp>
        <p:sp>
          <p:nvSpPr>
            <p:cNvPr id="27658" name="Rectangle 10"/>
            <p:cNvSpPr>
              <a:spLocks noChangeArrowheads="1"/>
            </p:cNvSpPr>
            <p:nvPr/>
          </p:nvSpPr>
          <p:spPr bwMode="auto">
            <a:xfrm>
              <a:off x="4176" y="1536"/>
              <a:ext cx="384" cy="144"/>
            </a:xfrm>
            <a:prstGeom prst="rect">
              <a:avLst/>
            </a:prstGeom>
            <a:solidFill>
              <a:srgbClr val="FFFFFF"/>
            </a:solidFill>
            <a:ln w="9525">
              <a:solidFill>
                <a:srgbClr val="FFFFFF"/>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1400" b="0">
                  <a:latin typeface="Times New Roman" panose="02020603050405020304" pitchFamily="18" charset="0"/>
                  <a:ea typeface="Arial Unicode MS" panose="020B0604020202020204" pitchFamily="34" charset="-122"/>
                  <a:cs typeface="Arial Unicode MS" panose="020B0604020202020204" pitchFamily="34" charset="-122"/>
                </a:rPr>
                <a:t>2000</a:t>
              </a:r>
              <a:endParaRPr kumimoji="1" lang="en-US" altLang="zh-CN" sz="1400" b="0">
                <a:latin typeface="Times New Roman" panose="02020603050405020304" pitchFamily="18" charset="0"/>
              </a:endParaRPr>
            </a:p>
          </p:txBody>
        </p:sp>
        <p:grpSp>
          <p:nvGrpSpPr>
            <p:cNvPr id="27659" name="Group 11"/>
            <p:cNvGrpSpPr>
              <a:grpSpLocks/>
            </p:cNvGrpSpPr>
            <p:nvPr/>
          </p:nvGrpSpPr>
          <p:grpSpPr bwMode="auto">
            <a:xfrm>
              <a:off x="624" y="1392"/>
              <a:ext cx="4200" cy="1008"/>
              <a:chOff x="648" y="1497"/>
              <a:chExt cx="3240" cy="410"/>
            </a:xfrm>
          </p:grpSpPr>
          <p:sp>
            <p:nvSpPr>
              <p:cNvPr id="27661" name="Line 12"/>
              <p:cNvSpPr>
                <a:spLocks noChangeShapeType="1"/>
              </p:cNvSpPr>
              <p:nvPr/>
            </p:nvSpPr>
            <p:spPr bwMode="auto">
              <a:xfrm>
                <a:off x="648" y="1497"/>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3"/>
              <p:cNvSpPr>
                <a:spLocks noChangeShapeType="1"/>
              </p:cNvSpPr>
              <p:nvPr/>
            </p:nvSpPr>
            <p:spPr bwMode="auto">
              <a:xfrm>
                <a:off x="792"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4"/>
              <p:cNvSpPr>
                <a:spLocks noChangeShapeType="1"/>
              </p:cNvSpPr>
              <p:nvPr/>
            </p:nvSpPr>
            <p:spPr bwMode="auto">
              <a:xfrm>
                <a:off x="936"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5"/>
              <p:cNvSpPr>
                <a:spLocks noChangeShapeType="1"/>
              </p:cNvSpPr>
              <p:nvPr/>
            </p:nvSpPr>
            <p:spPr bwMode="auto">
              <a:xfrm>
                <a:off x="1080"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16"/>
              <p:cNvSpPr>
                <a:spLocks noChangeShapeType="1"/>
              </p:cNvSpPr>
              <p:nvPr/>
            </p:nvSpPr>
            <p:spPr bwMode="auto">
              <a:xfrm>
                <a:off x="1224"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17"/>
              <p:cNvSpPr>
                <a:spLocks noChangeShapeType="1"/>
              </p:cNvSpPr>
              <p:nvPr/>
            </p:nvSpPr>
            <p:spPr bwMode="auto">
              <a:xfrm>
                <a:off x="1368"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18"/>
              <p:cNvSpPr>
                <a:spLocks noChangeShapeType="1"/>
              </p:cNvSpPr>
              <p:nvPr/>
            </p:nvSpPr>
            <p:spPr bwMode="auto">
              <a:xfrm>
                <a:off x="1512"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9"/>
              <p:cNvSpPr>
                <a:spLocks noChangeShapeType="1"/>
              </p:cNvSpPr>
              <p:nvPr/>
            </p:nvSpPr>
            <p:spPr bwMode="auto">
              <a:xfrm>
                <a:off x="1656"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20"/>
              <p:cNvSpPr>
                <a:spLocks noChangeShapeType="1"/>
              </p:cNvSpPr>
              <p:nvPr/>
            </p:nvSpPr>
            <p:spPr bwMode="auto">
              <a:xfrm>
                <a:off x="1800"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21"/>
              <p:cNvSpPr>
                <a:spLocks noChangeShapeType="1"/>
              </p:cNvSpPr>
              <p:nvPr/>
            </p:nvSpPr>
            <p:spPr bwMode="auto">
              <a:xfrm>
                <a:off x="1944"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22"/>
              <p:cNvSpPr>
                <a:spLocks noChangeShapeType="1"/>
              </p:cNvSpPr>
              <p:nvPr/>
            </p:nvSpPr>
            <p:spPr bwMode="auto">
              <a:xfrm>
                <a:off x="2088"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23"/>
              <p:cNvSpPr>
                <a:spLocks noChangeShapeType="1"/>
              </p:cNvSpPr>
              <p:nvPr/>
            </p:nvSpPr>
            <p:spPr bwMode="auto">
              <a:xfrm>
                <a:off x="2232"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24"/>
              <p:cNvSpPr>
                <a:spLocks noChangeShapeType="1"/>
              </p:cNvSpPr>
              <p:nvPr/>
            </p:nvSpPr>
            <p:spPr bwMode="auto">
              <a:xfrm>
                <a:off x="2376"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25"/>
              <p:cNvSpPr>
                <a:spLocks noChangeShapeType="1"/>
              </p:cNvSpPr>
              <p:nvPr/>
            </p:nvSpPr>
            <p:spPr bwMode="auto">
              <a:xfrm>
                <a:off x="2520"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26"/>
              <p:cNvSpPr>
                <a:spLocks noChangeShapeType="1"/>
              </p:cNvSpPr>
              <p:nvPr/>
            </p:nvSpPr>
            <p:spPr bwMode="auto">
              <a:xfrm>
                <a:off x="2664"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27"/>
              <p:cNvSpPr>
                <a:spLocks noChangeShapeType="1"/>
              </p:cNvSpPr>
              <p:nvPr/>
            </p:nvSpPr>
            <p:spPr bwMode="auto">
              <a:xfrm>
                <a:off x="2808"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28"/>
              <p:cNvSpPr>
                <a:spLocks noChangeShapeType="1"/>
              </p:cNvSpPr>
              <p:nvPr/>
            </p:nvSpPr>
            <p:spPr bwMode="auto">
              <a:xfrm>
                <a:off x="2952"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Line 29"/>
              <p:cNvSpPr>
                <a:spLocks noChangeShapeType="1"/>
              </p:cNvSpPr>
              <p:nvPr/>
            </p:nvSpPr>
            <p:spPr bwMode="auto">
              <a:xfrm>
                <a:off x="3096"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30"/>
              <p:cNvSpPr>
                <a:spLocks noChangeShapeType="1"/>
              </p:cNvSpPr>
              <p:nvPr/>
            </p:nvSpPr>
            <p:spPr bwMode="auto">
              <a:xfrm>
                <a:off x="3240"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31"/>
              <p:cNvSpPr>
                <a:spLocks noChangeShapeType="1"/>
              </p:cNvSpPr>
              <p:nvPr/>
            </p:nvSpPr>
            <p:spPr bwMode="auto">
              <a:xfrm>
                <a:off x="3384"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32"/>
              <p:cNvSpPr>
                <a:spLocks noChangeShapeType="1"/>
              </p:cNvSpPr>
              <p:nvPr/>
            </p:nvSpPr>
            <p:spPr bwMode="auto">
              <a:xfrm>
                <a:off x="3528"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Line 33"/>
              <p:cNvSpPr>
                <a:spLocks noChangeShapeType="1"/>
              </p:cNvSpPr>
              <p:nvPr/>
            </p:nvSpPr>
            <p:spPr bwMode="auto">
              <a:xfrm>
                <a:off x="3672"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Line 34"/>
              <p:cNvSpPr>
                <a:spLocks noChangeShapeType="1"/>
              </p:cNvSpPr>
              <p:nvPr/>
            </p:nvSpPr>
            <p:spPr bwMode="auto">
              <a:xfrm>
                <a:off x="3816"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Line 35"/>
              <p:cNvSpPr>
                <a:spLocks noChangeShapeType="1"/>
              </p:cNvSpPr>
              <p:nvPr/>
            </p:nvSpPr>
            <p:spPr bwMode="auto">
              <a:xfrm>
                <a:off x="648" y="1497"/>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Line 36"/>
              <p:cNvSpPr>
                <a:spLocks noChangeShapeType="1"/>
              </p:cNvSpPr>
              <p:nvPr/>
            </p:nvSpPr>
            <p:spPr bwMode="auto">
              <a:xfrm flipV="1">
                <a:off x="1080" y="1559"/>
                <a:ext cx="0"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37"/>
              <p:cNvSpPr>
                <a:spLocks noChangeShapeType="1"/>
              </p:cNvSpPr>
              <p:nvPr/>
            </p:nvSpPr>
            <p:spPr bwMode="auto">
              <a:xfrm flipV="1">
                <a:off x="2232" y="1559"/>
                <a:ext cx="0" cy="3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38"/>
              <p:cNvSpPr>
                <a:spLocks noChangeShapeType="1"/>
              </p:cNvSpPr>
              <p:nvPr/>
            </p:nvSpPr>
            <p:spPr bwMode="auto">
              <a:xfrm flipV="1">
                <a:off x="2520" y="1559"/>
                <a:ext cx="0" cy="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39"/>
              <p:cNvSpPr>
                <a:spLocks noChangeShapeType="1"/>
              </p:cNvSpPr>
              <p:nvPr/>
            </p:nvSpPr>
            <p:spPr bwMode="auto">
              <a:xfrm flipV="1">
                <a:off x="3384" y="1559"/>
                <a:ext cx="0" cy="2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660" name="Rectangle 40"/>
            <p:cNvSpPr>
              <a:spLocks noChangeArrowheads="1"/>
            </p:cNvSpPr>
            <p:nvPr/>
          </p:nvSpPr>
          <p:spPr bwMode="auto">
            <a:xfrm>
              <a:off x="3936" y="2112"/>
              <a:ext cx="768" cy="192"/>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Times New Roman" panose="02020603050405020304" pitchFamily="18" charset="0"/>
                </a:rPr>
                <a:t>自适应代理</a:t>
              </a:r>
            </a:p>
          </p:txBody>
        </p:sp>
      </p:grpSp>
      <p:sp>
        <p:nvSpPr>
          <p:cNvPr id="27651" name="Rectangle 41"/>
          <p:cNvSpPr>
            <a:spLocks noChangeArrowheads="1"/>
          </p:cNvSpPr>
          <p:nvPr/>
        </p:nvSpPr>
        <p:spPr bwMode="auto">
          <a:xfrm>
            <a:off x="1014045" y="4230373"/>
            <a:ext cx="7446661"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kumimoji="1" lang="zh-CN" altLang="en-US" sz="2000" b="0" dirty="0">
                <a:latin typeface="华文细黑" panose="02010600040101010101" pitchFamily="2" charset="-122"/>
                <a:ea typeface="华文细黑" panose="02010600040101010101" pitchFamily="2" charset="-122"/>
              </a:rPr>
              <a:t>第一代防火墙：基于路由器的防火墙 （人工设置）</a:t>
            </a:r>
          </a:p>
          <a:p>
            <a:pPr eaLnBrk="1" hangingPunct="1">
              <a:lnSpc>
                <a:spcPct val="150000"/>
              </a:lnSpc>
            </a:pPr>
            <a:r>
              <a:rPr kumimoji="1" lang="zh-CN" altLang="en-US" sz="2000" b="0" dirty="0">
                <a:latin typeface="宋体" panose="02010600030101010101" pitchFamily="2" charset="-122"/>
              </a:rPr>
              <a:t>第二代防火墙：代理服务器（</a:t>
            </a:r>
            <a:r>
              <a:rPr kumimoji="1" lang="en-US" altLang="zh-CN" sz="2000" b="0" dirty="0">
                <a:latin typeface="Times New Roman" panose="02020603050405020304" pitchFamily="18" charset="0"/>
                <a:cs typeface="Times New Roman" panose="02020603050405020304" pitchFamily="18" charset="0"/>
              </a:rPr>
              <a:t>Proxy Server</a:t>
            </a:r>
            <a:r>
              <a:rPr kumimoji="1" lang="zh-CN" altLang="en-US" sz="2000" b="0" dirty="0">
                <a:latin typeface="宋体" panose="02010600030101010101" pitchFamily="2" charset="-122"/>
              </a:rPr>
              <a:t>）</a:t>
            </a:r>
            <a:r>
              <a:rPr kumimoji="1" lang="zh-CN" altLang="en-US" sz="2000" b="0" dirty="0">
                <a:latin typeface="华文细黑" panose="02010600040101010101" pitchFamily="2" charset="-122"/>
                <a:ea typeface="华文细黑" panose="02010600040101010101" pitchFamily="2" charset="-122"/>
              </a:rPr>
              <a:t>（人工设置）</a:t>
            </a:r>
            <a:endParaRPr kumimoji="1" lang="zh-CN" altLang="en-US" sz="2000" b="0" dirty="0">
              <a:latin typeface="宋体" panose="02010600030101010101" pitchFamily="2" charset="-122"/>
            </a:endParaRPr>
          </a:p>
          <a:p>
            <a:pPr eaLnBrk="1" hangingPunct="1">
              <a:lnSpc>
                <a:spcPct val="150000"/>
              </a:lnSpc>
            </a:pPr>
            <a:r>
              <a:rPr kumimoji="1" lang="zh-CN" altLang="en-US" sz="2000" b="0" dirty="0">
                <a:latin typeface="宋体" panose="02010600030101010101" pitchFamily="2" charset="-122"/>
              </a:rPr>
              <a:t>第三代防火墙</a:t>
            </a:r>
            <a:r>
              <a:rPr kumimoji="1" lang="en-US" altLang="zh-CN" sz="2000" b="0" dirty="0">
                <a:latin typeface="宋体" panose="02010600030101010101" pitchFamily="2" charset="-122"/>
              </a:rPr>
              <a:t>: </a:t>
            </a:r>
            <a:r>
              <a:rPr kumimoji="1" lang="zh-CN" altLang="en-US" sz="2000" b="0" dirty="0">
                <a:latin typeface="宋体" panose="02010600030101010101" pitchFamily="2" charset="-122"/>
              </a:rPr>
              <a:t>基于动态包过滤的防火墙 </a:t>
            </a:r>
            <a:r>
              <a:rPr kumimoji="1" lang="zh-CN" altLang="en-US" sz="2000" b="0" dirty="0">
                <a:latin typeface="华文细黑" panose="02010600040101010101" pitchFamily="2" charset="-122"/>
                <a:ea typeface="华文细黑" panose="02010600040101010101" pitchFamily="2" charset="-122"/>
              </a:rPr>
              <a:t>（自动添加规则）</a:t>
            </a:r>
            <a:endParaRPr kumimoji="1" lang="zh-CN" altLang="en-US" sz="2000" b="0" dirty="0">
              <a:latin typeface="宋体" panose="02010600030101010101" pitchFamily="2" charset="-122"/>
            </a:endParaRPr>
          </a:p>
          <a:p>
            <a:pPr eaLnBrk="1" hangingPunct="1">
              <a:lnSpc>
                <a:spcPct val="150000"/>
              </a:lnSpc>
            </a:pPr>
            <a:r>
              <a:rPr kumimoji="1" lang="zh-CN" altLang="en-US" sz="2000" b="0" dirty="0">
                <a:latin typeface="宋体" panose="02010600030101010101" pitchFamily="2" charset="-122"/>
              </a:rPr>
              <a:t>第四代防火墙：自适应防火墙 （智能化）</a:t>
            </a:r>
          </a:p>
        </p:txBody>
      </p:sp>
      <p:sp>
        <p:nvSpPr>
          <p:cNvPr id="27652" name="Rectangle 42"/>
          <p:cNvSpPr>
            <a:spLocks noChangeArrowheads="1"/>
          </p:cNvSpPr>
          <p:nvPr/>
        </p:nvSpPr>
        <p:spPr bwMode="auto">
          <a:xfrm>
            <a:off x="760371" y="399257"/>
            <a:ext cx="223651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3200" b="0" dirty="0">
                <a:solidFill>
                  <a:srgbClr val="0070C0"/>
                </a:solidFill>
                <a:latin typeface="楷体" panose="02010609060101010101" pitchFamily="49" charset="-122"/>
                <a:ea typeface="楷体" panose="02010609060101010101" pitchFamily="49" charset="-122"/>
              </a:rPr>
              <a:t>防火墙发展</a:t>
            </a:r>
          </a:p>
        </p:txBody>
      </p:sp>
    </p:spTree>
    <p:extLst>
      <p:ext uri="{BB962C8B-B14F-4D97-AF65-F5344CB8AC3E}">
        <p14:creationId xmlns:p14="http://schemas.microsoft.com/office/powerpoint/2010/main" val="144069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304684" y="1192577"/>
            <a:ext cx="8417285" cy="5186855"/>
          </a:xfrm>
        </p:spPr>
        <p:txBody>
          <a:bodyPr/>
          <a:lstStyle/>
          <a:p>
            <a:pPr eaLnBrk="1" hangingPunct="1">
              <a:lnSpc>
                <a:spcPct val="150000"/>
              </a:lnSpc>
              <a:buFont typeface="Wingdings" panose="05000000000000000000" pitchFamily="2" charset="2"/>
              <a:buNone/>
            </a:pPr>
            <a:r>
              <a:rPr lang="zh-CN" altLang="en-US" sz="1600" dirty="0">
                <a:latin typeface="华文细黑" panose="02010600040101010101" pitchFamily="2" charset="-122"/>
                <a:ea typeface="华文细黑" panose="02010600040101010101" pitchFamily="2" charset="-122"/>
              </a:rPr>
              <a:t> （</a:t>
            </a:r>
            <a:r>
              <a:rPr lang="en-US" altLang="zh-CN" sz="1600" dirty="0">
                <a:latin typeface="华文细黑" panose="02010600040101010101" pitchFamily="2" charset="-122"/>
                <a:ea typeface="华文细黑" panose="02010600040101010101" pitchFamily="2" charset="-122"/>
              </a:rPr>
              <a:t>1</a:t>
            </a:r>
            <a:r>
              <a:rPr lang="zh-CN" altLang="en-US" sz="1600" dirty="0">
                <a:latin typeface="华文细黑" panose="02010600040101010101" pitchFamily="2" charset="-122"/>
                <a:ea typeface="华文细黑" panose="02010600040101010101" pitchFamily="2" charset="-122"/>
              </a:rPr>
              <a:t>）包过滤技术</a:t>
            </a:r>
            <a:endParaRPr lang="en-US" altLang="zh-CN" sz="1600" dirty="0">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None/>
            </a:pPr>
            <a:r>
              <a:rPr lang="zh-CN" altLang="en-US" sz="1600" dirty="0">
                <a:latin typeface="华文细黑" panose="02010600040101010101" pitchFamily="2" charset="-122"/>
                <a:ea typeface="华文细黑" panose="02010600040101010101" pitchFamily="2" charset="-122"/>
              </a:rPr>
              <a:t>            作用在网络层和传输层，它根据分组包头源地址，目的地址和端口号、协议类型等标   志确定是否允许数据包通过。</a:t>
            </a:r>
          </a:p>
          <a:p>
            <a:pPr eaLnBrk="1" hangingPunct="1">
              <a:lnSpc>
                <a:spcPct val="150000"/>
              </a:lnSpc>
              <a:buFont typeface="Wingdings" panose="05000000000000000000" pitchFamily="2" charset="2"/>
              <a:buNone/>
            </a:pPr>
            <a:r>
              <a:rPr lang="zh-CN" altLang="en-US" sz="1600" dirty="0">
                <a:latin typeface="华文细黑" panose="02010600040101010101" pitchFamily="2" charset="-122"/>
                <a:ea typeface="华文细黑" panose="02010600040101010101" pitchFamily="2" charset="-122"/>
              </a:rPr>
              <a:t>（</a:t>
            </a:r>
            <a:r>
              <a:rPr lang="en-US" altLang="zh-CN" sz="1600" dirty="0">
                <a:latin typeface="华文细黑" panose="02010600040101010101" pitchFamily="2" charset="-122"/>
                <a:ea typeface="华文细黑" panose="02010600040101010101" pitchFamily="2" charset="-122"/>
              </a:rPr>
              <a:t>2</a:t>
            </a:r>
            <a:r>
              <a:rPr lang="zh-CN" altLang="en-US" sz="1600" dirty="0">
                <a:latin typeface="华文细黑" panose="02010600040101010101" pitchFamily="2" charset="-122"/>
                <a:ea typeface="华文细黑" panose="02010600040101010101" pitchFamily="2" charset="-122"/>
              </a:rPr>
              <a:t>）应用代理</a:t>
            </a:r>
          </a:p>
          <a:p>
            <a:pPr eaLnBrk="1" hangingPunct="1">
              <a:lnSpc>
                <a:spcPct val="150000"/>
              </a:lnSpc>
              <a:buFont typeface="Wingdings" panose="05000000000000000000" pitchFamily="2" charset="2"/>
              <a:buNone/>
            </a:pPr>
            <a:r>
              <a:rPr lang="zh-CN" altLang="en-US" sz="1600" dirty="0">
                <a:latin typeface="华文细黑" panose="02010600040101010101" pitchFamily="2" charset="-122"/>
                <a:ea typeface="华文细黑" panose="02010600040101010101" pitchFamily="2" charset="-122"/>
              </a:rPr>
              <a:t>            也叫应用网关</a:t>
            </a:r>
            <a:r>
              <a:rPr lang="en-US" altLang="zh-CN" sz="1600" dirty="0">
                <a:latin typeface="华文细黑" panose="02010600040101010101" pitchFamily="2" charset="-122"/>
                <a:ea typeface="华文细黑" panose="02010600040101010101" pitchFamily="2" charset="-122"/>
              </a:rPr>
              <a:t>(Application Gateway),</a:t>
            </a:r>
            <a:r>
              <a:rPr lang="zh-CN" altLang="en-US" sz="1600" dirty="0">
                <a:latin typeface="华文细黑" panose="02010600040101010101" pitchFamily="2" charset="-122"/>
                <a:ea typeface="华文细黑" panose="02010600040101010101" pitchFamily="2" charset="-122"/>
              </a:rPr>
              <a:t>它作用在应用层，其特点是完全“阻隔”了网络通信流，通过对每种应用服务编制专门的代理程序，实现监视和控制应用层通信流的作用。</a:t>
            </a:r>
          </a:p>
          <a:p>
            <a:pPr eaLnBrk="1" hangingPunct="1">
              <a:lnSpc>
                <a:spcPct val="150000"/>
              </a:lnSpc>
              <a:buFont typeface="Wingdings" panose="05000000000000000000" pitchFamily="2" charset="2"/>
              <a:buNone/>
            </a:pPr>
            <a:r>
              <a:rPr lang="zh-CN" altLang="en-US" sz="1600" dirty="0">
                <a:latin typeface="华文细黑" panose="02010600040101010101" pitchFamily="2" charset="-122"/>
                <a:ea typeface="华文细黑" panose="02010600040101010101" pitchFamily="2" charset="-122"/>
              </a:rPr>
              <a:t>   </a:t>
            </a:r>
            <a:r>
              <a:rPr lang="en-US" altLang="zh-CN" sz="1600" dirty="0">
                <a:latin typeface="华文细黑" panose="02010600040101010101" pitchFamily="2" charset="-122"/>
                <a:ea typeface="华文细黑" panose="02010600040101010101" pitchFamily="2" charset="-122"/>
              </a:rPr>
              <a:t>(3) </a:t>
            </a:r>
            <a:r>
              <a:rPr lang="zh-CN" altLang="en-US" sz="1600" dirty="0">
                <a:latin typeface="华文细黑" panose="02010600040101010101" pitchFamily="2" charset="-122"/>
                <a:ea typeface="华文细黑" panose="02010600040101010101" pitchFamily="2" charset="-122"/>
              </a:rPr>
              <a:t>状态检测技术         </a:t>
            </a:r>
            <a:endParaRPr lang="en-US" altLang="zh-CN" sz="1600" dirty="0">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None/>
            </a:pPr>
            <a:r>
              <a:rPr lang="zh-CN" altLang="en-US" sz="1600" dirty="0">
                <a:latin typeface="华文细黑" panose="02010600040101010101" pitchFamily="2" charset="-122"/>
                <a:ea typeface="华文细黑" panose="02010600040101010101" pitchFamily="2" charset="-122"/>
              </a:rPr>
              <a:t>           基于连接状态，将属于同一连接的所有包作为一个整体的数据流看待，构成连接状态表，通过规则表与状态表的共同配合，对表中的各个连接状态因素加以识别。</a:t>
            </a:r>
          </a:p>
        </p:txBody>
      </p:sp>
      <p:sp>
        <p:nvSpPr>
          <p:cNvPr id="3" name="Rectangle 42"/>
          <p:cNvSpPr>
            <a:spLocks noChangeArrowheads="1"/>
          </p:cNvSpPr>
          <p:nvPr/>
        </p:nvSpPr>
        <p:spPr bwMode="auto">
          <a:xfrm>
            <a:off x="760371" y="399257"/>
            <a:ext cx="232146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3200" b="0" dirty="0">
                <a:solidFill>
                  <a:srgbClr val="0070C0"/>
                </a:solidFill>
                <a:latin typeface="华文细黑" panose="02010600040101010101" pitchFamily="2" charset="-122"/>
                <a:ea typeface="华文细黑" panose="02010600040101010101" pitchFamily="2" charset="-122"/>
              </a:rPr>
              <a:t>防火墙技术</a:t>
            </a:r>
          </a:p>
        </p:txBody>
      </p:sp>
    </p:spTree>
    <p:extLst>
      <p:ext uri="{BB962C8B-B14F-4D97-AF65-F5344CB8AC3E}">
        <p14:creationId xmlns:p14="http://schemas.microsoft.com/office/powerpoint/2010/main" val="170466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4400" y="304800"/>
            <a:ext cx="7793038" cy="762000"/>
          </a:xfrm>
        </p:spPr>
        <p:txBody>
          <a:bodyPr/>
          <a:lstStyle/>
          <a:p>
            <a:pPr eaLnBrk="1" hangingPunct="1"/>
            <a:r>
              <a:rPr lang="zh-CN" altLang="en-US" sz="4000" dirty="0"/>
              <a:t>包过滤技术</a:t>
            </a:r>
          </a:p>
        </p:txBody>
      </p:sp>
      <p:sp>
        <p:nvSpPr>
          <p:cNvPr id="30723" name="Rectangle 5"/>
          <p:cNvSpPr>
            <a:spLocks noGrp="1" noChangeArrowheads="1"/>
          </p:cNvSpPr>
          <p:nvPr>
            <p:ph type="body" idx="1"/>
          </p:nvPr>
        </p:nvSpPr>
        <p:spPr>
          <a:xfrm>
            <a:off x="513303" y="1066800"/>
            <a:ext cx="7924800" cy="5187461"/>
          </a:xfrm>
          <a:noFill/>
        </p:spPr>
        <p:txBody>
          <a:bodyPr/>
          <a:lstStyle/>
          <a:p>
            <a:pPr algn="just" eaLnBrk="1" hangingPunct="1">
              <a:lnSpc>
                <a:spcPct val="150000"/>
              </a:lnSpc>
              <a:buFont typeface="Wingdings" panose="05000000000000000000" pitchFamily="2" charset="2"/>
              <a:buNone/>
            </a:pPr>
            <a:r>
              <a:rPr lang="zh-CN" altLang="en-US" dirty="0">
                <a:solidFill>
                  <a:srgbClr val="0070C0"/>
                </a:solidFill>
                <a:latin typeface="楷体" panose="02010609060101010101" pitchFamily="49" charset="-122"/>
                <a:ea typeface="楷体" panose="02010609060101010101" pitchFamily="49" charset="-122"/>
              </a:rPr>
              <a:t>包过滤原理</a:t>
            </a:r>
          </a:p>
          <a:p>
            <a:pPr marL="0" indent="0" algn="just" eaLnBrk="1" hangingPunct="1">
              <a:lnSpc>
                <a:spcPct val="150000"/>
              </a:lnSpc>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    数据包过滤技术，顾名思义是在网络中适当的位置</a:t>
            </a:r>
            <a:r>
              <a:rPr lang="zh-CN" altLang="en-US" sz="2400" b="1" dirty="0">
                <a:solidFill>
                  <a:srgbClr val="FF0000"/>
                </a:solidFill>
                <a:latin typeface="楷体" panose="02010609060101010101" pitchFamily="49" charset="-122"/>
                <a:ea typeface="楷体" panose="02010609060101010101" pitchFamily="49" charset="-122"/>
              </a:rPr>
              <a:t>对数据包实施有选择的通过。</a:t>
            </a:r>
            <a:endParaRPr lang="en-US" altLang="zh-CN" sz="2400" b="1" dirty="0">
              <a:solidFill>
                <a:srgbClr val="FF0000"/>
              </a:solidFill>
              <a:latin typeface="楷体" panose="02010609060101010101" pitchFamily="49" charset="-122"/>
              <a:ea typeface="楷体" panose="02010609060101010101" pitchFamily="49" charset="-122"/>
            </a:endParaRPr>
          </a:p>
          <a:p>
            <a:pPr marL="0" indent="0" algn="just" eaLnBrk="1" hangingPunct="1">
              <a:lnSpc>
                <a:spcPct val="150000"/>
              </a:lnSpc>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   选择依据，即</a:t>
            </a:r>
            <a:r>
              <a:rPr lang="zh-CN" altLang="en-US" sz="2400" dirty="0">
                <a:solidFill>
                  <a:srgbClr val="FF0000"/>
                </a:solidFill>
                <a:latin typeface="楷体" panose="02010609060101010101" pitchFamily="49" charset="-122"/>
                <a:ea typeface="楷体" panose="02010609060101010101" pitchFamily="49" charset="-122"/>
              </a:rPr>
              <a:t>为系统内设置的过滤规则</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通常称为访问控制表</a:t>
            </a:r>
            <a:r>
              <a:rPr lang="en-US" altLang="zh-CN" sz="2400" dirty="0">
                <a:solidFill>
                  <a:srgbClr val="FF0000"/>
                </a:solidFill>
                <a:latin typeface="楷体" panose="02010609060101010101" pitchFamily="49" charset="-122"/>
                <a:ea typeface="楷体" panose="02010609060101010101" pitchFamily="49" charset="-122"/>
              </a:rPr>
              <a:t>Access Control List)</a:t>
            </a:r>
            <a:r>
              <a:rPr lang="zh-CN" altLang="en-US" sz="2400" dirty="0">
                <a:latin typeface="楷体" panose="02010609060101010101" pitchFamily="49" charset="-122"/>
                <a:ea typeface="楷体" panose="02010609060101010101" pitchFamily="49" charset="-122"/>
              </a:rPr>
              <a:t>，只有满足过滤规则的数据包才被转发至相应的网络接口，其余数据包则被从数据流中删除。</a:t>
            </a:r>
            <a:endParaRPr lang="en-US" altLang="zh-CN" sz="2400" dirty="0">
              <a:latin typeface="楷体" panose="02010609060101010101" pitchFamily="49" charset="-122"/>
              <a:ea typeface="楷体" panose="02010609060101010101" pitchFamily="49" charset="-122"/>
            </a:endParaRPr>
          </a:p>
          <a:p>
            <a:pPr marL="0" indent="0" algn="just" eaLnBrk="1" hangingPunct="1">
              <a:lnSpc>
                <a:spcPct val="150000"/>
              </a:lnSpc>
              <a:buFont typeface="Wingdings" panose="05000000000000000000" pitchFamily="2" charset="2"/>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数据包过滤可以控制站点与站点、站点与网络和网络与网络之间的相互访问，但不能控制传输的数据内容。</a:t>
            </a:r>
          </a:p>
          <a:p>
            <a:pPr algn="just" eaLnBrk="1" hangingPunct="1">
              <a:lnSpc>
                <a:spcPct val="150000"/>
              </a:lnSpc>
              <a:buFont typeface="Wingdings" panose="05000000000000000000" pitchFamily="2" charset="2"/>
              <a:buNone/>
            </a:pPr>
            <a:r>
              <a:rPr lang="zh-CN" altLang="en-US" sz="2400" dirty="0">
                <a:latin typeface="+mn-ea"/>
              </a:rPr>
              <a:t>         </a:t>
            </a:r>
          </a:p>
        </p:txBody>
      </p:sp>
    </p:spTree>
    <p:extLst>
      <p:ext uri="{BB962C8B-B14F-4D97-AF65-F5344CB8AC3E}">
        <p14:creationId xmlns:p14="http://schemas.microsoft.com/office/powerpoint/2010/main" val="294626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3647551" y="6079253"/>
            <a:ext cx="2057400" cy="304800"/>
          </a:xfrm>
        </p:spPr>
        <p:txBody>
          <a:bodyPr/>
          <a:lstStyle/>
          <a:p>
            <a:pPr algn="ctr" eaLnBrk="1" hangingPunct="1">
              <a:lnSpc>
                <a:spcPct val="90000"/>
              </a:lnSpc>
              <a:buFont typeface="Wingdings" panose="05000000000000000000" pitchFamily="2" charset="2"/>
              <a:buNone/>
            </a:pPr>
            <a:r>
              <a:rPr lang="zh-CN" altLang="en-US" sz="2000" b="1" dirty="0">
                <a:ea typeface="楷体_GB2312" pitchFamily="49" charset="-122"/>
              </a:rPr>
              <a:t>包过滤模型</a:t>
            </a:r>
          </a:p>
        </p:txBody>
      </p:sp>
      <p:graphicFrame>
        <p:nvGraphicFramePr>
          <p:cNvPr id="2050" name="Object 3"/>
          <p:cNvGraphicFramePr>
            <a:graphicFrameLocks noChangeAspect="1"/>
          </p:cNvGraphicFramePr>
          <p:nvPr>
            <p:extLst>
              <p:ext uri="{D42A27DB-BD31-4B8C-83A1-F6EECF244321}">
                <p14:modId xmlns:p14="http://schemas.microsoft.com/office/powerpoint/2010/main" val="291645630"/>
              </p:ext>
            </p:extLst>
          </p:nvPr>
        </p:nvGraphicFramePr>
        <p:xfrm>
          <a:off x="424543" y="1028700"/>
          <a:ext cx="8001000" cy="4800600"/>
        </p:xfrm>
        <a:graphic>
          <a:graphicData uri="http://schemas.openxmlformats.org/presentationml/2006/ole">
            <mc:AlternateContent xmlns:mc="http://schemas.openxmlformats.org/markup-compatibility/2006">
              <mc:Choice xmlns:v="urn:schemas-microsoft-com:vml" Requires="v">
                <p:oleObj spid="_x0000_s19544" name="Microsoft Visio 2000/2002 Drawing" r:id="rId3" imgW="2968560" imgH="1366560" progId="Visio.Drawing.6">
                  <p:embed/>
                </p:oleObj>
              </mc:Choice>
              <mc:Fallback>
                <p:oleObj name="Microsoft Visio 2000/2002 Drawing" r:id="rId3" imgW="2968560" imgH="1366560" progId="Visio.Drawing.6">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28700"/>
                        <a:ext cx="8001000" cy="4800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985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72272" y="405283"/>
            <a:ext cx="7793038" cy="762000"/>
          </a:xfrm>
        </p:spPr>
        <p:txBody>
          <a:bodyPr/>
          <a:lstStyle/>
          <a:p>
            <a:pPr eaLnBrk="1" hangingPunct="1"/>
            <a:r>
              <a:rPr lang="zh-CN" altLang="en-US" sz="4000" dirty="0"/>
              <a:t>包过滤技术</a:t>
            </a:r>
          </a:p>
        </p:txBody>
      </p:sp>
      <p:sp>
        <p:nvSpPr>
          <p:cNvPr id="4" name="Rectangle 2"/>
          <p:cNvSpPr txBox="1">
            <a:spLocks noChangeArrowheads="1"/>
          </p:cNvSpPr>
          <p:nvPr/>
        </p:nvSpPr>
        <p:spPr bwMode="auto">
          <a:xfrm>
            <a:off x="0" y="1665609"/>
            <a:ext cx="4981074" cy="4590818"/>
          </a:xfrm>
          <a:prstGeom prst="rect">
            <a:avLst/>
          </a:prstGeom>
          <a:solidFill>
            <a:schemeClr val="bg2"/>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eaLnBrk="1" hangingPunct="1">
              <a:lnSpc>
                <a:spcPct val="125000"/>
              </a:lnSpc>
              <a:buFont typeface="Wingdings" panose="05000000000000000000" pitchFamily="2" charset="2"/>
              <a:buNone/>
            </a:pPr>
            <a:r>
              <a:rPr lang="zh-CN" altLang="en-US" sz="1800" kern="0" dirty="0">
                <a:latin typeface="+mn-ea"/>
              </a:rPr>
              <a:t>包检查模块能检查包中的所有信息，一般是网络层的</a:t>
            </a:r>
            <a:r>
              <a:rPr lang="en-US" altLang="zh-CN" sz="1800" kern="0" dirty="0">
                <a:latin typeface="+mn-ea"/>
              </a:rPr>
              <a:t>IP</a:t>
            </a:r>
            <a:r>
              <a:rPr lang="zh-CN" altLang="en-US" sz="1800" kern="0" dirty="0">
                <a:latin typeface="+mn-ea"/>
              </a:rPr>
              <a:t>头和传输层的头。主要检查下面几项：</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1</a:t>
            </a:r>
            <a:r>
              <a:rPr lang="zh-CN" altLang="en-US" sz="1800" b="1" kern="0" dirty="0">
                <a:latin typeface="+mn-ea"/>
              </a:rPr>
              <a:t>）</a:t>
            </a:r>
            <a:r>
              <a:rPr lang="en-US" altLang="zh-CN" sz="1800" b="1" kern="0" dirty="0">
                <a:latin typeface="+mn-ea"/>
              </a:rPr>
              <a:t>IP</a:t>
            </a:r>
            <a:r>
              <a:rPr lang="zh-CN" altLang="en-US" sz="1800" b="1" kern="0" dirty="0">
                <a:latin typeface="+mn-ea"/>
              </a:rPr>
              <a:t>源地址；</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2</a:t>
            </a:r>
            <a:r>
              <a:rPr lang="zh-CN" altLang="en-US" sz="1800" b="1" kern="0" dirty="0">
                <a:latin typeface="+mn-ea"/>
              </a:rPr>
              <a:t>）</a:t>
            </a:r>
            <a:r>
              <a:rPr lang="en-US" altLang="zh-CN" sz="1800" b="1" kern="0" dirty="0">
                <a:latin typeface="+mn-ea"/>
              </a:rPr>
              <a:t>IP</a:t>
            </a:r>
            <a:r>
              <a:rPr lang="zh-CN" altLang="en-US" sz="1800" b="1" kern="0" dirty="0">
                <a:latin typeface="+mn-ea"/>
              </a:rPr>
              <a:t>目标地址；</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3</a:t>
            </a:r>
            <a:r>
              <a:rPr lang="zh-CN" altLang="en-US" sz="1800" b="1" kern="0" dirty="0">
                <a:latin typeface="+mn-ea"/>
              </a:rPr>
              <a:t>）协议类型（</a:t>
            </a:r>
            <a:r>
              <a:rPr lang="en-US" altLang="zh-CN" sz="1800" b="1" kern="0" dirty="0">
                <a:latin typeface="+mn-ea"/>
              </a:rPr>
              <a:t>TCP</a:t>
            </a:r>
            <a:r>
              <a:rPr lang="zh-CN" altLang="en-US" sz="1800" b="1" kern="0" dirty="0">
                <a:latin typeface="+mn-ea"/>
              </a:rPr>
              <a:t>包、</a:t>
            </a:r>
            <a:r>
              <a:rPr lang="en-US" altLang="zh-CN" sz="1800" b="1" kern="0" dirty="0">
                <a:latin typeface="+mn-ea"/>
              </a:rPr>
              <a:t>UDP</a:t>
            </a:r>
            <a:r>
              <a:rPr lang="zh-CN" altLang="en-US" sz="1800" b="1" kern="0" dirty="0">
                <a:latin typeface="+mn-ea"/>
              </a:rPr>
              <a:t>包和</a:t>
            </a:r>
            <a:r>
              <a:rPr lang="en-US" altLang="zh-CN" sz="1800" b="1" kern="0" dirty="0">
                <a:latin typeface="+mn-ea"/>
              </a:rPr>
              <a:t>ICMP</a:t>
            </a:r>
            <a:r>
              <a:rPr lang="zh-CN" altLang="en-US" sz="1800" b="1" kern="0" dirty="0">
                <a:latin typeface="+mn-ea"/>
              </a:rPr>
              <a:t>包）</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4</a:t>
            </a:r>
            <a:r>
              <a:rPr lang="zh-CN" altLang="en-US" sz="1800" b="1" kern="0" dirty="0">
                <a:latin typeface="+mn-ea"/>
              </a:rPr>
              <a:t>）</a:t>
            </a:r>
            <a:r>
              <a:rPr lang="en-US" altLang="zh-CN" sz="1800" b="1" kern="0" dirty="0">
                <a:latin typeface="+mn-ea"/>
              </a:rPr>
              <a:t>TCP</a:t>
            </a:r>
            <a:r>
              <a:rPr lang="zh-CN" altLang="en-US" sz="1800" b="1" kern="0" dirty="0">
                <a:latin typeface="+mn-ea"/>
              </a:rPr>
              <a:t>或</a:t>
            </a:r>
            <a:r>
              <a:rPr lang="en-US" altLang="zh-CN" sz="1800" b="1" kern="0" dirty="0">
                <a:latin typeface="+mn-ea"/>
              </a:rPr>
              <a:t>UDP</a:t>
            </a:r>
            <a:r>
              <a:rPr lang="zh-CN" altLang="en-US" sz="1800" b="1" kern="0" dirty="0">
                <a:latin typeface="+mn-ea"/>
              </a:rPr>
              <a:t>的源端口；</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5</a:t>
            </a:r>
            <a:r>
              <a:rPr lang="zh-CN" altLang="en-US" sz="1800" b="1" kern="0" dirty="0">
                <a:latin typeface="+mn-ea"/>
              </a:rPr>
              <a:t>）</a:t>
            </a:r>
            <a:r>
              <a:rPr lang="en-US" altLang="zh-CN" sz="1800" b="1" kern="0" dirty="0">
                <a:latin typeface="+mn-ea"/>
              </a:rPr>
              <a:t>TCP</a:t>
            </a:r>
            <a:r>
              <a:rPr lang="zh-CN" altLang="en-US" sz="1800" b="1" kern="0" dirty="0">
                <a:latin typeface="+mn-ea"/>
              </a:rPr>
              <a:t>或</a:t>
            </a:r>
            <a:r>
              <a:rPr lang="en-US" altLang="zh-CN" sz="1800" b="1" kern="0" dirty="0">
                <a:latin typeface="+mn-ea"/>
              </a:rPr>
              <a:t>UDP</a:t>
            </a:r>
            <a:r>
              <a:rPr lang="zh-CN" altLang="en-US" sz="1800" b="1" kern="0" dirty="0">
                <a:latin typeface="+mn-ea"/>
              </a:rPr>
              <a:t>的目标端口；</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6</a:t>
            </a:r>
            <a:r>
              <a:rPr lang="zh-CN" altLang="en-US" sz="1800" b="1" kern="0" dirty="0">
                <a:latin typeface="+mn-ea"/>
              </a:rPr>
              <a:t>）</a:t>
            </a:r>
            <a:r>
              <a:rPr lang="en-US" altLang="zh-CN" sz="1800" b="1" kern="0" dirty="0">
                <a:latin typeface="+mn-ea"/>
              </a:rPr>
              <a:t>ICMP</a:t>
            </a:r>
            <a:r>
              <a:rPr lang="zh-CN" altLang="en-US" sz="1800" b="1" kern="0" dirty="0">
                <a:latin typeface="+mn-ea"/>
              </a:rPr>
              <a:t>消息类型；</a:t>
            </a:r>
          </a:p>
          <a:p>
            <a:pPr eaLnBrk="1" hangingPunct="1">
              <a:lnSpc>
                <a:spcPct val="125000"/>
              </a:lnSpc>
              <a:buClr>
                <a:schemeClr val="tx1"/>
              </a:buClr>
              <a:buFont typeface="Wingdings" panose="05000000000000000000" pitchFamily="2" charset="2"/>
              <a:buNone/>
            </a:pPr>
            <a:r>
              <a:rPr lang="zh-CN" altLang="en-US" sz="1800" b="1" kern="0" dirty="0">
                <a:latin typeface="+mn-ea"/>
              </a:rPr>
              <a:t>   （</a:t>
            </a:r>
            <a:r>
              <a:rPr lang="en-US" altLang="zh-CN" sz="1800" b="1" kern="0" dirty="0">
                <a:latin typeface="+mn-ea"/>
              </a:rPr>
              <a:t>7</a:t>
            </a:r>
            <a:r>
              <a:rPr lang="zh-CN" altLang="en-US" sz="1800" b="1" kern="0" dirty="0">
                <a:latin typeface="+mn-ea"/>
              </a:rPr>
              <a:t>）</a:t>
            </a:r>
            <a:r>
              <a:rPr lang="en-US" altLang="zh-CN" sz="1800" b="1" kern="0" dirty="0">
                <a:latin typeface="+mn-ea"/>
              </a:rPr>
              <a:t>TCP</a:t>
            </a:r>
            <a:r>
              <a:rPr lang="zh-CN" altLang="en-US" sz="1800" b="1" kern="0" dirty="0">
                <a:latin typeface="+mn-ea"/>
              </a:rPr>
              <a:t>报头中的</a:t>
            </a:r>
            <a:r>
              <a:rPr lang="en-US" altLang="zh-CN" sz="1800" b="1" kern="0" dirty="0">
                <a:latin typeface="+mn-ea"/>
              </a:rPr>
              <a:t>ACK</a:t>
            </a:r>
            <a:r>
              <a:rPr lang="zh-CN" altLang="en-US" sz="1800" b="1" kern="0" dirty="0">
                <a:latin typeface="+mn-ea"/>
              </a:rPr>
              <a:t>位。</a:t>
            </a:r>
            <a:endParaRPr lang="en-US" altLang="zh-CN" sz="1800" b="1" kern="0" dirty="0">
              <a:latin typeface="+mn-ea"/>
            </a:endParaRPr>
          </a:p>
        </p:txBody>
      </p:sp>
      <p:sp>
        <p:nvSpPr>
          <p:cNvPr id="31746" name="Rectangle 2"/>
          <p:cNvSpPr>
            <a:spLocks noGrp="1" noChangeArrowheads="1"/>
          </p:cNvSpPr>
          <p:nvPr>
            <p:ph type="body" idx="1"/>
          </p:nvPr>
        </p:nvSpPr>
        <p:spPr>
          <a:xfrm>
            <a:off x="4993106" y="1665608"/>
            <a:ext cx="4162925" cy="4590819"/>
          </a:xfr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lstStyle/>
          <a:p>
            <a:pPr marL="625475" indent="-625475" eaLnBrk="1" hangingPunct="1">
              <a:lnSpc>
                <a:spcPct val="125000"/>
              </a:lnSpc>
              <a:buFont typeface="Wingdings" panose="05000000000000000000" pitchFamily="2" charset="2"/>
              <a:buNone/>
            </a:pPr>
            <a:r>
              <a:rPr lang="zh-CN" altLang="en-US" sz="2000" b="1" dirty="0">
                <a:solidFill>
                  <a:schemeClr val="bg1"/>
                </a:solidFill>
                <a:latin typeface="+mn-ea"/>
              </a:rPr>
              <a:t>（</a:t>
            </a:r>
            <a:r>
              <a:rPr lang="en-US" altLang="zh-CN" sz="2000" b="1" dirty="0">
                <a:solidFill>
                  <a:schemeClr val="bg1"/>
                </a:solidFill>
                <a:latin typeface="+mn-ea"/>
              </a:rPr>
              <a:t>1</a:t>
            </a:r>
            <a:r>
              <a:rPr lang="zh-CN" altLang="en-US" sz="2000" b="1" dirty="0">
                <a:solidFill>
                  <a:schemeClr val="bg1"/>
                </a:solidFill>
                <a:latin typeface="+mn-ea"/>
              </a:rPr>
              <a:t>）拦截检查所有出</a:t>
            </a:r>
            <a:r>
              <a:rPr lang="en-US" altLang="zh-CN" sz="2000" b="1" dirty="0">
                <a:solidFill>
                  <a:schemeClr val="bg1"/>
                </a:solidFill>
                <a:latin typeface="+mn-ea"/>
              </a:rPr>
              <a:t>/</a:t>
            </a:r>
            <a:r>
              <a:rPr lang="zh-CN" altLang="en-US" sz="2000" b="1" dirty="0">
                <a:solidFill>
                  <a:schemeClr val="bg1"/>
                </a:solidFill>
                <a:latin typeface="+mn-ea"/>
              </a:rPr>
              <a:t>入站报文</a:t>
            </a:r>
            <a:endParaRPr lang="en-US" altLang="zh-CN" sz="2000" b="1" dirty="0">
              <a:solidFill>
                <a:schemeClr val="bg1"/>
              </a:solidFill>
              <a:latin typeface="+mn-ea"/>
            </a:endParaRPr>
          </a:p>
          <a:p>
            <a:pPr marL="625475" indent="-625475" eaLnBrk="1" hangingPunct="1">
              <a:lnSpc>
                <a:spcPct val="125000"/>
              </a:lnSpc>
              <a:spcBef>
                <a:spcPts val="2400"/>
              </a:spcBef>
              <a:buFont typeface="Wingdings" panose="05000000000000000000" pitchFamily="2" charset="2"/>
              <a:buNone/>
            </a:pPr>
            <a:r>
              <a:rPr lang="zh-CN" altLang="en-US" sz="2000" b="1" dirty="0">
                <a:solidFill>
                  <a:schemeClr val="bg1"/>
                </a:solidFill>
                <a:latin typeface="+mn-ea"/>
              </a:rPr>
              <a:t>（</a:t>
            </a:r>
            <a:r>
              <a:rPr lang="en-US" altLang="zh-CN" sz="2000" b="1" dirty="0">
                <a:solidFill>
                  <a:schemeClr val="bg1"/>
                </a:solidFill>
                <a:latin typeface="+mn-ea"/>
              </a:rPr>
              <a:t>2</a:t>
            </a:r>
            <a:r>
              <a:rPr lang="zh-CN" altLang="en-US" sz="2000" b="1" dirty="0">
                <a:solidFill>
                  <a:schemeClr val="bg1"/>
                </a:solidFill>
                <a:latin typeface="+mn-ea"/>
              </a:rPr>
              <a:t>）验证这个包是否符合过滤规则</a:t>
            </a:r>
            <a:endParaRPr lang="en-US" altLang="zh-CN" sz="2000" b="1" dirty="0">
              <a:solidFill>
                <a:schemeClr val="bg1"/>
              </a:solidFill>
              <a:latin typeface="+mn-ea"/>
            </a:endParaRPr>
          </a:p>
          <a:p>
            <a:pPr marL="625475" indent="-625475" eaLnBrk="1" hangingPunct="1">
              <a:lnSpc>
                <a:spcPct val="125000"/>
              </a:lnSpc>
              <a:spcBef>
                <a:spcPts val="2400"/>
              </a:spcBef>
              <a:buFont typeface="Wingdings" panose="05000000000000000000" pitchFamily="2" charset="2"/>
              <a:buNone/>
            </a:pPr>
            <a:r>
              <a:rPr lang="zh-CN" altLang="en-US" sz="2000" b="1" dirty="0">
                <a:solidFill>
                  <a:schemeClr val="bg1"/>
                </a:solidFill>
                <a:latin typeface="+mn-ea"/>
              </a:rPr>
              <a:t>（</a:t>
            </a:r>
            <a:r>
              <a:rPr lang="en-US" altLang="zh-CN" sz="2000" b="1" dirty="0">
                <a:solidFill>
                  <a:schemeClr val="bg1"/>
                </a:solidFill>
                <a:latin typeface="+mn-ea"/>
              </a:rPr>
              <a:t>3</a:t>
            </a:r>
            <a:r>
              <a:rPr lang="zh-CN" altLang="en-US" sz="2000" b="1" dirty="0">
                <a:solidFill>
                  <a:schemeClr val="bg1"/>
                </a:solidFill>
                <a:latin typeface="+mn-ea"/>
              </a:rPr>
              <a:t>）记录验证情况</a:t>
            </a:r>
            <a:endParaRPr lang="en-US" altLang="zh-CN" sz="2000" b="1" dirty="0">
              <a:solidFill>
                <a:schemeClr val="bg1"/>
              </a:solidFill>
              <a:latin typeface="+mn-ea"/>
            </a:endParaRPr>
          </a:p>
          <a:p>
            <a:pPr marL="625475" indent="-625475" eaLnBrk="1" hangingPunct="1">
              <a:lnSpc>
                <a:spcPct val="125000"/>
              </a:lnSpc>
              <a:buFont typeface="Wingdings" panose="05000000000000000000" pitchFamily="2" charset="2"/>
              <a:buNone/>
            </a:pPr>
            <a:r>
              <a:rPr lang="zh-CN" altLang="en-US" sz="2000" b="1" dirty="0">
                <a:solidFill>
                  <a:schemeClr val="bg1"/>
                </a:solidFill>
                <a:latin typeface="+mn-ea"/>
              </a:rPr>
              <a:t>     不符合规则的包要进行报警</a:t>
            </a:r>
            <a:endParaRPr lang="en-US" altLang="zh-CN" sz="2000" b="1" dirty="0">
              <a:solidFill>
                <a:schemeClr val="bg1"/>
              </a:solidFill>
              <a:latin typeface="+mn-ea"/>
            </a:endParaRPr>
          </a:p>
          <a:p>
            <a:pPr marL="625475" indent="-625475" eaLnBrk="1" hangingPunct="1">
              <a:lnSpc>
                <a:spcPct val="125000"/>
              </a:lnSpc>
              <a:spcBef>
                <a:spcPts val="2400"/>
              </a:spcBef>
              <a:buFont typeface="Wingdings" panose="05000000000000000000" pitchFamily="2" charset="2"/>
              <a:buNone/>
            </a:pPr>
            <a:r>
              <a:rPr lang="zh-CN" altLang="en-US" sz="2000" b="1" dirty="0">
                <a:solidFill>
                  <a:schemeClr val="bg1"/>
                </a:solidFill>
                <a:latin typeface="+mn-ea"/>
              </a:rPr>
              <a:t>（</a:t>
            </a:r>
            <a:r>
              <a:rPr lang="en-US" altLang="zh-CN" sz="2000" b="1" dirty="0">
                <a:solidFill>
                  <a:schemeClr val="bg1"/>
                </a:solidFill>
                <a:latin typeface="+mn-ea"/>
              </a:rPr>
              <a:t>4</a:t>
            </a:r>
            <a:r>
              <a:rPr lang="zh-CN" altLang="en-US" sz="2000" b="1" dirty="0">
                <a:solidFill>
                  <a:schemeClr val="bg1"/>
                </a:solidFill>
                <a:latin typeface="+mn-ea"/>
              </a:rPr>
              <a:t>）对丢弃的数据包，可以给发方一个消息，也可以不给</a:t>
            </a:r>
          </a:p>
        </p:txBody>
      </p:sp>
    </p:spTree>
    <p:extLst>
      <p:ext uri="{BB962C8B-B14F-4D97-AF65-F5344CB8AC3E}">
        <p14:creationId xmlns:p14="http://schemas.microsoft.com/office/powerpoint/2010/main" val="399598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7"/>
          <p:cNvSpPr>
            <a:spLocks noChangeArrowheads="1"/>
          </p:cNvSpPr>
          <p:nvPr/>
        </p:nvSpPr>
        <p:spPr bwMode="auto">
          <a:xfrm>
            <a:off x="256821" y="624840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dirty="0"/>
              <a:t>IP</a:t>
            </a:r>
            <a:r>
              <a:rPr lang="zh-CN" altLang="en-US" dirty="0"/>
              <a:t>报文格式</a:t>
            </a:r>
          </a:p>
        </p:txBody>
      </p:sp>
      <p:sp>
        <p:nvSpPr>
          <p:cNvPr id="26" name="Rectangle 2"/>
          <p:cNvSpPr>
            <a:spLocks noGrp="1" noChangeArrowheads="1"/>
          </p:cNvSpPr>
          <p:nvPr>
            <p:ph type="title"/>
          </p:nvPr>
        </p:nvSpPr>
        <p:spPr>
          <a:xfrm>
            <a:off x="675481" y="609600"/>
            <a:ext cx="7793038" cy="762000"/>
          </a:xfrm>
        </p:spPr>
        <p:txBody>
          <a:bodyPr/>
          <a:lstStyle/>
          <a:p>
            <a:pPr eaLnBrk="1" hangingPunct="1"/>
            <a:r>
              <a:rPr lang="zh-CN" altLang="en-US" sz="4000" dirty="0"/>
              <a:t>包过滤技术</a:t>
            </a:r>
          </a:p>
        </p:txBody>
      </p:sp>
      <p:pic>
        <p:nvPicPr>
          <p:cNvPr id="29" name="内容占位符 8">
            <a:extLst>
              <a:ext uri="{FF2B5EF4-FFF2-40B4-BE49-F238E27FC236}">
                <a16:creationId xmlns:a16="http://schemas.microsoft.com/office/drawing/2014/main" id="{F408FF42-16D7-486B-9435-582B9D5D5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3460" y="3871557"/>
            <a:ext cx="3355411" cy="2093940"/>
          </a:xfrm>
          <a:prstGeom prst="rect">
            <a:avLst/>
          </a:prstGeom>
          <a:noFill/>
          <a:ln w="9525">
            <a:noFill/>
            <a:miter lim="800000"/>
            <a:headEnd/>
            <a:tailEnd/>
          </a:ln>
        </p:spPr>
      </p:pic>
      <p:grpSp>
        <p:nvGrpSpPr>
          <p:cNvPr id="5" name="Group 4">
            <a:extLst>
              <a:ext uri="{FF2B5EF4-FFF2-40B4-BE49-F238E27FC236}">
                <a16:creationId xmlns:a16="http://schemas.microsoft.com/office/drawing/2014/main" id="{C1A62F27-BB0B-4DDE-8260-B779196164A7}"/>
              </a:ext>
            </a:extLst>
          </p:cNvPr>
          <p:cNvGrpSpPr>
            <a:grpSpLocks/>
          </p:cNvGrpSpPr>
          <p:nvPr/>
        </p:nvGrpSpPr>
        <p:grpSpPr bwMode="auto">
          <a:xfrm>
            <a:off x="884526" y="1425273"/>
            <a:ext cx="7583993" cy="1837173"/>
            <a:chOff x="192" y="960"/>
            <a:chExt cx="5328" cy="1968"/>
          </a:xfrm>
        </p:grpSpPr>
        <p:sp>
          <p:nvSpPr>
            <p:cNvPr id="6" name="Rectangle 5">
              <a:extLst>
                <a:ext uri="{FF2B5EF4-FFF2-40B4-BE49-F238E27FC236}">
                  <a16:creationId xmlns:a16="http://schemas.microsoft.com/office/drawing/2014/main" id="{62469171-5B90-485A-AC50-D910223A61FB}"/>
                </a:ext>
              </a:extLst>
            </p:cNvPr>
            <p:cNvSpPr>
              <a:spLocks noChangeArrowheads="1"/>
            </p:cNvSpPr>
            <p:nvPr/>
          </p:nvSpPr>
          <p:spPr bwMode="auto">
            <a:xfrm>
              <a:off x="192" y="2448"/>
              <a:ext cx="5328" cy="480"/>
            </a:xfrm>
            <a:prstGeom prst="rect">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7" name="Group 6">
              <a:extLst>
                <a:ext uri="{FF2B5EF4-FFF2-40B4-BE49-F238E27FC236}">
                  <a16:creationId xmlns:a16="http://schemas.microsoft.com/office/drawing/2014/main" id="{BAF5ECC2-8830-48CC-BEC7-52565599EB41}"/>
                </a:ext>
              </a:extLst>
            </p:cNvPr>
            <p:cNvGrpSpPr>
              <a:grpSpLocks/>
            </p:cNvGrpSpPr>
            <p:nvPr/>
          </p:nvGrpSpPr>
          <p:grpSpPr bwMode="auto">
            <a:xfrm>
              <a:off x="384" y="960"/>
              <a:ext cx="4704" cy="1344"/>
              <a:chOff x="384" y="960"/>
              <a:chExt cx="4704" cy="1344"/>
            </a:xfrm>
          </p:grpSpPr>
          <p:sp>
            <p:nvSpPr>
              <p:cNvPr id="16" name="Rectangle 7">
                <a:extLst>
                  <a:ext uri="{FF2B5EF4-FFF2-40B4-BE49-F238E27FC236}">
                    <a16:creationId xmlns:a16="http://schemas.microsoft.com/office/drawing/2014/main" id="{CA5DDB9A-01F9-440E-9543-D1E261D61017}"/>
                  </a:ext>
                </a:extLst>
              </p:cNvPr>
              <p:cNvSpPr>
                <a:spLocks noChangeArrowheads="1"/>
              </p:cNvSpPr>
              <p:nvPr/>
            </p:nvSpPr>
            <p:spPr bwMode="auto">
              <a:xfrm>
                <a:off x="384" y="1632"/>
                <a:ext cx="4704" cy="336"/>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0">
                    <a:latin typeface="Times New Roman" panose="02020603050405020304" pitchFamily="18" charset="0"/>
                  </a:rPr>
                  <a:t>数据</a:t>
                </a:r>
              </a:p>
            </p:txBody>
          </p:sp>
          <p:sp>
            <p:nvSpPr>
              <p:cNvPr id="17" name="Rectangle 8">
                <a:extLst>
                  <a:ext uri="{FF2B5EF4-FFF2-40B4-BE49-F238E27FC236}">
                    <a16:creationId xmlns:a16="http://schemas.microsoft.com/office/drawing/2014/main" id="{E4DADD7A-02E1-44EE-8519-4BBEFC2C82D2}"/>
                  </a:ext>
                </a:extLst>
              </p:cNvPr>
              <p:cNvSpPr>
                <a:spLocks noChangeArrowheads="1"/>
              </p:cNvSpPr>
              <p:nvPr/>
            </p:nvSpPr>
            <p:spPr bwMode="auto">
              <a:xfrm>
                <a:off x="384" y="960"/>
                <a:ext cx="2352" cy="336"/>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0">
                    <a:latin typeface="Times New Roman" panose="02020603050405020304" pitchFamily="18" charset="0"/>
                  </a:rPr>
                  <a:t>源端口</a:t>
                </a:r>
              </a:p>
            </p:txBody>
          </p:sp>
          <p:sp>
            <p:nvSpPr>
              <p:cNvPr id="18" name="Rectangle 9">
                <a:extLst>
                  <a:ext uri="{FF2B5EF4-FFF2-40B4-BE49-F238E27FC236}">
                    <a16:creationId xmlns:a16="http://schemas.microsoft.com/office/drawing/2014/main" id="{3380C3E5-A3C0-45A1-A431-124F0D3A0654}"/>
                  </a:ext>
                </a:extLst>
              </p:cNvPr>
              <p:cNvSpPr>
                <a:spLocks noChangeArrowheads="1"/>
              </p:cNvSpPr>
              <p:nvPr/>
            </p:nvSpPr>
            <p:spPr bwMode="auto">
              <a:xfrm>
                <a:off x="2736" y="960"/>
                <a:ext cx="2352" cy="336"/>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0">
                    <a:latin typeface="Times New Roman" panose="02020603050405020304" pitchFamily="18" charset="0"/>
                  </a:rPr>
                  <a:t>目的端口</a:t>
                </a:r>
              </a:p>
            </p:txBody>
          </p:sp>
          <p:sp>
            <p:nvSpPr>
              <p:cNvPr id="19" name="Rectangle 10">
                <a:extLst>
                  <a:ext uri="{FF2B5EF4-FFF2-40B4-BE49-F238E27FC236}">
                    <a16:creationId xmlns:a16="http://schemas.microsoft.com/office/drawing/2014/main" id="{8A973B81-B335-4B0A-9872-ACB26AD54821}"/>
                  </a:ext>
                </a:extLst>
              </p:cNvPr>
              <p:cNvSpPr>
                <a:spLocks noChangeArrowheads="1"/>
              </p:cNvSpPr>
              <p:nvPr/>
            </p:nvSpPr>
            <p:spPr bwMode="auto">
              <a:xfrm>
                <a:off x="384" y="1296"/>
                <a:ext cx="2352" cy="336"/>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0" dirty="0">
                    <a:latin typeface="Times New Roman" panose="02020603050405020304" pitchFamily="18" charset="0"/>
                  </a:rPr>
                  <a:t>报文长度</a:t>
                </a:r>
              </a:p>
            </p:txBody>
          </p:sp>
          <p:sp>
            <p:nvSpPr>
              <p:cNvPr id="20" name="Rectangle 11">
                <a:extLst>
                  <a:ext uri="{FF2B5EF4-FFF2-40B4-BE49-F238E27FC236}">
                    <a16:creationId xmlns:a16="http://schemas.microsoft.com/office/drawing/2014/main" id="{815D1D49-47A8-4F52-A186-F91F7F1CFB1C}"/>
                  </a:ext>
                </a:extLst>
              </p:cNvPr>
              <p:cNvSpPr>
                <a:spLocks noChangeArrowheads="1"/>
              </p:cNvSpPr>
              <p:nvPr/>
            </p:nvSpPr>
            <p:spPr bwMode="auto">
              <a:xfrm>
                <a:off x="2736" y="1296"/>
                <a:ext cx="2352" cy="336"/>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0">
                    <a:latin typeface="Times New Roman" panose="02020603050405020304" pitchFamily="18" charset="0"/>
                  </a:rPr>
                  <a:t>校验和</a:t>
                </a:r>
              </a:p>
            </p:txBody>
          </p:sp>
          <p:sp>
            <p:nvSpPr>
              <p:cNvPr id="21" name="Rectangle 12">
                <a:extLst>
                  <a:ext uri="{FF2B5EF4-FFF2-40B4-BE49-F238E27FC236}">
                    <a16:creationId xmlns:a16="http://schemas.microsoft.com/office/drawing/2014/main" id="{DF267E3B-67C2-4342-AC85-F8F55AFD52A2}"/>
                  </a:ext>
                </a:extLst>
              </p:cNvPr>
              <p:cNvSpPr>
                <a:spLocks noChangeArrowheads="1"/>
              </p:cNvSpPr>
              <p:nvPr/>
            </p:nvSpPr>
            <p:spPr bwMode="auto">
              <a:xfrm>
                <a:off x="384" y="1968"/>
                <a:ext cx="4704" cy="336"/>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0" dirty="0">
                    <a:latin typeface="Times New Roman" panose="02020603050405020304" pitchFamily="18" charset="0"/>
                  </a:rPr>
                  <a:t>。。。</a:t>
                </a:r>
              </a:p>
            </p:txBody>
          </p:sp>
        </p:grpSp>
        <p:sp>
          <p:nvSpPr>
            <p:cNvPr id="8" name="Rectangle 13">
              <a:extLst>
                <a:ext uri="{FF2B5EF4-FFF2-40B4-BE49-F238E27FC236}">
                  <a16:creationId xmlns:a16="http://schemas.microsoft.com/office/drawing/2014/main" id="{81F194C7-D275-4E57-B22F-852FCBDA9982}"/>
                </a:ext>
              </a:extLst>
            </p:cNvPr>
            <p:cNvSpPr>
              <a:spLocks noChangeArrowheads="1"/>
            </p:cNvSpPr>
            <p:nvPr/>
          </p:nvSpPr>
          <p:spPr bwMode="auto">
            <a:xfrm>
              <a:off x="816" y="2544"/>
              <a:ext cx="672" cy="288"/>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0">
                  <a:latin typeface="Times New Roman" panose="02020603050405020304" pitchFamily="18" charset="0"/>
                </a:rPr>
                <a:t>源端口</a:t>
              </a:r>
            </a:p>
          </p:txBody>
        </p:sp>
        <p:sp>
          <p:nvSpPr>
            <p:cNvPr id="9" name="Rectangle 14">
              <a:extLst>
                <a:ext uri="{FF2B5EF4-FFF2-40B4-BE49-F238E27FC236}">
                  <a16:creationId xmlns:a16="http://schemas.microsoft.com/office/drawing/2014/main" id="{DDA0EEE3-8248-42A3-B7ED-12665675AF52}"/>
                </a:ext>
              </a:extLst>
            </p:cNvPr>
            <p:cNvSpPr>
              <a:spLocks noChangeArrowheads="1"/>
            </p:cNvSpPr>
            <p:nvPr/>
          </p:nvSpPr>
          <p:spPr bwMode="auto">
            <a:xfrm>
              <a:off x="1488" y="2544"/>
              <a:ext cx="672" cy="288"/>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0">
                  <a:latin typeface="Times New Roman" panose="02020603050405020304" pitchFamily="18" charset="0"/>
                </a:rPr>
                <a:t>目的端口</a:t>
              </a:r>
            </a:p>
          </p:txBody>
        </p:sp>
        <p:sp>
          <p:nvSpPr>
            <p:cNvPr id="10" name="Rectangle 15">
              <a:extLst>
                <a:ext uri="{FF2B5EF4-FFF2-40B4-BE49-F238E27FC236}">
                  <a16:creationId xmlns:a16="http://schemas.microsoft.com/office/drawing/2014/main" id="{4E64454D-824B-4202-BBC1-E04C41DE111E}"/>
                </a:ext>
              </a:extLst>
            </p:cNvPr>
            <p:cNvSpPr>
              <a:spLocks noChangeArrowheads="1"/>
            </p:cNvSpPr>
            <p:nvPr/>
          </p:nvSpPr>
          <p:spPr bwMode="auto">
            <a:xfrm>
              <a:off x="2160" y="2544"/>
              <a:ext cx="624" cy="288"/>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0">
                  <a:latin typeface="Times New Roman" panose="02020603050405020304" pitchFamily="18" charset="0"/>
                </a:rPr>
                <a:t>报文长度</a:t>
              </a:r>
            </a:p>
          </p:txBody>
        </p:sp>
        <p:sp>
          <p:nvSpPr>
            <p:cNvPr id="11" name="Rectangle 16">
              <a:extLst>
                <a:ext uri="{FF2B5EF4-FFF2-40B4-BE49-F238E27FC236}">
                  <a16:creationId xmlns:a16="http://schemas.microsoft.com/office/drawing/2014/main" id="{E5A002E9-38CB-4862-9B47-E6F54EA7F60E}"/>
                </a:ext>
              </a:extLst>
            </p:cNvPr>
            <p:cNvSpPr>
              <a:spLocks noChangeArrowheads="1"/>
            </p:cNvSpPr>
            <p:nvPr/>
          </p:nvSpPr>
          <p:spPr bwMode="auto">
            <a:xfrm>
              <a:off x="2784" y="2544"/>
              <a:ext cx="528" cy="288"/>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0">
                  <a:latin typeface="Times New Roman" panose="02020603050405020304" pitchFamily="18" charset="0"/>
                </a:rPr>
                <a:t>校验和</a:t>
              </a:r>
            </a:p>
          </p:txBody>
        </p:sp>
        <p:sp>
          <p:nvSpPr>
            <p:cNvPr id="12" name="Rectangle 17">
              <a:extLst>
                <a:ext uri="{FF2B5EF4-FFF2-40B4-BE49-F238E27FC236}">
                  <a16:creationId xmlns:a16="http://schemas.microsoft.com/office/drawing/2014/main" id="{75F3C4CE-DF23-473C-9B89-95AF79ACE8D3}"/>
                </a:ext>
              </a:extLst>
            </p:cNvPr>
            <p:cNvSpPr>
              <a:spLocks noChangeArrowheads="1"/>
            </p:cNvSpPr>
            <p:nvPr/>
          </p:nvSpPr>
          <p:spPr bwMode="auto">
            <a:xfrm>
              <a:off x="3312" y="2544"/>
              <a:ext cx="1584" cy="288"/>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0">
                  <a:latin typeface="Times New Roman" panose="02020603050405020304" pitchFamily="18" charset="0"/>
                </a:rPr>
                <a:t>数据</a:t>
              </a:r>
            </a:p>
          </p:txBody>
        </p:sp>
        <p:sp>
          <p:nvSpPr>
            <p:cNvPr id="13" name="Rectangle 18">
              <a:extLst>
                <a:ext uri="{FF2B5EF4-FFF2-40B4-BE49-F238E27FC236}">
                  <a16:creationId xmlns:a16="http://schemas.microsoft.com/office/drawing/2014/main" id="{CEB83614-1B1B-453C-B0D5-9DA882B26D7F}"/>
                </a:ext>
              </a:extLst>
            </p:cNvPr>
            <p:cNvSpPr>
              <a:spLocks noChangeArrowheads="1"/>
            </p:cNvSpPr>
            <p:nvPr/>
          </p:nvSpPr>
          <p:spPr bwMode="auto">
            <a:xfrm>
              <a:off x="240" y="2544"/>
              <a:ext cx="576" cy="288"/>
            </a:xfrm>
            <a:prstGeom prst="rect">
              <a:avLst/>
            </a:prstGeom>
            <a:solidFill>
              <a:schemeClr val="bg1"/>
            </a:solidFill>
            <a:ln w="9525">
              <a:solidFill>
                <a:schemeClr val="tx1"/>
              </a:solidFill>
              <a:prstDash val="lgDash"/>
              <a:miter lim="800000"/>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0">
                  <a:latin typeface="Times New Roman" panose="02020603050405020304" pitchFamily="18" charset="0"/>
                </a:rPr>
                <a:t>伪首都</a:t>
              </a:r>
            </a:p>
          </p:txBody>
        </p:sp>
        <p:sp>
          <p:nvSpPr>
            <p:cNvPr id="14" name="Line 19">
              <a:extLst>
                <a:ext uri="{FF2B5EF4-FFF2-40B4-BE49-F238E27FC236}">
                  <a16:creationId xmlns:a16="http://schemas.microsoft.com/office/drawing/2014/main" id="{CDAB75BA-BEF5-442F-B1FC-D4FAEE8227E2}"/>
                </a:ext>
              </a:extLst>
            </p:cNvPr>
            <p:cNvSpPr>
              <a:spLocks noChangeShapeType="1"/>
            </p:cNvSpPr>
            <p:nvPr/>
          </p:nvSpPr>
          <p:spPr bwMode="auto">
            <a:xfrm>
              <a:off x="384" y="2304"/>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0">
              <a:extLst>
                <a:ext uri="{FF2B5EF4-FFF2-40B4-BE49-F238E27FC236}">
                  <a16:creationId xmlns:a16="http://schemas.microsoft.com/office/drawing/2014/main" id="{79B4234A-3DEA-4710-A782-3337559FD143}"/>
                </a:ext>
              </a:extLst>
            </p:cNvPr>
            <p:cNvSpPr>
              <a:spLocks noChangeShapeType="1"/>
            </p:cNvSpPr>
            <p:nvPr/>
          </p:nvSpPr>
          <p:spPr bwMode="auto">
            <a:xfrm flipV="1">
              <a:off x="4896"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21">
            <a:extLst>
              <a:ext uri="{FF2B5EF4-FFF2-40B4-BE49-F238E27FC236}">
                <a16:creationId xmlns:a16="http://schemas.microsoft.com/office/drawing/2014/main" id="{F809AEEC-FFD1-4564-B2D2-E877AE316A1C}"/>
              </a:ext>
            </a:extLst>
          </p:cNvPr>
          <p:cNvSpPr>
            <a:spLocks noChangeArrowheads="1"/>
          </p:cNvSpPr>
          <p:nvPr/>
        </p:nvSpPr>
        <p:spPr bwMode="auto">
          <a:xfrm>
            <a:off x="536511" y="350422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UDP</a:t>
            </a:r>
            <a:r>
              <a:rPr lang="zh-CN" altLang="en-US"/>
              <a:t>报文格式</a:t>
            </a:r>
          </a:p>
        </p:txBody>
      </p:sp>
      <p:pic>
        <p:nvPicPr>
          <p:cNvPr id="23" name="Picture 4" descr="S018">
            <a:hlinkClick r:id="rId3"/>
            <a:extLst>
              <a:ext uri="{FF2B5EF4-FFF2-40B4-BE49-F238E27FC236}">
                <a16:creationId xmlns:a16="http://schemas.microsoft.com/office/drawing/2014/main" id="{3AAF6BA8-89FB-4074-B1EB-ADC9A9198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122" y="3396873"/>
            <a:ext cx="4693418" cy="298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62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body" idx="1"/>
          </p:nvPr>
        </p:nvSpPr>
        <p:spPr>
          <a:xfrm>
            <a:off x="80658" y="1353178"/>
            <a:ext cx="8382000" cy="4648200"/>
          </a:xfrm>
        </p:spPr>
        <p:txBody>
          <a:bodyPr/>
          <a:lstStyle/>
          <a:p>
            <a:pPr marL="1077913" indent="-1077913" algn="just" eaLnBrk="1" hangingPunct="1">
              <a:lnSpc>
                <a:spcPct val="150000"/>
              </a:lnSpc>
              <a:spcBef>
                <a:spcPts val="1200"/>
              </a:spcBef>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）必须知道什么是应该和不应该被允许的，即必须制定一个安全策略，构造出站</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入站访问控制列表</a:t>
            </a:r>
            <a:r>
              <a:rPr lang="en-US" altLang="zh-CN" sz="2400" dirty="0">
                <a:latin typeface="楷体" panose="02010609060101010101" pitchFamily="49" charset="-122"/>
                <a:ea typeface="楷体" panose="02010609060101010101" pitchFamily="49" charset="-122"/>
              </a:rPr>
              <a:t>ACL</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1160463" indent="187325" algn="just" eaLnBrk="1" hangingPunct="1">
              <a:lnSpc>
                <a:spcPct val="150000"/>
              </a:lnSpc>
              <a:spcBef>
                <a:spcPts val="1200"/>
              </a:spcBef>
              <a:buFont typeface="Wingdings" panose="05000000000000000000" pitchFamily="2" charset="2"/>
              <a:buChar char="u"/>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一个要接受的设备和服务的清单</a:t>
            </a:r>
            <a:endParaRPr lang="en-US" altLang="zh-CN" sz="2400" dirty="0">
              <a:latin typeface="楷体" panose="02010609060101010101" pitchFamily="49" charset="-122"/>
              <a:ea typeface="楷体" panose="02010609060101010101" pitchFamily="49" charset="-122"/>
            </a:endParaRPr>
          </a:p>
          <a:p>
            <a:pPr marL="1160463" indent="187325" algn="just" eaLnBrk="1" hangingPunct="1">
              <a:lnSpc>
                <a:spcPct val="150000"/>
              </a:lnSpc>
              <a:spcBef>
                <a:spcPts val="1200"/>
              </a:spcBef>
              <a:buFont typeface="Wingdings" panose="05000000000000000000" pitchFamily="2" charset="2"/>
              <a:buChar char="u"/>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一个不接受的设备和服务的清单</a:t>
            </a:r>
          </a:p>
          <a:p>
            <a:pPr algn="just" eaLnBrk="1" hangingPunct="1">
              <a:lnSpc>
                <a:spcPct val="150000"/>
              </a:lnSpc>
              <a:spcBef>
                <a:spcPts val="1200"/>
              </a:spcBef>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）必须正式规定允许的包类型、包字段的逻辑表达。</a:t>
            </a:r>
          </a:p>
          <a:p>
            <a:pPr algn="just" eaLnBrk="1" hangingPunct="1">
              <a:lnSpc>
                <a:spcPct val="150000"/>
              </a:lnSpc>
              <a:spcBef>
                <a:spcPts val="1200"/>
              </a:spcBef>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）必须用防火墙支持的语法重写表达式（过滤规则）</a:t>
            </a:r>
          </a:p>
          <a:p>
            <a:pPr algn="just" eaLnBrk="1" hangingPunct="1">
              <a:lnSpc>
                <a:spcPct val="150000"/>
              </a:lnSpc>
              <a:spcBef>
                <a:spcPts val="1200"/>
              </a:spcBef>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endParaRPr lang="en-US" altLang="zh-CN" sz="2400" dirty="0">
              <a:latin typeface="华文细黑" panose="02010600040101010101" pitchFamily="2" charset="-122"/>
              <a:ea typeface="华文细黑" panose="02010600040101010101" pitchFamily="2" charset="-122"/>
            </a:endParaRPr>
          </a:p>
        </p:txBody>
      </p:sp>
      <p:sp>
        <p:nvSpPr>
          <p:cNvPr id="3" name="Rectangle 2"/>
          <p:cNvSpPr>
            <a:spLocks noGrp="1" noChangeArrowheads="1"/>
          </p:cNvSpPr>
          <p:nvPr>
            <p:ph type="title"/>
          </p:nvPr>
        </p:nvSpPr>
        <p:spPr>
          <a:xfrm>
            <a:off x="914400" y="304800"/>
            <a:ext cx="7793038" cy="762000"/>
          </a:xfrm>
        </p:spPr>
        <p:txBody>
          <a:bodyPr/>
          <a:lstStyle/>
          <a:p>
            <a:pPr eaLnBrk="1" hangingPunct="1"/>
            <a:r>
              <a:rPr lang="zh-CN" altLang="en-US" sz="4000" dirty="0"/>
              <a:t>包过滤技术：过滤规则</a:t>
            </a:r>
          </a:p>
        </p:txBody>
      </p:sp>
    </p:spTree>
    <p:extLst>
      <p:ext uri="{BB962C8B-B14F-4D97-AF65-F5344CB8AC3E}">
        <p14:creationId xmlns:p14="http://schemas.microsoft.com/office/powerpoint/2010/main" val="21057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334108" y="1342292"/>
            <a:ext cx="8229600" cy="2444262"/>
          </a:xfrm>
        </p:spPr>
        <p:txBody>
          <a:bodyPr/>
          <a:lstStyle/>
          <a:p>
            <a:pPr eaLnBrk="1" hangingPunct="1">
              <a:lnSpc>
                <a:spcPct val="150000"/>
              </a:lnSpc>
              <a:buFont typeface="Wingdings" panose="05000000000000000000" pitchFamily="2" charset="2"/>
              <a:buNone/>
            </a:pPr>
            <a:r>
              <a:rPr lang="en-US" altLang="zh-CN" sz="2000" b="1" dirty="0">
                <a:solidFill>
                  <a:schemeClr val="accent1"/>
                </a:solidFill>
                <a:latin typeface="华文细黑" panose="02010600040101010101" pitchFamily="2" charset="-122"/>
                <a:ea typeface="华文细黑" panose="02010600040101010101" pitchFamily="2" charset="-122"/>
              </a:rPr>
              <a:t>    </a:t>
            </a:r>
            <a:r>
              <a:rPr lang="zh-CN" altLang="en-US" sz="2000" b="1" dirty="0">
                <a:solidFill>
                  <a:schemeClr val="accent1"/>
                </a:solidFill>
                <a:latin typeface="华文细黑" panose="02010600040101010101" pitchFamily="2" charset="-122"/>
                <a:ea typeface="华文细黑" panose="02010600040101010101" pitchFamily="2" charset="-122"/>
              </a:rPr>
              <a:t> 按地址过滤：</a:t>
            </a:r>
            <a:r>
              <a:rPr lang="zh-CN" altLang="en-US" sz="2000" dirty="0">
                <a:latin typeface="华文细黑" panose="02010600040101010101" pitchFamily="2" charset="-122"/>
                <a:ea typeface="华文细黑" panose="02010600040101010101" pitchFamily="2" charset="-122"/>
              </a:rPr>
              <a:t>源地址数据包过滤</a:t>
            </a:r>
            <a:endParaRPr lang="en-US" altLang="zh-CN" sz="2000" dirty="0">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例如：假设网络</a:t>
            </a:r>
            <a:r>
              <a:rPr lang="en-US" altLang="zh-CN" sz="2000" dirty="0">
                <a:latin typeface="华文细黑" panose="02010600040101010101" pitchFamily="2" charset="-122"/>
                <a:ea typeface="华文细黑" panose="02010600040101010101" pitchFamily="2" charset="-122"/>
              </a:rPr>
              <a:t>202.110.8.0</a:t>
            </a:r>
            <a:r>
              <a:rPr lang="zh-CN" altLang="en-US" sz="2000" dirty="0">
                <a:latin typeface="华文细黑" panose="02010600040101010101" pitchFamily="2" charset="-122"/>
                <a:ea typeface="华文细黑" panose="02010600040101010101" pitchFamily="2" charset="-122"/>
              </a:rPr>
              <a:t>是一个危险的网络，那么就可以用源地址过滤禁止内部主机和该网络进行通信。</a:t>
            </a:r>
            <a:endParaRPr lang="en-US" altLang="zh-CN" sz="2000" dirty="0">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下表是根据上面的政策所制定的规则。</a:t>
            </a:r>
          </a:p>
        </p:txBody>
      </p:sp>
      <p:graphicFrame>
        <p:nvGraphicFramePr>
          <p:cNvPr id="574494" name="Group 30"/>
          <p:cNvGraphicFramePr>
            <a:graphicFrameLocks noGrp="1"/>
          </p:cNvGraphicFramePr>
          <p:nvPr>
            <p:extLst>
              <p:ext uri="{D42A27DB-BD31-4B8C-83A1-F6EECF244321}">
                <p14:modId xmlns:p14="http://schemas.microsoft.com/office/powerpoint/2010/main" val="1426259785"/>
              </p:ext>
            </p:extLst>
          </p:nvPr>
        </p:nvGraphicFramePr>
        <p:xfrm>
          <a:off x="753208" y="4103076"/>
          <a:ext cx="7391400" cy="1249680"/>
        </p:xfrm>
        <a:graphic>
          <a:graphicData uri="http://schemas.openxmlformats.org/drawingml/2006/table">
            <a:tbl>
              <a:tblPr/>
              <a:tblGrid>
                <a:gridCol w="1374775">
                  <a:extLst>
                    <a:ext uri="{9D8B030D-6E8A-4147-A177-3AD203B41FA5}">
                      <a16:colId xmlns:a16="http://schemas.microsoft.com/office/drawing/2014/main" val="1851793078"/>
                    </a:ext>
                  </a:extLst>
                </a:gridCol>
                <a:gridCol w="1374775">
                  <a:extLst>
                    <a:ext uri="{9D8B030D-6E8A-4147-A177-3AD203B41FA5}">
                      <a16:colId xmlns:a16="http://schemas.microsoft.com/office/drawing/2014/main" val="475980524"/>
                    </a:ext>
                  </a:extLst>
                </a:gridCol>
                <a:gridCol w="1633538">
                  <a:extLst>
                    <a:ext uri="{9D8B030D-6E8A-4147-A177-3AD203B41FA5}">
                      <a16:colId xmlns:a16="http://schemas.microsoft.com/office/drawing/2014/main" val="4046671022"/>
                    </a:ext>
                  </a:extLst>
                </a:gridCol>
                <a:gridCol w="1719262">
                  <a:extLst>
                    <a:ext uri="{9D8B030D-6E8A-4147-A177-3AD203B41FA5}">
                      <a16:colId xmlns:a16="http://schemas.microsoft.com/office/drawing/2014/main" val="2849552158"/>
                    </a:ext>
                  </a:extLst>
                </a:gridCol>
                <a:gridCol w="1289050">
                  <a:extLst>
                    <a:ext uri="{9D8B030D-6E8A-4147-A177-3AD203B41FA5}">
                      <a16:colId xmlns:a16="http://schemas.microsoft.com/office/drawing/2014/main" val="271256670"/>
                    </a:ext>
                  </a:extLst>
                </a:gridCol>
              </a:tblGrid>
              <a:tr h="39528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规则</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源地址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目标地址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动作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9236128"/>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内部网络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202.110.8.0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拒绝</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3672690"/>
                  </a:ext>
                </a:extLst>
              </a:tr>
              <a:tr h="381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202.110.8.0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内部网络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拒绝</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3893387"/>
                  </a:ext>
                </a:extLst>
              </a:tr>
            </a:tbl>
          </a:graphicData>
        </a:graphic>
      </p:graphicFrame>
      <p:sp>
        <p:nvSpPr>
          <p:cNvPr id="4" name="Rectangle 2"/>
          <p:cNvSpPr>
            <a:spLocks noGrp="1" noChangeArrowheads="1"/>
          </p:cNvSpPr>
          <p:nvPr>
            <p:ph type="title"/>
          </p:nvPr>
        </p:nvSpPr>
        <p:spPr>
          <a:xfrm>
            <a:off x="914400" y="304800"/>
            <a:ext cx="7793038" cy="762000"/>
          </a:xfrm>
        </p:spPr>
        <p:txBody>
          <a:bodyPr/>
          <a:lstStyle/>
          <a:p>
            <a:pPr eaLnBrk="1" hangingPunct="1"/>
            <a:r>
              <a:rPr lang="zh-CN" altLang="en-US" sz="4000" dirty="0"/>
              <a:t>包过滤技术：过滤规则</a:t>
            </a:r>
          </a:p>
        </p:txBody>
      </p:sp>
    </p:spTree>
    <p:extLst>
      <p:ext uri="{BB962C8B-B14F-4D97-AF65-F5344CB8AC3E}">
        <p14:creationId xmlns:p14="http://schemas.microsoft.com/office/powerpoint/2010/main" val="185242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body" idx="1"/>
          </p:nvPr>
        </p:nvSpPr>
        <p:spPr>
          <a:xfrm>
            <a:off x="609600" y="1318846"/>
            <a:ext cx="8097838" cy="2655277"/>
          </a:xfrm>
        </p:spPr>
        <p:txBody>
          <a:bodyPr/>
          <a:lstStyle/>
          <a:p>
            <a:pPr algn="just" eaLnBrk="1" hangingPunct="1">
              <a:lnSpc>
                <a:spcPct val="150000"/>
              </a:lnSpc>
              <a:buFont typeface="Wingdings" panose="05000000000000000000" pitchFamily="2" charset="2"/>
              <a:buNone/>
            </a:pPr>
            <a:r>
              <a:rPr lang="zh-CN" altLang="en-US" sz="2000" b="1" dirty="0">
                <a:solidFill>
                  <a:schemeClr val="accent1"/>
                </a:solidFill>
                <a:latin typeface="+mn-ea"/>
              </a:rPr>
              <a:t>按服务过滤（端口过滤）</a:t>
            </a:r>
          </a:p>
          <a:p>
            <a:pPr marL="0" indent="0" algn="just" eaLnBrk="1" hangingPunct="1">
              <a:lnSpc>
                <a:spcPct val="150000"/>
              </a:lnSpc>
              <a:buFont typeface="Wingdings" panose="05000000000000000000" pitchFamily="2" charset="2"/>
              <a:buNone/>
            </a:pPr>
            <a:r>
              <a:rPr lang="zh-CN" altLang="en-US" sz="2000" dirty="0">
                <a:latin typeface="+mn-ea"/>
              </a:rPr>
              <a:t>  假设安全策略是禁止外部主机访问内部的</a:t>
            </a:r>
            <a:r>
              <a:rPr lang="en-US" altLang="zh-CN" sz="2000" dirty="0">
                <a:latin typeface="+mn-ea"/>
              </a:rPr>
              <a:t>E-mail</a:t>
            </a:r>
            <a:r>
              <a:rPr lang="zh-CN" altLang="en-US" sz="2000" dirty="0">
                <a:latin typeface="+mn-ea"/>
              </a:rPr>
              <a:t>服务器（</a:t>
            </a:r>
            <a:r>
              <a:rPr lang="en-US" altLang="zh-CN" sz="2000" dirty="0">
                <a:latin typeface="+mn-ea"/>
              </a:rPr>
              <a:t>SMTP</a:t>
            </a:r>
            <a:r>
              <a:rPr lang="zh-CN" altLang="en-US" sz="2000" dirty="0">
                <a:latin typeface="+mn-ea"/>
              </a:rPr>
              <a:t>，端口</a:t>
            </a:r>
            <a:r>
              <a:rPr lang="en-US" altLang="zh-CN" sz="2000" dirty="0">
                <a:latin typeface="+mn-ea"/>
              </a:rPr>
              <a:t>25</a:t>
            </a:r>
            <a:r>
              <a:rPr lang="zh-CN" altLang="en-US" sz="2000" dirty="0">
                <a:latin typeface="+mn-ea"/>
              </a:rPr>
              <a:t>），允许内部主机访问外部主机，实现这种的过滤的访问控制规则类似下表（“*”代表任意值）</a:t>
            </a:r>
            <a:endParaRPr lang="en-US" altLang="zh-CN" sz="2000" dirty="0">
              <a:latin typeface="+mn-ea"/>
            </a:endParaRPr>
          </a:p>
          <a:p>
            <a:pPr marL="0" indent="0" algn="just" eaLnBrk="1" hangingPunct="1">
              <a:lnSpc>
                <a:spcPct val="150000"/>
              </a:lnSpc>
              <a:buFont typeface="Wingdings" panose="05000000000000000000" pitchFamily="2" charset="2"/>
              <a:buNone/>
            </a:pPr>
            <a:r>
              <a:rPr lang="en-US" altLang="zh-CN" sz="2000" dirty="0">
                <a:latin typeface="+mn-ea"/>
              </a:rPr>
              <a:t>  </a:t>
            </a:r>
            <a:r>
              <a:rPr lang="zh-CN" altLang="en-US" sz="2000" dirty="0">
                <a:latin typeface="+mn-ea"/>
              </a:rPr>
              <a:t>规则</a:t>
            </a:r>
            <a:r>
              <a:rPr lang="en-US" altLang="zh-CN" sz="2000" dirty="0">
                <a:latin typeface="+mn-ea"/>
              </a:rPr>
              <a:t>3</a:t>
            </a:r>
            <a:r>
              <a:rPr lang="zh-CN" altLang="en-US" sz="2000" dirty="0">
                <a:latin typeface="+mn-ea"/>
              </a:rPr>
              <a:t>：没有明确允许的就被禁止（通常是最后一条）。</a:t>
            </a:r>
          </a:p>
        </p:txBody>
      </p:sp>
      <p:graphicFrame>
        <p:nvGraphicFramePr>
          <p:cNvPr id="575491" name="Group 1027"/>
          <p:cNvGraphicFramePr>
            <a:graphicFrameLocks noGrp="1"/>
          </p:cNvGraphicFramePr>
          <p:nvPr>
            <p:extLst>
              <p:ext uri="{D42A27DB-BD31-4B8C-83A1-F6EECF244321}">
                <p14:modId xmlns:p14="http://schemas.microsoft.com/office/powerpoint/2010/main" val="3299687939"/>
              </p:ext>
            </p:extLst>
          </p:nvPr>
        </p:nvGraphicFramePr>
        <p:xfrm>
          <a:off x="914400" y="3974123"/>
          <a:ext cx="7889633" cy="1600200"/>
        </p:xfrm>
        <a:graphic>
          <a:graphicData uri="http://schemas.openxmlformats.org/drawingml/2006/table">
            <a:tbl>
              <a:tblPr/>
              <a:tblGrid>
                <a:gridCol w="721867">
                  <a:extLst>
                    <a:ext uri="{9D8B030D-6E8A-4147-A177-3AD203B41FA5}">
                      <a16:colId xmlns:a16="http://schemas.microsoft.com/office/drawing/2014/main" val="217899792"/>
                    </a:ext>
                  </a:extLst>
                </a:gridCol>
                <a:gridCol w="721867">
                  <a:extLst>
                    <a:ext uri="{9D8B030D-6E8A-4147-A177-3AD203B41FA5}">
                      <a16:colId xmlns:a16="http://schemas.microsoft.com/office/drawing/2014/main" val="1924351003"/>
                    </a:ext>
                  </a:extLst>
                </a:gridCol>
                <a:gridCol w="962489">
                  <a:extLst>
                    <a:ext uri="{9D8B030D-6E8A-4147-A177-3AD203B41FA5}">
                      <a16:colId xmlns:a16="http://schemas.microsoft.com/office/drawing/2014/main" val="431552180"/>
                    </a:ext>
                  </a:extLst>
                </a:gridCol>
                <a:gridCol w="962489">
                  <a:extLst>
                    <a:ext uri="{9D8B030D-6E8A-4147-A177-3AD203B41FA5}">
                      <a16:colId xmlns:a16="http://schemas.microsoft.com/office/drawing/2014/main" val="2284989551"/>
                    </a:ext>
                  </a:extLst>
                </a:gridCol>
                <a:gridCol w="1203112">
                  <a:extLst>
                    <a:ext uri="{9D8B030D-6E8A-4147-A177-3AD203B41FA5}">
                      <a16:colId xmlns:a16="http://schemas.microsoft.com/office/drawing/2014/main" val="824508515"/>
                    </a:ext>
                  </a:extLst>
                </a:gridCol>
                <a:gridCol w="1203112">
                  <a:extLst>
                    <a:ext uri="{9D8B030D-6E8A-4147-A177-3AD203B41FA5}">
                      <a16:colId xmlns:a16="http://schemas.microsoft.com/office/drawing/2014/main" val="1831856919"/>
                    </a:ext>
                  </a:extLst>
                </a:gridCol>
                <a:gridCol w="999508">
                  <a:extLst>
                    <a:ext uri="{9D8B030D-6E8A-4147-A177-3AD203B41FA5}">
                      <a16:colId xmlns:a16="http://schemas.microsoft.com/office/drawing/2014/main" val="2521595403"/>
                    </a:ext>
                  </a:extLst>
                </a:gridCol>
                <a:gridCol w="1115189">
                  <a:extLst>
                    <a:ext uri="{9D8B030D-6E8A-4147-A177-3AD203B41FA5}">
                      <a16:colId xmlns:a16="http://schemas.microsoft.com/office/drawing/2014/main" val="2749044421"/>
                    </a:ext>
                  </a:extLst>
                </a:gridCol>
              </a:tblGrid>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规则</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源地址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源端口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目的地址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目的端口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动作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注释</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2003603"/>
                  </a:ext>
                </a:extLst>
              </a:tr>
              <a:tr h="381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E-mail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拒绝</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不信任</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2834652"/>
                  </a:ext>
                </a:extLst>
              </a:tr>
              <a:tr h="381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允许</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允许联接</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0947309"/>
                  </a:ext>
                </a:extLst>
              </a:tr>
              <a:tr h="381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双向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拒绝</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缺省状态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3792755"/>
                  </a:ext>
                </a:extLst>
              </a:tr>
            </a:tbl>
          </a:graphicData>
        </a:graphic>
      </p:graphicFrame>
      <p:sp>
        <p:nvSpPr>
          <p:cNvPr id="4" name="Rectangle 2"/>
          <p:cNvSpPr>
            <a:spLocks noGrp="1" noChangeArrowheads="1"/>
          </p:cNvSpPr>
          <p:nvPr>
            <p:ph type="title"/>
          </p:nvPr>
        </p:nvSpPr>
        <p:spPr>
          <a:xfrm>
            <a:off x="914400" y="304800"/>
            <a:ext cx="7793038" cy="762000"/>
          </a:xfrm>
        </p:spPr>
        <p:txBody>
          <a:bodyPr/>
          <a:lstStyle/>
          <a:p>
            <a:pPr eaLnBrk="1" hangingPunct="1"/>
            <a:r>
              <a:rPr lang="zh-CN" altLang="en-US" sz="4000" dirty="0"/>
              <a:t>包过滤技术：过滤规则</a:t>
            </a:r>
          </a:p>
        </p:txBody>
      </p:sp>
    </p:spTree>
    <p:extLst>
      <p:ext uri="{BB962C8B-B14F-4D97-AF65-F5344CB8AC3E}">
        <p14:creationId xmlns:p14="http://schemas.microsoft.com/office/powerpoint/2010/main" val="20518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77838" y="1453660"/>
            <a:ext cx="8229600" cy="4712677"/>
          </a:xfrm>
        </p:spPr>
        <p:txBody>
          <a:bodyPr/>
          <a:lstStyle/>
          <a:p>
            <a:pPr algn="just" eaLnBrk="1" hangingPunct="1">
              <a:lnSpc>
                <a:spcPct val="150000"/>
              </a:lnSpc>
              <a:buFont typeface="Wingdings" panose="05000000000000000000" pitchFamily="2" charset="2"/>
              <a:buNone/>
            </a:pPr>
            <a:r>
              <a:rPr lang="zh-CN" altLang="en-US" sz="1800" dirty="0">
                <a:latin typeface="+mn-ea"/>
              </a:rPr>
              <a:t>    第一：假设内部网络为 </a:t>
            </a:r>
            <a:r>
              <a:rPr lang="en-US" altLang="zh-CN" sz="1800" dirty="0">
                <a:latin typeface="+mn-ea"/>
              </a:rPr>
              <a:t>116.111.4.0</a:t>
            </a:r>
          </a:p>
          <a:p>
            <a:pPr marL="0" indent="0" algn="just" eaLnBrk="1" hangingPunct="1">
              <a:lnSpc>
                <a:spcPct val="150000"/>
              </a:lnSpc>
              <a:buFont typeface="Wingdings" panose="05000000000000000000" pitchFamily="2" charset="2"/>
              <a:buNone/>
            </a:pPr>
            <a:r>
              <a:rPr lang="zh-CN" altLang="en-US" sz="1800" dirty="0">
                <a:latin typeface="+mn-ea"/>
              </a:rPr>
              <a:t>    第二：</a:t>
            </a:r>
            <a:r>
              <a:rPr lang="en-US" altLang="zh-CN" sz="1800" b="1" dirty="0">
                <a:solidFill>
                  <a:srgbClr val="FF0000"/>
                </a:solidFill>
                <a:latin typeface="+mn-ea"/>
              </a:rPr>
              <a:t>Telnet</a:t>
            </a:r>
            <a:r>
              <a:rPr lang="zh-CN" altLang="en-US" sz="1800" b="1" dirty="0">
                <a:solidFill>
                  <a:srgbClr val="FF0000"/>
                </a:solidFill>
                <a:latin typeface="+mn-ea"/>
              </a:rPr>
              <a:t>服务要求</a:t>
            </a:r>
            <a:r>
              <a:rPr lang="zh-CN" altLang="en-US" sz="1800" dirty="0">
                <a:latin typeface="+mn-ea"/>
              </a:rPr>
              <a:t>。假设外部站点</a:t>
            </a:r>
            <a:r>
              <a:rPr lang="en-US" altLang="zh-CN" sz="1800" dirty="0">
                <a:latin typeface="+mn-ea"/>
              </a:rPr>
              <a:t>202.208.5.6</a:t>
            </a:r>
            <a:r>
              <a:rPr lang="zh-CN" altLang="en-US" sz="1800" dirty="0">
                <a:latin typeface="+mn-ea"/>
              </a:rPr>
              <a:t>上有反动的</a:t>
            </a:r>
            <a:r>
              <a:rPr lang="en-US" altLang="zh-CN" sz="1800" dirty="0">
                <a:latin typeface="+mn-ea"/>
              </a:rPr>
              <a:t>BBS</a:t>
            </a:r>
            <a:r>
              <a:rPr lang="zh-CN" altLang="en-US" sz="1800" dirty="0">
                <a:latin typeface="+mn-ea"/>
              </a:rPr>
              <a:t>，故要阻止网络中的用户访问该点的</a:t>
            </a:r>
            <a:r>
              <a:rPr lang="en-US" altLang="zh-CN" sz="1800" dirty="0">
                <a:latin typeface="+mn-ea"/>
              </a:rPr>
              <a:t>BBS</a:t>
            </a:r>
            <a:r>
              <a:rPr lang="zh-CN" altLang="en-US" sz="1800" dirty="0">
                <a:latin typeface="+mn-ea"/>
              </a:rPr>
              <a:t>；再假设这个站点的</a:t>
            </a:r>
            <a:r>
              <a:rPr lang="en-US" altLang="zh-CN" sz="1800" dirty="0">
                <a:latin typeface="+mn-ea"/>
              </a:rPr>
              <a:t>BBS</a:t>
            </a:r>
            <a:r>
              <a:rPr lang="zh-CN" altLang="en-US" sz="1800" dirty="0">
                <a:latin typeface="+mn-ea"/>
              </a:rPr>
              <a:t>服务是通过</a:t>
            </a:r>
            <a:r>
              <a:rPr lang="en-US" altLang="zh-CN" sz="1800" dirty="0">
                <a:latin typeface="+mn-ea"/>
              </a:rPr>
              <a:t>Telnet</a:t>
            </a:r>
            <a:r>
              <a:rPr lang="zh-CN" altLang="en-US" sz="1800" dirty="0">
                <a:latin typeface="+mn-ea"/>
              </a:rPr>
              <a:t>方式提供的，那么需要阻止到那个站点的出站</a:t>
            </a:r>
            <a:r>
              <a:rPr lang="en-US" altLang="zh-CN" sz="1800" dirty="0">
                <a:latin typeface="+mn-ea"/>
              </a:rPr>
              <a:t>Telnet</a:t>
            </a:r>
            <a:r>
              <a:rPr lang="zh-CN" altLang="en-US" sz="1800" dirty="0">
                <a:latin typeface="+mn-ea"/>
              </a:rPr>
              <a:t>服务，对于</a:t>
            </a:r>
            <a:r>
              <a:rPr lang="en-US" altLang="zh-CN" sz="1800" dirty="0">
                <a:latin typeface="+mn-ea"/>
              </a:rPr>
              <a:t>Internet</a:t>
            </a:r>
            <a:r>
              <a:rPr lang="zh-CN" altLang="en-US" sz="1800" dirty="0">
                <a:latin typeface="+mn-ea"/>
              </a:rPr>
              <a:t>的其他站点，允许内部的网用户通过</a:t>
            </a:r>
            <a:r>
              <a:rPr lang="en-US" altLang="zh-CN" sz="1800" dirty="0">
                <a:latin typeface="+mn-ea"/>
              </a:rPr>
              <a:t>Telnet</a:t>
            </a:r>
            <a:r>
              <a:rPr lang="zh-CN" altLang="en-US" sz="1800" dirty="0">
                <a:latin typeface="+mn-ea"/>
              </a:rPr>
              <a:t>方式访问，但不允许其他站点以</a:t>
            </a:r>
            <a:r>
              <a:rPr lang="en-US" altLang="zh-CN" sz="1800" dirty="0">
                <a:latin typeface="+mn-ea"/>
              </a:rPr>
              <a:t>Telnet</a:t>
            </a:r>
            <a:r>
              <a:rPr lang="zh-CN" altLang="en-US" sz="1800" dirty="0">
                <a:latin typeface="+mn-ea"/>
              </a:rPr>
              <a:t>方式访问内部网络。（端口</a:t>
            </a:r>
            <a:r>
              <a:rPr lang="en-US" altLang="zh-CN" sz="1800" dirty="0">
                <a:latin typeface="+mn-ea"/>
              </a:rPr>
              <a:t>23</a:t>
            </a:r>
            <a:r>
              <a:rPr lang="zh-CN" altLang="en-US" sz="1800" dirty="0">
                <a:latin typeface="+mn-ea"/>
              </a:rPr>
              <a:t>）</a:t>
            </a:r>
            <a:endParaRPr lang="en-US" altLang="zh-CN" sz="1800" dirty="0">
              <a:latin typeface="+mn-ea"/>
            </a:endParaRPr>
          </a:p>
          <a:p>
            <a:pPr marL="0" indent="0" algn="just" eaLnBrk="1" hangingPunct="1">
              <a:lnSpc>
                <a:spcPct val="150000"/>
              </a:lnSpc>
              <a:buFont typeface="Wingdings" panose="05000000000000000000" pitchFamily="2" charset="2"/>
              <a:buNone/>
            </a:pPr>
            <a:r>
              <a:rPr lang="en-US" altLang="zh-CN" sz="1800" dirty="0">
                <a:latin typeface="+mn-ea"/>
              </a:rPr>
              <a:t>    </a:t>
            </a:r>
            <a:r>
              <a:rPr lang="zh-CN" altLang="en-US" sz="1800" dirty="0">
                <a:latin typeface="+mn-ea"/>
              </a:rPr>
              <a:t>第三：</a:t>
            </a:r>
            <a:r>
              <a:rPr lang="zh-CN" altLang="en-US" sz="1800" b="1" dirty="0">
                <a:solidFill>
                  <a:srgbClr val="00B050"/>
                </a:solidFill>
                <a:latin typeface="+mn-ea"/>
              </a:rPr>
              <a:t>邮件服务要求</a:t>
            </a:r>
            <a:r>
              <a:rPr lang="zh-CN" altLang="en-US" sz="1800" b="1" dirty="0">
                <a:latin typeface="+mn-ea"/>
              </a:rPr>
              <a:t>。</a:t>
            </a:r>
            <a:r>
              <a:rPr lang="zh-CN" altLang="en-US" sz="1800" dirty="0">
                <a:latin typeface="+mn-ea"/>
              </a:rPr>
              <a:t>为了发电子邮件，允许</a:t>
            </a:r>
            <a:r>
              <a:rPr lang="en-US" altLang="zh-CN" sz="1800" dirty="0">
                <a:latin typeface="+mn-ea"/>
              </a:rPr>
              <a:t>SMTP</a:t>
            </a:r>
            <a:r>
              <a:rPr lang="zh-CN" altLang="en-US" sz="1800" dirty="0">
                <a:latin typeface="+mn-ea"/>
              </a:rPr>
              <a:t>出站入站服务，邮件服务器</a:t>
            </a:r>
            <a:r>
              <a:rPr lang="en-US" altLang="zh-CN" sz="1800" dirty="0">
                <a:latin typeface="+mn-ea"/>
              </a:rPr>
              <a:t>IP</a:t>
            </a:r>
            <a:r>
              <a:rPr lang="zh-CN" altLang="en-US" sz="1800" dirty="0">
                <a:latin typeface="+mn-ea"/>
              </a:rPr>
              <a:t>地址为</a:t>
            </a:r>
            <a:r>
              <a:rPr lang="en-US" altLang="zh-CN" sz="1800" dirty="0">
                <a:latin typeface="+mn-ea"/>
              </a:rPr>
              <a:t>116.111.4.1</a:t>
            </a:r>
            <a:r>
              <a:rPr lang="zh-CN" altLang="en-US" sz="1800" dirty="0">
                <a:latin typeface="+mn-ea"/>
              </a:rPr>
              <a:t>。</a:t>
            </a:r>
            <a:endParaRPr lang="en-US" altLang="zh-CN" sz="1800" dirty="0">
              <a:latin typeface="+mn-ea"/>
            </a:endParaRPr>
          </a:p>
          <a:p>
            <a:pPr marL="0" indent="0" algn="just" eaLnBrk="1" hangingPunct="1">
              <a:lnSpc>
                <a:spcPct val="150000"/>
              </a:lnSpc>
              <a:buFont typeface="Wingdings" panose="05000000000000000000" pitchFamily="2" charset="2"/>
              <a:buNone/>
            </a:pPr>
            <a:r>
              <a:rPr lang="en-US" altLang="zh-CN" sz="1800" dirty="0">
                <a:latin typeface="+mn-ea"/>
              </a:rPr>
              <a:t>    </a:t>
            </a:r>
            <a:r>
              <a:rPr lang="zh-CN" altLang="en-US" sz="1800" dirty="0">
                <a:latin typeface="+mn-ea"/>
              </a:rPr>
              <a:t>第四：</a:t>
            </a:r>
            <a:r>
              <a:rPr lang="en-US" altLang="zh-CN" sz="1800" b="1" dirty="0">
                <a:solidFill>
                  <a:srgbClr val="0000FF"/>
                </a:solidFill>
                <a:latin typeface="+mn-ea"/>
              </a:rPr>
              <a:t>WWW</a:t>
            </a:r>
            <a:r>
              <a:rPr lang="zh-CN" altLang="en-US" sz="1800" b="1" dirty="0">
                <a:solidFill>
                  <a:srgbClr val="0000FF"/>
                </a:solidFill>
                <a:latin typeface="+mn-ea"/>
              </a:rPr>
              <a:t>服务要求</a:t>
            </a:r>
            <a:r>
              <a:rPr lang="zh-CN" altLang="en-US" sz="1800" b="1" dirty="0">
                <a:latin typeface="+mn-ea"/>
              </a:rPr>
              <a:t>。</a:t>
            </a:r>
            <a:r>
              <a:rPr lang="zh-CN" altLang="en-US" sz="1800" dirty="0">
                <a:latin typeface="+mn-ea"/>
              </a:rPr>
              <a:t>允许内部网用户访问</a:t>
            </a:r>
            <a:r>
              <a:rPr lang="en-US" altLang="zh-CN" sz="1800" dirty="0">
                <a:latin typeface="+mn-ea"/>
              </a:rPr>
              <a:t>Internet</a:t>
            </a:r>
            <a:r>
              <a:rPr lang="zh-CN" altLang="en-US" sz="1800" dirty="0">
                <a:latin typeface="+mn-ea"/>
              </a:rPr>
              <a:t>上任何网络和站点，但只允许网络号为</a:t>
            </a:r>
            <a:r>
              <a:rPr lang="en-US" altLang="zh-CN" sz="1800" dirty="0">
                <a:latin typeface="+mn-ea"/>
              </a:rPr>
              <a:t>98.120.7.0</a:t>
            </a:r>
            <a:r>
              <a:rPr lang="zh-CN" altLang="en-US" sz="1800" dirty="0">
                <a:latin typeface="+mn-ea"/>
              </a:rPr>
              <a:t>的合作伙伴公司的网络访问内部</a:t>
            </a:r>
            <a:r>
              <a:rPr lang="en-US" altLang="zh-CN" sz="1800" dirty="0">
                <a:latin typeface="+mn-ea"/>
              </a:rPr>
              <a:t>WWW</a:t>
            </a:r>
            <a:r>
              <a:rPr lang="zh-CN" altLang="en-US" sz="1800" dirty="0">
                <a:latin typeface="+mn-ea"/>
              </a:rPr>
              <a:t>服务器，内部</a:t>
            </a:r>
            <a:r>
              <a:rPr lang="en-US" altLang="zh-CN" sz="1800" dirty="0">
                <a:latin typeface="+mn-ea"/>
              </a:rPr>
              <a:t>WWW</a:t>
            </a:r>
            <a:r>
              <a:rPr lang="zh-CN" altLang="en-US" sz="1800" dirty="0">
                <a:latin typeface="+mn-ea"/>
              </a:rPr>
              <a:t>服务器的</a:t>
            </a:r>
            <a:r>
              <a:rPr lang="en-US" altLang="zh-CN" sz="1800" dirty="0">
                <a:latin typeface="+mn-ea"/>
              </a:rPr>
              <a:t>IP</a:t>
            </a:r>
            <a:r>
              <a:rPr lang="zh-CN" altLang="en-US" sz="1800" dirty="0">
                <a:latin typeface="+mn-ea"/>
              </a:rPr>
              <a:t>地址为</a:t>
            </a:r>
            <a:r>
              <a:rPr lang="en-US" altLang="zh-CN" sz="1800" dirty="0">
                <a:latin typeface="+mn-ea"/>
              </a:rPr>
              <a:t>116.111.4.5</a:t>
            </a:r>
          </a:p>
        </p:txBody>
      </p:sp>
      <p:sp>
        <p:nvSpPr>
          <p:cNvPr id="3" name="Rectangle 2"/>
          <p:cNvSpPr>
            <a:spLocks noGrp="1" noChangeArrowheads="1"/>
          </p:cNvSpPr>
          <p:nvPr>
            <p:ph type="title"/>
          </p:nvPr>
        </p:nvSpPr>
        <p:spPr>
          <a:xfrm>
            <a:off x="914400" y="304800"/>
            <a:ext cx="7793038" cy="762000"/>
          </a:xfrm>
        </p:spPr>
        <p:txBody>
          <a:bodyPr/>
          <a:lstStyle/>
          <a:p>
            <a:pPr eaLnBrk="1" hangingPunct="1"/>
            <a:r>
              <a:rPr lang="zh-CN" altLang="en-US" sz="4000" dirty="0"/>
              <a:t>包过滤技术：包过滤实例</a:t>
            </a:r>
          </a:p>
        </p:txBody>
      </p:sp>
    </p:spTree>
    <p:extLst>
      <p:ext uri="{BB962C8B-B14F-4D97-AF65-F5344CB8AC3E}">
        <p14:creationId xmlns:p14="http://schemas.microsoft.com/office/powerpoint/2010/main" val="338961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74638"/>
            <a:ext cx="8229600" cy="801688"/>
          </a:xfrm>
        </p:spPr>
        <p:txBody>
          <a:bodyPr/>
          <a:lstStyle/>
          <a:p>
            <a:pPr eaLnBrk="1" hangingPunct="1"/>
            <a:r>
              <a:rPr lang="zh-CN" altLang="en-US" dirty="0"/>
              <a:t>防火墙概念</a:t>
            </a:r>
          </a:p>
        </p:txBody>
      </p:sp>
      <p:sp>
        <p:nvSpPr>
          <p:cNvPr id="1028" name="Rectangle 3"/>
          <p:cNvSpPr>
            <a:spLocks noGrp="1" noChangeArrowheads="1"/>
          </p:cNvSpPr>
          <p:nvPr>
            <p:ph type="body" idx="1"/>
          </p:nvPr>
        </p:nvSpPr>
        <p:spPr>
          <a:xfrm>
            <a:off x="304800" y="950871"/>
            <a:ext cx="8229600" cy="501612"/>
          </a:xfrm>
        </p:spPr>
        <p:txBody>
          <a:bodyPr/>
          <a:lstStyle/>
          <a:p>
            <a:pPr eaLnBrk="1" hangingPunct="1">
              <a:lnSpc>
                <a:spcPct val="150000"/>
              </a:lnSpc>
              <a:buFont typeface="Wingdings" panose="05000000000000000000" pitchFamily="2" charset="2"/>
              <a:buNone/>
            </a:pPr>
            <a:r>
              <a:rPr lang="zh-CN" altLang="en-US" sz="2400" b="1" dirty="0">
                <a:solidFill>
                  <a:srgbClr val="0070C0"/>
                </a:solidFill>
                <a:latin typeface="+mn-ea"/>
              </a:rPr>
              <a:t>什么是防火墙</a:t>
            </a:r>
            <a:r>
              <a:rPr lang="en-US" altLang="zh-CN" sz="2400" b="1" dirty="0">
                <a:solidFill>
                  <a:srgbClr val="0070C0"/>
                </a:solidFill>
                <a:latin typeface="+mn-ea"/>
              </a:rPr>
              <a:t>Firewall</a:t>
            </a:r>
          </a:p>
        </p:txBody>
      </p:sp>
      <p:sp>
        <p:nvSpPr>
          <p:cNvPr id="517126" name="Rectangle 6"/>
          <p:cNvSpPr>
            <a:spLocks noChangeArrowheads="1"/>
          </p:cNvSpPr>
          <p:nvPr/>
        </p:nvSpPr>
        <p:spPr bwMode="auto">
          <a:xfrm>
            <a:off x="2362200" y="5387975"/>
            <a:ext cx="1579563" cy="109538"/>
          </a:xfrm>
          <a:prstGeom prst="rect">
            <a:avLst/>
          </a:prstGeom>
          <a:gradFill rotWithShape="0">
            <a:gsLst>
              <a:gs pos="0">
                <a:srgbClr val="9234DB">
                  <a:gamma/>
                  <a:shade val="60000"/>
                  <a:invGamma/>
                </a:srgbClr>
              </a:gs>
              <a:gs pos="50000">
                <a:srgbClr val="9234DB"/>
              </a:gs>
              <a:gs pos="100000">
                <a:srgbClr val="9234DB">
                  <a:gamma/>
                  <a:shade val="60000"/>
                  <a:invGamma/>
                </a:srgbClr>
              </a:gs>
            </a:gsLst>
            <a:lin ang="5400000" scaled="1"/>
          </a:gradFill>
          <a:ln w="12700">
            <a:solidFill>
              <a:schemeClr val="bg2"/>
            </a:solidFill>
            <a:miter lim="800000"/>
            <a:headEnd/>
            <a:tailEnd/>
          </a:ln>
          <a:effectLst>
            <a:outerShdw dist="17961" dir="2700000" algn="ctr" rotWithShape="0">
              <a:schemeClr val="bg2"/>
            </a:outerShdw>
          </a:effectLst>
        </p:spPr>
        <p:txBody>
          <a:bodyPr wrap="none" anchor="ctr"/>
          <a:lstStyle/>
          <a:p>
            <a:pPr>
              <a:defRPr/>
            </a:pPr>
            <a:endParaRPr lang="zh-CN" altLang="en-US"/>
          </a:p>
        </p:txBody>
      </p:sp>
      <p:sp>
        <p:nvSpPr>
          <p:cNvPr id="517131" name="AutoShape 11"/>
          <p:cNvSpPr>
            <a:spLocks noChangeArrowheads="1"/>
          </p:cNvSpPr>
          <p:nvPr/>
        </p:nvSpPr>
        <p:spPr bwMode="auto">
          <a:xfrm flipH="1">
            <a:off x="2338388" y="5751513"/>
            <a:ext cx="1270000" cy="238125"/>
          </a:xfrm>
          <a:prstGeom prst="rightArrow">
            <a:avLst>
              <a:gd name="adj1" fmla="val 50000"/>
              <a:gd name="adj2" fmla="val 102346"/>
            </a:avLst>
          </a:prstGeom>
          <a:gradFill rotWithShape="0">
            <a:gsLst>
              <a:gs pos="0">
                <a:srgbClr val="009688">
                  <a:gamma/>
                  <a:shade val="60000"/>
                  <a:invGamma/>
                </a:srgbClr>
              </a:gs>
              <a:gs pos="50000">
                <a:srgbClr val="009688"/>
              </a:gs>
              <a:gs pos="100000">
                <a:srgbClr val="009688">
                  <a:gamma/>
                  <a:shade val="60000"/>
                  <a:invGamma/>
                </a:srgbClr>
              </a:gs>
            </a:gsLst>
            <a:lin ang="5400000" scaled="1"/>
          </a:gradFill>
          <a:ln w="12700">
            <a:solidFill>
              <a:schemeClr val="bg2"/>
            </a:solidFill>
            <a:miter lim="800000"/>
            <a:headEnd/>
            <a:tailEnd/>
          </a:ln>
          <a:effectLst>
            <a:outerShdw dist="17961" dir="2700000" algn="ctr" rotWithShape="0">
              <a:schemeClr val="bg2"/>
            </a:outerShdw>
          </a:effectLst>
        </p:spPr>
        <p:txBody>
          <a:bodyPr wrap="none" anchor="ctr"/>
          <a:lstStyle/>
          <a:p>
            <a:pPr>
              <a:defRPr/>
            </a:pPr>
            <a:endParaRPr lang="zh-CN" altLang="en-US"/>
          </a:p>
        </p:txBody>
      </p:sp>
      <p:pic>
        <p:nvPicPr>
          <p:cNvPr id="103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0763" y="4611688"/>
            <a:ext cx="1468437"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32" name="Oval 13"/>
          <p:cNvSpPr>
            <a:spLocks noChangeArrowheads="1"/>
          </p:cNvSpPr>
          <p:nvPr/>
        </p:nvSpPr>
        <p:spPr bwMode="auto">
          <a:xfrm>
            <a:off x="4156075" y="5759450"/>
            <a:ext cx="131763" cy="242888"/>
          </a:xfrm>
          <a:prstGeom prst="ellipse">
            <a:avLst/>
          </a:prstGeom>
          <a:solidFill>
            <a:schemeClr val="bg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7134" name="Rectangle 14"/>
          <p:cNvSpPr>
            <a:spLocks noChangeArrowheads="1"/>
          </p:cNvSpPr>
          <p:nvPr/>
        </p:nvSpPr>
        <p:spPr bwMode="auto">
          <a:xfrm>
            <a:off x="4222750" y="5802313"/>
            <a:ext cx="2589213" cy="109537"/>
          </a:xfrm>
          <a:prstGeom prst="rect">
            <a:avLst/>
          </a:prstGeom>
          <a:gradFill rotWithShape="0">
            <a:gsLst>
              <a:gs pos="0">
                <a:srgbClr val="009688">
                  <a:gamma/>
                  <a:shade val="60000"/>
                  <a:invGamma/>
                </a:srgbClr>
              </a:gs>
              <a:gs pos="50000">
                <a:srgbClr val="009688"/>
              </a:gs>
              <a:gs pos="100000">
                <a:srgbClr val="009688">
                  <a:gamma/>
                  <a:shade val="60000"/>
                  <a:invGamma/>
                </a:srgbClr>
              </a:gs>
            </a:gsLst>
            <a:lin ang="5400000" scaled="1"/>
          </a:gradFill>
          <a:ln w="12700">
            <a:solidFill>
              <a:schemeClr val="bg2"/>
            </a:solidFill>
            <a:miter lim="800000"/>
            <a:headEnd/>
            <a:tailEnd/>
          </a:ln>
          <a:effectLst>
            <a:outerShdw dist="17961" dir="2700000" algn="ctr" rotWithShape="0">
              <a:schemeClr val="bg2"/>
            </a:outerShdw>
          </a:effectLst>
        </p:spPr>
        <p:txBody>
          <a:bodyPr wrap="none" anchor="ctr"/>
          <a:lstStyle/>
          <a:p>
            <a:pPr>
              <a:defRPr/>
            </a:pPr>
            <a:endParaRPr lang="zh-CN" altLang="en-US"/>
          </a:p>
        </p:txBody>
      </p:sp>
      <p:sp>
        <p:nvSpPr>
          <p:cNvPr id="1034" name="Freeform 15"/>
          <p:cNvSpPr>
            <a:spLocks/>
          </p:cNvSpPr>
          <p:nvPr/>
        </p:nvSpPr>
        <p:spPr bwMode="auto">
          <a:xfrm>
            <a:off x="4167188" y="5822950"/>
            <a:ext cx="63500" cy="100013"/>
          </a:xfrm>
          <a:custGeom>
            <a:avLst/>
            <a:gdLst>
              <a:gd name="T0" fmla="*/ 77252282 w 49"/>
              <a:gd name="T1" fmla="*/ 0 h 77"/>
              <a:gd name="T2" fmla="*/ 16793806 w 49"/>
              <a:gd name="T3" fmla="*/ 0 h 77"/>
              <a:gd name="T4" fmla="*/ 10077061 w 49"/>
              <a:gd name="T5" fmla="*/ 20244187 h 77"/>
              <a:gd name="T6" fmla="*/ 6718041 w 49"/>
              <a:gd name="T7" fmla="*/ 32054813 h 77"/>
              <a:gd name="T8" fmla="*/ 3359021 w 49"/>
              <a:gd name="T9" fmla="*/ 48924542 h 77"/>
              <a:gd name="T10" fmla="*/ 0 w 49"/>
              <a:gd name="T11" fmla="*/ 75917650 h 77"/>
              <a:gd name="T12" fmla="*/ 3359021 w 49"/>
              <a:gd name="T13" fmla="*/ 96163151 h 77"/>
              <a:gd name="T14" fmla="*/ 6718041 w 49"/>
              <a:gd name="T15" fmla="*/ 114720102 h 77"/>
              <a:gd name="T16" fmla="*/ 13434787 w 49"/>
              <a:gd name="T17" fmla="*/ 128216656 h 77"/>
              <a:gd name="T18" fmla="*/ 80611301 w 49"/>
              <a:gd name="T19" fmla="*/ 128216656 h 77"/>
              <a:gd name="T20" fmla="*/ 77252282 w 49"/>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77"/>
              <a:gd name="T35" fmla="*/ 49 w 49"/>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77">
                <a:moveTo>
                  <a:pt x="46" y="0"/>
                </a:moveTo>
                <a:lnTo>
                  <a:pt x="10" y="0"/>
                </a:lnTo>
                <a:lnTo>
                  <a:pt x="6" y="12"/>
                </a:lnTo>
                <a:lnTo>
                  <a:pt x="4" y="19"/>
                </a:lnTo>
                <a:lnTo>
                  <a:pt x="2" y="29"/>
                </a:lnTo>
                <a:lnTo>
                  <a:pt x="0" y="45"/>
                </a:lnTo>
                <a:lnTo>
                  <a:pt x="2" y="57"/>
                </a:lnTo>
                <a:lnTo>
                  <a:pt x="4" y="68"/>
                </a:lnTo>
                <a:lnTo>
                  <a:pt x="8" y="76"/>
                </a:lnTo>
                <a:lnTo>
                  <a:pt x="48" y="76"/>
                </a:lnTo>
                <a:lnTo>
                  <a:pt x="46" y="0"/>
                </a:lnTo>
              </a:path>
            </a:pathLst>
          </a:custGeom>
          <a:gradFill rotWithShape="0">
            <a:gsLst>
              <a:gs pos="0">
                <a:srgbClr val="005A52"/>
              </a:gs>
              <a:gs pos="50000">
                <a:srgbClr val="009688"/>
              </a:gs>
              <a:gs pos="100000">
                <a:srgbClr val="005A52"/>
              </a:gs>
            </a:gsLst>
            <a:lin ang="54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5" name="Oval 16"/>
          <p:cNvSpPr>
            <a:spLocks noChangeArrowheads="1"/>
          </p:cNvSpPr>
          <p:nvPr/>
        </p:nvSpPr>
        <p:spPr bwMode="auto">
          <a:xfrm>
            <a:off x="4865688" y="5332413"/>
            <a:ext cx="131762" cy="241300"/>
          </a:xfrm>
          <a:prstGeom prst="ellipse">
            <a:avLst/>
          </a:prstGeom>
          <a:solidFill>
            <a:schemeClr val="bg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7137" name="AutoShape 17"/>
          <p:cNvSpPr>
            <a:spLocks noChangeArrowheads="1"/>
          </p:cNvSpPr>
          <p:nvPr/>
        </p:nvSpPr>
        <p:spPr bwMode="auto">
          <a:xfrm>
            <a:off x="4935538" y="5308600"/>
            <a:ext cx="1871662" cy="236538"/>
          </a:xfrm>
          <a:prstGeom prst="rightArrow">
            <a:avLst>
              <a:gd name="adj1" fmla="val 50000"/>
              <a:gd name="adj2" fmla="val 105503"/>
            </a:avLst>
          </a:prstGeom>
          <a:gradFill rotWithShape="0">
            <a:gsLst>
              <a:gs pos="0">
                <a:srgbClr val="9234DB">
                  <a:gamma/>
                  <a:shade val="60000"/>
                  <a:invGamma/>
                </a:srgbClr>
              </a:gs>
              <a:gs pos="50000">
                <a:srgbClr val="9234DB"/>
              </a:gs>
              <a:gs pos="100000">
                <a:srgbClr val="9234DB">
                  <a:gamma/>
                  <a:shade val="60000"/>
                  <a:invGamma/>
                </a:srgbClr>
              </a:gs>
            </a:gsLst>
            <a:lin ang="5400000" scaled="1"/>
          </a:gradFill>
          <a:ln w="12700">
            <a:solidFill>
              <a:schemeClr val="bg2"/>
            </a:solidFill>
            <a:miter lim="800000"/>
            <a:headEnd/>
            <a:tailEnd/>
          </a:ln>
          <a:effectLst>
            <a:outerShdw dist="17961" dir="2700000" algn="ctr" rotWithShape="0">
              <a:schemeClr val="bg2"/>
            </a:outerShdw>
          </a:effectLst>
        </p:spPr>
        <p:txBody>
          <a:bodyPr wrap="none" anchor="ctr"/>
          <a:lstStyle/>
          <a:p>
            <a:pPr>
              <a:defRPr/>
            </a:pPr>
            <a:endParaRPr lang="zh-CN" altLang="en-US"/>
          </a:p>
        </p:txBody>
      </p:sp>
      <p:sp>
        <p:nvSpPr>
          <p:cNvPr id="1037" name="Freeform 18"/>
          <p:cNvSpPr>
            <a:spLocks/>
          </p:cNvSpPr>
          <p:nvPr/>
        </p:nvSpPr>
        <p:spPr bwMode="auto">
          <a:xfrm>
            <a:off x="4878388" y="5394325"/>
            <a:ext cx="63500" cy="100013"/>
          </a:xfrm>
          <a:custGeom>
            <a:avLst/>
            <a:gdLst>
              <a:gd name="T0" fmla="*/ 77252282 w 49"/>
              <a:gd name="T1" fmla="*/ 0 h 77"/>
              <a:gd name="T2" fmla="*/ 16793806 w 49"/>
              <a:gd name="T3" fmla="*/ 0 h 77"/>
              <a:gd name="T4" fmla="*/ 10077061 w 49"/>
              <a:gd name="T5" fmla="*/ 20244187 h 77"/>
              <a:gd name="T6" fmla="*/ 6718041 w 49"/>
              <a:gd name="T7" fmla="*/ 32054813 h 77"/>
              <a:gd name="T8" fmla="*/ 3359021 w 49"/>
              <a:gd name="T9" fmla="*/ 48924542 h 77"/>
              <a:gd name="T10" fmla="*/ 0 w 49"/>
              <a:gd name="T11" fmla="*/ 75917650 h 77"/>
              <a:gd name="T12" fmla="*/ 3359021 w 49"/>
              <a:gd name="T13" fmla="*/ 96163151 h 77"/>
              <a:gd name="T14" fmla="*/ 6718041 w 49"/>
              <a:gd name="T15" fmla="*/ 114720102 h 77"/>
              <a:gd name="T16" fmla="*/ 13434787 w 49"/>
              <a:gd name="T17" fmla="*/ 128216656 h 77"/>
              <a:gd name="T18" fmla="*/ 80611301 w 49"/>
              <a:gd name="T19" fmla="*/ 128216656 h 77"/>
              <a:gd name="T20" fmla="*/ 77252282 w 49"/>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77"/>
              <a:gd name="T35" fmla="*/ 49 w 49"/>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77">
                <a:moveTo>
                  <a:pt x="46" y="0"/>
                </a:moveTo>
                <a:lnTo>
                  <a:pt x="10" y="0"/>
                </a:lnTo>
                <a:lnTo>
                  <a:pt x="6" y="12"/>
                </a:lnTo>
                <a:lnTo>
                  <a:pt x="4" y="19"/>
                </a:lnTo>
                <a:lnTo>
                  <a:pt x="2" y="29"/>
                </a:lnTo>
                <a:lnTo>
                  <a:pt x="0" y="45"/>
                </a:lnTo>
                <a:lnTo>
                  <a:pt x="2" y="57"/>
                </a:lnTo>
                <a:lnTo>
                  <a:pt x="4" y="68"/>
                </a:lnTo>
                <a:lnTo>
                  <a:pt x="8" y="76"/>
                </a:lnTo>
                <a:lnTo>
                  <a:pt x="48" y="76"/>
                </a:lnTo>
                <a:lnTo>
                  <a:pt x="46" y="0"/>
                </a:lnTo>
              </a:path>
            </a:pathLst>
          </a:custGeom>
          <a:gradFill rotWithShape="0">
            <a:gsLst>
              <a:gs pos="0">
                <a:srgbClr val="672599"/>
              </a:gs>
              <a:gs pos="50000">
                <a:srgbClr val="AB3DFF"/>
              </a:gs>
              <a:gs pos="100000">
                <a:srgbClr val="672599"/>
              </a:gs>
            </a:gsLst>
            <a:lin ang="54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pic>
        <p:nvPicPr>
          <p:cNvPr id="1038" name="Picture 5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495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026" name="Object 58"/>
          <p:cNvGraphicFramePr>
            <a:graphicFrameLocks noChangeAspect="1"/>
          </p:cNvGraphicFramePr>
          <p:nvPr/>
        </p:nvGraphicFramePr>
        <p:xfrm>
          <a:off x="6858000" y="4267200"/>
          <a:ext cx="1981200" cy="2362200"/>
        </p:xfrm>
        <a:graphic>
          <a:graphicData uri="http://schemas.openxmlformats.org/presentationml/2006/ole">
            <mc:AlternateContent xmlns:mc="http://schemas.openxmlformats.org/markup-compatibility/2006">
              <mc:Choice xmlns:v="urn:schemas-microsoft-com:vml" Requires="v">
                <p:oleObj spid="_x0000_s18522" name="Picture2" r:id="rId5" imgW="905040" imgH="1380988" progId="Word.Picture.8">
                  <p:embed/>
                </p:oleObj>
              </mc:Choice>
              <mc:Fallback>
                <p:oleObj name="Picture2" r:id="rId5" imgW="905040" imgH="1380988" progId="Word.Picture.8">
                  <p:embed/>
                  <p:pic>
                    <p:nvPicPr>
                      <p:cNvPr id="1026"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4267200"/>
                        <a:ext cx="1981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4">
            <a:extLst>
              <a:ext uri="{FF2B5EF4-FFF2-40B4-BE49-F238E27FC236}">
                <a16:creationId xmlns:a16="http://schemas.microsoft.com/office/drawing/2014/main" id="{12282010-74AF-43AE-B166-9AC82FA67FFE}"/>
              </a:ext>
            </a:extLst>
          </p:cNvPr>
          <p:cNvSpPr txBox="1">
            <a:spLocks noChangeArrowheads="1"/>
          </p:cNvSpPr>
          <p:nvPr/>
        </p:nvSpPr>
        <p:spPr bwMode="auto">
          <a:xfrm>
            <a:off x="457201" y="1535967"/>
            <a:ext cx="8229599"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zh-CN" altLang="en-US" sz="2000" b="0" dirty="0">
                <a:latin typeface="Times New Roman" panose="02020603050405020304" pitchFamily="18" charset="0"/>
              </a:rPr>
              <a:t>为了应对网络威胁，联网的机构或者公司将自己的网络</a:t>
            </a:r>
            <a:r>
              <a:rPr kumimoji="1" lang="zh-CN" altLang="en-US" sz="2000" b="0" dirty="0">
                <a:solidFill>
                  <a:srgbClr val="FF0000"/>
                </a:solidFill>
                <a:latin typeface="Times New Roman" panose="02020603050405020304" pitchFamily="18" charset="0"/>
              </a:rPr>
              <a:t>与公共的不可信任的网络进行隔离</a:t>
            </a:r>
            <a:r>
              <a:rPr kumimoji="1" lang="zh-CN" altLang="en-US" sz="2000" b="0" dirty="0">
                <a:latin typeface="Times New Roman" panose="02020603050405020304" pitchFamily="18" charset="0"/>
              </a:rPr>
              <a:t>，其方法是根据网络的安全信任程度和需要保护的对象，</a:t>
            </a:r>
            <a:r>
              <a:rPr kumimoji="1" lang="zh-CN" altLang="en-US" sz="2000" b="0" dirty="0">
                <a:solidFill>
                  <a:srgbClr val="FF0000"/>
                </a:solidFill>
                <a:latin typeface="Times New Roman" panose="02020603050405020304" pitchFamily="18" charset="0"/>
              </a:rPr>
              <a:t>人为划分若干安全区域</a:t>
            </a:r>
            <a:r>
              <a:rPr kumimoji="1" lang="zh-CN" altLang="en-US" sz="2000" b="0" dirty="0">
                <a:latin typeface="Times New Roman" panose="02020603050405020304" pitchFamily="18" charset="0"/>
              </a:rPr>
              <a:t>，包括：</a:t>
            </a:r>
            <a:r>
              <a:rPr kumimoji="1" lang="zh-CN" altLang="en-US" sz="2000" b="0" dirty="0">
                <a:solidFill>
                  <a:srgbClr val="FF0000"/>
                </a:solidFill>
                <a:latin typeface="Times New Roman" panose="02020603050405020304" pitchFamily="18" charset="0"/>
              </a:rPr>
              <a:t>公共外部网络</a:t>
            </a:r>
            <a:r>
              <a:rPr kumimoji="1" lang="zh-CN" altLang="en-US" sz="2000" b="0" dirty="0">
                <a:latin typeface="Times New Roman" panose="02020603050405020304" pitchFamily="18" charset="0"/>
              </a:rPr>
              <a:t>（如</a:t>
            </a:r>
            <a:r>
              <a:rPr kumimoji="1" lang="en-US" altLang="zh-CN" sz="2000" b="0" dirty="0">
                <a:latin typeface="Times New Roman" panose="02020603050405020304" pitchFamily="18" charset="0"/>
              </a:rPr>
              <a:t>Internet</a:t>
            </a:r>
            <a:r>
              <a:rPr kumimoji="1" lang="zh-CN" altLang="en-US" sz="2000" b="0" dirty="0">
                <a:latin typeface="Times New Roman" panose="02020603050405020304" pitchFamily="18" charset="0"/>
              </a:rPr>
              <a:t>）、</a:t>
            </a:r>
            <a:r>
              <a:rPr kumimoji="1" lang="zh-CN" altLang="en-US" sz="2000" b="0" dirty="0">
                <a:solidFill>
                  <a:srgbClr val="FF0000"/>
                </a:solidFill>
                <a:latin typeface="Times New Roman" panose="02020603050405020304" pitchFamily="18" charset="0"/>
              </a:rPr>
              <a:t>内联网</a:t>
            </a:r>
            <a:r>
              <a:rPr kumimoji="1" lang="zh-CN" altLang="en-US" sz="2000" b="0" dirty="0">
                <a:latin typeface="Times New Roman" panose="02020603050405020304" pitchFamily="18" charset="0"/>
              </a:rPr>
              <a:t>（公司内网）、</a:t>
            </a:r>
            <a:r>
              <a:rPr kumimoji="1" lang="zh-CN" altLang="en-US" sz="2000" b="0" dirty="0">
                <a:solidFill>
                  <a:srgbClr val="FF0000"/>
                </a:solidFill>
                <a:latin typeface="Times New Roman" panose="02020603050405020304" pitchFamily="18" charset="0"/>
              </a:rPr>
              <a:t>外联网</a:t>
            </a:r>
            <a:r>
              <a:rPr kumimoji="1" lang="zh-CN" altLang="en-US" sz="2000" b="0" dirty="0">
                <a:latin typeface="Times New Roman" panose="02020603050405020304" pitchFamily="18" charset="0"/>
              </a:rPr>
              <a:t>（内联网的扩展，用于和合作伙伴进行通信）、</a:t>
            </a:r>
            <a:r>
              <a:rPr kumimoji="1" lang="zh-CN" altLang="en-US" sz="2000" b="0" dirty="0">
                <a:solidFill>
                  <a:srgbClr val="FF0000"/>
                </a:solidFill>
                <a:latin typeface="Times New Roman" panose="02020603050405020304" pitchFamily="18" charset="0"/>
              </a:rPr>
              <a:t>军事缓冲区</a:t>
            </a:r>
            <a:r>
              <a:rPr kumimoji="1" lang="zh-CN" altLang="en-US" sz="2000" b="0" dirty="0">
                <a:latin typeface="Times New Roman" panose="02020603050405020304" pitchFamily="18" charset="0"/>
              </a:rPr>
              <a:t>（</a:t>
            </a:r>
            <a:r>
              <a:rPr kumimoji="1" lang="en-US" altLang="zh-CN" sz="2000" b="0" dirty="0">
                <a:latin typeface="Times New Roman" panose="02020603050405020304" pitchFamily="18" charset="0"/>
              </a:rPr>
              <a:t>DMZ</a:t>
            </a:r>
            <a:r>
              <a:rPr kumimoji="1" lang="zh-CN" altLang="en-US" sz="2000" b="0" dirty="0">
                <a:latin typeface="Times New Roman" panose="02020603050405020304" pitchFamily="18" charset="0"/>
              </a:rPr>
              <a:t>，介于内网和外部网络之间，常放置公共服务设备，向外提供信息服务）。    </a:t>
            </a:r>
          </a:p>
          <a:p>
            <a:pPr algn="just" eaLnBrk="1" hangingPunct="1">
              <a:spcBef>
                <a:spcPct val="50000"/>
              </a:spcBef>
            </a:pPr>
            <a:r>
              <a:rPr kumimoji="1" lang="zh-CN" altLang="en-US" sz="2000" b="0" dirty="0">
                <a:latin typeface="Times New Roman" panose="02020603050405020304" pitchFamily="18" charset="0"/>
              </a:rPr>
              <a:t>防火墙是在两个网络之间执行</a:t>
            </a:r>
            <a:r>
              <a:rPr kumimoji="1" lang="zh-CN" altLang="en-US" sz="2000" b="0" dirty="0">
                <a:solidFill>
                  <a:srgbClr val="FF0000"/>
                </a:solidFill>
                <a:latin typeface="Times New Roman" panose="02020603050405020304" pitchFamily="18" charset="0"/>
              </a:rPr>
              <a:t>访问控制安全策略的系统</a:t>
            </a:r>
            <a:r>
              <a:rPr kumimoji="1" lang="zh-CN" altLang="en-US" sz="2000" b="0" dirty="0">
                <a:latin typeface="Times New Roman" panose="02020603050405020304" pitchFamily="18" charset="0"/>
              </a:rPr>
              <a:t>，它可以是软件，也可以是硬件，或两者并用，一般安装在不同的安全区域边界处，用于控制安全区域之间的通信。</a:t>
            </a:r>
            <a:endParaRPr kumimoji="1" lang="en-US" altLang="zh-CN" sz="2000" b="0" dirty="0">
              <a:latin typeface="Times New Roman" panose="02020603050405020304" pitchFamily="18" charset="0"/>
            </a:endParaRPr>
          </a:p>
        </p:txBody>
      </p:sp>
    </p:spTree>
    <p:extLst>
      <p:ext uri="{BB962C8B-B14F-4D97-AF65-F5344CB8AC3E}">
        <p14:creationId xmlns:p14="http://schemas.microsoft.com/office/powerpoint/2010/main" val="179245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35988" y="339969"/>
            <a:ext cx="7793038" cy="762000"/>
          </a:xfrm>
          <a:prstGeom prst="rect">
            <a:avLst/>
          </a:prstGeom>
        </p:spPr>
        <p:txBody>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r>
              <a:rPr lang="zh-CN" altLang="en-US" sz="4000" kern="0" dirty="0"/>
              <a:t>包过滤技术：包过滤实例</a:t>
            </a:r>
          </a:p>
        </p:txBody>
      </p:sp>
      <p:graphicFrame>
        <p:nvGraphicFramePr>
          <p:cNvPr id="4" name="Group 157">
            <a:extLst>
              <a:ext uri="{FF2B5EF4-FFF2-40B4-BE49-F238E27FC236}">
                <a16:creationId xmlns:a16="http://schemas.microsoft.com/office/drawing/2014/main" id="{7FC578BE-A3F8-4EAE-A58C-3A2412D0A266}"/>
              </a:ext>
            </a:extLst>
          </p:cNvPr>
          <p:cNvGraphicFramePr>
            <a:graphicFrameLocks noGrp="1"/>
          </p:cNvGraphicFramePr>
          <p:nvPr>
            <p:extLst>
              <p:ext uri="{D42A27DB-BD31-4B8C-83A1-F6EECF244321}">
                <p14:modId xmlns:p14="http://schemas.microsoft.com/office/powerpoint/2010/main" val="1783601226"/>
              </p:ext>
            </p:extLst>
          </p:nvPr>
        </p:nvGraphicFramePr>
        <p:xfrm>
          <a:off x="802045" y="1441938"/>
          <a:ext cx="7391400" cy="4573588"/>
        </p:xfrm>
        <a:graphic>
          <a:graphicData uri="http://schemas.openxmlformats.org/drawingml/2006/table">
            <a:tbl>
              <a:tblPr/>
              <a:tblGrid>
                <a:gridCol w="677863">
                  <a:extLst>
                    <a:ext uri="{9D8B030D-6E8A-4147-A177-3AD203B41FA5}">
                      <a16:colId xmlns:a16="http://schemas.microsoft.com/office/drawing/2014/main" val="2800819149"/>
                    </a:ext>
                  </a:extLst>
                </a:gridCol>
                <a:gridCol w="676275">
                  <a:extLst>
                    <a:ext uri="{9D8B030D-6E8A-4147-A177-3AD203B41FA5}">
                      <a16:colId xmlns:a16="http://schemas.microsoft.com/office/drawing/2014/main" val="3426289959"/>
                    </a:ext>
                  </a:extLst>
                </a:gridCol>
                <a:gridCol w="1312862">
                  <a:extLst>
                    <a:ext uri="{9D8B030D-6E8A-4147-A177-3AD203B41FA5}">
                      <a16:colId xmlns:a16="http://schemas.microsoft.com/office/drawing/2014/main" val="3769784194"/>
                    </a:ext>
                  </a:extLst>
                </a:gridCol>
                <a:gridCol w="1295400">
                  <a:extLst>
                    <a:ext uri="{9D8B030D-6E8A-4147-A177-3AD203B41FA5}">
                      <a16:colId xmlns:a16="http://schemas.microsoft.com/office/drawing/2014/main" val="1168686359"/>
                    </a:ext>
                  </a:extLst>
                </a:gridCol>
                <a:gridCol w="685800">
                  <a:extLst>
                    <a:ext uri="{9D8B030D-6E8A-4147-A177-3AD203B41FA5}">
                      <a16:colId xmlns:a16="http://schemas.microsoft.com/office/drawing/2014/main" val="1359724342"/>
                    </a:ext>
                  </a:extLst>
                </a:gridCol>
                <a:gridCol w="914400">
                  <a:extLst>
                    <a:ext uri="{9D8B030D-6E8A-4147-A177-3AD203B41FA5}">
                      <a16:colId xmlns:a16="http://schemas.microsoft.com/office/drawing/2014/main" val="3532454752"/>
                    </a:ext>
                  </a:extLst>
                </a:gridCol>
                <a:gridCol w="1143000">
                  <a:extLst>
                    <a:ext uri="{9D8B030D-6E8A-4147-A177-3AD203B41FA5}">
                      <a16:colId xmlns:a16="http://schemas.microsoft.com/office/drawing/2014/main" val="1950071063"/>
                    </a:ext>
                  </a:extLst>
                </a:gridCol>
                <a:gridCol w="685800">
                  <a:extLst>
                    <a:ext uri="{9D8B030D-6E8A-4147-A177-3AD203B41FA5}">
                      <a16:colId xmlns:a16="http://schemas.microsoft.com/office/drawing/2014/main" val="2143168299"/>
                    </a:ext>
                  </a:extLst>
                </a:gridCol>
              </a:tblGrid>
              <a:tr h="381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规则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方向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目标地址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源端口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目标端口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2562887"/>
                  </a:ext>
                </a:extLst>
              </a:tr>
              <a:tr h="4111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116.111.4.0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202.208.5.6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拒绝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0150177"/>
                  </a:ext>
                </a:extLst>
              </a:tr>
              <a:tr h="2889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116.111.4.0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5792879"/>
                  </a:ext>
                </a:extLst>
              </a:tr>
              <a:tr h="2762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116.111.4.0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FF0000"/>
                          </a:solidFill>
                          <a:effectLst/>
                          <a:latin typeface="Tahoma" panose="020B0604030504040204" pitchFamily="34" charset="0"/>
                          <a:ea typeface="宋体" panose="02010600030101010101" pitchFamily="2" charset="-122"/>
                        </a:rPr>
                        <a:t>拒绝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2551635"/>
                  </a:ext>
                </a:extLst>
              </a:tr>
              <a:tr h="4286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116.111.4.1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6555590"/>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116.111.4.1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6920158"/>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rgbClr val="00B050"/>
                          </a:solidFill>
                          <a:effectLst/>
                          <a:latin typeface="Tahoma" panose="020B0604030504040204" pitchFamily="34" charset="0"/>
                          <a:ea typeface="宋体" panose="02010600030101010101" pitchFamily="2"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116.111.4.1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rgbClr val="00B05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0879345"/>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rgbClr val="00B050"/>
                          </a:solidFill>
                          <a:effectLst/>
                          <a:latin typeface="Tahoma" panose="020B0604030504040204" pitchFamily="34" charset="0"/>
                          <a:ea typeface="宋体" panose="02010600030101010101" pitchFamily="2"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rgbClr val="00B050"/>
                          </a:solidFill>
                          <a:effectLst/>
                          <a:latin typeface="Tahoma" panose="020B0604030504040204" pitchFamily="34" charset="0"/>
                          <a:ea typeface="宋体" panose="02010600030101010101" pitchFamily="2" charset="-122"/>
                        </a:rPr>
                        <a:t>116.111.4.1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B050"/>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069389"/>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116.111.4.0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4211442"/>
                  </a:ext>
                </a:extLst>
              </a:tr>
              <a:tr h="2889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116.111.4.0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8323789"/>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98.120.7.0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116.111.4.5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958924"/>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rgbClr val="0000FF"/>
                          </a:solidFill>
                          <a:effectLst/>
                          <a:latin typeface="Tahoma" panose="020B0604030504040204" pitchFamily="34" charset="0"/>
                          <a:ea typeface="宋体" panose="02010600030101010101" pitchFamily="2"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116.111.4.5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98.120.7.0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&gt;1023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rgbClr val="0000FF"/>
                          </a:solidFill>
                          <a:effectLst/>
                          <a:latin typeface="Tahoma" panose="020B0604030504040204" pitchFamily="34" charset="0"/>
                          <a:ea typeface="宋体" panose="02010600030101010101" pitchFamily="2"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9934438"/>
                  </a:ext>
                </a:extLst>
              </a:tr>
              <a:tr h="29051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双向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拒绝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961925"/>
                  </a:ext>
                </a:extLst>
              </a:tr>
            </a:tbl>
          </a:graphicData>
        </a:graphic>
      </p:graphicFrame>
    </p:spTree>
    <p:extLst>
      <p:ext uri="{BB962C8B-B14F-4D97-AF65-F5344CB8AC3E}">
        <p14:creationId xmlns:p14="http://schemas.microsoft.com/office/powerpoint/2010/main" val="408650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22031" y="1248507"/>
            <a:ext cx="8477311" cy="5421924"/>
          </a:xfrm>
        </p:spPr>
        <p:txBody>
          <a:bodyPr/>
          <a:lstStyle/>
          <a:p>
            <a:pPr eaLnBrk="1" hangingPunct="1">
              <a:lnSpc>
                <a:spcPct val="150000"/>
              </a:lnSpc>
              <a:buFont typeface="Wingdings" panose="05000000000000000000" pitchFamily="2" charset="2"/>
              <a:buNone/>
            </a:pPr>
            <a:r>
              <a:rPr lang="en-US" altLang="zh-CN" sz="2400" dirty="0">
                <a:solidFill>
                  <a:schemeClr val="accent1"/>
                </a:solidFill>
                <a:latin typeface="华文细黑" panose="02010600040101010101" pitchFamily="2" charset="-122"/>
                <a:ea typeface="华文细黑" panose="02010600040101010101" pitchFamily="2" charset="-122"/>
              </a:rPr>
              <a:t>IP</a:t>
            </a:r>
            <a:r>
              <a:rPr lang="zh-CN" altLang="en-US" sz="2400" dirty="0">
                <a:solidFill>
                  <a:schemeClr val="accent1"/>
                </a:solidFill>
                <a:latin typeface="华文细黑" panose="02010600040101010101" pitchFamily="2" charset="-122"/>
                <a:ea typeface="华文细黑" panose="02010600040101010101" pitchFamily="2" charset="-122"/>
              </a:rPr>
              <a:t>包过滤特性</a:t>
            </a:r>
          </a:p>
          <a:p>
            <a:pPr marL="0" indent="0" algn="just" eaLnBrk="1" hangingPunct="1">
              <a:lnSpc>
                <a:spcPct val="150000"/>
              </a:lnSpc>
              <a:buFont typeface="Wingdings" panose="05000000000000000000" pitchFamily="2" charset="2"/>
              <a:buNone/>
              <a:tabLst>
                <a:tab pos="176213" algn="l"/>
              </a:tabLst>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报文中，</a:t>
            </a:r>
            <a:r>
              <a:rPr lang="en-US" altLang="zh-CN" sz="2000" b="1" dirty="0">
                <a:solidFill>
                  <a:srgbClr val="FF0000"/>
                </a:solidFill>
                <a:latin typeface="华文细黑" panose="02010600040101010101" pitchFamily="2" charset="-122"/>
                <a:ea typeface="华文细黑" panose="02010600040101010101" pitchFamily="2" charset="-122"/>
              </a:rPr>
              <a:t>IP</a:t>
            </a:r>
            <a:r>
              <a:rPr lang="zh-CN" altLang="en-US" sz="2000" b="1" dirty="0">
                <a:solidFill>
                  <a:srgbClr val="FF0000"/>
                </a:solidFill>
                <a:latin typeface="华文细黑" panose="02010600040101010101" pitchFamily="2" charset="-122"/>
                <a:ea typeface="华文细黑" panose="02010600040101010101" pitchFamily="2" charset="-122"/>
              </a:rPr>
              <a:t>源地址、目的地址、</a:t>
            </a:r>
            <a:r>
              <a:rPr lang="en-US" altLang="zh-CN" sz="2000" b="1" dirty="0">
                <a:solidFill>
                  <a:srgbClr val="FF0000"/>
                </a:solidFill>
                <a:latin typeface="华文细黑" panose="02010600040101010101" pitchFamily="2" charset="-122"/>
                <a:ea typeface="华文细黑" panose="02010600040101010101" pitchFamily="2" charset="-122"/>
              </a:rPr>
              <a:t>IP</a:t>
            </a:r>
            <a:r>
              <a:rPr lang="zh-CN" altLang="en-US" sz="2000" b="1" dirty="0">
                <a:solidFill>
                  <a:srgbClr val="FF0000"/>
                </a:solidFill>
                <a:latin typeface="华文细黑" panose="02010600040101010101" pitchFamily="2" charset="-122"/>
                <a:ea typeface="华文细黑" panose="02010600040101010101" pitchFamily="2" charset="-122"/>
              </a:rPr>
              <a:t>选项、协议类型、包总长及分割偏移选项</a:t>
            </a:r>
            <a:r>
              <a:rPr lang="zh-CN" altLang="en-US" sz="2000" dirty="0">
                <a:latin typeface="华文细黑" panose="02010600040101010101" pitchFamily="2" charset="-122"/>
                <a:ea typeface="华文细黑" panose="02010600040101010101" pitchFamily="2" charset="-122"/>
              </a:rPr>
              <a:t>是经常需要考虑的。</a:t>
            </a:r>
            <a:endParaRPr lang="en-US" altLang="zh-CN" sz="2000" dirty="0">
              <a:latin typeface="华文细黑" panose="02010600040101010101" pitchFamily="2" charset="-122"/>
              <a:ea typeface="华文细黑" panose="02010600040101010101" pitchFamily="2" charset="-122"/>
            </a:endParaRPr>
          </a:p>
          <a:p>
            <a:pPr marL="0" indent="0" algn="just" eaLnBrk="1" hangingPunct="1">
              <a:lnSpc>
                <a:spcPct val="150000"/>
              </a:lnSpc>
              <a:buFont typeface="Wingdings" panose="05000000000000000000" pitchFamily="2" charset="2"/>
              <a:buNone/>
              <a:tabLst>
                <a:tab pos="176213" algn="l"/>
              </a:tabLst>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源路由信息选项能设置数据包到达目标主机的路由，但常被用来绕过安全检查站点，因此防火墙要考虑</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源路由选项的过滤规则。</a:t>
            </a:r>
            <a:endParaRPr lang="en-US" altLang="zh-CN" sz="2000" dirty="0">
              <a:latin typeface="华文细黑" panose="02010600040101010101" pitchFamily="2" charset="-122"/>
              <a:ea typeface="华文细黑" panose="02010600040101010101" pitchFamily="2" charset="-122"/>
            </a:endParaRPr>
          </a:p>
          <a:p>
            <a:pPr marL="0" indent="0" algn="just" eaLnBrk="1" hangingPunct="1">
              <a:lnSpc>
                <a:spcPct val="150000"/>
              </a:lnSpc>
              <a:buFont typeface="Wingdings" panose="05000000000000000000" pitchFamily="2" charset="2"/>
              <a:buNone/>
              <a:tabLst>
                <a:tab pos="176213" algn="l"/>
              </a:tabLst>
            </a:pPr>
            <a:r>
              <a:rPr lang="en-US" altLang="zh-CN" sz="2000" dirty="0">
                <a:latin typeface="华文细黑" panose="02010600040101010101" pitchFamily="2" charset="-122"/>
                <a:ea typeface="华文细黑" panose="02010600040101010101" pitchFamily="2" charset="-122"/>
              </a:rPr>
              <a:t>        IP</a:t>
            </a:r>
            <a:r>
              <a:rPr lang="zh-CN" altLang="en-US" sz="2000" dirty="0">
                <a:latin typeface="华文细黑" panose="02010600040101010101" pitchFamily="2" charset="-122"/>
                <a:ea typeface="华文细黑" panose="02010600040101010101" pitchFamily="2" charset="-122"/>
              </a:rPr>
              <a:t>分片字段用来确定数据包在传输过程中是否被重新分片。出站的</a:t>
            </a:r>
            <a:r>
              <a:rPr lang="en-US" altLang="zh-CN" sz="2000" dirty="0">
                <a:latin typeface="华文细黑" panose="02010600040101010101" pitchFamily="2" charset="-122"/>
                <a:ea typeface="华文细黑" panose="02010600040101010101" pitchFamily="2" charset="-122"/>
              </a:rPr>
              <a:t>NFS</a:t>
            </a:r>
            <a:r>
              <a:rPr lang="zh-CN" altLang="en-US" sz="2000" dirty="0">
                <a:latin typeface="华文细黑" panose="02010600040101010101" pitchFamily="2" charset="-122"/>
                <a:ea typeface="华文细黑" panose="02010600040101010101" pitchFamily="2" charset="-122"/>
              </a:rPr>
              <a:t>数据包几乎肯定要分片，内部网中的敏感数据经过</a:t>
            </a:r>
            <a:r>
              <a:rPr lang="en-US" altLang="zh-CN" sz="2000" dirty="0">
                <a:latin typeface="华文细黑" panose="02010600040101010101" pitchFamily="2" charset="-122"/>
                <a:ea typeface="华文细黑" panose="02010600040101010101" pitchFamily="2" charset="-122"/>
              </a:rPr>
              <a:t>NFS</a:t>
            </a:r>
            <a:r>
              <a:rPr lang="zh-CN" altLang="en-US" sz="2000" dirty="0">
                <a:latin typeface="华文细黑" panose="02010600040101010101" pitchFamily="2" charset="-122"/>
                <a:ea typeface="华文细黑" panose="02010600040101010101" pitchFamily="2" charset="-122"/>
              </a:rPr>
              <a:t>传输可能泄露，其次，</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分片也经常用来进行拒绝服务器攻击。因此防火墙考虑分片报文的转发策略。</a:t>
            </a:r>
            <a:endParaRPr lang="en-US" altLang="zh-CN" sz="2000" dirty="0">
              <a:latin typeface="华文细黑" panose="02010600040101010101" pitchFamily="2" charset="-122"/>
              <a:ea typeface="华文细黑" panose="02010600040101010101" pitchFamily="2" charset="-122"/>
            </a:endParaRPr>
          </a:p>
        </p:txBody>
      </p:sp>
      <p:sp>
        <p:nvSpPr>
          <p:cNvPr id="3" name="Rectangle 2"/>
          <p:cNvSpPr>
            <a:spLocks noGrp="1" noChangeArrowheads="1"/>
          </p:cNvSpPr>
          <p:nvPr>
            <p:ph type="title"/>
          </p:nvPr>
        </p:nvSpPr>
        <p:spPr>
          <a:xfrm>
            <a:off x="567560" y="304800"/>
            <a:ext cx="7793038" cy="762000"/>
          </a:xfrm>
        </p:spPr>
        <p:txBody>
          <a:bodyPr/>
          <a:lstStyle/>
          <a:p>
            <a:pPr eaLnBrk="1" hangingPunct="1"/>
            <a:r>
              <a:rPr lang="zh-CN" altLang="en-US" sz="4000" dirty="0"/>
              <a:t>包过滤特性</a:t>
            </a:r>
          </a:p>
        </p:txBody>
      </p:sp>
    </p:spTree>
    <p:extLst>
      <p:ext uri="{BB962C8B-B14F-4D97-AF65-F5344CB8AC3E}">
        <p14:creationId xmlns:p14="http://schemas.microsoft.com/office/powerpoint/2010/main" val="127438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95777" y="1453661"/>
            <a:ext cx="8077200" cy="4349261"/>
          </a:xfrm>
        </p:spPr>
        <p:txBody>
          <a:bodyPr/>
          <a:lstStyle/>
          <a:p>
            <a:pPr algn="just" eaLnBrk="1" hangingPunct="1">
              <a:lnSpc>
                <a:spcPct val="150000"/>
              </a:lnSpc>
              <a:buFont typeface="Wingdings" panose="05000000000000000000" pitchFamily="2" charset="2"/>
              <a:buNone/>
            </a:pPr>
            <a:r>
              <a:rPr lang="en-US" altLang="zh-CN" sz="2400" b="1" dirty="0">
                <a:solidFill>
                  <a:schemeClr val="accent1"/>
                </a:solidFill>
                <a:latin typeface="华文细黑" panose="02010600040101010101" pitchFamily="2" charset="-122"/>
                <a:ea typeface="华文细黑" panose="02010600040101010101" pitchFamily="2" charset="-122"/>
              </a:rPr>
              <a:t>TCP</a:t>
            </a:r>
            <a:r>
              <a:rPr lang="zh-CN" altLang="en-US" sz="2400" b="1" dirty="0">
                <a:solidFill>
                  <a:schemeClr val="accent1"/>
                </a:solidFill>
                <a:latin typeface="华文细黑" panose="02010600040101010101" pitchFamily="2" charset="-122"/>
                <a:ea typeface="华文细黑" panose="02010600040101010101" pitchFamily="2" charset="-122"/>
              </a:rPr>
              <a:t>包过滤特性</a:t>
            </a:r>
          </a:p>
          <a:p>
            <a:pPr algn="just" eaLnBrk="1" hangingPunct="1">
              <a:lnSpc>
                <a:spcPct val="150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TCP</a:t>
            </a:r>
            <a:r>
              <a:rPr lang="zh-CN" altLang="en-US" sz="2400" b="1" dirty="0">
                <a:latin typeface="华文细黑" panose="02010600040101010101" pitchFamily="2" charset="-122"/>
                <a:ea typeface="华文细黑" panose="02010600040101010101" pitchFamily="2" charset="-122"/>
              </a:rPr>
              <a:t>是面向联接的可靠传输协议。</a:t>
            </a:r>
            <a:r>
              <a:rPr lang="en-US" altLang="zh-CN" sz="2400" b="1" dirty="0">
                <a:latin typeface="华文细黑" panose="02010600040101010101" pitchFamily="2" charset="-122"/>
                <a:ea typeface="华文细黑" panose="02010600040101010101" pitchFamily="2" charset="-122"/>
              </a:rPr>
              <a:t>TCP</a:t>
            </a:r>
            <a:r>
              <a:rPr lang="zh-CN" altLang="en-US" sz="2400" b="1" dirty="0">
                <a:latin typeface="华文细黑" panose="02010600040101010101" pitchFamily="2" charset="-122"/>
                <a:ea typeface="华文细黑" panose="02010600040101010101" pitchFamily="2" charset="-122"/>
              </a:rPr>
              <a:t>协议通过对错误的数据重传来保证数据可靠到达，并且事先要建立起联接才能传输。</a:t>
            </a:r>
          </a:p>
          <a:p>
            <a:pPr algn="just" eaLnBrk="1" hangingPunct="1">
              <a:lnSpc>
                <a:spcPct val="150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如果要阻止</a:t>
            </a:r>
            <a:r>
              <a:rPr lang="en-US" altLang="zh-CN" sz="2400" b="1" dirty="0">
                <a:latin typeface="华文细黑" panose="02010600040101010101" pitchFamily="2" charset="-122"/>
                <a:ea typeface="华文细黑" panose="02010600040101010101" pitchFamily="2" charset="-122"/>
              </a:rPr>
              <a:t>TCP</a:t>
            </a:r>
            <a:r>
              <a:rPr lang="zh-CN" altLang="en-US" sz="2400" b="1" dirty="0">
                <a:latin typeface="华文细黑" panose="02010600040101010101" pitchFamily="2" charset="-122"/>
                <a:ea typeface="华文细黑" panose="02010600040101010101" pitchFamily="2" charset="-122"/>
              </a:rPr>
              <a:t>的联接，仅阻止第一个联接请求包就够了。因为没有第一个数据包，接收端不会把之后的数据组装成数据包，且不会建立起联接。</a:t>
            </a:r>
          </a:p>
        </p:txBody>
      </p:sp>
      <p:sp>
        <p:nvSpPr>
          <p:cNvPr id="3" name="Rectangle 2"/>
          <p:cNvSpPr>
            <a:spLocks noGrp="1" noChangeArrowheads="1"/>
          </p:cNvSpPr>
          <p:nvPr>
            <p:ph type="title"/>
          </p:nvPr>
        </p:nvSpPr>
        <p:spPr>
          <a:xfrm>
            <a:off x="651644" y="304800"/>
            <a:ext cx="7793038" cy="762000"/>
          </a:xfrm>
        </p:spPr>
        <p:txBody>
          <a:bodyPr/>
          <a:lstStyle/>
          <a:p>
            <a:pPr eaLnBrk="1" hangingPunct="1"/>
            <a:r>
              <a:rPr lang="zh-CN" altLang="en-US" sz="4000" dirty="0"/>
              <a:t>包过滤特性</a:t>
            </a:r>
          </a:p>
        </p:txBody>
      </p:sp>
    </p:spTree>
    <p:extLst>
      <p:ext uri="{BB962C8B-B14F-4D97-AF65-F5344CB8AC3E}">
        <p14:creationId xmlns:p14="http://schemas.microsoft.com/office/powerpoint/2010/main" val="4128875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3785" y="1266092"/>
            <a:ext cx="8897815" cy="5029200"/>
          </a:xfrm>
        </p:spPr>
        <p:txBody>
          <a:bodyPr/>
          <a:lstStyle/>
          <a:p>
            <a:pPr algn="just" eaLnBrk="1" hangingPunct="1">
              <a:lnSpc>
                <a:spcPct val="150000"/>
              </a:lnSpc>
              <a:buFont typeface="Wingdings" panose="05000000000000000000" pitchFamily="2" charset="2"/>
              <a:buNone/>
            </a:pPr>
            <a:r>
              <a:rPr lang="en-US" altLang="zh-CN" sz="2000" b="1" dirty="0">
                <a:solidFill>
                  <a:schemeClr val="accent1"/>
                </a:solidFill>
                <a:latin typeface="华文细黑" panose="02010600040101010101" pitchFamily="2" charset="-122"/>
                <a:ea typeface="华文细黑" panose="02010600040101010101" pitchFamily="2" charset="-122"/>
              </a:rPr>
              <a:t>UDP</a:t>
            </a:r>
            <a:r>
              <a:rPr lang="zh-CN" altLang="en-US" sz="2000" b="1" dirty="0">
                <a:solidFill>
                  <a:schemeClr val="accent1"/>
                </a:solidFill>
                <a:latin typeface="华文细黑" panose="02010600040101010101" pitchFamily="2" charset="-122"/>
                <a:ea typeface="华文细黑" panose="02010600040101010101" pitchFamily="2" charset="-122"/>
              </a:rPr>
              <a:t>报文过滤</a:t>
            </a:r>
            <a:endParaRPr lang="en-US" altLang="zh-CN" sz="2000" b="1" dirty="0">
              <a:solidFill>
                <a:schemeClr val="accent1"/>
              </a:solidFill>
              <a:latin typeface="华文细黑" panose="02010600040101010101" pitchFamily="2" charset="-122"/>
              <a:ea typeface="华文细黑" panose="02010600040101010101" pitchFamily="2" charset="-122"/>
            </a:endParaRPr>
          </a:p>
          <a:p>
            <a:pPr algn="just" eaLnBrk="1" hangingPunct="1">
              <a:lnSpc>
                <a:spcPct val="150000"/>
              </a:lnSpc>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UDP</a:t>
            </a:r>
            <a:r>
              <a:rPr lang="zh-CN" altLang="en-US" sz="2000" dirty="0">
                <a:latin typeface="华文细黑" panose="02010600040101010101" pitchFamily="2" charset="-122"/>
                <a:ea typeface="华文细黑" panose="02010600040101010101" pitchFamily="2" charset="-122"/>
              </a:rPr>
              <a:t>是一种无联接的协议。</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不像</a:t>
            </a:r>
            <a:r>
              <a:rPr lang="en-US" altLang="zh-CN" sz="2000" dirty="0">
                <a:latin typeface="华文细黑" panose="02010600040101010101" pitchFamily="2" charset="-122"/>
                <a:ea typeface="华文细黑" panose="02010600040101010101" pitchFamily="2" charset="-122"/>
              </a:rPr>
              <a:t>TCP</a:t>
            </a:r>
            <a:r>
              <a:rPr lang="zh-CN" altLang="en-US" sz="2000" dirty="0">
                <a:latin typeface="华文细黑" panose="02010600040101010101" pitchFamily="2" charset="-122"/>
                <a:ea typeface="华文细黑" panose="02010600040101010101" pitchFamily="2" charset="-122"/>
              </a:rPr>
              <a:t>那样可靠，发出去后，没有应答。</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数据包通过</a:t>
            </a:r>
            <a:r>
              <a:rPr lang="en-US" altLang="zh-CN" sz="2000" dirty="0">
                <a:latin typeface="华文细黑" panose="02010600040101010101" pitchFamily="2" charset="-122"/>
                <a:ea typeface="华文细黑" panose="02010600040101010101" pitchFamily="2" charset="-122"/>
              </a:rPr>
              <a:t>MTU</a:t>
            </a:r>
            <a:r>
              <a:rPr lang="zh-CN" altLang="en-US" sz="2000" dirty="0">
                <a:latin typeface="华文细黑" panose="02010600040101010101" pitchFamily="2" charset="-122"/>
                <a:ea typeface="华文细黑" panose="02010600040101010101" pitchFamily="2" charset="-122"/>
              </a:rPr>
              <a:t>（最大传输单位）小的网络需要分片，然后各片分别传输，任何一个分片丢失后，数据包就损坏了，而</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没有重传机制。</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数据包中也有源端口和目标端口，但没有</a:t>
            </a:r>
            <a:r>
              <a:rPr lang="en-US" altLang="zh-CN" sz="2000" dirty="0">
                <a:latin typeface="华文细黑" panose="02010600040101010101" pitchFamily="2" charset="-122"/>
                <a:ea typeface="华文细黑" panose="02010600040101010101" pitchFamily="2" charset="-122"/>
              </a:rPr>
              <a:t>ACK</a:t>
            </a:r>
            <a:r>
              <a:rPr lang="zh-CN" altLang="en-US" sz="2000" dirty="0">
                <a:latin typeface="华文细黑" panose="02010600040101010101" pitchFamily="2" charset="-122"/>
                <a:ea typeface="华文细黑" panose="02010600040101010101" pitchFamily="2" charset="-122"/>
              </a:rPr>
              <a:t>位，这就导致</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过滤机制和</a:t>
            </a:r>
            <a:r>
              <a:rPr lang="en-US" altLang="zh-CN" sz="2000" dirty="0">
                <a:latin typeface="华文细黑" panose="02010600040101010101" pitchFamily="2" charset="-122"/>
                <a:ea typeface="华文细黑" panose="02010600040101010101" pitchFamily="2" charset="-122"/>
              </a:rPr>
              <a:t>TCP</a:t>
            </a:r>
            <a:r>
              <a:rPr lang="zh-CN" altLang="en-US" sz="2000" dirty="0">
                <a:latin typeface="华文细黑" panose="02010600040101010101" pitchFamily="2" charset="-122"/>
                <a:ea typeface="华文细黑" panose="02010600040101010101" pitchFamily="2" charset="-122"/>
              </a:rPr>
              <a:t>有所不同。</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一些防火墙，如</a:t>
            </a:r>
            <a:r>
              <a:rPr lang="en-US" altLang="zh-CN" sz="2000" dirty="0">
                <a:latin typeface="华文细黑" panose="02010600040101010101" pitchFamily="2" charset="-122"/>
                <a:ea typeface="华文细黑" panose="02010600040101010101" pitchFamily="2" charset="-122"/>
              </a:rPr>
              <a:t>FireWall-1</a:t>
            </a:r>
            <a:r>
              <a:rPr lang="zh-CN" altLang="en-US" sz="2000" dirty="0">
                <a:latin typeface="华文细黑" panose="02010600040101010101" pitchFamily="2" charset="-122"/>
                <a:ea typeface="华文细黑" panose="02010600040101010101" pitchFamily="2" charset="-122"/>
              </a:rPr>
              <a:t>防火墙有动态数据包过滤的特点，防火墙可以记住流出的</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数据包，当一个</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数据包要进入防火墙时，防火墙会看它是否和流出的</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数据包相配，若相匹配则允许进入，否则阻塞该数据包。</a:t>
            </a:r>
          </a:p>
        </p:txBody>
      </p:sp>
      <p:sp>
        <p:nvSpPr>
          <p:cNvPr id="3" name="Rectangle 2"/>
          <p:cNvSpPr>
            <a:spLocks noGrp="1" noChangeArrowheads="1"/>
          </p:cNvSpPr>
          <p:nvPr>
            <p:ph type="title"/>
          </p:nvPr>
        </p:nvSpPr>
        <p:spPr>
          <a:xfrm>
            <a:off x="325820" y="304800"/>
            <a:ext cx="7793038" cy="762000"/>
          </a:xfrm>
        </p:spPr>
        <p:txBody>
          <a:bodyPr/>
          <a:lstStyle/>
          <a:p>
            <a:pPr eaLnBrk="1" hangingPunct="1"/>
            <a:r>
              <a:rPr lang="zh-CN" altLang="en-US" sz="4000" dirty="0"/>
              <a:t>包过滤特性</a:t>
            </a:r>
          </a:p>
        </p:txBody>
      </p:sp>
    </p:spTree>
    <p:extLst>
      <p:ext uri="{BB962C8B-B14F-4D97-AF65-F5344CB8AC3E}">
        <p14:creationId xmlns:p14="http://schemas.microsoft.com/office/powerpoint/2010/main" val="79679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idx="1"/>
          </p:nvPr>
        </p:nvSpPr>
        <p:spPr>
          <a:xfrm>
            <a:off x="685800" y="6096000"/>
            <a:ext cx="7772400" cy="457200"/>
          </a:xfrm>
        </p:spPr>
        <p:txBody>
          <a:bodyPr/>
          <a:lstStyle/>
          <a:p>
            <a:pPr algn="ctr" eaLnBrk="1" hangingPunct="1">
              <a:buFont typeface="Wingdings" panose="05000000000000000000" pitchFamily="2" charset="2"/>
              <a:buNone/>
            </a:pPr>
            <a:r>
              <a:rPr lang="en-US" altLang="zh-CN" sz="2400" b="1">
                <a:ea typeface="楷体_GB2312" pitchFamily="49" charset="-122"/>
              </a:rPr>
              <a:t>UDP</a:t>
            </a:r>
            <a:r>
              <a:rPr lang="zh-CN" altLang="en-US" sz="2400" b="1">
                <a:ea typeface="楷体_GB2312" pitchFamily="49" charset="-122"/>
              </a:rPr>
              <a:t>动态数据包过滤</a:t>
            </a:r>
          </a:p>
        </p:txBody>
      </p:sp>
      <p:graphicFrame>
        <p:nvGraphicFramePr>
          <p:cNvPr id="3074" name="Object 3"/>
          <p:cNvGraphicFramePr>
            <a:graphicFrameLocks noChangeAspect="1"/>
          </p:cNvGraphicFramePr>
          <p:nvPr/>
        </p:nvGraphicFramePr>
        <p:xfrm>
          <a:off x="838200" y="304800"/>
          <a:ext cx="7467600" cy="5715000"/>
        </p:xfrm>
        <a:graphic>
          <a:graphicData uri="http://schemas.openxmlformats.org/presentationml/2006/ole">
            <mc:AlternateContent xmlns:mc="http://schemas.openxmlformats.org/markup-compatibility/2006">
              <mc:Choice xmlns:v="urn:schemas-microsoft-com:vml" Requires="v">
                <p:oleObj spid="_x0000_s20572" name="Microsoft Visio 2000/2002 Drawing" r:id="rId3" imgW="2922840" imgH="3467880" progId="Visio.Drawing.6">
                  <p:embed/>
                </p:oleObj>
              </mc:Choice>
              <mc:Fallback>
                <p:oleObj name="Microsoft Visio 2000/2002 Drawing" r:id="rId3" imgW="2922840" imgH="3467880" progId="Visio.Drawing.6">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
                        <a:ext cx="7467600" cy="5715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016368" y="2708031"/>
            <a:ext cx="1418492" cy="679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a:solidFill>
                  <a:schemeClr val="tx1"/>
                </a:solidFill>
              </a:rPr>
              <a:t>匹配输入</a:t>
            </a:r>
            <a:endParaRPr lang="en-US" altLang="zh-CN" sz="1600" dirty="0">
              <a:solidFill>
                <a:schemeClr val="tx1"/>
              </a:solidFill>
            </a:endParaRPr>
          </a:p>
          <a:p>
            <a:pPr algn="ctr">
              <a:lnSpc>
                <a:spcPct val="150000"/>
              </a:lnSpc>
            </a:pPr>
            <a:r>
              <a:rPr lang="zh-CN" altLang="en-US" sz="1600" dirty="0">
                <a:solidFill>
                  <a:schemeClr val="tx1"/>
                </a:solidFill>
              </a:rPr>
              <a:t>允许进入</a:t>
            </a:r>
          </a:p>
        </p:txBody>
      </p:sp>
      <p:sp>
        <p:nvSpPr>
          <p:cNvPr id="5" name="矩形 4"/>
          <p:cNvSpPr/>
          <p:nvPr/>
        </p:nvSpPr>
        <p:spPr>
          <a:xfrm>
            <a:off x="1946030" y="4185139"/>
            <a:ext cx="1559169" cy="644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a:solidFill>
                  <a:schemeClr val="tx1"/>
                </a:solidFill>
              </a:rPr>
              <a:t>不匹配输入</a:t>
            </a:r>
            <a:endParaRPr lang="en-US" altLang="zh-CN" sz="1600" dirty="0">
              <a:solidFill>
                <a:schemeClr val="tx1"/>
              </a:solidFill>
            </a:endParaRPr>
          </a:p>
          <a:p>
            <a:pPr algn="ctr">
              <a:lnSpc>
                <a:spcPct val="150000"/>
              </a:lnSpc>
            </a:pPr>
            <a:r>
              <a:rPr lang="zh-CN" altLang="en-US" sz="1600" dirty="0">
                <a:solidFill>
                  <a:schemeClr val="tx1"/>
                </a:solidFill>
              </a:rPr>
              <a:t>不允许进入</a:t>
            </a:r>
          </a:p>
        </p:txBody>
      </p:sp>
    </p:spTree>
    <p:extLst>
      <p:ext uri="{BB962C8B-B14F-4D97-AF65-F5344CB8AC3E}">
        <p14:creationId xmlns:p14="http://schemas.microsoft.com/office/powerpoint/2010/main" val="131472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365919" y="1295400"/>
            <a:ext cx="8534400" cy="4038600"/>
          </a:xfrm>
        </p:spPr>
        <p:txBody>
          <a:bodyPr anchor="ctr" anchorCtr="0"/>
          <a:lstStyle/>
          <a:p>
            <a:pPr algn="just" eaLnBrk="1" hangingPunct="1">
              <a:lnSpc>
                <a:spcPct val="150000"/>
              </a:lnSpc>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r>
              <a:rPr lang="zh-CN" altLang="en-US" sz="2400" dirty="0">
                <a:solidFill>
                  <a:schemeClr val="accent1"/>
                </a:solidFill>
                <a:latin typeface="华文细黑" panose="02010600040101010101" pitchFamily="2" charset="-122"/>
                <a:ea typeface="华文细黑" panose="02010600040101010101" pitchFamily="2" charset="-122"/>
              </a:rPr>
              <a:t>数据包过滤的风险</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数据包过滤是通过</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地址来做判断的，但</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地址是很容易改变的，所以源地址欺骗用数据包过滤的方法不能查出来。            </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源地址欺骗的方式有两种</a:t>
            </a:r>
          </a:p>
          <a:p>
            <a:pPr marL="1079500" indent="-266700" algn="just" eaLnBrk="1" hangingPunct="1">
              <a:lnSpc>
                <a:spcPct val="150000"/>
              </a:lnSpc>
              <a:buFont typeface="Wingdings" panose="05000000000000000000" pitchFamily="2" charset="2"/>
              <a:buChar char="u"/>
            </a:pPr>
            <a:r>
              <a:rPr lang="zh-CN" altLang="en-US" sz="2000" dirty="0">
                <a:latin typeface="华文细黑" panose="02010600040101010101" pitchFamily="2" charset="-122"/>
                <a:ea typeface="华文细黑" panose="02010600040101010101" pitchFamily="2" charset="-122"/>
              </a:rPr>
              <a:t>   淹没真实主机的源地址攻击（</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地址欺骗）</a:t>
            </a:r>
          </a:p>
          <a:p>
            <a:pPr marL="1079500" indent="-266700" algn="just" eaLnBrk="1" hangingPunct="1">
              <a:lnSpc>
                <a:spcPct val="150000"/>
              </a:lnSpc>
              <a:buFont typeface="Wingdings" panose="05000000000000000000" pitchFamily="2" charset="2"/>
              <a:buChar char="u"/>
            </a:pPr>
            <a:r>
              <a:rPr lang="zh-CN" altLang="en-US" sz="2000" dirty="0">
                <a:latin typeface="华文细黑" panose="02010600040101010101" pitchFamily="2" charset="-122"/>
                <a:ea typeface="华文细黑" panose="02010600040101010101" pitchFamily="2" charset="-122"/>
              </a:rPr>
              <a:t>   </a:t>
            </a:r>
            <a:r>
              <a:rPr lang="zh-CN" altLang="en-US" sz="2000" dirty="0">
                <a:latin typeface="Arial" panose="020B0604020202020204" pitchFamily="34" charset="0"/>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中间人</a:t>
            </a:r>
            <a:r>
              <a:rPr lang="zh-CN" altLang="en-US" sz="2000" dirty="0">
                <a:latin typeface="Arial" panose="020B0604020202020204" pitchFamily="34" charset="0"/>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式源地址攻击</a:t>
            </a:r>
          </a:p>
        </p:txBody>
      </p:sp>
      <p:sp>
        <p:nvSpPr>
          <p:cNvPr id="3" name="Rectangle 2"/>
          <p:cNvSpPr>
            <a:spLocks noGrp="1" noChangeArrowheads="1"/>
          </p:cNvSpPr>
          <p:nvPr>
            <p:ph type="title"/>
          </p:nvPr>
        </p:nvSpPr>
        <p:spPr>
          <a:xfrm>
            <a:off x="609602" y="304800"/>
            <a:ext cx="7793038" cy="762000"/>
          </a:xfrm>
        </p:spPr>
        <p:txBody>
          <a:bodyPr/>
          <a:lstStyle/>
          <a:p>
            <a:pPr eaLnBrk="1" hangingPunct="1"/>
            <a:r>
              <a:rPr lang="zh-CN" altLang="en-US" sz="4000" dirty="0"/>
              <a:t>包过滤特性</a:t>
            </a:r>
          </a:p>
        </p:txBody>
      </p:sp>
    </p:spTree>
    <p:extLst>
      <p:ext uri="{BB962C8B-B14F-4D97-AF65-F5344CB8AC3E}">
        <p14:creationId xmlns:p14="http://schemas.microsoft.com/office/powerpoint/2010/main" val="373617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1524000" y="234839"/>
            <a:ext cx="6096000" cy="617537"/>
          </a:xfrm>
          <a:noFill/>
        </p:spPr>
        <p:txBody>
          <a:bodyPr/>
          <a:lstStyle/>
          <a:p>
            <a:pPr eaLnBrk="1" hangingPunct="1"/>
            <a:r>
              <a:rPr lang="zh-CN" altLang="en-US" sz="3200" dirty="0">
                <a:solidFill>
                  <a:schemeClr val="tx1"/>
                </a:solidFill>
                <a:latin typeface="楷体" panose="02010609060101010101" pitchFamily="49" charset="-122"/>
                <a:ea typeface="楷体" panose="02010609060101010101" pitchFamily="49" charset="-122"/>
              </a:rPr>
              <a:t>包过滤</a:t>
            </a:r>
            <a:r>
              <a:rPr lang="zh-CN" altLang="en-US" sz="3200" dirty="0">
                <a:latin typeface="楷体" panose="02010609060101010101" pitchFamily="49" charset="-122"/>
                <a:ea typeface="楷体" panose="02010609060101010101" pitchFamily="49" charset="-122"/>
              </a:rPr>
              <a:t>防火墙的优缺点</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53251" name="Text Box 6"/>
          <p:cNvSpPr txBox="1">
            <a:spLocks noChangeArrowheads="1"/>
          </p:cNvSpPr>
          <p:nvPr/>
        </p:nvSpPr>
        <p:spPr bwMode="auto">
          <a:xfrm>
            <a:off x="421167" y="990850"/>
            <a:ext cx="836132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indent="-622300" algn="just" eaLnBrk="1" hangingPunct="1">
              <a:spcBef>
                <a:spcPts val="0"/>
              </a:spcBef>
            </a:pPr>
            <a:r>
              <a:rPr kumimoji="1" lang="zh-CN" altLang="en-US" sz="2400" b="0" dirty="0">
                <a:solidFill>
                  <a:srgbClr val="0070C0"/>
                </a:solidFill>
                <a:latin typeface="+mn-ea"/>
                <a:ea typeface="+mn-ea"/>
              </a:rPr>
              <a:t>优点</a:t>
            </a:r>
            <a:endParaRPr kumimoji="1" lang="en-US" altLang="zh-CN" sz="2400" b="0" dirty="0">
              <a:solidFill>
                <a:srgbClr val="0070C0"/>
              </a:solidFill>
              <a:latin typeface="+mn-ea"/>
              <a:ea typeface="+mn-ea"/>
            </a:endParaRPr>
          </a:p>
          <a:p>
            <a:pPr marL="342900" indent="-342900" algn="just" eaLnBrk="1" hangingPunct="1">
              <a:spcBef>
                <a:spcPts val="0"/>
              </a:spcBef>
              <a:buFont typeface="Wingdings" panose="05000000000000000000" pitchFamily="2" charset="2"/>
              <a:buChar char="l"/>
            </a:pPr>
            <a:r>
              <a:rPr lang="zh-CN" altLang="en-US" sz="2400" b="0" dirty="0"/>
              <a:t>逻辑简单，价格便宜，对网络性能的影响较小，有较强的透明性。</a:t>
            </a:r>
            <a:endParaRPr lang="en-US" altLang="zh-CN" sz="2400" b="0" dirty="0"/>
          </a:p>
          <a:p>
            <a:pPr marL="342900" indent="-342900" algn="just" eaLnBrk="1" hangingPunct="1">
              <a:spcBef>
                <a:spcPts val="0"/>
              </a:spcBef>
              <a:buFont typeface="Wingdings" panose="05000000000000000000" pitchFamily="2" charset="2"/>
              <a:buChar char="l"/>
            </a:pPr>
            <a:r>
              <a:rPr lang="zh-CN" altLang="en-US" sz="2400" b="0" dirty="0"/>
              <a:t>与应用层无关，无需改动任何客户机和主机上的应用程序，易于安装和使用。</a:t>
            </a:r>
            <a:endParaRPr lang="en-US" altLang="zh-CN" sz="2400" b="0" dirty="0"/>
          </a:p>
          <a:p>
            <a:pPr marL="0" lvl="1" eaLnBrk="1" hangingPunct="1">
              <a:spcBef>
                <a:spcPts val="0"/>
              </a:spcBef>
            </a:pPr>
            <a:r>
              <a:rPr lang="zh-CN" altLang="en-US" sz="2400" b="0" dirty="0">
                <a:solidFill>
                  <a:srgbClr val="0070C0"/>
                </a:solidFill>
              </a:rPr>
              <a:t>缺点</a:t>
            </a:r>
            <a:endParaRPr lang="en-US" altLang="zh-CN" sz="2400" b="0" dirty="0">
              <a:solidFill>
                <a:srgbClr val="0070C0"/>
              </a:solidFill>
            </a:endParaRPr>
          </a:p>
          <a:p>
            <a:pPr marL="342900" lvl="1" indent="-342900" algn="just" eaLnBrk="1" hangingPunct="1">
              <a:spcBef>
                <a:spcPts val="0"/>
              </a:spcBef>
              <a:buFont typeface="Wingdings" panose="05000000000000000000" pitchFamily="2" charset="2"/>
              <a:buChar char="l"/>
            </a:pPr>
            <a:r>
              <a:rPr lang="zh-CN" altLang="en-US" sz="2400" b="0" dirty="0"/>
              <a:t>配置基于包过滤方式的防火墙，需要对</a:t>
            </a:r>
            <a:r>
              <a:rPr lang="en-US" altLang="zh-CN" sz="2400" b="0" dirty="0"/>
              <a:t>IP</a:t>
            </a:r>
            <a:r>
              <a:rPr lang="zh-CN" altLang="en-US" sz="2400" b="0" dirty="0"/>
              <a:t>、</a:t>
            </a:r>
            <a:r>
              <a:rPr lang="en-US" altLang="zh-CN" sz="2400" b="0" dirty="0"/>
              <a:t>TCP</a:t>
            </a:r>
            <a:r>
              <a:rPr lang="zh-CN" altLang="en-US" sz="2400" b="0" dirty="0"/>
              <a:t>、</a:t>
            </a:r>
            <a:r>
              <a:rPr lang="en-US" altLang="zh-CN" sz="2400" b="0" dirty="0"/>
              <a:t>UDP</a:t>
            </a:r>
            <a:r>
              <a:rPr lang="zh-CN" altLang="en-US" sz="2400" b="0" dirty="0"/>
              <a:t>和</a:t>
            </a:r>
            <a:r>
              <a:rPr lang="en-US" altLang="zh-CN" sz="2400" b="0" dirty="0"/>
              <a:t>ICMP</a:t>
            </a:r>
            <a:r>
              <a:rPr lang="zh-CN" altLang="en-US" sz="2400" b="0" dirty="0"/>
              <a:t>等各种协议有深入的了解，否则容易出现因配置不当带来的问题；</a:t>
            </a:r>
          </a:p>
          <a:p>
            <a:pPr marL="342900" lvl="1" indent="-342900" eaLnBrk="1" hangingPunct="1">
              <a:spcBef>
                <a:spcPts val="0"/>
              </a:spcBef>
              <a:buFont typeface="Wingdings" panose="05000000000000000000" pitchFamily="2" charset="2"/>
              <a:buChar char="l"/>
            </a:pPr>
            <a:r>
              <a:rPr lang="zh-CN" altLang="en-US" sz="2400" b="0" dirty="0"/>
              <a:t>由于过滤判别的只有网络层和传输层的有限信息，所以各种安全要求难以得到充分的满足；</a:t>
            </a:r>
          </a:p>
          <a:p>
            <a:pPr marL="342900" lvl="1" indent="-342900" algn="just" eaLnBrk="1" hangingPunct="1">
              <a:spcBef>
                <a:spcPts val="0"/>
              </a:spcBef>
              <a:buFont typeface="Wingdings" panose="05000000000000000000" pitchFamily="2" charset="2"/>
              <a:buChar char="l"/>
            </a:pPr>
            <a:r>
              <a:rPr lang="zh-CN" altLang="en-US" sz="2400" b="0" dirty="0"/>
              <a:t>由于数据包的地址及端口号都在数据包的头部，因而不能彻底防止地址欺骗，及外部客户与内部主机直接连接，不提供用户的鉴别机制。</a:t>
            </a:r>
          </a:p>
        </p:txBody>
      </p:sp>
    </p:spTree>
    <p:extLst>
      <p:ext uri="{BB962C8B-B14F-4D97-AF65-F5344CB8AC3E}">
        <p14:creationId xmlns:p14="http://schemas.microsoft.com/office/powerpoint/2010/main" val="109878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5481" y="289548"/>
            <a:ext cx="7793038" cy="949265"/>
          </a:xfrm>
        </p:spPr>
        <p:txBody>
          <a:bodyPr/>
          <a:lstStyle/>
          <a:p>
            <a:pPr eaLnBrk="1" hangingPunct="1"/>
            <a:r>
              <a:rPr lang="zh-CN" altLang="en-US" sz="4000" b="1" dirty="0">
                <a:solidFill>
                  <a:srgbClr val="000099"/>
                </a:solidFill>
                <a:latin typeface="华文新魏" panose="02010800040101010101" pitchFamily="2" charset="-122"/>
                <a:ea typeface="华文新魏" panose="02010800040101010101" pitchFamily="2" charset="-122"/>
              </a:rPr>
              <a:t>代理技术</a:t>
            </a:r>
          </a:p>
        </p:txBody>
      </p:sp>
      <p:sp>
        <p:nvSpPr>
          <p:cNvPr id="54275" name="Rectangle 4"/>
          <p:cNvSpPr>
            <a:spLocks noGrp="1" noChangeArrowheads="1"/>
          </p:cNvSpPr>
          <p:nvPr>
            <p:ph type="body" idx="1"/>
          </p:nvPr>
        </p:nvSpPr>
        <p:spPr>
          <a:xfrm>
            <a:off x="467519" y="1314049"/>
            <a:ext cx="8534400" cy="3606639"/>
          </a:xfrm>
        </p:spPr>
        <p:txBody>
          <a:bodyPr/>
          <a:lstStyle/>
          <a:p>
            <a:pPr eaLnBrk="1" hangingPunct="1">
              <a:lnSpc>
                <a:spcPct val="150000"/>
              </a:lnSpc>
              <a:buFont typeface="Wingdings" panose="05000000000000000000" pitchFamily="2" charset="2"/>
              <a:buNone/>
            </a:pPr>
            <a:r>
              <a:rPr lang="zh-CN" altLang="en-US" sz="2000" dirty="0">
                <a:solidFill>
                  <a:schemeClr val="accent1"/>
                </a:solidFill>
                <a:latin typeface="+mn-ea"/>
              </a:rPr>
              <a:t>基本思想  </a:t>
            </a:r>
          </a:p>
          <a:p>
            <a:pPr eaLnBrk="1" hangingPunct="1">
              <a:lnSpc>
                <a:spcPct val="150000"/>
              </a:lnSpc>
              <a:buFont typeface="Wingdings" panose="05000000000000000000" pitchFamily="2" charset="2"/>
              <a:buNone/>
            </a:pPr>
            <a:r>
              <a:rPr lang="zh-CN" altLang="en-US" sz="2000" dirty="0">
                <a:latin typeface="+mn-ea"/>
              </a:rPr>
              <a:t>  代理服务是针对包过滤存在的缺陷而引入的防火墙技术。</a:t>
            </a:r>
          </a:p>
          <a:p>
            <a:pPr eaLnBrk="1" hangingPunct="1">
              <a:lnSpc>
                <a:spcPct val="150000"/>
              </a:lnSpc>
              <a:buFont typeface="Wingdings" panose="05000000000000000000" pitchFamily="2" charset="2"/>
              <a:buNone/>
            </a:pPr>
            <a:r>
              <a:rPr lang="zh-CN" altLang="en-US" sz="2000" dirty="0">
                <a:latin typeface="+mn-ea"/>
              </a:rPr>
              <a:t>  其特点是将所有</a:t>
            </a:r>
            <a:r>
              <a:rPr lang="zh-CN" altLang="en-US" sz="2000" dirty="0">
                <a:solidFill>
                  <a:srgbClr val="FF0000"/>
                </a:solidFill>
                <a:latin typeface="+mn-ea"/>
              </a:rPr>
              <a:t>跨越防火墙的网络通信链路分为两段</a:t>
            </a:r>
            <a:r>
              <a:rPr lang="zh-CN" altLang="en-US" sz="2000" dirty="0">
                <a:latin typeface="+mn-ea"/>
              </a:rPr>
              <a:t>。</a:t>
            </a:r>
          </a:p>
          <a:p>
            <a:pPr eaLnBrk="1" hangingPunct="1">
              <a:lnSpc>
                <a:spcPct val="150000"/>
              </a:lnSpc>
              <a:buFont typeface="Wingdings" panose="05000000000000000000" pitchFamily="2" charset="2"/>
              <a:buNone/>
            </a:pPr>
            <a:r>
              <a:rPr lang="zh-CN" altLang="en-US" sz="2000" dirty="0">
                <a:latin typeface="+mn-ea"/>
              </a:rPr>
              <a:t>   （</a:t>
            </a:r>
            <a:r>
              <a:rPr lang="en-US" altLang="zh-CN" sz="2000" dirty="0">
                <a:latin typeface="+mn-ea"/>
              </a:rPr>
              <a:t>1</a:t>
            </a:r>
            <a:r>
              <a:rPr lang="zh-CN" altLang="en-US" sz="2000" dirty="0">
                <a:latin typeface="+mn-ea"/>
              </a:rPr>
              <a:t>）内部链路：内部计算机系统</a:t>
            </a:r>
            <a:r>
              <a:rPr lang="en-US" altLang="zh-CN" sz="2000" dirty="0">
                <a:latin typeface="+mn-ea"/>
                <a:sym typeface="Wingdings" panose="05000000000000000000" pitchFamily="2" charset="2"/>
              </a:rPr>
              <a:t> </a:t>
            </a:r>
            <a:r>
              <a:rPr lang="zh-CN" altLang="en-US" sz="2000" dirty="0">
                <a:latin typeface="+mn-ea"/>
              </a:rPr>
              <a:t>代理服务器</a:t>
            </a:r>
          </a:p>
          <a:p>
            <a:pPr eaLnBrk="1" hangingPunct="1">
              <a:lnSpc>
                <a:spcPct val="150000"/>
              </a:lnSpc>
              <a:buFont typeface="Wingdings" panose="05000000000000000000" pitchFamily="2" charset="2"/>
              <a:buNone/>
            </a:pPr>
            <a:r>
              <a:rPr lang="zh-CN" altLang="en-US" sz="2000" dirty="0">
                <a:latin typeface="+mn-ea"/>
              </a:rPr>
              <a:t>   （</a:t>
            </a:r>
            <a:r>
              <a:rPr lang="en-US" altLang="zh-CN" sz="2000" dirty="0">
                <a:latin typeface="+mn-ea"/>
              </a:rPr>
              <a:t>2</a:t>
            </a:r>
            <a:r>
              <a:rPr lang="zh-CN" altLang="en-US" sz="2000" dirty="0">
                <a:latin typeface="+mn-ea"/>
              </a:rPr>
              <a:t>）外部链路：代理服务器</a:t>
            </a:r>
            <a:r>
              <a:rPr lang="en-US" altLang="zh-CN" sz="2000" dirty="0">
                <a:latin typeface="+mn-ea"/>
                <a:sym typeface="Wingdings" panose="05000000000000000000" pitchFamily="2" charset="2"/>
              </a:rPr>
              <a:t></a:t>
            </a:r>
            <a:r>
              <a:rPr lang="zh-CN" altLang="en-US" sz="2000" dirty="0">
                <a:latin typeface="+mn-ea"/>
              </a:rPr>
              <a:t>外部计算机系统</a:t>
            </a:r>
          </a:p>
          <a:p>
            <a:pPr marL="0" indent="0" eaLnBrk="1" hangingPunct="1">
              <a:lnSpc>
                <a:spcPct val="150000"/>
              </a:lnSpc>
              <a:buFont typeface="Wingdings" panose="05000000000000000000" pitchFamily="2" charset="2"/>
              <a:buNone/>
            </a:pPr>
            <a:r>
              <a:rPr lang="zh-CN" altLang="en-US" sz="2000" dirty="0">
                <a:latin typeface="+mn-ea"/>
              </a:rPr>
              <a:t>  从而起到了隔离防火墙内外计算机系统的作用</a:t>
            </a:r>
            <a:r>
              <a:rPr lang="en-US" altLang="zh-CN" sz="2000" dirty="0">
                <a:latin typeface="+mn-ea"/>
              </a:rPr>
              <a:t>;</a:t>
            </a:r>
            <a:r>
              <a:rPr lang="zh-CN" altLang="en-US" sz="2000" dirty="0">
                <a:latin typeface="+mn-ea"/>
              </a:rPr>
              <a:t> 此外，代理服务器还对通过它的数据包进行分析、注册登记，形成报告 。</a:t>
            </a:r>
          </a:p>
        </p:txBody>
      </p:sp>
      <p:grpSp>
        <p:nvGrpSpPr>
          <p:cNvPr id="4" name="Group 4"/>
          <p:cNvGrpSpPr>
            <a:grpSpLocks/>
          </p:cNvGrpSpPr>
          <p:nvPr/>
        </p:nvGrpSpPr>
        <p:grpSpPr bwMode="auto">
          <a:xfrm>
            <a:off x="1016000" y="5029200"/>
            <a:ext cx="7086600" cy="1600200"/>
            <a:chOff x="3013" y="7524"/>
            <a:chExt cx="5759" cy="1659"/>
          </a:xfrm>
        </p:grpSpPr>
        <p:sp>
          <p:nvSpPr>
            <p:cNvPr id="5" name="Rectangle 5"/>
            <p:cNvSpPr>
              <a:spLocks noChangeArrowheads="1"/>
            </p:cNvSpPr>
            <p:nvPr/>
          </p:nvSpPr>
          <p:spPr bwMode="auto">
            <a:xfrm>
              <a:off x="4453" y="7524"/>
              <a:ext cx="1800" cy="468"/>
            </a:xfrm>
            <a:prstGeom prst="rect">
              <a:avLst/>
            </a:prstGeom>
            <a:solidFill>
              <a:srgbClr val="FFFFFF"/>
            </a:solidFill>
            <a:ln w="9525" cap="rnd">
              <a:solidFill>
                <a:srgbClr val="FFFFFF"/>
              </a:solidFill>
              <a:prstDash val="sysDot"/>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Times New Roman" panose="02020603050405020304" pitchFamily="18" charset="0"/>
                </a:rPr>
                <a:t>客户感觉的连接</a:t>
              </a:r>
            </a:p>
          </p:txBody>
        </p:sp>
        <p:pic>
          <p:nvPicPr>
            <p:cNvPr id="6" name="Picture 6" descr="代理技术原理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 y="8148"/>
              <a:ext cx="5759"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7"/>
            <p:cNvSpPr>
              <a:spLocks noChangeShapeType="1"/>
            </p:cNvSpPr>
            <p:nvPr/>
          </p:nvSpPr>
          <p:spPr bwMode="auto">
            <a:xfrm>
              <a:off x="3373" y="7524"/>
              <a:ext cx="378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7153" y="7524"/>
              <a:ext cx="0" cy="780"/>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3373" y="7524"/>
              <a:ext cx="0" cy="780"/>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p:nvSpPr>
          <p:spPr bwMode="auto">
            <a:xfrm>
              <a:off x="5713" y="7992"/>
              <a:ext cx="1080" cy="468"/>
            </a:xfrm>
            <a:prstGeom prst="rect">
              <a:avLst/>
            </a:prstGeom>
            <a:solidFill>
              <a:srgbClr val="FFFFFF"/>
            </a:solidFill>
            <a:ln w="9525" cap="rnd">
              <a:solidFill>
                <a:srgbClr val="FFFFFF"/>
              </a:solidFill>
              <a:prstDash val="sysDot"/>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Times New Roman" panose="02020603050405020304" pitchFamily="18" charset="0"/>
                </a:rPr>
                <a:t>实际连接</a:t>
              </a:r>
            </a:p>
          </p:txBody>
        </p:sp>
        <p:sp>
          <p:nvSpPr>
            <p:cNvPr id="11" name="Rectangle 11"/>
            <p:cNvSpPr>
              <a:spLocks noChangeArrowheads="1"/>
            </p:cNvSpPr>
            <p:nvPr/>
          </p:nvSpPr>
          <p:spPr bwMode="auto">
            <a:xfrm>
              <a:off x="3733" y="7992"/>
              <a:ext cx="1080" cy="468"/>
            </a:xfrm>
            <a:prstGeom prst="rect">
              <a:avLst/>
            </a:prstGeom>
            <a:solidFill>
              <a:srgbClr val="FFFFFF"/>
            </a:solidFill>
            <a:ln w="9525" cap="rnd">
              <a:solidFill>
                <a:srgbClr val="FFFFFF"/>
              </a:solidFill>
              <a:prstDash val="sysDot"/>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zh-CN" altLang="en-US" sz="1600" b="0">
                  <a:latin typeface="Times New Roman" panose="02020603050405020304" pitchFamily="18" charset="0"/>
                </a:rPr>
                <a:t>实际连接</a:t>
              </a:r>
            </a:p>
          </p:txBody>
        </p:sp>
      </p:grpSp>
      <p:sp>
        <p:nvSpPr>
          <p:cNvPr id="2" name="矩形 1"/>
          <p:cNvSpPr/>
          <p:nvPr/>
        </p:nvSpPr>
        <p:spPr>
          <a:xfrm>
            <a:off x="7416800" y="4622800"/>
            <a:ext cx="1585119" cy="115875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应用层网关</a:t>
            </a:r>
            <a:endParaRPr lang="en-US" altLang="zh-CN" b="1" dirty="0"/>
          </a:p>
          <a:p>
            <a:pPr algn="ctr"/>
            <a:r>
              <a:rPr lang="zh-CN" altLang="en-US" b="1" dirty="0"/>
              <a:t>电 路 网  关</a:t>
            </a:r>
          </a:p>
        </p:txBody>
      </p:sp>
    </p:spTree>
    <p:extLst>
      <p:ext uri="{BB962C8B-B14F-4D97-AF65-F5344CB8AC3E}">
        <p14:creationId xmlns:p14="http://schemas.microsoft.com/office/powerpoint/2010/main" val="371969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body" idx="1"/>
          </p:nvPr>
        </p:nvSpPr>
        <p:spPr>
          <a:xfrm>
            <a:off x="266700" y="1257299"/>
            <a:ext cx="8483600" cy="2168525"/>
          </a:xfrm>
          <a:noFill/>
        </p:spPr>
        <p:txBody>
          <a:bodyPr/>
          <a:lstStyle/>
          <a:p>
            <a:pPr algn="just" eaLnBrk="1" hangingPunct="1">
              <a:lnSpc>
                <a:spcPct val="150000"/>
              </a:lnSpc>
              <a:buFont typeface="Wingdings" panose="05000000000000000000" pitchFamily="2" charset="2"/>
              <a:buNone/>
            </a:pPr>
            <a:r>
              <a:rPr lang="zh-CN" altLang="en-US" sz="2000" b="1" dirty="0">
                <a:solidFill>
                  <a:schemeClr val="accent1"/>
                </a:solidFill>
                <a:latin typeface="+mn-ea"/>
              </a:rPr>
              <a:t>应用层网关 </a:t>
            </a:r>
          </a:p>
          <a:p>
            <a:pPr marL="0" indent="0" algn="just" eaLnBrk="1" hangingPunct="1">
              <a:lnSpc>
                <a:spcPct val="150000"/>
              </a:lnSpc>
              <a:buFont typeface="Wingdings" panose="05000000000000000000" pitchFamily="2" charset="2"/>
              <a:buNone/>
              <a:tabLst>
                <a:tab pos="88900" algn="l"/>
              </a:tabLst>
            </a:pPr>
            <a:r>
              <a:rPr lang="zh-CN" altLang="en-US" sz="2000" dirty="0">
                <a:latin typeface="+mn-ea"/>
              </a:rPr>
              <a:t>    </a:t>
            </a:r>
            <a:r>
              <a:rPr lang="zh-CN" altLang="en-US" sz="2000" dirty="0">
                <a:solidFill>
                  <a:srgbClr val="FF0000"/>
                </a:solidFill>
                <a:latin typeface="+mn-ea"/>
              </a:rPr>
              <a:t>代理</a:t>
            </a:r>
            <a:r>
              <a:rPr lang="zh-CN" altLang="en-US" sz="2000" dirty="0">
                <a:latin typeface="+mn-ea"/>
              </a:rPr>
              <a:t>是企图在</a:t>
            </a:r>
            <a:r>
              <a:rPr lang="zh-CN" altLang="en-US" sz="2000" dirty="0">
                <a:solidFill>
                  <a:srgbClr val="FF0000"/>
                </a:solidFill>
                <a:latin typeface="+mn-ea"/>
              </a:rPr>
              <a:t>应用层</a:t>
            </a:r>
            <a:r>
              <a:rPr lang="zh-CN" altLang="en-US" sz="2000" dirty="0">
                <a:latin typeface="+mn-ea"/>
              </a:rPr>
              <a:t>实现防火墙的功能，代理的主要特点是有状态性。</a:t>
            </a:r>
            <a:endParaRPr lang="en-US" altLang="zh-CN" sz="2000" dirty="0">
              <a:latin typeface="+mn-ea"/>
            </a:endParaRPr>
          </a:p>
          <a:p>
            <a:pPr marL="0" indent="0" algn="just" eaLnBrk="1" hangingPunct="1">
              <a:lnSpc>
                <a:spcPct val="150000"/>
              </a:lnSpc>
              <a:buFont typeface="Wingdings" panose="05000000000000000000" pitchFamily="2" charset="2"/>
              <a:buNone/>
              <a:tabLst>
                <a:tab pos="88900" algn="l"/>
              </a:tabLst>
            </a:pPr>
            <a:r>
              <a:rPr lang="en-US" altLang="zh-CN" sz="2000" dirty="0">
                <a:latin typeface="+mn-ea"/>
              </a:rPr>
              <a:t>    </a:t>
            </a:r>
            <a:r>
              <a:rPr lang="zh-CN" altLang="en-US" sz="2000" dirty="0">
                <a:latin typeface="+mn-ea"/>
              </a:rPr>
              <a:t>代理能提供部分与传输有关的状态，能完全提供与应用相关的状态和部分传输方面的信息，代理也能处理和管理信息。</a:t>
            </a:r>
          </a:p>
        </p:txBody>
      </p:sp>
      <p:sp>
        <p:nvSpPr>
          <p:cNvPr id="3" name="Rectangle 2"/>
          <p:cNvSpPr>
            <a:spLocks noGrp="1" noChangeArrowheads="1"/>
          </p:cNvSpPr>
          <p:nvPr>
            <p:ph type="title"/>
          </p:nvPr>
        </p:nvSpPr>
        <p:spPr>
          <a:xfrm>
            <a:off x="838200" y="214313"/>
            <a:ext cx="7793038" cy="949265"/>
          </a:xfrm>
        </p:spPr>
        <p:txBody>
          <a:bodyPr/>
          <a:lstStyle/>
          <a:p>
            <a:pPr eaLnBrk="1" hangingPunct="1"/>
            <a:r>
              <a:rPr lang="zh-CN" altLang="en-US" sz="4000" b="1" dirty="0">
                <a:solidFill>
                  <a:schemeClr val="accent1"/>
                </a:solidFill>
                <a:latin typeface="华文新魏" panose="02010800040101010101" pitchFamily="2" charset="-122"/>
                <a:ea typeface="华文新魏" panose="02010800040101010101" pitchFamily="2" charset="-122"/>
              </a:rPr>
              <a:t>代理技术：应用层网关</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3314700"/>
            <a:ext cx="5813425"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2844800" y="638810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华文细黑" panose="02010600040101010101" pitchFamily="2" charset="-122"/>
                <a:ea typeface="华文细黑" panose="02010600040101010101" pitchFamily="2" charset="-122"/>
              </a:rPr>
              <a:t>应用层网关的基本原理</a:t>
            </a:r>
          </a:p>
        </p:txBody>
      </p:sp>
      <p:sp>
        <p:nvSpPr>
          <p:cNvPr id="6" name="矩形 5"/>
          <p:cNvSpPr/>
          <p:nvPr/>
        </p:nvSpPr>
        <p:spPr>
          <a:xfrm>
            <a:off x="5081310" y="5172382"/>
            <a:ext cx="3848100" cy="923330"/>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应用层网关要求用户改变自己的行为，或者在访问代理服务的每个系统上安装特殊的软件</a:t>
            </a:r>
            <a:endParaRPr lang="zh-CN" altLang="en-US" dirty="0"/>
          </a:p>
        </p:txBody>
      </p:sp>
      <p:sp>
        <p:nvSpPr>
          <p:cNvPr id="2" name="矩形 1"/>
          <p:cNvSpPr/>
          <p:nvPr/>
        </p:nvSpPr>
        <p:spPr>
          <a:xfrm>
            <a:off x="63500" y="5172382"/>
            <a:ext cx="2844800" cy="923330"/>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代理服务在安全方面比包过滤强，但它们在性能和透明度上比较差</a:t>
            </a:r>
            <a:endParaRPr lang="zh-CN" altLang="en-US" dirty="0"/>
          </a:p>
        </p:txBody>
      </p:sp>
    </p:spTree>
    <p:extLst>
      <p:ext uri="{BB962C8B-B14F-4D97-AF65-F5344CB8AC3E}">
        <p14:creationId xmlns:p14="http://schemas.microsoft.com/office/powerpoint/2010/main" val="384041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p:cNvGraphicFramePr>
            <a:graphicFrameLocks noChangeAspect="1"/>
          </p:cNvGraphicFramePr>
          <p:nvPr>
            <p:extLst>
              <p:ext uri="{D42A27DB-BD31-4B8C-83A1-F6EECF244321}">
                <p14:modId xmlns:p14="http://schemas.microsoft.com/office/powerpoint/2010/main" val="412541734"/>
              </p:ext>
            </p:extLst>
          </p:nvPr>
        </p:nvGraphicFramePr>
        <p:xfrm>
          <a:off x="711200" y="2095500"/>
          <a:ext cx="7151688" cy="1714500"/>
        </p:xfrm>
        <a:graphic>
          <a:graphicData uri="http://schemas.openxmlformats.org/presentationml/2006/ole">
            <mc:AlternateContent xmlns:mc="http://schemas.openxmlformats.org/markup-compatibility/2006">
              <mc:Choice xmlns:v="urn:schemas-microsoft-com:vml" Requires="v">
                <p:oleObj spid="_x0000_s22616" name="位图图像" r:id="rId3" imgW="7152381" imgH="1714739" progId="Paint.Picture">
                  <p:embed/>
                </p:oleObj>
              </mc:Choice>
              <mc:Fallback>
                <p:oleObj name="位图图像" r:id="rId3" imgW="7152381" imgH="1714739" progId="Paint.Picture">
                  <p:embed/>
                  <p:pic>
                    <p:nvPicPr>
                      <p:cNvPr id="512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095500"/>
                        <a:ext cx="7151688"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6"/>
          <p:cNvSpPr>
            <a:spLocks noChangeArrowheads="1"/>
          </p:cNvSpPr>
          <p:nvPr/>
        </p:nvSpPr>
        <p:spPr bwMode="auto">
          <a:xfrm>
            <a:off x="2010569" y="5867400"/>
            <a:ext cx="272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latin typeface="华文细黑" panose="02010600040101010101" pitchFamily="2" charset="-122"/>
                <a:ea typeface="华文细黑" panose="02010600040101010101" pitchFamily="2" charset="-122"/>
              </a:rPr>
              <a:t>应用层网关的内部结构</a:t>
            </a:r>
          </a:p>
        </p:txBody>
      </p:sp>
      <p:sp>
        <p:nvSpPr>
          <p:cNvPr id="5124" name="AutoShape 15"/>
          <p:cNvSpPr>
            <a:spLocks noChangeArrowheads="1"/>
          </p:cNvSpPr>
          <p:nvPr/>
        </p:nvSpPr>
        <p:spPr bwMode="auto">
          <a:xfrm>
            <a:off x="2209800" y="4343400"/>
            <a:ext cx="2362200" cy="990600"/>
          </a:xfrm>
          <a:prstGeom prst="can">
            <a:avLst>
              <a:gd name="adj" fmla="val 25000"/>
            </a:avLst>
          </a:prstGeom>
          <a:solidFill>
            <a:srgbClr val="C0C0C0"/>
          </a:solidFill>
          <a:ln w="9525">
            <a:solidFill>
              <a:schemeClr val="tx1"/>
            </a:solidFill>
            <a:round/>
            <a:headEnd/>
            <a:tailE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安全策略</a:t>
            </a:r>
          </a:p>
        </p:txBody>
      </p:sp>
      <p:sp>
        <p:nvSpPr>
          <p:cNvPr id="5125" name="Line 16"/>
          <p:cNvSpPr>
            <a:spLocks noChangeShapeType="1"/>
          </p:cNvSpPr>
          <p:nvPr/>
        </p:nvSpPr>
        <p:spPr bwMode="auto">
          <a:xfrm>
            <a:off x="3200400" y="3810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2"/>
          <p:cNvSpPr>
            <a:spLocks noGrp="1" noChangeArrowheads="1"/>
          </p:cNvSpPr>
          <p:nvPr>
            <p:ph type="title"/>
          </p:nvPr>
        </p:nvSpPr>
        <p:spPr>
          <a:xfrm>
            <a:off x="838200" y="214313"/>
            <a:ext cx="7793038" cy="949265"/>
          </a:xfrm>
        </p:spPr>
        <p:txBody>
          <a:bodyPr/>
          <a:lstStyle/>
          <a:p>
            <a:pPr eaLnBrk="1" hangingPunct="1"/>
            <a:r>
              <a:rPr lang="zh-CN" altLang="en-US" sz="4000" b="1" dirty="0">
                <a:solidFill>
                  <a:srgbClr val="000099"/>
                </a:solidFill>
                <a:latin typeface="华文新魏" panose="02010800040101010101" pitchFamily="2" charset="-122"/>
                <a:ea typeface="华文新魏" panose="02010800040101010101" pitchFamily="2" charset="-122"/>
              </a:rPr>
              <a:t>代理技术：应用层网关</a:t>
            </a:r>
          </a:p>
        </p:txBody>
      </p:sp>
    </p:spTree>
    <p:extLst>
      <p:ext uri="{BB962C8B-B14F-4D97-AF65-F5344CB8AC3E}">
        <p14:creationId xmlns:p14="http://schemas.microsoft.com/office/powerpoint/2010/main" val="225074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802004" y="4362258"/>
            <a:ext cx="553999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342900" indent="-342900" algn="just" eaLnBrk="1" hangingPunct="1">
              <a:spcBef>
                <a:spcPct val="50000"/>
              </a:spcBef>
              <a:buFont typeface="Wingdings" panose="05000000000000000000" pitchFamily="2" charset="2"/>
              <a:buChar char="l"/>
            </a:pPr>
            <a:r>
              <a:rPr kumimoji="1" lang="zh-CN" altLang="en-US" sz="2400" b="0" dirty="0">
                <a:solidFill>
                  <a:srgbClr val="FF0000"/>
                </a:solidFill>
                <a:latin typeface="Times New Roman" panose="02020603050405020304" pitchFamily="18" charset="0"/>
              </a:rPr>
              <a:t>防火墙是网络安全的保障；</a:t>
            </a:r>
            <a:endParaRPr kumimoji="1" lang="en-US" altLang="zh-CN" sz="2400" b="0" dirty="0">
              <a:solidFill>
                <a:srgbClr val="FF0000"/>
              </a:solidFill>
            </a:endParaRPr>
          </a:p>
          <a:p>
            <a:pPr marL="342900" indent="-342900" algn="just" eaLnBrk="1" hangingPunct="1">
              <a:spcBef>
                <a:spcPct val="50000"/>
              </a:spcBef>
              <a:buFont typeface="Wingdings" panose="05000000000000000000" pitchFamily="2" charset="2"/>
              <a:buChar char="l"/>
            </a:pPr>
            <a:r>
              <a:rPr kumimoji="1" lang="zh-CN" altLang="en-US" sz="2400" b="0" dirty="0">
                <a:solidFill>
                  <a:srgbClr val="FF0000"/>
                </a:solidFill>
                <a:latin typeface="Times New Roman" panose="02020603050405020304" pitchFamily="18" charset="0"/>
              </a:rPr>
              <a:t>防火墙可以强化网络安全策略；</a:t>
            </a:r>
            <a:endParaRPr kumimoji="1" lang="en-US" altLang="zh-CN" sz="2400" b="0" dirty="0">
              <a:solidFill>
                <a:srgbClr val="FF0000"/>
              </a:solidFill>
              <a:latin typeface="Times New Roman" panose="02020603050405020304" pitchFamily="18" charset="0"/>
            </a:endParaRPr>
          </a:p>
          <a:p>
            <a:pPr marL="342900" indent="-342900" algn="just" eaLnBrk="1" hangingPunct="1">
              <a:spcBef>
                <a:spcPct val="50000"/>
              </a:spcBef>
              <a:buFont typeface="Wingdings" panose="05000000000000000000" pitchFamily="2" charset="2"/>
              <a:buChar char="l"/>
            </a:pPr>
            <a:r>
              <a:rPr kumimoji="1" lang="zh-CN" altLang="en-US" sz="2400" b="0" dirty="0">
                <a:solidFill>
                  <a:srgbClr val="FF0000"/>
                </a:solidFill>
                <a:latin typeface="Times New Roman" panose="02020603050405020304" pitchFamily="18" charset="0"/>
              </a:rPr>
              <a:t>监视、记录、审查重要的业务流；</a:t>
            </a:r>
            <a:endParaRPr kumimoji="1" lang="en-US" altLang="zh-CN" sz="2400" b="0" dirty="0">
              <a:solidFill>
                <a:srgbClr val="FF0000"/>
              </a:solidFill>
              <a:latin typeface="Times New Roman" panose="02020603050405020304" pitchFamily="18" charset="0"/>
            </a:endParaRPr>
          </a:p>
          <a:p>
            <a:pPr marL="342900" indent="-342900" algn="just" eaLnBrk="1" hangingPunct="1">
              <a:spcBef>
                <a:spcPct val="50000"/>
              </a:spcBef>
              <a:buFont typeface="Wingdings" panose="05000000000000000000" pitchFamily="2" charset="2"/>
              <a:buChar char="l"/>
            </a:pPr>
            <a:r>
              <a:rPr kumimoji="1" lang="zh-CN" altLang="en-US" sz="2400" b="0" dirty="0">
                <a:solidFill>
                  <a:srgbClr val="FF0000"/>
                </a:solidFill>
                <a:latin typeface="Times New Roman" panose="02020603050405020304" pitchFamily="18" charset="0"/>
              </a:rPr>
              <a:t>防火墙可以防止内部信息外泄。</a:t>
            </a:r>
          </a:p>
        </p:txBody>
      </p:sp>
      <p:sp>
        <p:nvSpPr>
          <p:cNvPr id="3" name="Rectangle 2"/>
          <p:cNvSpPr>
            <a:spLocks noGrp="1" noChangeArrowheads="1"/>
          </p:cNvSpPr>
          <p:nvPr>
            <p:ph type="title"/>
          </p:nvPr>
        </p:nvSpPr>
        <p:spPr>
          <a:xfrm>
            <a:off x="457200" y="499674"/>
            <a:ext cx="8229600" cy="801688"/>
          </a:xfrm>
        </p:spPr>
        <p:txBody>
          <a:bodyPr/>
          <a:lstStyle/>
          <a:p>
            <a:pPr eaLnBrk="1" hangingPunct="1"/>
            <a:r>
              <a:rPr lang="zh-CN" altLang="en-US" sz="3200" dirty="0">
                <a:latin typeface="楷体" panose="02010609060101010101" pitchFamily="49" charset="-122"/>
                <a:ea typeface="楷体" panose="02010609060101010101" pitchFamily="49" charset="-122"/>
              </a:rPr>
              <a:t>防火墙的作用</a:t>
            </a:r>
          </a:p>
        </p:txBody>
      </p:sp>
      <p:sp>
        <p:nvSpPr>
          <p:cNvPr id="2" name="矩形 1">
            <a:extLst>
              <a:ext uri="{FF2B5EF4-FFF2-40B4-BE49-F238E27FC236}">
                <a16:creationId xmlns:a16="http://schemas.microsoft.com/office/drawing/2014/main" id="{1B0DAFE6-0247-4C15-85BC-243E3457F427}"/>
              </a:ext>
            </a:extLst>
          </p:cNvPr>
          <p:cNvSpPr/>
          <p:nvPr/>
        </p:nvSpPr>
        <p:spPr>
          <a:xfrm>
            <a:off x="457201" y="1301362"/>
            <a:ext cx="8229599" cy="2775760"/>
          </a:xfrm>
          <a:prstGeom prst="rect">
            <a:avLst/>
          </a:prstGeom>
        </p:spPr>
        <p:txBody>
          <a:bodyPr wrap="square">
            <a:spAutoFit/>
          </a:bodyPr>
          <a:lstStyle/>
          <a:p>
            <a:pPr eaLnBrk="1" hangingPunct="1">
              <a:lnSpc>
                <a:spcPct val="150000"/>
              </a:lnSpc>
            </a:pPr>
            <a:r>
              <a:rPr lang="zh-CN" altLang="en-US" sz="2400" dirty="0">
                <a:latin typeface="楷体" panose="02010609060101010101" pitchFamily="49" charset="-122"/>
                <a:ea typeface="楷体" panose="02010609060101010101" pitchFamily="49" charset="-122"/>
              </a:rPr>
              <a:t>    如果不希望来自</a:t>
            </a:r>
            <a:r>
              <a:rPr lang="en-US" altLang="zh-CN" sz="2400" dirty="0">
                <a:latin typeface="楷体" panose="02010609060101010101" pitchFamily="49" charset="-122"/>
                <a:ea typeface="楷体" panose="02010609060101010101" pitchFamily="49" charset="-122"/>
              </a:rPr>
              <a:t>206.246.131.227</a:t>
            </a:r>
            <a:r>
              <a:rPr lang="zh-CN" altLang="en-US" sz="2400" dirty="0">
                <a:latin typeface="楷体" panose="02010609060101010101" pitchFamily="49" charset="-122"/>
                <a:ea typeface="楷体" panose="02010609060101010101" pitchFamily="49" charset="-122"/>
              </a:rPr>
              <a:t>的人访问自己的站点，那么就可以在防火墙上配置过滤规则阻止</a:t>
            </a:r>
            <a:r>
              <a:rPr lang="en-US" altLang="zh-CN" sz="2400" dirty="0">
                <a:latin typeface="楷体" panose="02010609060101010101" pitchFamily="49" charset="-122"/>
                <a:ea typeface="楷体" panose="02010609060101010101" pitchFamily="49" charset="-122"/>
              </a:rPr>
              <a:t>206.246.131.227</a:t>
            </a:r>
            <a:r>
              <a:rPr lang="zh-CN" altLang="en-US" sz="2400" dirty="0">
                <a:latin typeface="楷体" panose="02010609060101010101" pitchFamily="49" charset="-122"/>
                <a:ea typeface="楷体" panose="02010609060101010101" pitchFamily="49" charset="-122"/>
              </a:rPr>
              <a:t>的连接请求，禁止他们的访问。在这些人的终端上，他们可以见到“</a:t>
            </a:r>
            <a:r>
              <a:rPr lang="en-US" altLang="zh-CN" sz="2400" dirty="0">
                <a:latin typeface="楷体" panose="02010609060101010101" pitchFamily="49" charset="-122"/>
                <a:ea typeface="楷体" panose="02010609060101010101" pitchFamily="49" charset="-122"/>
              </a:rPr>
              <a:t>Connection Refused”(</a:t>
            </a:r>
            <a:r>
              <a:rPr lang="zh-CN" altLang="en-US" sz="2400" dirty="0">
                <a:latin typeface="楷体" panose="02010609060101010101" pitchFamily="49" charset="-122"/>
                <a:ea typeface="楷体" panose="02010609060101010101" pitchFamily="49" charset="-122"/>
              </a:rPr>
              <a:t>连接被拒绝</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的消息或其他相似的内容</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或者他们什么也接收不到，连接就中断了</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727936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C11C4-29AD-43F6-A7CA-E74A37F2C719}"/>
              </a:ext>
            </a:extLst>
          </p:cNvPr>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50000"/>
              </a:lnSpc>
            </a:pPr>
            <a:r>
              <a:rPr lang="zh-CN" altLang="en-US" sz="2400" kern="0" dirty="0"/>
              <a:t>代理型防火墙的最突出的优点就是安全，很好地隐藏了内部用户的信息，可以方便地实现用户的认证和授权。</a:t>
            </a:r>
          </a:p>
          <a:p>
            <a:pPr eaLnBrk="1" hangingPunct="1">
              <a:lnSpc>
                <a:spcPct val="150000"/>
              </a:lnSpc>
            </a:pPr>
            <a:r>
              <a:rPr lang="zh-CN" altLang="en-US" sz="2400" kern="0" dirty="0"/>
              <a:t>代理防火墙最大缺点的是速度相对比较慢，当用户对内外部网络网关的吞吐量要求比较高时，代理防火墙就会成为内外部网络之间的瓶颈。而且，代理防火墙需要为不同的网络服务建立专门的代理服务，用户不能使用代理防火墙不支持的服务。 </a:t>
            </a:r>
          </a:p>
        </p:txBody>
      </p:sp>
      <p:sp>
        <p:nvSpPr>
          <p:cNvPr id="5" name="Rectangle 2">
            <a:extLst>
              <a:ext uri="{FF2B5EF4-FFF2-40B4-BE49-F238E27FC236}">
                <a16:creationId xmlns:a16="http://schemas.microsoft.com/office/drawing/2014/main" id="{EFB7877E-04D0-4FD0-91C9-E946DADC9864}"/>
              </a:ext>
            </a:extLst>
          </p:cNvPr>
          <p:cNvSpPr>
            <a:spLocks noGrp="1" noChangeArrowheads="1"/>
          </p:cNvSpPr>
          <p:nvPr>
            <p:ph type="title"/>
          </p:nvPr>
        </p:nvSpPr>
        <p:spPr>
          <a:xfrm>
            <a:off x="574675" y="304800"/>
            <a:ext cx="8001000" cy="1216025"/>
          </a:xfrm>
        </p:spPr>
        <p:txBody>
          <a:bodyPr/>
          <a:lstStyle/>
          <a:p>
            <a:pPr eaLnBrk="1" hangingPunct="1"/>
            <a:r>
              <a:rPr lang="zh-CN" altLang="en-US" sz="3200" dirty="0">
                <a:latin typeface="楷体" panose="02010609060101010101" pitchFamily="49" charset="-122"/>
                <a:ea typeface="楷体" panose="02010609060101010101" pitchFamily="49" charset="-122"/>
              </a:rPr>
              <a:t>代理防火墙优缺点</a:t>
            </a:r>
          </a:p>
        </p:txBody>
      </p:sp>
    </p:spTree>
    <p:extLst>
      <p:ext uri="{BB962C8B-B14F-4D97-AF65-F5344CB8AC3E}">
        <p14:creationId xmlns:p14="http://schemas.microsoft.com/office/powerpoint/2010/main" val="4241846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7C495FA-231B-4173-A221-901A809B5E0F}"/>
              </a:ext>
            </a:extLst>
          </p:cNvPr>
          <p:cNvSpPr>
            <a:spLocks noGrp="1" noChangeArrowheads="1"/>
          </p:cNvSpPr>
          <p:nvPr>
            <p:ph type="title"/>
          </p:nvPr>
        </p:nvSpPr>
        <p:spPr>
          <a:xfrm>
            <a:off x="574675" y="304800"/>
            <a:ext cx="8001000" cy="1216025"/>
          </a:xfrm>
        </p:spPr>
        <p:txBody>
          <a:bodyPr/>
          <a:lstStyle/>
          <a:p>
            <a:pPr eaLnBrk="1" hangingPunct="1"/>
            <a:r>
              <a:rPr lang="zh-CN" altLang="en-US" sz="3200" dirty="0">
                <a:solidFill>
                  <a:srgbClr val="0070C0"/>
                </a:solidFill>
                <a:latin typeface="楷体" panose="02010609060101010101" pitchFamily="49" charset="-122"/>
                <a:ea typeface="楷体" panose="02010609060101010101" pitchFamily="49" charset="-122"/>
              </a:rPr>
              <a:t>自适应代理防火墙</a:t>
            </a:r>
          </a:p>
        </p:txBody>
      </p:sp>
      <p:sp>
        <p:nvSpPr>
          <p:cNvPr id="5" name="Rectangle 3">
            <a:extLst>
              <a:ext uri="{FF2B5EF4-FFF2-40B4-BE49-F238E27FC236}">
                <a16:creationId xmlns:a16="http://schemas.microsoft.com/office/drawing/2014/main" id="{D0BAB27F-6488-44E3-91ED-38C284A912C4}"/>
              </a:ext>
            </a:extLst>
          </p:cNvPr>
          <p:cNvSpPr txBox="1">
            <a:spLocks noChangeArrowheads="1"/>
          </p:cNvSpPr>
          <p:nvPr/>
        </p:nvSpPr>
        <p:spPr bwMode="auto">
          <a:xfrm>
            <a:off x="574675"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eaLnBrk="1" hangingPunct="1">
              <a:lnSpc>
                <a:spcPct val="150000"/>
              </a:lnSpc>
              <a:buNone/>
            </a:pPr>
            <a:r>
              <a:rPr lang="zh-CN" altLang="en-US" sz="2400" kern="0" dirty="0"/>
              <a:t>         在自适应代理服务器与动态包过滤之间存在一个控制通道。在对防火墙进行配置时，用户仅仅将所需要的服务类型、安全级别等信息通过相应代理服务器的管理界面进行设置就可以了。然后，自适应代理就可以根据用户的配置信息，决定是使用代理服务从应用层代理请求还是从网络层转发包。如果是后者，它将动态地通知包过滤器增减过滤规则，满足用户对速度和安全性的双重要求。</a:t>
            </a:r>
          </a:p>
        </p:txBody>
      </p:sp>
    </p:spTree>
    <p:extLst>
      <p:ext uri="{BB962C8B-B14F-4D97-AF65-F5344CB8AC3E}">
        <p14:creationId xmlns:p14="http://schemas.microsoft.com/office/powerpoint/2010/main" val="1300302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457200"/>
            <a:ext cx="7772400" cy="736600"/>
          </a:xfrm>
        </p:spPr>
        <p:txBody>
          <a:bodyPr/>
          <a:lstStyle/>
          <a:p>
            <a:pPr eaLnBrk="1" hangingPunct="1"/>
            <a:r>
              <a:rPr lang="zh-CN" altLang="en-US" sz="4000" b="1" dirty="0">
                <a:solidFill>
                  <a:srgbClr val="0070C0"/>
                </a:solidFill>
                <a:latin typeface="楷体" panose="02010609060101010101" pitchFamily="49" charset="-122"/>
                <a:ea typeface="楷体" panose="02010609060101010101" pitchFamily="49" charset="-122"/>
              </a:rPr>
              <a:t>状态检查技术</a:t>
            </a:r>
          </a:p>
        </p:txBody>
      </p:sp>
      <p:sp>
        <p:nvSpPr>
          <p:cNvPr id="66563" name="Rectangle 3"/>
          <p:cNvSpPr>
            <a:spLocks noGrp="1" noChangeArrowheads="1"/>
          </p:cNvSpPr>
          <p:nvPr>
            <p:ph type="body" idx="1"/>
          </p:nvPr>
        </p:nvSpPr>
        <p:spPr>
          <a:xfrm>
            <a:off x="266700" y="1346200"/>
            <a:ext cx="8610600" cy="4292600"/>
          </a:xfrm>
        </p:spPr>
        <p:txBody>
          <a:bodyPr/>
          <a:lstStyle/>
          <a:p>
            <a:pPr eaLnBrk="1" hangingPunct="1">
              <a:lnSpc>
                <a:spcPct val="150000"/>
              </a:lnSpc>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solidFill>
                  <a:srgbClr val="FF0000"/>
                </a:solidFill>
                <a:latin typeface="华文细黑" panose="02010600040101010101" pitchFamily="2" charset="-122"/>
                <a:ea typeface="华文细黑" panose="02010600040101010101" pitchFamily="2" charset="-122"/>
              </a:rPr>
              <a:t>防火墙仅检查独立的信息包是不够的</a:t>
            </a:r>
            <a:r>
              <a:rPr lang="zh-CN" altLang="en-US" sz="2000" dirty="0">
                <a:latin typeface="华文细黑" panose="02010600040101010101" pitchFamily="2" charset="-122"/>
                <a:ea typeface="华文细黑" panose="02010600040101010101" pitchFamily="2" charset="-122"/>
              </a:rPr>
              <a:t>，因为状态信息</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以前的通信和其他应用信息</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是控制新的通信联接的最基本的因素</a:t>
            </a:r>
          </a:p>
          <a:p>
            <a:pPr eaLnBrk="1" hangingPunct="1">
              <a:lnSpc>
                <a:spcPct val="150000"/>
              </a:lnSpc>
              <a:spcBef>
                <a:spcPts val="2400"/>
              </a:spcBef>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对于某一通信联接，</a:t>
            </a:r>
            <a:r>
              <a:rPr lang="zh-CN" altLang="en-US" sz="2000" dirty="0">
                <a:solidFill>
                  <a:srgbClr val="FF0000"/>
                </a:solidFill>
                <a:latin typeface="华文细黑" panose="02010600040101010101" pitchFamily="2" charset="-122"/>
                <a:ea typeface="华文细黑" panose="02010600040101010101" pitchFamily="2" charset="-122"/>
              </a:rPr>
              <a:t>通信状态</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以前的通信信息</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和</a:t>
            </a:r>
            <a:r>
              <a:rPr lang="zh-CN" altLang="en-US" sz="2000" dirty="0">
                <a:solidFill>
                  <a:srgbClr val="FF0000"/>
                </a:solidFill>
                <a:latin typeface="华文细黑" panose="02010600040101010101" pitchFamily="2" charset="-122"/>
                <a:ea typeface="华文细黑" panose="02010600040101010101" pitchFamily="2" charset="-122"/>
              </a:rPr>
              <a:t>应用状态</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其他的应用信息</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是对该联接做控制决定的关键因素。</a:t>
            </a:r>
            <a:endParaRPr lang="en-US" altLang="zh-CN" sz="2000" dirty="0">
              <a:latin typeface="华文细黑" panose="02010600040101010101" pitchFamily="2" charset="-122"/>
              <a:ea typeface="华文细黑" panose="02010600040101010101" pitchFamily="2" charset="-122"/>
            </a:endParaRPr>
          </a:p>
          <a:p>
            <a:pPr eaLnBrk="1" hangingPunct="1">
              <a:lnSpc>
                <a:spcPct val="150000"/>
              </a:lnSpc>
              <a:spcBef>
                <a:spcPts val="2400"/>
              </a:spcBef>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zh-CN" altLang="en-US" sz="2000" dirty="0">
                <a:solidFill>
                  <a:srgbClr val="FF0000"/>
                </a:solidFill>
                <a:latin typeface="华文细黑" panose="02010600040101010101" pitchFamily="2" charset="-122"/>
                <a:ea typeface="华文细黑" panose="02010600040101010101" pitchFamily="2" charset="-122"/>
              </a:rPr>
              <a:t>防火墙上的状态检查模块访问和分析从各层次得到的数据，并存储和更新状态数据和上下文信息</a:t>
            </a:r>
            <a:r>
              <a:rPr lang="zh-CN" altLang="en-US" sz="2000" dirty="0">
                <a:latin typeface="华文细黑" panose="02010600040101010101" pitchFamily="2" charset="-122"/>
                <a:ea typeface="华文细黑" panose="02010600040101010101" pitchFamily="2" charset="-122"/>
              </a:rPr>
              <a:t>，为跟踪无联接的协议</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比如</a:t>
            </a:r>
            <a:r>
              <a:rPr lang="en-US" altLang="zh-CN" sz="2000" dirty="0">
                <a:latin typeface="华文细黑" panose="02010600040101010101" pitchFamily="2" charset="-122"/>
                <a:ea typeface="华文细黑" panose="02010600040101010101" pitchFamily="2" charset="-122"/>
              </a:rPr>
              <a:t>RPC</a:t>
            </a:r>
            <a:r>
              <a:rPr lang="zh-CN" altLang="en-US" sz="2000" dirty="0">
                <a:latin typeface="华文细黑" panose="02010600040101010101" pitchFamily="2" charset="-122"/>
                <a:ea typeface="华文细黑" panose="02010600040101010101" pitchFamily="2" charset="-122"/>
              </a:rPr>
              <a:t>和基于</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的应用</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提供虚拟的会话信息</a:t>
            </a:r>
          </a:p>
        </p:txBody>
      </p:sp>
    </p:spTree>
    <p:extLst>
      <p:ext uri="{BB962C8B-B14F-4D97-AF65-F5344CB8AC3E}">
        <p14:creationId xmlns:p14="http://schemas.microsoft.com/office/powerpoint/2010/main" val="4006980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75481" y="254000"/>
            <a:ext cx="7793038" cy="965200"/>
          </a:xfrm>
        </p:spPr>
        <p:txBody>
          <a:bodyPr/>
          <a:lstStyle/>
          <a:p>
            <a:pPr eaLnBrk="1" hangingPunct="1"/>
            <a:r>
              <a:rPr lang="zh-CN" altLang="en-US" sz="3200" b="1" dirty="0">
                <a:solidFill>
                  <a:srgbClr val="0070C0"/>
                </a:solidFill>
                <a:latin typeface="楷体" panose="02010609060101010101" pitchFamily="49" charset="-122"/>
                <a:ea typeface="楷体" panose="02010609060101010101" pitchFamily="49" charset="-122"/>
              </a:rPr>
              <a:t>地址翻译技术</a:t>
            </a:r>
            <a:r>
              <a:rPr lang="en-US" altLang="zh-CN" sz="3200" b="1" dirty="0">
                <a:solidFill>
                  <a:srgbClr val="0070C0"/>
                </a:solidFill>
                <a:latin typeface="楷体" panose="02010609060101010101" pitchFamily="49" charset="-122"/>
                <a:ea typeface="楷体" panose="02010609060101010101" pitchFamily="49" charset="-122"/>
              </a:rPr>
              <a:t>NAT</a:t>
            </a:r>
            <a:endParaRPr lang="zh-CN" altLang="en-US" sz="3200" b="1" dirty="0">
              <a:solidFill>
                <a:srgbClr val="0070C0"/>
              </a:solidFill>
              <a:latin typeface="楷体" panose="02010609060101010101" pitchFamily="49" charset="-122"/>
              <a:ea typeface="楷体" panose="02010609060101010101" pitchFamily="49" charset="-122"/>
            </a:endParaRPr>
          </a:p>
        </p:txBody>
      </p:sp>
      <p:sp>
        <p:nvSpPr>
          <p:cNvPr id="71683" name="Rectangle 3"/>
          <p:cNvSpPr>
            <a:spLocks noGrp="1" noChangeArrowheads="1"/>
          </p:cNvSpPr>
          <p:nvPr>
            <p:ph type="body" idx="1"/>
          </p:nvPr>
        </p:nvSpPr>
        <p:spPr>
          <a:xfrm>
            <a:off x="304800" y="1322388"/>
            <a:ext cx="8534400" cy="5002212"/>
          </a:xfrm>
        </p:spPr>
        <p:txBody>
          <a:bodyPr/>
          <a:lstStyle/>
          <a:p>
            <a:pPr algn="just" eaLnBrk="1" hangingPunct="1">
              <a:lnSpc>
                <a:spcPct val="150000"/>
              </a:lnSpc>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地址翻译</a:t>
            </a:r>
            <a:r>
              <a:rPr lang="en-US" altLang="zh-CN" sz="2000" dirty="0">
                <a:latin typeface="华文细黑" panose="02010600040101010101" pitchFamily="2" charset="-122"/>
                <a:ea typeface="华文细黑" panose="02010600040101010101" pitchFamily="2" charset="-122"/>
              </a:rPr>
              <a:t>NAT(Network Address Translation)</a:t>
            </a:r>
          </a:p>
          <a:p>
            <a:pPr algn="just" eaLnBrk="1" hangingPunct="1">
              <a:lnSpc>
                <a:spcPct val="150000"/>
              </a:lnSpc>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就是将一个</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地址用另一个</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地址代替。</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最初设计</a:t>
            </a:r>
            <a:r>
              <a:rPr lang="en-US" altLang="zh-CN" sz="2000" dirty="0">
                <a:latin typeface="华文细黑" panose="02010600040101010101" pitchFamily="2" charset="-122"/>
                <a:ea typeface="华文细黑" panose="02010600040101010101" pitchFamily="2" charset="-122"/>
              </a:rPr>
              <a:t>NAT</a:t>
            </a:r>
            <a:r>
              <a:rPr lang="zh-CN" altLang="en-US" sz="2000" dirty="0">
                <a:latin typeface="华文细黑" panose="02010600040101010101" pitchFamily="2" charset="-122"/>
                <a:ea typeface="华文细黑" panose="02010600040101010101" pitchFamily="2" charset="-122"/>
              </a:rPr>
              <a:t>的目的是为了解决公开地址不足的问题，但是它有一个隐蔽的安全特性，如内部主机隐蔽等，保证了网络的一定安全。</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地址翻译主要用两个方面：</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）网络管理员希望隐藏内部网络的</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地址。这样</a:t>
            </a:r>
            <a:r>
              <a:rPr lang="en-US" altLang="zh-CN" sz="2000" dirty="0">
                <a:latin typeface="华文细黑" panose="02010600040101010101" pitchFamily="2" charset="-122"/>
                <a:ea typeface="华文细黑" panose="02010600040101010101" pitchFamily="2" charset="-122"/>
              </a:rPr>
              <a:t>Internet</a:t>
            </a:r>
            <a:r>
              <a:rPr lang="zh-CN" altLang="en-US" sz="2000" dirty="0">
                <a:latin typeface="华文细黑" panose="02010600040101010101" pitchFamily="2" charset="-122"/>
                <a:ea typeface="华文细黑" panose="02010600040101010101" pitchFamily="2" charset="-122"/>
              </a:rPr>
              <a:t>上的主机无法判断内部网络的情况。</a:t>
            </a:r>
          </a:p>
          <a:p>
            <a:pPr algn="just" eaLnBrk="1" hangingPunct="1">
              <a:lnSpc>
                <a:spcPct val="15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）内部网络的</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地址是无效的</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地址。这种情况主要是因为现在的</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地址不够用，要申请到足够多的合法</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地址很难办到，因此需要翻译</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地址。</a:t>
            </a:r>
          </a:p>
        </p:txBody>
      </p:sp>
    </p:spTree>
    <p:extLst>
      <p:ext uri="{BB962C8B-B14F-4D97-AF65-F5344CB8AC3E}">
        <p14:creationId xmlns:p14="http://schemas.microsoft.com/office/powerpoint/2010/main" val="3875543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6" descr="09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625600"/>
            <a:ext cx="77724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675481" y="254000"/>
            <a:ext cx="7793038" cy="889000"/>
          </a:xfrm>
        </p:spPr>
        <p:txBody>
          <a:bodyPr/>
          <a:lstStyle/>
          <a:p>
            <a:pPr eaLnBrk="1" hangingPunct="1"/>
            <a:r>
              <a:rPr lang="zh-CN" altLang="en-US" sz="3200" b="1" dirty="0">
                <a:solidFill>
                  <a:srgbClr val="0070C0"/>
                </a:solidFill>
                <a:latin typeface="楷体" panose="02010609060101010101" pitchFamily="49" charset="-122"/>
                <a:ea typeface="楷体" panose="02010609060101010101" pitchFamily="49" charset="-122"/>
              </a:rPr>
              <a:t>地址翻译技术</a:t>
            </a:r>
            <a:r>
              <a:rPr lang="en-US" altLang="zh-CN" sz="3200" b="1" dirty="0">
                <a:solidFill>
                  <a:srgbClr val="0070C0"/>
                </a:solidFill>
                <a:latin typeface="楷体" panose="02010609060101010101" pitchFamily="49" charset="-122"/>
                <a:ea typeface="楷体" panose="02010609060101010101" pitchFamily="49" charset="-122"/>
              </a:rPr>
              <a:t>NAT</a:t>
            </a:r>
            <a:endParaRPr lang="zh-CN" altLang="en-US" sz="3200" b="1" dirty="0">
              <a:solidFill>
                <a:srgbClr val="000099"/>
              </a:solidFill>
              <a:latin typeface="华文新魏" panose="02010800040101010101" pitchFamily="2" charset="-122"/>
              <a:ea typeface="华文新魏" panose="02010800040101010101" pitchFamily="2" charset="-122"/>
            </a:endParaRPr>
          </a:p>
        </p:txBody>
      </p:sp>
      <p:sp>
        <p:nvSpPr>
          <p:cNvPr id="4" name="Rectangle 4"/>
          <p:cNvSpPr>
            <a:spLocks noChangeArrowheads="1"/>
          </p:cNvSpPr>
          <p:nvPr/>
        </p:nvSpPr>
        <p:spPr bwMode="auto">
          <a:xfrm>
            <a:off x="2097881" y="4344604"/>
            <a:ext cx="5458619" cy="205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15832" bIns="139656">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dirty="0">
                <a:latin typeface="华文细黑" panose="02010600040101010101" pitchFamily="2" charset="-122"/>
                <a:ea typeface="华文细黑" panose="02010600040101010101" pitchFamily="2" charset="-122"/>
              </a:rPr>
              <a:t>地址翻译可以有多种模式，主要有如下几种</a:t>
            </a:r>
          </a:p>
          <a:p>
            <a:pPr>
              <a:spcBef>
                <a:spcPct val="50000"/>
              </a:spcBef>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1</a:t>
            </a:r>
            <a:r>
              <a:rPr kumimoji="1" lang="zh-CN" altLang="en-US" sz="2000" dirty="0">
                <a:latin typeface="华文细黑" panose="02010600040101010101" pitchFamily="2" charset="-122"/>
                <a:ea typeface="华文细黑" panose="02010600040101010101" pitchFamily="2" charset="-122"/>
              </a:rPr>
              <a:t>）静态翻译</a:t>
            </a:r>
          </a:p>
          <a:p>
            <a:pPr>
              <a:spcBef>
                <a:spcPct val="50000"/>
              </a:spcBef>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2</a:t>
            </a:r>
            <a:r>
              <a:rPr kumimoji="1" lang="zh-CN" altLang="en-US" sz="2000" dirty="0">
                <a:latin typeface="华文细黑" panose="02010600040101010101" pitchFamily="2" charset="-122"/>
                <a:ea typeface="华文细黑" panose="02010600040101010101" pitchFamily="2" charset="-122"/>
              </a:rPr>
              <a:t>）动态翻译</a:t>
            </a:r>
          </a:p>
          <a:p>
            <a:pPr algn="just">
              <a:spcBef>
                <a:spcPct val="50000"/>
              </a:spcBef>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3</a:t>
            </a:r>
            <a:r>
              <a:rPr kumimoji="1" lang="zh-CN" altLang="en-US" sz="2000" dirty="0">
                <a:latin typeface="华文细黑" panose="02010600040101010101" pitchFamily="2" charset="-122"/>
                <a:ea typeface="华文细黑" panose="02010600040101010101" pitchFamily="2" charset="-122"/>
              </a:rPr>
              <a:t>）端口转换</a:t>
            </a:r>
          </a:p>
        </p:txBody>
      </p:sp>
    </p:spTree>
    <p:extLst>
      <p:ext uri="{BB962C8B-B14F-4D97-AF65-F5344CB8AC3E}">
        <p14:creationId xmlns:p14="http://schemas.microsoft.com/office/powerpoint/2010/main" val="3609749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0500" y="266700"/>
            <a:ext cx="7793038" cy="838200"/>
          </a:xfrm>
        </p:spPr>
        <p:txBody>
          <a:bodyPr/>
          <a:lstStyle/>
          <a:p>
            <a:pPr eaLnBrk="1" hangingPunct="1">
              <a:lnSpc>
                <a:spcPct val="150000"/>
              </a:lnSpc>
            </a:pPr>
            <a:r>
              <a:rPr lang="zh-CN" altLang="en-US" sz="3200" b="1" dirty="0">
                <a:solidFill>
                  <a:srgbClr val="0070C0"/>
                </a:solidFill>
                <a:latin typeface="楷体" panose="02010609060101010101" pitchFamily="49" charset="-122"/>
                <a:ea typeface="楷体" panose="02010609060101010101" pitchFamily="49" charset="-122"/>
              </a:rPr>
              <a:t>防火墙的体系结构</a:t>
            </a:r>
          </a:p>
        </p:txBody>
      </p:sp>
      <p:sp>
        <p:nvSpPr>
          <p:cNvPr id="76803" name="Text Box 4"/>
          <p:cNvSpPr txBox="1">
            <a:spLocks noChangeArrowheads="1"/>
          </p:cNvSpPr>
          <p:nvPr/>
        </p:nvSpPr>
        <p:spPr bwMode="auto">
          <a:xfrm>
            <a:off x="1358900" y="1752600"/>
            <a:ext cx="5791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zh-CN" altLang="en-US" sz="2400" b="0" dirty="0">
                <a:latin typeface="华文细黑" panose="02010600040101010101" pitchFamily="2" charset="-122"/>
                <a:ea typeface="华文细黑" panose="02010600040101010101" pitchFamily="2" charset="-122"/>
              </a:rPr>
              <a:t>（</a:t>
            </a:r>
            <a:r>
              <a:rPr kumimoji="1" lang="en-US" altLang="zh-CN" sz="2400" b="0" dirty="0">
                <a:latin typeface="华文细黑" panose="02010600040101010101" pitchFamily="2" charset="-122"/>
                <a:ea typeface="华文细黑" panose="02010600040101010101" pitchFamily="2" charset="-122"/>
              </a:rPr>
              <a:t>1</a:t>
            </a:r>
            <a:r>
              <a:rPr kumimoji="1" lang="zh-CN" altLang="en-US" sz="2400" b="0" dirty="0">
                <a:latin typeface="华文细黑" panose="02010600040101010101" pitchFamily="2" charset="-122"/>
                <a:ea typeface="华文细黑" panose="02010600040101010101" pitchFamily="2" charset="-122"/>
              </a:rPr>
              <a:t>）屏蔽路由器（</a:t>
            </a:r>
            <a:r>
              <a:rPr kumimoji="1" lang="en-US" altLang="zh-CN" sz="2400" b="0" dirty="0">
                <a:latin typeface="华文细黑" panose="02010600040101010101" pitchFamily="2" charset="-122"/>
                <a:ea typeface="华文细黑" panose="02010600040101010101" pitchFamily="2" charset="-122"/>
              </a:rPr>
              <a:t>Screened Router</a:t>
            </a:r>
            <a:r>
              <a:rPr kumimoji="1" lang="zh-CN" altLang="en-US" sz="2400" b="0" dirty="0">
                <a:latin typeface="华文细黑" panose="02010600040101010101" pitchFamily="2" charset="-122"/>
                <a:ea typeface="华文细黑" panose="02010600040101010101" pitchFamily="2" charset="-122"/>
              </a:rPr>
              <a:t>）</a:t>
            </a:r>
          </a:p>
          <a:p>
            <a:pPr algn="just" eaLnBrk="1" hangingPunct="1">
              <a:spcBef>
                <a:spcPts val="2400"/>
              </a:spcBef>
            </a:pPr>
            <a:r>
              <a:rPr kumimoji="1" lang="zh-CN" altLang="en-US" sz="2400" b="0" dirty="0">
                <a:latin typeface="华文细黑" panose="02010600040101010101" pitchFamily="2" charset="-122"/>
                <a:ea typeface="华文细黑" panose="02010600040101010101" pitchFamily="2" charset="-122"/>
              </a:rPr>
              <a:t>（</a:t>
            </a:r>
            <a:r>
              <a:rPr kumimoji="1" lang="en-US" altLang="zh-CN" sz="2400" b="0" dirty="0">
                <a:latin typeface="华文细黑" panose="02010600040101010101" pitchFamily="2" charset="-122"/>
                <a:ea typeface="华文细黑" panose="02010600040101010101" pitchFamily="2" charset="-122"/>
              </a:rPr>
              <a:t>2</a:t>
            </a:r>
            <a:r>
              <a:rPr kumimoji="1" lang="zh-CN" altLang="en-US" sz="2400" b="0" dirty="0">
                <a:latin typeface="华文细黑" panose="02010600040101010101" pitchFamily="2" charset="-122"/>
                <a:ea typeface="华文细黑" panose="02010600040101010101" pitchFamily="2" charset="-122"/>
              </a:rPr>
              <a:t>）双宿主机网关</a:t>
            </a:r>
          </a:p>
          <a:p>
            <a:pPr algn="just" eaLnBrk="1" hangingPunct="1">
              <a:spcBef>
                <a:spcPct val="50000"/>
              </a:spcBef>
            </a:pPr>
            <a:r>
              <a:rPr kumimoji="1" lang="zh-CN" altLang="en-US" sz="2400" b="0" dirty="0">
                <a:latin typeface="华文细黑" panose="02010600040101010101" pitchFamily="2" charset="-122"/>
                <a:ea typeface="华文细黑" panose="02010600040101010101" pitchFamily="2" charset="-122"/>
              </a:rPr>
              <a:t>           </a:t>
            </a:r>
            <a:r>
              <a:rPr kumimoji="1" lang="en-US" altLang="zh-CN" sz="2400" b="0" dirty="0">
                <a:latin typeface="华文细黑" panose="02010600040101010101" pitchFamily="2" charset="-122"/>
                <a:ea typeface="华文细黑" panose="02010600040101010101" pitchFamily="2" charset="-122"/>
              </a:rPr>
              <a:t>Dual Homed Gateway</a:t>
            </a:r>
          </a:p>
          <a:p>
            <a:pPr algn="just" eaLnBrk="1" hangingPunct="1">
              <a:spcBef>
                <a:spcPts val="2400"/>
              </a:spcBef>
            </a:pPr>
            <a:r>
              <a:rPr kumimoji="1" lang="zh-CN" altLang="en-US" sz="2400" b="0" dirty="0">
                <a:latin typeface="华文细黑" panose="02010600040101010101" pitchFamily="2" charset="-122"/>
                <a:ea typeface="华文细黑" panose="02010600040101010101" pitchFamily="2" charset="-122"/>
              </a:rPr>
              <a:t>（</a:t>
            </a:r>
            <a:r>
              <a:rPr kumimoji="1" lang="en-US" altLang="zh-CN" sz="2400" b="0" dirty="0">
                <a:latin typeface="华文细黑" panose="02010600040101010101" pitchFamily="2" charset="-122"/>
                <a:ea typeface="华文细黑" panose="02010600040101010101" pitchFamily="2" charset="-122"/>
              </a:rPr>
              <a:t>3</a:t>
            </a:r>
            <a:r>
              <a:rPr kumimoji="1" lang="zh-CN" altLang="en-US" sz="2400" b="0" dirty="0">
                <a:latin typeface="华文细黑" panose="02010600040101010101" pitchFamily="2" charset="-122"/>
                <a:ea typeface="华文细黑" panose="02010600040101010101" pitchFamily="2" charset="-122"/>
              </a:rPr>
              <a:t>）屏蔽主机网关</a:t>
            </a:r>
          </a:p>
          <a:p>
            <a:pPr algn="just" eaLnBrk="1" hangingPunct="1">
              <a:spcBef>
                <a:spcPct val="50000"/>
              </a:spcBef>
            </a:pPr>
            <a:r>
              <a:rPr kumimoji="1" lang="zh-CN" altLang="en-US" sz="2400" b="0" dirty="0">
                <a:latin typeface="华文细黑" panose="02010600040101010101" pitchFamily="2" charset="-122"/>
                <a:ea typeface="华文细黑" panose="02010600040101010101" pitchFamily="2" charset="-122"/>
              </a:rPr>
              <a:t>           </a:t>
            </a:r>
            <a:r>
              <a:rPr kumimoji="1" lang="en-US" altLang="zh-CN" sz="2400" b="0" dirty="0">
                <a:latin typeface="华文细黑" panose="02010600040101010101" pitchFamily="2" charset="-122"/>
                <a:ea typeface="华文细黑" panose="02010600040101010101" pitchFamily="2" charset="-122"/>
              </a:rPr>
              <a:t>Screened Host Gateway</a:t>
            </a:r>
          </a:p>
          <a:p>
            <a:pPr algn="just" eaLnBrk="1" hangingPunct="1">
              <a:spcBef>
                <a:spcPts val="2400"/>
              </a:spcBef>
            </a:pPr>
            <a:r>
              <a:rPr kumimoji="1" lang="zh-CN" altLang="en-US" sz="2400" b="0" dirty="0">
                <a:latin typeface="华文细黑" panose="02010600040101010101" pitchFamily="2" charset="-122"/>
                <a:ea typeface="华文细黑" panose="02010600040101010101" pitchFamily="2" charset="-122"/>
              </a:rPr>
              <a:t>（</a:t>
            </a:r>
            <a:r>
              <a:rPr kumimoji="1" lang="en-US" altLang="zh-CN" sz="2400" b="0" dirty="0">
                <a:latin typeface="华文细黑" panose="02010600040101010101" pitchFamily="2" charset="-122"/>
                <a:ea typeface="华文细黑" panose="02010600040101010101" pitchFamily="2" charset="-122"/>
              </a:rPr>
              <a:t>4</a:t>
            </a:r>
            <a:r>
              <a:rPr kumimoji="1" lang="zh-CN" altLang="en-US" sz="2400" b="0" dirty="0">
                <a:latin typeface="华文细黑" panose="02010600040101010101" pitchFamily="2" charset="-122"/>
                <a:ea typeface="华文细黑" panose="02010600040101010101" pitchFamily="2" charset="-122"/>
              </a:rPr>
              <a:t>）屏蔽子网网关</a:t>
            </a:r>
          </a:p>
          <a:p>
            <a:pPr algn="just" eaLnBrk="1" hangingPunct="1">
              <a:spcBef>
                <a:spcPct val="50000"/>
              </a:spcBef>
            </a:pPr>
            <a:r>
              <a:rPr kumimoji="1" lang="zh-CN" altLang="en-US" sz="2400" b="0" dirty="0">
                <a:latin typeface="华文细黑" panose="02010600040101010101" pitchFamily="2" charset="-122"/>
                <a:ea typeface="华文细黑" panose="02010600040101010101" pitchFamily="2" charset="-122"/>
              </a:rPr>
              <a:t>           </a:t>
            </a:r>
            <a:r>
              <a:rPr kumimoji="1" lang="en-US" altLang="zh-CN" sz="2400" b="0" dirty="0">
                <a:latin typeface="华文细黑" panose="02010600040101010101" pitchFamily="2" charset="-122"/>
                <a:ea typeface="华文细黑" panose="02010600040101010101" pitchFamily="2" charset="-122"/>
              </a:rPr>
              <a:t>Screened Subnet Gateway</a:t>
            </a:r>
          </a:p>
        </p:txBody>
      </p:sp>
    </p:spTree>
    <p:extLst>
      <p:ext uri="{BB962C8B-B14F-4D97-AF65-F5344CB8AC3E}">
        <p14:creationId xmlns:p14="http://schemas.microsoft.com/office/powerpoint/2010/main" val="3981508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13581" y="406400"/>
            <a:ext cx="7793038" cy="685800"/>
          </a:xfrm>
        </p:spPr>
        <p:txBody>
          <a:bodyPr/>
          <a:lstStyle/>
          <a:p>
            <a:pPr eaLnBrk="1" hangingPunct="1"/>
            <a:r>
              <a:rPr lang="zh-CN" altLang="en-US" sz="3200" b="1" dirty="0">
                <a:solidFill>
                  <a:srgbClr val="0070C0"/>
                </a:solidFill>
                <a:latin typeface="华文细黑" panose="02010600040101010101" pitchFamily="2" charset="-122"/>
                <a:ea typeface="华文细黑" panose="02010600040101010101" pitchFamily="2" charset="-122"/>
              </a:rPr>
              <a:t>屏蔽路由器</a:t>
            </a:r>
            <a:r>
              <a:rPr lang="en-US" altLang="zh-CN" sz="3200" b="1" dirty="0">
                <a:solidFill>
                  <a:srgbClr val="0070C0"/>
                </a:solidFill>
                <a:latin typeface="华文细黑" panose="02010600040101010101" pitchFamily="2" charset="-122"/>
                <a:ea typeface="华文细黑" panose="02010600040101010101" pitchFamily="2" charset="-122"/>
              </a:rPr>
              <a:t>(Screened  Router)</a:t>
            </a:r>
          </a:p>
        </p:txBody>
      </p:sp>
      <p:sp>
        <p:nvSpPr>
          <p:cNvPr id="77827" name="Rectangle 3"/>
          <p:cNvSpPr>
            <a:spLocks noGrp="1" noChangeArrowheads="1"/>
          </p:cNvSpPr>
          <p:nvPr>
            <p:ph type="body" idx="1"/>
          </p:nvPr>
        </p:nvSpPr>
        <p:spPr>
          <a:xfrm>
            <a:off x="533400" y="1625600"/>
            <a:ext cx="8153400" cy="4648200"/>
          </a:xfrm>
          <a:noFill/>
        </p:spPr>
        <p:txBody>
          <a:bodyPr/>
          <a:lstStyle/>
          <a:p>
            <a:pPr eaLnBrk="1" hangingPunct="1">
              <a:lnSpc>
                <a:spcPct val="150000"/>
              </a:lnSpc>
              <a:buFont typeface="Wingdings" panose="05000000000000000000" pitchFamily="2" charset="2"/>
              <a:buNone/>
            </a:pPr>
            <a:r>
              <a:rPr lang="zh-CN" altLang="en-US" sz="2800" dirty="0">
                <a:latin typeface="华文细黑" panose="02010600040101010101" pitchFamily="2" charset="-122"/>
                <a:ea typeface="华文细黑" panose="02010600040101010101" pitchFamily="2" charset="-122"/>
              </a:rPr>
              <a:t>包过滤路由器： 路由  </a:t>
            </a:r>
            <a:r>
              <a:rPr lang="en-US" altLang="zh-CN" sz="2800" dirty="0">
                <a:latin typeface="华文细黑" panose="02010600040101010101" pitchFamily="2" charset="-122"/>
                <a:ea typeface="华文细黑" panose="02010600040101010101" pitchFamily="2" charset="-122"/>
              </a:rPr>
              <a:t>+  </a:t>
            </a:r>
            <a:r>
              <a:rPr lang="zh-CN" altLang="en-US" sz="2800" dirty="0">
                <a:latin typeface="华文细黑" panose="02010600040101010101" pitchFamily="2" charset="-122"/>
                <a:ea typeface="华文细黑" panose="02010600040101010101" pitchFamily="2" charset="-122"/>
              </a:rPr>
              <a:t>包过滤规则</a:t>
            </a:r>
          </a:p>
          <a:p>
            <a:pPr eaLnBrk="1" hangingPunct="1">
              <a:lnSpc>
                <a:spcPct val="150000"/>
              </a:lnSpc>
              <a:buFont typeface="Wingdings" panose="05000000000000000000" pitchFamily="2" charset="2"/>
              <a:buNone/>
            </a:pPr>
            <a:r>
              <a:rPr lang="zh-CN" altLang="en-US" sz="2800" dirty="0">
                <a:latin typeface="华文细黑" panose="02010600040101010101" pitchFamily="2" charset="-122"/>
                <a:ea typeface="华文细黑" panose="02010600040101010101" pitchFamily="2" charset="-122"/>
              </a:rPr>
              <a:t>    </a:t>
            </a:r>
            <a:r>
              <a:rPr lang="zh-CN" altLang="en-US" sz="2800" dirty="0">
                <a:solidFill>
                  <a:srgbClr val="FF0000"/>
                </a:solidFill>
                <a:latin typeface="华文细黑" panose="02010600040101010101" pitchFamily="2" charset="-122"/>
                <a:ea typeface="华文细黑" panose="02010600040101010101" pitchFamily="2" charset="-122"/>
              </a:rPr>
              <a:t>这是最简单的防火墙</a:t>
            </a:r>
            <a:r>
              <a:rPr lang="zh-CN" altLang="en-US" sz="2800" dirty="0">
                <a:latin typeface="华文细黑" panose="02010600040101010101" pitchFamily="2" charset="-122"/>
                <a:ea typeface="华文细黑" panose="02010600040101010101" pitchFamily="2" charset="-122"/>
              </a:rPr>
              <a:t>。</a:t>
            </a:r>
          </a:p>
          <a:p>
            <a:pPr eaLnBrk="1" hangingPunct="1">
              <a:lnSpc>
                <a:spcPct val="150000"/>
              </a:lnSpc>
              <a:buFont typeface="Wingdings" panose="05000000000000000000" pitchFamily="2" charset="2"/>
              <a:buNone/>
            </a:pPr>
            <a:r>
              <a:rPr lang="zh-CN" altLang="en-US" sz="2800" dirty="0">
                <a:latin typeface="华文细黑" panose="02010600040101010101" pitchFamily="2" charset="-122"/>
                <a:ea typeface="华文细黑" panose="02010600040101010101" pitchFamily="2" charset="-122"/>
              </a:rPr>
              <a:t>    缺点：</a:t>
            </a:r>
          </a:p>
          <a:p>
            <a:pPr lvl="2" eaLnBrk="1" hangingPunct="1">
              <a:lnSpc>
                <a:spcPct val="150000"/>
              </a:lnSpc>
              <a:buFont typeface="Wingdings" panose="05000000000000000000" pitchFamily="2" charset="2"/>
              <a:buChar char="u"/>
            </a:pPr>
            <a:r>
              <a:rPr lang="zh-CN" altLang="en-US" sz="2800" dirty="0">
                <a:latin typeface="华文细黑" panose="02010600040101010101" pitchFamily="2" charset="-122"/>
                <a:ea typeface="华文细黑" panose="02010600040101010101" pitchFamily="2" charset="-122"/>
              </a:rPr>
              <a:t> 日志没有或很少，难以判断是否被入侵</a:t>
            </a:r>
          </a:p>
          <a:p>
            <a:pPr lvl="2" eaLnBrk="1" hangingPunct="1">
              <a:lnSpc>
                <a:spcPct val="150000"/>
              </a:lnSpc>
              <a:buFont typeface="Wingdings" panose="05000000000000000000" pitchFamily="2" charset="2"/>
              <a:buChar char="u"/>
            </a:pPr>
            <a:r>
              <a:rPr lang="zh-CN" altLang="en-US" sz="2800" dirty="0">
                <a:latin typeface="华文细黑" panose="02010600040101010101" pitchFamily="2" charset="-122"/>
                <a:ea typeface="华文细黑" panose="02010600040101010101" pitchFamily="2" charset="-122"/>
              </a:rPr>
              <a:t> 规则表会随着应用变得很复杂</a:t>
            </a:r>
          </a:p>
          <a:p>
            <a:pPr lvl="2" eaLnBrk="1" hangingPunct="1">
              <a:lnSpc>
                <a:spcPct val="150000"/>
              </a:lnSpc>
              <a:buFont typeface="Wingdings" panose="05000000000000000000" pitchFamily="2" charset="2"/>
              <a:buChar char="u"/>
            </a:pPr>
            <a:r>
              <a:rPr lang="zh-CN" altLang="en-US" sz="2800" dirty="0">
                <a:latin typeface="华文细黑" panose="02010600040101010101" pitchFamily="2" charset="-122"/>
                <a:ea typeface="华文细黑" panose="02010600040101010101" pitchFamily="2" charset="-122"/>
              </a:rPr>
              <a:t> 单一的部件保护，脆弱</a:t>
            </a:r>
          </a:p>
        </p:txBody>
      </p:sp>
    </p:spTree>
    <p:extLst>
      <p:ext uri="{BB962C8B-B14F-4D97-AF65-F5344CB8AC3E}">
        <p14:creationId xmlns:p14="http://schemas.microsoft.com/office/powerpoint/2010/main" val="777185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D9B1BE-0F28-4880-A9E4-5DB3C408C02D}"/>
              </a:ext>
            </a:extLst>
          </p:cNvPr>
          <p:cNvSpPr>
            <a:spLocks noGrp="1" noChangeArrowheads="1"/>
          </p:cNvSpPr>
          <p:nvPr>
            <p:ph type="title"/>
          </p:nvPr>
        </p:nvSpPr>
        <p:spPr>
          <a:xfrm>
            <a:off x="574675" y="304800"/>
            <a:ext cx="8001000" cy="1216025"/>
          </a:xfrm>
        </p:spPr>
        <p:txBody>
          <a:bodyPr/>
          <a:lstStyle/>
          <a:p>
            <a:pPr eaLnBrk="1" hangingPunct="1"/>
            <a:r>
              <a:rPr lang="zh-CN" altLang="en-US" sz="3200" dirty="0">
                <a:latin typeface="楷体" panose="02010609060101010101" pitchFamily="49" charset="-122"/>
                <a:ea typeface="楷体" panose="02010609060101010101" pitchFamily="49" charset="-122"/>
              </a:rPr>
              <a:t>双宿主机模式</a:t>
            </a:r>
          </a:p>
        </p:txBody>
      </p:sp>
      <p:sp>
        <p:nvSpPr>
          <p:cNvPr id="5" name="矩形 4">
            <a:extLst>
              <a:ext uri="{FF2B5EF4-FFF2-40B4-BE49-F238E27FC236}">
                <a16:creationId xmlns:a16="http://schemas.microsoft.com/office/drawing/2014/main" id="{0F082F36-4E12-4094-9260-63A793318BEF}"/>
              </a:ext>
            </a:extLst>
          </p:cNvPr>
          <p:cNvSpPr/>
          <p:nvPr/>
        </p:nvSpPr>
        <p:spPr>
          <a:xfrm>
            <a:off x="839972" y="1871354"/>
            <a:ext cx="7846828" cy="3344570"/>
          </a:xfrm>
          <a:prstGeom prst="rect">
            <a:avLst/>
          </a:prstGeom>
        </p:spPr>
        <p:txBody>
          <a:bodyPr wrap="square">
            <a:spAutoFit/>
          </a:bodyPr>
          <a:lstStyle/>
          <a:p>
            <a:pPr eaLnBrk="1" hangingPunct="1">
              <a:lnSpc>
                <a:spcPct val="150000"/>
              </a:lnSpc>
            </a:pPr>
            <a:r>
              <a:rPr lang="zh-CN" altLang="en-US" sz="2400" dirty="0">
                <a:latin typeface="楷体" panose="02010609060101010101" pitchFamily="49" charset="-122"/>
                <a:ea typeface="楷体" panose="02010609060101010101" pitchFamily="49" charset="-122"/>
              </a:rPr>
              <a:t>    双宿主机结构采用主机替代路由器执行安全控制功能，故类似于包过滤防火墙，它是外部网络用户进入内部网络的唯一通道。</a:t>
            </a:r>
          </a:p>
          <a:p>
            <a:pPr eaLnBrk="1" hangingPunct="1">
              <a:lnSpc>
                <a:spcPct val="150000"/>
              </a:lnSpc>
            </a:pPr>
            <a:r>
              <a:rPr lang="zh-CN" altLang="en-US" sz="2400" dirty="0">
                <a:latin typeface="楷体" panose="02010609060101010101" pitchFamily="49" charset="-122"/>
                <a:ea typeface="楷体" panose="02010609060101010101" pitchFamily="49" charset="-122"/>
              </a:rPr>
              <a:t>    这种配置是用一台装有两个网络适配器的双宿主机做防火墙。双宿主机用两个网络适配器分别连接两个网络，又称</a:t>
            </a:r>
            <a:r>
              <a:rPr lang="zh-CN" altLang="en-US" sz="2400" dirty="0">
                <a:solidFill>
                  <a:schemeClr val="accent2"/>
                </a:solidFill>
                <a:latin typeface="楷体" panose="02010609060101010101" pitchFamily="49" charset="-122"/>
                <a:ea typeface="楷体" panose="02010609060101010101" pitchFamily="49" charset="-122"/>
              </a:rPr>
              <a:t>堡垒主机</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150800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09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3890" y="4222154"/>
            <a:ext cx="1883081" cy="208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5"/>
          <p:cNvSpPr>
            <a:spLocks noChangeArrowheads="1"/>
          </p:cNvSpPr>
          <p:nvPr/>
        </p:nvSpPr>
        <p:spPr bwMode="auto">
          <a:xfrm>
            <a:off x="1273209" y="6202738"/>
            <a:ext cx="271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dirty="0"/>
              <a:t>基于数据共享的实现</a:t>
            </a:r>
          </a:p>
        </p:txBody>
      </p:sp>
      <p:pic>
        <p:nvPicPr>
          <p:cNvPr id="5" name="Picture 4" descr="09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413" y="4222154"/>
            <a:ext cx="3238368" cy="17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4264277" y="6187205"/>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基于应用程序转换的实现</a:t>
            </a:r>
          </a:p>
        </p:txBody>
      </p:sp>
      <p:sp>
        <p:nvSpPr>
          <p:cNvPr id="7" name="Rectangle 2"/>
          <p:cNvSpPr>
            <a:spLocks noGrp="1" noChangeArrowheads="1"/>
          </p:cNvSpPr>
          <p:nvPr>
            <p:ph type="title"/>
          </p:nvPr>
        </p:nvSpPr>
        <p:spPr>
          <a:xfrm>
            <a:off x="561181" y="330200"/>
            <a:ext cx="7793038" cy="685800"/>
          </a:xfrm>
        </p:spPr>
        <p:txBody>
          <a:bodyPr/>
          <a:lstStyle/>
          <a:p>
            <a:pPr eaLnBrk="1" hangingPunct="1"/>
            <a:r>
              <a:rPr kumimoji="1" lang="zh-CN" altLang="en-US" sz="3200" dirty="0">
                <a:solidFill>
                  <a:schemeClr val="tx2"/>
                </a:solidFill>
                <a:latin typeface="华文细黑" panose="02010600040101010101" pitchFamily="2" charset="-122"/>
                <a:ea typeface="华文细黑" panose="02010600040101010101" pitchFamily="2" charset="-122"/>
              </a:rPr>
              <a:t>双宿主机网关</a:t>
            </a:r>
            <a:endParaRPr lang="zh-CN" altLang="en-US" sz="3200" b="1" dirty="0">
              <a:solidFill>
                <a:schemeClr val="tx2"/>
              </a:solidFill>
              <a:latin typeface="华文细黑" panose="02010600040101010101" pitchFamily="2" charset="-122"/>
              <a:ea typeface="华文细黑" panose="02010600040101010101" pitchFamily="2" charset="-122"/>
            </a:endParaRPr>
          </a:p>
        </p:txBody>
      </p:sp>
      <p:sp>
        <p:nvSpPr>
          <p:cNvPr id="2" name="矩形 1"/>
          <p:cNvSpPr/>
          <p:nvPr/>
        </p:nvSpPr>
        <p:spPr>
          <a:xfrm>
            <a:off x="2338196" y="3144273"/>
            <a:ext cx="6988969" cy="369332"/>
          </a:xfrm>
          <a:prstGeom prst="rect">
            <a:avLst/>
          </a:prstGeom>
        </p:spPr>
        <p:txBody>
          <a:bodyPr wrap="square">
            <a:spAutoFit/>
          </a:bodyPr>
          <a:lstStyle/>
          <a:p>
            <a:r>
              <a:rPr kumimoji="1" lang="zh-CN" altLang="en-US" dirty="0">
                <a:latin typeface="华文细黑" panose="02010600040101010101" pitchFamily="2" charset="-122"/>
                <a:ea typeface="华文细黑" panose="02010600040101010101" pitchFamily="2" charset="-122"/>
              </a:rPr>
              <a:t>用一台装有两块网卡的计算机即可实现</a:t>
            </a:r>
            <a:endParaRPr lang="zh-CN" altLang="en-US" dirty="0"/>
          </a:p>
        </p:txBody>
      </p:sp>
      <p:pic>
        <p:nvPicPr>
          <p:cNvPr id="8" name="Picture 6" descr="0906">
            <a:extLst>
              <a:ext uri="{FF2B5EF4-FFF2-40B4-BE49-F238E27FC236}">
                <a16:creationId xmlns:a16="http://schemas.microsoft.com/office/drawing/2014/main" id="{5FF6713E-5D0F-4BE3-AA34-2B6AE0CEC2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781" y="1527719"/>
            <a:ext cx="7239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860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76F31-56ED-48ED-AFE2-BA2B933010D1}"/>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双宿主机模式</a:t>
            </a:r>
          </a:p>
        </p:txBody>
      </p:sp>
      <p:sp>
        <p:nvSpPr>
          <p:cNvPr id="6" name="Rectangle 3">
            <a:extLst>
              <a:ext uri="{FF2B5EF4-FFF2-40B4-BE49-F238E27FC236}">
                <a16:creationId xmlns:a16="http://schemas.microsoft.com/office/drawing/2014/main" id="{EBF36757-6B86-4421-A32A-0F519053B218}"/>
              </a:ext>
            </a:extLst>
          </p:cNvPr>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r>
              <a:rPr lang="zh-CN" altLang="en-US" sz="2400" kern="0" dirty="0">
                <a:latin typeface="楷体" panose="02010609060101010101" pitchFamily="49" charset="-122"/>
                <a:ea typeface="楷体" panose="02010609060101010101" pitchFamily="49" charset="-122"/>
              </a:rPr>
              <a:t>这样就保证内部网络和外部网络的某些节点之间可以通过双宿主机上的共享数据传递信息，但内部网络与外部网络之间却不能传递信息，从而达到保护内部网络的作用。</a:t>
            </a:r>
          </a:p>
          <a:p>
            <a:pPr eaLnBrk="1" hangingPunct="1"/>
            <a:r>
              <a:rPr lang="zh-CN" altLang="en-US" sz="2400" kern="0" dirty="0">
                <a:latin typeface="楷体" panose="02010609060101010101" pitchFamily="49" charset="-122"/>
                <a:ea typeface="楷体" panose="02010609060101010101" pitchFamily="49" charset="-122"/>
              </a:rPr>
              <a:t>这种防火墙的特点是主机的路由功能是被禁止的，两个网络之间的通信通过双宿主机来完成。</a:t>
            </a:r>
          </a:p>
          <a:p>
            <a:pPr eaLnBrk="1" hangingPunct="1"/>
            <a:r>
              <a:rPr lang="zh-CN" altLang="en-US" sz="2400" kern="0" dirty="0">
                <a:latin typeface="楷体" panose="02010609060101010101" pitchFamily="49" charset="-122"/>
                <a:ea typeface="楷体" panose="02010609060101010101" pitchFamily="49" charset="-122"/>
              </a:rPr>
              <a:t>双宿主机有一个致命弱点，一旦入侵者侵入堡垒主机并使该主机只具有路由器功能，则任何网上用户均可以随便访问有保护的内部网络。</a:t>
            </a:r>
          </a:p>
        </p:txBody>
      </p:sp>
    </p:spTree>
    <p:extLst>
      <p:ext uri="{BB962C8B-B14F-4D97-AF65-F5344CB8AC3E}">
        <p14:creationId xmlns:p14="http://schemas.microsoft.com/office/powerpoint/2010/main" val="191622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CBB5F64-1BD2-4764-89E1-60A6D2193A75}"/>
              </a:ext>
            </a:extLst>
          </p:cNvPr>
          <p:cNvSpPr>
            <a:spLocks noGrp="1" noChangeArrowheads="1"/>
          </p:cNvSpPr>
          <p:nvPr>
            <p:ph type="title"/>
          </p:nvPr>
        </p:nvSpPr>
        <p:spPr>
          <a:xfrm>
            <a:off x="574675" y="304800"/>
            <a:ext cx="8001000" cy="1216025"/>
          </a:xfrm>
        </p:spPr>
        <p:txBody>
          <a:bodyPr/>
          <a:lstStyle/>
          <a:p>
            <a:pPr eaLnBrk="1" hangingPunct="1"/>
            <a:r>
              <a:rPr lang="zh-CN" altLang="en-US" sz="3200" dirty="0">
                <a:solidFill>
                  <a:schemeClr val="tx1"/>
                </a:solidFill>
                <a:latin typeface="楷体" panose="02010609060101010101" pitchFamily="49" charset="-122"/>
                <a:ea typeface="楷体" panose="02010609060101010101" pitchFamily="49" charset="-122"/>
              </a:rPr>
              <a:t>一个典型的防火墙使用形态</a:t>
            </a:r>
          </a:p>
        </p:txBody>
      </p:sp>
      <p:sp>
        <p:nvSpPr>
          <p:cNvPr id="5" name="Text Box 4">
            <a:extLst>
              <a:ext uri="{FF2B5EF4-FFF2-40B4-BE49-F238E27FC236}">
                <a16:creationId xmlns:a16="http://schemas.microsoft.com/office/drawing/2014/main" id="{D5C3197A-9334-42A9-B093-D90ACDFDCCA0}"/>
              </a:ext>
            </a:extLst>
          </p:cNvPr>
          <p:cNvSpPr txBox="1">
            <a:spLocks noChangeArrowheads="1"/>
          </p:cNvSpPr>
          <p:nvPr/>
        </p:nvSpPr>
        <p:spPr bwMode="auto">
          <a:xfrm>
            <a:off x="3657600" y="4211638"/>
            <a:ext cx="762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lang="zh-CN" altLang="en-US" sz="1400" b="0">
                <a:solidFill>
                  <a:srgbClr val="111111"/>
                </a:solidFill>
                <a:latin typeface="Times New Roman" panose="02020603050405020304" pitchFamily="18" charset="0"/>
              </a:rPr>
              <a:t>进行访问规则检查</a:t>
            </a:r>
          </a:p>
        </p:txBody>
      </p:sp>
      <p:sp>
        <p:nvSpPr>
          <p:cNvPr id="6" name="Line 5">
            <a:extLst>
              <a:ext uri="{FF2B5EF4-FFF2-40B4-BE49-F238E27FC236}">
                <a16:creationId xmlns:a16="http://schemas.microsoft.com/office/drawing/2014/main" id="{47E12F01-88BF-4863-9567-82F7342B1A45}"/>
              </a:ext>
            </a:extLst>
          </p:cNvPr>
          <p:cNvSpPr>
            <a:spLocks noChangeShapeType="1"/>
          </p:cNvSpPr>
          <p:nvPr/>
        </p:nvSpPr>
        <p:spPr bwMode="auto">
          <a:xfrm>
            <a:off x="2514600" y="3906838"/>
            <a:ext cx="114300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 name="Picture 6">
            <a:extLst>
              <a:ext uri="{FF2B5EF4-FFF2-40B4-BE49-F238E27FC236}">
                <a16:creationId xmlns:a16="http://schemas.microsoft.com/office/drawing/2014/main" id="{E12BD8D7-B27A-432F-B260-A74B242D787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3678238"/>
            <a:ext cx="936625" cy="476250"/>
          </a:xfrm>
          <a:prstGeom prst="rect">
            <a:avLst/>
          </a:prstGeom>
          <a:noFill/>
          <a:ln>
            <a:noFill/>
          </a:ln>
          <a:effectLst/>
          <a:extLst>
            <a:ext uri="{909E8E84-426E-40DD-AFC4-6F175D3DCCD1}">
              <a14:hiddenFill xmlns:a14="http://schemas.microsoft.com/office/drawing/2010/main">
                <a:solidFill>
                  <a:srgbClr val="008AAE"/>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Line 7">
            <a:extLst>
              <a:ext uri="{FF2B5EF4-FFF2-40B4-BE49-F238E27FC236}">
                <a16:creationId xmlns:a16="http://schemas.microsoft.com/office/drawing/2014/main" id="{F52EB863-22CE-4EB2-9804-3AED085DA883}"/>
              </a:ext>
            </a:extLst>
          </p:cNvPr>
          <p:cNvSpPr>
            <a:spLocks noChangeShapeType="1"/>
          </p:cNvSpPr>
          <p:nvPr/>
        </p:nvSpPr>
        <p:spPr bwMode="auto">
          <a:xfrm flipV="1">
            <a:off x="4572000" y="3906838"/>
            <a:ext cx="1447800" cy="0"/>
          </a:xfrm>
          <a:prstGeom prst="line">
            <a:avLst/>
          </a:prstGeom>
          <a:noFill/>
          <a:ln w="57150">
            <a:solidFill>
              <a:srgbClr val="2408F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8">
            <a:extLst>
              <a:ext uri="{FF2B5EF4-FFF2-40B4-BE49-F238E27FC236}">
                <a16:creationId xmlns:a16="http://schemas.microsoft.com/office/drawing/2014/main" id="{CB2F3D41-8561-4235-909B-4D885C74D1C8}"/>
              </a:ext>
            </a:extLst>
          </p:cNvPr>
          <p:cNvSpPr txBox="1">
            <a:spLocks noChangeArrowheads="1"/>
          </p:cNvSpPr>
          <p:nvPr/>
        </p:nvSpPr>
        <p:spPr bwMode="auto">
          <a:xfrm>
            <a:off x="2667000" y="33766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lang="zh-CN" altLang="en-US" sz="1400" b="0">
                <a:solidFill>
                  <a:srgbClr val="111111"/>
                </a:solidFill>
                <a:latin typeface="Times New Roman" panose="02020603050405020304" pitchFamily="18" charset="0"/>
              </a:rPr>
              <a:t>发起访问请求</a:t>
            </a:r>
          </a:p>
        </p:txBody>
      </p:sp>
      <p:sp>
        <p:nvSpPr>
          <p:cNvPr id="10" name="Line 10">
            <a:extLst>
              <a:ext uri="{FF2B5EF4-FFF2-40B4-BE49-F238E27FC236}">
                <a16:creationId xmlns:a16="http://schemas.microsoft.com/office/drawing/2014/main" id="{5D3BB28E-8769-4094-B51B-9431929AA330}"/>
              </a:ext>
            </a:extLst>
          </p:cNvPr>
          <p:cNvSpPr>
            <a:spLocks noChangeShapeType="1"/>
          </p:cNvSpPr>
          <p:nvPr/>
        </p:nvSpPr>
        <p:spPr bwMode="auto">
          <a:xfrm>
            <a:off x="4267200" y="4062413"/>
            <a:ext cx="609600" cy="685800"/>
          </a:xfrm>
          <a:prstGeom prst="line">
            <a:avLst/>
          </a:prstGeom>
          <a:noFill/>
          <a:ln w="3810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1">
            <a:extLst>
              <a:ext uri="{FF2B5EF4-FFF2-40B4-BE49-F238E27FC236}">
                <a16:creationId xmlns:a16="http://schemas.microsoft.com/office/drawing/2014/main" id="{99F933E7-7AE5-4DA4-95E5-41AA6398E34F}"/>
              </a:ext>
            </a:extLst>
          </p:cNvPr>
          <p:cNvSpPr txBox="1">
            <a:spLocks noChangeArrowheads="1"/>
          </p:cNvSpPr>
          <p:nvPr/>
        </p:nvSpPr>
        <p:spPr bwMode="auto">
          <a:xfrm>
            <a:off x="4495800" y="4748213"/>
            <a:ext cx="99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lang="zh-CN" altLang="en-US" sz="1400" b="0">
                <a:solidFill>
                  <a:srgbClr val="111111"/>
                </a:solidFill>
                <a:latin typeface="Times New Roman" panose="02020603050405020304" pitchFamily="18" charset="0"/>
              </a:rPr>
              <a:t>将访问记录写进日志文件</a:t>
            </a:r>
          </a:p>
        </p:txBody>
      </p:sp>
      <p:sp>
        <p:nvSpPr>
          <p:cNvPr id="12" name="Line 12">
            <a:extLst>
              <a:ext uri="{FF2B5EF4-FFF2-40B4-BE49-F238E27FC236}">
                <a16:creationId xmlns:a16="http://schemas.microsoft.com/office/drawing/2014/main" id="{FB987CD6-0658-4399-A39B-19EF70A668B0}"/>
              </a:ext>
            </a:extLst>
          </p:cNvPr>
          <p:cNvSpPr>
            <a:spLocks noChangeShapeType="1"/>
          </p:cNvSpPr>
          <p:nvPr/>
        </p:nvSpPr>
        <p:spPr bwMode="auto">
          <a:xfrm flipH="1">
            <a:off x="4495800" y="4135438"/>
            <a:ext cx="1524000" cy="3175"/>
          </a:xfrm>
          <a:prstGeom prst="line">
            <a:avLst/>
          </a:prstGeom>
          <a:noFill/>
          <a:ln w="57150">
            <a:solidFill>
              <a:srgbClr val="2408F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a:extLst>
              <a:ext uri="{FF2B5EF4-FFF2-40B4-BE49-F238E27FC236}">
                <a16:creationId xmlns:a16="http://schemas.microsoft.com/office/drawing/2014/main" id="{AD927426-95A0-4CCD-816E-C817022A4CD2}"/>
              </a:ext>
            </a:extLst>
          </p:cNvPr>
          <p:cNvSpPr>
            <a:spLocks noChangeShapeType="1"/>
          </p:cNvSpPr>
          <p:nvPr/>
        </p:nvSpPr>
        <p:spPr bwMode="auto">
          <a:xfrm flipH="1" flipV="1">
            <a:off x="2514600" y="4135438"/>
            <a:ext cx="1143000" cy="3175"/>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4">
            <a:extLst>
              <a:ext uri="{FF2B5EF4-FFF2-40B4-BE49-F238E27FC236}">
                <a16:creationId xmlns:a16="http://schemas.microsoft.com/office/drawing/2014/main" id="{57CC543A-428C-4CF6-82A0-3F18087FC606}"/>
              </a:ext>
            </a:extLst>
          </p:cNvPr>
          <p:cNvSpPr txBox="1">
            <a:spLocks noChangeArrowheads="1"/>
          </p:cNvSpPr>
          <p:nvPr/>
        </p:nvSpPr>
        <p:spPr bwMode="auto">
          <a:xfrm>
            <a:off x="2743200" y="4211638"/>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lang="zh-CN" altLang="en-US" sz="1400" b="0">
                <a:solidFill>
                  <a:srgbClr val="111111"/>
                </a:solidFill>
                <a:latin typeface="Times New Roman" panose="02020603050405020304" pitchFamily="18" charset="0"/>
              </a:rPr>
              <a:t>合法请求则允许对外访问</a:t>
            </a:r>
          </a:p>
        </p:txBody>
      </p:sp>
      <p:sp>
        <p:nvSpPr>
          <p:cNvPr id="15" name="Text Box 15">
            <a:extLst>
              <a:ext uri="{FF2B5EF4-FFF2-40B4-BE49-F238E27FC236}">
                <a16:creationId xmlns:a16="http://schemas.microsoft.com/office/drawing/2014/main" id="{64D1E18A-6846-40E1-A9B6-ED97419E35C0}"/>
              </a:ext>
            </a:extLst>
          </p:cNvPr>
          <p:cNvSpPr txBox="1">
            <a:spLocks noChangeArrowheads="1"/>
          </p:cNvSpPr>
          <p:nvPr/>
        </p:nvSpPr>
        <p:spPr bwMode="auto">
          <a:xfrm>
            <a:off x="5410200" y="4214813"/>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lang="zh-CN" altLang="en-US" sz="1400" b="0">
                <a:solidFill>
                  <a:srgbClr val="111111"/>
                </a:solidFill>
                <a:latin typeface="Times New Roman" panose="02020603050405020304" pitchFamily="18" charset="0"/>
              </a:rPr>
              <a:t>发起访问请求</a:t>
            </a:r>
          </a:p>
        </p:txBody>
      </p:sp>
      <p:sp>
        <p:nvSpPr>
          <p:cNvPr id="16" name="Rectangle 16">
            <a:extLst>
              <a:ext uri="{FF2B5EF4-FFF2-40B4-BE49-F238E27FC236}">
                <a16:creationId xmlns:a16="http://schemas.microsoft.com/office/drawing/2014/main" id="{43E0EBEE-CFE2-4817-A0B6-6C5E06E72054}"/>
              </a:ext>
            </a:extLst>
          </p:cNvPr>
          <p:cNvSpPr>
            <a:spLocks noChangeArrowheads="1"/>
          </p:cNvSpPr>
          <p:nvPr/>
        </p:nvSpPr>
        <p:spPr bwMode="auto">
          <a:xfrm>
            <a:off x="6019800" y="2840038"/>
            <a:ext cx="2743200" cy="1295400"/>
          </a:xfrm>
          <a:prstGeom prst="rect">
            <a:avLst/>
          </a:pr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a:noFill/>
          </a:ln>
          <a:effectLst/>
          <a:extLst>
            <a:ext uri="{91240B29-F687-4F45-9708-019B960494DF}">
              <a14:hiddenLine xmlns:a14="http://schemas.microsoft.com/office/drawing/2010/main" w="9525" cap="rnd">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3000"/>
              </a:lnSpc>
              <a:spcBef>
                <a:spcPct val="25000"/>
              </a:spcBef>
              <a:defRPr/>
            </a:pPr>
            <a:endParaRPr lang="en-US" altLang="zh-CN">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r>
              <a:rPr lang="en-US" altLang="zh-CN">
                <a:solidFill>
                  <a:srgbClr val="111111"/>
                </a:solidFill>
                <a:effectLst>
                  <a:outerShdw blurRad="38100" dist="38100" dir="2700000" algn="tl">
                    <a:srgbClr val="000000"/>
                  </a:outerShdw>
                </a:effectLst>
                <a:latin typeface="Arial" charset="0"/>
              </a:rPr>
              <a:t>             </a:t>
            </a:r>
          </a:p>
          <a:p>
            <a:pPr algn="ctr">
              <a:lnSpc>
                <a:spcPct val="93000"/>
              </a:lnSpc>
              <a:spcBef>
                <a:spcPct val="25000"/>
              </a:spcBef>
              <a:defRPr/>
            </a:pPr>
            <a:r>
              <a:rPr lang="en-US" altLang="zh-CN" sz="1400">
                <a:solidFill>
                  <a:srgbClr val="111111"/>
                </a:solidFill>
                <a:effectLst>
                  <a:outerShdw blurRad="38100" dist="38100" dir="2700000" algn="tl">
                    <a:srgbClr val="000000"/>
                  </a:outerShdw>
                </a:effectLst>
                <a:latin typeface="Arial" charset="0"/>
              </a:rPr>
              <a:t>Internet </a:t>
            </a:r>
            <a:r>
              <a:rPr lang="zh-CN" altLang="en-US" sz="1400">
                <a:solidFill>
                  <a:srgbClr val="111111"/>
                </a:solidFill>
                <a:effectLst>
                  <a:outerShdw blurRad="38100" dist="38100" dir="2700000" algn="tl">
                    <a:srgbClr val="000000"/>
                  </a:outerShdw>
                </a:effectLst>
                <a:latin typeface="Arial" charset="0"/>
              </a:rPr>
              <a:t>区域</a:t>
            </a:r>
          </a:p>
        </p:txBody>
      </p:sp>
      <p:grpSp>
        <p:nvGrpSpPr>
          <p:cNvPr id="17" name="Group 17">
            <a:extLst>
              <a:ext uri="{FF2B5EF4-FFF2-40B4-BE49-F238E27FC236}">
                <a16:creationId xmlns:a16="http://schemas.microsoft.com/office/drawing/2014/main" id="{072481D9-11D4-488C-9C47-02093F6690F8}"/>
              </a:ext>
            </a:extLst>
          </p:cNvPr>
          <p:cNvGrpSpPr>
            <a:grpSpLocks/>
          </p:cNvGrpSpPr>
          <p:nvPr/>
        </p:nvGrpSpPr>
        <p:grpSpPr bwMode="auto">
          <a:xfrm>
            <a:off x="7543800" y="3068638"/>
            <a:ext cx="1143000" cy="635000"/>
            <a:chOff x="3456" y="1200"/>
            <a:chExt cx="864" cy="448"/>
          </a:xfrm>
        </p:grpSpPr>
        <p:pic>
          <p:nvPicPr>
            <p:cNvPr id="18" name="Picture 18">
              <a:extLst>
                <a:ext uri="{FF2B5EF4-FFF2-40B4-BE49-F238E27FC236}">
                  <a16:creationId xmlns:a16="http://schemas.microsoft.com/office/drawing/2014/main" id="{F826F930-AD7A-4DD3-B411-24E13E3B470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200"/>
              <a:ext cx="816"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 name="Rectangle 19">
              <a:extLst>
                <a:ext uri="{FF2B5EF4-FFF2-40B4-BE49-F238E27FC236}">
                  <a16:creationId xmlns:a16="http://schemas.microsoft.com/office/drawing/2014/main" id="{799025E0-8726-4FFB-BFE0-6707E5AB8E99}"/>
                </a:ext>
              </a:extLst>
            </p:cNvPr>
            <p:cNvSpPr>
              <a:spLocks noChangeArrowheads="1"/>
            </p:cNvSpPr>
            <p:nvPr/>
          </p:nvSpPr>
          <p:spPr bwMode="auto">
            <a:xfrm>
              <a:off x="3456" y="12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3000"/>
                </a:lnSpc>
                <a:spcBef>
                  <a:spcPct val="25000"/>
                </a:spcBef>
                <a:defRPr/>
              </a:pPr>
              <a:r>
                <a:rPr lang="en-US" altLang="zh-CN" sz="1600" b="1">
                  <a:solidFill>
                    <a:srgbClr val="111111"/>
                  </a:solidFill>
                  <a:effectLst>
                    <a:outerShdw blurRad="38100" dist="38100" dir="2700000" algn="tl">
                      <a:srgbClr val="C0C0C0"/>
                    </a:outerShdw>
                  </a:effectLst>
                  <a:latin typeface="Arial" charset="0"/>
                </a:rPr>
                <a:t>Internet</a:t>
              </a:r>
            </a:p>
          </p:txBody>
        </p:sp>
      </p:grpSp>
      <p:grpSp>
        <p:nvGrpSpPr>
          <p:cNvPr id="20" name="Group 20">
            <a:extLst>
              <a:ext uri="{FF2B5EF4-FFF2-40B4-BE49-F238E27FC236}">
                <a16:creationId xmlns:a16="http://schemas.microsoft.com/office/drawing/2014/main" id="{B61C955D-9765-4251-9BE9-556B4DAA0AB8}"/>
              </a:ext>
            </a:extLst>
          </p:cNvPr>
          <p:cNvGrpSpPr>
            <a:grpSpLocks/>
          </p:cNvGrpSpPr>
          <p:nvPr/>
        </p:nvGrpSpPr>
        <p:grpSpPr bwMode="auto">
          <a:xfrm>
            <a:off x="6553200" y="3449638"/>
            <a:ext cx="990600" cy="457200"/>
            <a:chOff x="7079" y="10379"/>
            <a:chExt cx="2370" cy="843"/>
          </a:xfrm>
        </p:grpSpPr>
        <p:sp>
          <p:nvSpPr>
            <p:cNvPr id="21" name="Freeform 21">
              <a:extLst>
                <a:ext uri="{FF2B5EF4-FFF2-40B4-BE49-F238E27FC236}">
                  <a16:creationId xmlns:a16="http://schemas.microsoft.com/office/drawing/2014/main" id="{303F63A3-A85E-4BA5-9862-70C84A5B6A2B}"/>
                </a:ext>
              </a:extLst>
            </p:cNvPr>
            <p:cNvSpPr>
              <a:spLocks/>
            </p:cNvSpPr>
            <p:nvPr/>
          </p:nvSpPr>
          <p:spPr bwMode="auto">
            <a:xfrm>
              <a:off x="7079" y="10379"/>
              <a:ext cx="2370" cy="843"/>
            </a:xfrm>
            <a:custGeom>
              <a:avLst/>
              <a:gdLst>
                <a:gd name="T0" fmla="*/ 0 w 2370"/>
                <a:gd name="T1" fmla="*/ 843 h 843"/>
                <a:gd name="T2" fmla="*/ 1028 w 2370"/>
                <a:gd name="T3" fmla="*/ 446 h 843"/>
                <a:gd name="T4" fmla="*/ 1068 w 2370"/>
                <a:gd name="T5" fmla="*/ 604 h 843"/>
                <a:gd name="T6" fmla="*/ 2370 w 2370"/>
                <a:gd name="T7" fmla="*/ 0 h 843"/>
                <a:gd name="T8" fmla="*/ 1185 w 2370"/>
                <a:gd name="T9" fmla="*/ 421 h 843"/>
                <a:gd name="T10" fmla="*/ 1147 w 2370"/>
                <a:gd name="T11" fmla="*/ 266 h 843"/>
                <a:gd name="T12" fmla="*/ 0 w 2370"/>
                <a:gd name="T13" fmla="*/ 843 h 8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0" h="843">
                  <a:moveTo>
                    <a:pt x="0" y="843"/>
                  </a:moveTo>
                  <a:lnTo>
                    <a:pt x="1028" y="446"/>
                  </a:lnTo>
                  <a:lnTo>
                    <a:pt x="1068" y="604"/>
                  </a:lnTo>
                  <a:lnTo>
                    <a:pt x="2370" y="0"/>
                  </a:lnTo>
                  <a:lnTo>
                    <a:pt x="1185" y="421"/>
                  </a:lnTo>
                  <a:lnTo>
                    <a:pt x="1147" y="266"/>
                  </a:lnTo>
                  <a:lnTo>
                    <a:pt x="0" y="84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2">
              <a:extLst>
                <a:ext uri="{FF2B5EF4-FFF2-40B4-BE49-F238E27FC236}">
                  <a16:creationId xmlns:a16="http://schemas.microsoft.com/office/drawing/2014/main" id="{28B90228-D8C8-42D9-99C7-4353A621EC9E}"/>
                </a:ext>
              </a:extLst>
            </p:cNvPr>
            <p:cNvSpPr>
              <a:spLocks/>
            </p:cNvSpPr>
            <p:nvPr/>
          </p:nvSpPr>
          <p:spPr bwMode="auto">
            <a:xfrm>
              <a:off x="7079" y="10379"/>
              <a:ext cx="2370" cy="843"/>
            </a:xfrm>
            <a:custGeom>
              <a:avLst/>
              <a:gdLst>
                <a:gd name="T0" fmla="*/ 0 w 2370"/>
                <a:gd name="T1" fmla="*/ 843 h 843"/>
                <a:gd name="T2" fmla="*/ 1028 w 2370"/>
                <a:gd name="T3" fmla="*/ 446 h 843"/>
                <a:gd name="T4" fmla="*/ 1068 w 2370"/>
                <a:gd name="T5" fmla="*/ 604 h 843"/>
                <a:gd name="T6" fmla="*/ 2370 w 2370"/>
                <a:gd name="T7" fmla="*/ 0 h 843"/>
                <a:gd name="T8" fmla="*/ 1185 w 2370"/>
                <a:gd name="T9" fmla="*/ 421 h 843"/>
                <a:gd name="T10" fmla="*/ 1147 w 2370"/>
                <a:gd name="T11" fmla="*/ 266 h 843"/>
                <a:gd name="T12" fmla="*/ 0 w 2370"/>
                <a:gd name="T13" fmla="*/ 843 h 8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0" h="843">
                  <a:moveTo>
                    <a:pt x="0" y="843"/>
                  </a:moveTo>
                  <a:lnTo>
                    <a:pt x="1028" y="446"/>
                  </a:lnTo>
                  <a:lnTo>
                    <a:pt x="1068" y="604"/>
                  </a:lnTo>
                  <a:lnTo>
                    <a:pt x="2370" y="0"/>
                  </a:lnTo>
                  <a:lnTo>
                    <a:pt x="1185" y="421"/>
                  </a:lnTo>
                  <a:lnTo>
                    <a:pt x="1147" y="266"/>
                  </a:lnTo>
                  <a:lnTo>
                    <a:pt x="0" y="8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
                  <a:solidFill>
                    <a:srgbClr val="808080"/>
                  </a:solidFill>
                  <a:prstDash val="solid"/>
                  <a:round/>
                  <a:headEnd/>
                  <a:tailEnd/>
                </a14:hiddenLine>
              </a:ext>
            </a:extLst>
          </p:spPr>
          <p:txBody>
            <a:bodyPr/>
            <a:lstStyle/>
            <a:p>
              <a:endParaRPr lang="zh-CN" altLang="en-US"/>
            </a:p>
          </p:txBody>
        </p:sp>
      </p:grpSp>
      <p:pic>
        <p:nvPicPr>
          <p:cNvPr id="23" name="Picture 23">
            <a:extLst>
              <a:ext uri="{FF2B5EF4-FFF2-40B4-BE49-F238E27FC236}">
                <a16:creationId xmlns:a16="http://schemas.microsoft.com/office/drawing/2014/main" id="{2638F92C-DF34-41FB-B537-C31E2118CC52}"/>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3830638"/>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Rectangle 24">
            <a:extLst>
              <a:ext uri="{FF2B5EF4-FFF2-40B4-BE49-F238E27FC236}">
                <a16:creationId xmlns:a16="http://schemas.microsoft.com/office/drawing/2014/main" id="{D3AC264B-ABCF-447B-AB76-6C35377CCBB3}"/>
              </a:ext>
            </a:extLst>
          </p:cNvPr>
          <p:cNvSpPr>
            <a:spLocks noChangeArrowheads="1"/>
          </p:cNvSpPr>
          <p:nvPr/>
        </p:nvSpPr>
        <p:spPr bwMode="auto">
          <a:xfrm>
            <a:off x="6172200" y="3449638"/>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3000"/>
              </a:lnSpc>
              <a:spcBef>
                <a:spcPct val="25000"/>
              </a:spcBef>
              <a:defRPr/>
            </a:pPr>
            <a:r>
              <a:rPr lang="zh-CN" altLang="en-US" sz="1400">
                <a:solidFill>
                  <a:srgbClr val="111111"/>
                </a:solidFill>
                <a:effectLst>
                  <a:outerShdw blurRad="38100" dist="38100" dir="2700000" algn="tl">
                    <a:srgbClr val="C0C0C0"/>
                  </a:outerShdw>
                </a:effectLst>
                <a:latin typeface="Arial" charset="0"/>
              </a:rPr>
              <a:t>边界路由器</a:t>
            </a:r>
          </a:p>
        </p:txBody>
      </p:sp>
      <p:sp>
        <p:nvSpPr>
          <p:cNvPr id="25" name="Line 37">
            <a:extLst>
              <a:ext uri="{FF2B5EF4-FFF2-40B4-BE49-F238E27FC236}">
                <a16:creationId xmlns:a16="http://schemas.microsoft.com/office/drawing/2014/main" id="{AB2F186D-2AD5-4501-8B7E-35298431F272}"/>
              </a:ext>
            </a:extLst>
          </p:cNvPr>
          <p:cNvSpPr>
            <a:spLocks noChangeShapeType="1"/>
          </p:cNvSpPr>
          <p:nvPr/>
        </p:nvSpPr>
        <p:spPr bwMode="auto">
          <a:xfrm flipH="1">
            <a:off x="6553200" y="3529013"/>
            <a:ext cx="1828800" cy="609600"/>
          </a:xfrm>
          <a:prstGeom prst="line">
            <a:avLst/>
          </a:prstGeom>
          <a:noFill/>
          <a:ln w="57150">
            <a:solidFill>
              <a:srgbClr val="2408F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38">
            <a:extLst>
              <a:ext uri="{FF2B5EF4-FFF2-40B4-BE49-F238E27FC236}">
                <a16:creationId xmlns:a16="http://schemas.microsoft.com/office/drawing/2014/main" id="{CCF5A28B-159E-4D2D-BB69-674114ED99FE}"/>
              </a:ext>
            </a:extLst>
          </p:cNvPr>
          <p:cNvGrpSpPr>
            <a:grpSpLocks/>
          </p:cNvGrpSpPr>
          <p:nvPr/>
        </p:nvGrpSpPr>
        <p:grpSpPr bwMode="auto">
          <a:xfrm>
            <a:off x="838200" y="1773238"/>
            <a:ext cx="1676400" cy="4114800"/>
            <a:chOff x="144" y="1008"/>
            <a:chExt cx="1104" cy="2592"/>
          </a:xfrm>
        </p:grpSpPr>
        <p:sp>
          <p:nvSpPr>
            <p:cNvPr id="27" name="Rectangle 39">
              <a:extLst>
                <a:ext uri="{FF2B5EF4-FFF2-40B4-BE49-F238E27FC236}">
                  <a16:creationId xmlns:a16="http://schemas.microsoft.com/office/drawing/2014/main" id="{F22370E2-90E3-4A93-8C88-5611263FB4A2}"/>
                </a:ext>
              </a:extLst>
            </p:cNvPr>
            <p:cNvSpPr>
              <a:spLocks noChangeArrowheads="1"/>
            </p:cNvSpPr>
            <p:nvPr/>
          </p:nvSpPr>
          <p:spPr bwMode="auto">
            <a:xfrm>
              <a:off x="144" y="1008"/>
              <a:ext cx="1104" cy="2592"/>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2700000" scaled="1"/>
            </a:gradFill>
            <a:ln>
              <a:noFill/>
            </a:ln>
            <a:effectLst/>
            <a:extLst>
              <a:ext uri="{91240B29-F687-4F45-9708-019B960494DF}">
                <a14:hiddenLine xmlns:a14="http://schemas.microsoft.com/office/drawing/2010/main" w="57150" cap="rnd">
                  <a:pattFill prst="pct9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3000"/>
                </a:lnSpc>
                <a:spcBef>
                  <a:spcPct val="25000"/>
                </a:spcBef>
                <a:defRPr/>
              </a:pPr>
              <a:endParaRPr lang="en-US" altLang="zh-CN">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endParaRPr lang="en-US" altLang="zh-CN" sz="1200">
                <a:solidFill>
                  <a:srgbClr val="111111"/>
                </a:solidFill>
                <a:effectLst>
                  <a:outerShdw blurRad="38100" dist="38100" dir="2700000" algn="tl">
                    <a:srgbClr val="000000"/>
                  </a:outerShdw>
                </a:effectLst>
                <a:latin typeface="Arial" charset="0"/>
              </a:endParaRPr>
            </a:p>
            <a:p>
              <a:pPr algn="ctr">
                <a:lnSpc>
                  <a:spcPct val="93000"/>
                </a:lnSpc>
                <a:spcBef>
                  <a:spcPct val="25000"/>
                </a:spcBef>
                <a:defRPr/>
              </a:pPr>
              <a:r>
                <a:rPr lang="zh-CN" altLang="en-US" sz="1400">
                  <a:solidFill>
                    <a:srgbClr val="111111"/>
                  </a:solidFill>
                  <a:effectLst>
                    <a:outerShdw blurRad="38100" dist="38100" dir="2700000" algn="tl">
                      <a:srgbClr val="000000"/>
                    </a:outerShdw>
                  </a:effectLst>
                  <a:latin typeface="Arial" charset="0"/>
                </a:rPr>
                <a:t>内部工作子网</a:t>
              </a:r>
            </a:p>
          </p:txBody>
        </p:sp>
        <p:grpSp>
          <p:nvGrpSpPr>
            <p:cNvPr id="28" name="Group 40">
              <a:extLst>
                <a:ext uri="{FF2B5EF4-FFF2-40B4-BE49-F238E27FC236}">
                  <a16:creationId xmlns:a16="http://schemas.microsoft.com/office/drawing/2014/main" id="{45A0418F-043A-469F-B815-D789C80B9FD6}"/>
                </a:ext>
              </a:extLst>
            </p:cNvPr>
            <p:cNvGrpSpPr>
              <a:grpSpLocks/>
            </p:cNvGrpSpPr>
            <p:nvPr/>
          </p:nvGrpSpPr>
          <p:grpSpPr bwMode="auto">
            <a:xfrm>
              <a:off x="336" y="2208"/>
              <a:ext cx="672" cy="480"/>
              <a:chOff x="288" y="1008"/>
              <a:chExt cx="672" cy="480"/>
            </a:xfrm>
          </p:grpSpPr>
          <p:pic>
            <p:nvPicPr>
              <p:cNvPr id="73" name="Picture 41">
                <a:extLst>
                  <a:ext uri="{FF2B5EF4-FFF2-40B4-BE49-F238E27FC236}">
                    <a16:creationId xmlns:a16="http://schemas.microsoft.com/office/drawing/2014/main" id="{BB6E262E-D49E-44A0-9D75-1023280756AA}"/>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4" name="Picture 42">
                <a:extLst>
                  <a:ext uri="{FF2B5EF4-FFF2-40B4-BE49-F238E27FC236}">
                    <a16:creationId xmlns:a16="http://schemas.microsoft.com/office/drawing/2014/main" id="{367EE4C3-6D62-4F94-A546-3257E8851B5E}"/>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 name="Picture 43">
                <a:extLst>
                  <a:ext uri="{FF2B5EF4-FFF2-40B4-BE49-F238E27FC236}">
                    <a16:creationId xmlns:a16="http://schemas.microsoft.com/office/drawing/2014/main" id="{1AFDB6B1-DCEF-48DB-B281-E6522B2A0FAB}"/>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6" name="Picture 44">
                <a:extLst>
                  <a:ext uri="{FF2B5EF4-FFF2-40B4-BE49-F238E27FC236}">
                    <a16:creationId xmlns:a16="http://schemas.microsoft.com/office/drawing/2014/main" id="{DA77A68C-06E3-4F42-94E0-F9FB82EFDE93}"/>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7" name="Line 45">
                <a:extLst>
                  <a:ext uri="{FF2B5EF4-FFF2-40B4-BE49-F238E27FC236}">
                    <a16:creationId xmlns:a16="http://schemas.microsoft.com/office/drawing/2014/main" id="{231B9395-AEBA-409F-8013-CB325CE14046}"/>
                  </a:ext>
                </a:extLst>
              </p:cNvPr>
              <p:cNvSpPr>
                <a:spLocks noChangeShapeType="1"/>
              </p:cNvSpPr>
              <p:nvPr/>
            </p:nvSpPr>
            <p:spPr bwMode="auto">
              <a:xfrm>
                <a:off x="288" y="1320"/>
                <a:ext cx="6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46">
                <a:extLst>
                  <a:ext uri="{FF2B5EF4-FFF2-40B4-BE49-F238E27FC236}">
                    <a16:creationId xmlns:a16="http://schemas.microsoft.com/office/drawing/2014/main" id="{F18E19A6-44F2-46EA-8E4D-DFE026279793}"/>
                  </a:ext>
                </a:extLst>
              </p:cNvPr>
              <p:cNvSpPr>
                <a:spLocks noChangeShapeType="1"/>
              </p:cNvSpPr>
              <p:nvPr/>
            </p:nvSpPr>
            <p:spPr bwMode="auto">
              <a:xfrm>
                <a:off x="361"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47">
                <a:extLst>
                  <a:ext uri="{FF2B5EF4-FFF2-40B4-BE49-F238E27FC236}">
                    <a16:creationId xmlns:a16="http://schemas.microsoft.com/office/drawing/2014/main" id="{E4B30E6E-36B2-4943-AC0E-E0E0D8E7F101}"/>
                  </a:ext>
                </a:extLst>
              </p:cNvPr>
              <p:cNvSpPr>
                <a:spLocks noChangeShapeType="1"/>
              </p:cNvSpPr>
              <p:nvPr/>
            </p:nvSpPr>
            <p:spPr bwMode="auto">
              <a:xfrm>
                <a:off x="532"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48">
                <a:extLst>
                  <a:ext uri="{FF2B5EF4-FFF2-40B4-BE49-F238E27FC236}">
                    <a16:creationId xmlns:a16="http://schemas.microsoft.com/office/drawing/2014/main" id="{BD062A70-4770-4B6C-886C-31F5753E4623}"/>
                  </a:ext>
                </a:extLst>
              </p:cNvPr>
              <p:cNvSpPr>
                <a:spLocks noChangeShapeType="1"/>
              </p:cNvSpPr>
              <p:nvPr/>
            </p:nvSpPr>
            <p:spPr bwMode="auto">
              <a:xfrm>
                <a:off x="727"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49">
                <a:extLst>
                  <a:ext uri="{FF2B5EF4-FFF2-40B4-BE49-F238E27FC236}">
                    <a16:creationId xmlns:a16="http://schemas.microsoft.com/office/drawing/2014/main" id="{D53C195A-1710-4931-866A-8DEE9C583195}"/>
                  </a:ext>
                </a:extLst>
              </p:cNvPr>
              <p:cNvSpPr>
                <a:spLocks noChangeShapeType="1"/>
              </p:cNvSpPr>
              <p:nvPr/>
            </p:nvSpPr>
            <p:spPr bwMode="auto">
              <a:xfrm>
                <a:off x="874" y="1320"/>
                <a:ext cx="0" cy="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 name="Picture 50">
                <a:extLst>
                  <a:ext uri="{FF2B5EF4-FFF2-40B4-BE49-F238E27FC236}">
                    <a16:creationId xmlns:a16="http://schemas.microsoft.com/office/drawing/2014/main" id="{45FCACDB-E677-4DFF-A63E-DB335A7505AA}"/>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 y="1152"/>
                <a:ext cx="336"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3" name="Line 51">
                <a:extLst>
                  <a:ext uri="{FF2B5EF4-FFF2-40B4-BE49-F238E27FC236}">
                    <a16:creationId xmlns:a16="http://schemas.microsoft.com/office/drawing/2014/main" id="{DC5A777A-F8A7-4438-84D8-74B35DFB1023}"/>
                  </a:ext>
                </a:extLst>
              </p:cNvPr>
              <p:cNvSpPr>
                <a:spLocks noChangeShapeType="1"/>
              </p:cNvSpPr>
              <p:nvPr/>
            </p:nvSpPr>
            <p:spPr bwMode="auto">
              <a:xfrm>
                <a:off x="642" y="1248"/>
                <a:ext cx="0"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52">
                <a:extLst>
                  <a:ext uri="{FF2B5EF4-FFF2-40B4-BE49-F238E27FC236}">
                    <a16:creationId xmlns:a16="http://schemas.microsoft.com/office/drawing/2014/main" id="{D4131041-F64B-43B8-9B45-145F6A4211E7}"/>
                  </a:ext>
                </a:extLst>
              </p:cNvPr>
              <p:cNvSpPr>
                <a:spLocks noChangeArrowheads="1"/>
              </p:cNvSpPr>
              <p:nvPr/>
            </p:nvSpPr>
            <p:spPr bwMode="auto">
              <a:xfrm>
                <a:off x="432" y="1008"/>
                <a:ext cx="52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lnSpc>
                    <a:spcPct val="93000"/>
                  </a:lnSpc>
                  <a:spcBef>
                    <a:spcPct val="25000"/>
                  </a:spcBef>
                  <a:buClrTx/>
                  <a:buFontTx/>
                  <a:buNone/>
                </a:pPr>
                <a:r>
                  <a:rPr lang="zh-CN" altLang="en-US" sz="1400" b="0">
                    <a:solidFill>
                      <a:srgbClr val="111111"/>
                    </a:solidFill>
                    <a:latin typeface="Arial" panose="020B0604020202020204" pitchFamily="34" charset="0"/>
                  </a:rPr>
                  <a:t>管理子网</a:t>
                </a:r>
              </a:p>
            </p:txBody>
          </p:sp>
        </p:grpSp>
        <p:grpSp>
          <p:nvGrpSpPr>
            <p:cNvPr id="29" name="Group 53">
              <a:extLst>
                <a:ext uri="{FF2B5EF4-FFF2-40B4-BE49-F238E27FC236}">
                  <a16:creationId xmlns:a16="http://schemas.microsoft.com/office/drawing/2014/main" id="{D03D93C3-CC58-408A-AF67-15A6CB938527}"/>
                </a:ext>
              </a:extLst>
            </p:cNvPr>
            <p:cNvGrpSpPr>
              <a:grpSpLocks/>
            </p:cNvGrpSpPr>
            <p:nvPr/>
          </p:nvGrpSpPr>
          <p:grpSpPr bwMode="auto">
            <a:xfrm>
              <a:off x="336" y="1632"/>
              <a:ext cx="672" cy="480"/>
              <a:chOff x="288" y="1008"/>
              <a:chExt cx="672" cy="480"/>
            </a:xfrm>
          </p:grpSpPr>
          <p:pic>
            <p:nvPicPr>
              <p:cNvPr id="61" name="Picture 54">
                <a:extLst>
                  <a:ext uri="{FF2B5EF4-FFF2-40B4-BE49-F238E27FC236}">
                    <a16:creationId xmlns:a16="http://schemas.microsoft.com/office/drawing/2014/main" id="{5A0D501B-6E18-403F-8609-78E3414180C0}"/>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 name="Picture 55">
                <a:extLst>
                  <a:ext uri="{FF2B5EF4-FFF2-40B4-BE49-F238E27FC236}">
                    <a16:creationId xmlns:a16="http://schemas.microsoft.com/office/drawing/2014/main" id="{D5B5C93C-1064-4484-86ED-A64A2718ADB2}"/>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3" name="Picture 56">
                <a:extLst>
                  <a:ext uri="{FF2B5EF4-FFF2-40B4-BE49-F238E27FC236}">
                    <a16:creationId xmlns:a16="http://schemas.microsoft.com/office/drawing/2014/main" id="{A0F4ADDD-71DD-4D49-8BCC-B31DADA722C1}"/>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4" name="Picture 57">
                <a:extLst>
                  <a:ext uri="{FF2B5EF4-FFF2-40B4-BE49-F238E27FC236}">
                    <a16:creationId xmlns:a16="http://schemas.microsoft.com/office/drawing/2014/main" id="{F641C09C-28BB-4778-8ABC-C5BF334C8AD4}"/>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 name="Line 58">
                <a:extLst>
                  <a:ext uri="{FF2B5EF4-FFF2-40B4-BE49-F238E27FC236}">
                    <a16:creationId xmlns:a16="http://schemas.microsoft.com/office/drawing/2014/main" id="{3A22159A-BBC1-4D16-80C0-526B3F03C7C1}"/>
                  </a:ext>
                </a:extLst>
              </p:cNvPr>
              <p:cNvSpPr>
                <a:spLocks noChangeShapeType="1"/>
              </p:cNvSpPr>
              <p:nvPr/>
            </p:nvSpPr>
            <p:spPr bwMode="auto">
              <a:xfrm>
                <a:off x="288" y="1320"/>
                <a:ext cx="6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9">
                <a:extLst>
                  <a:ext uri="{FF2B5EF4-FFF2-40B4-BE49-F238E27FC236}">
                    <a16:creationId xmlns:a16="http://schemas.microsoft.com/office/drawing/2014/main" id="{BBF0870F-C5F3-4029-8828-BF7812CBAA7D}"/>
                  </a:ext>
                </a:extLst>
              </p:cNvPr>
              <p:cNvSpPr>
                <a:spLocks noChangeShapeType="1"/>
              </p:cNvSpPr>
              <p:nvPr/>
            </p:nvSpPr>
            <p:spPr bwMode="auto">
              <a:xfrm>
                <a:off x="361"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0">
                <a:extLst>
                  <a:ext uri="{FF2B5EF4-FFF2-40B4-BE49-F238E27FC236}">
                    <a16:creationId xmlns:a16="http://schemas.microsoft.com/office/drawing/2014/main" id="{9E94DA0F-34E2-40CD-8C64-714C4BBAD75F}"/>
                  </a:ext>
                </a:extLst>
              </p:cNvPr>
              <p:cNvSpPr>
                <a:spLocks noChangeShapeType="1"/>
              </p:cNvSpPr>
              <p:nvPr/>
            </p:nvSpPr>
            <p:spPr bwMode="auto">
              <a:xfrm>
                <a:off x="532"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1">
                <a:extLst>
                  <a:ext uri="{FF2B5EF4-FFF2-40B4-BE49-F238E27FC236}">
                    <a16:creationId xmlns:a16="http://schemas.microsoft.com/office/drawing/2014/main" id="{F6840485-C2B2-4890-B4B9-5948E6AD84C3}"/>
                  </a:ext>
                </a:extLst>
              </p:cNvPr>
              <p:cNvSpPr>
                <a:spLocks noChangeShapeType="1"/>
              </p:cNvSpPr>
              <p:nvPr/>
            </p:nvSpPr>
            <p:spPr bwMode="auto">
              <a:xfrm>
                <a:off x="727"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2">
                <a:extLst>
                  <a:ext uri="{FF2B5EF4-FFF2-40B4-BE49-F238E27FC236}">
                    <a16:creationId xmlns:a16="http://schemas.microsoft.com/office/drawing/2014/main" id="{4B42248B-5593-4C30-ACCF-6E18590FA0B2}"/>
                  </a:ext>
                </a:extLst>
              </p:cNvPr>
              <p:cNvSpPr>
                <a:spLocks noChangeShapeType="1"/>
              </p:cNvSpPr>
              <p:nvPr/>
            </p:nvSpPr>
            <p:spPr bwMode="auto">
              <a:xfrm>
                <a:off x="874" y="1320"/>
                <a:ext cx="0" cy="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0" name="Picture 63">
                <a:extLst>
                  <a:ext uri="{FF2B5EF4-FFF2-40B4-BE49-F238E27FC236}">
                    <a16:creationId xmlns:a16="http://schemas.microsoft.com/office/drawing/2014/main" id="{537B35DF-B21A-457C-9881-3383334CF983}"/>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 y="1152"/>
                <a:ext cx="336"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 name="Line 64">
                <a:extLst>
                  <a:ext uri="{FF2B5EF4-FFF2-40B4-BE49-F238E27FC236}">
                    <a16:creationId xmlns:a16="http://schemas.microsoft.com/office/drawing/2014/main" id="{A47C3C23-F0E5-4E9B-B68A-AE0DA834871D}"/>
                  </a:ext>
                </a:extLst>
              </p:cNvPr>
              <p:cNvSpPr>
                <a:spLocks noChangeShapeType="1"/>
              </p:cNvSpPr>
              <p:nvPr/>
            </p:nvSpPr>
            <p:spPr bwMode="auto">
              <a:xfrm>
                <a:off x="642" y="1248"/>
                <a:ext cx="0"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5">
                <a:extLst>
                  <a:ext uri="{FF2B5EF4-FFF2-40B4-BE49-F238E27FC236}">
                    <a16:creationId xmlns:a16="http://schemas.microsoft.com/office/drawing/2014/main" id="{B61F07AA-1721-4065-9600-B9EA44FD6078}"/>
                  </a:ext>
                </a:extLst>
              </p:cNvPr>
              <p:cNvSpPr>
                <a:spLocks noChangeArrowheads="1"/>
              </p:cNvSpPr>
              <p:nvPr/>
            </p:nvSpPr>
            <p:spPr bwMode="auto">
              <a:xfrm>
                <a:off x="432" y="1008"/>
                <a:ext cx="52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lnSpc>
                    <a:spcPct val="93000"/>
                  </a:lnSpc>
                  <a:spcBef>
                    <a:spcPct val="25000"/>
                  </a:spcBef>
                  <a:buClrTx/>
                  <a:buFontTx/>
                  <a:buNone/>
                </a:pPr>
                <a:r>
                  <a:rPr lang="zh-CN" altLang="en-US" sz="1400" b="0">
                    <a:solidFill>
                      <a:srgbClr val="111111"/>
                    </a:solidFill>
                    <a:latin typeface="Arial" panose="020B0604020202020204" pitchFamily="34" charset="0"/>
                  </a:rPr>
                  <a:t>一般子网</a:t>
                </a:r>
              </a:p>
            </p:txBody>
          </p:sp>
        </p:grpSp>
        <p:grpSp>
          <p:nvGrpSpPr>
            <p:cNvPr id="30" name="Group 66">
              <a:extLst>
                <a:ext uri="{FF2B5EF4-FFF2-40B4-BE49-F238E27FC236}">
                  <a16:creationId xmlns:a16="http://schemas.microsoft.com/office/drawing/2014/main" id="{F51AC0E4-B213-4E71-9646-4F488FDBFBB5}"/>
                </a:ext>
              </a:extLst>
            </p:cNvPr>
            <p:cNvGrpSpPr>
              <a:grpSpLocks/>
            </p:cNvGrpSpPr>
            <p:nvPr/>
          </p:nvGrpSpPr>
          <p:grpSpPr bwMode="auto">
            <a:xfrm>
              <a:off x="336" y="1104"/>
              <a:ext cx="672" cy="480"/>
              <a:chOff x="288" y="1008"/>
              <a:chExt cx="672" cy="480"/>
            </a:xfrm>
          </p:grpSpPr>
          <p:pic>
            <p:nvPicPr>
              <p:cNvPr id="49" name="Picture 67">
                <a:extLst>
                  <a:ext uri="{FF2B5EF4-FFF2-40B4-BE49-F238E27FC236}">
                    <a16:creationId xmlns:a16="http://schemas.microsoft.com/office/drawing/2014/main" id="{62ACFD37-9EDD-49E7-B771-EB16158D37DF}"/>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 name="Picture 68">
                <a:extLst>
                  <a:ext uri="{FF2B5EF4-FFF2-40B4-BE49-F238E27FC236}">
                    <a16:creationId xmlns:a16="http://schemas.microsoft.com/office/drawing/2014/main" id="{CFB9C1EE-2433-4E3F-9317-84FCE595046D}"/>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 name="Picture 69">
                <a:extLst>
                  <a:ext uri="{FF2B5EF4-FFF2-40B4-BE49-F238E27FC236}">
                    <a16:creationId xmlns:a16="http://schemas.microsoft.com/office/drawing/2014/main" id="{B20284D6-42EA-4D32-81CC-5D9A279D2CD0}"/>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2" name="Picture 70">
                <a:extLst>
                  <a:ext uri="{FF2B5EF4-FFF2-40B4-BE49-F238E27FC236}">
                    <a16:creationId xmlns:a16="http://schemas.microsoft.com/office/drawing/2014/main" id="{9FDE23B5-3A6A-4FA3-9A3D-982009902948}"/>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3" name="Line 71">
                <a:extLst>
                  <a:ext uri="{FF2B5EF4-FFF2-40B4-BE49-F238E27FC236}">
                    <a16:creationId xmlns:a16="http://schemas.microsoft.com/office/drawing/2014/main" id="{85600318-4BB4-4006-8D5C-3F33ABD58FAF}"/>
                  </a:ext>
                </a:extLst>
              </p:cNvPr>
              <p:cNvSpPr>
                <a:spLocks noChangeShapeType="1"/>
              </p:cNvSpPr>
              <p:nvPr/>
            </p:nvSpPr>
            <p:spPr bwMode="auto">
              <a:xfrm>
                <a:off x="288" y="1320"/>
                <a:ext cx="6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72">
                <a:extLst>
                  <a:ext uri="{FF2B5EF4-FFF2-40B4-BE49-F238E27FC236}">
                    <a16:creationId xmlns:a16="http://schemas.microsoft.com/office/drawing/2014/main" id="{B6817018-4432-42DE-85B0-AA06FD88A172}"/>
                  </a:ext>
                </a:extLst>
              </p:cNvPr>
              <p:cNvSpPr>
                <a:spLocks noChangeShapeType="1"/>
              </p:cNvSpPr>
              <p:nvPr/>
            </p:nvSpPr>
            <p:spPr bwMode="auto">
              <a:xfrm>
                <a:off x="361"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73">
                <a:extLst>
                  <a:ext uri="{FF2B5EF4-FFF2-40B4-BE49-F238E27FC236}">
                    <a16:creationId xmlns:a16="http://schemas.microsoft.com/office/drawing/2014/main" id="{F0CDABF9-0E9E-486A-B12F-DAAC32DBDA9B}"/>
                  </a:ext>
                </a:extLst>
              </p:cNvPr>
              <p:cNvSpPr>
                <a:spLocks noChangeShapeType="1"/>
              </p:cNvSpPr>
              <p:nvPr/>
            </p:nvSpPr>
            <p:spPr bwMode="auto">
              <a:xfrm>
                <a:off x="532"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74">
                <a:extLst>
                  <a:ext uri="{FF2B5EF4-FFF2-40B4-BE49-F238E27FC236}">
                    <a16:creationId xmlns:a16="http://schemas.microsoft.com/office/drawing/2014/main" id="{97C49705-B040-41B4-A79A-42F2EC405A04}"/>
                  </a:ext>
                </a:extLst>
              </p:cNvPr>
              <p:cNvSpPr>
                <a:spLocks noChangeShapeType="1"/>
              </p:cNvSpPr>
              <p:nvPr/>
            </p:nvSpPr>
            <p:spPr bwMode="auto">
              <a:xfrm>
                <a:off x="727"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75">
                <a:extLst>
                  <a:ext uri="{FF2B5EF4-FFF2-40B4-BE49-F238E27FC236}">
                    <a16:creationId xmlns:a16="http://schemas.microsoft.com/office/drawing/2014/main" id="{9CD2D3EC-B980-4BC5-BE6D-B59EC993B180}"/>
                  </a:ext>
                </a:extLst>
              </p:cNvPr>
              <p:cNvSpPr>
                <a:spLocks noChangeShapeType="1"/>
              </p:cNvSpPr>
              <p:nvPr/>
            </p:nvSpPr>
            <p:spPr bwMode="auto">
              <a:xfrm>
                <a:off x="874" y="1320"/>
                <a:ext cx="0" cy="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 name="Picture 76">
                <a:extLst>
                  <a:ext uri="{FF2B5EF4-FFF2-40B4-BE49-F238E27FC236}">
                    <a16:creationId xmlns:a16="http://schemas.microsoft.com/office/drawing/2014/main" id="{BA764881-EDFF-4B36-B77A-004DA3CDDC6C}"/>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 y="1152"/>
                <a:ext cx="336"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 name="Line 77">
                <a:extLst>
                  <a:ext uri="{FF2B5EF4-FFF2-40B4-BE49-F238E27FC236}">
                    <a16:creationId xmlns:a16="http://schemas.microsoft.com/office/drawing/2014/main" id="{DBFC0749-05B4-4F0A-97E6-4ED63DE7B26A}"/>
                  </a:ext>
                </a:extLst>
              </p:cNvPr>
              <p:cNvSpPr>
                <a:spLocks noChangeShapeType="1"/>
              </p:cNvSpPr>
              <p:nvPr/>
            </p:nvSpPr>
            <p:spPr bwMode="auto">
              <a:xfrm>
                <a:off x="642" y="1248"/>
                <a:ext cx="0"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78">
                <a:extLst>
                  <a:ext uri="{FF2B5EF4-FFF2-40B4-BE49-F238E27FC236}">
                    <a16:creationId xmlns:a16="http://schemas.microsoft.com/office/drawing/2014/main" id="{B0986186-EA57-4DC6-947A-45CF078BE503}"/>
                  </a:ext>
                </a:extLst>
              </p:cNvPr>
              <p:cNvSpPr>
                <a:spLocks noChangeArrowheads="1"/>
              </p:cNvSpPr>
              <p:nvPr/>
            </p:nvSpPr>
            <p:spPr bwMode="auto">
              <a:xfrm>
                <a:off x="432" y="1008"/>
                <a:ext cx="52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lnSpc>
                    <a:spcPct val="93000"/>
                  </a:lnSpc>
                  <a:spcBef>
                    <a:spcPct val="25000"/>
                  </a:spcBef>
                  <a:buClrTx/>
                  <a:buFontTx/>
                  <a:buNone/>
                </a:pPr>
                <a:r>
                  <a:rPr lang="zh-CN" altLang="en-US" sz="1400" b="0">
                    <a:solidFill>
                      <a:srgbClr val="111111"/>
                    </a:solidFill>
                    <a:latin typeface="Arial" panose="020B0604020202020204" pitchFamily="34" charset="0"/>
                  </a:rPr>
                  <a:t>内部</a:t>
                </a:r>
                <a:r>
                  <a:rPr lang="en-US" altLang="zh-CN" sz="1400" b="0">
                    <a:solidFill>
                      <a:srgbClr val="111111"/>
                    </a:solidFill>
                    <a:latin typeface="Arial" panose="020B0604020202020204" pitchFamily="34" charset="0"/>
                  </a:rPr>
                  <a:t>WWW</a:t>
                </a:r>
              </a:p>
            </p:txBody>
          </p:sp>
        </p:grpSp>
        <p:sp>
          <p:nvSpPr>
            <p:cNvPr id="31" name="Line 79">
              <a:extLst>
                <a:ext uri="{FF2B5EF4-FFF2-40B4-BE49-F238E27FC236}">
                  <a16:creationId xmlns:a16="http://schemas.microsoft.com/office/drawing/2014/main" id="{40FF0D69-491F-4025-B06D-7E9F1EB4DED9}"/>
                </a:ext>
              </a:extLst>
            </p:cNvPr>
            <p:cNvSpPr>
              <a:spLocks noChangeShapeType="1"/>
            </p:cNvSpPr>
            <p:nvPr/>
          </p:nvSpPr>
          <p:spPr bwMode="auto">
            <a:xfrm>
              <a:off x="1152" y="1296"/>
              <a:ext cx="0" cy="16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80">
              <a:extLst>
                <a:ext uri="{FF2B5EF4-FFF2-40B4-BE49-F238E27FC236}">
                  <a16:creationId xmlns:a16="http://schemas.microsoft.com/office/drawing/2014/main" id="{61629905-0891-4797-ABE5-7760722617F3}"/>
                </a:ext>
              </a:extLst>
            </p:cNvPr>
            <p:cNvSpPr>
              <a:spLocks noChangeShapeType="1"/>
            </p:cNvSpPr>
            <p:nvPr/>
          </p:nvSpPr>
          <p:spPr bwMode="auto">
            <a:xfrm>
              <a:off x="816" y="2400"/>
              <a:ext cx="336"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81">
              <a:extLst>
                <a:ext uri="{FF2B5EF4-FFF2-40B4-BE49-F238E27FC236}">
                  <a16:creationId xmlns:a16="http://schemas.microsoft.com/office/drawing/2014/main" id="{A406DD46-9F7E-4A39-AC7D-35B54DC87E17}"/>
                </a:ext>
              </a:extLst>
            </p:cNvPr>
            <p:cNvSpPr>
              <a:spLocks noChangeShapeType="1"/>
            </p:cNvSpPr>
            <p:nvPr/>
          </p:nvSpPr>
          <p:spPr bwMode="auto">
            <a:xfrm>
              <a:off x="816" y="1824"/>
              <a:ext cx="336"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82">
              <a:extLst>
                <a:ext uri="{FF2B5EF4-FFF2-40B4-BE49-F238E27FC236}">
                  <a16:creationId xmlns:a16="http://schemas.microsoft.com/office/drawing/2014/main" id="{0ABF10E5-1CBA-4424-B8CE-0D3B7B176A33}"/>
                </a:ext>
              </a:extLst>
            </p:cNvPr>
            <p:cNvSpPr>
              <a:spLocks noChangeShapeType="1"/>
            </p:cNvSpPr>
            <p:nvPr/>
          </p:nvSpPr>
          <p:spPr bwMode="auto">
            <a:xfrm>
              <a:off x="816" y="1296"/>
              <a:ext cx="336"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5" name="Group 83">
              <a:extLst>
                <a:ext uri="{FF2B5EF4-FFF2-40B4-BE49-F238E27FC236}">
                  <a16:creationId xmlns:a16="http://schemas.microsoft.com/office/drawing/2014/main" id="{486BB21E-DA62-48E5-8E82-2E4BCE4EAAA3}"/>
                </a:ext>
              </a:extLst>
            </p:cNvPr>
            <p:cNvGrpSpPr>
              <a:grpSpLocks/>
            </p:cNvGrpSpPr>
            <p:nvPr/>
          </p:nvGrpSpPr>
          <p:grpSpPr bwMode="auto">
            <a:xfrm>
              <a:off x="240" y="2784"/>
              <a:ext cx="672" cy="480"/>
              <a:chOff x="288" y="1008"/>
              <a:chExt cx="672" cy="480"/>
            </a:xfrm>
          </p:grpSpPr>
          <p:pic>
            <p:nvPicPr>
              <p:cNvPr id="37" name="Picture 84">
                <a:extLst>
                  <a:ext uri="{FF2B5EF4-FFF2-40B4-BE49-F238E27FC236}">
                    <a16:creationId xmlns:a16="http://schemas.microsoft.com/office/drawing/2014/main" id="{9E417782-E5A9-45FF-A628-408CE05B72C1}"/>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8" name="Picture 85">
                <a:extLst>
                  <a:ext uri="{FF2B5EF4-FFF2-40B4-BE49-F238E27FC236}">
                    <a16:creationId xmlns:a16="http://schemas.microsoft.com/office/drawing/2014/main" id="{98A1799D-8C68-4FB6-B6AE-D509832AAC06}"/>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86">
                <a:extLst>
                  <a:ext uri="{FF2B5EF4-FFF2-40B4-BE49-F238E27FC236}">
                    <a16:creationId xmlns:a16="http://schemas.microsoft.com/office/drawing/2014/main" id="{193B434F-CBB0-4755-935C-F0E1C666A393}"/>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 y="1372"/>
                <a:ext cx="135"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 name="Picture 87">
                <a:extLst>
                  <a:ext uri="{FF2B5EF4-FFF2-40B4-BE49-F238E27FC236}">
                    <a16:creationId xmlns:a16="http://schemas.microsoft.com/office/drawing/2014/main" id="{7D72227A-08C1-4A8E-A18A-6E1F04251960}"/>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 y="1372"/>
                <a:ext cx="136"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Line 88">
                <a:extLst>
                  <a:ext uri="{FF2B5EF4-FFF2-40B4-BE49-F238E27FC236}">
                    <a16:creationId xmlns:a16="http://schemas.microsoft.com/office/drawing/2014/main" id="{376A2354-7139-4294-AEFC-2EA58A88DD80}"/>
                  </a:ext>
                </a:extLst>
              </p:cNvPr>
              <p:cNvSpPr>
                <a:spLocks noChangeShapeType="1"/>
              </p:cNvSpPr>
              <p:nvPr/>
            </p:nvSpPr>
            <p:spPr bwMode="auto">
              <a:xfrm>
                <a:off x="288" y="1320"/>
                <a:ext cx="6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89">
                <a:extLst>
                  <a:ext uri="{FF2B5EF4-FFF2-40B4-BE49-F238E27FC236}">
                    <a16:creationId xmlns:a16="http://schemas.microsoft.com/office/drawing/2014/main" id="{CA03B0CC-BD74-4406-8DCF-BFBEC4AB04C7}"/>
                  </a:ext>
                </a:extLst>
              </p:cNvPr>
              <p:cNvSpPr>
                <a:spLocks noChangeShapeType="1"/>
              </p:cNvSpPr>
              <p:nvPr/>
            </p:nvSpPr>
            <p:spPr bwMode="auto">
              <a:xfrm>
                <a:off x="361"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90">
                <a:extLst>
                  <a:ext uri="{FF2B5EF4-FFF2-40B4-BE49-F238E27FC236}">
                    <a16:creationId xmlns:a16="http://schemas.microsoft.com/office/drawing/2014/main" id="{0095FA95-1A67-486E-8118-ADD23D5C4CF9}"/>
                  </a:ext>
                </a:extLst>
              </p:cNvPr>
              <p:cNvSpPr>
                <a:spLocks noChangeShapeType="1"/>
              </p:cNvSpPr>
              <p:nvPr/>
            </p:nvSpPr>
            <p:spPr bwMode="auto">
              <a:xfrm>
                <a:off x="532"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91">
                <a:extLst>
                  <a:ext uri="{FF2B5EF4-FFF2-40B4-BE49-F238E27FC236}">
                    <a16:creationId xmlns:a16="http://schemas.microsoft.com/office/drawing/2014/main" id="{46528B1C-555C-482E-92A4-17044FBF33F1}"/>
                  </a:ext>
                </a:extLst>
              </p:cNvPr>
              <p:cNvSpPr>
                <a:spLocks noChangeShapeType="1"/>
              </p:cNvSpPr>
              <p:nvPr/>
            </p:nvSpPr>
            <p:spPr bwMode="auto">
              <a:xfrm>
                <a:off x="727" y="1320"/>
                <a:ext cx="0" cy="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92">
                <a:extLst>
                  <a:ext uri="{FF2B5EF4-FFF2-40B4-BE49-F238E27FC236}">
                    <a16:creationId xmlns:a16="http://schemas.microsoft.com/office/drawing/2014/main" id="{29D276ED-535C-44A0-A906-6290B8AC4B75}"/>
                  </a:ext>
                </a:extLst>
              </p:cNvPr>
              <p:cNvSpPr>
                <a:spLocks noChangeShapeType="1"/>
              </p:cNvSpPr>
              <p:nvPr/>
            </p:nvSpPr>
            <p:spPr bwMode="auto">
              <a:xfrm>
                <a:off x="874" y="1320"/>
                <a:ext cx="0" cy="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6" name="Picture 93">
                <a:extLst>
                  <a:ext uri="{FF2B5EF4-FFF2-40B4-BE49-F238E27FC236}">
                    <a16:creationId xmlns:a16="http://schemas.microsoft.com/office/drawing/2014/main" id="{C2EC1C48-D216-4F41-8367-BAF2BB2184F9}"/>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 y="1152"/>
                <a:ext cx="336"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7" name="Line 94">
                <a:extLst>
                  <a:ext uri="{FF2B5EF4-FFF2-40B4-BE49-F238E27FC236}">
                    <a16:creationId xmlns:a16="http://schemas.microsoft.com/office/drawing/2014/main" id="{FB084E18-EED4-4107-BA80-55C9AE3483D3}"/>
                  </a:ext>
                </a:extLst>
              </p:cNvPr>
              <p:cNvSpPr>
                <a:spLocks noChangeShapeType="1"/>
              </p:cNvSpPr>
              <p:nvPr/>
            </p:nvSpPr>
            <p:spPr bwMode="auto">
              <a:xfrm>
                <a:off x="642" y="1248"/>
                <a:ext cx="0"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95">
                <a:extLst>
                  <a:ext uri="{FF2B5EF4-FFF2-40B4-BE49-F238E27FC236}">
                    <a16:creationId xmlns:a16="http://schemas.microsoft.com/office/drawing/2014/main" id="{D5C2AFAE-C920-4F4F-AA56-6EA2F08CB24A}"/>
                  </a:ext>
                </a:extLst>
              </p:cNvPr>
              <p:cNvSpPr>
                <a:spLocks noChangeArrowheads="1"/>
              </p:cNvSpPr>
              <p:nvPr/>
            </p:nvSpPr>
            <p:spPr bwMode="auto">
              <a:xfrm>
                <a:off x="432" y="1008"/>
                <a:ext cx="52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lnSpc>
                    <a:spcPct val="93000"/>
                  </a:lnSpc>
                  <a:spcBef>
                    <a:spcPct val="25000"/>
                  </a:spcBef>
                  <a:buClrTx/>
                  <a:buFontTx/>
                  <a:buNone/>
                </a:pPr>
                <a:r>
                  <a:rPr lang="zh-CN" altLang="en-US" sz="1400" b="0">
                    <a:solidFill>
                      <a:srgbClr val="111111"/>
                    </a:solidFill>
                    <a:latin typeface="Arial" panose="020B0604020202020204" pitchFamily="34" charset="0"/>
                  </a:rPr>
                  <a:t>重点子网</a:t>
                </a:r>
              </a:p>
            </p:txBody>
          </p:sp>
        </p:grpSp>
        <p:sp>
          <p:nvSpPr>
            <p:cNvPr id="36" name="Line 96">
              <a:extLst>
                <a:ext uri="{FF2B5EF4-FFF2-40B4-BE49-F238E27FC236}">
                  <a16:creationId xmlns:a16="http://schemas.microsoft.com/office/drawing/2014/main" id="{9685FD4E-F323-4111-A2E5-CD681ACE3F60}"/>
                </a:ext>
              </a:extLst>
            </p:cNvPr>
            <p:cNvSpPr>
              <a:spLocks noChangeShapeType="1"/>
            </p:cNvSpPr>
            <p:nvPr/>
          </p:nvSpPr>
          <p:spPr bwMode="auto">
            <a:xfrm>
              <a:off x="768" y="2976"/>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5" name="AutoShape 97">
            <a:extLst>
              <a:ext uri="{FF2B5EF4-FFF2-40B4-BE49-F238E27FC236}">
                <a16:creationId xmlns:a16="http://schemas.microsoft.com/office/drawing/2014/main" id="{30EC8381-1F6C-4684-B808-30856F825CEF}"/>
              </a:ext>
            </a:extLst>
          </p:cNvPr>
          <p:cNvSpPr>
            <a:spLocks/>
          </p:cNvSpPr>
          <p:nvPr/>
        </p:nvSpPr>
        <p:spPr bwMode="auto">
          <a:xfrm>
            <a:off x="5876925" y="4668838"/>
            <a:ext cx="3267075" cy="1371600"/>
          </a:xfrm>
          <a:prstGeom prst="accentCallout1">
            <a:avLst>
              <a:gd name="adj1" fmla="val 8333"/>
              <a:gd name="adj2" fmla="val -2333"/>
              <a:gd name="adj3" fmla="val -43519"/>
              <a:gd name="adj4" fmla="val -48981"/>
            </a:avLst>
          </a:prstGeom>
          <a:noFill/>
          <a:ln w="9525">
            <a:solidFill>
              <a:srgbClr val="FFCC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93000"/>
              </a:lnSpc>
              <a:spcBef>
                <a:spcPct val="25000"/>
              </a:spcBef>
              <a:defRPr/>
            </a:pPr>
            <a:r>
              <a:rPr lang="zh-CN" altLang="en-US" sz="1400">
                <a:solidFill>
                  <a:srgbClr val="111111"/>
                </a:solidFill>
                <a:effectLst>
                  <a:outerShdw blurRad="38100" dist="38100" dir="2700000" algn="tl">
                    <a:srgbClr val="C0C0C0"/>
                  </a:outerShdw>
                </a:effectLst>
                <a:latin typeface="Arial" charset="0"/>
              </a:rPr>
              <a:t>防火墙在此处的功能：</a:t>
            </a:r>
          </a:p>
          <a:p>
            <a:pPr>
              <a:lnSpc>
                <a:spcPct val="93000"/>
              </a:lnSpc>
              <a:spcBef>
                <a:spcPct val="25000"/>
              </a:spcBef>
              <a:defRPr/>
            </a:pPr>
            <a:r>
              <a:rPr lang="en-US" altLang="zh-CN" sz="1400">
                <a:solidFill>
                  <a:srgbClr val="111111"/>
                </a:solidFill>
                <a:effectLst>
                  <a:outerShdw blurRad="38100" dist="38100" dir="2700000" algn="tl">
                    <a:srgbClr val="C0C0C0"/>
                  </a:outerShdw>
                </a:effectLst>
                <a:latin typeface="Arial" charset="0"/>
              </a:rPr>
              <a:t>1</a:t>
            </a:r>
            <a:r>
              <a:rPr lang="zh-CN" altLang="en-US" sz="1400">
                <a:solidFill>
                  <a:srgbClr val="111111"/>
                </a:solidFill>
                <a:effectLst>
                  <a:outerShdw blurRad="38100" dist="38100" dir="2700000" algn="tl">
                    <a:srgbClr val="C0C0C0"/>
                  </a:outerShdw>
                </a:effectLst>
                <a:latin typeface="Arial" charset="0"/>
              </a:rPr>
              <a:t>、工作子网与外部子网的物理 隔离</a:t>
            </a:r>
          </a:p>
          <a:p>
            <a:pPr>
              <a:lnSpc>
                <a:spcPct val="93000"/>
              </a:lnSpc>
              <a:spcBef>
                <a:spcPct val="25000"/>
              </a:spcBef>
              <a:defRPr/>
            </a:pPr>
            <a:r>
              <a:rPr lang="en-US" altLang="zh-CN" sz="1400">
                <a:solidFill>
                  <a:srgbClr val="111111"/>
                </a:solidFill>
                <a:effectLst>
                  <a:outerShdw blurRad="38100" dist="38100" dir="2700000" algn="tl">
                    <a:srgbClr val="C0C0C0"/>
                  </a:outerShdw>
                </a:effectLst>
                <a:latin typeface="Arial" charset="0"/>
              </a:rPr>
              <a:t>2</a:t>
            </a:r>
            <a:r>
              <a:rPr lang="zh-CN" altLang="en-US" sz="1400">
                <a:solidFill>
                  <a:srgbClr val="111111"/>
                </a:solidFill>
                <a:effectLst>
                  <a:outerShdw blurRad="38100" dist="38100" dir="2700000" algn="tl">
                    <a:srgbClr val="C0C0C0"/>
                  </a:outerShdw>
                </a:effectLst>
                <a:latin typeface="Arial" charset="0"/>
              </a:rPr>
              <a:t>、访问控制</a:t>
            </a:r>
          </a:p>
          <a:p>
            <a:pPr>
              <a:lnSpc>
                <a:spcPct val="93000"/>
              </a:lnSpc>
              <a:spcBef>
                <a:spcPct val="25000"/>
              </a:spcBef>
              <a:defRPr/>
            </a:pPr>
            <a:r>
              <a:rPr lang="en-US" altLang="zh-CN" sz="1400">
                <a:solidFill>
                  <a:srgbClr val="111111"/>
                </a:solidFill>
                <a:effectLst>
                  <a:outerShdw blurRad="38100" dist="38100" dir="2700000" algn="tl">
                    <a:srgbClr val="C0C0C0"/>
                  </a:outerShdw>
                </a:effectLst>
                <a:latin typeface="Arial" charset="0"/>
              </a:rPr>
              <a:t>3</a:t>
            </a:r>
            <a:r>
              <a:rPr lang="zh-CN" altLang="en-US" sz="1400">
                <a:solidFill>
                  <a:srgbClr val="111111"/>
                </a:solidFill>
                <a:effectLst>
                  <a:outerShdw blurRad="38100" dist="38100" dir="2700000" algn="tl">
                    <a:srgbClr val="C0C0C0"/>
                  </a:outerShdw>
                </a:effectLst>
                <a:latin typeface="Arial" charset="0"/>
              </a:rPr>
              <a:t>、对工作子网做</a:t>
            </a:r>
            <a:r>
              <a:rPr lang="en-US" altLang="zh-CN" sz="1400">
                <a:solidFill>
                  <a:srgbClr val="111111"/>
                </a:solidFill>
                <a:effectLst>
                  <a:outerShdw blurRad="38100" dist="38100" dir="2700000" algn="tl">
                    <a:srgbClr val="C0C0C0"/>
                  </a:outerShdw>
                </a:effectLst>
                <a:latin typeface="Arial" charset="0"/>
              </a:rPr>
              <a:t>NAT</a:t>
            </a:r>
            <a:r>
              <a:rPr lang="zh-CN" altLang="en-US" sz="1400">
                <a:solidFill>
                  <a:srgbClr val="111111"/>
                </a:solidFill>
                <a:effectLst>
                  <a:outerShdw blurRad="38100" dist="38100" dir="2700000" algn="tl">
                    <a:srgbClr val="C0C0C0"/>
                  </a:outerShdw>
                </a:effectLst>
                <a:latin typeface="Arial" charset="0"/>
              </a:rPr>
              <a:t>地址转换</a:t>
            </a:r>
          </a:p>
          <a:p>
            <a:pPr>
              <a:lnSpc>
                <a:spcPct val="93000"/>
              </a:lnSpc>
              <a:spcBef>
                <a:spcPct val="25000"/>
              </a:spcBef>
              <a:defRPr/>
            </a:pPr>
            <a:r>
              <a:rPr lang="en-US" altLang="zh-CN" sz="1400">
                <a:solidFill>
                  <a:srgbClr val="111111"/>
                </a:solidFill>
                <a:effectLst>
                  <a:outerShdw blurRad="38100" dist="38100" dir="2700000" algn="tl">
                    <a:srgbClr val="C0C0C0"/>
                  </a:outerShdw>
                </a:effectLst>
                <a:latin typeface="Arial" charset="0"/>
              </a:rPr>
              <a:t>4</a:t>
            </a:r>
            <a:r>
              <a:rPr lang="zh-CN" altLang="en-US" sz="1400">
                <a:solidFill>
                  <a:srgbClr val="111111"/>
                </a:solidFill>
                <a:effectLst>
                  <a:outerShdw blurRad="38100" dist="38100" dir="2700000" algn="tl">
                    <a:srgbClr val="C0C0C0"/>
                  </a:outerShdw>
                </a:effectLst>
                <a:latin typeface="Arial" charset="0"/>
              </a:rPr>
              <a:t>、日志记录</a:t>
            </a:r>
          </a:p>
        </p:txBody>
      </p:sp>
      <p:pic>
        <p:nvPicPr>
          <p:cNvPr id="86" name="Picture 98">
            <a:extLst>
              <a:ext uri="{FF2B5EF4-FFF2-40B4-BE49-F238E27FC236}">
                <a16:creationId xmlns:a16="http://schemas.microsoft.com/office/drawing/2014/main" id="{1D91A7D1-8A9A-4B54-BE11-3B08AE87D228}"/>
              </a:ext>
            </a:extLst>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9800" y="3754438"/>
            <a:ext cx="304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202339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a:extLst>
              <a:ext uri="{FF2B5EF4-FFF2-40B4-BE49-F238E27FC236}">
                <a16:creationId xmlns:a16="http://schemas.microsoft.com/office/drawing/2014/main" id="{844E38F6-AC70-4339-BE7B-88434A88811D}"/>
              </a:ext>
            </a:extLst>
          </p:cNvPr>
          <p:cNvSpPr>
            <a:spLocks noChangeArrowheads="1"/>
          </p:cNvSpPr>
          <p:nvPr/>
        </p:nvSpPr>
        <p:spPr bwMode="auto">
          <a:xfrm>
            <a:off x="3238500" y="161299"/>
            <a:ext cx="2667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pattFill prst="weave">
                  <a:fgClr>
                    <a:schemeClr val="hlink"/>
                  </a:fgClr>
                  <a:bgClr>
                    <a:srgbClr val="9EDC22"/>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Wingdings" pitchFamily="2" charset="2"/>
              <a:buNone/>
              <a:defRPr/>
            </a:pPr>
            <a:r>
              <a:rPr lang="zh-CN" altLang="en-US" sz="2800" b="1">
                <a:solidFill>
                  <a:schemeClr val="folHlink"/>
                </a:solidFill>
                <a:effectLst>
                  <a:outerShdw blurRad="38100" dist="38100" dir="2700000" algn="tl">
                    <a:srgbClr val="C0C0C0"/>
                  </a:outerShdw>
                </a:effectLst>
                <a:latin typeface="Times New Roman" pitchFamily="18" charset="0"/>
              </a:rPr>
              <a:t>双宿主机模式</a:t>
            </a:r>
          </a:p>
        </p:txBody>
      </p:sp>
      <p:grpSp>
        <p:nvGrpSpPr>
          <p:cNvPr id="37" name="Group 4">
            <a:extLst>
              <a:ext uri="{FF2B5EF4-FFF2-40B4-BE49-F238E27FC236}">
                <a16:creationId xmlns:a16="http://schemas.microsoft.com/office/drawing/2014/main" id="{8CE90BB0-8E2D-41CE-AD31-5FFDA9B3CAD7}"/>
              </a:ext>
            </a:extLst>
          </p:cNvPr>
          <p:cNvGrpSpPr>
            <a:grpSpLocks/>
          </p:cNvGrpSpPr>
          <p:nvPr/>
        </p:nvGrpSpPr>
        <p:grpSpPr bwMode="auto">
          <a:xfrm>
            <a:off x="695104" y="5105400"/>
            <a:ext cx="2076450" cy="711200"/>
            <a:chOff x="960" y="3168"/>
            <a:chExt cx="1056" cy="448"/>
          </a:xfrm>
        </p:grpSpPr>
        <p:pic>
          <p:nvPicPr>
            <p:cNvPr id="38" name="Picture 5">
              <a:extLst>
                <a:ext uri="{FF2B5EF4-FFF2-40B4-BE49-F238E27FC236}">
                  <a16:creationId xmlns:a16="http://schemas.microsoft.com/office/drawing/2014/main" id="{7153AD49-E438-4A3A-9D20-8EF127B06B5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 y="3168"/>
              <a:ext cx="1056"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 name="Text Box 6">
              <a:extLst>
                <a:ext uri="{FF2B5EF4-FFF2-40B4-BE49-F238E27FC236}">
                  <a16:creationId xmlns:a16="http://schemas.microsoft.com/office/drawing/2014/main" id="{17C4A1A8-9AA0-449B-A858-2C25F7352653}"/>
                </a:ext>
              </a:extLst>
            </p:cNvPr>
            <p:cNvSpPr txBox="1">
              <a:spLocks noChangeArrowheads="1"/>
            </p:cNvSpPr>
            <p:nvPr/>
          </p:nvSpPr>
          <p:spPr bwMode="auto">
            <a:xfrm>
              <a:off x="1200" y="331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a:latin typeface="Times New Roman" panose="02020603050405020304" pitchFamily="18" charset="0"/>
                </a:rPr>
                <a:t>内部网络</a:t>
              </a:r>
            </a:p>
          </p:txBody>
        </p:sp>
      </p:grpSp>
      <p:grpSp>
        <p:nvGrpSpPr>
          <p:cNvPr id="40" name="Group 7">
            <a:extLst>
              <a:ext uri="{FF2B5EF4-FFF2-40B4-BE49-F238E27FC236}">
                <a16:creationId xmlns:a16="http://schemas.microsoft.com/office/drawing/2014/main" id="{4FF28547-4ED9-44FA-B4D5-1C3B27F4B608}"/>
              </a:ext>
            </a:extLst>
          </p:cNvPr>
          <p:cNvGrpSpPr>
            <a:grpSpLocks/>
          </p:cNvGrpSpPr>
          <p:nvPr/>
        </p:nvGrpSpPr>
        <p:grpSpPr bwMode="auto">
          <a:xfrm>
            <a:off x="7208617" y="5105400"/>
            <a:ext cx="1658937" cy="711200"/>
            <a:chOff x="4416" y="3168"/>
            <a:chExt cx="1045" cy="448"/>
          </a:xfrm>
        </p:grpSpPr>
        <p:pic>
          <p:nvPicPr>
            <p:cNvPr id="41" name="Picture 8">
              <a:extLst>
                <a:ext uri="{FF2B5EF4-FFF2-40B4-BE49-F238E27FC236}">
                  <a16:creationId xmlns:a16="http://schemas.microsoft.com/office/drawing/2014/main" id="{A1D4B34A-7A78-470F-A12B-E428DD090807}"/>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168"/>
              <a:ext cx="1045"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2" name="Rectangle 9">
              <a:extLst>
                <a:ext uri="{FF2B5EF4-FFF2-40B4-BE49-F238E27FC236}">
                  <a16:creationId xmlns:a16="http://schemas.microsoft.com/office/drawing/2014/main" id="{BFE6DC60-0D87-46CF-8B98-1F6C2817FC07}"/>
                </a:ext>
              </a:extLst>
            </p:cNvPr>
            <p:cNvSpPr>
              <a:spLocks noChangeArrowheads="1"/>
            </p:cNvSpPr>
            <p:nvPr/>
          </p:nvSpPr>
          <p:spPr bwMode="auto">
            <a:xfrm>
              <a:off x="4608" y="3262"/>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a:latin typeface="Times New Roman" panose="02020603050405020304" pitchFamily="18" charset="0"/>
                </a:rPr>
                <a:t>外部网络</a:t>
              </a:r>
            </a:p>
          </p:txBody>
        </p:sp>
      </p:grpSp>
      <p:sp>
        <p:nvSpPr>
          <p:cNvPr id="43" name="Line 10">
            <a:extLst>
              <a:ext uri="{FF2B5EF4-FFF2-40B4-BE49-F238E27FC236}">
                <a16:creationId xmlns:a16="http://schemas.microsoft.com/office/drawing/2014/main" id="{913A1AE3-BC14-4E27-ACEC-D46C0010C776}"/>
              </a:ext>
            </a:extLst>
          </p:cNvPr>
          <p:cNvSpPr>
            <a:spLocks noChangeShapeType="1"/>
          </p:cNvSpPr>
          <p:nvPr/>
        </p:nvSpPr>
        <p:spPr bwMode="auto">
          <a:xfrm>
            <a:off x="2771554" y="5410200"/>
            <a:ext cx="4419600" cy="0"/>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44" name="Picture 11">
            <a:extLst>
              <a:ext uri="{FF2B5EF4-FFF2-40B4-BE49-F238E27FC236}">
                <a16:creationId xmlns:a16="http://schemas.microsoft.com/office/drawing/2014/main" id="{A815ACE1-EA05-4831-8360-E226C055549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754" y="1066800"/>
            <a:ext cx="125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 Box 12">
            <a:extLst>
              <a:ext uri="{FF2B5EF4-FFF2-40B4-BE49-F238E27FC236}">
                <a16:creationId xmlns:a16="http://schemas.microsoft.com/office/drawing/2014/main" id="{052D8F44-DAED-496A-AE90-FB4F97C57077}"/>
              </a:ext>
            </a:extLst>
          </p:cNvPr>
          <p:cNvSpPr txBox="1">
            <a:spLocks noChangeArrowheads="1"/>
          </p:cNvSpPr>
          <p:nvPr/>
        </p:nvSpPr>
        <p:spPr bwMode="auto">
          <a:xfrm>
            <a:off x="3685954" y="5943600"/>
            <a:ext cx="327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Wingdings" pitchFamily="2" charset="2"/>
              <a:buChar char="v"/>
              <a:defRPr/>
            </a:pPr>
            <a:r>
              <a:rPr lang="en-US" altLang="zh-CN" sz="1400" b="1">
                <a:effectLst>
                  <a:outerShdw blurRad="38100" dist="38100" dir="2700000" algn="tl">
                    <a:srgbClr val="C0C0C0"/>
                  </a:outerShdw>
                </a:effectLst>
                <a:latin typeface="Times New Roman" pitchFamily="18" charset="0"/>
              </a:rPr>
              <a:t> </a:t>
            </a:r>
            <a:r>
              <a:rPr lang="zh-CN" altLang="en-US" sz="1400" b="1">
                <a:effectLst>
                  <a:outerShdw blurRad="38100" dist="38100" dir="2700000" algn="tl">
                    <a:srgbClr val="C0C0C0"/>
                  </a:outerShdw>
                </a:effectLst>
                <a:latin typeface="Times New Roman" pitchFamily="18" charset="0"/>
              </a:rPr>
              <a:t>禁止内外网络之间直接通信</a:t>
            </a:r>
          </a:p>
        </p:txBody>
      </p:sp>
      <p:sp>
        <p:nvSpPr>
          <p:cNvPr id="46" name="Text Box 13">
            <a:extLst>
              <a:ext uri="{FF2B5EF4-FFF2-40B4-BE49-F238E27FC236}">
                <a16:creationId xmlns:a16="http://schemas.microsoft.com/office/drawing/2014/main" id="{D8E23F23-A7CB-4147-8C70-77212E610BDB}"/>
              </a:ext>
            </a:extLst>
          </p:cNvPr>
          <p:cNvSpPr txBox="1">
            <a:spLocks noChangeArrowheads="1"/>
          </p:cNvSpPr>
          <p:nvPr/>
        </p:nvSpPr>
        <p:spPr bwMode="auto">
          <a:xfrm>
            <a:off x="3719292" y="944563"/>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双宿主机</a:t>
            </a:r>
          </a:p>
        </p:txBody>
      </p:sp>
      <p:sp>
        <p:nvSpPr>
          <p:cNvPr id="47" name="Line 14">
            <a:extLst>
              <a:ext uri="{FF2B5EF4-FFF2-40B4-BE49-F238E27FC236}">
                <a16:creationId xmlns:a16="http://schemas.microsoft.com/office/drawing/2014/main" id="{C1A628C0-72FD-4111-9358-8E15048F1DBF}"/>
              </a:ext>
            </a:extLst>
          </p:cNvPr>
          <p:cNvSpPr>
            <a:spLocks noChangeShapeType="1"/>
          </p:cNvSpPr>
          <p:nvPr/>
        </p:nvSpPr>
        <p:spPr bwMode="auto">
          <a:xfrm flipV="1">
            <a:off x="1780954" y="1676400"/>
            <a:ext cx="0" cy="3429000"/>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15">
            <a:extLst>
              <a:ext uri="{FF2B5EF4-FFF2-40B4-BE49-F238E27FC236}">
                <a16:creationId xmlns:a16="http://schemas.microsoft.com/office/drawing/2014/main" id="{836499A2-0DB4-4737-AA18-B1B003784AA1}"/>
              </a:ext>
            </a:extLst>
          </p:cNvPr>
          <p:cNvSpPr>
            <a:spLocks noChangeShapeType="1"/>
          </p:cNvSpPr>
          <p:nvPr/>
        </p:nvSpPr>
        <p:spPr bwMode="auto">
          <a:xfrm>
            <a:off x="1780954" y="1676400"/>
            <a:ext cx="2514600" cy="0"/>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16">
            <a:extLst>
              <a:ext uri="{FF2B5EF4-FFF2-40B4-BE49-F238E27FC236}">
                <a16:creationId xmlns:a16="http://schemas.microsoft.com/office/drawing/2014/main" id="{CE3109FE-CCC7-4A4B-8F47-1FAB1367D40D}"/>
              </a:ext>
            </a:extLst>
          </p:cNvPr>
          <p:cNvSpPr>
            <a:spLocks noChangeShapeType="1"/>
          </p:cNvSpPr>
          <p:nvPr/>
        </p:nvSpPr>
        <p:spPr bwMode="auto">
          <a:xfrm>
            <a:off x="5667154" y="1676400"/>
            <a:ext cx="2362200" cy="0"/>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Line 17">
            <a:extLst>
              <a:ext uri="{FF2B5EF4-FFF2-40B4-BE49-F238E27FC236}">
                <a16:creationId xmlns:a16="http://schemas.microsoft.com/office/drawing/2014/main" id="{B2EB2271-08CA-4FFA-9474-39D6A63C6F3F}"/>
              </a:ext>
            </a:extLst>
          </p:cNvPr>
          <p:cNvSpPr>
            <a:spLocks noChangeShapeType="1"/>
          </p:cNvSpPr>
          <p:nvPr/>
        </p:nvSpPr>
        <p:spPr bwMode="auto">
          <a:xfrm flipV="1">
            <a:off x="8029354" y="1676400"/>
            <a:ext cx="0" cy="3352800"/>
          </a:xfrm>
          <a:prstGeom prst="line">
            <a:avLst/>
          </a:prstGeom>
          <a:noFill/>
          <a:ln w="38100">
            <a:solidFill>
              <a:srgbClr val="808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Text Box 18">
            <a:extLst>
              <a:ext uri="{FF2B5EF4-FFF2-40B4-BE49-F238E27FC236}">
                <a16:creationId xmlns:a16="http://schemas.microsoft.com/office/drawing/2014/main" id="{9EE4BA4B-432C-47BF-9DD1-D82C97E1518A}"/>
              </a:ext>
            </a:extLst>
          </p:cNvPr>
          <p:cNvSpPr txBox="1">
            <a:spLocks noChangeArrowheads="1"/>
          </p:cNvSpPr>
          <p:nvPr/>
        </p:nvSpPr>
        <p:spPr bwMode="auto">
          <a:xfrm>
            <a:off x="4295554" y="2133600"/>
            <a:ext cx="3200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Wingdings" pitchFamily="2" charset="2"/>
              <a:buChar char="v"/>
              <a:defRPr/>
            </a:pPr>
            <a:r>
              <a:rPr lang="en-US" altLang="zh-CN" sz="1200">
                <a:latin typeface="Times New Roman" pitchFamily="18" charset="0"/>
              </a:rPr>
              <a:t> </a:t>
            </a:r>
            <a:r>
              <a:rPr lang="zh-CN" altLang="en-US" sz="1400" b="1">
                <a:effectLst>
                  <a:outerShdw blurRad="38100" dist="38100" dir="2700000" algn="tl">
                    <a:srgbClr val="C0C0C0"/>
                  </a:outerShdw>
                </a:effectLst>
                <a:latin typeface="Times New Roman" pitchFamily="18" charset="0"/>
              </a:rPr>
              <a:t>通过应用代理</a:t>
            </a:r>
          </a:p>
          <a:p>
            <a:pPr>
              <a:spcBef>
                <a:spcPct val="50000"/>
              </a:spcBef>
              <a:buFont typeface="Wingdings" pitchFamily="2" charset="2"/>
              <a:buChar char="v"/>
              <a:defRPr/>
            </a:pPr>
            <a:r>
              <a:rPr lang="zh-CN" altLang="en-US" sz="1400" b="1">
                <a:effectLst>
                  <a:outerShdw blurRad="38100" dist="38100" dir="2700000" algn="tl">
                    <a:srgbClr val="C0C0C0"/>
                  </a:outerShdw>
                </a:effectLst>
                <a:latin typeface="Times New Roman" pitchFamily="18" charset="0"/>
              </a:rPr>
              <a:t> 通过登陆到双宿主主机上获得服务</a:t>
            </a:r>
          </a:p>
        </p:txBody>
      </p:sp>
      <p:sp>
        <p:nvSpPr>
          <p:cNvPr id="52" name="Text Box 19">
            <a:extLst>
              <a:ext uri="{FF2B5EF4-FFF2-40B4-BE49-F238E27FC236}">
                <a16:creationId xmlns:a16="http://schemas.microsoft.com/office/drawing/2014/main" id="{2D3D13C8-6764-40A3-9EC8-FF33C1F6784D}"/>
              </a:ext>
            </a:extLst>
          </p:cNvPr>
          <p:cNvSpPr txBox="1">
            <a:spLocks noChangeArrowheads="1"/>
          </p:cNvSpPr>
          <p:nvPr/>
        </p:nvSpPr>
        <p:spPr bwMode="auto">
          <a:xfrm>
            <a:off x="3609754" y="3505200"/>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Wingdings" pitchFamily="2" charset="2"/>
              <a:buNone/>
              <a:defRPr/>
            </a:pPr>
            <a:r>
              <a:rPr lang="zh-CN" altLang="en-US" sz="2000" b="1">
                <a:solidFill>
                  <a:schemeClr val="hlink"/>
                </a:solidFill>
                <a:effectLst>
                  <a:outerShdw blurRad="38100" dist="38100" dir="2700000" algn="tl">
                    <a:srgbClr val="C0C0C0"/>
                  </a:outerShdw>
                </a:effectLst>
                <a:latin typeface="Times New Roman" pitchFamily="18" charset="0"/>
              </a:rPr>
              <a:t>缺点：如何保护双宿主机本身的安全</a:t>
            </a:r>
          </a:p>
        </p:txBody>
      </p:sp>
      <p:sp>
        <p:nvSpPr>
          <p:cNvPr id="53" name="Line 20">
            <a:extLst>
              <a:ext uri="{FF2B5EF4-FFF2-40B4-BE49-F238E27FC236}">
                <a16:creationId xmlns:a16="http://schemas.microsoft.com/office/drawing/2014/main" id="{F9D2BF0D-0C93-4C4E-A72E-C6EDBF4E96A3}"/>
              </a:ext>
            </a:extLst>
          </p:cNvPr>
          <p:cNvSpPr>
            <a:spLocks noChangeShapeType="1"/>
          </p:cNvSpPr>
          <p:nvPr/>
        </p:nvSpPr>
        <p:spPr bwMode="auto">
          <a:xfrm flipH="1">
            <a:off x="2695354" y="5562600"/>
            <a:ext cx="4495800" cy="0"/>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 name="AutoShape 21">
            <a:extLst>
              <a:ext uri="{FF2B5EF4-FFF2-40B4-BE49-F238E27FC236}">
                <a16:creationId xmlns:a16="http://schemas.microsoft.com/office/drawing/2014/main" id="{59F1FF62-2184-4455-AC42-61C256E3BB55}"/>
              </a:ext>
            </a:extLst>
          </p:cNvPr>
          <p:cNvSpPr>
            <a:spLocks noChangeArrowheads="1"/>
          </p:cNvSpPr>
          <p:nvPr/>
        </p:nvSpPr>
        <p:spPr bwMode="auto">
          <a:xfrm>
            <a:off x="4524154" y="5105400"/>
            <a:ext cx="838200" cy="762000"/>
          </a:xfrm>
          <a:prstGeom prst="flowChartSummingJunction">
            <a:avLst/>
          </a:prstGeom>
          <a:solidFill>
            <a:schemeClr val="accent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55" name="Rectangle 22">
            <a:extLst>
              <a:ext uri="{FF2B5EF4-FFF2-40B4-BE49-F238E27FC236}">
                <a16:creationId xmlns:a16="http://schemas.microsoft.com/office/drawing/2014/main" id="{283E140C-80BD-4A64-963E-DA6FD519B3D3}"/>
              </a:ext>
            </a:extLst>
          </p:cNvPr>
          <p:cNvSpPr>
            <a:spLocks noChangeArrowheads="1"/>
          </p:cNvSpPr>
          <p:nvPr/>
        </p:nvSpPr>
        <p:spPr bwMode="auto">
          <a:xfrm>
            <a:off x="1715867" y="1371600"/>
            <a:ext cx="271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buFont typeface="Wingdings" pitchFamily="2" charset="2"/>
              <a:buNone/>
              <a:defRPr/>
            </a:pPr>
            <a:r>
              <a:rPr lang="en-US" altLang="zh-CN" sz="1400" b="1">
                <a:effectLst>
                  <a:outerShdw blurRad="38100" dist="38100" dir="2700000" algn="tl">
                    <a:srgbClr val="C0C0C0"/>
                  </a:outerShdw>
                </a:effectLst>
                <a:latin typeface="Times New Roman" pitchFamily="18" charset="0"/>
              </a:rPr>
              <a:t> </a:t>
            </a:r>
            <a:r>
              <a:rPr lang="zh-CN" altLang="en-US" sz="1400" b="1">
                <a:effectLst>
                  <a:outerShdw blurRad="38100" dist="38100" dir="2700000" algn="tl">
                    <a:srgbClr val="C0C0C0"/>
                  </a:outerShdw>
                </a:effectLst>
                <a:latin typeface="Times New Roman" pitchFamily="18" charset="0"/>
              </a:rPr>
              <a:t>所有的通信必须经过双宿主主机</a:t>
            </a:r>
          </a:p>
        </p:txBody>
      </p:sp>
      <p:sp>
        <p:nvSpPr>
          <p:cNvPr id="56" name="Line 23">
            <a:extLst>
              <a:ext uri="{FF2B5EF4-FFF2-40B4-BE49-F238E27FC236}">
                <a16:creationId xmlns:a16="http://schemas.microsoft.com/office/drawing/2014/main" id="{F063F6AB-DBD3-4BBA-A3EB-5D065729A2F7}"/>
              </a:ext>
            </a:extLst>
          </p:cNvPr>
          <p:cNvSpPr>
            <a:spLocks noChangeShapeType="1"/>
          </p:cNvSpPr>
          <p:nvPr/>
        </p:nvSpPr>
        <p:spPr bwMode="auto">
          <a:xfrm>
            <a:off x="4219354" y="1752600"/>
            <a:ext cx="0" cy="990600"/>
          </a:xfrm>
          <a:prstGeom prst="line">
            <a:avLst/>
          </a:prstGeom>
          <a:noFill/>
          <a:ln w="76200" cmpd="tri">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Line 24">
            <a:extLst>
              <a:ext uri="{FF2B5EF4-FFF2-40B4-BE49-F238E27FC236}">
                <a16:creationId xmlns:a16="http://schemas.microsoft.com/office/drawing/2014/main" id="{651D4AB5-00CD-41F4-83FB-A503C23DD67C}"/>
              </a:ext>
            </a:extLst>
          </p:cNvPr>
          <p:cNvSpPr>
            <a:spLocks noChangeShapeType="1"/>
          </p:cNvSpPr>
          <p:nvPr/>
        </p:nvSpPr>
        <p:spPr bwMode="auto">
          <a:xfrm>
            <a:off x="4219354" y="2819400"/>
            <a:ext cx="3124200" cy="0"/>
          </a:xfrm>
          <a:prstGeom prst="line">
            <a:avLst/>
          </a:prstGeom>
          <a:noFill/>
          <a:ln w="76200" cmpd="tri">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25">
            <a:extLst>
              <a:ext uri="{FF2B5EF4-FFF2-40B4-BE49-F238E27FC236}">
                <a16:creationId xmlns:a16="http://schemas.microsoft.com/office/drawing/2014/main" id="{E43CECA6-B65F-451A-AA0C-3FDB7CAA5109}"/>
              </a:ext>
            </a:extLst>
          </p:cNvPr>
          <p:cNvSpPr>
            <a:spLocks noChangeShapeType="1"/>
          </p:cNvSpPr>
          <p:nvPr/>
        </p:nvSpPr>
        <p:spPr bwMode="auto">
          <a:xfrm flipV="1">
            <a:off x="7343554" y="2209800"/>
            <a:ext cx="0" cy="533400"/>
          </a:xfrm>
          <a:prstGeom prst="line">
            <a:avLst/>
          </a:prstGeom>
          <a:noFill/>
          <a:ln w="76200" cmpd="tri">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 name="Line 26">
            <a:extLst>
              <a:ext uri="{FF2B5EF4-FFF2-40B4-BE49-F238E27FC236}">
                <a16:creationId xmlns:a16="http://schemas.microsoft.com/office/drawing/2014/main" id="{0F841EEE-0B0B-4D85-B6D4-732A5B3A35CD}"/>
              </a:ext>
            </a:extLst>
          </p:cNvPr>
          <p:cNvSpPr>
            <a:spLocks noChangeShapeType="1"/>
          </p:cNvSpPr>
          <p:nvPr/>
        </p:nvSpPr>
        <p:spPr bwMode="auto">
          <a:xfrm flipH="1">
            <a:off x="5667154" y="2209800"/>
            <a:ext cx="1676400" cy="0"/>
          </a:xfrm>
          <a:prstGeom prst="line">
            <a:avLst/>
          </a:prstGeom>
          <a:noFill/>
          <a:ln w="76200" cmpd="tri">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 name="Line 27">
            <a:extLst>
              <a:ext uri="{FF2B5EF4-FFF2-40B4-BE49-F238E27FC236}">
                <a16:creationId xmlns:a16="http://schemas.microsoft.com/office/drawing/2014/main" id="{E610D7CF-71EA-49B5-A88E-04936424A28B}"/>
              </a:ext>
            </a:extLst>
          </p:cNvPr>
          <p:cNvSpPr>
            <a:spLocks noChangeShapeType="1"/>
          </p:cNvSpPr>
          <p:nvPr/>
        </p:nvSpPr>
        <p:spPr bwMode="auto">
          <a:xfrm flipV="1">
            <a:off x="5667154" y="1676400"/>
            <a:ext cx="0" cy="533400"/>
          </a:xfrm>
          <a:prstGeom prst="line">
            <a:avLst/>
          </a:prstGeom>
          <a:noFill/>
          <a:ln w="76200" cmpd="tri">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550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slide(fromBottom)">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left)">
                                      <p:cBhvr>
                                        <p:cTn id="29" dur="500"/>
                                        <p:tgtEl>
                                          <p:spTgt spid="48"/>
                                        </p:tgtEl>
                                      </p:cBhvr>
                                    </p:animEffect>
                                  </p:childTnLst>
                                </p:cTn>
                              </p:par>
                            </p:childTnLst>
                          </p:cTn>
                        </p:par>
                        <p:par>
                          <p:cTn id="30" fill="hold">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slide(fromLeft)">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up)">
                                      <p:cBhvr>
                                        <p:cTn id="38" dur="500"/>
                                        <p:tgtEl>
                                          <p:spTgt spid="56"/>
                                        </p:tgtEl>
                                      </p:cBhvr>
                                    </p:animEffect>
                                  </p:childTnLst>
                                </p:cTn>
                              </p:par>
                            </p:childTnLst>
                          </p:cTn>
                        </p:par>
                        <p:par>
                          <p:cTn id="39" fill="hold">
                            <p:stCondLst>
                              <p:cond delay="500"/>
                            </p:stCondLst>
                            <p:childTnLst>
                              <p:par>
                                <p:cTn id="40" presetID="12" presetClass="entr" presetSubtype="4" fill="hold" grpId="0" nodeType="afterEffect">
                                  <p:stCondLst>
                                    <p:cond delay="0"/>
                                  </p:stCondLst>
                                  <p:childTnLst>
                                    <p:set>
                                      <p:cBhvr>
                                        <p:cTn id="41" dur="1" fill="hold">
                                          <p:stCondLst>
                                            <p:cond delay="0"/>
                                          </p:stCondLst>
                                        </p:cTn>
                                        <p:tgtEl>
                                          <p:spTgt spid="51">
                                            <p:txEl>
                                              <p:pRg st="0" end="0"/>
                                            </p:txEl>
                                          </p:spTgt>
                                        </p:tgtEl>
                                        <p:attrNameLst>
                                          <p:attrName>style.visibility</p:attrName>
                                        </p:attrNameLst>
                                      </p:cBhvr>
                                      <p:to>
                                        <p:strVal val="visible"/>
                                      </p:to>
                                    </p:set>
                                    <p:animEffect transition="in" filter="slide(fromBottom)">
                                      <p:cBhvr>
                                        <p:cTn id="42" dur="500"/>
                                        <p:tgtEl>
                                          <p:spTgt spid="51">
                                            <p:txEl>
                                              <p:pRg st="0" end="0"/>
                                            </p:txEl>
                                          </p:spTgt>
                                        </p:tgtEl>
                                      </p:cBhvr>
                                    </p:animEffect>
                                  </p:childTnLst>
                                </p:cTn>
                              </p:par>
                            </p:childTnLst>
                          </p:cTn>
                        </p:par>
                        <p:par>
                          <p:cTn id="43" fill="hold">
                            <p:stCondLst>
                              <p:cond delay="1000"/>
                            </p:stCondLst>
                            <p:childTnLst>
                              <p:par>
                                <p:cTn id="44" presetID="12" presetClass="entr" presetSubtype="4" fill="hold" grpId="0" nodeType="afterEffect">
                                  <p:stCondLst>
                                    <p:cond delay="0"/>
                                  </p:stCondLst>
                                  <p:childTnLst>
                                    <p:set>
                                      <p:cBhvr>
                                        <p:cTn id="45" dur="1" fill="hold">
                                          <p:stCondLst>
                                            <p:cond delay="0"/>
                                          </p:stCondLst>
                                        </p:cTn>
                                        <p:tgtEl>
                                          <p:spTgt spid="51">
                                            <p:txEl>
                                              <p:pRg st="1" end="1"/>
                                            </p:txEl>
                                          </p:spTgt>
                                        </p:tgtEl>
                                        <p:attrNameLst>
                                          <p:attrName>style.visibility</p:attrName>
                                        </p:attrNameLst>
                                      </p:cBhvr>
                                      <p:to>
                                        <p:strVal val="visible"/>
                                      </p:to>
                                    </p:set>
                                    <p:animEffect transition="in" filter="slide(fromBottom)">
                                      <p:cBhvr>
                                        <p:cTn id="46" dur="500"/>
                                        <p:tgtEl>
                                          <p:spTgt spid="51">
                                            <p:txEl>
                                              <p:pRg st="1" end="1"/>
                                            </p:txEl>
                                          </p:spTgt>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down)">
                                      <p:cBhvr>
                                        <p:cTn id="54" dur="500"/>
                                        <p:tgtEl>
                                          <p:spTgt spid="58"/>
                                        </p:tgtEl>
                                      </p:cBhvr>
                                    </p:animEffect>
                                  </p:childTnLst>
                                </p:cTn>
                              </p:par>
                            </p:childTnLst>
                          </p:cTn>
                        </p:par>
                        <p:par>
                          <p:cTn id="55" fill="hold">
                            <p:stCondLst>
                              <p:cond delay="2500"/>
                            </p:stCondLst>
                            <p:childTnLst>
                              <p:par>
                                <p:cTn id="56" presetID="22" presetClass="entr" presetSubtype="2" fill="hold" nodeType="after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right)">
                                      <p:cBhvr>
                                        <p:cTn id="58" dur="500"/>
                                        <p:tgtEl>
                                          <p:spTgt spid="59"/>
                                        </p:tgtEl>
                                      </p:cBhvr>
                                    </p:animEffect>
                                  </p:childTnLst>
                                </p:cTn>
                              </p:par>
                            </p:childTnLst>
                          </p:cTn>
                        </p:par>
                        <p:par>
                          <p:cTn id="59" fill="hold">
                            <p:stCondLst>
                              <p:cond delay="3000"/>
                            </p:stCondLst>
                            <p:childTnLst>
                              <p:par>
                                <p:cTn id="60" presetID="22" presetClass="entr" presetSubtype="4" fill="hold"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down)">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up)">
                                      <p:cBhvr>
                                        <p:cTn id="71" dur="500"/>
                                        <p:tgtEl>
                                          <p:spTgt spid="50"/>
                                        </p:tgtEl>
                                      </p:cBhvr>
                                    </p:animEffect>
                                  </p:childTnLst>
                                </p:cTn>
                              </p:par>
                            </p:childTnLst>
                          </p:cTn>
                        </p:par>
                        <p:par>
                          <p:cTn id="72" fill="hold">
                            <p:stCondLst>
                              <p:cond delay="1000"/>
                            </p:stCondLst>
                            <p:childTnLst>
                              <p:par>
                                <p:cTn id="73" presetID="23" presetClass="entr" presetSubtype="36"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strVal val="(6*min(max(#ppt_w*#ppt_h,.3),1)-7.4)/-.7*#ppt_w"/>
                                          </p:val>
                                        </p:tav>
                                        <p:tav tm="100000">
                                          <p:val>
                                            <p:strVal val="#ppt_w"/>
                                          </p:val>
                                        </p:tav>
                                      </p:tavLst>
                                    </p:anim>
                                    <p:anim calcmode="lin" valueType="num">
                                      <p:cBhvr>
                                        <p:cTn id="76" dur="500" fill="hold"/>
                                        <p:tgtEl>
                                          <p:spTgt spid="52"/>
                                        </p:tgtEl>
                                        <p:attrNameLst>
                                          <p:attrName>ppt_h</p:attrName>
                                        </p:attrNameLst>
                                      </p:cBhvr>
                                      <p:tavLst>
                                        <p:tav tm="0">
                                          <p:val>
                                            <p:strVal val="(6*min(max(#ppt_w*#ppt_h,.3),1)-7.4)/-.7*#ppt_h"/>
                                          </p:val>
                                        </p:tav>
                                        <p:tav tm="100000">
                                          <p:val>
                                            <p:strVal val="#ppt_h"/>
                                          </p:val>
                                        </p:tav>
                                      </p:tavLst>
                                    </p:anim>
                                    <p:anim calcmode="lin" valueType="num">
                                      <p:cBhvr>
                                        <p:cTn id="77" dur="500" fill="hold"/>
                                        <p:tgtEl>
                                          <p:spTgt spid="52"/>
                                        </p:tgtEl>
                                        <p:attrNameLst>
                                          <p:attrName>ppt_x</p:attrName>
                                        </p:attrNameLst>
                                      </p:cBhvr>
                                      <p:tavLst>
                                        <p:tav tm="0">
                                          <p:val>
                                            <p:fltVal val="0.5"/>
                                          </p:val>
                                        </p:tav>
                                        <p:tav tm="100000">
                                          <p:val>
                                            <p:strVal val="#ppt_x"/>
                                          </p:val>
                                        </p:tav>
                                      </p:tavLst>
                                    </p:anim>
                                    <p:anim calcmode="lin" valueType="num">
                                      <p:cBhvr>
                                        <p:cTn id="78" dur="500" fill="hold"/>
                                        <p:tgtEl>
                                          <p:spTgt spid="5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P spid="51" grpId="0" build="p" autoUpdateAnimBg="0" advAuto="0"/>
      <p:bldP spid="52" grpId="0" autoUpdateAnimBg="0"/>
      <p:bldP spid="54" grpId="0" animBg="1"/>
      <p:bldP spid="5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374951" y="6123172"/>
            <a:ext cx="3657600" cy="557028"/>
          </a:xfrm>
          <a:noFill/>
        </p:spPr>
        <p:txBody>
          <a:bodyPr/>
          <a:lstStyle/>
          <a:p>
            <a:pPr algn="ct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屏蔽主机体系结构 </a:t>
            </a:r>
          </a:p>
        </p:txBody>
      </p:sp>
      <p:pic>
        <p:nvPicPr>
          <p:cNvPr id="819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96632"/>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5"/>
          <p:cNvSpPr>
            <a:spLocks noGrp="1" noChangeArrowheads="1"/>
          </p:cNvSpPr>
          <p:nvPr>
            <p:ph type="title"/>
          </p:nvPr>
        </p:nvSpPr>
        <p:spPr>
          <a:xfrm>
            <a:off x="533400" y="177800"/>
            <a:ext cx="7793038" cy="914400"/>
          </a:xfrm>
          <a:noFill/>
        </p:spPr>
        <p:txBody>
          <a:bodyPr/>
          <a:lstStyle/>
          <a:p>
            <a:pPr eaLnBrk="1" hangingPunct="1"/>
            <a:r>
              <a:rPr lang="zh-CN" altLang="en-US" sz="3200" dirty="0">
                <a:latin typeface="楷体" panose="02010609060101010101" pitchFamily="49" charset="-122"/>
                <a:ea typeface="楷体" panose="02010609060101010101" pitchFamily="49" charset="-122"/>
              </a:rPr>
              <a:t>屏蔽主机网关</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264C3686-600C-48A1-B560-1D9A6694A84B}"/>
              </a:ext>
            </a:extLst>
          </p:cNvPr>
          <p:cNvSpPr/>
          <p:nvPr/>
        </p:nvSpPr>
        <p:spPr>
          <a:xfrm>
            <a:off x="1142999" y="1136154"/>
            <a:ext cx="6565605" cy="830997"/>
          </a:xfrm>
          <a:prstGeom prst="rect">
            <a:avLst/>
          </a:prstGeom>
        </p:spPr>
        <p:txBody>
          <a:bodyPr wrap="square">
            <a:spAutoFit/>
          </a:bodyPr>
          <a:lstStyle/>
          <a:p>
            <a:pPr eaLnBrk="1" hangingPunct="1"/>
            <a:r>
              <a:rPr kumimoji="1" lang="zh-CN" altLang="en-US" sz="2400" dirty="0">
                <a:latin typeface="楷体" panose="02010609060101010101" pitchFamily="49" charset="-122"/>
                <a:ea typeface="楷体" panose="02010609060101010101" pitchFamily="49" charset="-122"/>
              </a:rPr>
              <a:t>在这种模式下，一个包过滤路由器连接外部网络，堡垒主机安装在内部网络上。</a:t>
            </a:r>
          </a:p>
        </p:txBody>
      </p:sp>
    </p:spTree>
    <p:extLst>
      <p:ext uri="{BB962C8B-B14F-4D97-AF65-F5344CB8AC3E}">
        <p14:creationId xmlns:p14="http://schemas.microsoft.com/office/powerpoint/2010/main" val="3138676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C1FC4-DB27-4C86-BCA8-5C3DD0CD9D5A}"/>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屏蔽主机模式</a:t>
            </a:r>
          </a:p>
        </p:txBody>
      </p:sp>
      <p:sp>
        <p:nvSpPr>
          <p:cNvPr id="4" name="Rectangle 3">
            <a:extLst>
              <a:ext uri="{FF2B5EF4-FFF2-40B4-BE49-F238E27FC236}">
                <a16:creationId xmlns:a16="http://schemas.microsoft.com/office/drawing/2014/main" id="{04B0B5C8-F8BF-4E15-BCFA-28B4230B5AE8}"/>
              </a:ext>
            </a:extLst>
          </p:cNvPr>
          <p:cNvSpPr txBox="1">
            <a:spLocks noChangeArrowheads="1"/>
          </p:cNvSpPr>
          <p:nvPr/>
        </p:nvSpPr>
        <p:spPr bwMode="auto">
          <a:xfrm>
            <a:off x="566738" y="1752600"/>
            <a:ext cx="8253412"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r>
              <a:rPr kumimoji="1" lang="zh-CN" altLang="en-US" sz="2400" kern="0" dirty="0">
                <a:latin typeface="楷体" panose="02010609060101010101" pitchFamily="49" charset="-122"/>
                <a:ea typeface="楷体" panose="02010609060101010101" pitchFamily="49" charset="-122"/>
              </a:rPr>
              <a:t>通常在路由器上设立过滤规则，并使这个堡垒主机成为从外部网络唯一可直接到达的主机，这确保了内部网络不受未被授权的外部用户的攻击。屏蔽主机防火墙实现了网络层和应用层的安全，因而比单独的包过滤或应用网关代理更安全。</a:t>
            </a:r>
          </a:p>
          <a:p>
            <a:pPr eaLnBrk="1" hangingPunct="1"/>
            <a:r>
              <a:rPr kumimoji="1" lang="zh-CN" altLang="en-US" sz="2400" kern="0" dirty="0">
                <a:latin typeface="楷体" panose="02010609060101010101" pitchFamily="49" charset="-122"/>
                <a:ea typeface="楷体" panose="02010609060101010101" pitchFamily="49" charset="-122"/>
              </a:rPr>
              <a:t>在这一方式下，过滤路由器是否配置正确是这种防火墙安全与否的关键，如果路由表遭到破坏，堡垒主机就可能被越过，使内部网完全暴露。</a:t>
            </a:r>
          </a:p>
        </p:txBody>
      </p:sp>
    </p:spTree>
    <p:extLst>
      <p:ext uri="{BB962C8B-B14F-4D97-AF65-F5344CB8AC3E}">
        <p14:creationId xmlns:p14="http://schemas.microsoft.com/office/powerpoint/2010/main" val="2480491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
            <a:extLst>
              <a:ext uri="{FF2B5EF4-FFF2-40B4-BE49-F238E27FC236}">
                <a16:creationId xmlns:a16="http://schemas.microsoft.com/office/drawing/2014/main" id="{D8B1D302-2BA2-4258-A847-FE53C9E00CB6}"/>
              </a:ext>
            </a:extLst>
          </p:cNvPr>
          <p:cNvSpPr>
            <a:spLocks noChangeShapeType="1"/>
          </p:cNvSpPr>
          <p:nvPr/>
        </p:nvSpPr>
        <p:spPr bwMode="auto">
          <a:xfrm flipV="1">
            <a:off x="6445250" y="1584325"/>
            <a:ext cx="609600" cy="60960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Rectangle 4">
            <a:extLst>
              <a:ext uri="{FF2B5EF4-FFF2-40B4-BE49-F238E27FC236}">
                <a16:creationId xmlns:a16="http://schemas.microsoft.com/office/drawing/2014/main" id="{C08E7F7E-E195-452E-8BEE-1BC9698BD876}"/>
              </a:ext>
            </a:extLst>
          </p:cNvPr>
          <p:cNvSpPr>
            <a:spLocks noChangeArrowheads="1"/>
          </p:cNvSpPr>
          <p:nvPr/>
        </p:nvSpPr>
        <p:spPr bwMode="auto">
          <a:xfrm>
            <a:off x="3397250" y="136525"/>
            <a:ext cx="266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pattFill prst="weave">
                  <a:fgClr>
                    <a:schemeClr val="hlink"/>
                  </a:fgClr>
                  <a:bgClr>
                    <a:srgbClr val="9EDC22"/>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Wingdings" pitchFamily="2" charset="2"/>
              <a:buNone/>
              <a:defRPr/>
            </a:pPr>
            <a:r>
              <a:rPr lang="zh-CN" altLang="en-US" sz="2400" b="1">
                <a:solidFill>
                  <a:schemeClr val="folHlink"/>
                </a:solidFill>
                <a:effectLst>
                  <a:outerShdw blurRad="38100" dist="38100" dir="2700000" algn="tl">
                    <a:srgbClr val="C0C0C0"/>
                  </a:outerShdw>
                </a:effectLst>
                <a:latin typeface="Times New Roman" pitchFamily="18" charset="0"/>
              </a:rPr>
              <a:t>屏蔽主机模式</a:t>
            </a:r>
          </a:p>
        </p:txBody>
      </p:sp>
      <p:grpSp>
        <p:nvGrpSpPr>
          <p:cNvPr id="6" name="Group 5">
            <a:extLst>
              <a:ext uri="{FF2B5EF4-FFF2-40B4-BE49-F238E27FC236}">
                <a16:creationId xmlns:a16="http://schemas.microsoft.com/office/drawing/2014/main" id="{874CAB27-BD71-4FA4-8E91-56AC8B3841A2}"/>
              </a:ext>
            </a:extLst>
          </p:cNvPr>
          <p:cNvGrpSpPr>
            <a:grpSpLocks/>
          </p:cNvGrpSpPr>
          <p:nvPr/>
        </p:nvGrpSpPr>
        <p:grpSpPr bwMode="auto">
          <a:xfrm>
            <a:off x="3702050" y="5318125"/>
            <a:ext cx="4343400" cy="1066800"/>
            <a:chOff x="2304" y="3264"/>
            <a:chExt cx="2736" cy="672"/>
          </a:xfrm>
        </p:grpSpPr>
        <p:pic>
          <p:nvPicPr>
            <p:cNvPr id="7" name="Picture 6" descr="Monitor">
              <a:extLst>
                <a:ext uri="{FF2B5EF4-FFF2-40B4-BE49-F238E27FC236}">
                  <a16:creationId xmlns:a16="http://schemas.microsoft.com/office/drawing/2014/main" id="{9053E54B-C65F-4EB3-951C-D3348C58A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 y="3504"/>
              <a:ext cx="39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a:extLst>
                <a:ext uri="{FF2B5EF4-FFF2-40B4-BE49-F238E27FC236}">
                  <a16:creationId xmlns:a16="http://schemas.microsoft.com/office/drawing/2014/main" id="{4A25AFD2-EABF-4BBA-B9D2-588021E16A34}"/>
                </a:ext>
              </a:extLst>
            </p:cNvPr>
            <p:cNvSpPr>
              <a:spLocks noChangeShapeType="1"/>
            </p:cNvSpPr>
            <p:nvPr/>
          </p:nvSpPr>
          <p:spPr bwMode="auto">
            <a:xfrm>
              <a:off x="2400" y="3264"/>
              <a:ext cx="2640"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9" name="Picture 8">
              <a:extLst>
                <a:ext uri="{FF2B5EF4-FFF2-40B4-BE49-F238E27FC236}">
                  <a16:creationId xmlns:a16="http://schemas.microsoft.com/office/drawing/2014/main" id="{04B0ED5F-3C0A-42F5-AA8B-B9DA06257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3504"/>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DD9A0237-1E35-4BCB-8AF7-D33D9865E98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3504"/>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E610B7F2-68B1-4F84-BDE6-18FDA2F8E8A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 y="3552"/>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Line 11">
              <a:extLst>
                <a:ext uri="{FF2B5EF4-FFF2-40B4-BE49-F238E27FC236}">
                  <a16:creationId xmlns:a16="http://schemas.microsoft.com/office/drawing/2014/main" id="{90506BCD-B581-4807-ACE1-5D3A66A0362F}"/>
                </a:ext>
              </a:extLst>
            </p:cNvPr>
            <p:cNvSpPr>
              <a:spLocks noChangeShapeType="1"/>
            </p:cNvSpPr>
            <p:nvPr/>
          </p:nvSpPr>
          <p:spPr bwMode="auto">
            <a:xfrm>
              <a:off x="2544" y="3264"/>
              <a:ext cx="0" cy="288"/>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12">
              <a:extLst>
                <a:ext uri="{FF2B5EF4-FFF2-40B4-BE49-F238E27FC236}">
                  <a16:creationId xmlns:a16="http://schemas.microsoft.com/office/drawing/2014/main" id="{D034712C-D30D-4F5C-8F0C-44CDFEC3004C}"/>
                </a:ext>
              </a:extLst>
            </p:cNvPr>
            <p:cNvSpPr>
              <a:spLocks noChangeShapeType="1"/>
            </p:cNvSpPr>
            <p:nvPr/>
          </p:nvSpPr>
          <p:spPr bwMode="auto">
            <a:xfrm>
              <a:off x="3264" y="3264"/>
              <a:ext cx="0" cy="24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3">
              <a:extLst>
                <a:ext uri="{FF2B5EF4-FFF2-40B4-BE49-F238E27FC236}">
                  <a16:creationId xmlns:a16="http://schemas.microsoft.com/office/drawing/2014/main" id="{210E0E01-7D0C-43BF-8D30-9D5016466B3E}"/>
                </a:ext>
              </a:extLst>
            </p:cNvPr>
            <p:cNvSpPr>
              <a:spLocks noChangeShapeType="1"/>
            </p:cNvSpPr>
            <p:nvPr/>
          </p:nvSpPr>
          <p:spPr bwMode="auto">
            <a:xfrm>
              <a:off x="4080" y="3264"/>
              <a:ext cx="0" cy="24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4">
              <a:extLst>
                <a:ext uri="{FF2B5EF4-FFF2-40B4-BE49-F238E27FC236}">
                  <a16:creationId xmlns:a16="http://schemas.microsoft.com/office/drawing/2014/main" id="{2B1B672C-E056-4A70-B161-D63A082AFBFE}"/>
                </a:ext>
              </a:extLst>
            </p:cNvPr>
            <p:cNvSpPr>
              <a:spLocks noChangeShapeType="1"/>
            </p:cNvSpPr>
            <p:nvPr/>
          </p:nvSpPr>
          <p:spPr bwMode="auto">
            <a:xfrm>
              <a:off x="4896" y="3264"/>
              <a:ext cx="0" cy="24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 name="Text Box 15">
            <a:extLst>
              <a:ext uri="{FF2B5EF4-FFF2-40B4-BE49-F238E27FC236}">
                <a16:creationId xmlns:a16="http://schemas.microsoft.com/office/drawing/2014/main" id="{9003F904-D0A0-498C-9C07-FD0005D756FF}"/>
              </a:ext>
            </a:extLst>
          </p:cNvPr>
          <p:cNvSpPr txBox="1">
            <a:spLocks noChangeArrowheads="1"/>
          </p:cNvSpPr>
          <p:nvPr/>
        </p:nvSpPr>
        <p:spPr bwMode="auto">
          <a:xfrm>
            <a:off x="4540250" y="6461125"/>
            <a:ext cx="1579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堡垒主机</a:t>
            </a:r>
          </a:p>
        </p:txBody>
      </p:sp>
      <p:sp>
        <p:nvSpPr>
          <p:cNvPr id="17" name="Text Box 16">
            <a:extLst>
              <a:ext uri="{FF2B5EF4-FFF2-40B4-BE49-F238E27FC236}">
                <a16:creationId xmlns:a16="http://schemas.microsoft.com/office/drawing/2014/main" id="{B0586E64-4122-42B4-A0FB-8E40CAB6A9E7}"/>
              </a:ext>
            </a:extLst>
          </p:cNvPr>
          <p:cNvSpPr txBox="1">
            <a:spLocks noChangeArrowheads="1"/>
          </p:cNvSpPr>
          <p:nvPr/>
        </p:nvSpPr>
        <p:spPr bwMode="auto">
          <a:xfrm>
            <a:off x="3397250" y="3184525"/>
            <a:ext cx="2057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进行规则配置，只允许外部主机与堡垒主机通讯</a:t>
            </a:r>
          </a:p>
        </p:txBody>
      </p:sp>
      <p:sp>
        <p:nvSpPr>
          <p:cNvPr id="18" name="Line 17">
            <a:extLst>
              <a:ext uri="{FF2B5EF4-FFF2-40B4-BE49-F238E27FC236}">
                <a16:creationId xmlns:a16="http://schemas.microsoft.com/office/drawing/2014/main" id="{F1ADCB4A-C43B-4192-B9E6-D20020596275}"/>
              </a:ext>
            </a:extLst>
          </p:cNvPr>
          <p:cNvSpPr>
            <a:spLocks noChangeShapeType="1"/>
          </p:cNvSpPr>
          <p:nvPr/>
        </p:nvSpPr>
        <p:spPr bwMode="auto">
          <a:xfrm>
            <a:off x="6064250" y="2498725"/>
            <a:ext cx="0" cy="281940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19" name="Picture 18">
            <a:extLst>
              <a:ext uri="{FF2B5EF4-FFF2-40B4-BE49-F238E27FC236}">
                <a16:creationId xmlns:a16="http://schemas.microsoft.com/office/drawing/2014/main" id="{F40AADDC-1409-45BB-90F4-D6D1CAA6D342}"/>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7050" y="4403725"/>
            <a:ext cx="9334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 name="Picture 19">
            <a:extLst>
              <a:ext uri="{FF2B5EF4-FFF2-40B4-BE49-F238E27FC236}">
                <a16:creationId xmlns:a16="http://schemas.microsoft.com/office/drawing/2014/main" id="{922AB94F-9A64-4854-B3AE-6A3DC799A78A}"/>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4650" y="3108325"/>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1" name="Picture 20">
            <a:extLst>
              <a:ext uri="{FF2B5EF4-FFF2-40B4-BE49-F238E27FC236}">
                <a16:creationId xmlns:a16="http://schemas.microsoft.com/office/drawing/2014/main" id="{D9C986B9-ED2D-4917-935D-B5C46ECE0E11}"/>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7050" y="2041525"/>
            <a:ext cx="105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2" name="Group 21">
            <a:extLst>
              <a:ext uri="{FF2B5EF4-FFF2-40B4-BE49-F238E27FC236}">
                <a16:creationId xmlns:a16="http://schemas.microsoft.com/office/drawing/2014/main" id="{F0C6BAD9-D604-44C5-B5B3-80FB6687BE10}"/>
              </a:ext>
            </a:extLst>
          </p:cNvPr>
          <p:cNvGrpSpPr>
            <a:grpSpLocks/>
          </p:cNvGrpSpPr>
          <p:nvPr/>
        </p:nvGrpSpPr>
        <p:grpSpPr bwMode="auto">
          <a:xfrm>
            <a:off x="6826250" y="898525"/>
            <a:ext cx="1600200" cy="914400"/>
            <a:chOff x="1248" y="720"/>
            <a:chExt cx="1296" cy="864"/>
          </a:xfrm>
        </p:grpSpPr>
        <p:grpSp>
          <p:nvGrpSpPr>
            <p:cNvPr id="23" name="Group 22">
              <a:extLst>
                <a:ext uri="{FF2B5EF4-FFF2-40B4-BE49-F238E27FC236}">
                  <a16:creationId xmlns:a16="http://schemas.microsoft.com/office/drawing/2014/main" id="{7907007C-3613-4519-917F-0F75749C986D}"/>
                </a:ext>
              </a:extLst>
            </p:cNvPr>
            <p:cNvGrpSpPr>
              <a:grpSpLocks/>
            </p:cNvGrpSpPr>
            <p:nvPr/>
          </p:nvGrpSpPr>
          <p:grpSpPr bwMode="auto">
            <a:xfrm>
              <a:off x="1248" y="720"/>
              <a:ext cx="1296" cy="864"/>
              <a:chOff x="2976" y="912"/>
              <a:chExt cx="960" cy="576"/>
            </a:xfrm>
          </p:grpSpPr>
          <p:sp>
            <p:nvSpPr>
              <p:cNvPr id="25" name="Oval 23">
                <a:extLst>
                  <a:ext uri="{FF2B5EF4-FFF2-40B4-BE49-F238E27FC236}">
                    <a16:creationId xmlns:a16="http://schemas.microsoft.com/office/drawing/2014/main" id="{2B99F814-867A-41A3-B741-0ED65011D57C}"/>
                  </a:ext>
                </a:extLst>
              </p:cNvPr>
              <p:cNvSpPr>
                <a:spLocks noChangeArrowheads="1"/>
              </p:cNvSpPr>
              <p:nvPr/>
            </p:nvSpPr>
            <p:spPr bwMode="auto">
              <a:xfrm>
                <a:off x="2976" y="1104"/>
                <a:ext cx="576" cy="288"/>
              </a:xfrm>
              <a:prstGeom prst="ellipse">
                <a:avLst/>
              </a:prstGeom>
              <a:gradFill rotWithShape="0">
                <a:gsLst>
                  <a:gs pos="0">
                    <a:srgbClr val="CCFFCC"/>
                  </a:gs>
                  <a:gs pos="100000">
                    <a:srgbClr val="8FB38F"/>
                  </a:gs>
                </a:gsLst>
                <a:path path="shape">
                  <a:fillToRect l="50000" t="50000" r="50000" b="50000"/>
                </a:path>
              </a:gradFill>
              <a:ln>
                <a:noFill/>
              </a:ln>
              <a:effectLst/>
              <a:extLst>
                <a:ext uri="{91240B29-F687-4F45-9708-019B960494DF}">
                  <a14:hiddenLine xmlns:a14="http://schemas.microsoft.com/office/drawing/2010/main" w="12700">
                    <a:solidFill>
                      <a:srgbClr val="99CC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6" name="Oval 24">
                <a:extLst>
                  <a:ext uri="{FF2B5EF4-FFF2-40B4-BE49-F238E27FC236}">
                    <a16:creationId xmlns:a16="http://schemas.microsoft.com/office/drawing/2014/main" id="{AD22CF08-FBCE-41A5-96DB-3136F38DAD66}"/>
                  </a:ext>
                </a:extLst>
              </p:cNvPr>
              <p:cNvSpPr>
                <a:spLocks noChangeArrowheads="1"/>
              </p:cNvSpPr>
              <p:nvPr/>
            </p:nvSpPr>
            <p:spPr bwMode="auto">
              <a:xfrm>
                <a:off x="2976" y="960"/>
                <a:ext cx="672" cy="336"/>
              </a:xfrm>
              <a:prstGeom prst="ellipse">
                <a:avLst/>
              </a:prstGeom>
              <a:gradFill rotWithShape="0">
                <a:gsLst>
                  <a:gs pos="0">
                    <a:srgbClr val="CCFFCC"/>
                  </a:gs>
                  <a:gs pos="100000">
                    <a:srgbClr val="8FB38F"/>
                  </a:gs>
                </a:gsLst>
                <a:path path="shape">
                  <a:fillToRect l="50000" t="50000" r="50000" b="50000"/>
                </a:path>
              </a:gradFill>
              <a:ln>
                <a:noFill/>
              </a:ln>
              <a:effectLst/>
              <a:extLst>
                <a:ext uri="{91240B29-F687-4F45-9708-019B960494DF}">
                  <a14:hiddenLine xmlns:a14="http://schemas.microsoft.com/office/drawing/2010/main" w="12700">
                    <a:solidFill>
                      <a:srgbClr val="99CC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7" name="Oval 25">
                <a:extLst>
                  <a:ext uri="{FF2B5EF4-FFF2-40B4-BE49-F238E27FC236}">
                    <a16:creationId xmlns:a16="http://schemas.microsoft.com/office/drawing/2014/main" id="{8562AF18-404A-4981-B69F-8F01A3849C96}"/>
                  </a:ext>
                </a:extLst>
              </p:cNvPr>
              <p:cNvSpPr>
                <a:spLocks noChangeArrowheads="1"/>
              </p:cNvSpPr>
              <p:nvPr/>
            </p:nvSpPr>
            <p:spPr bwMode="auto">
              <a:xfrm>
                <a:off x="3120" y="1104"/>
                <a:ext cx="672" cy="384"/>
              </a:xfrm>
              <a:prstGeom prst="ellipse">
                <a:avLst/>
              </a:prstGeom>
              <a:gradFill rotWithShape="0">
                <a:gsLst>
                  <a:gs pos="0">
                    <a:srgbClr val="CCFFCC"/>
                  </a:gs>
                  <a:gs pos="100000">
                    <a:srgbClr val="8FB38F"/>
                  </a:gs>
                </a:gsLst>
                <a:path path="shape">
                  <a:fillToRect l="50000" t="50000" r="50000" b="50000"/>
                </a:path>
              </a:gradFill>
              <a:ln>
                <a:noFill/>
              </a:ln>
              <a:effectLst/>
              <a:extLst>
                <a:ext uri="{91240B29-F687-4F45-9708-019B960494DF}">
                  <a14:hiddenLine xmlns:a14="http://schemas.microsoft.com/office/drawing/2010/main" w="12700">
                    <a:solidFill>
                      <a:srgbClr val="99CC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8" name="Oval 26">
                <a:extLst>
                  <a:ext uri="{FF2B5EF4-FFF2-40B4-BE49-F238E27FC236}">
                    <a16:creationId xmlns:a16="http://schemas.microsoft.com/office/drawing/2014/main" id="{A03D1FB8-0530-42FE-960F-41A0D95FD32E}"/>
                  </a:ext>
                </a:extLst>
              </p:cNvPr>
              <p:cNvSpPr>
                <a:spLocks noChangeArrowheads="1"/>
              </p:cNvSpPr>
              <p:nvPr/>
            </p:nvSpPr>
            <p:spPr bwMode="auto">
              <a:xfrm>
                <a:off x="3216" y="912"/>
                <a:ext cx="624" cy="384"/>
              </a:xfrm>
              <a:prstGeom prst="ellipse">
                <a:avLst/>
              </a:prstGeom>
              <a:gradFill rotWithShape="0">
                <a:gsLst>
                  <a:gs pos="0">
                    <a:srgbClr val="CCFFCC"/>
                  </a:gs>
                  <a:gs pos="100000">
                    <a:srgbClr val="8FB38F"/>
                  </a:gs>
                </a:gsLst>
                <a:path path="shape">
                  <a:fillToRect l="50000" t="50000" r="50000" b="50000"/>
                </a:path>
              </a:gradFill>
              <a:ln>
                <a:noFill/>
              </a:ln>
              <a:effectLst/>
              <a:extLst>
                <a:ext uri="{91240B29-F687-4F45-9708-019B960494DF}">
                  <a14:hiddenLine xmlns:a14="http://schemas.microsoft.com/office/drawing/2010/main" w="12700">
                    <a:solidFill>
                      <a:srgbClr val="99CC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9" name="Oval 27">
                <a:extLst>
                  <a:ext uri="{FF2B5EF4-FFF2-40B4-BE49-F238E27FC236}">
                    <a16:creationId xmlns:a16="http://schemas.microsoft.com/office/drawing/2014/main" id="{89283CF9-8A2C-4D18-84D0-758E6BC90F1D}"/>
                  </a:ext>
                </a:extLst>
              </p:cNvPr>
              <p:cNvSpPr>
                <a:spLocks noChangeArrowheads="1"/>
              </p:cNvSpPr>
              <p:nvPr/>
            </p:nvSpPr>
            <p:spPr bwMode="auto">
              <a:xfrm>
                <a:off x="3504" y="1104"/>
                <a:ext cx="432" cy="288"/>
              </a:xfrm>
              <a:prstGeom prst="ellipse">
                <a:avLst/>
              </a:prstGeom>
              <a:gradFill rotWithShape="0">
                <a:gsLst>
                  <a:gs pos="0">
                    <a:srgbClr val="CCFFCC"/>
                  </a:gs>
                  <a:gs pos="100000">
                    <a:srgbClr val="8FB38F"/>
                  </a:gs>
                </a:gsLst>
                <a:path path="shape">
                  <a:fillToRect l="50000" t="50000" r="50000" b="50000"/>
                </a:path>
              </a:gradFill>
              <a:ln>
                <a:noFill/>
              </a:ln>
              <a:effectLst/>
              <a:extLst>
                <a:ext uri="{91240B29-F687-4F45-9708-019B960494DF}">
                  <a14:hiddenLine xmlns:a14="http://schemas.microsoft.com/office/drawing/2010/main" w="12700">
                    <a:solidFill>
                      <a:srgbClr val="99CC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grpSp>
        <p:sp>
          <p:nvSpPr>
            <p:cNvPr id="24" name="Text Box 28">
              <a:extLst>
                <a:ext uri="{FF2B5EF4-FFF2-40B4-BE49-F238E27FC236}">
                  <a16:creationId xmlns:a16="http://schemas.microsoft.com/office/drawing/2014/main" id="{EA53FF55-FC0B-497E-9263-4B331C3062D6}"/>
                </a:ext>
              </a:extLst>
            </p:cNvPr>
            <p:cNvSpPr txBox="1">
              <a:spLocks noChangeArrowheads="1"/>
            </p:cNvSpPr>
            <p:nvPr/>
          </p:nvSpPr>
          <p:spPr bwMode="auto">
            <a:xfrm>
              <a:off x="1440" y="1116"/>
              <a:ext cx="643" cy="31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99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1600" b="1">
                  <a:solidFill>
                    <a:schemeClr val="hlink"/>
                  </a:solidFill>
                  <a:effectLst>
                    <a:outerShdw blurRad="38100" dist="38100" dir="2700000" algn="tl">
                      <a:srgbClr val="C0C0C0"/>
                    </a:outerShdw>
                  </a:effectLst>
                  <a:latin typeface="Impact" pitchFamily="34" charset="0"/>
                </a:rPr>
                <a:t>互联网</a:t>
              </a:r>
            </a:p>
          </p:txBody>
        </p:sp>
      </p:grpSp>
      <p:pic>
        <p:nvPicPr>
          <p:cNvPr id="30" name="Picture 29" descr="Monitor-Red">
            <a:extLst>
              <a:ext uri="{FF2B5EF4-FFF2-40B4-BE49-F238E27FC236}">
                <a16:creationId xmlns:a16="http://schemas.microsoft.com/office/drawing/2014/main" id="{A969DE9C-5842-474C-8F16-B2EAE6E50C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8850" y="5546725"/>
            <a:ext cx="887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30">
            <a:extLst>
              <a:ext uri="{FF2B5EF4-FFF2-40B4-BE49-F238E27FC236}">
                <a16:creationId xmlns:a16="http://schemas.microsoft.com/office/drawing/2014/main" id="{403D3A5B-4DEA-4728-80DB-12D080841F15}"/>
              </a:ext>
            </a:extLst>
          </p:cNvPr>
          <p:cNvSpPr>
            <a:spLocks/>
          </p:cNvSpPr>
          <p:nvPr/>
        </p:nvSpPr>
        <p:spPr bwMode="auto">
          <a:xfrm>
            <a:off x="5226050" y="1584325"/>
            <a:ext cx="1752600" cy="4038600"/>
          </a:xfrm>
          <a:custGeom>
            <a:avLst/>
            <a:gdLst>
              <a:gd name="T0" fmla="*/ 0 w 1104"/>
              <a:gd name="T1" fmla="*/ 2147483646 h 2544"/>
              <a:gd name="T2" fmla="*/ 0 w 1104"/>
              <a:gd name="T3" fmla="*/ 2147483646 h 2544"/>
              <a:gd name="T4" fmla="*/ 2147483646 w 1104"/>
              <a:gd name="T5" fmla="*/ 2147483646 h 2544"/>
              <a:gd name="T6" fmla="*/ 2147483646 w 1104"/>
              <a:gd name="T7" fmla="*/ 2147483646 h 2544"/>
              <a:gd name="T8" fmla="*/ 2147483646 w 1104"/>
              <a:gd name="T9" fmla="*/ 0 h 2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4" h="2544">
                <a:moveTo>
                  <a:pt x="0" y="2544"/>
                </a:moveTo>
                <a:lnTo>
                  <a:pt x="0" y="2352"/>
                </a:lnTo>
                <a:lnTo>
                  <a:pt x="528" y="2352"/>
                </a:lnTo>
                <a:lnTo>
                  <a:pt x="528" y="576"/>
                </a:lnTo>
                <a:lnTo>
                  <a:pt x="1104"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Freeform 31">
            <a:extLst>
              <a:ext uri="{FF2B5EF4-FFF2-40B4-BE49-F238E27FC236}">
                <a16:creationId xmlns:a16="http://schemas.microsoft.com/office/drawing/2014/main" id="{BEBD916A-25DC-490E-BF07-2D8EBAA275BD}"/>
              </a:ext>
            </a:extLst>
          </p:cNvPr>
          <p:cNvSpPr>
            <a:spLocks/>
          </p:cNvSpPr>
          <p:nvPr/>
        </p:nvSpPr>
        <p:spPr bwMode="auto">
          <a:xfrm>
            <a:off x="5226050" y="1584325"/>
            <a:ext cx="1828800" cy="4114800"/>
          </a:xfrm>
          <a:custGeom>
            <a:avLst/>
            <a:gdLst>
              <a:gd name="T0" fmla="*/ 2147483646 w 1152"/>
              <a:gd name="T1" fmla="*/ 0 h 2592"/>
              <a:gd name="T2" fmla="*/ 2147483646 w 1152"/>
              <a:gd name="T3" fmla="*/ 2147483646 h 2592"/>
              <a:gd name="T4" fmla="*/ 2147483646 w 1152"/>
              <a:gd name="T5" fmla="*/ 2147483646 h 2592"/>
              <a:gd name="T6" fmla="*/ 0 w 1152"/>
              <a:gd name="T7" fmla="*/ 2147483646 h 2592"/>
              <a:gd name="T8" fmla="*/ 0 w 1152"/>
              <a:gd name="T9" fmla="*/ 2147483646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2" h="2592">
                <a:moveTo>
                  <a:pt x="1152" y="0"/>
                </a:moveTo>
                <a:lnTo>
                  <a:pt x="528" y="624"/>
                </a:lnTo>
                <a:lnTo>
                  <a:pt x="528" y="2352"/>
                </a:lnTo>
                <a:lnTo>
                  <a:pt x="0" y="2352"/>
                </a:lnTo>
                <a:lnTo>
                  <a:pt x="0" y="2592"/>
                </a:lnTo>
              </a:path>
            </a:pathLst>
          </a:custGeom>
          <a:noFill/>
          <a:ln w="3810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AutoShape 32">
            <a:extLst>
              <a:ext uri="{FF2B5EF4-FFF2-40B4-BE49-F238E27FC236}">
                <a16:creationId xmlns:a16="http://schemas.microsoft.com/office/drawing/2014/main" id="{473CB57D-0BBB-416B-8270-569DF21DE8B0}"/>
              </a:ext>
            </a:extLst>
          </p:cNvPr>
          <p:cNvSpPr>
            <a:spLocks noChangeArrowheads="1"/>
          </p:cNvSpPr>
          <p:nvPr/>
        </p:nvSpPr>
        <p:spPr bwMode="auto">
          <a:xfrm>
            <a:off x="5759450" y="3032125"/>
            <a:ext cx="609600" cy="609600"/>
          </a:xfrm>
          <a:prstGeom prst="flowChartSummingJunction">
            <a:avLst/>
          </a:prstGeom>
          <a:solidFill>
            <a:srgbClr val="5F5F5F"/>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34" name="Freeform 33">
            <a:extLst>
              <a:ext uri="{FF2B5EF4-FFF2-40B4-BE49-F238E27FC236}">
                <a16:creationId xmlns:a16="http://schemas.microsoft.com/office/drawing/2014/main" id="{CDBE8141-DA70-4811-8594-435CF3C8A792}"/>
              </a:ext>
            </a:extLst>
          </p:cNvPr>
          <p:cNvSpPr>
            <a:spLocks/>
          </p:cNvSpPr>
          <p:nvPr/>
        </p:nvSpPr>
        <p:spPr bwMode="auto">
          <a:xfrm>
            <a:off x="4159250" y="1584325"/>
            <a:ext cx="2743200" cy="4191000"/>
          </a:xfrm>
          <a:custGeom>
            <a:avLst/>
            <a:gdLst>
              <a:gd name="T0" fmla="*/ 2147483646 w 1728"/>
              <a:gd name="T1" fmla="*/ 0 h 2640"/>
              <a:gd name="T2" fmla="*/ 2147483646 w 1728"/>
              <a:gd name="T3" fmla="*/ 2147483646 h 2640"/>
              <a:gd name="T4" fmla="*/ 2147483646 w 1728"/>
              <a:gd name="T5" fmla="*/ 2147483646 h 2640"/>
              <a:gd name="T6" fmla="*/ 0 w 1728"/>
              <a:gd name="T7" fmla="*/ 2147483646 h 2640"/>
              <a:gd name="T8" fmla="*/ 0 w 1728"/>
              <a:gd name="T9" fmla="*/ 2147483646 h 2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2640">
                <a:moveTo>
                  <a:pt x="1728" y="0"/>
                </a:moveTo>
                <a:lnTo>
                  <a:pt x="1200" y="528"/>
                </a:lnTo>
                <a:lnTo>
                  <a:pt x="1200" y="2352"/>
                </a:lnTo>
                <a:lnTo>
                  <a:pt x="0" y="2352"/>
                </a:lnTo>
                <a:lnTo>
                  <a:pt x="0" y="2640"/>
                </a:lnTo>
              </a:path>
            </a:pathLst>
          </a:custGeom>
          <a:noFill/>
          <a:ln w="38100" cap="flat" cmpd="sng">
            <a:solidFill>
              <a:srgbClr val="00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Freeform 34">
            <a:extLst>
              <a:ext uri="{FF2B5EF4-FFF2-40B4-BE49-F238E27FC236}">
                <a16:creationId xmlns:a16="http://schemas.microsoft.com/office/drawing/2014/main" id="{86768CEF-4C83-4F82-8897-D86D2F291654}"/>
              </a:ext>
            </a:extLst>
          </p:cNvPr>
          <p:cNvSpPr>
            <a:spLocks/>
          </p:cNvSpPr>
          <p:nvPr/>
        </p:nvSpPr>
        <p:spPr bwMode="auto">
          <a:xfrm>
            <a:off x="6064250" y="1584325"/>
            <a:ext cx="914400" cy="4114800"/>
          </a:xfrm>
          <a:custGeom>
            <a:avLst/>
            <a:gdLst>
              <a:gd name="T0" fmla="*/ 2147483646 w 576"/>
              <a:gd name="T1" fmla="*/ 0 h 2592"/>
              <a:gd name="T2" fmla="*/ 0 w 576"/>
              <a:gd name="T3" fmla="*/ 2147483646 h 2592"/>
              <a:gd name="T4" fmla="*/ 0 w 576"/>
              <a:gd name="T5" fmla="*/ 2147483646 h 2592"/>
              <a:gd name="T6" fmla="*/ 2147483646 w 576"/>
              <a:gd name="T7" fmla="*/ 2147483646 h 2592"/>
              <a:gd name="T8" fmla="*/ 2147483646 w 576"/>
              <a:gd name="T9" fmla="*/ 2147483646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592">
                <a:moveTo>
                  <a:pt x="576" y="0"/>
                </a:moveTo>
                <a:lnTo>
                  <a:pt x="0" y="576"/>
                </a:lnTo>
                <a:lnTo>
                  <a:pt x="0" y="2352"/>
                </a:lnTo>
                <a:lnTo>
                  <a:pt x="288" y="2352"/>
                </a:lnTo>
                <a:lnTo>
                  <a:pt x="288" y="2592"/>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Freeform 35">
            <a:extLst>
              <a:ext uri="{FF2B5EF4-FFF2-40B4-BE49-F238E27FC236}">
                <a16:creationId xmlns:a16="http://schemas.microsoft.com/office/drawing/2014/main" id="{B613ADCD-D4CA-4243-BC76-1872B9B2BE22}"/>
              </a:ext>
            </a:extLst>
          </p:cNvPr>
          <p:cNvSpPr>
            <a:spLocks/>
          </p:cNvSpPr>
          <p:nvPr/>
        </p:nvSpPr>
        <p:spPr bwMode="auto">
          <a:xfrm>
            <a:off x="6064250" y="1584325"/>
            <a:ext cx="1752600" cy="4114800"/>
          </a:xfrm>
          <a:custGeom>
            <a:avLst/>
            <a:gdLst>
              <a:gd name="T0" fmla="*/ 2147483646 w 1104"/>
              <a:gd name="T1" fmla="*/ 0 h 2592"/>
              <a:gd name="T2" fmla="*/ 0 w 1104"/>
              <a:gd name="T3" fmla="*/ 2147483646 h 2592"/>
              <a:gd name="T4" fmla="*/ 0 w 1104"/>
              <a:gd name="T5" fmla="*/ 2147483646 h 2592"/>
              <a:gd name="T6" fmla="*/ 2147483646 w 1104"/>
              <a:gd name="T7" fmla="*/ 2147483646 h 2592"/>
              <a:gd name="T8" fmla="*/ 2147483646 w 1104"/>
              <a:gd name="T9" fmla="*/ 2147483646 h 2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4" h="2592">
                <a:moveTo>
                  <a:pt x="576" y="0"/>
                </a:moveTo>
                <a:lnTo>
                  <a:pt x="0" y="576"/>
                </a:lnTo>
                <a:lnTo>
                  <a:pt x="0" y="2352"/>
                </a:lnTo>
                <a:lnTo>
                  <a:pt x="1104" y="2352"/>
                </a:lnTo>
                <a:lnTo>
                  <a:pt x="1104" y="2592"/>
                </a:lnTo>
              </a:path>
            </a:pathLst>
          </a:custGeom>
          <a:noFill/>
          <a:ln w="3810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AutoShape 36">
            <a:extLst>
              <a:ext uri="{FF2B5EF4-FFF2-40B4-BE49-F238E27FC236}">
                <a16:creationId xmlns:a16="http://schemas.microsoft.com/office/drawing/2014/main" id="{E7251703-CDC4-454B-B51B-72A69AD553A7}"/>
              </a:ext>
            </a:extLst>
          </p:cNvPr>
          <p:cNvSpPr>
            <a:spLocks noChangeArrowheads="1"/>
          </p:cNvSpPr>
          <p:nvPr/>
        </p:nvSpPr>
        <p:spPr bwMode="auto">
          <a:xfrm>
            <a:off x="5759450" y="3032125"/>
            <a:ext cx="609600" cy="609600"/>
          </a:xfrm>
          <a:prstGeom prst="flowChartSummingJunction">
            <a:avLst/>
          </a:prstGeom>
          <a:solidFill>
            <a:srgbClr val="5F5F5F"/>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38" name="AutoShape 37">
            <a:extLst>
              <a:ext uri="{FF2B5EF4-FFF2-40B4-BE49-F238E27FC236}">
                <a16:creationId xmlns:a16="http://schemas.microsoft.com/office/drawing/2014/main" id="{89BBF9D0-A485-409C-901F-EA5C00FA2F51}"/>
              </a:ext>
            </a:extLst>
          </p:cNvPr>
          <p:cNvSpPr>
            <a:spLocks noChangeArrowheads="1"/>
          </p:cNvSpPr>
          <p:nvPr/>
        </p:nvSpPr>
        <p:spPr bwMode="auto">
          <a:xfrm>
            <a:off x="5759450" y="3032125"/>
            <a:ext cx="609600" cy="609600"/>
          </a:xfrm>
          <a:prstGeom prst="flowChartSummingJunction">
            <a:avLst/>
          </a:prstGeom>
          <a:solidFill>
            <a:srgbClr val="5F5F5F"/>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39" name="Freeform 38">
            <a:extLst>
              <a:ext uri="{FF2B5EF4-FFF2-40B4-BE49-F238E27FC236}">
                <a16:creationId xmlns:a16="http://schemas.microsoft.com/office/drawing/2014/main" id="{A6E4A1D7-03FD-4E8D-994B-0493E479EC9C}"/>
              </a:ext>
            </a:extLst>
          </p:cNvPr>
          <p:cNvSpPr>
            <a:spLocks/>
          </p:cNvSpPr>
          <p:nvPr/>
        </p:nvSpPr>
        <p:spPr bwMode="auto">
          <a:xfrm>
            <a:off x="5226050" y="1584325"/>
            <a:ext cx="1752600" cy="4038600"/>
          </a:xfrm>
          <a:custGeom>
            <a:avLst/>
            <a:gdLst>
              <a:gd name="T0" fmla="*/ 2147483646 w 1104"/>
              <a:gd name="T1" fmla="*/ 0 h 2544"/>
              <a:gd name="T2" fmla="*/ 2147483646 w 1104"/>
              <a:gd name="T3" fmla="*/ 2147483646 h 2544"/>
              <a:gd name="T4" fmla="*/ 2147483646 w 1104"/>
              <a:gd name="T5" fmla="*/ 2147483646 h 2544"/>
              <a:gd name="T6" fmla="*/ 0 w 1104"/>
              <a:gd name="T7" fmla="*/ 2147483646 h 2544"/>
              <a:gd name="T8" fmla="*/ 0 w 1104"/>
              <a:gd name="T9" fmla="*/ 2147483646 h 25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4" h="2544">
                <a:moveTo>
                  <a:pt x="1104" y="0"/>
                </a:moveTo>
                <a:lnTo>
                  <a:pt x="528" y="576"/>
                </a:lnTo>
                <a:lnTo>
                  <a:pt x="528" y="2400"/>
                </a:lnTo>
                <a:lnTo>
                  <a:pt x="0" y="2400"/>
                </a:lnTo>
                <a:lnTo>
                  <a:pt x="0" y="2544"/>
                </a:lnTo>
              </a:path>
            </a:pathLst>
          </a:custGeom>
          <a:noFill/>
          <a:ln w="28575" cap="flat" cmpd="sng">
            <a:solidFill>
              <a:srgbClr val="66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Text Box 39">
            <a:extLst>
              <a:ext uri="{FF2B5EF4-FFF2-40B4-BE49-F238E27FC236}">
                <a16:creationId xmlns:a16="http://schemas.microsoft.com/office/drawing/2014/main" id="{0118FC4C-E26F-4954-9990-DD98F0944FBA}"/>
              </a:ext>
            </a:extLst>
          </p:cNvPr>
          <p:cNvSpPr txBox="1">
            <a:spLocks noChangeArrowheads="1"/>
          </p:cNvSpPr>
          <p:nvPr/>
        </p:nvSpPr>
        <p:spPr bwMode="auto">
          <a:xfrm>
            <a:off x="2206625" y="493395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对内部其他主机的访问必须经过堡垒主机</a:t>
            </a:r>
          </a:p>
        </p:txBody>
      </p:sp>
      <p:sp>
        <p:nvSpPr>
          <p:cNvPr id="41" name="Line 40">
            <a:extLst>
              <a:ext uri="{FF2B5EF4-FFF2-40B4-BE49-F238E27FC236}">
                <a16:creationId xmlns:a16="http://schemas.microsoft.com/office/drawing/2014/main" id="{641C980B-EB22-4FAF-BBAF-7A0F6D02C740}"/>
              </a:ext>
            </a:extLst>
          </p:cNvPr>
          <p:cNvSpPr>
            <a:spLocks noChangeShapeType="1"/>
          </p:cNvSpPr>
          <p:nvPr/>
        </p:nvSpPr>
        <p:spPr bwMode="auto">
          <a:xfrm flipV="1">
            <a:off x="5226050" y="5165725"/>
            <a:ext cx="0" cy="457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Line 41">
            <a:extLst>
              <a:ext uri="{FF2B5EF4-FFF2-40B4-BE49-F238E27FC236}">
                <a16:creationId xmlns:a16="http://schemas.microsoft.com/office/drawing/2014/main" id="{7736202E-F138-4F18-980D-F34613DA6329}"/>
              </a:ext>
            </a:extLst>
          </p:cNvPr>
          <p:cNvSpPr>
            <a:spLocks noChangeShapeType="1"/>
          </p:cNvSpPr>
          <p:nvPr/>
        </p:nvSpPr>
        <p:spPr bwMode="auto">
          <a:xfrm flipH="1">
            <a:off x="4083050" y="5165725"/>
            <a:ext cx="1143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Line 42">
            <a:extLst>
              <a:ext uri="{FF2B5EF4-FFF2-40B4-BE49-F238E27FC236}">
                <a16:creationId xmlns:a16="http://schemas.microsoft.com/office/drawing/2014/main" id="{365D3E45-2F5C-4AA0-B157-555EFE0DC627}"/>
              </a:ext>
            </a:extLst>
          </p:cNvPr>
          <p:cNvSpPr>
            <a:spLocks noChangeShapeType="1"/>
          </p:cNvSpPr>
          <p:nvPr/>
        </p:nvSpPr>
        <p:spPr bwMode="auto">
          <a:xfrm>
            <a:off x="4083050" y="5165725"/>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Line 43">
            <a:extLst>
              <a:ext uri="{FF2B5EF4-FFF2-40B4-BE49-F238E27FC236}">
                <a16:creationId xmlns:a16="http://schemas.microsoft.com/office/drawing/2014/main" id="{7D1F250C-6D09-4B1C-A4E4-FA488D5328D4}"/>
              </a:ext>
            </a:extLst>
          </p:cNvPr>
          <p:cNvSpPr>
            <a:spLocks noChangeShapeType="1"/>
          </p:cNvSpPr>
          <p:nvPr/>
        </p:nvSpPr>
        <p:spPr bwMode="auto">
          <a:xfrm flipV="1">
            <a:off x="5226050" y="5089525"/>
            <a:ext cx="0" cy="533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Line 44">
            <a:extLst>
              <a:ext uri="{FF2B5EF4-FFF2-40B4-BE49-F238E27FC236}">
                <a16:creationId xmlns:a16="http://schemas.microsoft.com/office/drawing/2014/main" id="{CFA8BCC9-20AC-4783-8FF3-4F8690C060EB}"/>
              </a:ext>
            </a:extLst>
          </p:cNvPr>
          <p:cNvSpPr>
            <a:spLocks noChangeShapeType="1"/>
          </p:cNvSpPr>
          <p:nvPr/>
        </p:nvSpPr>
        <p:spPr bwMode="auto">
          <a:xfrm>
            <a:off x="5226050" y="5089525"/>
            <a:ext cx="129540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Line 45">
            <a:extLst>
              <a:ext uri="{FF2B5EF4-FFF2-40B4-BE49-F238E27FC236}">
                <a16:creationId xmlns:a16="http://schemas.microsoft.com/office/drawing/2014/main" id="{6BB2EEED-8DC2-4EEE-90CE-824FD3CC4017}"/>
              </a:ext>
            </a:extLst>
          </p:cNvPr>
          <p:cNvSpPr>
            <a:spLocks noChangeShapeType="1"/>
          </p:cNvSpPr>
          <p:nvPr/>
        </p:nvSpPr>
        <p:spPr bwMode="auto">
          <a:xfrm>
            <a:off x="6521450" y="5089525"/>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Line 46">
            <a:extLst>
              <a:ext uri="{FF2B5EF4-FFF2-40B4-BE49-F238E27FC236}">
                <a16:creationId xmlns:a16="http://schemas.microsoft.com/office/drawing/2014/main" id="{F5502DCF-1106-4E29-8390-52969996F055}"/>
              </a:ext>
            </a:extLst>
          </p:cNvPr>
          <p:cNvSpPr>
            <a:spLocks noChangeShapeType="1"/>
          </p:cNvSpPr>
          <p:nvPr/>
        </p:nvSpPr>
        <p:spPr bwMode="auto">
          <a:xfrm flipV="1">
            <a:off x="5302250" y="4937125"/>
            <a:ext cx="0" cy="68580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47">
            <a:extLst>
              <a:ext uri="{FF2B5EF4-FFF2-40B4-BE49-F238E27FC236}">
                <a16:creationId xmlns:a16="http://schemas.microsoft.com/office/drawing/2014/main" id="{80920927-0983-48FE-845D-19A93124E415}"/>
              </a:ext>
            </a:extLst>
          </p:cNvPr>
          <p:cNvSpPr>
            <a:spLocks noChangeShapeType="1"/>
          </p:cNvSpPr>
          <p:nvPr/>
        </p:nvSpPr>
        <p:spPr bwMode="auto">
          <a:xfrm>
            <a:off x="5302250" y="4937125"/>
            <a:ext cx="2590800"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48">
            <a:extLst>
              <a:ext uri="{FF2B5EF4-FFF2-40B4-BE49-F238E27FC236}">
                <a16:creationId xmlns:a16="http://schemas.microsoft.com/office/drawing/2014/main" id="{D4665FF5-7C3D-472E-BF39-3747D62657D4}"/>
              </a:ext>
            </a:extLst>
          </p:cNvPr>
          <p:cNvSpPr>
            <a:spLocks noChangeShapeType="1"/>
          </p:cNvSpPr>
          <p:nvPr/>
        </p:nvSpPr>
        <p:spPr bwMode="auto">
          <a:xfrm>
            <a:off x="7893050" y="4937125"/>
            <a:ext cx="0" cy="76200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Text Box 49">
            <a:extLst>
              <a:ext uri="{FF2B5EF4-FFF2-40B4-BE49-F238E27FC236}">
                <a16:creationId xmlns:a16="http://schemas.microsoft.com/office/drawing/2014/main" id="{DD73072D-9616-4041-A6EA-7E03D9308C5B}"/>
              </a:ext>
            </a:extLst>
          </p:cNvPr>
          <p:cNvSpPr txBox="1">
            <a:spLocks noChangeArrowheads="1"/>
          </p:cNvSpPr>
          <p:nvPr/>
        </p:nvSpPr>
        <p:spPr bwMode="auto">
          <a:xfrm>
            <a:off x="0" y="901700"/>
            <a:ext cx="49688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400"/>
              <a:t>缺点：</a:t>
            </a:r>
          </a:p>
          <a:p>
            <a:pPr lvl="1" eaLnBrk="1" hangingPunct="1"/>
            <a:r>
              <a:rPr lang="zh-CN" altLang="en-US" sz="2000"/>
              <a:t>堡垒主机与其他主机在同一个子网</a:t>
            </a:r>
          </a:p>
          <a:p>
            <a:pPr lvl="1" eaLnBrk="1" hangingPunct="1"/>
            <a:r>
              <a:rPr lang="zh-CN" altLang="en-US" sz="2000"/>
              <a:t>一旦堡垒主机被攻破或被越过，整个内网和    堡垒主机之间就再也没有任何阻挡。</a:t>
            </a:r>
          </a:p>
        </p:txBody>
      </p:sp>
      <p:sp>
        <p:nvSpPr>
          <p:cNvPr id="51" name="Text Box 50">
            <a:extLst>
              <a:ext uri="{FF2B5EF4-FFF2-40B4-BE49-F238E27FC236}">
                <a16:creationId xmlns:a16="http://schemas.microsoft.com/office/drawing/2014/main" id="{448BCA9A-C381-45B9-BDA5-D4BB15D89544}"/>
              </a:ext>
            </a:extLst>
          </p:cNvPr>
          <p:cNvSpPr txBox="1">
            <a:spLocks noChangeArrowheads="1"/>
          </p:cNvSpPr>
          <p:nvPr/>
        </p:nvSpPr>
        <p:spPr bwMode="auto">
          <a:xfrm>
            <a:off x="6597650" y="3032125"/>
            <a:ext cx="2057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 typeface="Wingdings" panose="05000000000000000000" pitchFamily="2" charset="2"/>
              <a:buNone/>
            </a:pPr>
            <a:r>
              <a:rPr lang="zh-CN" altLang="en-US" sz="2000" b="0">
                <a:latin typeface="Times New Roman" panose="02020603050405020304" pitchFamily="18" charset="0"/>
              </a:rPr>
              <a:t>不允许外部主机直接访问除堡垒主机之外的其他主机</a:t>
            </a:r>
          </a:p>
        </p:txBody>
      </p:sp>
      <p:sp>
        <p:nvSpPr>
          <p:cNvPr id="52" name="Text Box 51">
            <a:extLst>
              <a:ext uri="{FF2B5EF4-FFF2-40B4-BE49-F238E27FC236}">
                <a16:creationId xmlns:a16="http://schemas.microsoft.com/office/drawing/2014/main" id="{0D4D2B53-6854-41E5-B091-0C449670ED33}"/>
              </a:ext>
            </a:extLst>
          </p:cNvPr>
          <p:cNvSpPr txBox="1">
            <a:spLocks noChangeArrowheads="1"/>
          </p:cNvSpPr>
          <p:nvPr/>
        </p:nvSpPr>
        <p:spPr bwMode="auto">
          <a:xfrm>
            <a:off x="5040313" y="2773363"/>
            <a:ext cx="1100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过滤器</a:t>
            </a:r>
          </a:p>
        </p:txBody>
      </p:sp>
    </p:spTree>
    <p:extLst>
      <p:ext uri="{BB962C8B-B14F-4D97-AF65-F5344CB8AC3E}">
        <p14:creationId xmlns:p14="http://schemas.microsoft.com/office/powerpoint/2010/main" val="64596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subTnLst>
                                    <p:set>
                                      <p:cBhvr override="childStyle">
                                        <p:cTn dur="1" fill="hold" display="0" masterRel="sameClick" afterEffect="1">
                                          <p:stCondLst>
                                            <p:cond evt="end" delay="0">
                                              <p:tn val="11"/>
                                            </p:cond>
                                          </p:stCondLst>
                                        </p:cTn>
                                        <p:tgtEl>
                                          <p:spTgt spid="31"/>
                                        </p:tgtEl>
                                        <p:attrNameLst>
                                          <p:attrName>style.visibility</p:attrName>
                                        </p:attrNameLst>
                                      </p:cBhvr>
                                      <p:to>
                                        <p:strVal val="hidden"/>
                                      </p:to>
                                    </p:set>
                                  </p:sub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subTnLst>
                                    <p:set>
                                      <p:cBhvr override="childStyle">
                                        <p:cTn dur="1" fill="hold" display="0" masterRel="sameClick" afterEffect="1">
                                          <p:stCondLst>
                                            <p:cond evt="end" delay="0">
                                              <p:tn val="15"/>
                                            </p:cond>
                                          </p:stCondLst>
                                        </p:cTn>
                                        <p:tgtEl>
                                          <p:spTgt spid="32"/>
                                        </p:tgtEl>
                                        <p:attrNameLst>
                                          <p:attrName>style.visibility</p:attrName>
                                        </p:attrNameLst>
                                      </p:cBhvr>
                                      <p:to>
                                        <p:strVal val="hidden"/>
                                      </p:to>
                                    </p:set>
                                  </p:subTnLst>
                                </p:cTn>
                              </p:par>
                            </p:childTnLst>
                          </p:cTn>
                        </p:par>
                        <p:par>
                          <p:cTn id="18" fill="hold">
                            <p:stCondLst>
                              <p:cond delay="1000"/>
                            </p:stCondLst>
                            <p:childTnLst>
                              <p:par>
                                <p:cTn id="19" presetID="1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Righ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subTnLst>
                                    <p:set>
                                      <p:cBhvr override="childStyle">
                                        <p:cTn dur="1" fill="hold" display="0" masterRel="sameClick" afterEffect="1">
                                          <p:stCondLst>
                                            <p:cond evt="end" delay="0">
                                              <p:tn val="24"/>
                                            </p:cond>
                                          </p:stCondLst>
                                        </p:cTn>
                                        <p:tgtEl>
                                          <p:spTgt spid="34"/>
                                        </p:tgtEl>
                                        <p:attrNameLst>
                                          <p:attrName>style.visibility</p:attrName>
                                        </p:attrNameLst>
                                      </p:cBhvr>
                                      <p:to>
                                        <p:strVal val="hidden"/>
                                      </p:to>
                                    </p:set>
                                  </p:sub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p:cTn id="30" dur="500" fill="hold"/>
                                        <p:tgtEl>
                                          <p:spTgt spid="38"/>
                                        </p:tgtEl>
                                        <p:attrNameLst>
                                          <p:attrName>ppt_w</p:attrName>
                                        </p:attrNameLst>
                                      </p:cBhvr>
                                      <p:tavLst>
                                        <p:tav tm="0">
                                          <p:val>
                                            <p:fltVal val="0"/>
                                          </p:val>
                                        </p:tav>
                                        <p:tav tm="100000">
                                          <p:val>
                                            <p:strVal val="#ppt_w"/>
                                          </p:val>
                                        </p:tav>
                                      </p:tavLst>
                                    </p:anim>
                                    <p:anim calcmode="lin" valueType="num">
                                      <p:cBhvr>
                                        <p:cTn id="31" dur="500" fill="hold"/>
                                        <p:tgtEl>
                                          <p:spTgt spid="3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subTnLst>
                                    <p:set>
                                      <p:cBhvr override="childStyle">
                                        <p:cTn dur="1" fill="hold" display="0" masterRel="sameClick" afterEffect="1">
                                          <p:stCondLst>
                                            <p:cond evt="end" delay="0">
                                              <p:tn val="34"/>
                                            </p:cond>
                                          </p:stCondLst>
                                        </p:cTn>
                                        <p:tgtEl>
                                          <p:spTgt spid="35"/>
                                        </p:tgtEl>
                                        <p:attrNameLst>
                                          <p:attrName>style.visibility</p:attrName>
                                        </p:attrNameLst>
                                      </p:cBhvr>
                                      <p:to>
                                        <p:strVal val="hidden"/>
                                      </p:to>
                                    </p:set>
                                  </p:subTnLst>
                                </p:cTn>
                              </p:par>
                            </p:childTnLst>
                          </p:cTn>
                        </p:par>
                        <p:par>
                          <p:cTn id="37" fill="hold">
                            <p:stCondLst>
                              <p:cond delay="500"/>
                            </p:stCondLst>
                            <p:childTnLst>
                              <p:par>
                                <p:cTn id="38" presetID="23" presetClass="entr" presetSubtype="16"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subTnLst>
                                    <p:set>
                                      <p:cBhvr override="childStyle">
                                        <p:cTn dur="1" fill="hold" display="0" masterRel="sameClick" afterEffect="1">
                                          <p:stCondLst>
                                            <p:cond evt="end" delay="0">
                                              <p:tn val="44"/>
                                            </p:cond>
                                          </p:stCondLst>
                                        </p:cTn>
                                        <p:tgtEl>
                                          <p:spTgt spid="36"/>
                                        </p:tgtEl>
                                        <p:attrNameLst>
                                          <p:attrName>style.visibility</p:attrName>
                                        </p:attrNameLst>
                                      </p:cBhvr>
                                      <p:to>
                                        <p:strVal val="hidden"/>
                                      </p:to>
                                    </p:set>
                                  </p:subTnLst>
                                </p:cTn>
                              </p:par>
                            </p:childTnLst>
                          </p:cTn>
                        </p:par>
                        <p:par>
                          <p:cTn id="47" fill="hold">
                            <p:stCondLst>
                              <p:cond delay="500"/>
                            </p:stCondLst>
                            <p:childTnLst>
                              <p:par>
                                <p:cTn id="48" presetID="23" presetClass="entr" presetSubtype="16"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par>
                          <p:cTn id="52" fill="hold">
                            <p:stCondLst>
                              <p:cond delay="1000"/>
                            </p:stCondLst>
                            <p:childTnLst>
                              <p:par>
                                <p:cTn id="53" presetID="1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slide(fromLeft)">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up)">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down)">
                                      <p:cBhvr>
                                        <p:cTn id="65" dur="500"/>
                                        <p:tgtEl>
                                          <p:spTgt spid="41"/>
                                        </p:tgtEl>
                                      </p:cBhvr>
                                    </p:animEffec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right)">
                                      <p:cBhvr>
                                        <p:cTn id="69" dur="500"/>
                                        <p:tgtEl>
                                          <p:spTgt spid="42"/>
                                        </p:tgtEl>
                                      </p:cBhvr>
                                    </p:animEffect>
                                  </p:childTnLst>
                                </p:cTn>
                              </p:par>
                            </p:childTnLst>
                          </p:cTn>
                        </p:par>
                        <p:par>
                          <p:cTn id="70" fill="hold">
                            <p:stCondLst>
                              <p:cond delay="1000"/>
                            </p:stCondLst>
                            <p:childTnLst>
                              <p:par>
                                <p:cTn id="71" presetID="22" presetClass="entr" presetSubtype="1" fill="hold"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up)">
                                      <p:cBhvr>
                                        <p:cTn id="73" dur="500"/>
                                        <p:tgtEl>
                                          <p:spTgt spid="43"/>
                                        </p:tgtEl>
                                      </p:cBhvr>
                                    </p:animEffect>
                                  </p:childTnLst>
                                </p:cTn>
                              </p:par>
                            </p:childTnLst>
                          </p:cTn>
                        </p:par>
                        <p:par>
                          <p:cTn id="74" fill="hold">
                            <p:stCondLst>
                              <p:cond delay="1500"/>
                            </p:stCondLst>
                            <p:childTnLst>
                              <p:par>
                                <p:cTn id="75" presetID="22" presetClass="entr" presetSubtype="4" fill="hold"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down)">
                                      <p:cBhvr>
                                        <p:cTn id="77" dur="500"/>
                                        <p:tgtEl>
                                          <p:spTgt spid="44"/>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ipe(left)">
                                      <p:cBhvr>
                                        <p:cTn id="81" dur="500"/>
                                        <p:tgtEl>
                                          <p:spTgt spid="45"/>
                                        </p:tgtEl>
                                      </p:cBhvr>
                                    </p:animEffect>
                                  </p:childTnLst>
                                </p:cTn>
                              </p:par>
                            </p:childTnLst>
                          </p:cTn>
                        </p:par>
                        <p:par>
                          <p:cTn id="82" fill="hold">
                            <p:stCondLst>
                              <p:cond delay="2500"/>
                            </p:stCondLst>
                            <p:childTnLst>
                              <p:par>
                                <p:cTn id="83" presetID="22" presetClass="entr" presetSubtype="1" fill="hold"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up)">
                                      <p:cBhvr>
                                        <p:cTn id="85" dur="500"/>
                                        <p:tgtEl>
                                          <p:spTgt spid="46"/>
                                        </p:tgtEl>
                                      </p:cBhvr>
                                    </p:animEffect>
                                  </p:childTnLst>
                                </p:cTn>
                              </p:par>
                            </p:childTnLst>
                          </p:cTn>
                        </p:par>
                        <p:par>
                          <p:cTn id="86" fill="hold">
                            <p:stCondLst>
                              <p:cond delay="3000"/>
                            </p:stCondLst>
                            <p:childTnLst>
                              <p:par>
                                <p:cTn id="87" presetID="22" presetClass="entr" presetSubtype="4" fill="hold"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wipe(down)">
                                      <p:cBhvr>
                                        <p:cTn id="89" dur="500"/>
                                        <p:tgtEl>
                                          <p:spTgt spid="47"/>
                                        </p:tgtEl>
                                      </p:cBhvr>
                                    </p:animEffect>
                                  </p:childTnLst>
                                </p:cTn>
                              </p:par>
                            </p:childTnLst>
                          </p:cTn>
                        </p:par>
                        <p:par>
                          <p:cTn id="90" fill="hold">
                            <p:stCondLst>
                              <p:cond delay="3500"/>
                            </p:stCondLst>
                            <p:childTnLst>
                              <p:par>
                                <p:cTn id="91" presetID="22" presetClass="entr" presetSubtype="8" fill="hold" nodeType="after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left)">
                                      <p:cBhvr>
                                        <p:cTn id="93" dur="500"/>
                                        <p:tgtEl>
                                          <p:spTgt spid="48"/>
                                        </p:tgtEl>
                                      </p:cBhvr>
                                    </p:animEffect>
                                  </p:childTnLst>
                                </p:cTn>
                              </p:par>
                            </p:childTnLst>
                          </p:cTn>
                        </p:par>
                        <p:par>
                          <p:cTn id="94" fill="hold">
                            <p:stCondLst>
                              <p:cond delay="4000"/>
                            </p:stCondLst>
                            <p:childTnLst>
                              <p:par>
                                <p:cTn id="95" presetID="22" presetClass="entr" presetSubtype="1" fill="hold"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up)">
                                      <p:cBhvr>
                                        <p:cTn id="97" dur="500"/>
                                        <p:tgtEl>
                                          <p:spTgt spid="49"/>
                                        </p:tgtEl>
                                      </p:cBhvr>
                                    </p:animEffect>
                                  </p:childTnLst>
                                </p:cTn>
                              </p:par>
                            </p:childTnLst>
                          </p:cTn>
                        </p:par>
                        <p:par>
                          <p:cTn id="98" fill="hold">
                            <p:stCondLst>
                              <p:cond delay="4500"/>
                            </p:stCondLst>
                            <p:childTnLst>
                              <p:par>
                                <p:cTn id="99" presetID="12" presetClass="entr" presetSubtype="2"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slide(fromRight)">
                                      <p:cBhvr>
                                        <p:cTn id="101" dur="500"/>
                                        <p:tgtEl>
                                          <p:spTgt spid="40"/>
                                        </p:tgtEl>
                                      </p:cBhvr>
                                    </p:animEffect>
                                  </p:childTnLst>
                                </p:cTn>
                              </p:par>
                            </p:childTnLst>
                          </p:cTn>
                        </p:par>
                        <p:par>
                          <p:cTn id="102" fill="hold">
                            <p:stCondLst>
                              <p:cond delay="5000"/>
                            </p:stCondLst>
                            <p:childTnLst>
                              <p:par>
                                <p:cTn id="103" presetID="23" presetClass="entr" presetSubtype="16" fill="hold" grpId="0" nodeType="after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33" grpId="0" animBg="1"/>
      <p:bldP spid="37" grpId="0" animBg="1"/>
      <p:bldP spid="38" grpId="0" animBg="1"/>
      <p:bldP spid="40" grpId="0" autoUpdateAnimBg="0"/>
      <p:bldP spid="50" grpId="0" autoUpdateAnimBg="0"/>
      <p:bldP spid="5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76275" y="241300"/>
            <a:ext cx="7793038" cy="914400"/>
          </a:xfrm>
        </p:spPr>
        <p:txBody>
          <a:bodyPr/>
          <a:lstStyle/>
          <a:p>
            <a:pPr eaLnBrk="1" hangingPunct="1"/>
            <a:r>
              <a:rPr lang="zh-CN" altLang="en-US" sz="4000" b="1" dirty="0">
                <a:solidFill>
                  <a:schemeClr val="tx1"/>
                </a:solidFill>
                <a:latin typeface="华文细黑" panose="02010600040101010101" pitchFamily="2" charset="-122"/>
                <a:ea typeface="华文细黑" panose="02010600040101010101" pitchFamily="2" charset="-122"/>
              </a:rPr>
              <a:t>屏蔽子网网关</a:t>
            </a:r>
          </a:p>
        </p:txBody>
      </p:sp>
      <p:sp>
        <p:nvSpPr>
          <p:cNvPr id="9220" name="Text Box 5"/>
          <p:cNvSpPr txBox="1">
            <a:spLocks noChangeArrowheads="1"/>
          </p:cNvSpPr>
          <p:nvPr/>
        </p:nvSpPr>
        <p:spPr bwMode="auto">
          <a:xfrm>
            <a:off x="708819" y="2954337"/>
            <a:ext cx="798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400" b="0" dirty="0">
                <a:solidFill>
                  <a:srgbClr val="FF0000"/>
                </a:solidFill>
                <a:ea typeface="华文细黑" panose="02010600040101010101" pitchFamily="2" charset="-122"/>
              </a:rPr>
              <a:t>组成：一个包含堡垒主机的周边子网、两台屏蔽路由器。</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505200"/>
            <a:ext cx="79248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8615" y="6203434"/>
            <a:ext cx="8988358" cy="784830"/>
          </a:xfrm>
          <a:prstGeom prst="rect">
            <a:avLst/>
          </a:prstGeom>
        </p:spPr>
        <p:txBody>
          <a:bodyPr wrap="none">
            <a:spAutoFit/>
          </a:bodyPr>
          <a:lstStyle/>
          <a:p>
            <a:pPr algn="just">
              <a:spcBef>
                <a:spcPct val="50000"/>
              </a:spcBef>
            </a:pPr>
            <a:r>
              <a:rPr kumimoji="1" lang="zh-CN" altLang="en-US" dirty="0">
                <a:latin typeface="华文细黑" panose="02010600040101010101" pitchFamily="2" charset="-122"/>
                <a:ea typeface="华文细黑" panose="02010600040101010101" pitchFamily="2" charset="-122"/>
              </a:rPr>
              <a:t>周边网络：非军事化区、停火区（</a:t>
            </a:r>
            <a:r>
              <a:rPr kumimoji="1" lang="en-US" altLang="zh-CN" dirty="0">
                <a:latin typeface="华文细黑" panose="02010600040101010101" pitchFamily="2" charset="-122"/>
                <a:ea typeface="华文细黑" panose="02010600040101010101" pitchFamily="2" charset="-122"/>
              </a:rPr>
              <a:t>DMZ</a:t>
            </a:r>
            <a:r>
              <a:rPr kumimoji="1" lang="zh-CN" altLang="en-US" dirty="0">
                <a:latin typeface="华文细黑" panose="02010600040101010101" pitchFamily="2" charset="-122"/>
                <a:ea typeface="华文细黑" panose="02010600040101010101" pitchFamily="2" charset="-122"/>
              </a:rPr>
              <a:t>），位于在外部网络与内部网络之间的附加网络</a:t>
            </a:r>
          </a:p>
          <a:p>
            <a:pPr algn="just" eaLnBrk="1" hangingPunct="1">
              <a:spcBef>
                <a:spcPct val="50000"/>
              </a:spcBef>
            </a:pPr>
            <a:endParaRPr kumimoji="1" lang="zh-CN" altLang="en-US" dirty="0">
              <a:latin typeface="华文细黑" panose="02010600040101010101" pitchFamily="2" charset="-122"/>
              <a:ea typeface="华文细黑" panose="02010600040101010101" pitchFamily="2" charset="-122"/>
            </a:endParaRPr>
          </a:p>
        </p:txBody>
      </p:sp>
      <p:sp>
        <p:nvSpPr>
          <p:cNvPr id="3" name="矩形 2">
            <a:extLst>
              <a:ext uri="{FF2B5EF4-FFF2-40B4-BE49-F238E27FC236}">
                <a16:creationId xmlns:a16="http://schemas.microsoft.com/office/drawing/2014/main" id="{B58DC04B-6421-4B11-A1F1-33CB2B5F76C3}"/>
              </a:ext>
            </a:extLst>
          </p:cNvPr>
          <p:cNvSpPr/>
          <p:nvPr/>
        </p:nvSpPr>
        <p:spPr>
          <a:xfrm>
            <a:off x="829339" y="1564339"/>
            <a:ext cx="7869367" cy="1200329"/>
          </a:xfrm>
          <a:prstGeom prst="rect">
            <a:avLst/>
          </a:prstGeom>
        </p:spPr>
        <p:txBody>
          <a:bodyPr wrap="square">
            <a:spAutoFit/>
          </a:bodyPr>
          <a:lstStyle/>
          <a:p>
            <a:pPr eaLnBrk="1" hangingPunct="1"/>
            <a:r>
              <a:rPr lang="zh-CN" altLang="en-US" sz="2400" dirty="0">
                <a:latin typeface="楷体" panose="02010609060101010101" pitchFamily="49" charset="-122"/>
                <a:ea typeface="楷体" panose="02010609060101010101" pitchFamily="49" charset="-122"/>
              </a:rPr>
              <a:t>屏蔽子网防火墙是目前较流行的一种结构，采用了两个包过滤路由器和一个堡垒主机，在内外网络之间建立了一个被隔离的子网，定义为</a:t>
            </a:r>
            <a:r>
              <a:rPr lang="en-US" altLang="zh-CN" sz="2400" dirty="0">
                <a:latin typeface="楷体" panose="02010609060101010101" pitchFamily="49" charset="-122"/>
                <a:ea typeface="楷体" panose="02010609060101010101" pitchFamily="49" charset="-122"/>
              </a:rPr>
              <a:t>DMZ</a:t>
            </a:r>
            <a:r>
              <a:rPr lang="zh-CN" altLang="en-US" sz="2400" dirty="0">
                <a:latin typeface="楷体" panose="02010609060101010101" pitchFamily="49" charset="-122"/>
                <a:ea typeface="楷体" panose="02010609060101010101" pitchFamily="49" charset="-122"/>
              </a:rPr>
              <a:t>（非军事区、隔离区）。</a:t>
            </a:r>
          </a:p>
        </p:txBody>
      </p:sp>
    </p:spTree>
    <p:extLst>
      <p:ext uri="{BB962C8B-B14F-4D97-AF65-F5344CB8AC3E}">
        <p14:creationId xmlns:p14="http://schemas.microsoft.com/office/powerpoint/2010/main" val="1595042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11677-0346-4A42-A756-7B00BC159212}"/>
              </a:ext>
            </a:extLst>
          </p:cNvPr>
          <p:cNvSpPr>
            <a:spLocks noGrp="1"/>
          </p:cNvSpPr>
          <p:nvPr>
            <p:ph type="title"/>
          </p:nvPr>
        </p:nvSpPr>
        <p:spPr/>
        <p:txBody>
          <a:bodyPr/>
          <a:lstStyle/>
          <a:p>
            <a:r>
              <a:rPr lang="zh-CN" altLang="en-US" sz="3200" dirty="0">
                <a:solidFill>
                  <a:schemeClr val="tx2"/>
                </a:solidFill>
                <a:latin typeface="楷体" panose="02010609060101010101" pitchFamily="49" charset="-122"/>
                <a:ea typeface="楷体" panose="02010609060101010101" pitchFamily="49" charset="-122"/>
              </a:rPr>
              <a:t>屏蔽子网模式</a:t>
            </a:r>
          </a:p>
        </p:txBody>
      </p:sp>
      <p:sp>
        <p:nvSpPr>
          <p:cNvPr id="4" name="Rectangle 3">
            <a:extLst>
              <a:ext uri="{FF2B5EF4-FFF2-40B4-BE49-F238E27FC236}">
                <a16:creationId xmlns:a16="http://schemas.microsoft.com/office/drawing/2014/main" id="{C847CC59-1233-4CD4-95B8-F1232BB2EAA3}"/>
              </a:ext>
            </a:extLst>
          </p:cNvPr>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pPr>
            <a:r>
              <a:rPr lang="en-US" altLang="zh-CN" sz="2400" kern="0" dirty="0">
                <a:latin typeface="楷体" panose="02010609060101010101" pitchFamily="49" charset="-122"/>
                <a:ea typeface="楷体" panose="02010609060101010101" pitchFamily="49" charset="-122"/>
              </a:rPr>
              <a:t>DMZ</a:t>
            </a:r>
            <a:r>
              <a:rPr lang="zh-CN" altLang="en-US" sz="2400" kern="0" dirty="0">
                <a:latin typeface="楷体" panose="02010609060101010101" pitchFamily="49" charset="-122"/>
                <a:ea typeface="楷体" panose="02010609060101010101" pitchFamily="49" charset="-122"/>
              </a:rPr>
              <a:t>：</a:t>
            </a:r>
            <a:r>
              <a:rPr lang="en-US" altLang="zh-CN" sz="2400" kern="0" dirty="0">
                <a:latin typeface="楷体" panose="02010609060101010101" pitchFamily="49" charset="-122"/>
                <a:ea typeface="楷体" panose="02010609060101010101" pitchFamily="49" charset="-122"/>
              </a:rPr>
              <a:t>demilitarized zone</a:t>
            </a:r>
            <a:r>
              <a:rPr lang="zh-CN" altLang="en-US" sz="2400" kern="0" dirty="0">
                <a:latin typeface="楷体" panose="02010609060101010101" pitchFamily="49" charset="-122"/>
                <a:ea typeface="楷体" panose="02010609060101010101" pitchFamily="49" charset="-122"/>
              </a:rPr>
              <a:t>的缩写，中文名称为“隔离区”，也称“非军事区”。</a:t>
            </a:r>
          </a:p>
          <a:p>
            <a:pPr eaLnBrk="1" hangingPunct="1">
              <a:lnSpc>
                <a:spcPct val="90000"/>
              </a:lnSpc>
            </a:pPr>
            <a:r>
              <a:rPr lang="zh-CN" altLang="en-US" sz="2400" kern="0" dirty="0">
                <a:latin typeface="楷体" panose="02010609060101010101" pitchFamily="49" charset="-122"/>
                <a:ea typeface="楷体" panose="02010609060101010101" pitchFamily="49" charset="-122"/>
              </a:rPr>
              <a:t>它是为了解决安装防火墙后外部网络不能访问内部网络服务器的问题，而设立的一个非安全系统与安全系统之间的缓冲区，这个缓冲区位于企业内部网络和外部网络之间的小网络区域内，在这个小网络区域内可以放置一些必须公开的服务器设施，如企业</a:t>
            </a:r>
            <a:r>
              <a:rPr lang="en-US" altLang="zh-CN" sz="2400" kern="0" dirty="0">
                <a:latin typeface="楷体" panose="02010609060101010101" pitchFamily="49" charset="-122"/>
                <a:ea typeface="楷体" panose="02010609060101010101" pitchFamily="49" charset="-122"/>
              </a:rPr>
              <a:t>Web</a:t>
            </a:r>
            <a:r>
              <a:rPr lang="zh-CN" altLang="en-US" sz="2400" kern="0" dirty="0">
                <a:latin typeface="楷体" panose="02010609060101010101" pitchFamily="49" charset="-122"/>
                <a:ea typeface="楷体" panose="02010609060101010101" pitchFamily="49" charset="-122"/>
              </a:rPr>
              <a:t>服务器、</a:t>
            </a:r>
            <a:r>
              <a:rPr lang="en-US" altLang="zh-CN" sz="2400" kern="0" dirty="0">
                <a:latin typeface="楷体" panose="02010609060101010101" pitchFamily="49" charset="-122"/>
                <a:ea typeface="楷体" panose="02010609060101010101" pitchFamily="49" charset="-122"/>
              </a:rPr>
              <a:t>FTP</a:t>
            </a:r>
            <a:r>
              <a:rPr lang="zh-CN" altLang="en-US" sz="2400" kern="0" dirty="0">
                <a:latin typeface="楷体" panose="02010609060101010101" pitchFamily="49" charset="-122"/>
                <a:ea typeface="楷体" panose="02010609060101010101" pitchFamily="49" charset="-122"/>
              </a:rPr>
              <a:t>服务器和论坛等。</a:t>
            </a:r>
          </a:p>
          <a:p>
            <a:pPr eaLnBrk="1" hangingPunct="1">
              <a:lnSpc>
                <a:spcPct val="90000"/>
              </a:lnSpc>
            </a:pPr>
            <a:r>
              <a:rPr lang="zh-CN" altLang="en-US" sz="2400" kern="0" dirty="0">
                <a:latin typeface="楷体" panose="02010609060101010101" pitchFamily="49" charset="-122"/>
                <a:ea typeface="楷体" panose="02010609060101010101" pitchFamily="49" charset="-122"/>
              </a:rPr>
              <a:t>另一方面，通过这样一个</a:t>
            </a:r>
            <a:r>
              <a:rPr lang="en-US" altLang="zh-CN" sz="2400" kern="0" dirty="0">
                <a:latin typeface="楷体" panose="02010609060101010101" pitchFamily="49" charset="-122"/>
                <a:ea typeface="楷体" panose="02010609060101010101" pitchFamily="49" charset="-122"/>
              </a:rPr>
              <a:t>DMZ</a:t>
            </a:r>
            <a:r>
              <a:rPr lang="zh-CN" altLang="en-US" sz="2400" kern="0" dirty="0">
                <a:latin typeface="楷体" panose="02010609060101010101" pitchFamily="49" charset="-122"/>
                <a:ea typeface="楷体" panose="02010609060101010101" pitchFamily="49" charset="-122"/>
              </a:rPr>
              <a:t>区域，更加有效地保护了内部网络，因为这种网络部署，比起一般的防火墙方案，对攻击者来说又多了一道关卡。</a:t>
            </a:r>
          </a:p>
        </p:txBody>
      </p:sp>
    </p:spTree>
    <p:extLst>
      <p:ext uri="{BB962C8B-B14F-4D97-AF65-F5344CB8AC3E}">
        <p14:creationId xmlns:p14="http://schemas.microsoft.com/office/powerpoint/2010/main" val="159571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1100D-62BE-4250-B285-9B23CEF02FBF}"/>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屏蔽子网模式</a:t>
            </a:r>
          </a:p>
        </p:txBody>
      </p:sp>
      <p:sp>
        <p:nvSpPr>
          <p:cNvPr id="4" name="Rectangle 3">
            <a:extLst>
              <a:ext uri="{FF2B5EF4-FFF2-40B4-BE49-F238E27FC236}">
                <a16:creationId xmlns:a16="http://schemas.microsoft.com/office/drawing/2014/main" id="{A605A78E-D4F7-4452-8847-D80E4B6D56A8}"/>
              </a:ext>
            </a:extLst>
          </p:cNvPr>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r>
              <a:rPr lang="zh-CN" altLang="en-US" sz="2400" kern="0" dirty="0">
                <a:latin typeface="楷体" panose="02010609060101010101" pitchFamily="49" charset="-122"/>
                <a:ea typeface="楷体" panose="02010609060101010101" pitchFamily="49" charset="-122"/>
              </a:rPr>
              <a:t>这种屏蔽子网模式是在</a:t>
            </a:r>
            <a:r>
              <a:rPr lang="en-US" altLang="zh-CN" sz="2400" kern="0" dirty="0">
                <a:latin typeface="楷体" panose="02010609060101010101" pitchFamily="49" charset="-122"/>
                <a:ea typeface="楷体" panose="02010609060101010101" pitchFamily="49" charset="-122"/>
              </a:rPr>
              <a:t>Intranet</a:t>
            </a:r>
            <a:r>
              <a:rPr lang="zh-CN" altLang="en-US" sz="2400" kern="0" dirty="0">
                <a:latin typeface="楷体" panose="02010609060101010101" pitchFamily="49" charset="-122"/>
                <a:ea typeface="楷体" panose="02010609060101010101" pitchFamily="49" charset="-122"/>
              </a:rPr>
              <a:t>和</a:t>
            </a:r>
            <a:r>
              <a:rPr lang="en-US" altLang="zh-CN" sz="2400" kern="0" dirty="0">
                <a:latin typeface="楷体" panose="02010609060101010101" pitchFamily="49" charset="-122"/>
                <a:ea typeface="楷体" panose="02010609060101010101" pitchFamily="49" charset="-122"/>
              </a:rPr>
              <a:t>Internet</a:t>
            </a:r>
            <a:r>
              <a:rPr lang="zh-CN" altLang="en-US" sz="2400" kern="0" dirty="0">
                <a:latin typeface="楷体" panose="02010609060101010101" pitchFamily="49" charset="-122"/>
                <a:ea typeface="楷体" panose="02010609060101010101" pitchFamily="49" charset="-122"/>
              </a:rPr>
              <a:t>之间建立一个被隔离的子网，用两个包过滤路由器将这一子网分别与</a:t>
            </a:r>
            <a:r>
              <a:rPr lang="en-US" altLang="zh-CN" sz="2400" kern="0" dirty="0">
                <a:latin typeface="楷体" panose="02010609060101010101" pitchFamily="49" charset="-122"/>
                <a:ea typeface="楷体" panose="02010609060101010101" pitchFamily="49" charset="-122"/>
              </a:rPr>
              <a:t>Intranet</a:t>
            </a:r>
            <a:r>
              <a:rPr lang="zh-CN" altLang="en-US" sz="2400" kern="0" dirty="0">
                <a:latin typeface="楷体" panose="02010609060101010101" pitchFamily="49" charset="-122"/>
                <a:ea typeface="楷体" panose="02010609060101010101" pitchFamily="49" charset="-122"/>
              </a:rPr>
              <a:t>和</a:t>
            </a:r>
            <a:r>
              <a:rPr lang="en-US" altLang="zh-CN" sz="2400" kern="0" dirty="0">
                <a:latin typeface="楷体" panose="02010609060101010101" pitchFamily="49" charset="-122"/>
                <a:ea typeface="楷体" panose="02010609060101010101" pitchFamily="49" charset="-122"/>
              </a:rPr>
              <a:t>Internet</a:t>
            </a:r>
            <a:r>
              <a:rPr lang="zh-CN" altLang="en-US" sz="2400" kern="0" dirty="0">
                <a:latin typeface="楷体" panose="02010609060101010101" pitchFamily="49" charset="-122"/>
                <a:ea typeface="楷体" panose="02010609060101010101" pitchFamily="49" charset="-122"/>
              </a:rPr>
              <a:t>分开。</a:t>
            </a:r>
          </a:p>
          <a:p>
            <a:pPr eaLnBrk="1" hangingPunct="1"/>
            <a:r>
              <a:rPr lang="zh-CN" altLang="en-US" sz="2400" kern="0" dirty="0">
                <a:latin typeface="楷体" panose="02010609060101010101" pitchFamily="49" charset="-122"/>
                <a:ea typeface="楷体" panose="02010609060101010101" pitchFamily="49" charset="-122"/>
              </a:rPr>
              <a:t>两个包过滤路由器放在子网的两端，在子网内构成一个“缓冲地带”，两个路由器一个控制</a:t>
            </a:r>
            <a:r>
              <a:rPr lang="en-US" altLang="zh-CN" sz="2400" kern="0" dirty="0">
                <a:latin typeface="楷体" panose="02010609060101010101" pitchFamily="49" charset="-122"/>
                <a:ea typeface="楷体" panose="02010609060101010101" pitchFamily="49" charset="-122"/>
              </a:rPr>
              <a:t>Intranet </a:t>
            </a:r>
            <a:r>
              <a:rPr lang="zh-CN" altLang="en-US" sz="2400" kern="0" dirty="0">
                <a:latin typeface="楷体" panose="02010609060101010101" pitchFamily="49" charset="-122"/>
                <a:ea typeface="楷体" panose="02010609060101010101" pitchFamily="49" charset="-122"/>
              </a:rPr>
              <a:t>数据流，另一个控制</a:t>
            </a:r>
            <a:r>
              <a:rPr lang="en-US" altLang="zh-CN" sz="2400" kern="0" dirty="0">
                <a:latin typeface="楷体" panose="02010609060101010101" pitchFamily="49" charset="-122"/>
                <a:ea typeface="楷体" panose="02010609060101010101" pitchFamily="49" charset="-122"/>
              </a:rPr>
              <a:t>Internet</a:t>
            </a:r>
            <a:r>
              <a:rPr lang="zh-CN" altLang="en-US" sz="2400" kern="0" dirty="0">
                <a:latin typeface="楷体" panose="02010609060101010101" pitchFamily="49" charset="-122"/>
                <a:ea typeface="楷体" panose="02010609060101010101" pitchFamily="49" charset="-122"/>
              </a:rPr>
              <a:t>数据流，</a:t>
            </a:r>
            <a:r>
              <a:rPr lang="en-US" altLang="zh-CN" sz="2400" kern="0" dirty="0">
                <a:latin typeface="楷体" panose="02010609060101010101" pitchFamily="49" charset="-122"/>
                <a:ea typeface="楷体" panose="02010609060101010101" pitchFamily="49" charset="-122"/>
              </a:rPr>
              <a:t>Intranet</a:t>
            </a:r>
            <a:r>
              <a:rPr lang="zh-CN" altLang="en-US" sz="2400" kern="0" dirty="0">
                <a:latin typeface="楷体" panose="02010609060101010101" pitchFamily="49" charset="-122"/>
                <a:ea typeface="楷体" panose="02010609060101010101" pitchFamily="49" charset="-122"/>
              </a:rPr>
              <a:t>和</a:t>
            </a:r>
            <a:r>
              <a:rPr lang="en-US" altLang="zh-CN" sz="2400" kern="0" dirty="0">
                <a:latin typeface="楷体" panose="02010609060101010101" pitchFamily="49" charset="-122"/>
                <a:ea typeface="楷体" panose="02010609060101010101" pitchFamily="49" charset="-122"/>
              </a:rPr>
              <a:t>Internet</a:t>
            </a:r>
            <a:r>
              <a:rPr lang="zh-CN" altLang="en-US" sz="2400" kern="0" dirty="0">
                <a:latin typeface="楷体" panose="02010609060101010101" pitchFamily="49" charset="-122"/>
                <a:ea typeface="楷体" panose="02010609060101010101" pitchFamily="49" charset="-122"/>
              </a:rPr>
              <a:t>均可访问屏蔽子网，但禁止它们穿过屏蔽子网通信。</a:t>
            </a:r>
          </a:p>
        </p:txBody>
      </p:sp>
    </p:spTree>
    <p:extLst>
      <p:ext uri="{BB962C8B-B14F-4D97-AF65-F5344CB8AC3E}">
        <p14:creationId xmlns:p14="http://schemas.microsoft.com/office/powerpoint/2010/main" val="1162807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1100D-62BE-4250-B285-9B23CEF02FBF}"/>
              </a:ext>
            </a:extLst>
          </p:cNvPr>
          <p:cNvSpPr>
            <a:spLocks noGrp="1"/>
          </p:cNvSpPr>
          <p:nvPr>
            <p:ph type="title"/>
          </p:nvPr>
        </p:nvSpPr>
        <p:spPr/>
        <p:txBody>
          <a:bodyPr/>
          <a:lstStyle/>
          <a:p>
            <a:r>
              <a:rPr lang="zh-CN" altLang="en-US" sz="3200" dirty="0">
                <a:solidFill>
                  <a:schemeClr val="tx2"/>
                </a:solidFill>
                <a:latin typeface="楷体" panose="02010609060101010101" pitchFamily="49" charset="-122"/>
                <a:ea typeface="楷体" panose="02010609060101010101" pitchFamily="49" charset="-122"/>
              </a:rPr>
              <a:t>屏蔽子网模式</a:t>
            </a:r>
          </a:p>
        </p:txBody>
      </p:sp>
      <p:sp>
        <p:nvSpPr>
          <p:cNvPr id="4" name="Rectangle 3">
            <a:extLst>
              <a:ext uri="{FF2B5EF4-FFF2-40B4-BE49-F238E27FC236}">
                <a16:creationId xmlns:a16="http://schemas.microsoft.com/office/drawing/2014/main" id="{A605A78E-D4F7-4452-8847-D80E4B6D56A8}"/>
              </a:ext>
            </a:extLst>
          </p:cNvPr>
          <p:cNvSpPr txBox="1">
            <a:spLocks noChangeArrowheads="1"/>
          </p:cNvSpPr>
          <p:nvPr/>
        </p:nvSpPr>
        <p:spPr bwMode="auto">
          <a:xfrm>
            <a:off x="571500" y="1417638"/>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r>
              <a:rPr lang="zh-CN" altLang="en-US" sz="2400" dirty="0">
                <a:latin typeface="楷体" panose="02010609060101010101" pitchFamily="49" charset="-122"/>
                <a:ea typeface="楷体" panose="02010609060101010101" pitchFamily="49" charset="-122"/>
              </a:rPr>
              <a:t>可根据需要在屏蔽子网中安装堡垒主机，为内部网络和外部网络的互相访问提供代理服务，但是来自两网络的访问都必须通过两个包过滤路由器的检查。</a:t>
            </a:r>
          </a:p>
          <a:p>
            <a:pPr eaLnBrk="1" hangingPunct="1"/>
            <a:r>
              <a:rPr lang="zh-CN" altLang="en-US" sz="2400" dirty="0">
                <a:latin typeface="楷体" panose="02010609060101010101" pitchFamily="49" charset="-122"/>
                <a:ea typeface="楷体" panose="02010609060101010101" pitchFamily="49" charset="-122"/>
              </a:rPr>
              <a:t>对于向</a:t>
            </a:r>
            <a:r>
              <a:rPr lang="en-US" altLang="zh-CN" sz="2400" dirty="0">
                <a:latin typeface="楷体" panose="02010609060101010101" pitchFamily="49" charset="-122"/>
                <a:ea typeface="楷体" panose="02010609060101010101" pitchFamily="49" charset="-122"/>
              </a:rPr>
              <a:t>Internet</a:t>
            </a:r>
            <a:r>
              <a:rPr lang="zh-CN" altLang="en-US" sz="2400" dirty="0">
                <a:latin typeface="楷体" panose="02010609060101010101" pitchFamily="49" charset="-122"/>
                <a:ea typeface="楷体" panose="02010609060101010101" pitchFamily="49" charset="-122"/>
              </a:rPr>
              <a:t>公开的服务器，像</a:t>
            </a:r>
            <a:r>
              <a:rPr lang="en-US" altLang="zh-CN" sz="2400" dirty="0">
                <a:latin typeface="楷体" panose="02010609060101010101" pitchFamily="49" charset="-122"/>
                <a:ea typeface="楷体" panose="02010609060101010101" pitchFamily="49" charset="-122"/>
              </a:rPr>
              <a:t>WWW</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FTP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Mail</a:t>
            </a:r>
            <a:r>
              <a:rPr lang="zh-CN" altLang="en-US" sz="2400" dirty="0">
                <a:latin typeface="楷体" panose="02010609060101010101" pitchFamily="49" charset="-122"/>
                <a:ea typeface="楷体" panose="02010609060101010101" pitchFamily="49" charset="-122"/>
              </a:rPr>
              <a:t>等</a:t>
            </a:r>
            <a:r>
              <a:rPr lang="en-US" altLang="zh-CN" sz="2400" dirty="0">
                <a:latin typeface="楷体" panose="02010609060101010101" pitchFamily="49" charset="-122"/>
                <a:ea typeface="楷体" panose="02010609060101010101" pitchFamily="49" charset="-122"/>
              </a:rPr>
              <a:t>Internet</a:t>
            </a:r>
            <a:r>
              <a:rPr lang="zh-CN" altLang="en-US" sz="2400" dirty="0">
                <a:latin typeface="楷体" panose="02010609060101010101" pitchFamily="49" charset="-122"/>
                <a:ea typeface="楷体" panose="02010609060101010101" pitchFamily="49" charset="-122"/>
              </a:rPr>
              <a:t>服务器也可安装在屏蔽子网内，这样无论是外部用户，还是内部用户都可访问。</a:t>
            </a:r>
          </a:p>
          <a:p>
            <a:pPr eaLnBrk="1" hangingPunct="1"/>
            <a:r>
              <a:rPr lang="zh-CN" altLang="en-US" sz="2400" dirty="0">
                <a:latin typeface="楷体" panose="02010609060101010101" pitchFamily="49" charset="-122"/>
                <a:ea typeface="楷体" panose="02010609060101010101" pitchFamily="49" charset="-122"/>
              </a:rPr>
              <a:t>在这一配置中，即使堡垒主机被入侵者控制，内部网仍受到内部包过滤路由器的保护。</a:t>
            </a:r>
          </a:p>
          <a:p>
            <a:pPr eaLnBrk="1" hangingPunct="1"/>
            <a:r>
              <a:rPr lang="zh-CN" altLang="en-US" sz="2400" dirty="0">
                <a:latin typeface="楷体" panose="02010609060101010101" pitchFamily="49" charset="-122"/>
                <a:ea typeface="楷体" panose="02010609060101010101" pitchFamily="49" charset="-122"/>
              </a:rPr>
              <a:t>这种结构的防火墙安全性能高，具有很强的抗攻击能力，但需要的设备多，造价高。</a:t>
            </a:r>
          </a:p>
          <a:p>
            <a:pPr eaLnBrk="1" hangingPunct="1"/>
            <a:endParaRPr lang="zh-CN" altLang="en-US" sz="2600" kern="0" dirty="0"/>
          </a:p>
        </p:txBody>
      </p:sp>
    </p:spTree>
    <p:extLst>
      <p:ext uri="{BB962C8B-B14F-4D97-AF65-F5344CB8AC3E}">
        <p14:creationId xmlns:p14="http://schemas.microsoft.com/office/powerpoint/2010/main" val="3210229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
            <a:extLst>
              <a:ext uri="{FF2B5EF4-FFF2-40B4-BE49-F238E27FC236}">
                <a16:creationId xmlns:a16="http://schemas.microsoft.com/office/drawing/2014/main" id="{2C427201-75C0-4EC9-A7E0-ACE94AE4B140}"/>
              </a:ext>
            </a:extLst>
          </p:cNvPr>
          <p:cNvSpPr>
            <a:spLocks noChangeShapeType="1"/>
          </p:cNvSpPr>
          <p:nvPr/>
        </p:nvSpPr>
        <p:spPr bwMode="auto">
          <a:xfrm>
            <a:off x="1430079" y="2622698"/>
            <a:ext cx="2971800" cy="0"/>
          </a:xfrm>
          <a:prstGeom prst="line">
            <a:avLst/>
          </a:prstGeom>
          <a:noFill/>
          <a:ln w="38100">
            <a:pattFill prst="pct60">
              <a:fgClr>
                <a:srgbClr val="6600FF"/>
              </a:fgClr>
              <a:bgClr>
                <a:srgbClr val="FFFFFF"/>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BCF911BB-50F9-4CF5-9E1C-0DBC9B338F6C}"/>
              </a:ext>
            </a:extLst>
          </p:cNvPr>
          <p:cNvSpPr>
            <a:spLocks noChangeShapeType="1"/>
          </p:cNvSpPr>
          <p:nvPr/>
        </p:nvSpPr>
        <p:spPr bwMode="auto">
          <a:xfrm>
            <a:off x="4706679" y="2622698"/>
            <a:ext cx="3276600" cy="0"/>
          </a:xfrm>
          <a:prstGeom prst="line">
            <a:avLst/>
          </a:prstGeom>
          <a:noFill/>
          <a:ln w="38100">
            <a:pattFill prst="pct70">
              <a:fgClr>
                <a:schemeClr val="hlink"/>
              </a:fgClr>
              <a:bgClr>
                <a:schemeClr val="accent2"/>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6CFFCA21-ABCD-4B0D-8F15-76B410AB055E}"/>
              </a:ext>
            </a:extLst>
          </p:cNvPr>
          <p:cNvSpPr>
            <a:spLocks noChangeShapeType="1"/>
          </p:cNvSpPr>
          <p:nvPr/>
        </p:nvSpPr>
        <p:spPr bwMode="auto">
          <a:xfrm flipH="1">
            <a:off x="1506279" y="2775098"/>
            <a:ext cx="2971800" cy="0"/>
          </a:xfrm>
          <a:prstGeom prst="line">
            <a:avLst/>
          </a:prstGeom>
          <a:noFill/>
          <a:ln w="2857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Line 6">
            <a:extLst>
              <a:ext uri="{FF2B5EF4-FFF2-40B4-BE49-F238E27FC236}">
                <a16:creationId xmlns:a16="http://schemas.microsoft.com/office/drawing/2014/main" id="{056736E5-F123-41E2-91A8-7FED164268C1}"/>
              </a:ext>
            </a:extLst>
          </p:cNvPr>
          <p:cNvSpPr>
            <a:spLocks noChangeShapeType="1"/>
          </p:cNvSpPr>
          <p:nvPr/>
        </p:nvSpPr>
        <p:spPr bwMode="auto">
          <a:xfrm flipH="1">
            <a:off x="4554279" y="2851298"/>
            <a:ext cx="33528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Line 7">
            <a:extLst>
              <a:ext uri="{FF2B5EF4-FFF2-40B4-BE49-F238E27FC236}">
                <a16:creationId xmlns:a16="http://schemas.microsoft.com/office/drawing/2014/main" id="{4151121B-5BC4-450D-B093-2F12E5C1C400}"/>
              </a:ext>
            </a:extLst>
          </p:cNvPr>
          <p:cNvSpPr>
            <a:spLocks noChangeShapeType="1"/>
          </p:cNvSpPr>
          <p:nvPr/>
        </p:nvSpPr>
        <p:spPr bwMode="auto">
          <a:xfrm flipV="1">
            <a:off x="1658679" y="3003698"/>
            <a:ext cx="0" cy="21336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8">
            <a:extLst>
              <a:ext uri="{FF2B5EF4-FFF2-40B4-BE49-F238E27FC236}">
                <a16:creationId xmlns:a16="http://schemas.microsoft.com/office/drawing/2014/main" id="{07AC95E9-A833-46F2-BBC6-2CB5F3C15E15}"/>
              </a:ext>
            </a:extLst>
          </p:cNvPr>
          <p:cNvSpPr>
            <a:spLocks noChangeShapeType="1"/>
          </p:cNvSpPr>
          <p:nvPr/>
        </p:nvSpPr>
        <p:spPr bwMode="auto">
          <a:xfrm>
            <a:off x="1658679" y="3003698"/>
            <a:ext cx="60960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9">
            <a:extLst>
              <a:ext uri="{FF2B5EF4-FFF2-40B4-BE49-F238E27FC236}">
                <a16:creationId xmlns:a16="http://schemas.microsoft.com/office/drawing/2014/main" id="{274CEB18-EA29-4979-989C-9B074901D258}"/>
              </a:ext>
            </a:extLst>
          </p:cNvPr>
          <p:cNvSpPr>
            <a:spLocks noChangeShapeType="1"/>
          </p:cNvSpPr>
          <p:nvPr/>
        </p:nvSpPr>
        <p:spPr bwMode="auto">
          <a:xfrm>
            <a:off x="7754679" y="3003698"/>
            <a:ext cx="0" cy="21336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Freeform 10">
            <a:extLst>
              <a:ext uri="{FF2B5EF4-FFF2-40B4-BE49-F238E27FC236}">
                <a16:creationId xmlns:a16="http://schemas.microsoft.com/office/drawing/2014/main" id="{D37C5853-89C1-4591-9DF7-1B81F3B2E5FC}"/>
              </a:ext>
            </a:extLst>
          </p:cNvPr>
          <p:cNvSpPr>
            <a:spLocks/>
          </p:cNvSpPr>
          <p:nvPr/>
        </p:nvSpPr>
        <p:spPr bwMode="auto">
          <a:xfrm>
            <a:off x="1582479" y="2927498"/>
            <a:ext cx="6248400" cy="2209800"/>
          </a:xfrm>
          <a:custGeom>
            <a:avLst/>
            <a:gdLst>
              <a:gd name="T0" fmla="*/ 0 w 3936"/>
              <a:gd name="T1" fmla="*/ 2147483646 h 1392"/>
              <a:gd name="T2" fmla="*/ 0 w 3936"/>
              <a:gd name="T3" fmla="*/ 0 h 1392"/>
              <a:gd name="T4" fmla="*/ 2147483646 w 3936"/>
              <a:gd name="T5" fmla="*/ 0 h 1392"/>
              <a:gd name="T6" fmla="*/ 2147483646 w 3936"/>
              <a:gd name="T7" fmla="*/ 2147483646 h 1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6" h="1392">
                <a:moveTo>
                  <a:pt x="0" y="1392"/>
                </a:moveTo>
                <a:lnTo>
                  <a:pt x="0" y="0"/>
                </a:lnTo>
                <a:lnTo>
                  <a:pt x="3936" y="0"/>
                </a:lnTo>
                <a:lnTo>
                  <a:pt x="3936" y="1392"/>
                </a:lnTo>
              </a:path>
            </a:pathLst>
          </a:custGeom>
          <a:noFill/>
          <a:ln w="2857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Rectangle 11">
            <a:extLst>
              <a:ext uri="{FF2B5EF4-FFF2-40B4-BE49-F238E27FC236}">
                <a16:creationId xmlns:a16="http://schemas.microsoft.com/office/drawing/2014/main" id="{269E6905-CAC5-4437-8566-C7F1A060E630}"/>
              </a:ext>
            </a:extLst>
          </p:cNvPr>
          <p:cNvSpPr>
            <a:spLocks noChangeArrowheads="1"/>
          </p:cNvSpPr>
          <p:nvPr/>
        </p:nvSpPr>
        <p:spPr bwMode="auto">
          <a:xfrm>
            <a:off x="2877879" y="266848"/>
            <a:ext cx="266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pattFill prst="weave">
                  <a:fgClr>
                    <a:schemeClr val="hlink"/>
                  </a:fgClr>
                  <a:bgClr>
                    <a:srgbClr val="9EDC22"/>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Wingdings" pitchFamily="2" charset="2"/>
              <a:buNone/>
              <a:defRPr/>
            </a:pPr>
            <a:r>
              <a:rPr lang="zh-CN" altLang="en-US" sz="2400" b="1">
                <a:solidFill>
                  <a:schemeClr val="folHlink"/>
                </a:solidFill>
                <a:effectLst>
                  <a:outerShdw blurRad="38100" dist="38100" dir="2700000" algn="tl">
                    <a:srgbClr val="C0C0C0"/>
                  </a:outerShdw>
                </a:effectLst>
                <a:latin typeface="Times New Roman" pitchFamily="18" charset="0"/>
              </a:rPr>
              <a:t>屏蔽子网模式</a:t>
            </a:r>
            <a:endParaRPr lang="zh-CN" altLang="en-US" sz="2400" b="1">
              <a:solidFill>
                <a:schemeClr val="folHlink"/>
              </a:solidFill>
              <a:effectLst>
                <a:outerShdw blurRad="38100" dist="38100" dir="2700000" algn="tl">
                  <a:srgbClr val="C0C0C0"/>
                </a:outerShdw>
              </a:effectLst>
            </a:endParaRPr>
          </a:p>
        </p:txBody>
      </p:sp>
      <p:grpSp>
        <p:nvGrpSpPr>
          <p:cNvPr id="13" name="Group 12">
            <a:extLst>
              <a:ext uri="{FF2B5EF4-FFF2-40B4-BE49-F238E27FC236}">
                <a16:creationId xmlns:a16="http://schemas.microsoft.com/office/drawing/2014/main" id="{B1BBD75C-A2B8-4173-950C-F6F7BB38CC5A}"/>
              </a:ext>
            </a:extLst>
          </p:cNvPr>
          <p:cNvGrpSpPr>
            <a:grpSpLocks/>
          </p:cNvGrpSpPr>
          <p:nvPr/>
        </p:nvGrpSpPr>
        <p:grpSpPr bwMode="auto">
          <a:xfrm>
            <a:off x="744279" y="5137298"/>
            <a:ext cx="1676400" cy="711200"/>
            <a:chOff x="960" y="3168"/>
            <a:chExt cx="1056" cy="448"/>
          </a:xfrm>
        </p:grpSpPr>
        <p:pic>
          <p:nvPicPr>
            <p:cNvPr id="14" name="Picture 13">
              <a:extLst>
                <a:ext uri="{FF2B5EF4-FFF2-40B4-BE49-F238E27FC236}">
                  <a16:creationId xmlns:a16="http://schemas.microsoft.com/office/drawing/2014/main" id="{75CC0896-91DB-4763-86D5-BC4BFE5A3B4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 y="3168"/>
              <a:ext cx="1056"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 name="Text Box 14">
              <a:extLst>
                <a:ext uri="{FF2B5EF4-FFF2-40B4-BE49-F238E27FC236}">
                  <a16:creationId xmlns:a16="http://schemas.microsoft.com/office/drawing/2014/main" id="{0A5723AB-49CB-458F-A562-D63B5C6A4B20}"/>
                </a:ext>
              </a:extLst>
            </p:cNvPr>
            <p:cNvSpPr txBox="1">
              <a:spLocks noChangeArrowheads="1"/>
            </p:cNvSpPr>
            <p:nvPr/>
          </p:nvSpPr>
          <p:spPr bwMode="auto">
            <a:xfrm>
              <a:off x="1200" y="3312"/>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1400" b="0">
                  <a:latin typeface="Times New Roman" panose="02020603050405020304" pitchFamily="18" charset="0"/>
                </a:rPr>
                <a:t>内部网络</a:t>
              </a:r>
            </a:p>
          </p:txBody>
        </p:sp>
      </p:grpSp>
      <p:grpSp>
        <p:nvGrpSpPr>
          <p:cNvPr id="16" name="Group 15">
            <a:extLst>
              <a:ext uri="{FF2B5EF4-FFF2-40B4-BE49-F238E27FC236}">
                <a16:creationId xmlns:a16="http://schemas.microsoft.com/office/drawing/2014/main" id="{4C81A783-1098-438C-B84E-773D0140F23C}"/>
              </a:ext>
            </a:extLst>
          </p:cNvPr>
          <p:cNvGrpSpPr>
            <a:grpSpLocks/>
          </p:cNvGrpSpPr>
          <p:nvPr/>
        </p:nvGrpSpPr>
        <p:grpSpPr bwMode="auto">
          <a:xfrm>
            <a:off x="6857742" y="5137298"/>
            <a:ext cx="1658937" cy="711200"/>
            <a:chOff x="4416" y="3168"/>
            <a:chExt cx="1045" cy="448"/>
          </a:xfrm>
        </p:grpSpPr>
        <p:pic>
          <p:nvPicPr>
            <p:cNvPr id="17" name="Picture 16">
              <a:extLst>
                <a:ext uri="{FF2B5EF4-FFF2-40B4-BE49-F238E27FC236}">
                  <a16:creationId xmlns:a16="http://schemas.microsoft.com/office/drawing/2014/main" id="{A81E659B-A4A7-448F-B198-D856752BD48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168"/>
              <a:ext cx="1045"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Rectangle 17">
              <a:extLst>
                <a:ext uri="{FF2B5EF4-FFF2-40B4-BE49-F238E27FC236}">
                  <a16:creationId xmlns:a16="http://schemas.microsoft.com/office/drawing/2014/main" id="{F0969891-9B6A-48CD-83D9-F67B9ABADDEE}"/>
                </a:ext>
              </a:extLst>
            </p:cNvPr>
            <p:cNvSpPr>
              <a:spLocks noChangeArrowheads="1"/>
            </p:cNvSpPr>
            <p:nvPr/>
          </p:nvSpPr>
          <p:spPr bwMode="auto">
            <a:xfrm>
              <a:off x="4704" y="3312"/>
              <a:ext cx="5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1400" b="0">
                  <a:latin typeface="Times New Roman" panose="02020603050405020304" pitchFamily="18" charset="0"/>
                </a:rPr>
                <a:t>外部网络</a:t>
              </a:r>
            </a:p>
          </p:txBody>
        </p:sp>
      </p:grpSp>
      <p:pic>
        <p:nvPicPr>
          <p:cNvPr id="19" name="Picture 18" descr="Monitor">
            <a:extLst>
              <a:ext uri="{FF2B5EF4-FFF2-40B4-BE49-F238E27FC236}">
                <a16:creationId xmlns:a16="http://schemas.microsoft.com/office/drawing/2014/main" id="{99CB21A1-BC19-4AAF-AC9A-2111A22D2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6792" y="3308498"/>
            <a:ext cx="6334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19">
            <a:extLst>
              <a:ext uri="{FF2B5EF4-FFF2-40B4-BE49-F238E27FC236}">
                <a16:creationId xmlns:a16="http://schemas.microsoft.com/office/drawing/2014/main" id="{0FA705F8-414B-4549-8359-20C8F94707DA}"/>
              </a:ext>
            </a:extLst>
          </p:cNvPr>
          <p:cNvSpPr>
            <a:spLocks noChangeShapeType="1"/>
          </p:cNvSpPr>
          <p:nvPr/>
        </p:nvSpPr>
        <p:spPr bwMode="auto">
          <a:xfrm>
            <a:off x="4630479" y="2927498"/>
            <a:ext cx="0" cy="38100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Text Box 20">
            <a:extLst>
              <a:ext uri="{FF2B5EF4-FFF2-40B4-BE49-F238E27FC236}">
                <a16:creationId xmlns:a16="http://schemas.microsoft.com/office/drawing/2014/main" id="{1D7461AF-F3FD-4200-BA4F-91B1210D7EA1}"/>
              </a:ext>
            </a:extLst>
          </p:cNvPr>
          <p:cNvSpPr txBox="1">
            <a:spLocks noChangeArrowheads="1"/>
          </p:cNvSpPr>
          <p:nvPr/>
        </p:nvSpPr>
        <p:spPr bwMode="auto">
          <a:xfrm>
            <a:off x="4074854" y="4180036"/>
            <a:ext cx="1360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堡垒主机</a:t>
            </a:r>
          </a:p>
        </p:txBody>
      </p:sp>
      <p:pic>
        <p:nvPicPr>
          <p:cNvPr id="22" name="Picture 21" descr="Monitor-Red">
            <a:extLst>
              <a:ext uri="{FF2B5EF4-FFF2-40B4-BE49-F238E27FC236}">
                <a16:creationId xmlns:a16="http://schemas.microsoft.com/office/drawing/2014/main" id="{7891CBC4-1F28-4BD9-B63A-6EEF5AB4EA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279" y="3308498"/>
            <a:ext cx="887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22">
            <a:extLst>
              <a:ext uri="{FF2B5EF4-FFF2-40B4-BE49-F238E27FC236}">
                <a16:creationId xmlns:a16="http://schemas.microsoft.com/office/drawing/2014/main" id="{16662B9A-197F-44EE-90EB-4F6C6F768228}"/>
              </a:ext>
            </a:extLst>
          </p:cNvPr>
          <p:cNvGrpSpPr>
            <a:grpSpLocks/>
          </p:cNvGrpSpPr>
          <p:nvPr/>
        </p:nvGrpSpPr>
        <p:grpSpPr bwMode="auto">
          <a:xfrm>
            <a:off x="1811079" y="1974998"/>
            <a:ext cx="2062163" cy="1198563"/>
            <a:chOff x="1632" y="1248"/>
            <a:chExt cx="1056" cy="755"/>
          </a:xfrm>
        </p:grpSpPr>
        <p:pic>
          <p:nvPicPr>
            <p:cNvPr id="24" name="Picture 23">
              <a:extLst>
                <a:ext uri="{FF2B5EF4-FFF2-40B4-BE49-F238E27FC236}">
                  <a16:creationId xmlns:a16="http://schemas.microsoft.com/office/drawing/2014/main" id="{3EE59724-B44B-4315-9C3A-0A4A5D068E72}"/>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4" y="1440"/>
              <a:ext cx="237" cy="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5" name="Text Box 24">
              <a:extLst>
                <a:ext uri="{FF2B5EF4-FFF2-40B4-BE49-F238E27FC236}">
                  <a16:creationId xmlns:a16="http://schemas.microsoft.com/office/drawing/2014/main" id="{9A64F50E-E8D9-48EC-91BA-89AEBFE447CF}"/>
                </a:ext>
              </a:extLst>
            </p:cNvPr>
            <p:cNvSpPr txBox="1">
              <a:spLocks noChangeArrowheads="1"/>
            </p:cNvSpPr>
            <p:nvPr/>
          </p:nvSpPr>
          <p:spPr bwMode="auto">
            <a:xfrm>
              <a:off x="1632" y="1248"/>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内部筛选路由器</a:t>
              </a:r>
            </a:p>
          </p:txBody>
        </p:sp>
      </p:grpSp>
      <p:grpSp>
        <p:nvGrpSpPr>
          <p:cNvPr id="26" name="Group 25">
            <a:extLst>
              <a:ext uri="{FF2B5EF4-FFF2-40B4-BE49-F238E27FC236}">
                <a16:creationId xmlns:a16="http://schemas.microsoft.com/office/drawing/2014/main" id="{7AEC29AC-1C54-435C-8E2C-AC6931709732}"/>
              </a:ext>
            </a:extLst>
          </p:cNvPr>
          <p:cNvGrpSpPr>
            <a:grpSpLocks/>
          </p:cNvGrpSpPr>
          <p:nvPr/>
        </p:nvGrpSpPr>
        <p:grpSpPr bwMode="auto">
          <a:xfrm>
            <a:off x="6032242" y="2013098"/>
            <a:ext cx="2062162" cy="1198563"/>
            <a:chOff x="4320" y="1248"/>
            <a:chExt cx="1056" cy="755"/>
          </a:xfrm>
        </p:grpSpPr>
        <p:pic>
          <p:nvPicPr>
            <p:cNvPr id="27" name="Picture 26">
              <a:extLst>
                <a:ext uri="{FF2B5EF4-FFF2-40B4-BE49-F238E27FC236}">
                  <a16:creationId xmlns:a16="http://schemas.microsoft.com/office/drawing/2014/main" id="{A435F283-BBC3-4CD2-B3B9-30690F10E8A6}"/>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6" y="1440"/>
              <a:ext cx="237" cy="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 name="Text Box 27">
              <a:extLst>
                <a:ext uri="{FF2B5EF4-FFF2-40B4-BE49-F238E27FC236}">
                  <a16:creationId xmlns:a16="http://schemas.microsoft.com/office/drawing/2014/main" id="{B3361119-4C95-4CC5-BBA7-730B1AE9B967}"/>
                </a:ext>
              </a:extLst>
            </p:cNvPr>
            <p:cNvSpPr txBox="1">
              <a:spLocks noChangeArrowheads="1"/>
            </p:cNvSpPr>
            <p:nvPr/>
          </p:nvSpPr>
          <p:spPr bwMode="auto">
            <a:xfrm>
              <a:off x="4320" y="1248"/>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外部筛选路由器</a:t>
              </a:r>
            </a:p>
          </p:txBody>
        </p:sp>
      </p:grpSp>
      <p:sp>
        <p:nvSpPr>
          <p:cNvPr id="29" name="Text Box 28">
            <a:extLst>
              <a:ext uri="{FF2B5EF4-FFF2-40B4-BE49-F238E27FC236}">
                <a16:creationId xmlns:a16="http://schemas.microsoft.com/office/drawing/2014/main" id="{D656EAA7-A35D-40A5-A1F5-F4DF15217BCD}"/>
              </a:ext>
            </a:extLst>
          </p:cNvPr>
          <p:cNvSpPr txBox="1">
            <a:spLocks noChangeArrowheads="1"/>
          </p:cNvSpPr>
          <p:nvPr/>
        </p:nvSpPr>
        <p:spPr bwMode="auto">
          <a:xfrm>
            <a:off x="4232017" y="1876573"/>
            <a:ext cx="1800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 typeface="Wingdings" panose="05000000000000000000" pitchFamily="2" charset="2"/>
              <a:buNone/>
            </a:pPr>
            <a:r>
              <a:rPr lang="zh-CN" altLang="en-US" sz="2000" b="0">
                <a:latin typeface="Times New Roman" panose="02020603050405020304" pitchFamily="18" charset="0"/>
              </a:rPr>
              <a:t>禁止内外网络直接进行通讯</a:t>
            </a:r>
          </a:p>
        </p:txBody>
      </p:sp>
      <p:sp>
        <p:nvSpPr>
          <p:cNvPr id="30" name="Line 29">
            <a:extLst>
              <a:ext uri="{FF2B5EF4-FFF2-40B4-BE49-F238E27FC236}">
                <a16:creationId xmlns:a16="http://schemas.microsoft.com/office/drawing/2014/main" id="{9ACC63BB-199E-4752-B55E-7CC715A6EB9D}"/>
              </a:ext>
            </a:extLst>
          </p:cNvPr>
          <p:cNvSpPr>
            <a:spLocks noChangeShapeType="1"/>
          </p:cNvSpPr>
          <p:nvPr/>
        </p:nvSpPr>
        <p:spPr bwMode="auto">
          <a:xfrm flipV="1">
            <a:off x="7907079" y="2851298"/>
            <a:ext cx="0" cy="2286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30">
            <a:extLst>
              <a:ext uri="{FF2B5EF4-FFF2-40B4-BE49-F238E27FC236}">
                <a16:creationId xmlns:a16="http://schemas.microsoft.com/office/drawing/2014/main" id="{7BC67993-C98E-406E-AFE1-2E31D3436B69}"/>
              </a:ext>
            </a:extLst>
          </p:cNvPr>
          <p:cNvSpPr>
            <a:spLocks noChangeShapeType="1"/>
          </p:cNvSpPr>
          <p:nvPr/>
        </p:nvSpPr>
        <p:spPr bwMode="auto">
          <a:xfrm>
            <a:off x="4554279" y="2851298"/>
            <a:ext cx="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31">
            <a:extLst>
              <a:ext uri="{FF2B5EF4-FFF2-40B4-BE49-F238E27FC236}">
                <a16:creationId xmlns:a16="http://schemas.microsoft.com/office/drawing/2014/main" id="{82706A38-EF7A-40F5-AD9A-253F97FC5541}"/>
              </a:ext>
            </a:extLst>
          </p:cNvPr>
          <p:cNvSpPr>
            <a:spLocks noChangeShapeType="1"/>
          </p:cNvSpPr>
          <p:nvPr/>
        </p:nvSpPr>
        <p:spPr bwMode="auto">
          <a:xfrm flipV="1">
            <a:off x="4478079" y="2775098"/>
            <a:ext cx="0" cy="533400"/>
          </a:xfrm>
          <a:prstGeom prst="line">
            <a:avLst/>
          </a:prstGeom>
          <a:noFill/>
          <a:ln w="2857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32">
            <a:extLst>
              <a:ext uri="{FF2B5EF4-FFF2-40B4-BE49-F238E27FC236}">
                <a16:creationId xmlns:a16="http://schemas.microsoft.com/office/drawing/2014/main" id="{D0FB392B-1E72-4C00-A95B-0E198E4BF4BE}"/>
              </a:ext>
            </a:extLst>
          </p:cNvPr>
          <p:cNvSpPr>
            <a:spLocks noChangeShapeType="1"/>
          </p:cNvSpPr>
          <p:nvPr/>
        </p:nvSpPr>
        <p:spPr bwMode="auto">
          <a:xfrm>
            <a:off x="1506279" y="2775098"/>
            <a:ext cx="0" cy="2362200"/>
          </a:xfrm>
          <a:prstGeom prst="line">
            <a:avLst/>
          </a:prstGeom>
          <a:noFill/>
          <a:ln w="2857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AutoShape 33">
            <a:extLst>
              <a:ext uri="{FF2B5EF4-FFF2-40B4-BE49-F238E27FC236}">
                <a16:creationId xmlns:a16="http://schemas.microsoft.com/office/drawing/2014/main" id="{5C550838-A245-4E67-9BC6-6DC1313989F9}"/>
              </a:ext>
            </a:extLst>
          </p:cNvPr>
          <p:cNvSpPr>
            <a:spLocks noChangeArrowheads="1"/>
          </p:cNvSpPr>
          <p:nvPr/>
        </p:nvSpPr>
        <p:spPr bwMode="auto">
          <a:xfrm>
            <a:off x="4935279" y="2698898"/>
            <a:ext cx="609600" cy="609600"/>
          </a:xfrm>
          <a:prstGeom prst="flowChartSummingJunction">
            <a:avLst/>
          </a:prstGeom>
          <a:solidFill>
            <a:schemeClr val="accent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35" name="Line 34">
            <a:extLst>
              <a:ext uri="{FF2B5EF4-FFF2-40B4-BE49-F238E27FC236}">
                <a16:creationId xmlns:a16="http://schemas.microsoft.com/office/drawing/2014/main" id="{86379EFB-7BFD-48C5-822D-BE3FDB7C4383}"/>
              </a:ext>
            </a:extLst>
          </p:cNvPr>
          <p:cNvSpPr>
            <a:spLocks noChangeShapeType="1"/>
          </p:cNvSpPr>
          <p:nvPr/>
        </p:nvSpPr>
        <p:spPr bwMode="auto">
          <a:xfrm>
            <a:off x="4630479" y="4527698"/>
            <a:ext cx="0" cy="609600"/>
          </a:xfrm>
          <a:prstGeom prst="line">
            <a:avLst/>
          </a:prstGeom>
          <a:noFill/>
          <a:ln w="76200" cmpd="tri">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Text Box 35">
            <a:extLst>
              <a:ext uri="{FF2B5EF4-FFF2-40B4-BE49-F238E27FC236}">
                <a16:creationId xmlns:a16="http://schemas.microsoft.com/office/drawing/2014/main" id="{BA5DC0B0-4BA1-4667-A8DD-B0470E0C0BB3}"/>
              </a:ext>
            </a:extLst>
          </p:cNvPr>
          <p:cNvSpPr txBox="1">
            <a:spLocks noChangeArrowheads="1"/>
          </p:cNvSpPr>
          <p:nvPr/>
        </p:nvSpPr>
        <p:spPr bwMode="auto">
          <a:xfrm>
            <a:off x="3439854" y="5189686"/>
            <a:ext cx="25209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 typeface="Wingdings" panose="05000000000000000000" pitchFamily="2" charset="2"/>
              <a:buNone/>
            </a:pPr>
            <a:r>
              <a:rPr lang="zh-CN" altLang="en-US" sz="2000" b="0">
                <a:latin typeface="Times New Roman" panose="02020603050405020304" pitchFamily="18" charset="0"/>
              </a:rPr>
              <a:t>内外部网络之间的通信都经过堡垒主机</a:t>
            </a:r>
          </a:p>
        </p:txBody>
      </p:sp>
      <p:sp>
        <p:nvSpPr>
          <p:cNvPr id="37" name="Line 36">
            <a:extLst>
              <a:ext uri="{FF2B5EF4-FFF2-40B4-BE49-F238E27FC236}">
                <a16:creationId xmlns:a16="http://schemas.microsoft.com/office/drawing/2014/main" id="{CB12066A-7269-4A29-B26C-4B0667F9BF0D}"/>
              </a:ext>
            </a:extLst>
          </p:cNvPr>
          <p:cNvSpPr>
            <a:spLocks noChangeShapeType="1"/>
          </p:cNvSpPr>
          <p:nvPr/>
        </p:nvSpPr>
        <p:spPr bwMode="auto">
          <a:xfrm flipV="1">
            <a:off x="1430079" y="2622698"/>
            <a:ext cx="0" cy="2514600"/>
          </a:xfrm>
          <a:prstGeom prst="line">
            <a:avLst/>
          </a:prstGeom>
          <a:noFill/>
          <a:ln w="38100">
            <a:pattFill prst="pct60">
              <a:fgClr>
                <a:srgbClr val="6600FF"/>
              </a:fgClr>
              <a:bgClr>
                <a:srgbClr val="FFFFFF"/>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Line 37">
            <a:extLst>
              <a:ext uri="{FF2B5EF4-FFF2-40B4-BE49-F238E27FC236}">
                <a16:creationId xmlns:a16="http://schemas.microsoft.com/office/drawing/2014/main" id="{0156221F-5AF8-4E7E-9644-A42F24267996}"/>
              </a:ext>
            </a:extLst>
          </p:cNvPr>
          <p:cNvSpPr>
            <a:spLocks noChangeShapeType="1"/>
          </p:cNvSpPr>
          <p:nvPr/>
        </p:nvSpPr>
        <p:spPr bwMode="auto">
          <a:xfrm>
            <a:off x="4401879" y="2622698"/>
            <a:ext cx="0" cy="762000"/>
          </a:xfrm>
          <a:prstGeom prst="line">
            <a:avLst/>
          </a:prstGeom>
          <a:noFill/>
          <a:ln w="38100">
            <a:pattFill prst="pct60">
              <a:fgClr>
                <a:srgbClr val="6600FF"/>
              </a:fgClr>
              <a:bgClr>
                <a:srgbClr val="FFFFFF"/>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Line 38">
            <a:extLst>
              <a:ext uri="{FF2B5EF4-FFF2-40B4-BE49-F238E27FC236}">
                <a16:creationId xmlns:a16="http://schemas.microsoft.com/office/drawing/2014/main" id="{C68F8D06-CB63-48CD-B4EA-6023659490FF}"/>
              </a:ext>
            </a:extLst>
          </p:cNvPr>
          <p:cNvSpPr>
            <a:spLocks noChangeShapeType="1"/>
          </p:cNvSpPr>
          <p:nvPr/>
        </p:nvSpPr>
        <p:spPr bwMode="auto">
          <a:xfrm flipV="1">
            <a:off x="4706679" y="2622698"/>
            <a:ext cx="0" cy="685800"/>
          </a:xfrm>
          <a:prstGeom prst="line">
            <a:avLst/>
          </a:prstGeom>
          <a:noFill/>
          <a:ln w="38100">
            <a:pattFill prst="pct70">
              <a:fgClr>
                <a:schemeClr val="hlink"/>
              </a:fgClr>
              <a:bgClr>
                <a:schemeClr val="accent2"/>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39">
            <a:extLst>
              <a:ext uri="{FF2B5EF4-FFF2-40B4-BE49-F238E27FC236}">
                <a16:creationId xmlns:a16="http://schemas.microsoft.com/office/drawing/2014/main" id="{91E42E8A-D47F-4DC8-B884-B0217243AC6C}"/>
              </a:ext>
            </a:extLst>
          </p:cNvPr>
          <p:cNvSpPr>
            <a:spLocks noChangeShapeType="1"/>
          </p:cNvSpPr>
          <p:nvPr/>
        </p:nvSpPr>
        <p:spPr bwMode="auto">
          <a:xfrm>
            <a:off x="7983279" y="2622698"/>
            <a:ext cx="0" cy="2514600"/>
          </a:xfrm>
          <a:prstGeom prst="line">
            <a:avLst/>
          </a:prstGeom>
          <a:noFill/>
          <a:ln w="38100">
            <a:pattFill prst="pct70">
              <a:fgClr>
                <a:schemeClr val="hlink"/>
              </a:fgClr>
              <a:bgClr>
                <a:schemeClr val="accent2"/>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83993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1500"/>
                            </p:stCondLst>
                            <p:childTnLst>
                              <p:par>
                                <p:cTn id="23" presetID="2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Bottom)">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right)">
                                      <p:cBhvr>
                                        <p:cTn id="39" dur="500"/>
                                        <p:tgtEl>
                                          <p:spTgt spid="7"/>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up)">
                                      <p:cBhvr>
                                        <p:cTn id="43" dur="500"/>
                                        <p:tgtEl>
                                          <p:spTgt spid="31"/>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right)">
                                      <p:cBhvr>
                                        <p:cTn id="51" dur="500"/>
                                        <p:tgtEl>
                                          <p:spTgt spid="6"/>
                                        </p:tgtEl>
                                      </p:cBhvr>
                                    </p:animEffect>
                                  </p:childTnLst>
                                </p:cTn>
                              </p:par>
                            </p:childTnLst>
                          </p:cTn>
                        </p:par>
                        <p:par>
                          <p:cTn id="52" fill="hold">
                            <p:stCondLst>
                              <p:cond delay="25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down)">
                                      <p:cBhvr>
                                        <p:cTn id="60" dur="500"/>
                                        <p:tgtEl>
                                          <p:spTgt spid="37"/>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wipe(up)">
                                      <p:cBhvr>
                                        <p:cTn id="68" dur="500"/>
                                        <p:tgtEl>
                                          <p:spTgt spid="38"/>
                                        </p:tgtEl>
                                      </p:cBhvr>
                                    </p:animEffect>
                                  </p:childTnLst>
                                </p:cTn>
                              </p:par>
                            </p:childTnLst>
                          </p:cTn>
                        </p:par>
                        <p:par>
                          <p:cTn id="69" fill="hold">
                            <p:stCondLst>
                              <p:cond delay="1500"/>
                            </p:stCondLst>
                            <p:childTnLst>
                              <p:par>
                                <p:cTn id="70" presetID="22" presetClass="entr" presetSubtype="4" fill="hold"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par>
                          <p:cTn id="73" fill="hold">
                            <p:stCondLst>
                              <p:cond delay="2000"/>
                            </p:stCondLst>
                            <p:childTnLst>
                              <p:par>
                                <p:cTn id="74" presetID="22" presetClass="entr" presetSubtype="8"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left)">
                                      <p:cBhvr>
                                        <p:cTn id="76" dur="500"/>
                                        <p:tgtEl>
                                          <p:spTgt spid="5"/>
                                        </p:tgtEl>
                                      </p:cBhvr>
                                    </p:animEffect>
                                  </p:childTnLst>
                                </p:cTn>
                              </p:par>
                            </p:childTnLst>
                          </p:cTn>
                        </p:par>
                        <p:par>
                          <p:cTn id="77" fill="hold">
                            <p:stCondLst>
                              <p:cond delay="25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3000"/>
                            </p:stCondLst>
                            <p:childTnLst>
                              <p:par>
                                <p:cTn id="82" presetID="22" presetClass="entr" presetSubtype="1" fill="hold" nodeType="after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up)">
                                      <p:cBhvr>
                                        <p:cTn id="84" dur="500"/>
                                        <p:tgtEl>
                                          <p:spTgt spid="35"/>
                                        </p:tgtEl>
                                      </p:cBhvr>
                                    </p:animEffect>
                                  </p:childTnLst>
                                </p:cTn>
                              </p:par>
                            </p:childTnLst>
                          </p:cTn>
                        </p:par>
                        <p:par>
                          <p:cTn id="85" fill="hold">
                            <p:stCondLst>
                              <p:cond delay="3500"/>
                            </p:stCondLst>
                            <p:childTnLst>
                              <p:par>
                                <p:cTn id="86" presetID="12" presetClass="entr" presetSubtype="1" fill="hold" grpId="0" nodeType="after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slide(fromTop)">
                                      <p:cBhvr>
                                        <p:cTn id="8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4" grpId="0" animBg="1"/>
      <p:bldP spid="3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25685" y="1174380"/>
            <a:ext cx="789263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342900" indent="-342900" algn="just" eaLnBrk="1" hangingPunct="1">
              <a:spcBef>
                <a:spcPct val="50000"/>
              </a:spcBef>
              <a:buFont typeface="Wingdings" panose="05000000000000000000" pitchFamily="2" charset="2"/>
              <a:buChar char="l"/>
            </a:pPr>
            <a:r>
              <a:rPr kumimoji="1" lang="zh-CN" altLang="en-US" sz="2400" b="0" dirty="0">
                <a:latin typeface="Times New Roman" panose="02020603050405020304" pitchFamily="18" charset="0"/>
              </a:rPr>
              <a:t>内部网络和外部网络之间的所有数据流必须经过防火墙；</a:t>
            </a:r>
            <a:endParaRPr kumimoji="1" lang="en-US" altLang="zh-CN" sz="2400" b="0" dirty="0"/>
          </a:p>
          <a:p>
            <a:pPr marL="342900" indent="-342900" algn="just" eaLnBrk="1" hangingPunct="1">
              <a:spcBef>
                <a:spcPct val="50000"/>
              </a:spcBef>
              <a:buFont typeface="Wingdings" panose="05000000000000000000" pitchFamily="2" charset="2"/>
              <a:buChar char="l"/>
            </a:pPr>
            <a:r>
              <a:rPr kumimoji="1" lang="zh-CN" altLang="en-US" sz="2400" b="0" dirty="0">
                <a:latin typeface="Times New Roman" panose="02020603050405020304" pitchFamily="18" charset="0"/>
              </a:rPr>
              <a:t>只有符合安全策略的数据流才可以通过防火墙；</a:t>
            </a:r>
            <a:endParaRPr kumimoji="1" lang="en-US" altLang="zh-CN" sz="2400" b="0" dirty="0">
              <a:latin typeface="Times New Roman" panose="02020603050405020304" pitchFamily="18" charset="0"/>
            </a:endParaRPr>
          </a:p>
          <a:p>
            <a:pPr marL="342900" indent="-342900" algn="just" eaLnBrk="1" hangingPunct="1">
              <a:spcBef>
                <a:spcPct val="50000"/>
              </a:spcBef>
              <a:buFont typeface="Wingdings" panose="05000000000000000000" pitchFamily="2" charset="2"/>
              <a:buChar char="l"/>
            </a:pPr>
            <a:r>
              <a:rPr kumimoji="1" lang="zh-CN" altLang="en-US" sz="2400" b="0" dirty="0">
                <a:latin typeface="Times New Roman" panose="02020603050405020304" pitchFamily="18" charset="0"/>
              </a:rPr>
              <a:t>防火墙自身应具有较强的抗攻击免疫力。</a:t>
            </a:r>
          </a:p>
        </p:txBody>
      </p:sp>
      <p:sp>
        <p:nvSpPr>
          <p:cNvPr id="3" name="Rectangle 2"/>
          <p:cNvSpPr>
            <a:spLocks noGrp="1" noChangeArrowheads="1"/>
          </p:cNvSpPr>
          <p:nvPr>
            <p:ph type="title"/>
          </p:nvPr>
        </p:nvSpPr>
        <p:spPr>
          <a:xfrm>
            <a:off x="457200" y="372692"/>
            <a:ext cx="8229600" cy="801688"/>
          </a:xfrm>
        </p:spPr>
        <p:txBody>
          <a:bodyPr/>
          <a:lstStyle/>
          <a:p>
            <a:pPr eaLnBrk="1" hangingPunct="1"/>
            <a:r>
              <a:rPr lang="zh-CN" altLang="en-US" sz="3200" dirty="0">
                <a:latin typeface="楷体" panose="02010609060101010101" pitchFamily="49" charset="-122"/>
                <a:ea typeface="楷体" panose="02010609060101010101" pitchFamily="49" charset="-122"/>
              </a:rPr>
              <a:t>防火墙的特性</a:t>
            </a:r>
          </a:p>
        </p:txBody>
      </p:sp>
      <p:sp>
        <p:nvSpPr>
          <p:cNvPr id="2" name="矩形 1">
            <a:extLst>
              <a:ext uri="{FF2B5EF4-FFF2-40B4-BE49-F238E27FC236}">
                <a16:creationId xmlns:a16="http://schemas.microsoft.com/office/drawing/2014/main" id="{1232FA7A-9695-4FD7-8F24-BD4A74117633}"/>
              </a:ext>
            </a:extLst>
          </p:cNvPr>
          <p:cNvSpPr/>
          <p:nvPr/>
        </p:nvSpPr>
        <p:spPr>
          <a:xfrm>
            <a:off x="1462658" y="2945308"/>
            <a:ext cx="6888145" cy="461665"/>
          </a:xfrm>
          <a:prstGeom prst="rect">
            <a:avLst/>
          </a:prstGeom>
        </p:spPr>
        <p:txBody>
          <a:bodyPr wrap="square">
            <a:spAutoFit/>
          </a:bodyPr>
          <a:lstStyle/>
          <a:p>
            <a:r>
              <a:rPr kumimoji="1" lang="zh-CN" altLang="en-US" sz="2400" dirty="0">
                <a:solidFill>
                  <a:srgbClr val="FF0000"/>
                </a:solidFill>
              </a:rPr>
              <a:t>防火墙不只用于因特网，也可用于内部网络之间</a:t>
            </a:r>
            <a:endParaRPr lang="zh-CN" altLang="en-US" sz="2400" dirty="0">
              <a:solidFill>
                <a:srgbClr val="FF0000"/>
              </a:solidFill>
            </a:endParaRPr>
          </a:p>
        </p:txBody>
      </p:sp>
      <p:grpSp>
        <p:nvGrpSpPr>
          <p:cNvPr id="183" name="组合 182">
            <a:extLst>
              <a:ext uri="{FF2B5EF4-FFF2-40B4-BE49-F238E27FC236}">
                <a16:creationId xmlns:a16="http://schemas.microsoft.com/office/drawing/2014/main" id="{06A552C3-635B-42AD-BA01-6BF6BAE5A8D9}"/>
              </a:ext>
            </a:extLst>
          </p:cNvPr>
          <p:cNvGrpSpPr/>
          <p:nvPr/>
        </p:nvGrpSpPr>
        <p:grpSpPr>
          <a:xfrm>
            <a:off x="1334607" y="3652296"/>
            <a:ext cx="6629178" cy="3045573"/>
            <a:chOff x="866775" y="1685925"/>
            <a:chExt cx="7886700" cy="4103688"/>
          </a:xfrm>
        </p:grpSpPr>
        <p:sp>
          <p:nvSpPr>
            <p:cNvPr id="184" name="Line 2">
              <a:extLst>
                <a:ext uri="{FF2B5EF4-FFF2-40B4-BE49-F238E27FC236}">
                  <a16:creationId xmlns:a16="http://schemas.microsoft.com/office/drawing/2014/main" id="{619D3FFF-4329-4F5B-9DD5-6AE9226D1F5F}"/>
                </a:ext>
              </a:extLst>
            </p:cNvPr>
            <p:cNvSpPr>
              <a:spLocks noChangeShapeType="1"/>
            </p:cNvSpPr>
            <p:nvPr/>
          </p:nvSpPr>
          <p:spPr bwMode="auto">
            <a:xfrm flipV="1">
              <a:off x="2122488" y="3898900"/>
              <a:ext cx="577850" cy="5826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3">
              <a:extLst>
                <a:ext uri="{FF2B5EF4-FFF2-40B4-BE49-F238E27FC236}">
                  <a16:creationId xmlns:a16="http://schemas.microsoft.com/office/drawing/2014/main" id="{2E32934F-7988-4A1C-993D-12527E48AD5F}"/>
                </a:ext>
              </a:extLst>
            </p:cNvPr>
            <p:cNvSpPr>
              <a:spLocks noChangeShapeType="1"/>
            </p:cNvSpPr>
            <p:nvPr/>
          </p:nvSpPr>
          <p:spPr bwMode="auto">
            <a:xfrm>
              <a:off x="8108950" y="2811463"/>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4">
              <a:extLst>
                <a:ext uri="{FF2B5EF4-FFF2-40B4-BE49-F238E27FC236}">
                  <a16:creationId xmlns:a16="http://schemas.microsoft.com/office/drawing/2014/main" id="{7DB9BCAD-30A3-4118-8C45-FA2E9D188120}"/>
                </a:ext>
              </a:extLst>
            </p:cNvPr>
            <p:cNvSpPr>
              <a:spLocks noChangeShapeType="1"/>
            </p:cNvSpPr>
            <p:nvPr/>
          </p:nvSpPr>
          <p:spPr bwMode="auto">
            <a:xfrm>
              <a:off x="8115300" y="2092325"/>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5">
              <a:extLst>
                <a:ext uri="{FF2B5EF4-FFF2-40B4-BE49-F238E27FC236}">
                  <a16:creationId xmlns:a16="http://schemas.microsoft.com/office/drawing/2014/main" id="{67C60F71-57EB-48B5-B50A-079EA2D7839C}"/>
                </a:ext>
              </a:extLst>
            </p:cNvPr>
            <p:cNvSpPr>
              <a:spLocks noChangeShapeType="1"/>
            </p:cNvSpPr>
            <p:nvPr/>
          </p:nvSpPr>
          <p:spPr bwMode="auto">
            <a:xfrm>
              <a:off x="7175500" y="2987675"/>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6">
              <a:extLst>
                <a:ext uri="{FF2B5EF4-FFF2-40B4-BE49-F238E27FC236}">
                  <a16:creationId xmlns:a16="http://schemas.microsoft.com/office/drawing/2014/main" id="{B5243586-2A5E-40CF-B454-B09A09550B8A}"/>
                </a:ext>
              </a:extLst>
            </p:cNvPr>
            <p:cNvSpPr>
              <a:spLocks noChangeShapeType="1"/>
            </p:cNvSpPr>
            <p:nvPr/>
          </p:nvSpPr>
          <p:spPr bwMode="auto">
            <a:xfrm>
              <a:off x="5922963" y="4081463"/>
              <a:ext cx="682625" cy="387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9" name="Group 8">
              <a:extLst>
                <a:ext uri="{FF2B5EF4-FFF2-40B4-BE49-F238E27FC236}">
                  <a16:creationId xmlns:a16="http://schemas.microsoft.com/office/drawing/2014/main" id="{FEC7A0FB-9D69-4720-9AE5-A00CBFAA3F37}"/>
                </a:ext>
              </a:extLst>
            </p:cNvPr>
            <p:cNvGrpSpPr>
              <a:grpSpLocks/>
            </p:cNvGrpSpPr>
            <p:nvPr/>
          </p:nvGrpSpPr>
          <p:grpSpPr bwMode="auto">
            <a:xfrm>
              <a:off x="2438400" y="2590800"/>
              <a:ext cx="4348163" cy="1892300"/>
              <a:chOff x="1104" y="1880"/>
              <a:chExt cx="2739" cy="1192"/>
            </a:xfrm>
          </p:grpSpPr>
          <p:grpSp>
            <p:nvGrpSpPr>
              <p:cNvPr id="190" name="Group 9">
                <a:extLst>
                  <a:ext uri="{FF2B5EF4-FFF2-40B4-BE49-F238E27FC236}">
                    <a16:creationId xmlns:a16="http://schemas.microsoft.com/office/drawing/2014/main" id="{183F19E5-016D-49D9-AA2D-9A65D8E5A8AA}"/>
                  </a:ext>
                </a:extLst>
              </p:cNvPr>
              <p:cNvGrpSpPr>
                <a:grpSpLocks/>
              </p:cNvGrpSpPr>
              <p:nvPr/>
            </p:nvGrpSpPr>
            <p:grpSpPr bwMode="auto">
              <a:xfrm>
                <a:off x="1104" y="1880"/>
                <a:ext cx="2739" cy="1192"/>
                <a:chOff x="2271" y="2373"/>
                <a:chExt cx="2148" cy="1076"/>
              </a:xfrm>
            </p:grpSpPr>
            <p:sp>
              <p:nvSpPr>
                <p:cNvPr id="192" name="Oval 10">
                  <a:extLst>
                    <a:ext uri="{FF2B5EF4-FFF2-40B4-BE49-F238E27FC236}">
                      <a16:creationId xmlns:a16="http://schemas.microsoft.com/office/drawing/2014/main" id="{1404D941-D05B-4A5E-A04A-AD4BC3F2A5B2}"/>
                    </a:ext>
                  </a:extLst>
                </p:cNvPr>
                <p:cNvSpPr>
                  <a:spLocks noChangeArrowheads="1"/>
                </p:cNvSpPr>
                <p:nvPr/>
              </p:nvSpPr>
              <p:spPr bwMode="auto">
                <a:xfrm>
                  <a:off x="3172" y="2373"/>
                  <a:ext cx="822" cy="485"/>
                </a:xfrm>
                <a:prstGeom prst="ellipse">
                  <a:avLst/>
                </a:prstGeom>
                <a:solidFill>
                  <a:srgbClr val="E1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706" tIns="25853" rIns="51706" bIns="25853">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93" name="Oval 11">
                  <a:extLst>
                    <a:ext uri="{FF2B5EF4-FFF2-40B4-BE49-F238E27FC236}">
                      <a16:creationId xmlns:a16="http://schemas.microsoft.com/office/drawing/2014/main" id="{6BBC0D0C-819B-45A2-AB2B-DBF0D9FC52CD}"/>
                    </a:ext>
                  </a:extLst>
                </p:cNvPr>
                <p:cNvSpPr>
                  <a:spLocks noChangeArrowheads="1"/>
                </p:cNvSpPr>
                <p:nvPr/>
              </p:nvSpPr>
              <p:spPr bwMode="auto">
                <a:xfrm>
                  <a:off x="2271" y="2777"/>
                  <a:ext cx="718" cy="461"/>
                </a:xfrm>
                <a:prstGeom prst="ellipse">
                  <a:avLst/>
                </a:prstGeom>
                <a:solidFill>
                  <a:srgbClr val="E1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706" tIns="25853" rIns="51706" bIns="25853">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94" name="Oval 12">
                  <a:extLst>
                    <a:ext uri="{FF2B5EF4-FFF2-40B4-BE49-F238E27FC236}">
                      <a16:creationId xmlns:a16="http://schemas.microsoft.com/office/drawing/2014/main" id="{CE63C0A9-AEC3-4EA9-9699-51D290D6CCD2}"/>
                    </a:ext>
                  </a:extLst>
                </p:cNvPr>
                <p:cNvSpPr>
                  <a:spLocks noChangeArrowheads="1"/>
                </p:cNvSpPr>
                <p:nvPr/>
              </p:nvSpPr>
              <p:spPr bwMode="auto">
                <a:xfrm>
                  <a:off x="3095" y="2990"/>
                  <a:ext cx="1122" cy="459"/>
                </a:xfrm>
                <a:prstGeom prst="ellipse">
                  <a:avLst/>
                </a:prstGeom>
                <a:solidFill>
                  <a:srgbClr val="E1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706" tIns="25853" rIns="51706" bIns="25853">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95" name="Oval 13">
                  <a:extLst>
                    <a:ext uri="{FF2B5EF4-FFF2-40B4-BE49-F238E27FC236}">
                      <a16:creationId xmlns:a16="http://schemas.microsoft.com/office/drawing/2014/main" id="{513F135A-3681-4BF1-8873-9A75CE2876F4}"/>
                    </a:ext>
                  </a:extLst>
                </p:cNvPr>
                <p:cNvSpPr>
                  <a:spLocks noChangeArrowheads="1"/>
                </p:cNvSpPr>
                <p:nvPr/>
              </p:nvSpPr>
              <p:spPr bwMode="auto">
                <a:xfrm>
                  <a:off x="3705" y="2649"/>
                  <a:ext cx="714" cy="459"/>
                </a:xfrm>
                <a:prstGeom prst="ellipse">
                  <a:avLst/>
                </a:prstGeom>
                <a:solidFill>
                  <a:srgbClr val="E1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706" tIns="25853" rIns="51706" bIns="25853">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96" name="Oval 14">
                  <a:extLst>
                    <a:ext uri="{FF2B5EF4-FFF2-40B4-BE49-F238E27FC236}">
                      <a16:creationId xmlns:a16="http://schemas.microsoft.com/office/drawing/2014/main" id="{7E869345-D9DE-4D24-91FA-E0FDBF6F28E7}"/>
                    </a:ext>
                  </a:extLst>
                </p:cNvPr>
                <p:cNvSpPr>
                  <a:spLocks noChangeArrowheads="1"/>
                </p:cNvSpPr>
                <p:nvPr/>
              </p:nvSpPr>
              <p:spPr bwMode="auto">
                <a:xfrm>
                  <a:off x="2504" y="2570"/>
                  <a:ext cx="1713" cy="648"/>
                </a:xfrm>
                <a:prstGeom prst="ellipse">
                  <a:avLst/>
                </a:prstGeom>
                <a:gradFill rotWithShape="0">
                  <a:gsLst>
                    <a:gs pos="0">
                      <a:srgbClr val="FFFFFF"/>
                    </a:gs>
                    <a:gs pos="100000">
                      <a:srgbClr val="E100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706" tIns="25853" rIns="51706" bIns="25853">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b="0"/>
                </a:p>
              </p:txBody>
            </p:sp>
          </p:grpSp>
          <p:sp>
            <p:nvSpPr>
              <p:cNvPr id="191" name="Rectangle 15">
                <a:extLst>
                  <a:ext uri="{FF2B5EF4-FFF2-40B4-BE49-F238E27FC236}">
                    <a16:creationId xmlns:a16="http://schemas.microsoft.com/office/drawing/2014/main" id="{B8CF97BC-629B-4962-ADEA-496BD55F0366}"/>
                  </a:ext>
                </a:extLst>
              </p:cNvPr>
              <p:cNvSpPr>
                <a:spLocks noChangeArrowheads="1"/>
              </p:cNvSpPr>
              <p:nvPr/>
            </p:nvSpPr>
            <p:spPr bwMode="auto">
              <a:xfrm>
                <a:off x="1864" y="2271"/>
                <a:ext cx="1531"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7621" tIns="23811" rIns="47621" bIns="23811">
                <a:spAutoFit/>
              </a:bodyPr>
              <a:lstStyle/>
              <a:p>
                <a:pPr algn="ctr" defTabSz="231775">
                  <a:defRPr/>
                </a:pPr>
                <a:r>
                  <a:rPr lang="en-US" altLang="zh-CN" sz="3600" b="1">
                    <a:solidFill>
                      <a:srgbClr val="5F5F5F"/>
                    </a:solidFill>
                    <a:effectLst>
                      <a:outerShdw blurRad="38100" dist="38100" dir="2700000" algn="tl">
                        <a:srgbClr val="C0C0C0"/>
                      </a:outerShdw>
                    </a:effectLst>
                    <a:latin typeface="Arial" charset="0"/>
                  </a:rPr>
                  <a:t>Internet</a:t>
                </a:r>
              </a:p>
            </p:txBody>
          </p:sp>
        </p:grpSp>
        <p:pic>
          <p:nvPicPr>
            <p:cNvPr id="197" name="Picture 16">
              <a:extLst>
                <a:ext uri="{FF2B5EF4-FFF2-40B4-BE49-F238E27FC236}">
                  <a16:creationId xmlns:a16="http://schemas.microsoft.com/office/drawing/2014/main" id="{7E551B04-BED2-465D-9F72-AB25D82298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838" y="3967163"/>
              <a:ext cx="550862"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8" name="Group 17">
              <a:extLst>
                <a:ext uri="{FF2B5EF4-FFF2-40B4-BE49-F238E27FC236}">
                  <a16:creationId xmlns:a16="http://schemas.microsoft.com/office/drawing/2014/main" id="{9DD8417A-71B0-480A-9F77-07F5E8A43E72}"/>
                </a:ext>
              </a:extLst>
            </p:cNvPr>
            <p:cNvGrpSpPr>
              <a:grpSpLocks/>
            </p:cNvGrpSpPr>
            <p:nvPr/>
          </p:nvGrpSpPr>
          <p:grpSpPr bwMode="auto">
            <a:xfrm>
              <a:off x="2030413" y="4078288"/>
              <a:ext cx="636587" cy="889000"/>
              <a:chOff x="2132" y="2461"/>
              <a:chExt cx="435" cy="675"/>
            </a:xfrm>
          </p:grpSpPr>
          <p:grpSp>
            <p:nvGrpSpPr>
              <p:cNvPr id="199" name="Group 18">
                <a:extLst>
                  <a:ext uri="{FF2B5EF4-FFF2-40B4-BE49-F238E27FC236}">
                    <a16:creationId xmlns:a16="http://schemas.microsoft.com/office/drawing/2014/main" id="{3400113A-EFA6-4285-98F3-A5B693E8E430}"/>
                  </a:ext>
                </a:extLst>
              </p:cNvPr>
              <p:cNvGrpSpPr>
                <a:grpSpLocks/>
              </p:cNvGrpSpPr>
              <p:nvPr/>
            </p:nvGrpSpPr>
            <p:grpSpPr bwMode="auto">
              <a:xfrm>
                <a:off x="2330" y="2461"/>
                <a:ext cx="237" cy="662"/>
                <a:chOff x="2330" y="2461"/>
                <a:chExt cx="237" cy="662"/>
              </a:xfrm>
            </p:grpSpPr>
            <p:sp>
              <p:nvSpPr>
                <p:cNvPr id="314" name="Freeform 19">
                  <a:extLst>
                    <a:ext uri="{FF2B5EF4-FFF2-40B4-BE49-F238E27FC236}">
                      <a16:creationId xmlns:a16="http://schemas.microsoft.com/office/drawing/2014/main" id="{B0E810AD-9DE4-45AA-AFD3-CE80886CC2AF}"/>
                    </a:ext>
                  </a:extLst>
                </p:cNvPr>
                <p:cNvSpPr>
                  <a:spLocks/>
                </p:cNvSpPr>
                <p:nvPr/>
              </p:nvSpPr>
              <p:spPr bwMode="auto">
                <a:xfrm>
                  <a:off x="2330" y="2461"/>
                  <a:ext cx="108" cy="144"/>
                </a:xfrm>
                <a:custGeom>
                  <a:avLst/>
                  <a:gdLst>
                    <a:gd name="T0" fmla="*/ 55 w 108"/>
                    <a:gd name="T1" fmla="*/ 132 h 144"/>
                    <a:gd name="T2" fmla="*/ 71 w 108"/>
                    <a:gd name="T3" fmla="*/ 122 h 144"/>
                    <a:gd name="T4" fmla="*/ 80 w 108"/>
                    <a:gd name="T5" fmla="*/ 112 h 144"/>
                    <a:gd name="T6" fmla="*/ 88 w 108"/>
                    <a:gd name="T7" fmla="*/ 100 h 144"/>
                    <a:gd name="T8" fmla="*/ 91 w 108"/>
                    <a:gd name="T9" fmla="*/ 83 h 144"/>
                    <a:gd name="T10" fmla="*/ 91 w 108"/>
                    <a:gd name="T11" fmla="*/ 70 h 144"/>
                    <a:gd name="T12" fmla="*/ 94 w 108"/>
                    <a:gd name="T13" fmla="*/ 61 h 144"/>
                    <a:gd name="T14" fmla="*/ 101 w 108"/>
                    <a:gd name="T15" fmla="*/ 55 h 144"/>
                    <a:gd name="T16" fmla="*/ 103 w 108"/>
                    <a:gd name="T17" fmla="*/ 50 h 144"/>
                    <a:gd name="T18" fmla="*/ 95 w 108"/>
                    <a:gd name="T19" fmla="*/ 50 h 144"/>
                    <a:gd name="T20" fmla="*/ 90 w 108"/>
                    <a:gd name="T21" fmla="*/ 51 h 144"/>
                    <a:gd name="T22" fmla="*/ 91 w 108"/>
                    <a:gd name="T23" fmla="*/ 43 h 144"/>
                    <a:gd name="T24" fmla="*/ 98 w 108"/>
                    <a:gd name="T25" fmla="*/ 35 h 144"/>
                    <a:gd name="T26" fmla="*/ 102 w 108"/>
                    <a:gd name="T27" fmla="*/ 30 h 144"/>
                    <a:gd name="T28" fmla="*/ 96 w 108"/>
                    <a:gd name="T29" fmla="*/ 28 h 144"/>
                    <a:gd name="T30" fmla="*/ 83 w 108"/>
                    <a:gd name="T31" fmla="*/ 32 h 144"/>
                    <a:gd name="T32" fmla="*/ 76 w 108"/>
                    <a:gd name="T33" fmla="*/ 40 h 144"/>
                    <a:gd name="T34" fmla="*/ 80 w 108"/>
                    <a:gd name="T35" fmla="*/ 27 h 144"/>
                    <a:gd name="T36" fmla="*/ 80 w 108"/>
                    <a:gd name="T37" fmla="*/ 14 h 144"/>
                    <a:gd name="T38" fmla="*/ 76 w 108"/>
                    <a:gd name="T39" fmla="*/ 5 h 144"/>
                    <a:gd name="T40" fmla="*/ 69 w 108"/>
                    <a:gd name="T41" fmla="*/ 7 h 144"/>
                    <a:gd name="T42" fmla="*/ 69 w 108"/>
                    <a:gd name="T43" fmla="*/ 16 h 144"/>
                    <a:gd name="T44" fmla="*/ 62 w 108"/>
                    <a:gd name="T45" fmla="*/ 25 h 144"/>
                    <a:gd name="T46" fmla="*/ 55 w 108"/>
                    <a:gd name="T47" fmla="*/ 23 h 144"/>
                    <a:gd name="T48" fmla="*/ 48 w 108"/>
                    <a:gd name="T49" fmla="*/ 18 h 144"/>
                    <a:gd name="T50" fmla="*/ 48 w 108"/>
                    <a:gd name="T51" fmla="*/ 10 h 144"/>
                    <a:gd name="T52" fmla="*/ 53 w 108"/>
                    <a:gd name="T53" fmla="*/ 6 h 144"/>
                    <a:gd name="T54" fmla="*/ 51 w 108"/>
                    <a:gd name="T55" fmla="*/ 1 h 144"/>
                    <a:gd name="T56" fmla="*/ 45 w 108"/>
                    <a:gd name="T57" fmla="*/ 0 h 144"/>
                    <a:gd name="T58" fmla="*/ 34 w 108"/>
                    <a:gd name="T59" fmla="*/ 6 h 144"/>
                    <a:gd name="T60" fmla="*/ 25 w 108"/>
                    <a:gd name="T61" fmla="*/ 17 h 144"/>
                    <a:gd name="T62" fmla="*/ 23 w 108"/>
                    <a:gd name="T63" fmla="*/ 24 h 144"/>
                    <a:gd name="T64" fmla="*/ 22 w 108"/>
                    <a:gd name="T65" fmla="*/ 39 h 144"/>
                    <a:gd name="T66" fmla="*/ 17 w 108"/>
                    <a:gd name="T67" fmla="*/ 48 h 144"/>
                    <a:gd name="T68" fmla="*/ 10 w 108"/>
                    <a:gd name="T69" fmla="*/ 58 h 144"/>
                    <a:gd name="T70" fmla="*/ 2 w 108"/>
                    <a:gd name="T71" fmla="*/ 69 h 144"/>
                    <a:gd name="T72" fmla="*/ 0 w 108"/>
                    <a:gd name="T73" fmla="*/ 80 h 144"/>
                    <a:gd name="T74" fmla="*/ 1 w 108"/>
                    <a:gd name="T75" fmla="*/ 92 h 144"/>
                    <a:gd name="T76" fmla="*/ 5 w 108"/>
                    <a:gd name="T77" fmla="*/ 111 h 144"/>
                    <a:gd name="T78" fmla="*/ 13 w 108"/>
                    <a:gd name="T79" fmla="*/ 132 h 144"/>
                    <a:gd name="T80" fmla="*/ 23 w 108"/>
                    <a:gd name="T81" fmla="*/ 142 h 144"/>
                    <a:gd name="T82" fmla="*/ 32 w 108"/>
                    <a:gd name="T83" fmla="*/ 142 h 1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8" h="144">
                      <a:moveTo>
                        <a:pt x="41" y="138"/>
                      </a:moveTo>
                      <a:lnTo>
                        <a:pt x="49" y="135"/>
                      </a:lnTo>
                      <a:lnTo>
                        <a:pt x="55" y="132"/>
                      </a:lnTo>
                      <a:lnTo>
                        <a:pt x="60" y="130"/>
                      </a:lnTo>
                      <a:lnTo>
                        <a:pt x="67" y="125"/>
                      </a:lnTo>
                      <a:lnTo>
                        <a:pt x="71" y="122"/>
                      </a:lnTo>
                      <a:lnTo>
                        <a:pt x="76" y="118"/>
                      </a:lnTo>
                      <a:lnTo>
                        <a:pt x="78" y="115"/>
                      </a:lnTo>
                      <a:lnTo>
                        <a:pt x="80" y="112"/>
                      </a:lnTo>
                      <a:lnTo>
                        <a:pt x="83" y="108"/>
                      </a:lnTo>
                      <a:lnTo>
                        <a:pt x="86" y="104"/>
                      </a:lnTo>
                      <a:lnTo>
                        <a:pt x="88" y="100"/>
                      </a:lnTo>
                      <a:lnTo>
                        <a:pt x="89" y="92"/>
                      </a:lnTo>
                      <a:lnTo>
                        <a:pt x="91" y="88"/>
                      </a:lnTo>
                      <a:lnTo>
                        <a:pt x="91" y="83"/>
                      </a:lnTo>
                      <a:lnTo>
                        <a:pt x="91" y="79"/>
                      </a:lnTo>
                      <a:lnTo>
                        <a:pt x="91" y="74"/>
                      </a:lnTo>
                      <a:lnTo>
                        <a:pt x="91" y="70"/>
                      </a:lnTo>
                      <a:lnTo>
                        <a:pt x="92" y="66"/>
                      </a:lnTo>
                      <a:lnTo>
                        <a:pt x="93" y="62"/>
                      </a:lnTo>
                      <a:lnTo>
                        <a:pt x="94" y="61"/>
                      </a:lnTo>
                      <a:lnTo>
                        <a:pt x="96" y="59"/>
                      </a:lnTo>
                      <a:lnTo>
                        <a:pt x="99" y="57"/>
                      </a:lnTo>
                      <a:lnTo>
                        <a:pt x="101" y="55"/>
                      </a:lnTo>
                      <a:lnTo>
                        <a:pt x="104" y="54"/>
                      </a:lnTo>
                      <a:lnTo>
                        <a:pt x="107" y="51"/>
                      </a:lnTo>
                      <a:lnTo>
                        <a:pt x="103" y="50"/>
                      </a:lnTo>
                      <a:lnTo>
                        <a:pt x="101" y="50"/>
                      </a:lnTo>
                      <a:lnTo>
                        <a:pt x="98" y="49"/>
                      </a:lnTo>
                      <a:lnTo>
                        <a:pt x="95" y="50"/>
                      </a:lnTo>
                      <a:lnTo>
                        <a:pt x="93" y="51"/>
                      </a:lnTo>
                      <a:lnTo>
                        <a:pt x="91" y="54"/>
                      </a:lnTo>
                      <a:lnTo>
                        <a:pt x="90" y="51"/>
                      </a:lnTo>
                      <a:lnTo>
                        <a:pt x="90" y="49"/>
                      </a:lnTo>
                      <a:lnTo>
                        <a:pt x="91" y="45"/>
                      </a:lnTo>
                      <a:lnTo>
                        <a:pt x="91" y="43"/>
                      </a:lnTo>
                      <a:lnTo>
                        <a:pt x="92" y="39"/>
                      </a:lnTo>
                      <a:lnTo>
                        <a:pt x="94" y="36"/>
                      </a:lnTo>
                      <a:lnTo>
                        <a:pt x="98" y="35"/>
                      </a:lnTo>
                      <a:lnTo>
                        <a:pt x="101" y="33"/>
                      </a:lnTo>
                      <a:lnTo>
                        <a:pt x="104" y="33"/>
                      </a:lnTo>
                      <a:lnTo>
                        <a:pt x="102" y="30"/>
                      </a:lnTo>
                      <a:lnTo>
                        <a:pt x="101" y="28"/>
                      </a:lnTo>
                      <a:lnTo>
                        <a:pt x="98" y="27"/>
                      </a:lnTo>
                      <a:lnTo>
                        <a:pt x="96" y="28"/>
                      </a:lnTo>
                      <a:lnTo>
                        <a:pt x="91" y="28"/>
                      </a:lnTo>
                      <a:lnTo>
                        <a:pt x="88" y="30"/>
                      </a:lnTo>
                      <a:lnTo>
                        <a:pt x="83" y="32"/>
                      </a:lnTo>
                      <a:lnTo>
                        <a:pt x="80" y="35"/>
                      </a:lnTo>
                      <a:lnTo>
                        <a:pt x="78" y="36"/>
                      </a:lnTo>
                      <a:lnTo>
                        <a:pt x="76" y="40"/>
                      </a:lnTo>
                      <a:lnTo>
                        <a:pt x="78" y="35"/>
                      </a:lnTo>
                      <a:lnTo>
                        <a:pt x="79" y="30"/>
                      </a:lnTo>
                      <a:lnTo>
                        <a:pt x="80" y="27"/>
                      </a:lnTo>
                      <a:lnTo>
                        <a:pt x="80" y="22"/>
                      </a:lnTo>
                      <a:lnTo>
                        <a:pt x="80" y="20"/>
                      </a:lnTo>
                      <a:lnTo>
                        <a:pt x="80" y="14"/>
                      </a:lnTo>
                      <a:lnTo>
                        <a:pt x="79" y="10"/>
                      </a:lnTo>
                      <a:lnTo>
                        <a:pt x="77" y="7"/>
                      </a:lnTo>
                      <a:lnTo>
                        <a:pt x="76" y="5"/>
                      </a:lnTo>
                      <a:lnTo>
                        <a:pt x="73" y="3"/>
                      </a:lnTo>
                      <a:lnTo>
                        <a:pt x="69" y="2"/>
                      </a:lnTo>
                      <a:lnTo>
                        <a:pt x="69" y="7"/>
                      </a:lnTo>
                      <a:lnTo>
                        <a:pt x="70" y="9"/>
                      </a:lnTo>
                      <a:lnTo>
                        <a:pt x="70" y="12"/>
                      </a:lnTo>
                      <a:lnTo>
                        <a:pt x="69" y="16"/>
                      </a:lnTo>
                      <a:lnTo>
                        <a:pt x="69" y="20"/>
                      </a:lnTo>
                      <a:lnTo>
                        <a:pt x="67" y="23"/>
                      </a:lnTo>
                      <a:lnTo>
                        <a:pt x="62" y="25"/>
                      </a:lnTo>
                      <a:lnTo>
                        <a:pt x="59" y="26"/>
                      </a:lnTo>
                      <a:lnTo>
                        <a:pt x="58" y="25"/>
                      </a:lnTo>
                      <a:lnTo>
                        <a:pt x="55" y="23"/>
                      </a:lnTo>
                      <a:lnTo>
                        <a:pt x="52" y="21"/>
                      </a:lnTo>
                      <a:lnTo>
                        <a:pt x="50" y="20"/>
                      </a:lnTo>
                      <a:lnTo>
                        <a:pt x="48" y="18"/>
                      </a:lnTo>
                      <a:lnTo>
                        <a:pt x="48" y="16"/>
                      </a:lnTo>
                      <a:lnTo>
                        <a:pt x="47" y="11"/>
                      </a:lnTo>
                      <a:lnTo>
                        <a:pt x="48" y="10"/>
                      </a:lnTo>
                      <a:lnTo>
                        <a:pt x="49" y="7"/>
                      </a:lnTo>
                      <a:lnTo>
                        <a:pt x="52" y="6"/>
                      </a:lnTo>
                      <a:lnTo>
                        <a:pt x="53" y="6"/>
                      </a:lnTo>
                      <a:lnTo>
                        <a:pt x="54" y="5"/>
                      </a:lnTo>
                      <a:lnTo>
                        <a:pt x="53" y="3"/>
                      </a:lnTo>
                      <a:lnTo>
                        <a:pt x="51" y="1"/>
                      </a:lnTo>
                      <a:lnTo>
                        <a:pt x="49" y="0"/>
                      </a:lnTo>
                      <a:lnTo>
                        <a:pt x="47" y="0"/>
                      </a:lnTo>
                      <a:lnTo>
                        <a:pt x="45" y="0"/>
                      </a:lnTo>
                      <a:lnTo>
                        <a:pt x="41" y="1"/>
                      </a:lnTo>
                      <a:lnTo>
                        <a:pt x="37" y="2"/>
                      </a:lnTo>
                      <a:lnTo>
                        <a:pt x="34" y="6"/>
                      </a:lnTo>
                      <a:lnTo>
                        <a:pt x="30" y="8"/>
                      </a:lnTo>
                      <a:lnTo>
                        <a:pt x="27" y="13"/>
                      </a:lnTo>
                      <a:lnTo>
                        <a:pt x="25" y="17"/>
                      </a:lnTo>
                      <a:lnTo>
                        <a:pt x="24" y="20"/>
                      </a:lnTo>
                      <a:lnTo>
                        <a:pt x="24" y="21"/>
                      </a:lnTo>
                      <a:lnTo>
                        <a:pt x="23" y="24"/>
                      </a:lnTo>
                      <a:lnTo>
                        <a:pt x="23" y="29"/>
                      </a:lnTo>
                      <a:lnTo>
                        <a:pt x="23" y="35"/>
                      </a:lnTo>
                      <a:lnTo>
                        <a:pt x="22" y="39"/>
                      </a:lnTo>
                      <a:lnTo>
                        <a:pt x="20" y="41"/>
                      </a:lnTo>
                      <a:lnTo>
                        <a:pt x="19" y="45"/>
                      </a:lnTo>
                      <a:lnTo>
                        <a:pt x="17" y="48"/>
                      </a:lnTo>
                      <a:lnTo>
                        <a:pt x="15" y="51"/>
                      </a:lnTo>
                      <a:lnTo>
                        <a:pt x="14" y="54"/>
                      </a:lnTo>
                      <a:lnTo>
                        <a:pt x="10" y="58"/>
                      </a:lnTo>
                      <a:lnTo>
                        <a:pt x="7" y="62"/>
                      </a:lnTo>
                      <a:lnTo>
                        <a:pt x="4" y="64"/>
                      </a:lnTo>
                      <a:lnTo>
                        <a:pt x="2" y="69"/>
                      </a:lnTo>
                      <a:lnTo>
                        <a:pt x="1" y="71"/>
                      </a:lnTo>
                      <a:lnTo>
                        <a:pt x="0" y="75"/>
                      </a:lnTo>
                      <a:lnTo>
                        <a:pt x="0" y="80"/>
                      </a:lnTo>
                      <a:lnTo>
                        <a:pt x="0" y="82"/>
                      </a:lnTo>
                      <a:lnTo>
                        <a:pt x="1" y="88"/>
                      </a:lnTo>
                      <a:lnTo>
                        <a:pt x="1" y="92"/>
                      </a:lnTo>
                      <a:lnTo>
                        <a:pt x="3" y="101"/>
                      </a:lnTo>
                      <a:lnTo>
                        <a:pt x="4" y="104"/>
                      </a:lnTo>
                      <a:lnTo>
                        <a:pt x="5" y="111"/>
                      </a:lnTo>
                      <a:lnTo>
                        <a:pt x="6" y="119"/>
                      </a:lnTo>
                      <a:lnTo>
                        <a:pt x="9" y="124"/>
                      </a:lnTo>
                      <a:lnTo>
                        <a:pt x="13" y="132"/>
                      </a:lnTo>
                      <a:lnTo>
                        <a:pt x="16" y="135"/>
                      </a:lnTo>
                      <a:lnTo>
                        <a:pt x="19" y="140"/>
                      </a:lnTo>
                      <a:lnTo>
                        <a:pt x="23" y="142"/>
                      </a:lnTo>
                      <a:lnTo>
                        <a:pt x="25" y="143"/>
                      </a:lnTo>
                      <a:lnTo>
                        <a:pt x="28" y="143"/>
                      </a:lnTo>
                      <a:lnTo>
                        <a:pt x="32" y="142"/>
                      </a:lnTo>
                      <a:lnTo>
                        <a:pt x="37" y="141"/>
                      </a:lnTo>
                      <a:lnTo>
                        <a:pt x="41" y="138"/>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 name="Freeform 20">
                  <a:extLst>
                    <a:ext uri="{FF2B5EF4-FFF2-40B4-BE49-F238E27FC236}">
                      <a16:creationId xmlns:a16="http://schemas.microsoft.com/office/drawing/2014/main" id="{9332F81E-9F98-45D4-A216-9F1E58D349A4}"/>
                    </a:ext>
                  </a:extLst>
                </p:cNvPr>
                <p:cNvSpPr>
                  <a:spLocks/>
                </p:cNvSpPr>
                <p:nvPr/>
              </p:nvSpPr>
              <p:spPr bwMode="auto">
                <a:xfrm>
                  <a:off x="2334" y="2465"/>
                  <a:ext cx="172" cy="228"/>
                </a:xfrm>
                <a:custGeom>
                  <a:avLst/>
                  <a:gdLst>
                    <a:gd name="T0" fmla="*/ 4 w 172"/>
                    <a:gd name="T1" fmla="*/ 114 h 228"/>
                    <a:gd name="T2" fmla="*/ 17 w 172"/>
                    <a:gd name="T3" fmla="*/ 88 h 228"/>
                    <a:gd name="T4" fmla="*/ 33 w 172"/>
                    <a:gd name="T5" fmla="*/ 72 h 228"/>
                    <a:gd name="T6" fmla="*/ 53 w 172"/>
                    <a:gd name="T7" fmla="*/ 58 h 228"/>
                    <a:gd name="T8" fmla="*/ 71 w 172"/>
                    <a:gd name="T9" fmla="*/ 52 h 228"/>
                    <a:gd name="T10" fmla="*/ 90 w 172"/>
                    <a:gd name="T11" fmla="*/ 52 h 228"/>
                    <a:gd name="T12" fmla="*/ 106 w 172"/>
                    <a:gd name="T13" fmla="*/ 42 h 228"/>
                    <a:gd name="T14" fmla="*/ 115 w 172"/>
                    <a:gd name="T15" fmla="*/ 33 h 228"/>
                    <a:gd name="T16" fmla="*/ 125 w 172"/>
                    <a:gd name="T17" fmla="*/ 20 h 228"/>
                    <a:gd name="T18" fmla="*/ 129 w 172"/>
                    <a:gd name="T19" fmla="*/ 18 h 228"/>
                    <a:gd name="T20" fmla="*/ 124 w 172"/>
                    <a:gd name="T21" fmla="*/ 34 h 228"/>
                    <a:gd name="T22" fmla="*/ 123 w 172"/>
                    <a:gd name="T23" fmla="*/ 42 h 228"/>
                    <a:gd name="T24" fmla="*/ 141 w 172"/>
                    <a:gd name="T25" fmla="*/ 31 h 228"/>
                    <a:gd name="T26" fmla="*/ 157 w 172"/>
                    <a:gd name="T27" fmla="*/ 9 h 228"/>
                    <a:gd name="T28" fmla="*/ 162 w 172"/>
                    <a:gd name="T29" fmla="*/ 4 h 228"/>
                    <a:gd name="T30" fmla="*/ 166 w 172"/>
                    <a:gd name="T31" fmla="*/ 24 h 228"/>
                    <a:gd name="T32" fmla="*/ 161 w 172"/>
                    <a:gd name="T33" fmla="*/ 45 h 228"/>
                    <a:gd name="T34" fmla="*/ 147 w 172"/>
                    <a:gd name="T35" fmla="*/ 69 h 228"/>
                    <a:gd name="T36" fmla="*/ 143 w 172"/>
                    <a:gd name="T37" fmla="*/ 79 h 228"/>
                    <a:gd name="T38" fmla="*/ 156 w 172"/>
                    <a:gd name="T39" fmla="*/ 84 h 228"/>
                    <a:gd name="T40" fmla="*/ 167 w 172"/>
                    <a:gd name="T41" fmla="*/ 99 h 228"/>
                    <a:gd name="T42" fmla="*/ 171 w 172"/>
                    <a:gd name="T43" fmla="*/ 115 h 228"/>
                    <a:gd name="T44" fmla="*/ 162 w 172"/>
                    <a:gd name="T45" fmla="*/ 130 h 228"/>
                    <a:gd name="T46" fmla="*/ 159 w 172"/>
                    <a:gd name="T47" fmla="*/ 117 h 228"/>
                    <a:gd name="T48" fmla="*/ 153 w 172"/>
                    <a:gd name="T49" fmla="*/ 112 h 228"/>
                    <a:gd name="T50" fmla="*/ 145 w 172"/>
                    <a:gd name="T51" fmla="*/ 113 h 228"/>
                    <a:gd name="T52" fmla="*/ 137 w 172"/>
                    <a:gd name="T53" fmla="*/ 123 h 228"/>
                    <a:gd name="T54" fmla="*/ 133 w 172"/>
                    <a:gd name="T55" fmla="*/ 134 h 228"/>
                    <a:gd name="T56" fmla="*/ 137 w 172"/>
                    <a:gd name="T57" fmla="*/ 147 h 228"/>
                    <a:gd name="T58" fmla="*/ 149 w 172"/>
                    <a:gd name="T59" fmla="*/ 138 h 228"/>
                    <a:gd name="T60" fmla="*/ 145 w 172"/>
                    <a:gd name="T61" fmla="*/ 155 h 228"/>
                    <a:gd name="T62" fmla="*/ 131 w 172"/>
                    <a:gd name="T63" fmla="*/ 172 h 228"/>
                    <a:gd name="T64" fmla="*/ 119 w 172"/>
                    <a:gd name="T65" fmla="*/ 181 h 228"/>
                    <a:gd name="T66" fmla="*/ 106 w 172"/>
                    <a:gd name="T67" fmla="*/ 181 h 228"/>
                    <a:gd name="T68" fmla="*/ 94 w 172"/>
                    <a:gd name="T69" fmla="*/ 175 h 228"/>
                    <a:gd name="T70" fmla="*/ 84 w 172"/>
                    <a:gd name="T71" fmla="*/ 174 h 228"/>
                    <a:gd name="T72" fmla="*/ 74 w 172"/>
                    <a:gd name="T73" fmla="*/ 187 h 228"/>
                    <a:gd name="T74" fmla="*/ 69 w 172"/>
                    <a:gd name="T75" fmla="*/ 203 h 228"/>
                    <a:gd name="T76" fmla="*/ 74 w 172"/>
                    <a:gd name="T77" fmla="*/ 210 h 228"/>
                    <a:gd name="T78" fmla="*/ 64 w 172"/>
                    <a:gd name="T79" fmla="*/ 220 h 228"/>
                    <a:gd name="T80" fmla="*/ 47 w 172"/>
                    <a:gd name="T81" fmla="*/ 225 h 228"/>
                    <a:gd name="T82" fmla="*/ 32 w 172"/>
                    <a:gd name="T83" fmla="*/ 226 h 228"/>
                    <a:gd name="T84" fmla="*/ 19 w 172"/>
                    <a:gd name="T85" fmla="*/ 219 h 228"/>
                    <a:gd name="T86" fmla="*/ 9 w 172"/>
                    <a:gd name="T87" fmla="*/ 208 h 228"/>
                    <a:gd name="T88" fmla="*/ 4 w 172"/>
                    <a:gd name="T89" fmla="*/ 191 h 228"/>
                    <a:gd name="T90" fmla="*/ 4 w 172"/>
                    <a:gd name="T91" fmla="*/ 163 h 228"/>
                    <a:gd name="T92" fmla="*/ 0 w 172"/>
                    <a:gd name="T93" fmla="*/ 129 h 2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72" h="228">
                      <a:moveTo>
                        <a:pt x="0" y="129"/>
                      </a:moveTo>
                      <a:lnTo>
                        <a:pt x="1" y="124"/>
                      </a:lnTo>
                      <a:lnTo>
                        <a:pt x="4" y="114"/>
                      </a:lnTo>
                      <a:lnTo>
                        <a:pt x="8" y="105"/>
                      </a:lnTo>
                      <a:lnTo>
                        <a:pt x="11" y="96"/>
                      </a:lnTo>
                      <a:lnTo>
                        <a:pt x="17" y="88"/>
                      </a:lnTo>
                      <a:lnTo>
                        <a:pt x="21" y="81"/>
                      </a:lnTo>
                      <a:lnTo>
                        <a:pt x="26" y="77"/>
                      </a:lnTo>
                      <a:lnTo>
                        <a:pt x="33" y="72"/>
                      </a:lnTo>
                      <a:lnTo>
                        <a:pt x="41" y="66"/>
                      </a:lnTo>
                      <a:lnTo>
                        <a:pt x="47" y="60"/>
                      </a:lnTo>
                      <a:lnTo>
                        <a:pt x="53" y="58"/>
                      </a:lnTo>
                      <a:lnTo>
                        <a:pt x="59" y="56"/>
                      </a:lnTo>
                      <a:lnTo>
                        <a:pt x="65" y="52"/>
                      </a:lnTo>
                      <a:lnTo>
                        <a:pt x="71" y="52"/>
                      </a:lnTo>
                      <a:lnTo>
                        <a:pt x="76" y="51"/>
                      </a:lnTo>
                      <a:lnTo>
                        <a:pt x="83" y="52"/>
                      </a:lnTo>
                      <a:lnTo>
                        <a:pt x="90" y="52"/>
                      </a:lnTo>
                      <a:lnTo>
                        <a:pt x="95" y="49"/>
                      </a:lnTo>
                      <a:lnTo>
                        <a:pt x="101" y="45"/>
                      </a:lnTo>
                      <a:lnTo>
                        <a:pt x="106" y="42"/>
                      </a:lnTo>
                      <a:lnTo>
                        <a:pt x="109" y="38"/>
                      </a:lnTo>
                      <a:lnTo>
                        <a:pt x="110" y="34"/>
                      </a:lnTo>
                      <a:lnTo>
                        <a:pt x="115" y="33"/>
                      </a:lnTo>
                      <a:lnTo>
                        <a:pt x="118" y="28"/>
                      </a:lnTo>
                      <a:lnTo>
                        <a:pt x="122" y="22"/>
                      </a:lnTo>
                      <a:lnTo>
                        <a:pt x="125" y="20"/>
                      </a:lnTo>
                      <a:lnTo>
                        <a:pt x="128" y="14"/>
                      </a:lnTo>
                      <a:lnTo>
                        <a:pt x="129" y="11"/>
                      </a:lnTo>
                      <a:lnTo>
                        <a:pt x="129" y="18"/>
                      </a:lnTo>
                      <a:lnTo>
                        <a:pt x="128" y="24"/>
                      </a:lnTo>
                      <a:lnTo>
                        <a:pt x="126" y="31"/>
                      </a:lnTo>
                      <a:lnTo>
                        <a:pt x="124" y="34"/>
                      </a:lnTo>
                      <a:lnTo>
                        <a:pt x="121" y="39"/>
                      </a:lnTo>
                      <a:lnTo>
                        <a:pt x="117" y="45"/>
                      </a:lnTo>
                      <a:lnTo>
                        <a:pt x="123" y="42"/>
                      </a:lnTo>
                      <a:lnTo>
                        <a:pt x="129" y="40"/>
                      </a:lnTo>
                      <a:lnTo>
                        <a:pt x="135" y="36"/>
                      </a:lnTo>
                      <a:lnTo>
                        <a:pt x="141" y="31"/>
                      </a:lnTo>
                      <a:lnTo>
                        <a:pt x="147" y="23"/>
                      </a:lnTo>
                      <a:lnTo>
                        <a:pt x="152" y="16"/>
                      </a:lnTo>
                      <a:lnTo>
                        <a:pt x="157" y="9"/>
                      </a:lnTo>
                      <a:lnTo>
                        <a:pt x="160" y="3"/>
                      </a:lnTo>
                      <a:lnTo>
                        <a:pt x="162" y="0"/>
                      </a:lnTo>
                      <a:lnTo>
                        <a:pt x="162" y="4"/>
                      </a:lnTo>
                      <a:lnTo>
                        <a:pt x="165" y="11"/>
                      </a:lnTo>
                      <a:lnTo>
                        <a:pt x="166" y="18"/>
                      </a:lnTo>
                      <a:lnTo>
                        <a:pt x="166" y="24"/>
                      </a:lnTo>
                      <a:lnTo>
                        <a:pt x="165" y="32"/>
                      </a:lnTo>
                      <a:lnTo>
                        <a:pt x="162" y="38"/>
                      </a:lnTo>
                      <a:lnTo>
                        <a:pt x="161" y="45"/>
                      </a:lnTo>
                      <a:lnTo>
                        <a:pt x="157" y="54"/>
                      </a:lnTo>
                      <a:lnTo>
                        <a:pt x="152" y="61"/>
                      </a:lnTo>
                      <a:lnTo>
                        <a:pt x="147" y="69"/>
                      </a:lnTo>
                      <a:lnTo>
                        <a:pt x="141" y="76"/>
                      </a:lnTo>
                      <a:lnTo>
                        <a:pt x="134" y="81"/>
                      </a:lnTo>
                      <a:lnTo>
                        <a:pt x="143" y="79"/>
                      </a:lnTo>
                      <a:lnTo>
                        <a:pt x="146" y="79"/>
                      </a:lnTo>
                      <a:lnTo>
                        <a:pt x="151" y="81"/>
                      </a:lnTo>
                      <a:lnTo>
                        <a:pt x="156" y="84"/>
                      </a:lnTo>
                      <a:lnTo>
                        <a:pt x="161" y="88"/>
                      </a:lnTo>
                      <a:lnTo>
                        <a:pt x="164" y="93"/>
                      </a:lnTo>
                      <a:lnTo>
                        <a:pt x="167" y="99"/>
                      </a:lnTo>
                      <a:lnTo>
                        <a:pt x="169" y="104"/>
                      </a:lnTo>
                      <a:lnTo>
                        <a:pt x="171" y="110"/>
                      </a:lnTo>
                      <a:lnTo>
                        <a:pt x="171" y="115"/>
                      </a:lnTo>
                      <a:lnTo>
                        <a:pt x="168" y="122"/>
                      </a:lnTo>
                      <a:lnTo>
                        <a:pt x="166" y="124"/>
                      </a:lnTo>
                      <a:lnTo>
                        <a:pt x="162" y="130"/>
                      </a:lnTo>
                      <a:lnTo>
                        <a:pt x="162" y="124"/>
                      </a:lnTo>
                      <a:lnTo>
                        <a:pt x="161" y="120"/>
                      </a:lnTo>
                      <a:lnTo>
                        <a:pt x="159" y="117"/>
                      </a:lnTo>
                      <a:lnTo>
                        <a:pt x="158" y="115"/>
                      </a:lnTo>
                      <a:lnTo>
                        <a:pt x="156" y="113"/>
                      </a:lnTo>
                      <a:lnTo>
                        <a:pt x="153" y="112"/>
                      </a:lnTo>
                      <a:lnTo>
                        <a:pt x="150" y="113"/>
                      </a:lnTo>
                      <a:lnTo>
                        <a:pt x="146" y="113"/>
                      </a:lnTo>
                      <a:lnTo>
                        <a:pt x="145" y="113"/>
                      </a:lnTo>
                      <a:lnTo>
                        <a:pt x="141" y="116"/>
                      </a:lnTo>
                      <a:lnTo>
                        <a:pt x="138" y="119"/>
                      </a:lnTo>
                      <a:lnTo>
                        <a:pt x="137" y="123"/>
                      </a:lnTo>
                      <a:lnTo>
                        <a:pt x="135" y="124"/>
                      </a:lnTo>
                      <a:lnTo>
                        <a:pt x="134" y="129"/>
                      </a:lnTo>
                      <a:lnTo>
                        <a:pt x="133" y="134"/>
                      </a:lnTo>
                      <a:lnTo>
                        <a:pt x="133" y="140"/>
                      </a:lnTo>
                      <a:lnTo>
                        <a:pt x="134" y="144"/>
                      </a:lnTo>
                      <a:lnTo>
                        <a:pt x="137" y="147"/>
                      </a:lnTo>
                      <a:lnTo>
                        <a:pt x="141" y="147"/>
                      </a:lnTo>
                      <a:lnTo>
                        <a:pt x="145" y="144"/>
                      </a:lnTo>
                      <a:lnTo>
                        <a:pt x="149" y="138"/>
                      </a:lnTo>
                      <a:lnTo>
                        <a:pt x="148" y="145"/>
                      </a:lnTo>
                      <a:lnTo>
                        <a:pt x="145" y="150"/>
                      </a:lnTo>
                      <a:lnTo>
                        <a:pt x="145" y="155"/>
                      </a:lnTo>
                      <a:lnTo>
                        <a:pt x="139" y="162"/>
                      </a:lnTo>
                      <a:lnTo>
                        <a:pt x="136" y="168"/>
                      </a:lnTo>
                      <a:lnTo>
                        <a:pt x="131" y="172"/>
                      </a:lnTo>
                      <a:lnTo>
                        <a:pt x="128" y="177"/>
                      </a:lnTo>
                      <a:lnTo>
                        <a:pt x="124" y="178"/>
                      </a:lnTo>
                      <a:lnTo>
                        <a:pt x="119" y="181"/>
                      </a:lnTo>
                      <a:lnTo>
                        <a:pt x="115" y="181"/>
                      </a:lnTo>
                      <a:lnTo>
                        <a:pt x="110" y="181"/>
                      </a:lnTo>
                      <a:lnTo>
                        <a:pt x="106" y="181"/>
                      </a:lnTo>
                      <a:lnTo>
                        <a:pt x="102" y="179"/>
                      </a:lnTo>
                      <a:lnTo>
                        <a:pt x="97" y="176"/>
                      </a:lnTo>
                      <a:lnTo>
                        <a:pt x="94" y="175"/>
                      </a:lnTo>
                      <a:lnTo>
                        <a:pt x="91" y="173"/>
                      </a:lnTo>
                      <a:lnTo>
                        <a:pt x="88" y="174"/>
                      </a:lnTo>
                      <a:lnTo>
                        <a:pt x="84" y="174"/>
                      </a:lnTo>
                      <a:lnTo>
                        <a:pt x="79" y="177"/>
                      </a:lnTo>
                      <a:lnTo>
                        <a:pt x="76" y="181"/>
                      </a:lnTo>
                      <a:lnTo>
                        <a:pt x="74" y="187"/>
                      </a:lnTo>
                      <a:lnTo>
                        <a:pt x="72" y="192"/>
                      </a:lnTo>
                      <a:lnTo>
                        <a:pt x="70" y="196"/>
                      </a:lnTo>
                      <a:lnTo>
                        <a:pt x="69" y="203"/>
                      </a:lnTo>
                      <a:lnTo>
                        <a:pt x="74" y="205"/>
                      </a:lnTo>
                      <a:lnTo>
                        <a:pt x="76" y="204"/>
                      </a:lnTo>
                      <a:lnTo>
                        <a:pt x="74" y="210"/>
                      </a:lnTo>
                      <a:lnTo>
                        <a:pt x="71" y="214"/>
                      </a:lnTo>
                      <a:lnTo>
                        <a:pt x="68" y="216"/>
                      </a:lnTo>
                      <a:lnTo>
                        <a:pt x="64" y="220"/>
                      </a:lnTo>
                      <a:lnTo>
                        <a:pt x="59" y="224"/>
                      </a:lnTo>
                      <a:lnTo>
                        <a:pt x="52" y="226"/>
                      </a:lnTo>
                      <a:lnTo>
                        <a:pt x="47" y="225"/>
                      </a:lnTo>
                      <a:lnTo>
                        <a:pt x="42" y="227"/>
                      </a:lnTo>
                      <a:lnTo>
                        <a:pt x="38" y="227"/>
                      </a:lnTo>
                      <a:lnTo>
                        <a:pt x="32" y="226"/>
                      </a:lnTo>
                      <a:lnTo>
                        <a:pt x="25" y="224"/>
                      </a:lnTo>
                      <a:lnTo>
                        <a:pt x="23" y="221"/>
                      </a:lnTo>
                      <a:lnTo>
                        <a:pt x="19" y="219"/>
                      </a:lnTo>
                      <a:lnTo>
                        <a:pt x="16" y="216"/>
                      </a:lnTo>
                      <a:lnTo>
                        <a:pt x="12" y="213"/>
                      </a:lnTo>
                      <a:lnTo>
                        <a:pt x="9" y="208"/>
                      </a:lnTo>
                      <a:lnTo>
                        <a:pt x="7" y="203"/>
                      </a:lnTo>
                      <a:lnTo>
                        <a:pt x="5" y="196"/>
                      </a:lnTo>
                      <a:lnTo>
                        <a:pt x="4" y="191"/>
                      </a:lnTo>
                      <a:lnTo>
                        <a:pt x="7" y="181"/>
                      </a:lnTo>
                      <a:lnTo>
                        <a:pt x="6" y="171"/>
                      </a:lnTo>
                      <a:lnTo>
                        <a:pt x="4" y="163"/>
                      </a:lnTo>
                      <a:lnTo>
                        <a:pt x="2" y="150"/>
                      </a:lnTo>
                      <a:lnTo>
                        <a:pt x="0" y="139"/>
                      </a:lnTo>
                      <a:lnTo>
                        <a:pt x="0" y="129"/>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6" name="Freeform 21">
                  <a:extLst>
                    <a:ext uri="{FF2B5EF4-FFF2-40B4-BE49-F238E27FC236}">
                      <a16:creationId xmlns:a16="http://schemas.microsoft.com/office/drawing/2014/main" id="{6DB4ABBA-9D06-4CED-B72D-9898D9236856}"/>
                    </a:ext>
                  </a:extLst>
                </p:cNvPr>
                <p:cNvSpPr>
                  <a:spLocks/>
                </p:cNvSpPr>
                <p:nvPr/>
              </p:nvSpPr>
              <p:spPr bwMode="auto">
                <a:xfrm>
                  <a:off x="2344" y="2573"/>
                  <a:ext cx="223" cy="550"/>
                </a:xfrm>
                <a:custGeom>
                  <a:avLst/>
                  <a:gdLst>
                    <a:gd name="T0" fmla="*/ 38 w 223"/>
                    <a:gd name="T1" fmla="*/ 7 h 550"/>
                    <a:gd name="T2" fmla="*/ 66 w 223"/>
                    <a:gd name="T3" fmla="*/ 0 h 550"/>
                    <a:gd name="T4" fmla="*/ 85 w 223"/>
                    <a:gd name="T5" fmla="*/ 5 h 550"/>
                    <a:gd name="T6" fmla="*/ 99 w 223"/>
                    <a:gd name="T7" fmla="*/ 31 h 550"/>
                    <a:gd name="T8" fmla="*/ 114 w 223"/>
                    <a:gd name="T9" fmla="*/ 59 h 550"/>
                    <a:gd name="T10" fmla="*/ 129 w 223"/>
                    <a:gd name="T11" fmla="*/ 76 h 550"/>
                    <a:gd name="T12" fmla="*/ 151 w 223"/>
                    <a:gd name="T13" fmla="*/ 78 h 550"/>
                    <a:gd name="T14" fmla="*/ 175 w 223"/>
                    <a:gd name="T15" fmla="*/ 62 h 550"/>
                    <a:gd name="T16" fmla="*/ 197 w 223"/>
                    <a:gd name="T17" fmla="*/ 57 h 550"/>
                    <a:gd name="T18" fmla="*/ 214 w 223"/>
                    <a:gd name="T19" fmla="*/ 65 h 550"/>
                    <a:gd name="T20" fmla="*/ 211 w 223"/>
                    <a:gd name="T21" fmla="*/ 78 h 550"/>
                    <a:gd name="T22" fmla="*/ 198 w 223"/>
                    <a:gd name="T23" fmla="*/ 89 h 550"/>
                    <a:gd name="T24" fmla="*/ 191 w 223"/>
                    <a:gd name="T25" fmla="*/ 107 h 550"/>
                    <a:gd name="T26" fmla="*/ 195 w 223"/>
                    <a:gd name="T27" fmla="*/ 128 h 550"/>
                    <a:gd name="T28" fmla="*/ 197 w 223"/>
                    <a:gd name="T29" fmla="*/ 140 h 550"/>
                    <a:gd name="T30" fmla="*/ 188 w 223"/>
                    <a:gd name="T31" fmla="*/ 156 h 550"/>
                    <a:gd name="T32" fmla="*/ 173 w 223"/>
                    <a:gd name="T33" fmla="*/ 174 h 550"/>
                    <a:gd name="T34" fmla="*/ 199 w 223"/>
                    <a:gd name="T35" fmla="*/ 175 h 550"/>
                    <a:gd name="T36" fmla="*/ 199 w 223"/>
                    <a:gd name="T37" fmla="*/ 191 h 550"/>
                    <a:gd name="T38" fmla="*/ 185 w 223"/>
                    <a:gd name="T39" fmla="*/ 213 h 550"/>
                    <a:gd name="T40" fmla="*/ 168 w 223"/>
                    <a:gd name="T41" fmla="*/ 237 h 550"/>
                    <a:gd name="T42" fmla="*/ 147 w 223"/>
                    <a:gd name="T43" fmla="*/ 245 h 550"/>
                    <a:gd name="T44" fmla="*/ 167 w 223"/>
                    <a:gd name="T45" fmla="*/ 256 h 550"/>
                    <a:gd name="T46" fmla="*/ 186 w 223"/>
                    <a:gd name="T47" fmla="*/ 260 h 550"/>
                    <a:gd name="T48" fmla="*/ 193 w 223"/>
                    <a:gd name="T49" fmla="*/ 285 h 550"/>
                    <a:gd name="T50" fmla="*/ 187 w 223"/>
                    <a:gd name="T51" fmla="*/ 293 h 550"/>
                    <a:gd name="T52" fmla="*/ 175 w 223"/>
                    <a:gd name="T53" fmla="*/ 297 h 550"/>
                    <a:gd name="T54" fmla="*/ 170 w 223"/>
                    <a:gd name="T55" fmla="*/ 313 h 550"/>
                    <a:gd name="T56" fmla="*/ 176 w 223"/>
                    <a:gd name="T57" fmla="*/ 335 h 550"/>
                    <a:gd name="T58" fmla="*/ 188 w 223"/>
                    <a:gd name="T59" fmla="*/ 344 h 550"/>
                    <a:gd name="T60" fmla="*/ 204 w 223"/>
                    <a:gd name="T61" fmla="*/ 337 h 550"/>
                    <a:gd name="T62" fmla="*/ 218 w 223"/>
                    <a:gd name="T63" fmla="*/ 316 h 550"/>
                    <a:gd name="T64" fmla="*/ 222 w 223"/>
                    <a:gd name="T65" fmla="*/ 336 h 550"/>
                    <a:gd name="T66" fmla="*/ 211 w 223"/>
                    <a:gd name="T67" fmla="*/ 371 h 550"/>
                    <a:gd name="T68" fmla="*/ 196 w 223"/>
                    <a:gd name="T69" fmla="*/ 398 h 550"/>
                    <a:gd name="T70" fmla="*/ 173 w 223"/>
                    <a:gd name="T71" fmla="*/ 423 h 550"/>
                    <a:gd name="T72" fmla="*/ 149 w 223"/>
                    <a:gd name="T73" fmla="*/ 440 h 550"/>
                    <a:gd name="T74" fmla="*/ 115 w 223"/>
                    <a:gd name="T75" fmla="*/ 448 h 550"/>
                    <a:gd name="T76" fmla="*/ 91 w 223"/>
                    <a:gd name="T77" fmla="*/ 457 h 550"/>
                    <a:gd name="T78" fmla="*/ 93 w 223"/>
                    <a:gd name="T79" fmla="*/ 467 h 550"/>
                    <a:gd name="T80" fmla="*/ 109 w 223"/>
                    <a:gd name="T81" fmla="*/ 486 h 550"/>
                    <a:gd name="T82" fmla="*/ 92 w 223"/>
                    <a:gd name="T83" fmla="*/ 500 h 550"/>
                    <a:gd name="T84" fmla="*/ 76 w 223"/>
                    <a:gd name="T85" fmla="*/ 520 h 550"/>
                    <a:gd name="T86" fmla="*/ 87 w 223"/>
                    <a:gd name="T87" fmla="*/ 528 h 550"/>
                    <a:gd name="T88" fmla="*/ 66 w 223"/>
                    <a:gd name="T89" fmla="*/ 546 h 550"/>
                    <a:gd name="T90" fmla="*/ 47 w 223"/>
                    <a:gd name="T91" fmla="*/ 547 h 550"/>
                    <a:gd name="T92" fmla="*/ 24 w 223"/>
                    <a:gd name="T93" fmla="*/ 543 h 550"/>
                    <a:gd name="T94" fmla="*/ 4 w 223"/>
                    <a:gd name="T95" fmla="*/ 521 h 550"/>
                    <a:gd name="T96" fmla="*/ 1 w 223"/>
                    <a:gd name="T97" fmla="*/ 475 h 550"/>
                    <a:gd name="T98" fmla="*/ 4 w 223"/>
                    <a:gd name="T99" fmla="*/ 437 h 550"/>
                    <a:gd name="T100" fmla="*/ 4 w 223"/>
                    <a:gd name="T101" fmla="*/ 397 h 550"/>
                    <a:gd name="T102" fmla="*/ 14 w 223"/>
                    <a:gd name="T103" fmla="*/ 345 h 550"/>
                    <a:gd name="T104" fmla="*/ 11 w 223"/>
                    <a:gd name="T105" fmla="*/ 282 h 550"/>
                    <a:gd name="T106" fmla="*/ 6 w 223"/>
                    <a:gd name="T107" fmla="*/ 107 h 5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23" h="550">
                      <a:moveTo>
                        <a:pt x="11" y="27"/>
                      </a:moveTo>
                      <a:lnTo>
                        <a:pt x="18" y="19"/>
                      </a:lnTo>
                      <a:lnTo>
                        <a:pt x="29" y="12"/>
                      </a:lnTo>
                      <a:lnTo>
                        <a:pt x="38" y="7"/>
                      </a:lnTo>
                      <a:lnTo>
                        <a:pt x="45" y="3"/>
                      </a:lnTo>
                      <a:lnTo>
                        <a:pt x="53" y="1"/>
                      </a:lnTo>
                      <a:lnTo>
                        <a:pt x="60" y="0"/>
                      </a:lnTo>
                      <a:lnTo>
                        <a:pt x="66" y="0"/>
                      </a:lnTo>
                      <a:lnTo>
                        <a:pt x="71" y="0"/>
                      </a:lnTo>
                      <a:lnTo>
                        <a:pt x="75" y="0"/>
                      </a:lnTo>
                      <a:lnTo>
                        <a:pt x="79" y="2"/>
                      </a:lnTo>
                      <a:lnTo>
                        <a:pt x="85" y="5"/>
                      </a:lnTo>
                      <a:lnTo>
                        <a:pt x="89" y="11"/>
                      </a:lnTo>
                      <a:lnTo>
                        <a:pt x="93" y="15"/>
                      </a:lnTo>
                      <a:lnTo>
                        <a:pt x="96" y="23"/>
                      </a:lnTo>
                      <a:lnTo>
                        <a:pt x="99" y="31"/>
                      </a:lnTo>
                      <a:lnTo>
                        <a:pt x="101" y="36"/>
                      </a:lnTo>
                      <a:lnTo>
                        <a:pt x="106" y="45"/>
                      </a:lnTo>
                      <a:lnTo>
                        <a:pt x="112" y="54"/>
                      </a:lnTo>
                      <a:lnTo>
                        <a:pt x="114" y="59"/>
                      </a:lnTo>
                      <a:lnTo>
                        <a:pt x="117" y="65"/>
                      </a:lnTo>
                      <a:lnTo>
                        <a:pt x="122" y="70"/>
                      </a:lnTo>
                      <a:lnTo>
                        <a:pt x="124" y="74"/>
                      </a:lnTo>
                      <a:lnTo>
                        <a:pt x="129" y="76"/>
                      </a:lnTo>
                      <a:lnTo>
                        <a:pt x="134" y="78"/>
                      </a:lnTo>
                      <a:lnTo>
                        <a:pt x="140" y="80"/>
                      </a:lnTo>
                      <a:lnTo>
                        <a:pt x="144" y="80"/>
                      </a:lnTo>
                      <a:lnTo>
                        <a:pt x="151" y="78"/>
                      </a:lnTo>
                      <a:lnTo>
                        <a:pt x="157" y="74"/>
                      </a:lnTo>
                      <a:lnTo>
                        <a:pt x="163" y="71"/>
                      </a:lnTo>
                      <a:lnTo>
                        <a:pt x="169" y="69"/>
                      </a:lnTo>
                      <a:lnTo>
                        <a:pt x="175" y="62"/>
                      </a:lnTo>
                      <a:lnTo>
                        <a:pt x="180" y="60"/>
                      </a:lnTo>
                      <a:lnTo>
                        <a:pt x="188" y="57"/>
                      </a:lnTo>
                      <a:lnTo>
                        <a:pt x="191" y="58"/>
                      </a:lnTo>
                      <a:lnTo>
                        <a:pt x="197" y="57"/>
                      </a:lnTo>
                      <a:lnTo>
                        <a:pt x="203" y="58"/>
                      </a:lnTo>
                      <a:lnTo>
                        <a:pt x="207" y="59"/>
                      </a:lnTo>
                      <a:lnTo>
                        <a:pt x="210" y="62"/>
                      </a:lnTo>
                      <a:lnTo>
                        <a:pt x="214" y="65"/>
                      </a:lnTo>
                      <a:lnTo>
                        <a:pt x="219" y="71"/>
                      </a:lnTo>
                      <a:lnTo>
                        <a:pt x="220" y="76"/>
                      </a:lnTo>
                      <a:lnTo>
                        <a:pt x="215" y="78"/>
                      </a:lnTo>
                      <a:lnTo>
                        <a:pt x="211" y="78"/>
                      </a:lnTo>
                      <a:lnTo>
                        <a:pt x="208" y="80"/>
                      </a:lnTo>
                      <a:lnTo>
                        <a:pt x="205" y="81"/>
                      </a:lnTo>
                      <a:lnTo>
                        <a:pt x="201" y="85"/>
                      </a:lnTo>
                      <a:lnTo>
                        <a:pt x="198" y="89"/>
                      </a:lnTo>
                      <a:lnTo>
                        <a:pt x="195" y="93"/>
                      </a:lnTo>
                      <a:lnTo>
                        <a:pt x="193" y="98"/>
                      </a:lnTo>
                      <a:lnTo>
                        <a:pt x="192" y="103"/>
                      </a:lnTo>
                      <a:lnTo>
                        <a:pt x="191" y="107"/>
                      </a:lnTo>
                      <a:lnTo>
                        <a:pt x="190" y="114"/>
                      </a:lnTo>
                      <a:lnTo>
                        <a:pt x="191" y="119"/>
                      </a:lnTo>
                      <a:lnTo>
                        <a:pt x="192" y="124"/>
                      </a:lnTo>
                      <a:lnTo>
                        <a:pt x="195" y="128"/>
                      </a:lnTo>
                      <a:lnTo>
                        <a:pt x="198" y="130"/>
                      </a:lnTo>
                      <a:lnTo>
                        <a:pt x="201" y="128"/>
                      </a:lnTo>
                      <a:lnTo>
                        <a:pt x="200" y="134"/>
                      </a:lnTo>
                      <a:lnTo>
                        <a:pt x="197" y="140"/>
                      </a:lnTo>
                      <a:lnTo>
                        <a:pt x="195" y="146"/>
                      </a:lnTo>
                      <a:lnTo>
                        <a:pt x="192" y="150"/>
                      </a:lnTo>
                      <a:lnTo>
                        <a:pt x="190" y="153"/>
                      </a:lnTo>
                      <a:lnTo>
                        <a:pt x="188" y="156"/>
                      </a:lnTo>
                      <a:lnTo>
                        <a:pt x="186" y="160"/>
                      </a:lnTo>
                      <a:lnTo>
                        <a:pt x="182" y="164"/>
                      </a:lnTo>
                      <a:lnTo>
                        <a:pt x="178" y="168"/>
                      </a:lnTo>
                      <a:lnTo>
                        <a:pt x="173" y="174"/>
                      </a:lnTo>
                      <a:lnTo>
                        <a:pt x="180" y="172"/>
                      </a:lnTo>
                      <a:lnTo>
                        <a:pt x="188" y="171"/>
                      </a:lnTo>
                      <a:lnTo>
                        <a:pt x="195" y="175"/>
                      </a:lnTo>
                      <a:lnTo>
                        <a:pt x="199" y="175"/>
                      </a:lnTo>
                      <a:lnTo>
                        <a:pt x="206" y="180"/>
                      </a:lnTo>
                      <a:lnTo>
                        <a:pt x="210" y="186"/>
                      </a:lnTo>
                      <a:lnTo>
                        <a:pt x="204" y="187"/>
                      </a:lnTo>
                      <a:lnTo>
                        <a:pt x="199" y="191"/>
                      </a:lnTo>
                      <a:lnTo>
                        <a:pt x="195" y="197"/>
                      </a:lnTo>
                      <a:lnTo>
                        <a:pt x="190" y="201"/>
                      </a:lnTo>
                      <a:lnTo>
                        <a:pt x="188" y="208"/>
                      </a:lnTo>
                      <a:lnTo>
                        <a:pt x="185" y="213"/>
                      </a:lnTo>
                      <a:lnTo>
                        <a:pt x="181" y="220"/>
                      </a:lnTo>
                      <a:lnTo>
                        <a:pt x="179" y="224"/>
                      </a:lnTo>
                      <a:lnTo>
                        <a:pt x="173" y="231"/>
                      </a:lnTo>
                      <a:lnTo>
                        <a:pt x="168" y="237"/>
                      </a:lnTo>
                      <a:lnTo>
                        <a:pt x="164" y="239"/>
                      </a:lnTo>
                      <a:lnTo>
                        <a:pt x="157" y="243"/>
                      </a:lnTo>
                      <a:lnTo>
                        <a:pt x="153" y="245"/>
                      </a:lnTo>
                      <a:lnTo>
                        <a:pt x="147" y="245"/>
                      </a:lnTo>
                      <a:lnTo>
                        <a:pt x="152" y="251"/>
                      </a:lnTo>
                      <a:lnTo>
                        <a:pt x="156" y="255"/>
                      </a:lnTo>
                      <a:lnTo>
                        <a:pt x="161" y="256"/>
                      </a:lnTo>
                      <a:lnTo>
                        <a:pt x="167" y="256"/>
                      </a:lnTo>
                      <a:lnTo>
                        <a:pt x="172" y="255"/>
                      </a:lnTo>
                      <a:lnTo>
                        <a:pt x="177" y="256"/>
                      </a:lnTo>
                      <a:lnTo>
                        <a:pt x="183" y="257"/>
                      </a:lnTo>
                      <a:lnTo>
                        <a:pt x="186" y="260"/>
                      </a:lnTo>
                      <a:lnTo>
                        <a:pt x="189" y="266"/>
                      </a:lnTo>
                      <a:lnTo>
                        <a:pt x="190" y="270"/>
                      </a:lnTo>
                      <a:lnTo>
                        <a:pt x="192" y="277"/>
                      </a:lnTo>
                      <a:lnTo>
                        <a:pt x="193" y="285"/>
                      </a:lnTo>
                      <a:lnTo>
                        <a:pt x="195" y="292"/>
                      </a:lnTo>
                      <a:lnTo>
                        <a:pt x="192" y="302"/>
                      </a:lnTo>
                      <a:lnTo>
                        <a:pt x="189" y="297"/>
                      </a:lnTo>
                      <a:lnTo>
                        <a:pt x="187" y="293"/>
                      </a:lnTo>
                      <a:lnTo>
                        <a:pt x="184" y="292"/>
                      </a:lnTo>
                      <a:lnTo>
                        <a:pt x="181" y="292"/>
                      </a:lnTo>
                      <a:lnTo>
                        <a:pt x="177" y="295"/>
                      </a:lnTo>
                      <a:lnTo>
                        <a:pt x="175" y="297"/>
                      </a:lnTo>
                      <a:lnTo>
                        <a:pt x="174" y="300"/>
                      </a:lnTo>
                      <a:lnTo>
                        <a:pt x="173" y="303"/>
                      </a:lnTo>
                      <a:lnTo>
                        <a:pt x="170" y="308"/>
                      </a:lnTo>
                      <a:lnTo>
                        <a:pt x="170" y="313"/>
                      </a:lnTo>
                      <a:lnTo>
                        <a:pt x="170" y="317"/>
                      </a:lnTo>
                      <a:lnTo>
                        <a:pt x="172" y="324"/>
                      </a:lnTo>
                      <a:lnTo>
                        <a:pt x="173" y="329"/>
                      </a:lnTo>
                      <a:lnTo>
                        <a:pt x="176" y="335"/>
                      </a:lnTo>
                      <a:lnTo>
                        <a:pt x="177" y="338"/>
                      </a:lnTo>
                      <a:lnTo>
                        <a:pt x="180" y="341"/>
                      </a:lnTo>
                      <a:lnTo>
                        <a:pt x="184" y="344"/>
                      </a:lnTo>
                      <a:lnTo>
                        <a:pt x="188" y="344"/>
                      </a:lnTo>
                      <a:lnTo>
                        <a:pt x="190" y="345"/>
                      </a:lnTo>
                      <a:lnTo>
                        <a:pt x="195" y="343"/>
                      </a:lnTo>
                      <a:lnTo>
                        <a:pt x="200" y="339"/>
                      </a:lnTo>
                      <a:lnTo>
                        <a:pt x="204" y="337"/>
                      </a:lnTo>
                      <a:lnTo>
                        <a:pt x="209" y="331"/>
                      </a:lnTo>
                      <a:lnTo>
                        <a:pt x="212" y="327"/>
                      </a:lnTo>
                      <a:lnTo>
                        <a:pt x="215" y="322"/>
                      </a:lnTo>
                      <a:lnTo>
                        <a:pt x="218" y="316"/>
                      </a:lnTo>
                      <a:lnTo>
                        <a:pt x="222" y="310"/>
                      </a:lnTo>
                      <a:lnTo>
                        <a:pt x="222" y="317"/>
                      </a:lnTo>
                      <a:lnTo>
                        <a:pt x="222" y="327"/>
                      </a:lnTo>
                      <a:lnTo>
                        <a:pt x="222" y="336"/>
                      </a:lnTo>
                      <a:lnTo>
                        <a:pt x="219" y="345"/>
                      </a:lnTo>
                      <a:lnTo>
                        <a:pt x="217" y="354"/>
                      </a:lnTo>
                      <a:lnTo>
                        <a:pt x="214" y="362"/>
                      </a:lnTo>
                      <a:lnTo>
                        <a:pt x="211" y="371"/>
                      </a:lnTo>
                      <a:lnTo>
                        <a:pt x="208" y="376"/>
                      </a:lnTo>
                      <a:lnTo>
                        <a:pt x="203" y="384"/>
                      </a:lnTo>
                      <a:lnTo>
                        <a:pt x="200" y="394"/>
                      </a:lnTo>
                      <a:lnTo>
                        <a:pt x="196" y="398"/>
                      </a:lnTo>
                      <a:lnTo>
                        <a:pt x="190" y="404"/>
                      </a:lnTo>
                      <a:lnTo>
                        <a:pt x="187" y="410"/>
                      </a:lnTo>
                      <a:lnTo>
                        <a:pt x="180" y="416"/>
                      </a:lnTo>
                      <a:lnTo>
                        <a:pt x="173" y="423"/>
                      </a:lnTo>
                      <a:lnTo>
                        <a:pt x="165" y="430"/>
                      </a:lnTo>
                      <a:lnTo>
                        <a:pt x="162" y="432"/>
                      </a:lnTo>
                      <a:lnTo>
                        <a:pt x="155" y="436"/>
                      </a:lnTo>
                      <a:lnTo>
                        <a:pt x="149" y="440"/>
                      </a:lnTo>
                      <a:lnTo>
                        <a:pt x="144" y="443"/>
                      </a:lnTo>
                      <a:lnTo>
                        <a:pt x="133" y="444"/>
                      </a:lnTo>
                      <a:lnTo>
                        <a:pt x="126" y="446"/>
                      </a:lnTo>
                      <a:lnTo>
                        <a:pt x="115" y="448"/>
                      </a:lnTo>
                      <a:lnTo>
                        <a:pt x="107" y="451"/>
                      </a:lnTo>
                      <a:lnTo>
                        <a:pt x="99" y="451"/>
                      </a:lnTo>
                      <a:lnTo>
                        <a:pt x="95" y="453"/>
                      </a:lnTo>
                      <a:lnTo>
                        <a:pt x="91" y="457"/>
                      </a:lnTo>
                      <a:lnTo>
                        <a:pt x="86" y="460"/>
                      </a:lnTo>
                      <a:lnTo>
                        <a:pt x="82" y="466"/>
                      </a:lnTo>
                      <a:lnTo>
                        <a:pt x="89" y="467"/>
                      </a:lnTo>
                      <a:lnTo>
                        <a:pt x="93" y="467"/>
                      </a:lnTo>
                      <a:lnTo>
                        <a:pt x="97" y="471"/>
                      </a:lnTo>
                      <a:lnTo>
                        <a:pt x="101" y="476"/>
                      </a:lnTo>
                      <a:lnTo>
                        <a:pt x="105" y="479"/>
                      </a:lnTo>
                      <a:lnTo>
                        <a:pt x="109" y="486"/>
                      </a:lnTo>
                      <a:lnTo>
                        <a:pt x="114" y="492"/>
                      </a:lnTo>
                      <a:lnTo>
                        <a:pt x="117" y="498"/>
                      </a:lnTo>
                      <a:lnTo>
                        <a:pt x="99" y="497"/>
                      </a:lnTo>
                      <a:lnTo>
                        <a:pt x="92" y="500"/>
                      </a:lnTo>
                      <a:lnTo>
                        <a:pt x="84" y="506"/>
                      </a:lnTo>
                      <a:lnTo>
                        <a:pt x="77" y="512"/>
                      </a:lnTo>
                      <a:lnTo>
                        <a:pt x="73" y="517"/>
                      </a:lnTo>
                      <a:lnTo>
                        <a:pt x="76" y="520"/>
                      </a:lnTo>
                      <a:lnTo>
                        <a:pt x="80" y="521"/>
                      </a:lnTo>
                      <a:lnTo>
                        <a:pt x="84" y="521"/>
                      </a:lnTo>
                      <a:lnTo>
                        <a:pt x="93" y="521"/>
                      </a:lnTo>
                      <a:lnTo>
                        <a:pt x="87" y="528"/>
                      </a:lnTo>
                      <a:lnTo>
                        <a:pt x="82" y="533"/>
                      </a:lnTo>
                      <a:lnTo>
                        <a:pt x="77" y="537"/>
                      </a:lnTo>
                      <a:lnTo>
                        <a:pt x="72" y="542"/>
                      </a:lnTo>
                      <a:lnTo>
                        <a:pt x="66" y="546"/>
                      </a:lnTo>
                      <a:lnTo>
                        <a:pt x="62" y="547"/>
                      </a:lnTo>
                      <a:lnTo>
                        <a:pt x="56" y="549"/>
                      </a:lnTo>
                      <a:lnTo>
                        <a:pt x="52" y="549"/>
                      </a:lnTo>
                      <a:lnTo>
                        <a:pt x="47" y="547"/>
                      </a:lnTo>
                      <a:lnTo>
                        <a:pt x="41" y="545"/>
                      </a:lnTo>
                      <a:lnTo>
                        <a:pt x="36" y="545"/>
                      </a:lnTo>
                      <a:lnTo>
                        <a:pt x="32" y="543"/>
                      </a:lnTo>
                      <a:lnTo>
                        <a:pt x="24" y="543"/>
                      </a:lnTo>
                      <a:lnTo>
                        <a:pt x="16" y="545"/>
                      </a:lnTo>
                      <a:lnTo>
                        <a:pt x="11" y="547"/>
                      </a:lnTo>
                      <a:lnTo>
                        <a:pt x="8" y="536"/>
                      </a:lnTo>
                      <a:lnTo>
                        <a:pt x="4" y="521"/>
                      </a:lnTo>
                      <a:lnTo>
                        <a:pt x="1" y="507"/>
                      </a:lnTo>
                      <a:lnTo>
                        <a:pt x="0" y="493"/>
                      </a:lnTo>
                      <a:lnTo>
                        <a:pt x="0" y="485"/>
                      </a:lnTo>
                      <a:lnTo>
                        <a:pt x="1" y="475"/>
                      </a:lnTo>
                      <a:lnTo>
                        <a:pt x="3" y="466"/>
                      </a:lnTo>
                      <a:lnTo>
                        <a:pt x="4" y="455"/>
                      </a:lnTo>
                      <a:lnTo>
                        <a:pt x="4" y="445"/>
                      </a:lnTo>
                      <a:lnTo>
                        <a:pt x="4" y="437"/>
                      </a:lnTo>
                      <a:lnTo>
                        <a:pt x="3" y="429"/>
                      </a:lnTo>
                      <a:lnTo>
                        <a:pt x="3" y="418"/>
                      </a:lnTo>
                      <a:lnTo>
                        <a:pt x="3" y="408"/>
                      </a:lnTo>
                      <a:lnTo>
                        <a:pt x="4" y="397"/>
                      </a:lnTo>
                      <a:lnTo>
                        <a:pt x="5" y="385"/>
                      </a:lnTo>
                      <a:lnTo>
                        <a:pt x="8" y="375"/>
                      </a:lnTo>
                      <a:lnTo>
                        <a:pt x="12" y="356"/>
                      </a:lnTo>
                      <a:lnTo>
                        <a:pt x="14" y="345"/>
                      </a:lnTo>
                      <a:lnTo>
                        <a:pt x="13" y="333"/>
                      </a:lnTo>
                      <a:lnTo>
                        <a:pt x="16" y="317"/>
                      </a:lnTo>
                      <a:lnTo>
                        <a:pt x="15" y="300"/>
                      </a:lnTo>
                      <a:lnTo>
                        <a:pt x="11" y="282"/>
                      </a:lnTo>
                      <a:lnTo>
                        <a:pt x="4" y="235"/>
                      </a:lnTo>
                      <a:lnTo>
                        <a:pt x="10" y="188"/>
                      </a:lnTo>
                      <a:lnTo>
                        <a:pt x="15" y="152"/>
                      </a:lnTo>
                      <a:lnTo>
                        <a:pt x="6" y="107"/>
                      </a:lnTo>
                      <a:lnTo>
                        <a:pt x="1" y="59"/>
                      </a:lnTo>
                      <a:lnTo>
                        <a:pt x="11" y="2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 name="Freeform 22">
                  <a:extLst>
                    <a:ext uri="{FF2B5EF4-FFF2-40B4-BE49-F238E27FC236}">
                      <a16:creationId xmlns:a16="http://schemas.microsoft.com/office/drawing/2014/main" id="{FA15F8D3-0BEC-4F82-AB2F-D3997D18E0A3}"/>
                    </a:ext>
                  </a:extLst>
                </p:cNvPr>
                <p:cNvSpPr>
                  <a:spLocks/>
                </p:cNvSpPr>
                <p:nvPr/>
              </p:nvSpPr>
              <p:spPr bwMode="auto">
                <a:xfrm>
                  <a:off x="2342" y="2562"/>
                  <a:ext cx="75" cy="96"/>
                </a:xfrm>
                <a:custGeom>
                  <a:avLst/>
                  <a:gdLst>
                    <a:gd name="T0" fmla="*/ 2 w 75"/>
                    <a:gd name="T1" fmla="*/ 52 h 96"/>
                    <a:gd name="T2" fmla="*/ 7 w 75"/>
                    <a:gd name="T3" fmla="*/ 40 h 96"/>
                    <a:gd name="T4" fmla="*/ 14 w 75"/>
                    <a:gd name="T5" fmla="*/ 32 h 96"/>
                    <a:gd name="T6" fmla="*/ 24 w 75"/>
                    <a:gd name="T7" fmla="*/ 27 h 96"/>
                    <a:gd name="T8" fmla="*/ 32 w 75"/>
                    <a:gd name="T9" fmla="*/ 23 h 96"/>
                    <a:gd name="T10" fmla="*/ 39 w 75"/>
                    <a:gd name="T11" fmla="*/ 23 h 96"/>
                    <a:gd name="T12" fmla="*/ 47 w 75"/>
                    <a:gd name="T13" fmla="*/ 19 h 96"/>
                    <a:gd name="T14" fmla="*/ 50 w 75"/>
                    <a:gd name="T15" fmla="*/ 14 h 96"/>
                    <a:gd name="T16" fmla="*/ 55 w 75"/>
                    <a:gd name="T17" fmla="*/ 10 h 96"/>
                    <a:gd name="T18" fmla="*/ 56 w 75"/>
                    <a:gd name="T19" fmla="*/ 9 h 96"/>
                    <a:gd name="T20" fmla="*/ 54 w 75"/>
                    <a:gd name="T21" fmla="*/ 14 h 96"/>
                    <a:gd name="T22" fmla="*/ 54 w 75"/>
                    <a:gd name="T23" fmla="*/ 19 h 96"/>
                    <a:gd name="T24" fmla="*/ 61 w 75"/>
                    <a:gd name="T25" fmla="*/ 13 h 96"/>
                    <a:gd name="T26" fmla="*/ 68 w 75"/>
                    <a:gd name="T27" fmla="*/ 4 h 96"/>
                    <a:gd name="T28" fmla="*/ 70 w 75"/>
                    <a:gd name="T29" fmla="*/ 2 h 96"/>
                    <a:gd name="T30" fmla="*/ 71 w 75"/>
                    <a:gd name="T31" fmla="*/ 10 h 96"/>
                    <a:gd name="T32" fmla="*/ 69 w 75"/>
                    <a:gd name="T33" fmla="*/ 19 h 96"/>
                    <a:gd name="T34" fmla="*/ 63 w 75"/>
                    <a:gd name="T35" fmla="*/ 28 h 96"/>
                    <a:gd name="T36" fmla="*/ 61 w 75"/>
                    <a:gd name="T37" fmla="*/ 32 h 96"/>
                    <a:gd name="T38" fmla="*/ 67 w 75"/>
                    <a:gd name="T39" fmla="*/ 33 h 96"/>
                    <a:gd name="T40" fmla="*/ 71 w 75"/>
                    <a:gd name="T41" fmla="*/ 40 h 96"/>
                    <a:gd name="T42" fmla="*/ 72 w 75"/>
                    <a:gd name="T43" fmla="*/ 46 h 96"/>
                    <a:gd name="T44" fmla="*/ 68 w 75"/>
                    <a:gd name="T45" fmla="*/ 52 h 96"/>
                    <a:gd name="T46" fmla="*/ 67 w 75"/>
                    <a:gd name="T47" fmla="*/ 47 h 96"/>
                    <a:gd name="T48" fmla="*/ 64 w 75"/>
                    <a:gd name="T49" fmla="*/ 45 h 96"/>
                    <a:gd name="T50" fmla="*/ 59 w 75"/>
                    <a:gd name="T51" fmla="*/ 48 h 96"/>
                    <a:gd name="T52" fmla="*/ 56 w 75"/>
                    <a:gd name="T53" fmla="*/ 52 h 96"/>
                    <a:gd name="T54" fmla="*/ 56 w 75"/>
                    <a:gd name="T55" fmla="*/ 58 h 96"/>
                    <a:gd name="T56" fmla="*/ 62 w 75"/>
                    <a:gd name="T57" fmla="*/ 57 h 96"/>
                    <a:gd name="T58" fmla="*/ 62 w 75"/>
                    <a:gd name="T59" fmla="*/ 61 h 96"/>
                    <a:gd name="T60" fmla="*/ 57 w 75"/>
                    <a:gd name="T61" fmla="*/ 67 h 96"/>
                    <a:gd name="T62" fmla="*/ 52 w 75"/>
                    <a:gd name="T63" fmla="*/ 73 h 96"/>
                    <a:gd name="T64" fmla="*/ 47 w 75"/>
                    <a:gd name="T65" fmla="*/ 73 h 96"/>
                    <a:gd name="T66" fmla="*/ 41 w 75"/>
                    <a:gd name="T67" fmla="*/ 71 h 96"/>
                    <a:gd name="T68" fmla="*/ 37 w 75"/>
                    <a:gd name="T69" fmla="*/ 71 h 96"/>
                    <a:gd name="T70" fmla="*/ 32 w 75"/>
                    <a:gd name="T71" fmla="*/ 74 h 96"/>
                    <a:gd name="T72" fmla="*/ 29 w 75"/>
                    <a:gd name="T73" fmla="*/ 81 h 96"/>
                    <a:gd name="T74" fmla="*/ 31 w 75"/>
                    <a:gd name="T75" fmla="*/ 83 h 96"/>
                    <a:gd name="T76" fmla="*/ 28 w 75"/>
                    <a:gd name="T77" fmla="*/ 90 h 96"/>
                    <a:gd name="T78" fmla="*/ 21 w 75"/>
                    <a:gd name="T79" fmla="*/ 93 h 96"/>
                    <a:gd name="T80" fmla="*/ 15 w 75"/>
                    <a:gd name="T81" fmla="*/ 95 h 96"/>
                    <a:gd name="T82" fmla="*/ 8 w 75"/>
                    <a:gd name="T83" fmla="*/ 92 h 96"/>
                    <a:gd name="T84" fmla="*/ 4 w 75"/>
                    <a:gd name="T85" fmla="*/ 87 h 96"/>
                    <a:gd name="T86" fmla="*/ 1 w 75"/>
                    <a:gd name="T87" fmla="*/ 81 h 96"/>
                    <a:gd name="T88" fmla="*/ 2 w 75"/>
                    <a:gd name="T89" fmla="*/ 70 h 96"/>
                    <a:gd name="T90" fmla="*/ 0 w 75"/>
                    <a:gd name="T91" fmla="*/ 57 h 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5" h="96">
                      <a:moveTo>
                        <a:pt x="0" y="57"/>
                      </a:moveTo>
                      <a:lnTo>
                        <a:pt x="1" y="53"/>
                      </a:lnTo>
                      <a:lnTo>
                        <a:pt x="2" y="52"/>
                      </a:lnTo>
                      <a:lnTo>
                        <a:pt x="4" y="47"/>
                      </a:lnTo>
                      <a:lnTo>
                        <a:pt x="5" y="43"/>
                      </a:lnTo>
                      <a:lnTo>
                        <a:pt x="7" y="40"/>
                      </a:lnTo>
                      <a:lnTo>
                        <a:pt x="10" y="37"/>
                      </a:lnTo>
                      <a:lnTo>
                        <a:pt x="12" y="33"/>
                      </a:lnTo>
                      <a:lnTo>
                        <a:pt x="14" y="32"/>
                      </a:lnTo>
                      <a:lnTo>
                        <a:pt x="18" y="31"/>
                      </a:lnTo>
                      <a:lnTo>
                        <a:pt x="21" y="28"/>
                      </a:lnTo>
                      <a:lnTo>
                        <a:pt x="24" y="27"/>
                      </a:lnTo>
                      <a:lnTo>
                        <a:pt x="25" y="25"/>
                      </a:lnTo>
                      <a:lnTo>
                        <a:pt x="29" y="24"/>
                      </a:lnTo>
                      <a:lnTo>
                        <a:pt x="32" y="23"/>
                      </a:lnTo>
                      <a:lnTo>
                        <a:pt x="34" y="23"/>
                      </a:lnTo>
                      <a:lnTo>
                        <a:pt x="37" y="23"/>
                      </a:lnTo>
                      <a:lnTo>
                        <a:pt x="39" y="23"/>
                      </a:lnTo>
                      <a:lnTo>
                        <a:pt x="42" y="22"/>
                      </a:lnTo>
                      <a:lnTo>
                        <a:pt x="44" y="21"/>
                      </a:lnTo>
                      <a:lnTo>
                        <a:pt x="47" y="19"/>
                      </a:lnTo>
                      <a:lnTo>
                        <a:pt x="48" y="17"/>
                      </a:lnTo>
                      <a:lnTo>
                        <a:pt x="48" y="16"/>
                      </a:lnTo>
                      <a:lnTo>
                        <a:pt x="50" y="14"/>
                      </a:lnTo>
                      <a:lnTo>
                        <a:pt x="52" y="13"/>
                      </a:lnTo>
                      <a:lnTo>
                        <a:pt x="53" y="11"/>
                      </a:lnTo>
                      <a:lnTo>
                        <a:pt x="55" y="10"/>
                      </a:lnTo>
                      <a:lnTo>
                        <a:pt x="55" y="8"/>
                      </a:lnTo>
                      <a:lnTo>
                        <a:pt x="56" y="5"/>
                      </a:lnTo>
                      <a:lnTo>
                        <a:pt x="56" y="9"/>
                      </a:lnTo>
                      <a:lnTo>
                        <a:pt x="55" y="12"/>
                      </a:lnTo>
                      <a:lnTo>
                        <a:pt x="55" y="14"/>
                      </a:lnTo>
                      <a:lnTo>
                        <a:pt x="54" y="14"/>
                      </a:lnTo>
                      <a:lnTo>
                        <a:pt x="53" y="18"/>
                      </a:lnTo>
                      <a:lnTo>
                        <a:pt x="50" y="20"/>
                      </a:lnTo>
                      <a:lnTo>
                        <a:pt x="54" y="19"/>
                      </a:lnTo>
                      <a:lnTo>
                        <a:pt x="56" y="17"/>
                      </a:lnTo>
                      <a:lnTo>
                        <a:pt x="58" y="14"/>
                      </a:lnTo>
                      <a:lnTo>
                        <a:pt x="61" y="13"/>
                      </a:lnTo>
                      <a:lnTo>
                        <a:pt x="63" y="10"/>
                      </a:lnTo>
                      <a:lnTo>
                        <a:pt x="66" y="7"/>
                      </a:lnTo>
                      <a:lnTo>
                        <a:pt x="68" y="4"/>
                      </a:lnTo>
                      <a:lnTo>
                        <a:pt x="69" y="1"/>
                      </a:lnTo>
                      <a:lnTo>
                        <a:pt x="70" y="0"/>
                      </a:lnTo>
                      <a:lnTo>
                        <a:pt x="70" y="2"/>
                      </a:lnTo>
                      <a:lnTo>
                        <a:pt x="71" y="4"/>
                      </a:lnTo>
                      <a:lnTo>
                        <a:pt x="71" y="8"/>
                      </a:lnTo>
                      <a:lnTo>
                        <a:pt x="71" y="10"/>
                      </a:lnTo>
                      <a:lnTo>
                        <a:pt x="71" y="13"/>
                      </a:lnTo>
                      <a:lnTo>
                        <a:pt x="70" y="15"/>
                      </a:lnTo>
                      <a:lnTo>
                        <a:pt x="69" y="19"/>
                      </a:lnTo>
                      <a:lnTo>
                        <a:pt x="67" y="21"/>
                      </a:lnTo>
                      <a:lnTo>
                        <a:pt x="65" y="25"/>
                      </a:lnTo>
                      <a:lnTo>
                        <a:pt x="63" y="28"/>
                      </a:lnTo>
                      <a:lnTo>
                        <a:pt x="61" y="31"/>
                      </a:lnTo>
                      <a:lnTo>
                        <a:pt x="57" y="33"/>
                      </a:lnTo>
                      <a:lnTo>
                        <a:pt x="61" y="32"/>
                      </a:lnTo>
                      <a:lnTo>
                        <a:pt x="62" y="32"/>
                      </a:lnTo>
                      <a:lnTo>
                        <a:pt x="65" y="33"/>
                      </a:lnTo>
                      <a:lnTo>
                        <a:pt x="67" y="33"/>
                      </a:lnTo>
                      <a:lnTo>
                        <a:pt x="69" y="35"/>
                      </a:lnTo>
                      <a:lnTo>
                        <a:pt x="70" y="37"/>
                      </a:lnTo>
                      <a:lnTo>
                        <a:pt x="71" y="40"/>
                      </a:lnTo>
                      <a:lnTo>
                        <a:pt x="72" y="42"/>
                      </a:lnTo>
                      <a:lnTo>
                        <a:pt x="74" y="43"/>
                      </a:lnTo>
                      <a:lnTo>
                        <a:pt x="72" y="46"/>
                      </a:lnTo>
                      <a:lnTo>
                        <a:pt x="71" y="48"/>
                      </a:lnTo>
                      <a:lnTo>
                        <a:pt x="70" y="51"/>
                      </a:lnTo>
                      <a:lnTo>
                        <a:pt x="68" y="52"/>
                      </a:lnTo>
                      <a:lnTo>
                        <a:pt x="69" y="50"/>
                      </a:lnTo>
                      <a:lnTo>
                        <a:pt x="68" y="48"/>
                      </a:lnTo>
                      <a:lnTo>
                        <a:pt x="67" y="47"/>
                      </a:lnTo>
                      <a:lnTo>
                        <a:pt x="66" y="46"/>
                      </a:lnTo>
                      <a:lnTo>
                        <a:pt x="65" y="45"/>
                      </a:lnTo>
                      <a:lnTo>
                        <a:pt x="64" y="45"/>
                      </a:lnTo>
                      <a:lnTo>
                        <a:pt x="62" y="46"/>
                      </a:lnTo>
                      <a:lnTo>
                        <a:pt x="60" y="47"/>
                      </a:lnTo>
                      <a:lnTo>
                        <a:pt x="59" y="48"/>
                      </a:lnTo>
                      <a:lnTo>
                        <a:pt x="58" y="50"/>
                      </a:lnTo>
                      <a:lnTo>
                        <a:pt x="57" y="52"/>
                      </a:lnTo>
                      <a:lnTo>
                        <a:pt x="56" y="52"/>
                      </a:lnTo>
                      <a:lnTo>
                        <a:pt x="56" y="54"/>
                      </a:lnTo>
                      <a:lnTo>
                        <a:pt x="56" y="55"/>
                      </a:lnTo>
                      <a:lnTo>
                        <a:pt x="56" y="58"/>
                      </a:lnTo>
                      <a:lnTo>
                        <a:pt x="57" y="60"/>
                      </a:lnTo>
                      <a:lnTo>
                        <a:pt x="60" y="59"/>
                      </a:lnTo>
                      <a:lnTo>
                        <a:pt x="62" y="57"/>
                      </a:lnTo>
                      <a:lnTo>
                        <a:pt x="63" y="55"/>
                      </a:lnTo>
                      <a:lnTo>
                        <a:pt x="62" y="56"/>
                      </a:lnTo>
                      <a:lnTo>
                        <a:pt x="62" y="61"/>
                      </a:lnTo>
                      <a:lnTo>
                        <a:pt x="61" y="63"/>
                      </a:lnTo>
                      <a:lnTo>
                        <a:pt x="58" y="64"/>
                      </a:lnTo>
                      <a:lnTo>
                        <a:pt x="57" y="67"/>
                      </a:lnTo>
                      <a:lnTo>
                        <a:pt x="55" y="70"/>
                      </a:lnTo>
                      <a:lnTo>
                        <a:pt x="54" y="71"/>
                      </a:lnTo>
                      <a:lnTo>
                        <a:pt x="52" y="73"/>
                      </a:lnTo>
                      <a:lnTo>
                        <a:pt x="50" y="73"/>
                      </a:lnTo>
                      <a:lnTo>
                        <a:pt x="48" y="73"/>
                      </a:lnTo>
                      <a:lnTo>
                        <a:pt x="47" y="73"/>
                      </a:lnTo>
                      <a:lnTo>
                        <a:pt x="45" y="73"/>
                      </a:lnTo>
                      <a:lnTo>
                        <a:pt x="43" y="73"/>
                      </a:lnTo>
                      <a:lnTo>
                        <a:pt x="41" y="71"/>
                      </a:lnTo>
                      <a:lnTo>
                        <a:pt x="40" y="71"/>
                      </a:lnTo>
                      <a:lnTo>
                        <a:pt x="39" y="71"/>
                      </a:lnTo>
                      <a:lnTo>
                        <a:pt x="37" y="71"/>
                      </a:lnTo>
                      <a:lnTo>
                        <a:pt x="35" y="71"/>
                      </a:lnTo>
                      <a:lnTo>
                        <a:pt x="33" y="73"/>
                      </a:lnTo>
                      <a:lnTo>
                        <a:pt x="32" y="74"/>
                      </a:lnTo>
                      <a:lnTo>
                        <a:pt x="31" y="77"/>
                      </a:lnTo>
                      <a:lnTo>
                        <a:pt x="30" y="80"/>
                      </a:lnTo>
                      <a:lnTo>
                        <a:pt x="29" y="81"/>
                      </a:lnTo>
                      <a:lnTo>
                        <a:pt x="28" y="83"/>
                      </a:lnTo>
                      <a:lnTo>
                        <a:pt x="30" y="84"/>
                      </a:lnTo>
                      <a:lnTo>
                        <a:pt x="31" y="83"/>
                      </a:lnTo>
                      <a:lnTo>
                        <a:pt x="30" y="86"/>
                      </a:lnTo>
                      <a:lnTo>
                        <a:pt x="29" y="87"/>
                      </a:lnTo>
                      <a:lnTo>
                        <a:pt x="28" y="90"/>
                      </a:lnTo>
                      <a:lnTo>
                        <a:pt x="25" y="91"/>
                      </a:lnTo>
                      <a:lnTo>
                        <a:pt x="24" y="92"/>
                      </a:lnTo>
                      <a:lnTo>
                        <a:pt x="21" y="93"/>
                      </a:lnTo>
                      <a:lnTo>
                        <a:pt x="19" y="94"/>
                      </a:lnTo>
                      <a:lnTo>
                        <a:pt x="17" y="94"/>
                      </a:lnTo>
                      <a:lnTo>
                        <a:pt x="15" y="95"/>
                      </a:lnTo>
                      <a:lnTo>
                        <a:pt x="12" y="94"/>
                      </a:lnTo>
                      <a:lnTo>
                        <a:pt x="10" y="92"/>
                      </a:lnTo>
                      <a:lnTo>
                        <a:pt x="8" y="92"/>
                      </a:lnTo>
                      <a:lnTo>
                        <a:pt x="7" y="92"/>
                      </a:lnTo>
                      <a:lnTo>
                        <a:pt x="5" y="90"/>
                      </a:lnTo>
                      <a:lnTo>
                        <a:pt x="4" y="87"/>
                      </a:lnTo>
                      <a:lnTo>
                        <a:pt x="2" y="85"/>
                      </a:lnTo>
                      <a:lnTo>
                        <a:pt x="1" y="84"/>
                      </a:lnTo>
                      <a:lnTo>
                        <a:pt x="1" y="81"/>
                      </a:lnTo>
                      <a:lnTo>
                        <a:pt x="3" y="77"/>
                      </a:lnTo>
                      <a:lnTo>
                        <a:pt x="2" y="73"/>
                      </a:lnTo>
                      <a:lnTo>
                        <a:pt x="2" y="70"/>
                      </a:lnTo>
                      <a:lnTo>
                        <a:pt x="0" y="65"/>
                      </a:lnTo>
                      <a:lnTo>
                        <a:pt x="0" y="61"/>
                      </a:lnTo>
                      <a:lnTo>
                        <a:pt x="0" y="57"/>
                      </a:lnTo>
                    </a:path>
                  </a:pathLst>
                </a:custGeom>
                <a:solidFill>
                  <a:srgbClr val="FF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 name="Freeform 23">
                  <a:extLst>
                    <a:ext uri="{FF2B5EF4-FFF2-40B4-BE49-F238E27FC236}">
                      <a16:creationId xmlns:a16="http://schemas.microsoft.com/office/drawing/2014/main" id="{84021AC1-0BBD-45DD-97F2-E4B3AD67C49F}"/>
                    </a:ext>
                  </a:extLst>
                </p:cNvPr>
                <p:cNvSpPr>
                  <a:spLocks/>
                </p:cNvSpPr>
                <p:nvPr/>
              </p:nvSpPr>
              <p:spPr bwMode="auto">
                <a:xfrm>
                  <a:off x="2337" y="2623"/>
                  <a:ext cx="205" cy="326"/>
                </a:xfrm>
                <a:custGeom>
                  <a:avLst/>
                  <a:gdLst>
                    <a:gd name="T0" fmla="*/ 25 w 205"/>
                    <a:gd name="T1" fmla="*/ 29 h 326"/>
                    <a:gd name="T2" fmla="*/ 54 w 205"/>
                    <a:gd name="T3" fmla="*/ 21 h 326"/>
                    <a:gd name="T4" fmla="*/ 81 w 205"/>
                    <a:gd name="T5" fmla="*/ 21 h 326"/>
                    <a:gd name="T6" fmla="*/ 104 w 205"/>
                    <a:gd name="T7" fmla="*/ 4 h 326"/>
                    <a:gd name="T8" fmla="*/ 93 w 205"/>
                    <a:gd name="T9" fmla="*/ 41 h 326"/>
                    <a:gd name="T10" fmla="*/ 147 w 205"/>
                    <a:gd name="T11" fmla="*/ 20 h 326"/>
                    <a:gd name="T12" fmla="*/ 162 w 205"/>
                    <a:gd name="T13" fmla="*/ 21 h 326"/>
                    <a:gd name="T14" fmla="*/ 159 w 205"/>
                    <a:gd name="T15" fmla="*/ 41 h 326"/>
                    <a:gd name="T16" fmla="*/ 179 w 205"/>
                    <a:gd name="T17" fmla="*/ 44 h 326"/>
                    <a:gd name="T18" fmla="*/ 177 w 205"/>
                    <a:gd name="T19" fmla="*/ 72 h 326"/>
                    <a:gd name="T20" fmla="*/ 160 w 205"/>
                    <a:gd name="T21" fmla="*/ 91 h 326"/>
                    <a:gd name="T22" fmla="*/ 160 w 205"/>
                    <a:gd name="T23" fmla="*/ 122 h 326"/>
                    <a:gd name="T24" fmla="*/ 173 w 205"/>
                    <a:gd name="T25" fmla="*/ 145 h 326"/>
                    <a:gd name="T26" fmla="*/ 192 w 205"/>
                    <a:gd name="T27" fmla="*/ 151 h 326"/>
                    <a:gd name="T28" fmla="*/ 193 w 205"/>
                    <a:gd name="T29" fmla="*/ 162 h 326"/>
                    <a:gd name="T30" fmla="*/ 163 w 205"/>
                    <a:gd name="T31" fmla="*/ 171 h 326"/>
                    <a:gd name="T32" fmla="*/ 134 w 205"/>
                    <a:gd name="T33" fmla="*/ 149 h 326"/>
                    <a:gd name="T34" fmla="*/ 126 w 205"/>
                    <a:gd name="T35" fmla="*/ 154 h 326"/>
                    <a:gd name="T36" fmla="*/ 143 w 205"/>
                    <a:gd name="T37" fmla="*/ 191 h 326"/>
                    <a:gd name="T38" fmla="*/ 151 w 205"/>
                    <a:gd name="T39" fmla="*/ 222 h 326"/>
                    <a:gd name="T40" fmla="*/ 133 w 205"/>
                    <a:gd name="T41" fmla="*/ 224 h 326"/>
                    <a:gd name="T42" fmla="*/ 119 w 205"/>
                    <a:gd name="T43" fmla="*/ 214 h 326"/>
                    <a:gd name="T44" fmla="*/ 105 w 205"/>
                    <a:gd name="T45" fmla="*/ 218 h 326"/>
                    <a:gd name="T46" fmla="*/ 96 w 205"/>
                    <a:gd name="T47" fmla="*/ 227 h 326"/>
                    <a:gd name="T48" fmla="*/ 98 w 205"/>
                    <a:gd name="T49" fmla="*/ 246 h 326"/>
                    <a:gd name="T50" fmla="*/ 114 w 205"/>
                    <a:gd name="T51" fmla="*/ 246 h 326"/>
                    <a:gd name="T52" fmla="*/ 127 w 205"/>
                    <a:gd name="T53" fmla="*/ 248 h 326"/>
                    <a:gd name="T54" fmla="*/ 122 w 205"/>
                    <a:gd name="T55" fmla="*/ 258 h 326"/>
                    <a:gd name="T56" fmla="*/ 110 w 205"/>
                    <a:gd name="T57" fmla="*/ 270 h 326"/>
                    <a:gd name="T58" fmla="*/ 100 w 205"/>
                    <a:gd name="T59" fmla="*/ 271 h 326"/>
                    <a:gd name="T60" fmla="*/ 86 w 205"/>
                    <a:gd name="T61" fmla="*/ 271 h 326"/>
                    <a:gd name="T62" fmla="*/ 71 w 205"/>
                    <a:gd name="T63" fmla="*/ 276 h 326"/>
                    <a:gd name="T64" fmla="*/ 66 w 205"/>
                    <a:gd name="T65" fmla="*/ 287 h 326"/>
                    <a:gd name="T66" fmla="*/ 71 w 205"/>
                    <a:gd name="T67" fmla="*/ 301 h 326"/>
                    <a:gd name="T68" fmla="*/ 80 w 205"/>
                    <a:gd name="T69" fmla="*/ 309 h 326"/>
                    <a:gd name="T70" fmla="*/ 90 w 205"/>
                    <a:gd name="T71" fmla="*/ 311 h 326"/>
                    <a:gd name="T72" fmla="*/ 87 w 205"/>
                    <a:gd name="T73" fmla="*/ 319 h 326"/>
                    <a:gd name="T74" fmla="*/ 72 w 205"/>
                    <a:gd name="T75" fmla="*/ 324 h 326"/>
                    <a:gd name="T76" fmla="*/ 51 w 205"/>
                    <a:gd name="T77" fmla="*/ 314 h 326"/>
                    <a:gd name="T78" fmla="*/ 23 w 205"/>
                    <a:gd name="T79" fmla="*/ 296 h 326"/>
                    <a:gd name="T80" fmla="*/ 1 w 205"/>
                    <a:gd name="T81" fmla="*/ 280 h 326"/>
                    <a:gd name="T82" fmla="*/ 2 w 205"/>
                    <a:gd name="T83" fmla="*/ 240 h 326"/>
                    <a:gd name="T84" fmla="*/ 13 w 205"/>
                    <a:gd name="T85" fmla="*/ 207 h 326"/>
                    <a:gd name="T86" fmla="*/ 7 w 205"/>
                    <a:gd name="T87" fmla="*/ 161 h 326"/>
                    <a:gd name="T88" fmla="*/ 6 w 205"/>
                    <a:gd name="T89" fmla="*/ 127 h 326"/>
                    <a:gd name="T90" fmla="*/ 3 w 205"/>
                    <a:gd name="T91" fmla="*/ 66 h 3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5" h="326">
                      <a:moveTo>
                        <a:pt x="5" y="51"/>
                      </a:moveTo>
                      <a:lnTo>
                        <a:pt x="10" y="40"/>
                      </a:lnTo>
                      <a:lnTo>
                        <a:pt x="25" y="29"/>
                      </a:lnTo>
                      <a:lnTo>
                        <a:pt x="38" y="21"/>
                      </a:lnTo>
                      <a:lnTo>
                        <a:pt x="49" y="17"/>
                      </a:lnTo>
                      <a:lnTo>
                        <a:pt x="54" y="21"/>
                      </a:lnTo>
                      <a:lnTo>
                        <a:pt x="64" y="36"/>
                      </a:lnTo>
                      <a:lnTo>
                        <a:pt x="71" y="31"/>
                      </a:lnTo>
                      <a:lnTo>
                        <a:pt x="81" y="21"/>
                      </a:lnTo>
                      <a:lnTo>
                        <a:pt x="86" y="15"/>
                      </a:lnTo>
                      <a:lnTo>
                        <a:pt x="93" y="10"/>
                      </a:lnTo>
                      <a:lnTo>
                        <a:pt x="104" y="4"/>
                      </a:lnTo>
                      <a:lnTo>
                        <a:pt x="115" y="4"/>
                      </a:lnTo>
                      <a:lnTo>
                        <a:pt x="107" y="21"/>
                      </a:lnTo>
                      <a:lnTo>
                        <a:pt x="93" y="41"/>
                      </a:lnTo>
                      <a:lnTo>
                        <a:pt x="93" y="49"/>
                      </a:lnTo>
                      <a:lnTo>
                        <a:pt x="120" y="37"/>
                      </a:lnTo>
                      <a:lnTo>
                        <a:pt x="147" y="20"/>
                      </a:lnTo>
                      <a:lnTo>
                        <a:pt x="163" y="0"/>
                      </a:lnTo>
                      <a:lnTo>
                        <a:pt x="164" y="10"/>
                      </a:lnTo>
                      <a:lnTo>
                        <a:pt x="162" y="21"/>
                      </a:lnTo>
                      <a:lnTo>
                        <a:pt x="157" y="33"/>
                      </a:lnTo>
                      <a:lnTo>
                        <a:pt x="150" y="46"/>
                      </a:lnTo>
                      <a:lnTo>
                        <a:pt x="159" y="41"/>
                      </a:lnTo>
                      <a:lnTo>
                        <a:pt x="166" y="39"/>
                      </a:lnTo>
                      <a:lnTo>
                        <a:pt x="173" y="42"/>
                      </a:lnTo>
                      <a:lnTo>
                        <a:pt x="179" y="44"/>
                      </a:lnTo>
                      <a:lnTo>
                        <a:pt x="193" y="56"/>
                      </a:lnTo>
                      <a:lnTo>
                        <a:pt x="183" y="65"/>
                      </a:lnTo>
                      <a:lnTo>
                        <a:pt x="177" y="72"/>
                      </a:lnTo>
                      <a:lnTo>
                        <a:pt x="173" y="76"/>
                      </a:lnTo>
                      <a:lnTo>
                        <a:pt x="170" y="81"/>
                      </a:lnTo>
                      <a:lnTo>
                        <a:pt x="160" y="91"/>
                      </a:lnTo>
                      <a:lnTo>
                        <a:pt x="157" y="101"/>
                      </a:lnTo>
                      <a:lnTo>
                        <a:pt x="157" y="111"/>
                      </a:lnTo>
                      <a:lnTo>
                        <a:pt x="160" y="122"/>
                      </a:lnTo>
                      <a:lnTo>
                        <a:pt x="162" y="130"/>
                      </a:lnTo>
                      <a:lnTo>
                        <a:pt x="167" y="138"/>
                      </a:lnTo>
                      <a:lnTo>
                        <a:pt x="173" y="145"/>
                      </a:lnTo>
                      <a:lnTo>
                        <a:pt x="180" y="146"/>
                      </a:lnTo>
                      <a:lnTo>
                        <a:pt x="186" y="150"/>
                      </a:lnTo>
                      <a:lnTo>
                        <a:pt x="192" y="151"/>
                      </a:lnTo>
                      <a:lnTo>
                        <a:pt x="196" y="154"/>
                      </a:lnTo>
                      <a:lnTo>
                        <a:pt x="204" y="156"/>
                      </a:lnTo>
                      <a:lnTo>
                        <a:pt x="193" y="162"/>
                      </a:lnTo>
                      <a:lnTo>
                        <a:pt x="184" y="167"/>
                      </a:lnTo>
                      <a:lnTo>
                        <a:pt x="174" y="171"/>
                      </a:lnTo>
                      <a:lnTo>
                        <a:pt x="163" y="171"/>
                      </a:lnTo>
                      <a:lnTo>
                        <a:pt x="151" y="168"/>
                      </a:lnTo>
                      <a:lnTo>
                        <a:pt x="141" y="160"/>
                      </a:lnTo>
                      <a:lnTo>
                        <a:pt x="134" y="149"/>
                      </a:lnTo>
                      <a:lnTo>
                        <a:pt x="129" y="145"/>
                      </a:lnTo>
                      <a:lnTo>
                        <a:pt x="117" y="138"/>
                      </a:lnTo>
                      <a:lnTo>
                        <a:pt x="126" y="154"/>
                      </a:lnTo>
                      <a:lnTo>
                        <a:pt x="133" y="170"/>
                      </a:lnTo>
                      <a:lnTo>
                        <a:pt x="139" y="179"/>
                      </a:lnTo>
                      <a:lnTo>
                        <a:pt x="143" y="191"/>
                      </a:lnTo>
                      <a:lnTo>
                        <a:pt x="146" y="203"/>
                      </a:lnTo>
                      <a:lnTo>
                        <a:pt x="149" y="213"/>
                      </a:lnTo>
                      <a:lnTo>
                        <a:pt x="151" y="222"/>
                      </a:lnTo>
                      <a:lnTo>
                        <a:pt x="145" y="224"/>
                      </a:lnTo>
                      <a:lnTo>
                        <a:pt x="139" y="225"/>
                      </a:lnTo>
                      <a:lnTo>
                        <a:pt x="133" y="224"/>
                      </a:lnTo>
                      <a:lnTo>
                        <a:pt x="130" y="222"/>
                      </a:lnTo>
                      <a:lnTo>
                        <a:pt x="126" y="219"/>
                      </a:lnTo>
                      <a:lnTo>
                        <a:pt x="119" y="214"/>
                      </a:lnTo>
                      <a:lnTo>
                        <a:pt x="112" y="213"/>
                      </a:lnTo>
                      <a:lnTo>
                        <a:pt x="109" y="216"/>
                      </a:lnTo>
                      <a:lnTo>
                        <a:pt x="105" y="218"/>
                      </a:lnTo>
                      <a:lnTo>
                        <a:pt x="102" y="222"/>
                      </a:lnTo>
                      <a:lnTo>
                        <a:pt x="98" y="224"/>
                      </a:lnTo>
                      <a:lnTo>
                        <a:pt x="96" y="227"/>
                      </a:lnTo>
                      <a:lnTo>
                        <a:pt x="95" y="231"/>
                      </a:lnTo>
                      <a:lnTo>
                        <a:pt x="95" y="241"/>
                      </a:lnTo>
                      <a:lnTo>
                        <a:pt x="98" y="246"/>
                      </a:lnTo>
                      <a:lnTo>
                        <a:pt x="105" y="248"/>
                      </a:lnTo>
                      <a:lnTo>
                        <a:pt x="112" y="246"/>
                      </a:lnTo>
                      <a:lnTo>
                        <a:pt x="114" y="246"/>
                      </a:lnTo>
                      <a:lnTo>
                        <a:pt x="118" y="246"/>
                      </a:lnTo>
                      <a:lnTo>
                        <a:pt x="122" y="246"/>
                      </a:lnTo>
                      <a:lnTo>
                        <a:pt x="127" y="248"/>
                      </a:lnTo>
                      <a:lnTo>
                        <a:pt x="131" y="249"/>
                      </a:lnTo>
                      <a:lnTo>
                        <a:pt x="127" y="255"/>
                      </a:lnTo>
                      <a:lnTo>
                        <a:pt x="122" y="258"/>
                      </a:lnTo>
                      <a:lnTo>
                        <a:pt x="118" y="263"/>
                      </a:lnTo>
                      <a:lnTo>
                        <a:pt x="114" y="268"/>
                      </a:lnTo>
                      <a:lnTo>
                        <a:pt x="110" y="270"/>
                      </a:lnTo>
                      <a:lnTo>
                        <a:pt x="105" y="271"/>
                      </a:lnTo>
                      <a:lnTo>
                        <a:pt x="97" y="271"/>
                      </a:lnTo>
                      <a:lnTo>
                        <a:pt x="100" y="271"/>
                      </a:lnTo>
                      <a:lnTo>
                        <a:pt x="93" y="270"/>
                      </a:lnTo>
                      <a:lnTo>
                        <a:pt x="91" y="269"/>
                      </a:lnTo>
                      <a:lnTo>
                        <a:pt x="86" y="271"/>
                      </a:lnTo>
                      <a:lnTo>
                        <a:pt x="79" y="273"/>
                      </a:lnTo>
                      <a:lnTo>
                        <a:pt x="76" y="274"/>
                      </a:lnTo>
                      <a:lnTo>
                        <a:pt x="71" y="276"/>
                      </a:lnTo>
                      <a:lnTo>
                        <a:pt x="69" y="278"/>
                      </a:lnTo>
                      <a:lnTo>
                        <a:pt x="65" y="282"/>
                      </a:lnTo>
                      <a:lnTo>
                        <a:pt x="66" y="287"/>
                      </a:lnTo>
                      <a:lnTo>
                        <a:pt x="68" y="293"/>
                      </a:lnTo>
                      <a:lnTo>
                        <a:pt x="70" y="296"/>
                      </a:lnTo>
                      <a:lnTo>
                        <a:pt x="71" y="301"/>
                      </a:lnTo>
                      <a:lnTo>
                        <a:pt x="73" y="302"/>
                      </a:lnTo>
                      <a:lnTo>
                        <a:pt x="76" y="306"/>
                      </a:lnTo>
                      <a:lnTo>
                        <a:pt x="80" y="309"/>
                      </a:lnTo>
                      <a:lnTo>
                        <a:pt x="83" y="309"/>
                      </a:lnTo>
                      <a:lnTo>
                        <a:pt x="86" y="311"/>
                      </a:lnTo>
                      <a:lnTo>
                        <a:pt x="90" y="311"/>
                      </a:lnTo>
                      <a:lnTo>
                        <a:pt x="94" y="311"/>
                      </a:lnTo>
                      <a:lnTo>
                        <a:pt x="90" y="316"/>
                      </a:lnTo>
                      <a:lnTo>
                        <a:pt x="87" y="319"/>
                      </a:lnTo>
                      <a:lnTo>
                        <a:pt x="83" y="321"/>
                      </a:lnTo>
                      <a:lnTo>
                        <a:pt x="77" y="325"/>
                      </a:lnTo>
                      <a:lnTo>
                        <a:pt x="72" y="324"/>
                      </a:lnTo>
                      <a:lnTo>
                        <a:pt x="68" y="322"/>
                      </a:lnTo>
                      <a:lnTo>
                        <a:pt x="60" y="319"/>
                      </a:lnTo>
                      <a:lnTo>
                        <a:pt x="51" y="314"/>
                      </a:lnTo>
                      <a:lnTo>
                        <a:pt x="38" y="306"/>
                      </a:lnTo>
                      <a:lnTo>
                        <a:pt x="31" y="298"/>
                      </a:lnTo>
                      <a:lnTo>
                        <a:pt x="23" y="296"/>
                      </a:lnTo>
                      <a:lnTo>
                        <a:pt x="9" y="303"/>
                      </a:lnTo>
                      <a:lnTo>
                        <a:pt x="5" y="292"/>
                      </a:lnTo>
                      <a:lnTo>
                        <a:pt x="1" y="280"/>
                      </a:lnTo>
                      <a:lnTo>
                        <a:pt x="0" y="267"/>
                      </a:lnTo>
                      <a:lnTo>
                        <a:pt x="0" y="252"/>
                      </a:lnTo>
                      <a:lnTo>
                        <a:pt x="2" y="240"/>
                      </a:lnTo>
                      <a:lnTo>
                        <a:pt x="4" y="227"/>
                      </a:lnTo>
                      <a:lnTo>
                        <a:pt x="10" y="213"/>
                      </a:lnTo>
                      <a:lnTo>
                        <a:pt x="13" y="207"/>
                      </a:lnTo>
                      <a:lnTo>
                        <a:pt x="9" y="194"/>
                      </a:lnTo>
                      <a:lnTo>
                        <a:pt x="7" y="178"/>
                      </a:lnTo>
                      <a:lnTo>
                        <a:pt x="7" y="161"/>
                      </a:lnTo>
                      <a:lnTo>
                        <a:pt x="9" y="151"/>
                      </a:lnTo>
                      <a:lnTo>
                        <a:pt x="13" y="141"/>
                      </a:lnTo>
                      <a:lnTo>
                        <a:pt x="6" y="127"/>
                      </a:lnTo>
                      <a:lnTo>
                        <a:pt x="4" y="108"/>
                      </a:lnTo>
                      <a:lnTo>
                        <a:pt x="3" y="85"/>
                      </a:lnTo>
                      <a:lnTo>
                        <a:pt x="3" y="66"/>
                      </a:lnTo>
                      <a:lnTo>
                        <a:pt x="5" y="51"/>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 name="Freeform 24">
                  <a:extLst>
                    <a:ext uri="{FF2B5EF4-FFF2-40B4-BE49-F238E27FC236}">
                      <a16:creationId xmlns:a16="http://schemas.microsoft.com/office/drawing/2014/main" id="{0FA2CC1F-2243-47A8-A1C6-6D3B37784FF3}"/>
                    </a:ext>
                  </a:extLst>
                </p:cNvPr>
                <p:cNvSpPr>
                  <a:spLocks/>
                </p:cNvSpPr>
                <p:nvPr/>
              </p:nvSpPr>
              <p:spPr bwMode="auto">
                <a:xfrm>
                  <a:off x="2335" y="2646"/>
                  <a:ext cx="149" cy="230"/>
                </a:xfrm>
                <a:custGeom>
                  <a:avLst/>
                  <a:gdLst>
                    <a:gd name="T0" fmla="*/ 8 w 149"/>
                    <a:gd name="T1" fmla="*/ 29 h 230"/>
                    <a:gd name="T2" fmla="*/ 27 w 149"/>
                    <a:gd name="T3" fmla="*/ 15 h 230"/>
                    <a:gd name="T4" fmla="*/ 40 w 149"/>
                    <a:gd name="T5" fmla="*/ 14 h 230"/>
                    <a:gd name="T6" fmla="*/ 51 w 149"/>
                    <a:gd name="T7" fmla="*/ 22 h 230"/>
                    <a:gd name="T8" fmla="*/ 63 w 149"/>
                    <a:gd name="T9" fmla="*/ 11 h 230"/>
                    <a:gd name="T10" fmla="*/ 76 w 149"/>
                    <a:gd name="T11" fmla="*/ 3 h 230"/>
                    <a:gd name="T12" fmla="*/ 78 w 149"/>
                    <a:gd name="T13" fmla="*/ 15 h 230"/>
                    <a:gd name="T14" fmla="*/ 67 w 149"/>
                    <a:gd name="T15" fmla="*/ 34 h 230"/>
                    <a:gd name="T16" fmla="*/ 105 w 149"/>
                    <a:gd name="T17" fmla="*/ 13 h 230"/>
                    <a:gd name="T18" fmla="*/ 117 w 149"/>
                    <a:gd name="T19" fmla="*/ 6 h 230"/>
                    <a:gd name="T20" fmla="*/ 112 w 149"/>
                    <a:gd name="T21" fmla="*/ 22 h 230"/>
                    <a:gd name="T22" fmla="*/ 114 w 149"/>
                    <a:gd name="T23" fmla="*/ 29 h 230"/>
                    <a:gd name="T24" fmla="*/ 126 w 149"/>
                    <a:gd name="T25" fmla="*/ 29 h 230"/>
                    <a:gd name="T26" fmla="*/ 139 w 149"/>
                    <a:gd name="T27" fmla="*/ 38 h 230"/>
                    <a:gd name="T28" fmla="*/ 128 w 149"/>
                    <a:gd name="T29" fmla="*/ 49 h 230"/>
                    <a:gd name="T30" fmla="*/ 122 w 149"/>
                    <a:gd name="T31" fmla="*/ 57 h 230"/>
                    <a:gd name="T32" fmla="*/ 112 w 149"/>
                    <a:gd name="T33" fmla="*/ 70 h 230"/>
                    <a:gd name="T34" fmla="*/ 114 w 149"/>
                    <a:gd name="T35" fmla="*/ 86 h 230"/>
                    <a:gd name="T36" fmla="*/ 120 w 149"/>
                    <a:gd name="T37" fmla="*/ 98 h 230"/>
                    <a:gd name="T38" fmla="*/ 130 w 149"/>
                    <a:gd name="T39" fmla="*/ 103 h 230"/>
                    <a:gd name="T40" fmla="*/ 138 w 149"/>
                    <a:gd name="T41" fmla="*/ 107 h 230"/>
                    <a:gd name="T42" fmla="*/ 148 w 149"/>
                    <a:gd name="T43" fmla="*/ 110 h 230"/>
                    <a:gd name="T44" fmla="*/ 134 w 149"/>
                    <a:gd name="T45" fmla="*/ 116 h 230"/>
                    <a:gd name="T46" fmla="*/ 116 w 149"/>
                    <a:gd name="T47" fmla="*/ 121 h 230"/>
                    <a:gd name="T48" fmla="*/ 101 w 149"/>
                    <a:gd name="T49" fmla="*/ 114 h 230"/>
                    <a:gd name="T50" fmla="*/ 93 w 149"/>
                    <a:gd name="T51" fmla="*/ 103 h 230"/>
                    <a:gd name="T52" fmla="*/ 90 w 149"/>
                    <a:gd name="T53" fmla="*/ 109 h 230"/>
                    <a:gd name="T54" fmla="*/ 99 w 149"/>
                    <a:gd name="T55" fmla="*/ 126 h 230"/>
                    <a:gd name="T56" fmla="*/ 104 w 149"/>
                    <a:gd name="T57" fmla="*/ 143 h 230"/>
                    <a:gd name="T58" fmla="*/ 99 w 149"/>
                    <a:gd name="T59" fmla="*/ 156 h 230"/>
                    <a:gd name="T60" fmla="*/ 85 w 149"/>
                    <a:gd name="T61" fmla="*/ 151 h 230"/>
                    <a:gd name="T62" fmla="*/ 77 w 149"/>
                    <a:gd name="T63" fmla="*/ 146 h 230"/>
                    <a:gd name="T64" fmla="*/ 72 w 149"/>
                    <a:gd name="T65" fmla="*/ 147 h 230"/>
                    <a:gd name="T66" fmla="*/ 69 w 149"/>
                    <a:gd name="T67" fmla="*/ 154 h 230"/>
                    <a:gd name="T68" fmla="*/ 68 w 149"/>
                    <a:gd name="T69" fmla="*/ 171 h 230"/>
                    <a:gd name="T70" fmla="*/ 75 w 149"/>
                    <a:gd name="T71" fmla="*/ 175 h 230"/>
                    <a:gd name="T72" fmla="*/ 87 w 149"/>
                    <a:gd name="T73" fmla="*/ 174 h 230"/>
                    <a:gd name="T74" fmla="*/ 86 w 149"/>
                    <a:gd name="T75" fmla="*/ 183 h 230"/>
                    <a:gd name="T76" fmla="*/ 75 w 149"/>
                    <a:gd name="T77" fmla="*/ 191 h 230"/>
                    <a:gd name="T78" fmla="*/ 55 w 149"/>
                    <a:gd name="T79" fmla="*/ 194 h 230"/>
                    <a:gd name="T80" fmla="*/ 48 w 149"/>
                    <a:gd name="T81" fmla="*/ 207 h 230"/>
                    <a:gd name="T82" fmla="*/ 54 w 149"/>
                    <a:gd name="T83" fmla="*/ 217 h 230"/>
                    <a:gd name="T84" fmla="*/ 67 w 149"/>
                    <a:gd name="T85" fmla="*/ 221 h 230"/>
                    <a:gd name="T86" fmla="*/ 55 w 149"/>
                    <a:gd name="T87" fmla="*/ 229 h 230"/>
                    <a:gd name="T88" fmla="*/ 43 w 149"/>
                    <a:gd name="T89" fmla="*/ 227 h 230"/>
                    <a:gd name="T90" fmla="*/ 27 w 149"/>
                    <a:gd name="T91" fmla="*/ 217 h 230"/>
                    <a:gd name="T92" fmla="*/ 16 w 149"/>
                    <a:gd name="T93" fmla="*/ 210 h 230"/>
                    <a:gd name="T94" fmla="*/ 4 w 149"/>
                    <a:gd name="T95" fmla="*/ 207 h 230"/>
                    <a:gd name="T96" fmla="*/ 0 w 149"/>
                    <a:gd name="T97" fmla="*/ 189 h 230"/>
                    <a:gd name="T98" fmla="*/ 1 w 149"/>
                    <a:gd name="T99" fmla="*/ 171 h 230"/>
                    <a:gd name="T100" fmla="*/ 7 w 149"/>
                    <a:gd name="T101" fmla="*/ 152 h 230"/>
                    <a:gd name="T102" fmla="*/ 7 w 149"/>
                    <a:gd name="T103" fmla="*/ 138 h 230"/>
                    <a:gd name="T104" fmla="*/ 5 w 149"/>
                    <a:gd name="T105" fmla="*/ 114 h 230"/>
                    <a:gd name="T106" fmla="*/ 10 w 149"/>
                    <a:gd name="T107" fmla="*/ 101 h 230"/>
                    <a:gd name="T108" fmla="*/ 2 w 149"/>
                    <a:gd name="T109" fmla="*/ 77 h 230"/>
                    <a:gd name="T110" fmla="*/ 3 w 149"/>
                    <a:gd name="T111" fmla="*/ 47 h 2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9" h="230">
                      <a:moveTo>
                        <a:pt x="4" y="36"/>
                      </a:moveTo>
                      <a:lnTo>
                        <a:pt x="8" y="29"/>
                      </a:lnTo>
                      <a:lnTo>
                        <a:pt x="18" y="20"/>
                      </a:lnTo>
                      <a:lnTo>
                        <a:pt x="27" y="15"/>
                      </a:lnTo>
                      <a:lnTo>
                        <a:pt x="36" y="11"/>
                      </a:lnTo>
                      <a:lnTo>
                        <a:pt x="40" y="14"/>
                      </a:lnTo>
                      <a:lnTo>
                        <a:pt x="47" y="25"/>
                      </a:lnTo>
                      <a:lnTo>
                        <a:pt x="51" y="22"/>
                      </a:lnTo>
                      <a:lnTo>
                        <a:pt x="58" y="14"/>
                      </a:lnTo>
                      <a:lnTo>
                        <a:pt x="63" y="11"/>
                      </a:lnTo>
                      <a:lnTo>
                        <a:pt x="68" y="6"/>
                      </a:lnTo>
                      <a:lnTo>
                        <a:pt x="76" y="3"/>
                      </a:lnTo>
                      <a:lnTo>
                        <a:pt x="83" y="4"/>
                      </a:lnTo>
                      <a:lnTo>
                        <a:pt x="78" y="15"/>
                      </a:lnTo>
                      <a:lnTo>
                        <a:pt x="68" y="29"/>
                      </a:lnTo>
                      <a:lnTo>
                        <a:pt x="67" y="34"/>
                      </a:lnTo>
                      <a:lnTo>
                        <a:pt x="86" y="26"/>
                      </a:lnTo>
                      <a:lnTo>
                        <a:pt x="105" y="13"/>
                      </a:lnTo>
                      <a:lnTo>
                        <a:pt x="117" y="0"/>
                      </a:lnTo>
                      <a:lnTo>
                        <a:pt x="117" y="6"/>
                      </a:lnTo>
                      <a:lnTo>
                        <a:pt x="116" y="14"/>
                      </a:lnTo>
                      <a:lnTo>
                        <a:pt x="112" y="22"/>
                      </a:lnTo>
                      <a:lnTo>
                        <a:pt x="108" y="33"/>
                      </a:lnTo>
                      <a:lnTo>
                        <a:pt x="114" y="29"/>
                      </a:lnTo>
                      <a:lnTo>
                        <a:pt x="120" y="27"/>
                      </a:lnTo>
                      <a:lnTo>
                        <a:pt x="126" y="29"/>
                      </a:lnTo>
                      <a:lnTo>
                        <a:pt x="129" y="31"/>
                      </a:lnTo>
                      <a:lnTo>
                        <a:pt x="139" y="38"/>
                      </a:lnTo>
                      <a:lnTo>
                        <a:pt x="133" y="45"/>
                      </a:lnTo>
                      <a:lnTo>
                        <a:pt x="128" y="49"/>
                      </a:lnTo>
                      <a:lnTo>
                        <a:pt x="126" y="53"/>
                      </a:lnTo>
                      <a:lnTo>
                        <a:pt x="122" y="57"/>
                      </a:lnTo>
                      <a:lnTo>
                        <a:pt x="115" y="63"/>
                      </a:lnTo>
                      <a:lnTo>
                        <a:pt x="112" y="70"/>
                      </a:lnTo>
                      <a:lnTo>
                        <a:pt x="112" y="78"/>
                      </a:lnTo>
                      <a:lnTo>
                        <a:pt x="114" y="86"/>
                      </a:lnTo>
                      <a:lnTo>
                        <a:pt x="116" y="92"/>
                      </a:lnTo>
                      <a:lnTo>
                        <a:pt x="120" y="98"/>
                      </a:lnTo>
                      <a:lnTo>
                        <a:pt x="126" y="102"/>
                      </a:lnTo>
                      <a:lnTo>
                        <a:pt x="130" y="103"/>
                      </a:lnTo>
                      <a:lnTo>
                        <a:pt x="134" y="105"/>
                      </a:lnTo>
                      <a:lnTo>
                        <a:pt x="138" y="107"/>
                      </a:lnTo>
                      <a:lnTo>
                        <a:pt x="141" y="108"/>
                      </a:lnTo>
                      <a:lnTo>
                        <a:pt x="148" y="110"/>
                      </a:lnTo>
                      <a:lnTo>
                        <a:pt x="139" y="114"/>
                      </a:lnTo>
                      <a:lnTo>
                        <a:pt x="134" y="116"/>
                      </a:lnTo>
                      <a:lnTo>
                        <a:pt x="126" y="120"/>
                      </a:lnTo>
                      <a:lnTo>
                        <a:pt x="116" y="121"/>
                      </a:lnTo>
                      <a:lnTo>
                        <a:pt x="108" y="118"/>
                      </a:lnTo>
                      <a:lnTo>
                        <a:pt x="101" y="114"/>
                      </a:lnTo>
                      <a:lnTo>
                        <a:pt x="96" y="105"/>
                      </a:lnTo>
                      <a:lnTo>
                        <a:pt x="93" y="103"/>
                      </a:lnTo>
                      <a:lnTo>
                        <a:pt x="84" y="99"/>
                      </a:lnTo>
                      <a:lnTo>
                        <a:pt x="90" y="109"/>
                      </a:lnTo>
                      <a:lnTo>
                        <a:pt x="96" y="120"/>
                      </a:lnTo>
                      <a:lnTo>
                        <a:pt x="99" y="126"/>
                      </a:lnTo>
                      <a:lnTo>
                        <a:pt x="102" y="136"/>
                      </a:lnTo>
                      <a:lnTo>
                        <a:pt x="104" y="143"/>
                      </a:lnTo>
                      <a:lnTo>
                        <a:pt x="108" y="157"/>
                      </a:lnTo>
                      <a:lnTo>
                        <a:pt x="99" y="156"/>
                      </a:lnTo>
                      <a:lnTo>
                        <a:pt x="94" y="156"/>
                      </a:lnTo>
                      <a:lnTo>
                        <a:pt x="85" y="151"/>
                      </a:lnTo>
                      <a:lnTo>
                        <a:pt x="81" y="148"/>
                      </a:lnTo>
                      <a:lnTo>
                        <a:pt x="77" y="146"/>
                      </a:lnTo>
                      <a:lnTo>
                        <a:pt x="75" y="145"/>
                      </a:lnTo>
                      <a:lnTo>
                        <a:pt x="72" y="147"/>
                      </a:lnTo>
                      <a:lnTo>
                        <a:pt x="71" y="148"/>
                      </a:lnTo>
                      <a:lnTo>
                        <a:pt x="69" y="154"/>
                      </a:lnTo>
                      <a:lnTo>
                        <a:pt x="68" y="162"/>
                      </a:lnTo>
                      <a:lnTo>
                        <a:pt x="68" y="171"/>
                      </a:lnTo>
                      <a:lnTo>
                        <a:pt x="70" y="174"/>
                      </a:lnTo>
                      <a:lnTo>
                        <a:pt x="75" y="175"/>
                      </a:lnTo>
                      <a:lnTo>
                        <a:pt x="81" y="175"/>
                      </a:lnTo>
                      <a:lnTo>
                        <a:pt x="87" y="174"/>
                      </a:lnTo>
                      <a:lnTo>
                        <a:pt x="94" y="176"/>
                      </a:lnTo>
                      <a:lnTo>
                        <a:pt x="86" y="183"/>
                      </a:lnTo>
                      <a:lnTo>
                        <a:pt x="82" y="189"/>
                      </a:lnTo>
                      <a:lnTo>
                        <a:pt x="75" y="191"/>
                      </a:lnTo>
                      <a:lnTo>
                        <a:pt x="68" y="191"/>
                      </a:lnTo>
                      <a:lnTo>
                        <a:pt x="55" y="194"/>
                      </a:lnTo>
                      <a:lnTo>
                        <a:pt x="46" y="200"/>
                      </a:lnTo>
                      <a:lnTo>
                        <a:pt x="48" y="207"/>
                      </a:lnTo>
                      <a:lnTo>
                        <a:pt x="51" y="214"/>
                      </a:lnTo>
                      <a:lnTo>
                        <a:pt x="54" y="217"/>
                      </a:lnTo>
                      <a:lnTo>
                        <a:pt x="60" y="219"/>
                      </a:lnTo>
                      <a:lnTo>
                        <a:pt x="67" y="221"/>
                      </a:lnTo>
                      <a:lnTo>
                        <a:pt x="63" y="227"/>
                      </a:lnTo>
                      <a:lnTo>
                        <a:pt x="55" y="229"/>
                      </a:lnTo>
                      <a:lnTo>
                        <a:pt x="47" y="229"/>
                      </a:lnTo>
                      <a:lnTo>
                        <a:pt x="43" y="227"/>
                      </a:lnTo>
                      <a:lnTo>
                        <a:pt x="37" y="222"/>
                      </a:lnTo>
                      <a:lnTo>
                        <a:pt x="27" y="217"/>
                      </a:lnTo>
                      <a:lnTo>
                        <a:pt x="21" y="211"/>
                      </a:lnTo>
                      <a:lnTo>
                        <a:pt x="16" y="210"/>
                      </a:lnTo>
                      <a:lnTo>
                        <a:pt x="7" y="216"/>
                      </a:lnTo>
                      <a:lnTo>
                        <a:pt x="4" y="207"/>
                      </a:lnTo>
                      <a:lnTo>
                        <a:pt x="1" y="198"/>
                      </a:lnTo>
                      <a:lnTo>
                        <a:pt x="0" y="189"/>
                      </a:lnTo>
                      <a:lnTo>
                        <a:pt x="0" y="179"/>
                      </a:lnTo>
                      <a:lnTo>
                        <a:pt x="1" y="171"/>
                      </a:lnTo>
                      <a:lnTo>
                        <a:pt x="4" y="162"/>
                      </a:lnTo>
                      <a:lnTo>
                        <a:pt x="7" y="152"/>
                      </a:lnTo>
                      <a:lnTo>
                        <a:pt x="9" y="148"/>
                      </a:lnTo>
                      <a:lnTo>
                        <a:pt x="7" y="138"/>
                      </a:lnTo>
                      <a:lnTo>
                        <a:pt x="5" y="125"/>
                      </a:lnTo>
                      <a:lnTo>
                        <a:pt x="5" y="114"/>
                      </a:lnTo>
                      <a:lnTo>
                        <a:pt x="6" y="107"/>
                      </a:lnTo>
                      <a:lnTo>
                        <a:pt x="10" y="101"/>
                      </a:lnTo>
                      <a:lnTo>
                        <a:pt x="5" y="91"/>
                      </a:lnTo>
                      <a:lnTo>
                        <a:pt x="2" y="77"/>
                      </a:lnTo>
                      <a:lnTo>
                        <a:pt x="2" y="60"/>
                      </a:lnTo>
                      <a:lnTo>
                        <a:pt x="3" y="47"/>
                      </a:lnTo>
                      <a:lnTo>
                        <a:pt x="4" y="36"/>
                      </a:lnTo>
                    </a:path>
                  </a:pathLst>
                </a:custGeom>
                <a:solidFill>
                  <a:srgbClr val="FF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 name="Freeform 25">
                  <a:extLst>
                    <a:ext uri="{FF2B5EF4-FFF2-40B4-BE49-F238E27FC236}">
                      <a16:creationId xmlns:a16="http://schemas.microsoft.com/office/drawing/2014/main" id="{3129A4F4-1AA8-4073-BE57-456D9790FF6E}"/>
                    </a:ext>
                  </a:extLst>
                </p:cNvPr>
                <p:cNvSpPr>
                  <a:spLocks/>
                </p:cNvSpPr>
                <p:nvPr/>
              </p:nvSpPr>
              <p:spPr bwMode="auto">
                <a:xfrm>
                  <a:off x="2343" y="2700"/>
                  <a:ext cx="89" cy="140"/>
                </a:xfrm>
                <a:custGeom>
                  <a:avLst/>
                  <a:gdLst>
                    <a:gd name="T0" fmla="*/ 5 w 89"/>
                    <a:gd name="T1" fmla="*/ 19 h 140"/>
                    <a:gd name="T2" fmla="*/ 15 w 89"/>
                    <a:gd name="T3" fmla="*/ 10 h 140"/>
                    <a:gd name="T4" fmla="*/ 23 w 89"/>
                    <a:gd name="T5" fmla="*/ 10 h 140"/>
                    <a:gd name="T6" fmla="*/ 31 w 89"/>
                    <a:gd name="T7" fmla="*/ 13 h 140"/>
                    <a:gd name="T8" fmla="*/ 38 w 89"/>
                    <a:gd name="T9" fmla="*/ 6 h 140"/>
                    <a:gd name="T10" fmla="*/ 45 w 89"/>
                    <a:gd name="T11" fmla="*/ 2 h 140"/>
                    <a:gd name="T12" fmla="*/ 46 w 89"/>
                    <a:gd name="T13" fmla="*/ 9 h 140"/>
                    <a:gd name="T14" fmla="*/ 40 w 89"/>
                    <a:gd name="T15" fmla="*/ 21 h 140"/>
                    <a:gd name="T16" fmla="*/ 63 w 89"/>
                    <a:gd name="T17" fmla="*/ 8 h 140"/>
                    <a:gd name="T18" fmla="*/ 71 w 89"/>
                    <a:gd name="T19" fmla="*/ 4 h 140"/>
                    <a:gd name="T20" fmla="*/ 68 w 89"/>
                    <a:gd name="T21" fmla="*/ 13 h 140"/>
                    <a:gd name="T22" fmla="*/ 69 w 89"/>
                    <a:gd name="T23" fmla="*/ 18 h 140"/>
                    <a:gd name="T24" fmla="*/ 74 w 89"/>
                    <a:gd name="T25" fmla="*/ 17 h 140"/>
                    <a:gd name="T26" fmla="*/ 83 w 89"/>
                    <a:gd name="T27" fmla="*/ 23 h 140"/>
                    <a:gd name="T28" fmla="*/ 76 w 89"/>
                    <a:gd name="T29" fmla="*/ 31 h 140"/>
                    <a:gd name="T30" fmla="*/ 73 w 89"/>
                    <a:gd name="T31" fmla="*/ 34 h 140"/>
                    <a:gd name="T32" fmla="*/ 68 w 89"/>
                    <a:gd name="T33" fmla="*/ 43 h 140"/>
                    <a:gd name="T34" fmla="*/ 69 w 89"/>
                    <a:gd name="T35" fmla="*/ 52 h 140"/>
                    <a:gd name="T36" fmla="*/ 72 w 89"/>
                    <a:gd name="T37" fmla="*/ 59 h 140"/>
                    <a:gd name="T38" fmla="*/ 77 w 89"/>
                    <a:gd name="T39" fmla="*/ 64 h 140"/>
                    <a:gd name="T40" fmla="*/ 82 w 89"/>
                    <a:gd name="T41" fmla="*/ 64 h 140"/>
                    <a:gd name="T42" fmla="*/ 88 w 89"/>
                    <a:gd name="T43" fmla="*/ 65 h 140"/>
                    <a:gd name="T44" fmla="*/ 79 w 89"/>
                    <a:gd name="T45" fmla="*/ 72 h 140"/>
                    <a:gd name="T46" fmla="*/ 70 w 89"/>
                    <a:gd name="T47" fmla="*/ 74 h 140"/>
                    <a:gd name="T48" fmla="*/ 61 w 89"/>
                    <a:gd name="T49" fmla="*/ 69 h 140"/>
                    <a:gd name="T50" fmla="*/ 55 w 89"/>
                    <a:gd name="T51" fmla="*/ 63 h 140"/>
                    <a:gd name="T52" fmla="*/ 54 w 89"/>
                    <a:gd name="T53" fmla="*/ 65 h 140"/>
                    <a:gd name="T54" fmla="*/ 59 w 89"/>
                    <a:gd name="T55" fmla="*/ 76 h 140"/>
                    <a:gd name="T56" fmla="*/ 63 w 89"/>
                    <a:gd name="T57" fmla="*/ 86 h 140"/>
                    <a:gd name="T58" fmla="*/ 60 w 89"/>
                    <a:gd name="T59" fmla="*/ 96 h 140"/>
                    <a:gd name="T60" fmla="*/ 51 w 89"/>
                    <a:gd name="T61" fmla="*/ 93 h 140"/>
                    <a:gd name="T62" fmla="*/ 46 w 89"/>
                    <a:gd name="T63" fmla="*/ 88 h 140"/>
                    <a:gd name="T64" fmla="*/ 43 w 89"/>
                    <a:gd name="T65" fmla="*/ 90 h 140"/>
                    <a:gd name="T66" fmla="*/ 41 w 89"/>
                    <a:gd name="T67" fmla="*/ 94 h 140"/>
                    <a:gd name="T68" fmla="*/ 41 w 89"/>
                    <a:gd name="T69" fmla="*/ 104 h 140"/>
                    <a:gd name="T70" fmla="*/ 45 w 89"/>
                    <a:gd name="T71" fmla="*/ 106 h 140"/>
                    <a:gd name="T72" fmla="*/ 52 w 89"/>
                    <a:gd name="T73" fmla="*/ 106 h 140"/>
                    <a:gd name="T74" fmla="*/ 52 w 89"/>
                    <a:gd name="T75" fmla="*/ 112 h 140"/>
                    <a:gd name="T76" fmla="*/ 44 w 89"/>
                    <a:gd name="T77" fmla="*/ 117 h 140"/>
                    <a:gd name="T78" fmla="*/ 35 w 89"/>
                    <a:gd name="T79" fmla="*/ 117 h 140"/>
                    <a:gd name="T80" fmla="*/ 30 w 89"/>
                    <a:gd name="T81" fmla="*/ 126 h 140"/>
                    <a:gd name="T82" fmla="*/ 33 w 89"/>
                    <a:gd name="T83" fmla="*/ 131 h 140"/>
                    <a:gd name="T84" fmla="*/ 40 w 89"/>
                    <a:gd name="T85" fmla="*/ 134 h 140"/>
                    <a:gd name="T86" fmla="*/ 34 w 89"/>
                    <a:gd name="T87" fmla="*/ 138 h 140"/>
                    <a:gd name="T88" fmla="*/ 25 w 89"/>
                    <a:gd name="T89" fmla="*/ 137 h 140"/>
                    <a:gd name="T90" fmla="*/ 16 w 89"/>
                    <a:gd name="T91" fmla="*/ 131 h 140"/>
                    <a:gd name="T92" fmla="*/ 10 w 89"/>
                    <a:gd name="T93" fmla="*/ 128 h 140"/>
                    <a:gd name="T94" fmla="*/ 2 w 89"/>
                    <a:gd name="T95" fmla="*/ 126 h 140"/>
                    <a:gd name="T96" fmla="*/ 0 w 89"/>
                    <a:gd name="T97" fmla="*/ 116 h 140"/>
                    <a:gd name="T98" fmla="*/ 1 w 89"/>
                    <a:gd name="T99" fmla="*/ 104 h 140"/>
                    <a:gd name="T100" fmla="*/ 4 w 89"/>
                    <a:gd name="T101" fmla="*/ 92 h 140"/>
                    <a:gd name="T102" fmla="*/ 4 w 89"/>
                    <a:gd name="T103" fmla="*/ 85 h 140"/>
                    <a:gd name="T104" fmla="*/ 3 w 89"/>
                    <a:gd name="T105" fmla="*/ 70 h 140"/>
                    <a:gd name="T106" fmla="*/ 6 w 89"/>
                    <a:gd name="T107" fmla="*/ 62 h 140"/>
                    <a:gd name="T108" fmla="*/ 1 w 89"/>
                    <a:gd name="T109" fmla="*/ 47 h 140"/>
                    <a:gd name="T110" fmla="*/ 2 w 89"/>
                    <a:gd name="T111" fmla="*/ 29 h 1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 h="140">
                      <a:moveTo>
                        <a:pt x="2" y="22"/>
                      </a:moveTo>
                      <a:lnTo>
                        <a:pt x="5" y="19"/>
                      </a:lnTo>
                      <a:lnTo>
                        <a:pt x="11" y="13"/>
                      </a:lnTo>
                      <a:lnTo>
                        <a:pt x="15" y="10"/>
                      </a:lnTo>
                      <a:lnTo>
                        <a:pt x="21" y="7"/>
                      </a:lnTo>
                      <a:lnTo>
                        <a:pt x="23" y="10"/>
                      </a:lnTo>
                      <a:lnTo>
                        <a:pt x="27" y="15"/>
                      </a:lnTo>
                      <a:lnTo>
                        <a:pt x="31" y="13"/>
                      </a:lnTo>
                      <a:lnTo>
                        <a:pt x="35" y="9"/>
                      </a:lnTo>
                      <a:lnTo>
                        <a:pt x="38" y="6"/>
                      </a:lnTo>
                      <a:lnTo>
                        <a:pt x="41" y="3"/>
                      </a:lnTo>
                      <a:lnTo>
                        <a:pt x="45" y="2"/>
                      </a:lnTo>
                      <a:lnTo>
                        <a:pt x="49" y="2"/>
                      </a:lnTo>
                      <a:lnTo>
                        <a:pt x="46" y="9"/>
                      </a:lnTo>
                      <a:lnTo>
                        <a:pt x="40" y="18"/>
                      </a:lnTo>
                      <a:lnTo>
                        <a:pt x="40" y="21"/>
                      </a:lnTo>
                      <a:lnTo>
                        <a:pt x="52" y="16"/>
                      </a:lnTo>
                      <a:lnTo>
                        <a:pt x="63" y="8"/>
                      </a:lnTo>
                      <a:lnTo>
                        <a:pt x="70" y="0"/>
                      </a:lnTo>
                      <a:lnTo>
                        <a:pt x="71" y="4"/>
                      </a:lnTo>
                      <a:lnTo>
                        <a:pt x="70" y="9"/>
                      </a:lnTo>
                      <a:lnTo>
                        <a:pt x="68" y="13"/>
                      </a:lnTo>
                      <a:lnTo>
                        <a:pt x="65" y="19"/>
                      </a:lnTo>
                      <a:lnTo>
                        <a:pt x="69" y="18"/>
                      </a:lnTo>
                      <a:lnTo>
                        <a:pt x="72" y="17"/>
                      </a:lnTo>
                      <a:lnTo>
                        <a:pt x="74" y="17"/>
                      </a:lnTo>
                      <a:lnTo>
                        <a:pt x="77" y="19"/>
                      </a:lnTo>
                      <a:lnTo>
                        <a:pt x="83" y="23"/>
                      </a:lnTo>
                      <a:lnTo>
                        <a:pt x="78" y="28"/>
                      </a:lnTo>
                      <a:lnTo>
                        <a:pt x="76" y="31"/>
                      </a:lnTo>
                      <a:lnTo>
                        <a:pt x="74" y="32"/>
                      </a:lnTo>
                      <a:lnTo>
                        <a:pt x="73" y="34"/>
                      </a:lnTo>
                      <a:lnTo>
                        <a:pt x="69" y="39"/>
                      </a:lnTo>
                      <a:lnTo>
                        <a:pt x="68" y="43"/>
                      </a:lnTo>
                      <a:lnTo>
                        <a:pt x="67" y="48"/>
                      </a:lnTo>
                      <a:lnTo>
                        <a:pt x="69" y="52"/>
                      </a:lnTo>
                      <a:lnTo>
                        <a:pt x="70" y="55"/>
                      </a:lnTo>
                      <a:lnTo>
                        <a:pt x="72" y="59"/>
                      </a:lnTo>
                      <a:lnTo>
                        <a:pt x="74" y="62"/>
                      </a:lnTo>
                      <a:lnTo>
                        <a:pt x="77" y="64"/>
                      </a:lnTo>
                      <a:lnTo>
                        <a:pt x="80" y="63"/>
                      </a:lnTo>
                      <a:lnTo>
                        <a:pt x="82" y="64"/>
                      </a:lnTo>
                      <a:lnTo>
                        <a:pt x="84" y="64"/>
                      </a:lnTo>
                      <a:lnTo>
                        <a:pt x="88" y="65"/>
                      </a:lnTo>
                      <a:lnTo>
                        <a:pt x="83" y="69"/>
                      </a:lnTo>
                      <a:lnTo>
                        <a:pt x="79" y="72"/>
                      </a:lnTo>
                      <a:lnTo>
                        <a:pt x="75" y="74"/>
                      </a:lnTo>
                      <a:lnTo>
                        <a:pt x="70" y="74"/>
                      </a:lnTo>
                      <a:lnTo>
                        <a:pt x="65" y="72"/>
                      </a:lnTo>
                      <a:lnTo>
                        <a:pt x="61" y="69"/>
                      </a:lnTo>
                      <a:lnTo>
                        <a:pt x="57" y="64"/>
                      </a:lnTo>
                      <a:lnTo>
                        <a:pt x="55" y="63"/>
                      </a:lnTo>
                      <a:lnTo>
                        <a:pt x="49" y="60"/>
                      </a:lnTo>
                      <a:lnTo>
                        <a:pt x="54" y="65"/>
                      </a:lnTo>
                      <a:lnTo>
                        <a:pt x="57" y="73"/>
                      </a:lnTo>
                      <a:lnTo>
                        <a:pt x="59" y="76"/>
                      </a:lnTo>
                      <a:lnTo>
                        <a:pt x="61" y="83"/>
                      </a:lnTo>
                      <a:lnTo>
                        <a:pt x="63" y="86"/>
                      </a:lnTo>
                      <a:lnTo>
                        <a:pt x="66" y="95"/>
                      </a:lnTo>
                      <a:lnTo>
                        <a:pt x="60" y="96"/>
                      </a:lnTo>
                      <a:lnTo>
                        <a:pt x="56" y="96"/>
                      </a:lnTo>
                      <a:lnTo>
                        <a:pt x="51" y="93"/>
                      </a:lnTo>
                      <a:lnTo>
                        <a:pt x="48" y="90"/>
                      </a:lnTo>
                      <a:lnTo>
                        <a:pt x="46" y="88"/>
                      </a:lnTo>
                      <a:lnTo>
                        <a:pt x="44" y="88"/>
                      </a:lnTo>
                      <a:lnTo>
                        <a:pt x="43" y="90"/>
                      </a:lnTo>
                      <a:lnTo>
                        <a:pt x="42" y="90"/>
                      </a:lnTo>
                      <a:lnTo>
                        <a:pt x="41" y="94"/>
                      </a:lnTo>
                      <a:lnTo>
                        <a:pt x="40" y="99"/>
                      </a:lnTo>
                      <a:lnTo>
                        <a:pt x="41" y="104"/>
                      </a:lnTo>
                      <a:lnTo>
                        <a:pt x="42" y="106"/>
                      </a:lnTo>
                      <a:lnTo>
                        <a:pt x="45" y="106"/>
                      </a:lnTo>
                      <a:lnTo>
                        <a:pt x="48" y="106"/>
                      </a:lnTo>
                      <a:lnTo>
                        <a:pt x="52" y="106"/>
                      </a:lnTo>
                      <a:lnTo>
                        <a:pt x="56" y="107"/>
                      </a:lnTo>
                      <a:lnTo>
                        <a:pt x="52" y="112"/>
                      </a:lnTo>
                      <a:lnTo>
                        <a:pt x="48" y="116"/>
                      </a:lnTo>
                      <a:lnTo>
                        <a:pt x="44" y="117"/>
                      </a:lnTo>
                      <a:lnTo>
                        <a:pt x="40" y="117"/>
                      </a:lnTo>
                      <a:lnTo>
                        <a:pt x="35" y="117"/>
                      </a:lnTo>
                      <a:lnTo>
                        <a:pt x="28" y="121"/>
                      </a:lnTo>
                      <a:lnTo>
                        <a:pt x="30" y="126"/>
                      </a:lnTo>
                      <a:lnTo>
                        <a:pt x="31" y="129"/>
                      </a:lnTo>
                      <a:lnTo>
                        <a:pt x="33" y="131"/>
                      </a:lnTo>
                      <a:lnTo>
                        <a:pt x="36" y="133"/>
                      </a:lnTo>
                      <a:lnTo>
                        <a:pt x="40" y="134"/>
                      </a:lnTo>
                      <a:lnTo>
                        <a:pt x="38" y="137"/>
                      </a:lnTo>
                      <a:lnTo>
                        <a:pt x="34" y="138"/>
                      </a:lnTo>
                      <a:lnTo>
                        <a:pt x="28" y="139"/>
                      </a:lnTo>
                      <a:lnTo>
                        <a:pt x="25" y="137"/>
                      </a:lnTo>
                      <a:lnTo>
                        <a:pt x="21" y="134"/>
                      </a:lnTo>
                      <a:lnTo>
                        <a:pt x="16" y="131"/>
                      </a:lnTo>
                      <a:lnTo>
                        <a:pt x="13" y="128"/>
                      </a:lnTo>
                      <a:lnTo>
                        <a:pt x="10" y="128"/>
                      </a:lnTo>
                      <a:lnTo>
                        <a:pt x="4" y="130"/>
                      </a:lnTo>
                      <a:lnTo>
                        <a:pt x="2" y="126"/>
                      </a:lnTo>
                      <a:lnTo>
                        <a:pt x="1" y="120"/>
                      </a:lnTo>
                      <a:lnTo>
                        <a:pt x="0" y="116"/>
                      </a:lnTo>
                      <a:lnTo>
                        <a:pt x="0" y="109"/>
                      </a:lnTo>
                      <a:lnTo>
                        <a:pt x="1" y="104"/>
                      </a:lnTo>
                      <a:lnTo>
                        <a:pt x="2" y="99"/>
                      </a:lnTo>
                      <a:lnTo>
                        <a:pt x="4" y="92"/>
                      </a:lnTo>
                      <a:lnTo>
                        <a:pt x="6" y="88"/>
                      </a:lnTo>
                      <a:lnTo>
                        <a:pt x="4" y="85"/>
                      </a:lnTo>
                      <a:lnTo>
                        <a:pt x="3" y="76"/>
                      </a:lnTo>
                      <a:lnTo>
                        <a:pt x="3" y="70"/>
                      </a:lnTo>
                      <a:lnTo>
                        <a:pt x="4" y="65"/>
                      </a:lnTo>
                      <a:lnTo>
                        <a:pt x="6" y="62"/>
                      </a:lnTo>
                      <a:lnTo>
                        <a:pt x="3" y="54"/>
                      </a:lnTo>
                      <a:lnTo>
                        <a:pt x="1" y="47"/>
                      </a:lnTo>
                      <a:lnTo>
                        <a:pt x="1" y="37"/>
                      </a:lnTo>
                      <a:lnTo>
                        <a:pt x="2" y="29"/>
                      </a:lnTo>
                      <a:lnTo>
                        <a:pt x="2" y="22"/>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1" name="Group 26">
                  <a:extLst>
                    <a:ext uri="{FF2B5EF4-FFF2-40B4-BE49-F238E27FC236}">
                      <a16:creationId xmlns:a16="http://schemas.microsoft.com/office/drawing/2014/main" id="{26CFFF72-4741-4DD7-BA3B-0F8A8B791B56}"/>
                    </a:ext>
                  </a:extLst>
                </p:cNvPr>
                <p:cNvGrpSpPr>
                  <a:grpSpLocks/>
                </p:cNvGrpSpPr>
                <p:nvPr/>
              </p:nvGrpSpPr>
              <p:grpSpPr bwMode="auto">
                <a:xfrm>
                  <a:off x="2337" y="2881"/>
                  <a:ext cx="129" cy="206"/>
                  <a:chOff x="2337" y="2881"/>
                  <a:chExt cx="129" cy="206"/>
                </a:xfrm>
              </p:grpSpPr>
              <p:sp>
                <p:nvSpPr>
                  <p:cNvPr id="324" name="Freeform 27">
                    <a:extLst>
                      <a:ext uri="{FF2B5EF4-FFF2-40B4-BE49-F238E27FC236}">
                        <a16:creationId xmlns:a16="http://schemas.microsoft.com/office/drawing/2014/main" id="{1D43EBBA-15C4-4BE1-AB50-78FF0EAE3FFB}"/>
                      </a:ext>
                    </a:extLst>
                  </p:cNvPr>
                  <p:cNvSpPr>
                    <a:spLocks/>
                  </p:cNvSpPr>
                  <p:nvPr/>
                </p:nvSpPr>
                <p:spPr bwMode="auto">
                  <a:xfrm>
                    <a:off x="2337" y="2881"/>
                    <a:ext cx="129" cy="206"/>
                  </a:xfrm>
                  <a:custGeom>
                    <a:avLst/>
                    <a:gdLst>
                      <a:gd name="T0" fmla="*/ 31 w 129"/>
                      <a:gd name="T1" fmla="*/ 15 h 206"/>
                      <a:gd name="T2" fmla="*/ 48 w 129"/>
                      <a:gd name="T3" fmla="*/ 2 h 206"/>
                      <a:gd name="T4" fmla="*/ 63 w 129"/>
                      <a:gd name="T5" fmla="*/ 1 h 206"/>
                      <a:gd name="T6" fmla="*/ 73 w 129"/>
                      <a:gd name="T7" fmla="*/ 7 h 206"/>
                      <a:gd name="T8" fmla="*/ 86 w 129"/>
                      <a:gd name="T9" fmla="*/ 21 h 206"/>
                      <a:gd name="T10" fmla="*/ 95 w 129"/>
                      <a:gd name="T11" fmla="*/ 35 h 206"/>
                      <a:gd name="T12" fmla="*/ 101 w 129"/>
                      <a:gd name="T13" fmla="*/ 42 h 206"/>
                      <a:gd name="T14" fmla="*/ 110 w 129"/>
                      <a:gd name="T15" fmla="*/ 40 h 206"/>
                      <a:gd name="T16" fmla="*/ 116 w 129"/>
                      <a:gd name="T17" fmla="*/ 41 h 206"/>
                      <a:gd name="T18" fmla="*/ 109 w 129"/>
                      <a:gd name="T19" fmla="*/ 53 h 206"/>
                      <a:gd name="T20" fmla="*/ 104 w 129"/>
                      <a:gd name="T21" fmla="*/ 60 h 206"/>
                      <a:gd name="T22" fmla="*/ 111 w 129"/>
                      <a:gd name="T23" fmla="*/ 71 h 206"/>
                      <a:gd name="T24" fmla="*/ 121 w 129"/>
                      <a:gd name="T25" fmla="*/ 69 h 206"/>
                      <a:gd name="T26" fmla="*/ 128 w 129"/>
                      <a:gd name="T27" fmla="*/ 66 h 206"/>
                      <a:gd name="T28" fmla="*/ 122 w 129"/>
                      <a:gd name="T29" fmla="*/ 81 h 206"/>
                      <a:gd name="T30" fmla="*/ 111 w 129"/>
                      <a:gd name="T31" fmla="*/ 93 h 206"/>
                      <a:gd name="T32" fmla="*/ 100 w 129"/>
                      <a:gd name="T33" fmla="*/ 97 h 206"/>
                      <a:gd name="T34" fmla="*/ 111 w 129"/>
                      <a:gd name="T35" fmla="*/ 106 h 206"/>
                      <a:gd name="T36" fmla="*/ 119 w 129"/>
                      <a:gd name="T37" fmla="*/ 122 h 206"/>
                      <a:gd name="T38" fmla="*/ 121 w 129"/>
                      <a:gd name="T39" fmla="*/ 140 h 206"/>
                      <a:gd name="T40" fmla="*/ 117 w 129"/>
                      <a:gd name="T41" fmla="*/ 148 h 206"/>
                      <a:gd name="T42" fmla="*/ 110 w 129"/>
                      <a:gd name="T43" fmla="*/ 136 h 206"/>
                      <a:gd name="T44" fmla="*/ 100 w 129"/>
                      <a:gd name="T45" fmla="*/ 133 h 206"/>
                      <a:gd name="T46" fmla="*/ 94 w 129"/>
                      <a:gd name="T47" fmla="*/ 148 h 206"/>
                      <a:gd name="T48" fmla="*/ 94 w 129"/>
                      <a:gd name="T49" fmla="*/ 165 h 206"/>
                      <a:gd name="T50" fmla="*/ 98 w 129"/>
                      <a:gd name="T51" fmla="*/ 175 h 206"/>
                      <a:gd name="T52" fmla="*/ 105 w 129"/>
                      <a:gd name="T53" fmla="*/ 173 h 206"/>
                      <a:gd name="T54" fmla="*/ 106 w 129"/>
                      <a:gd name="T55" fmla="*/ 181 h 206"/>
                      <a:gd name="T56" fmla="*/ 101 w 129"/>
                      <a:gd name="T57" fmla="*/ 193 h 206"/>
                      <a:gd name="T58" fmla="*/ 92 w 129"/>
                      <a:gd name="T59" fmla="*/ 202 h 206"/>
                      <a:gd name="T60" fmla="*/ 77 w 129"/>
                      <a:gd name="T61" fmla="*/ 203 h 206"/>
                      <a:gd name="T62" fmla="*/ 71 w 129"/>
                      <a:gd name="T63" fmla="*/ 194 h 206"/>
                      <a:gd name="T64" fmla="*/ 62 w 129"/>
                      <a:gd name="T65" fmla="*/ 180 h 206"/>
                      <a:gd name="T66" fmla="*/ 53 w 129"/>
                      <a:gd name="T67" fmla="*/ 174 h 206"/>
                      <a:gd name="T68" fmla="*/ 41 w 129"/>
                      <a:gd name="T69" fmla="*/ 173 h 206"/>
                      <a:gd name="T70" fmla="*/ 30 w 129"/>
                      <a:gd name="T71" fmla="*/ 173 h 206"/>
                      <a:gd name="T72" fmla="*/ 20 w 129"/>
                      <a:gd name="T73" fmla="*/ 164 h 206"/>
                      <a:gd name="T74" fmla="*/ 14 w 129"/>
                      <a:gd name="T75" fmla="*/ 145 h 206"/>
                      <a:gd name="T76" fmla="*/ 6 w 129"/>
                      <a:gd name="T77" fmla="*/ 118 h 206"/>
                      <a:gd name="T78" fmla="*/ 0 w 129"/>
                      <a:gd name="T79" fmla="*/ 79 h 206"/>
                      <a:gd name="T80" fmla="*/ 1 w 129"/>
                      <a:gd name="T81" fmla="*/ 52 h 206"/>
                      <a:gd name="T82" fmla="*/ 8 w 129"/>
                      <a:gd name="T83" fmla="*/ 37 h 2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9" h="206">
                        <a:moveTo>
                          <a:pt x="17" y="29"/>
                        </a:moveTo>
                        <a:lnTo>
                          <a:pt x="24" y="21"/>
                        </a:lnTo>
                        <a:lnTo>
                          <a:pt x="31" y="15"/>
                        </a:lnTo>
                        <a:lnTo>
                          <a:pt x="37" y="10"/>
                        </a:lnTo>
                        <a:lnTo>
                          <a:pt x="44" y="6"/>
                        </a:lnTo>
                        <a:lnTo>
                          <a:pt x="48" y="2"/>
                        </a:lnTo>
                        <a:lnTo>
                          <a:pt x="54" y="0"/>
                        </a:lnTo>
                        <a:lnTo>
                          <a:pt x="58" y="0"/>
                        </a:lnTo>
                        <a:lnTo>
                          <a:pt x="63" y="1"/>
                        </a:lnTo>
                        <a:lnTo>
                          <a:pt x="66" y="2"/>
                        </a:lnTo>
                        <a:lnTo>
                          <a:pt x="69" y="4"/>
                        </a:lnTo>
                        <a:lnTo>
                          <a:pt x="73" y="7"/>
                        </a:lnTo>
                        <a:lnTo>
                          <a:pt x="79" y="10"/>
                        </a:lnTo>
                        <a:lnTo>
                          <a:pt x="83" y="16"/>
                        </a:lnTo>
                        <a:lnTo>
                          <a:pt x="86" y="21"/>
                        </a:lnTo>
                        <a:lnTo>
                          <a:pt x="88" y="26"/>
                        </a:lnTo>
                        <a:lnTo>
                          <a:pt x="92" y="32"/>
                        </a:lnTo>
                        <a:lnTo>
                          <a:pt x="95" y="35"/>
                        </a:lnTo>
                        <a:lnTo>
                          <a:pt x="97" y="38"/>
                        </a:lnTo>
                        <a:lnTo>
                          <a:pt x="100" y="42"/>
                        </a:lnTo>
                        <a:lnTo>
                          <a:pt x="101" y="42"/>
                        </a:lnTo>
                        <a:lnTo>
                          <a:pt x="105" y="43"/>
                        </a:lnTo>
                        <a:lnTo>
                          <a:pt x="109" y="42"/>
                        </a:lnTo>
                        <a:lnTo>
                          <a:pt x="110" y="40"/>
                        </a:lnTo>
                        <a:lnTo>
                          <a:pt x="114" y="36"/>
                        </a:lnTo>
                        <a:lnTo>
                          <a:pt x="117" y="33"/>
                        </a:lnTo>
                        <a:lnTo>
                          <a:pt x="116" y="41"/>
                        </a:lnTo>
                        <a:lnTo>
                          <a:pt x="115" y="47"/>
                        </a:lnTo>
                        <a:lnTo>
                          <a:pt x="112" y="52"/>
                        </a:lnTo>
                        <a:lnTo>
                          <a:pt x="109" y="53"/>
                        </a:lnTo>
                        <a:lnTo>
                          <a:pt x="107" y="54"/>
                        </a:lnTo>
                        <a:lnTo>
                          <a:pt x="103" y="56"/>
                        </a:lnTo>
                        <a:lnTo>
                          <a:pt x="104" y="60"/>
                        </a:lnTo>
                        <a:lnTo>
                          <a:pt x="107" y="65"/>
                        </a:lnTo>
                        <a:lnTo>
                          <a:pt x="109" y="68"/>
                        </a:lnTo>
                        <a:lnTo>
                          <a:pt x="111" y="71"/>
                        </a:lnTo>
                        <a:lnTo>
                          <a:pt x="114" y="71"/>
                        </a:lnTo>
                        <a:lnTo>
                          <a:pt x="116" y="71"/>
                        </a:lnTo>
                        <a:lnTo>
                          <a:pt x="121" y="69"/>
                        </a:lnTo>
                        <a:lnTo>
                          <a:pt x="124" y="65"/>
                        </a:lnTo>
                        <a:lnTo>
                          <a:pt x="126" y="61"/>
                        </a:lnTo>
                        <a:lnTo>
                          <a:pt x="128" y="66"/>
                        </a:lnTo>
                        <a:lnTo>
                          <a:pt x="128" y="73"/>
                        </a:lnTo>
                        <a:lnTo>
                          <a:pt x="125" y="77"/>
                        </a:lnTo>
                        <a:lnTo>
                          <a:pt x="122" y="81"/>
                        </a:lnTo>
                        <a:lnTo>
                          <a:pt x="120" y="86"/>
                        </a:lnTo>
                        <a:lnTo>
                          <a:pt x="115" y="91"/>
                        </a:lnTo>
                        <a:lnTo>
                          <a:pt x="111" y="93"/>
                        </a:lnTo>
                        <a:lnTo>
                          <a:pt x="108" y="96"/>
                        </a:lnTo>
                        <a:lnTo>
                          <a:pt x="105" y="97"/>
                        </a:lnTo>
                        <a:lnTo>
                          <a:pt x="100" y="97"/>
                        </a:lnTo>
                        <a:lnTo>
                          <a:pt x="105" y="100"/>
                        </a:lnTo>
                        <a:lnTo>
                          <a:pt x="109" y="103"/>
                        </a:lnTo>
                        <a:lnTo>
                          <a:pt x="111" y="106"/>
                        </a:lnTo>
                        <a:lnTo>
                          <a:pt x="115" y="111"/>
                        </a:lnTo>
                        <a:lnTo>
                          <a:pt x="118" y="117"/>
                        </a:lnTo>
                        <a:lnTo>
                          <a:pt x="119" y="122"/>
                        </a:lnTo>
                        <a:lnTo>
                          <a:pt x="121" y="129"/>
                        </a:lnTo>
                        <a:lnTo>
                          <a:pt x="121" y="135"/>
                        </a:lnTo>
                        <a:lnTo>
                          <a:pt x="121" y="140"/>
                        </a:lnTo>
                        <a:lnTo>
                          <a:pt x="121" y="147"/>
                        </a:lnTo>
                        <a:lnTo>
                          <a:pt x="118" y="153"/>
                        </a:lnTo>
                        <a:lnTo>
                          <a:pt x="117" y="148"/>
                        </a:lnTo>
                        <a:lnTo>
                          <a:pt x="116" y="142"/>
                        </a:lnTo>
                        <a:lnTo>
                          <a:pt x="113" y="140"/>
                        </a:lnTo>
                        <a:lnTo>
                          <a:pt x="110" y="136"/>
                        </a:lnTo>
                        <a:lnTo>
                          <a:pt x="108" y="133"/>
                        </a:lnTo>
                        <a:lnTo>
                          <a:pt x="104" y="132"/>
                        </a:lnTo>
                        <a:lnTo>
                          <a:pt x="100" y="133"/>
                        </a:lnTo>
                        <a:lnTo>
                          <a:pt x="97" y="137"/>
                        </a:lnTo>
                        <a:lnTo>
                          <a:pt x="95" y="140"/>
                        </a:lnTo>
                        <a:lnTo>
                          <a:pt x="94" y="148"/>
                        </a:lnTo>
                        <a:lnTo>
                          <a:pt x="94" y="154"/>
                        </a:lnTo>
                        <a:lnTo>
                          <a:pt x="94" y="161"/>
                        </a:lnTo>
                        <a:lnTo>
                          <a:pt x="94" y="165"/>
                        </a:lnTo>
                        <a:lnTo>
                          <a:pt x="95" y="170"/>
                        </a:lnTo>
                        <a:lnTo>
                          <a:pt x="96" y="175"/>
                        </a:lnTo>
                        <a:lnTo>
                          <a:pt x="98" y="175"/>
                        </a:lnTo>
                        <a:lnTo>
                          <a:pt x="101" y="176"/>
                        </a:lnTo>
                        <a:lnTo>
                          <a:pt x="105" y="174"/>
                        </a:lnTo>
                        <a:lnTo>
                          <a:pt x="105" y="173"/>
                        </a:lnTo>
                        <a:lnTo>
                          <a:pt x="107" y="173"/>
                        </a:lnTo>
                        <a:lnTo>
                          <a:pt x="106" y="176"/>
                        </a:lnTo>
                        <a:lnTo>
                          <a:pt x="106" y="181"/>
                        </a:lnTo>
                        <a:lnTo>
                          <a:pt x="105" y="184"/>
                        </a:lnTo>
                        <a:lnTo>
                          <a:pt x="104" y="190"/>
                        </a:lnTo>
                        <a:lnTo>
                          <a:pt x="101" y="193"/>
                        </a:lnTo>
                        <a:lnTo>
                          <a:pt x="98" y="195"/>
                        </a:lnTo>
                        <a:lnTo>
                          <a:pt x="95" y="200"/>
                        </a:lnTo>
                        <a:lnTo>
                          <a:pt x="92" y="202"/>
                        </a:lnTo>
                        <a:lnTo>
                          <a:pt x="86" y="204"/>
                        </a:lnTo>
                        <a:lnTo>
                          <a:pt x="81" y="205"/>
                        </a:lnTo>
                        <a:lnTo>
                          <a:pt x="77" y="203"/>
                        </a:lnTo>
                        <a:lnTo>
                          <a:pt x="74" y="200"/>
                        </a:lnTo>
                        <a:lnTo>
                          <a:pt x="72" y="198"/>
                        </a:lnTo>
                        <a:lnTo>
                          <a:pt x="71" y="194"/>
                        </a:lnTo>
                        <a:lnTo>
                          <a:pt x="68" y="190"/>
                        </a:lnTo>
                        <a:lnTo>
                          <a:pt x="63" y="184"/>
                        </a:lnTo>
                        <a:lnTo>
                          <a:pt x="62" y="180"/>
                        </a:lnTo>
                        <a:lnTo>
                          <a:pt x="58" y="176"/>
                        </a:lnTo>
                        <a:lnTo>
                          <a:pt x="57" y="175"/>
                        </a:lnTo>
                        <a:lnTo>
                          <a:pt x="53" y="174"/>
                        </a:lnTo>
                        <a:lnTo>
                          <a:pt x="49" y="173"/>
                        </a:lnTo>
                        <a:lnTo>
                          <a:pt x="45" y="172"/>
                        </a:lnTo>
                        <a:lnTo>
                          <a:pt x="41" y="173"/>
                        </a:lnTo>
                        <a:lnTo>
                          <a:pt x="36" y="174"/>
                        </a:lnTo>
                        <a:lnTo>
                          <a:pt x="32" y="174"/>
                        </a:lnTo>
                        <a:lnTo>
                          <a:pt x="30" y="173"/>
                        </a:lnTo>
                        <a:lnTo>
                          <a:pt x="27" y="171"/>
                        </a:lnTo>
                        <a:lnTo>
                          <a:pt x="23" y="168"/>
                        </a:lnTo>
                        <a:lnTo>
                          <a:pt x="20" y="164"/>
                        </a:lnTo>
                        <a:lnTo>
                          <a:pt x="18" y="159"/>
                        </a:lnTo>
                        <a:lnTo>
                          <a:pt x="17" y="153"/>
                        </a:lnTo>
                        <a:lnTo>
                          <a:pt x="14" y="145"/>
                        </a:lnTo>
                        <a:lnTo>
                          <a:pt x="11" y="135"/>
                        </a:lnTo>
                        <a:lnTo>
                          <a:pt x="9" y="129"/>
                        </a:lnTo>
                        <a:lnTo>
                          <a:pt x="6" y="118"/>
                        </a:lnTo>
                        <a:lnTo>
                          <a:pt x="3" y="106"/>
                        </a:lnTo>
                        <a:lnTo>
                          <a:pt x="2" y="92"/>
                        </a:lnTo>
                        <a:lnTo>
                          <a:pt x="0" y="79"/>
                        </a:lnTo>
                        <a:lnTo>
                          <a:pt x="0" y="69"/>
                        </a:lnTo>
                        <a:lnTo>
                          <a:pt x="0" y="59"/>
                        </a:lnTo>
                        <a:lnTo>
                          <a:pt x="1" y="52"/>
                        </a:lnTo>
                        <a:lnTo>
                          <a:pt x="3" y="47"/>
                        </a:lnTo>
                        <a:lnTo>
                          <a:pt x="6" y="43"/>
                        </a:lnTo>
                        <a:lnTo>
                          <a:pt x="8" y="37"/>
                        </a:lnTo>
                        <a:lnTo>
                          <a:pt x="13" y="31"/>
                        </a:lnTo>
                        <a:lnTo>
                          <a:pt x="17" y="29"/>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 name="Freeform 28">
                    <a:extLst>
                      <a:ext uri="{FF2B5EF4-FFF2-40B4-BE49-F238E27FC236}">
                        <a16:creationId xmlns:a16="http://schemas.microsoft.com/office/drawing/2014/main" id="{B2D55B8A-CC25-4EFF-88EA-7CDE47801831}"/>
                      </a:ext>
                    </a:extLst>
                  </p:cNvPr>
                  <p:cNvSpPr>
                    <a:spLocks/>
                  </p:cNvSpPr>
                  <p:nvPr/>
                </p:nvSpPr>
                <p:spPr bwMode="auto">
                  <a:xfrm>
                    <a:off x="2339" y="2920"/>
                    <a:ext cx="101" cy="144"/>
                  </a:xfrm>
                  <a:custGeom>
                    <a:avLst/>
                    <a:gdLst>
                      <a:gd name="T0" fmla="*/ 20 w 101"/>
                      <a:gd name="T1" fmla="*/ 18 h 144"/>
                      <a:gd name="T2" fmla="*/ 31 w 101"/>
                      <a:gd name="T3" fmla="*/ 8 h 144"/>
                      <a:gd name="T4" fmla="*/ 40 w 101"/>
                      <a:gd name="T5" fmla="*/ 1 h 144"/>
                      <a:gd name="T6" fmla="*/ 47 w 101"/>
                      <a:gd name="T7" fmla="*/ 0 h 144"/>
                      <a:gd name="T8" fmla="*/ 54 w 101"/>
                      <a:gd name="T9" fmla="*/ 0 h 144"/>
                      <a:gd name="T10" fmla="*/ 59 w 101"/>
                      <a:gd name="T11" fmla="*/ 3 h 144"/>
                      <a:gd name="T12" fmla="*/ 66 w 101"/>
                      <a:gd name="T13" fmla="*/ 11 h 144"/>
                      <a:gd name="T14" fmla="*/ 72 w 101"/>
                      <a:gd name="T15" fmla="*/ 17 h 144"/>
                      <a:gd name="T16" fmla="*/ 76 w 101"/>
                      <a:gd name="T17" fmla="*/ 23 h 144"/>
                      <a:gd name="T18" fmla="*/ 80 w 101"/>
                      <a:gd name="T19" fmla="*/ 27 h 144"/>
                      <a:gd name="T20" fmla="*/ 84 w 101"/>
                      <a:gd name="T21" fmla="*/ 28 h 144"/>
                      <a:gd name="T22" fmla="*/ 88 w 101"/>
                      <a:gd name="T23" fmla="*/ 25 h 144"/>
                      <a:gd name="T24" fmla="*/ 93 w 101"/>
                      <a:gd name="T25" fmla="*/ 21 h 144"/>
                      <a:gd name="T26" fmla="*/ 90 w 101"/>
                      <a:gd name="T27" fmla="*/ 30 h 144"/>
                      <a:gd name="T28" fmla="*/ 86 w 101"/>
                      <a:gd name="T29" fmla="*/ 35 h 144"/>
                      <a:gd name="T30" fmla="*/ 82 w 101"/>
                      <a:gd name="T31" fmla="*/ 37 h 144"/>
                      <a:gd name="T32" fmla="*/ 84 w 101"/>
                      <a:gd name="T33" fmla="*/ 44 h 144"/>
                      <a:gd name="T34" fmla="*/ 87 w 101"/>
                      <a:gd name="T35" fmla="*/ 46 h 144"/>
                      <a:gd name="T36" fmla="*/ 92 w 101"/>
                      <a:gd name="T37" fmla="*/ 47 h 144"/>
                      <a:gd name="T38" fmla="*/ 96 w 101"/>
                      <a:gd name="T39" fmla="*/ 42 h 144"/>
                      <a:gd name="T40" fmla="*/ 100 w 101"/>
                      <a:gd name="T41" fmla="*/ 43 h 144"/>
                      <a:gd name="T42" fmla="*/ 97 w 101"/>
                      <a:gd name="T43" fmla="*/ 50 h 144"/>
                      <a:gd name="T44" fmla="*/ 94 w 101"/>
                      <a:gd name="T45" fmla="*/ 58 h 144"/>
                      <a:gd name="T46" fmla="*/ 87 w 101"/>
                      <a:gd name="T47" fmla="*/ 64 h 144"/>
                      <a:gd name="T48" fmla="*/ 82 w 101"/>
                      <a:gd name="T49" fmla="*/ 66 h 144"/>
                      <a:gd name="T50" fmla="*/ 82 w 101"/>
                      <a:gd name="T51" fmla="*/ 68 h 144"/>
                      <a:gd name="T52" fmla="*/ 87 w 101"/>
                      <a:gd name="T53" fmla="*/ 72 h 144"/>
                      <a:gd name="T54" fmla="*/ 91 w 101"/>
                      <a:gd name="T55" fmla="*/ 78 h 144"/>
                      <a:gd name="T56" fmla="*/ 94 w 101"/>
                      <a:gd name="T57" fmla="*/ 88 h 144"/>
                      <a:gd name="T58" fmla="*/ 94 w 101"/>
                      <a:gd name="T59" fmla="*/ 96 h 144"/>
                      <a:gd name="T60" fmla="*/ 91 w 101"/>
                      <a:gd name="T61" fmla="*/ 107 h 144"/>
                      <a:gd name="T62" fmla="*/ 89 w 101"/>
                      <a:gd name="T63" fmla="*/ 99 h 144"/>
                      <a:gd name="T64" fmla="*/ 86 w 101"/>
                      <a:gd name="T65" fmla="*/ 92 h 144"/>
                      <a:gd name="T66" fmla="*/ 81 w 101"/>
                      <a:gd name="T67" fmla="*/ 90 h 144"/>
                      <a:gd name="T68" fmla="*/ 75 w 101"/>
                      <a:gd name="T69" fmla="*/ 94 h 144"/>
                      <a:gd name="T70" fmla="*/ 73 w 101"/>
                      <a:gd name="T71" fmla="*/ 102 h 144"/>
                      <a:gd name="T72" fmla="*/ 72 w 101"/>
                      <a:gd name="T73" fmla="*/ 111 h 144"/>
                      <a:gd name="T74" fmla="*/ 72 w 101"/>
                      <a:gd name="T75" fmla="*/ 118 h 144"/>
                      <a:gd name="T76" fmla="*/ 77 w 101"/>
                      <a:gd name="T77" fmla="*/ 121 h 144"/>
                      <a:gd name="T78" fmla="*/ 80 w 101"/>
                      <a:gd name="T79" fmla="*/ 121 h 144"/>
                      <a:gd name="T80" fmla="*/ 82 w 101"/>
                      <a:gd name="T81" fmla="*/ 121 h 144"/>
                      <a:gd name="T82" fmla="*/ 80 w 101"/>
                      <a:gd name="T83" fmla="*/ 128 h 144"/>
                      <a:gd name="T84" fmla="*/ 77 w 101"/>
                      <a:gd name="T85" fmla="*/ 133 h 144"/>
                      <a:gd name="T86" fmla="*/ 71 w 101"/>
                      <a:gd name="T87" fmla="*/ 138 h 144"/>
                      <a:gd name="T88" fmla="*/ 64 w 101"/>
                      <a:gd name="T89" fmla="*/ 142 h 144"/>
                      <a:gd name="T90" fmla="*/ 58 w 101"/>
                      <a:gd name="T91" fmla="*/ 142 h 144"/>
                      <a:gd name="T92" fmla="*/ 55 w 101"/>
                      <a:gd name="T93" fmla="*/ 139 h 144"/>
                      <a:gd name="T94" fmla="*/ 51 w 101"/>
                      <a:gd name="T95" fmla="*/ 134 h 144"/>
                      <a:gd name="T96" fmla="*/ 45 w 101"/>
                      <a:gd name="T97" fmla="*/ 127 h 144"/>
                      <a:gd name="T98" fmla="*/ 42 w 101"/>
                      <a:gd name="T99" fmla="*/ 124 h 144"/>
                      <a:gd name="T100" fmla="*/ 36 w 101"/>
                      <a:gd name="T101" fmla="*/ 122 h 144"/>
                      <a:gd name="T102" fmla="*/ 30 w 101"/>
                      <a:gd name="T103" fmla="*/ 124 h 144"/>
                      <a:gd name="T104" fmla="*/ 23 w 101"/>
                      <a:gd name="T105" fmla="*/ 125 h 144"/>
                      <a:gd name="T106" fmla="*/ 17 w 101"/>
                      <a:gd name="T107" fmla="*/ 122 h 144"/>
                      <a:gd name="T108" fmla="*/ 14 w 101"/>
                      <a:gd name="T109" fmla="*/ 120 h 144"/>
                      <a:gd name="T110" fmla="*/ 11 w 101"/>
                      <a:gd name="T111" fmla="*/ 110 h 144"/>
                      <a:gd name="T112" fmla="*/ 7 w 101"/>
                      <a:gd name="T113" fmla="*/ 99 h 144"/>
                      <a:gd name="T114" fmla="*/ 4 w 101"/>
                      <a:gd name="T115" fmla="*/ 88 h 144"/>
                      <a:gd name="T116" fmla="*/ 1 w 101"/>
                      <a:gd name="T117" fmla="*/ 70 h 144"/>
                      <a:gd name="T118" fmla="*/ 0 w 101"/>
                      <a:gd name="T119" fmla="*/ 53 h 144"/>
                      <a:gd name="T120" fmla="*/ 2 w 101"/>
                      <a:gd name="T121" fmla="*/ 40 h 144"/>
                      <a:gd name="T122" fmla="*/ 5 w 101"/>
                      <a:gd name="T123" fmla="*/ 34 h 144"/>
                      <a:gd name="T124" fmla="*/ 11 w 101"/>
                      <a:gd name="T125" fmla="*/ 25 h 1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1" h="144">
                        <a:moveTo>
                          <a:pt x="14" y="22"/>
                        </a:moveTo>
                        <a:lnTo>
                          <a:pt x="20" y="18"/>
                        </a:lnTo>
                        <a:lnTo>
                          <a:pt x="26" y="13"/>
                        </a:lnTo>
                        <a:lnTo>
                          <a:pt x="31" y="8"/>
                        </a:lnTo>
                        <a:lnTo>
                          <a:pt x="35" y="5"/>
                        </a:lnTo>
                        <a:lnTo>
                          <a:pt x="40" y="1"/>
                        </a:lnTo>
                        <a:lnTo>
                          <a:pt x="44" y="0"/>
                        </a:lnTo>
                        <a:lnTo>
                          <a:pt x="47" y="0"/>
                        </a:lnTo>
                        <a:lnTo>
                          <a:pt x="52" y="0"/>
                        </a:lnTo>
                        <a:lnTo>
                          <a:pt x="54" y="0"/>
                        </a:lnTo>
                        <a:lnTo>
                          <a:pt x="57" y="2"/>
                        </a:lnTo>
                        <a:lnTo>
                          <a:pt x="59" y="3"/>
                        </a:lnTo>
                        <a:lnTo>
                          <a:pt x="64" y="7"/>
                        </a:lnTo>
                        <a:lnTo>
                          <a:pt x="66" y="11"/>
                        </a:lnTo>
                        <a:lnTo>
                          <a:pt x="69" y="14"/>
                        </a:lnTo>
                        <a:lnTo>
                          <a:pt x="72" y="17"/>
                        </a:lnTo>
                        <a:lnTo>
                          <a:pt x="73" y="22"/>
                        </a:lnTo>
                        <a:lnTo>
                          <a:pt x="76" y="23"/>
                        </a:lnTo>
                        <a:lnTo>
                          <a:pt x="78" y="25"/>
                        </a:lnTo>
                        <a:lnTo>
                          <a:pt x="80" y="27"/>
                        </a:lnTo>
                        <a:lnTo>
                          <a:pt x="81" y="27"/>
                        </a:lnTo>
                        <a:lnTo>
                          <a:pt x="84" y="28"/>
                        </a:lnTo>
                        <a:lnTo>
                          <a:pt x="85" y="27"/>
                        </a:lnTo>
                        <a:lnTo>
                          <a:pt x="88" y="25"/>
                        </a:lnTo>
                        <a:lnTo>
                          <a:pt x="90" y="22"/>
                        </a:lnTo>
                        <a:lnTo>
                          <a:pt x="93" y="21"/>
                        </a:lnTo>
                        <a:lnTo>
                          <a:pt x="92" y="25"/>
                        </a:lnTo>
                        <a:lnTo>
                          <a:pt x="90" y="30"/>
                        </a:lnTo>
                        <a:lnTo>
                          <a:pt x="88" y="34"/>
                        </a:lnTo>
                        <a:lnTo>
                          <a:pt x="86" y="35"/>
                        </a:lnTo>
                        <a:lnTo>
                          <a:pt x="85" y="35"/>
                        </a:lnTo>
                        <a:lnTo>
                          <a:pt x="82" y="37"/>
                        </a:lnTo>
                        <a:lnTo>
                          <a:pt x="83" y="39"/>
                        </a:lnTo>
                        <a:lnTo>
                          <a:pt x="84" y="44"/>
                        </a:lnTo>
                        <a:lnTo>
                          <a:pt x="85" y="44"/>
                        </a:lnTo>
                        <a:lnTo>
                          <a:pt x="87" y="46"/>
                        </a:lnTo>
                        <a:lnTo>
                          <a:pt x="90" y="47"/>
                        </a:lnTo>
                        <a:lnTo>
                          <a:pt x="92" y="47"/>
                        </a:lnTo>
                        <a:lnTo>
                          <a:pt x="94" y="44"/>
                        </a:lnTo>
                        <a:lnTo>
                          <a:pt x="96" y="42"/>
                        </a:lnTo>
                        <a:lnTo>
                          <a:pt x="100" y="38"/>
                        </a:lnTo>
                        <a:lnTo>
                          <a:pt x="100" y="43"/>
                        </a:lnTo>
                        <a:lnTo>
                          <a:pt x="100" y="47"/>
                        </a:lnTo>
                        <a:lnTo>
                          <a:pt x="97" y="50"/>
                        </a:lnTo>
                        <a:lnTo>
                          <a:pt x="95" y="53"/>
                        </a:lnTo>
                        <a:lnTo>
                          <a:pt x="94" y="58"/>
                        </a:lnTo>
                        <a:lnTo>
                          <a:pt x="90" y="61"/>
                        </a:lnTo>
                        <a:lnTo>
                          <a:pt x="87" y="64"/>
                        </a:lnTo>
                        <a:lnTo>
                          <a:pt x="84" y="65"/>
                        </a:lnTo>
                        <a:lnTo>
                          <a:pt x="82" y="66"/>
                        </a:lnTo>
                        <a:lnTo>
                          <a:pt x="78" y="66"/>
                        </a:lnTo>
                        <a:lnTo>
                          <a:pt x="82" y="68"/>
                        </a:lnTo>
                        <a:lnTo>
                          <a:pt x="85" y="69"/>
                        </a:lnTo>
                        <a:lnTo>
                          <a:pt x="87" y="72"/>
                        </a:lnTo>
                        <a:lnTo>
                          <a:pt x="89" y="75"/>
                        </a:lnTo>
                        <a:lnTo>
                          <a:pt x="91" y="78"/>
                        </a:lnTo>
                        <a:lnTo>
                          <a:pt x="93" y="83"/>
                        </a:lnTo>
                        <a:lnTo>
                          <a:pt x="94" y="88"/>
                        </a:lnTo>
                        <a:lnTo>
                          <a:pt x="94" y="92"/>
                        </a:lnTo>
                        <a:lnTo>
                          <a:pt x="94" y="96"/>
                        </a:lnTo>
                        <a:lnTo>
                          <a:pt x="93" y="100"/>
                        </a:lnTo>
                        <a:lnTo>
                          <a:pt x="91" y="107"/>
                        </a:lnTo>
                        <a:lnTo>
                          <a:pt x="90" y="102"/>
                        </a:lnTo>
                        <a:lnTo>
                          <a:pt x="89" y="99"/>
                        </a:lnTo>
                        <a:lnTo>
                          <a:pt x="87" y="96"/>
                        </a:lnTo>
                        <a:lnTo>
                          <a:pt x="86" y="92"/>
                        </a:lnTo>
                        <a:lnTo>
                          <a:pt x="83" y="91"/>
                        </a:lnTo>
                        <a:lnTo>
                          <a:pt x="81" y="90"/>
                        </a:lnTo>
                        <a:lnTo>
                          <a:pt x="78" y="92"/>
                        </a:lnTo>
                        <a:lnTo>
                          <a:pt x="75" y="94"/>
                        </a:lnTo>
                        <a:lnTo>
                          <a:pt x="73" y="98"/>
                        </a:lnTo>
                        <a:lnTo>
                          <a:pt x="73" y="102"/>
                        </a:lnTo>
                        <a:lnTo>
                          <a:pt x="72" y="107"/>
                        </a:lnTo>
                        <a:lnTo>
                          <a:pt x="72" y="111"/>
                        </a:lnTo>
                        <a:lnTo>
                          <a:pt x="72" y="116"/>
                        </a:lnTo>
                        <a:lnTo>
                          <a:pt x="72" y="118"/>
                        </a:lnTo>
                        <a:lnTo>
                          <a:pt x="75" y="121"/>
                        </a:lnTo>
                        <a:lnTo>
                          <a:pt x="77" y="121"/>
                        </a:lnTo>
                        <a:lnTo>
                          <a:pt x="79" y="121"/>
                        </a:lnTo>
                        <a:lnTo>
                          <a:pt x="80" y="121"/>
                        </a:lnTo>
                        <a:lnTo>
                          <a:pt x="82" y="119"/>
                        </a:lnTo>
                        <a:lnTo>
                          <a:pt x="82" y="121"/>
                        </a:lnTo>
                        <a:lnTo>
                          <a:pt x="81" y="124"/>
                        </a:lnTo>
                        <a:lnTo>
                          <a:pt x="80" y="128"/>
                        </a:lnTo>
                        <a:lnTo>
                          <a:pt x="78" y="132"/>
                        </a:lnTo>
                        <a:lnTo>
                          <a:pt x="77" y="133"/>
                        </a:lnTo>
                        <a:lnTo>
                          <a:pt x="75" y="135"/>
                        </a:lnTo>
                        <a:lnTo>
                          <a:pt x="71" y="138"/>
                        </a:lnTo>
                        <a:lnTo>
                          <a:pt x="68" y="141"/>
                        </a:lnTo>
                        <a:lnTo>
                          <a:pt x="64" y="142"/>
                        </a:lnTo>
                        <a:lnTo>
                          <a:pt x="60" y="143"/>
                        </a:lnTo>
                        <a:lnTo>
                          <a:pt x="58" y="142"/>
                        </a:lnTo>
                        <a:lnTo>
                          <a:pt x="56" y="141"/>
                        </a:lnTo>
                        <a:lnTo>
                          <a:pt x="55" y="139"/>
                        </a:lnTo>
                        <a:lnTo>
                          <a:pt x="53" y="137"/>
                        </a:lnTo>
                        <a:lnTo>
                          <a:pt x="51" y="134"/>
                        </a:lnTo>
                        <a:lnTo>
                          <a:pt x="47" y="130"/>
                        </a:lnTo>
                        <a:lnTo>
                          <a:pt x="45" y="127"/>
                        </a:lnTo>
                        <a:lnTo>
                          <a:pt x="43" y="125"/>
                        </a:lnTo>
                        <a:lnTo>
                          <a:pt x="42" y="124"/>
                        </a:lnTo>
                        <a:lnTo>
                          <a:pt x="39" y="122"/>
                        </a:lnTo>
                        <a:lnTo>
                          <a:pt x="36" y="122"/>
                        </a:lnTo>
                        <a:lnTo>
                          <a:pt x="34" y="122"/>
                        </a:lnTo>
                        <a:lnTo>
                          <a:pt x="30" y="124"/>
                        </a:lnTo>
                        <a:lnTo>
                          <a:pt x="26" y="125"/>
                        </a:lnTo>
                        <a:lnTo>
                          <a:pt x="23" y="125"/>
                        </a:lnTo>
                        <a:lnTo>
                          <a:pt x="20" y="124"/>
                        </a:lnTo>
                        <a:lnTo>
                          <a:pt x="17" y="122"/>
                        </a:lnTo>
                        <a:lnTo>
                          <a:pt x="16" y="121"/>
                        </a:lnTo>
                        <a:lnTo>
                          <a:pt x="14" y="120"/>
                        </a:lnTo>
                        <a:lnTo>
                          <a:pt x="13" y="115"/>
                        </a:lnTo>
                        <a:lnTo>
                          <a:pt x="11" y="110"/>
                        </a:lnTo>
                        <a:lnTo>
                          <a:pt x="9" y="106"/>
                        </a:lnTo>
                        <a:lnTo>
                          <a:pt x="7" y="99"/>
                        </a:lnTo>
                        <a:lnTo>
                          <a:pt x="5" y="93"/>
                        </a:lnTo>
                        <a:lnTo>
                          <a:pt x="4" y="88"/>
                        </a:lnTo>
                        <a:lnTo>
                          <a:pt x="2" y="78"/>
                        </a:lnTo>
                        <a:lnTo>
                          <a:pt x="1" y="70"/>
                        </a:lnTo>
                        <a:lnTo>
                          <a:pt x="0" y="61"/>
                        </a:lnTo>
                        <a:lnTo>
                          <a:pt x="0" y="53"/>
                        </a:lnTo>
                        <a:lnTo>
                          <a:pt x="1" y="46"/>
                        </a:lnTo>
                        <a:lnTo>
                          <a:pt x="2" y="40"/>
                        </a:lnTo>
                        <a:lnTo>
                          <a:pt x="3" y="36"/>
                        </a:lnTo>
                        <a:lnTo>
                          <a:pt x="5" y="34"/>
                        </a:lnTo>
                        <a:lnTo>
                          <a:pt x="7" y="30"/>
                        </a:lnTo>
                        <a:lnTo>
                          <a:pt x="11" y="25"/>
                        </a:lnTo>
                        <a:lnTo>
                          <a:pt x="14" y="2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 name="Freeform 29">
                    <a:extLst>
                      <a:ext uri="{FF2B5EF4-FFF2-40B4-BE49-F238E27FC236}">
                        <a16:creationId xmlns:a16="http://schemas.microsoft.com/office/drawing/2014/main" id="{691029EC-93F5-4970-AA75-A2A2EF53AF86}"/>
                      </a:ext>
                    </a:extLst>
                  </p:cNvPr>
                  <p:cNvSpPr>
                    <a:spLocks/>
                  </p:cNvSpPr>
                  <p:nvPr/>
                </p:nvSpPr>
                <p:spPr bwMode="auto">
                  <a:xfrm>
                    <a:off x="2350" y="2959"/>
                    <a:ext cx="53" cy="78"/>
                  </a:xfrm>
                  <a:custGeom>
                    <a:avLst/>
                    <a:gdLst>
                      <a:gd name="T0" fmla="*/ 10 w 53"/>
                      <a:gd name="T1" fmla="*/ 9 h 78"/>
                      <a:gd name="T2" fmla="*/ 15 w 53"/>
                      <a:gd name="T3" fmla="*/ 3 h 78"/>
                      <a:gd name="T4" fmla="*/ 20 w 53"/>
                      <a:gd name="T5" fmla="*/ 0 h 78"/>
                      <a:gd name="T6" fmla="*/ 24 w 53"/>
                      <a:gd name="T7" fmla="*/ 0 h 78"/>
                      <a:gd name="T8" fmla="*/ 28 w 53"/>
                      <a:gd name="T9" fmla="*/ 0 h 78"/>
                      <a:gd name="T10" fmla="*/ 31 w 53"/>
                      <a:gd name="T11" fmla="*/ 1 h 78"/>
                      <a:gd name="T12" fmla="*/ 35 w 53"/>
                      <a:gd name="T13" fmla="*/ 4 h 78"/>
                      <a:gd name="T14" fmla="*/ 37 w 53"/>
                      <a:gd name="T15" fmla="*/ 9 h 78"/>
                      <a:gd name="T16" fmla="*/ 39 w 53"/>
                      <a:gd name="T17" fmla="*/ 11 h 78"/>
                      <a:gd name="T18" fmla="*/ 41 w 53"/>
                      <a:gd name="T19" fmla="*/ 14 h 78"/>
                      <a:gd name="T20" fmla="*/ 43 w 53"/>
                      <a:gd name="T21" fmla="*/ 14 h 78"/>
                      <a:gd name="T22" fmla="*/ 46 w 53"/>
                      <a:gd name="T23" fmla="*/ 11 h 78"/>
                      <a:gd name="T24" fmla="*/ 47 w 53"/>
                      <a:gd name="T25" fmla="*/ 13 h 78"/>
                      <a:gd name="T26" fmla="*/ 45 w 53"/>
                      <a:gd name="T27" fmla="*/ 18 h 78"/>
                      <a:gd name="T28" fmla="*/ 44 w 53"/>
                      <a:gd name="T29" fmla="*/ 20 h 78"/>
                      <a:gd name="T30" fmla="*/ 42 w 53"/>
                      <a:gd name="T31" fmla="*/ 21 h 78"/>
                      <a:gd name="T32" fmla="*/ 44 w 53"/>
                      <a:gd name="T33" fmla="*/ 25 h 78"/>
                      <a:gd name="T34" fmla="*/ 47 w 53"/>
                      <a:gd name="T35" fmla="*/ 25 h 78"/>
                      <a:gd name="T36" fmla="*/ 50 w 53"/>
                      <a:gd name="T37" fmla="*/ 23 h 78"/>
                      <a:gd name="T38" fmla="*/ 52 w 53"/>
                      <a:gd name="T39" fmla="*/ 22 h 78"/>
                      <a:gd name="T40" fmla="*/ 50 w 53"/>
                      <a:gd name="T41" fmla="*/ 26 h 78"/>
                      <a:gd name="T42" fmla="*/ 49 w 53"/>
                      <a:gd name="T43" fmla="*/ 30 h 78"/>
                      <a:gd name="T44" fmla="*/ 45 w 53"/>
                      <a:gd name="T45" fmla="*/ 33 h 78"/>
                      <a:gd name="T46" fmla="*/ 42 w 53"/>
                      <a:gd name="T47" fmla="*/ 34 h 78"/>
                      <a:gd name="T48" fmla="*/ 43 w 53"/>
                      <a:gd name="T49" fmla="*/ 36 h 78"/>
                      <a:gd name="T50" fmla="*/ 44 w 53"/>
                      <a:gd name="T51" fmla="*/ 38 h 78"/>
                      <a:gd name="T52" fmla="*/ 47 w 53"/>
                      <a:gd name="T53" fmla="*/ 42 h 78"/>
                      <a:gd name="T54" fmla="*/ 48 w 53"/>
                      <a:gd name="T55" fmla="*/ 46 h 78"/>
                      <a:gd name="T56" fmla="*/ 49 w 53"/>
                      <a:gd name="T57" fmla="*/ 51 h 78"/>
                      <a:gd name="T58" fmla="*/ 47 w 53"/>
                      <a:gd name="T59" fmla="*/ 56 h 78"/>
                      <a:gd name="T60" fmla="*/ 46 w 53"/>
                      <a:gd name="T61" fmla="*/ 52 h 78"/>
                      <a:gd name="T62" fmla="*/ 44 w 53"/>
                      <a:gd name="T63" fmla="*/ 50 h 78"/>
                      <a:gd name="T64" fmla="*/ 41 w 53"/>
                      <a:gd name="T65" fmla="*/ 49 h 78"/>
                      <a:gd name="T66" fmla="*/ 39 w 53"/>
                      <a:gd name="T67" fmla="*/ 50 h 78"/>
                      <a:gd name="T68" fmla="*/ 37 w 53"/>
                      <a:gd name="T69" fmla="*/ 55 h 78"/>
                      <a:gd name="T70" fmla="*/ 37 w 53"/>
                      <a:gd name="T71" fmla="*/ 60 h 78"/>
                      <a:gd name="T72" fmla="*/ 38 w 53"/>
                      <a:gd name="T73" fmla="*/ 64 h 78"/>
                      <a:gd name="T74" fmla="*/ 39 w 53"/>
                      <a:gd name="T75" fmla="*/ 65 h 78"/>
                      <a:gd name="T76" fmla="*/ 40 w 53"/>
                      <a:gd name="T77" fmla="*/ 65 h 78"/>
                      <a:gd name="T78" fmla="*/ 42 w 53"/>
                      <a:gd name="T79" fmla="*/ 65 h 78"/>
                      <a:gd name="T80" fmla="*/ 41 w 53"/>
                      <a:gd name="T81" fmla="*/ 68 h 78"/>
                      <a:gd name="T82" fmla="*/ 40 w 53"/>
                      <a:gd name="T83" fmla="*/ 71 h 78"/>
                      <a:gd name="T84" fmla="*/ 37 w 53"/>
                      <a:gd name="T85" fmla="*/ 73 h 78"/>
                      <a:gd name="T86" fmla="*/ 34 w 53"/>
                      <a:gd name="T87" fmla="*/ 76 h 78"/>
                      <a:gd name="T88" fmla="*/ 29 w 53"/>
                      <a:gd name="T89" fmla="*/ 77 h 78"/>
                      <a:gd name="T90" fmla="*/ 29 w 53"/>
                      <a:gd name="T91" fmla="*/ 73 h 78"/>
                      <a:gd name="T92" fmla="*/ 26 w 53"/>
                      <a:gd name="T93" fmla="*/ 71 h 78"/>
                      <a:gd name="T94" fmla="*/ 23 w 53"/>
                      <a:gd name="T95" fmla="*/ 67 h 78"/>
                      <a:gd name="T96" fmla="*/ 20 w 53"/>
                      <a:gd name="T97" fmla="*/ 66 h 78"/>
                      <a:gd name="T98" fmla="*/ 17 w 53"/>
                      <a:gd name="T99" fmla="*/ 66 h 78"/>
                      <a:gd name="T100" fmla="*/ 13 w 53"/>
                      <a:gd name="T101" fmla="*/ 67 h 78"/>
                      <a:gd name="T102" fmla="*/ 10 w 53"/>
                      <a:gd name="T103" fmla="*/ 66 h 78"/>
                      <a:gd name="T104" fmla="*/ 8 w 53"/>
                      <a:gd name="T105" fmla="*/ 65 h 78"/>
                      <a:gd name="T106" fmla="*/ 6 w 53"/>
                      <a:gd name="T107" fmla="*/ 59 h 78"/>
                      <a:gd name="T108" fmla="*/ 3 w 53"/>
                      <a:gd name="T109" fmla="*/ 53 h 78"/>
                      <a:gd name="T110" fmla="*/ 3 w 53"/>
                      <a:gd name="T111" fmla="*/ 47 h 78"/>
                      <a:gd name="T112" fmla="*/ 1 w 53"/>
                      <a:gd name="T113" fmla="*/ 36 h 78"/>
                      <a:gd name="T114" fmla="*/ 0 w 53"/>
                      <a:gd name="T115" fmla="*/ 28 h 78"/>
                      <a:gd name="T116" fmla="*/ 1 w 53"/>
                      <a:gd name="T117" fmla="*/ 22 h 78"/>
                      <a:gd name="T118" fmla="*/ 3 w 53"/>
                      <a:gd name="T119" fmla="*/ 18 h 78"/>
                      <a:gd name="T120" fmla="*/ 5 w 53"/>
                      <a:gd name="T121" fmla="*/ 13 h 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 h="78">
                        <a:moveTo>
                          <a:pt x="7" y="11"/>
                        </a:moveTo>
                        <a:lnTo>
                          <a:pt x="10" y="9"/>
                        </a:lnTo>
                        <a:lnTo>
                          <a:pt x="13" y="6"/>
                        </a:lnTo>
                        <a:lnTo>
                          <a:pt x="15" y="3"/>
                        </a:lnTo>
                        <a:lnTo>
                          <a:pt x="18" y="2"/>
                        </a:lnTo>
                        <a:lnTo>
                          <a:pt x="20" y="0"/>
                        </a:lnTo>
                        <a:lnTo>
                          <a:pt x="22" y="0"/>
                        </a:lnTo>
                        <a:lnTo>
                          <a:pt x="24" y="0"/>
                        </a:lnTo>
                        <a:lnTo>
                          <a:pt x="26" y="0"/>
                        </a:lnTo>
                        <a:lnTo>
                          <a:pt x="28" y="0"/>
                        </a:lnTo>
                        <a:lnTo>
                          <a:pt x="29" y="0"/>
                        </a:lnTo>
                        <a:lnTo>
                          <a:pt x="31" y="1"/>
                        </a:lnTo>
                        <a:lnTo>
                          <a:pt x="33" y="3"/>
                        </a:lnTo>
                        <a:lnTo>
                          <a:pt x="35" y="4"/>
                        </a:lnTo>
                        <a:lnTo>
                          <a:pt x="35" y="6"/>
                        </a:lnTo>
                        <a:lnTo>
                          <a:pt x="37" y="9"/>
                        </a:lnTo>
                        <a:lnTo>
                          <a:pt x="39" y="11"/>
                        </a:lnTo>
                        <a:lnTo>
                          <a:pt x="40" y="12"/>
                        </a:lnTo>
                        <a:lnTo>
                          <a:pt x="41" y="14"/>
                        </a:lnTo>
                        <a:lnTo>
                          <a:pt x="42" y="14"/>
                        </a:lnTo>
                        <a:lnTo>
                          <a:pt x="43" y="14"/>
                        </a:lnTo>
                        <a:lnTo>
                          <a:pt x="44" y="13"/>
                        </a:lnTo>
                        <a:lnTo>
                          <a:pt x="46" y="11"/>
                        </a:lnTo>
                        <a:lnTo>
                          <a:pt x="48" y="11"/>
                        </a:lnTo>
                        <a:lnTo>
                          <a:pt x="47" y="13"/>
                        </a:lnTo>
                        <a:lnTo>
                          <a:pt x="47" y="16"/>
                        </a:lnTo>
                        <a:lnTo>
                          <a:pt x="45" y="18"/>
                        </a:lnTo>
                        <a:lnTo>
                          <a:pt x="44" y="19"/>
                        </a:lnTo>
                        <a:lnTo>
                          <a:pt x="44" y="20"/>
                        </a:lnTo>
                        <a:lnTo>
                          <a:pt x="42" y="20"/>
                        </a:lnTo>
                        <a:lnTo>
                          <a:pt x="42" y="21"/>
                        </a:lnTo>
                        <a:lnTo>
                          <a:pt x="44" y="23"/>
                        </a:lnTo>
                        <a:lnTo>
                          <a:pt x="44" y="25"/>
                        </a:lnTo>
                        <a:lnTo>
                          <a:pt x="46" y="26"/>
                        </a:lnTo>
                        <a:lnTo>
                          <a:pt x="47" y="25"/>
                        </a:lnTo>
                        <a:lnTo>
                          <a:pt x="49" y="24"/>
                        </a:lnTo>
                        <a:lnTo>
                          <a:pt x="50" y="23"/>
                        </a:lnTo>
                        <a:lnTo>
                          <a:pt x="52" y="21"/>
                        </a:lnTo>
                        <a:lnTo>
                          <a:pt x="52" y="22"/>
                        </a:lnTo>
                        <a:lnTo>
                          <a:pt x="52" y="26"/>
                        </a:lnTo>
                        <a:lnTo>
                          <a:pt x="50" y="26"/>
                        </a:lnTo>
                        <a:lnTo>
                          <a:pt x="49" y="28"/>
                        </a:lnTo>
                        <a:lnTo>
                          <a:pt x="49" y="30"/>
                        </a:lnTo>
                        <a:lnTo>
                          <a:pt x="46" y="33"/>
                        </a:lnTo>
                        <a:lnTo>
                          <a:pt x="45" y="33"/>
                        </a:lnTo>
                        <a:lnTo>
                          <a:pt x="44" y="34"/>
                        </a:lnTo>
                        <a:lnTo>
                          <a:pt x="42" y="34"/>
                        </a:lnTo>
                        <a:lnTo>
                          <a:pt x="40" y="34"/>
                        </a:lnTo>
                        <a:lnTo>
                          <a:pt x="43" y="36"/>
                        </a:lnTo>
                        <a:lnTo>
                          <a:pt x="44" y="37"/>
                        </a:lnTo>
                        <a:lnTo>
                          <a:pt x="44" y="38"/>
                        </a:lnTo>
                        <a:lnTo>
                          <a:pt x="46" y="40"/>
                        </a:lnTo>
                        <a:lnTo>
                          <a:pt x="47" y="42"/>
                        </a:lnTo>
                        <a:lnTo>
                          <a:pt x="47" y="44"/>
                        </a:lnTo>
                        <a:lnTo>
                          <a:pt x="48" y="46"/>
                        </a:lnTo>
                        <a:lnTo>
                          <a:pt x="49" y="49"/>
                        </a:lnTo>
                        <a:lnTo>
                          <a:pt x="49" y="51"/>
                        </a:lnTo>
                        <a:lnTo>
                          <a:pt x="48" y="53"/>
                        </a:lnTo>
                        <a:lnTo>
                          <a:pt x="47" y="56"/>
                        </a:lnTo>
                        <a:lnTo>
                          <a:pt x="46" y="55"/>
                        </a:lnTo>
                        <a:lnTo>
                          <a:pt x="46" y="52"/>
                        </a:lnTo>
                        <a:lnTo>
                          <a:pt x="45" y="50"/>
                        </a:lnTo>
                        <a:lnTo>
                          <a:pt x="44" y="50"/>
                        </a:lnTo>
                        <a:lnTo>
                          <a:pt x="43" y="49"/>
                        </a:lnTo>
                        <a:lnTo>
                          <a:pt x="41" y="49"/>
                        </a:lnTo>
                        <a:lnTo>
                          <a:pt x="39" y="49"/>
                        </a:lnTo>
                        <a:lnTo>
                          <a:pt x="39" y="50"/>
                        </a:lnTo>
                        <a:lnTo>
                          <a:pt x="39" y="52"/>
                        </a:lnTo>
                        <a:lnTo>
                          <a:pt x="37" y="55"/>
                        </a:lnTo>
                        <a:lnTo>
                          <a:pt x="38" y="57"/>
                        </a:lnTo>
                        <a:lnTo>
                          <a:pt x="37" y="60"/>
                        </a:lnTo>
                        <a:lnTo>
                          <a:pt x="38" y="61"/>
                        </a:lnTo>
                        <a:lnTo>
                          <a:pt x="38" y="64"/>
                        </a:lnTo>
                        <a:lnTo>
                          <a:pt x="38" y="65"/>
                        </a:lnTo>
                        <a:lnTo>
                          <a:pt x="39" y="65"/>
                        </a:lnTo>
                        <a:lnTo>
                          <a:pt x="39" y="66"/>
                        </a:lnTo>
                        <a:lnTo>
                          <a:pt x="40" y="65"/>
                        </a:lnTo>
                        <a:lnTo>
                          <a:pt x="41" y="65"/>
                        </a:lnTo>
                        <a:lnTo>
                          <a:pt x="42" y="65"/>
                        </a:lnTo>
                        <a:lnTo>
                          <a:pt x="42" y="67"/>
                        </a:lnTo>
                        <a:lnTo>
                          <a:pt x="41" y="68"/>
                        </a:lnTo>
                        <a:lnTo>
                          <a:pt x="40" y="70"/>
                        </a:lnTo>
                        <a:lnTo>
                          <a:pt x="40" y="71"/>
                        </a:lnTo>
                        <a:lnTo>
                          <a:pt x="39" y="73"/>
                        </a:lnTo>
                        <a:lnTo>
                          <a:pt x="37" y="73"/>
                        </a:lnTo>
                        <a:lnTo>
                          <a:pt x="36" y="76"/>
                        </a:lnTo>
                        <a:lnTo>
                          <a:pt x="34" y="76"/>
                        </a:lnTo>
                        <a:lnTo>
                          <a:pt x="31" y="77"/>
                        </a:lnTo>
                        <a:lnTo>
                          <a:pt x="29" y="77"/>
                        </a:lnTo>
                        <a:lnTo>
                          <a:pt x="29" y="74"/>
                        </a:lnTo>
                        <a:lnTo>
                          <a:pt x="29" y="73"/>
                        </a:lnTo>
                        <a:lnTo>
                          <a:pt x="27" y="73"/>
                        </a:lnTo>
                        <a:lnTo>
                          <a:pt x="26" y="71"/>
                        </a:lnTo>
                        <a:lnTo>
                          <a:pt x="24" y="69"/>
                        </a:lnTo>
                        <a:lnTo>
                          <a:pt x="23" y="67"/>
                        </a:lnTo>
                        <a:lnTo>
                          <a:pt x="22" y="66"/>
                        </a:lnTo>
                        <a:lnTo>
                          <a:pt x="20" y="66"/>
                        </a:lnTo>
                        <a:lnTo>
                          <a:pt x="18" y="66"/>
                        </a:lnTo>
                        <a:lnTo>
                          <a:pt x="17" y="66"/>
                        </a:lnTo>
                        <a:lnTo>
                          <a:pt x="15" y="66"/>
                        </a:lnTo>
                        <a:lnTo>
                          <a:pt x="13" y="67"/>
                        </a:lnTo>
                        <a:lnTo>
                          <a:pt x="12" y="66"/>
                        </a:lnTo>
                        <a:lnTo>
                          <a:pt x="10" y="66"/>
                        </a:lnTo>
                        <a:lnTo>
                          <a:pt x="9" y="66"/>
                        </a:lnTo>
                        <a:lnTo>
                          <a:pt x="8" y="65"/>
                        </a:lnTo>
                        <a:lnTo>
                          <a:pt x="7" y="62"/>
                        </a:lnTo>
                        <a:lnTo>
                          <a:pt x="6" y="59"/>
                        </a:lnTo>
                        <a:lnTo>
                          <a:pt x="5" y="57"/>
                        </a:lnTo>
                        <a:lnTo>
                          <a:pt x="3" y="53"/>
                        </a:lnTo>
                        <a:lnTo>
                          <a:pt x="3" y="50"/>
                        </a:lnTo>
                        <a:lnTo>
                          <a:pt x="3" y="47"/>
                        </a:lnTo>
                        <a:lnTo>
                          <a:pt x="1" y="42"/>
                        </a:lnTo>
                        <a:lnTo>
                          <a:pt x="1" y="36"/>
                        </a:lnTo>
                        <a:lnTo>
                          <a:pt x="0" y="33"/>
                        </a:lnTo>
                        <a:lnTo>
                          <a:pt x="0" y="28"/>
                        </a:lnTo>
                        <a:lnTo>
                          <a:pt x="0" y="24"/>
                        </a:lnTo>
                        <a:lnTo>
                          <a:pt x="1" y="22"/>
                        </a:lnTo>
                        <a:lnTo>
                          <a:pt x="2" y="20"/>
                        </a:lnTo>
                        <a:lnTo>
                          <a:pt x="3" y="18"/>
                        </a:lnTo>
                        <a:lnTo>
                          <a:pt x="4" y="16"/>
                        </a:lnTo>
                        <a:lnTo>
                          <a:pt x="5" y="13"/>
                        </a:lnTo>
                        <a:lnTo>
                          <a:pt x="7" y="11"/>
                        </a:lnTo>
                      </a:path>
                    </a:pathLst>
                  </a:custGeom>
                  <a:solidFill>
                    <a:srgbClr val="FF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 name="Freeform 30">
                    <a:extLst>
                      <a:ext uri="{FF2B5EF4-FFF2-40B4-BE49-F238E27FC236}">
                        <a16:creationId xmlns:a16="http://schemas.microsoft.com/office/drawing/2014/main" id="{D7B95E90-8854-47FA-AD2C-71092291301B}"/>
                      </a:ext>
                    </a:extLst>
                  </p:cNvPr>
                  <p:cNvSpPr>
                    <a:spLocks/>
                  </p:cNvSpPr>
                  <p:nvPr/>
                </p:nvSpPr>
                <p:spPr bwMode="auto">
                  <a:xfrm>
                    <a:off x="2350" y="2976"/>
                    <a:ext cx="36" cy="52"/>
                  </a:xfrm>
                  <a:custGeom>
                    <a:avLst/>
                    <a:gdLst>
                      <a:gd name="T0" fmla="*/ 7 w 36"/>
                      <a:gd name="T1" fmla="*/ 6 h 52"/>
                      <a:gd name="T2" fmla="*/ 11 w 36"/>
                      <a:gd name="T3" fmla="*/ 3 h 52"/>
                      <a:gd name="T4" fmla="*/ 14 w 36"/>
                      <a:gd name="T5" fmla="*/ 0 h 52"/>
                      <a:gd name="T6" fmla="*/ 16 w 36"/>
                      <a:gd name="T7" fmla="*/ 0 h 52"/>
                      <a:gd name="T8" fmla="*/ 19 w 36"/>
                      <a:gd name="T9" fmla="*/ 0 h 52"/>
                      <a:gd name="T10" fmla="*/ 21 w 36"/>
                      <a:gd name="T11" fmla="*/ 1 h 52"/>
                      <a:gd name="T12" fmla="*/ 22 w 36"/>
                      <a:gd name="T13" fmla="*/ 3 h 52"/>
                      <a:gd name="T14" fmla="*/ 24 w 36"/>
                      <a:gd name="T15" fmla="*/ 6 h 52"/>
                      <a:gd name="T16" fmla="*/ 26 w 36"/>
                      <a:gd name="T17" fmla="*/ 8 h 52"/>
                      <a:gd name="T18" fmla="*/ 27 w 36"/>
                      <a:gd name="T19" fmla="*/ 10 h 52"/>
                      <a:gd name="T20" fmla="*/ 29 w 36"/>
                      <a:gd name="T21" fmla="*/ 10 h 52"/>
                      <a:gd name="T22" fmla="*/ 31 w 36"/>
                      <a:gd name="T23" fmla="*/ 7 h 52"/>
                      <a:gd name="T24" fmla="*/ 31 w 36"/>
                      <a:gd name="T25" fmla="*/ 9 h 52"/>
                      <a:gd name="T26" fmla="*/ 30 w 36"/>
                      <a:gd name="T27" fmla="*/ 13 h 52"/>
                      <a:gd name="T28" fmla="*/ 28 w 36"/>
                      <a:gd name="T29" fmla="*/ 14 h 52"/>
                      <a:gd name="T30" fmla="*/ 29 w 36"/>
                      <a:gd name="T31" fmla="*/ 17 h 52"/>
                      <a:gd name="T32" fmla="*/ 31 w 36"/>
                      <a:gd name="T33" fmla="*/ 17 h 52"/>
                      <a:gd name="T34" fmla="*/ 33 w 36"/>
                      <a:gd name="T35" fmla="*/ 15 h 52"/>
                      <a:gd name="T36" fmla="*/ 35 w 36"/>
                      <a:gd name="T37" fmla="*/ 15 h 52"/>
                      <a:gd name="T38" fmla="*/ 33 w 36"/>
                      <a:gd name="T39" fmla="*/ 17 h 52"/>
                      <a:gd name="T40" fmla="*/ 32 w 36"/>
                      <a:gd name="T41" fmla="*/ 20 h 52"/>
                      <a:gd name="T42" fmla="*/ 30 w 36"/>
                      <a:gd name="T43" fmla="*/ 22 h 52"/>
                      <a:gd name="T44" fmla="*/ 28 w 36"/>
                      <a:gd name="T45" fmla="*/ 23 h 52"/>
                      <a:gd name="T46" fmla="*/ 28 w 36"/>
                      <a:gd name="T47" fmla="*/ 25 h 52"/>
                      <a:gd name="T48" fmla="*/ 29 w 36"/>
                      <a:gd name="T49" fmla="*/ 25 h 52"/>
                      <a:gd name="T50" fmla="*/ 31 w 36"/>
                      <a:gd name="T51" fmla="*/ 28 h 52"/>
                      <a:gd name="T52" fmla="*/ 32 w 36"/>
                      <a:gd name="T53" fmla="*/ 30 h 52"/>
                      <a:gd name="T54" fmla="*/ 32 w 36"/>
                      <a:gd name="T55" fmla="*/ 35 h 52"/>
                      <a:gd name="T56" fmla="*/ 31 w 36"/>
                      <a:gd name="T57" fmla="*/ 35 h 52"/>
                      <a:gd name="T58" fmla="*/ 29 w 36"/>
                      <a:gd name="T59" fmla="*/ 34 h 52"/>
                      <a:gd name="T60" fmla="*/ 28 w 36"/>
                      <a:gd name="T61" fmla="*/ 32 h 52"/>
                      <a:gd name="T62" fmla="*/ 26 w 36"/>
                      <a:gd name="T63" fmla="*/ 33 h 52"/>
                      <a:gd name="T64" fmla="*/ 24 w 36"/>
                      <a:gd name="T65" fmla="*/ 35 h 52"/>
                      <a:gd name="T66" fmla="*/ 24 w 36"/>
                      <a:gd name="T67" fmla="*/ 40 h 52"/>
                      <a:gd name="T68" fmla="*/ 25 w 36"/>
                      <a:gd name="T69" fmla="*/ 43 h 52"/>
                      <a:gd name="T70" fmla="*/ 27 w 36"/>
                      <a:gd name="T71" fmla="*/ 43 h 52"/>
                      <a:gd name="T72" fmla="*/ 26 w 36"/>
                      <a:gd name="T73" fmla="*/ 46 h 52"/>
                      <a:gd name="T74" fmla="*/ 26 w 36"/>
                      <a:gd name="T75" fmla="*/ 48 h 52"/>
                      <a:gd name="T76" fmla="*/ 23 w 36"/>
                      <a:gd name="T77" fmla="*/ 50 h 52"/>
                      <a:gd name="T78" fmla="*/ 20 w 36"/>
                      <a:gd name="T79" fmla="*/ 51 h 52"/>
                      <a:gd name="T80" fmla="*/ 19 w 36"/>
                      <a:gd name="T81" fmla="*/ 49 h 52"/>
                      <a:gd name="T82" fmla="*/ 17 w 36"/>
                      <a:gd name="T83" fmla="*/ 48 h 52"/>
                      <a:gd name="T84" fmla="*/ 15 w 36"/>
                      <a:gd name="T85" fmla="*/ 46 h 52"/>
                      <a:gd name="T86" fmla="*/ 14 w 36"/>
                      <a:gd name="T87" fmla="*/ 44 h 52"/>
                      <a:gd name="T88" fmla="*/ 12 w 36"/>
                      <a:gd name="T89" fmla="*/ 43 h 52"/>
                      <a:gd name="T90" fmla="*/ 10 w 36"/>
                      <a:gd name="T91" fmla="*/ 44 h 52"/>
                      <a:gd name="T92" fmla="*/ 8 w 36"/>
                      <a:gd name="T93" fmla="*/ 46 h 52"/>
                      <a:gd name="T94" fmla="*/ 6 w 36"/>
                      <a:gd name="T95" fmla="*/ 44 h 52"/>
                      <a:gd name="T96" fmla="*/ 4 w 36"/>
                      <a:gd name="T97" fmla="*/ 41 h 52"/>
                      <a:gd name="T98" fmla="*/ 3 w 36"/>
                      <a:gd name="T99" fmla="*/ 37 h 52"/>
                      <a:gd name="T100" fmla="*/ 2 w 36"/>
                      <a:gd name="T101" fmla="*/ 34 h 52"/>
                      <a:gd name="T102" fmla="*/ 1 w 36"/>
                      <a:gd name="T103" fmla="*/ 29 h 52"/>
                      <a:gd name="T104" fmla="*/ 1 w 36"/>
                      <a:gd name="T105" fmla="*/ 22 h 52"/>
                      <a:gd name="T106" fmla="*/ 0 w 36"/>
                      <a:gd name="T107" fmla="*/ 17 h 52"/>
                      <a:gd name="T108" fmla="*/ 1 w 36"/>
                      <a:gd name="T109" fmla="*/ 14 h 52"/>
                      <a:gd name="T110" fmla="*/ 3 w 36"/>
                      <a:gd name="T111" fmla="*/ 12 h 52"/>
                      <a:gd name="T112" fmla="*/ 5 w 36"/>
                      <a:gd name="T113" fmla="*/ 8 h 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6" h="52">
                        <a:moveTo>
                          <a:pt x="5" y="8"/>
                        </a:moveTo>
                        <a:lnTo>
                          <a:pt x="7" y="6"/>
                        </a:lnTo>
                        <a:lnTo>
                          <a:pt x="9" y="4"/>
                        </a:lnTo>
                        <a:lnTo>
                          <a:pt x="11" y="3"/>
                        </a:lnTo>
                        <a:lnTo>
                          <a:pt x="12" y="2"/>
                        </a:lnTo>
                        <a:lnTo>
                          <a:pt x="14" y="0"/>
                        </a:lnTo>
                        <a:lnTo>
                          <a:pt x="15" y="0"/>
                        </a:lnTo>
                        <a:lnTo>
                          <a:pt x="16" y="0"/>
                        </a:lnTo>
                        <a:lnTo>
                          <a:pt x="18" y="0"/>
                        </a:lnTo>
                        <a:lnTo>
                          <a:pt x="19" y="0"/>
                        </a:lnTo>
                        <a:lnTo>
                          <a:pt x="21" y="1"/>
                        </a:lnTo>
                        <a:lnTo>
                          <a:pt x="22" y="2"/>
                        </a:lnTo>
                        <a:lnTo>
                          <a:pt x="22" y="3"/>
                        </a:lnTo>
                        <a:lnTo>
                          <a:pt x="24" y="5"/>
                        </a:lnTo>
                        <a:lnTo>
                          <a:pt x="24" y="6"/>
                        </a:lnTo>
                        <a:lnTo>
                          <a:pt x="25" y="7"/>
                        </a:lnTo>
                        <a:lnTo>
                          <a:pt x="26" y="8"/>
                        </a:lnTo>
                        <a:lnTo>
                          <a:pt x="26" y="10"/>
                        </a:lnTo>
                        <a:lnTo>
                          <a:pt x="27" y="10"/>
                        </a:lnTo>
                        <a:lnTo>
                          <a:pt x="28" y="10"/>
                        </a:lnTo>
                        <a:lnTo>
                          <a:pt x="29" y="10"/>
                        </a:lnTo>
                        <a:lnTo>
                          <a:pt x="30" y="9"/>
                        </a:lnTo>
                        <a:lnTo>
                          <a:pt x="31" y="7"/>
                        </a:lnTo>
                        <a:lnTo>
                          <a:pt x="32" y="7"/>
                        </a:lnTo>
                        <a:lnTo>
                          <a:pt x="31" y="9"/>
                        </a:lnTo>
                        <a:lnTo>
                          <a:pt x="31" y="11"/>
                        </a:lnTo>
                        <a:lnTo>
                          <a:pt x="30" y="13"/>
                        </a:lnTo>
                        <a:lnTo>
                          <a:pt x="29" y="13"/>
                        </a:lnTo>
                        <a:lnTo>
                          <a:pt x="28" y="14"/>
                        </a:lnTo>
                        <a:lnTo>
                          <a:pt x="29" y="16"/>
                        </a:lnTo>
                        <a:lnTo>
                          <a:pt x="29" y="17"/>
                        </a:lnTo>
                        <a:lnTo>
                          <a:pt x="30" y="17"/>
                        </a:lnTo>
                        <a:lnTo>
                          <a:pt x="31" y="17"/>
                        </a:lnTo>
                        <a:lnTo>
                          <a:pt x="32" y="16"/>
                        </a:lnTo>
                        <a:lnTo>
                          <a:pt x="33" y="15"/>
                        </a:lnTo>
                        <a:lnTo>
                          <a:pt x="33" y="13"/>
                        </a:lnTo>
                        <a:lnTo>
                          <a:pt x="35" y="15"/>
                        </a:lnTo>
                        <a:lnTo>
                          <a:pt x="35" y="17"/>
                        </a:lnTo>
                        <a:lnTo>
                          <a:pt x="33" y="17"/>
                        </a:lnTo>
                        <a:lnTo>
                          <a:pt x="32" y="17"/>
                        </a:lnTo>
                        <a:lnTo>
                          <a:pt x="32" y="20"/>
                        </a:lnTo>
                        <a:lnTo>
                          <a:pt x="31" y="21"/>
                        </a:lnTo>
                        <a:lnTo>
                          <a:pt x="30" y="22"/>
                        </a:lnTo>
                        <a:lnTo>
                          <a:pt x="29" y="22"/>
                        </a:lnTo>
                        <a:lnTo>
                          <a:pt x="28" y="23"/>
                        </a:lnTo>
                        <a:lnTo>
                          <a:pt x="26" y="22"/>
                        </a:lnTo>
                        <a:lnTo>
                          <a:pt x="28" y="25"/>
                        </a:lnTo>
                        <a:lnTo>
                          <a:pt x="29" y="24"/>
                        </a:lnTo>
                        <a:lnTo>
                          <a:pt x="29" y="25"/>
                        </a:lnTo>
                        <a:lnTo>
                          <a:pt x="30" y="26"/>
                        </a:lnTo>
                        <a:lnTo>
                          <a:pt x="31" y="28"/>
                        </a:lnTo>
                        <a:lnTo>
                          <a:pt x="32" y="29"/>
                        </a:lnTo>
                        <a:lnTo>
                          <a:pt x="32" y="30"/>
                        </a:lnTo>
                        <a:lnTo>
                          <a:pt x="32" y="33"/>
                        </a:lnTo>
                        <a:lnTo>
                          <a:pt x="32" y="35"/>
                        </a:lnTo>
                        <a:lnTo>
                          <a:pt x="31" y="37"/>
                        </a:lnTo>
                        <a:lnTo>
                          <a:pt x="31" y="35"/>
                        </a:lnTo>
                        <a:lnTo>
                          <a:pt x="30" y="34"/>
                        </a:lnTo>
                        <a:lnTo>
                          <a:pt x="29" y="34"/>
                        </a:lnTo>
                        <a:lnTo>
                          <a:pt x="29" y="33"/>
                        </a:lnTo>
                        <a:lnTo>
                          <a:pt x="28" y="32"/>
                        </a:lnTo>
                        <a:lnTo>
                          <a:pt x="26" y="32"/>
                        </a:lnTo>
                        <a:lnTo>
                          <a:pt x="26" y="33"/>
                        </a:lnTo>
                        <a:lnTo>
                          <a:pt x="25" y="34"/>
                        </a:lnTo>
                        <a:lnTo>
                          <a:pt x="24" y="35"/>
                        </a:lnTo>
                        <a:lnTo>
                          <a:pt x="24" y="38"/>
                        </a:lnTo>
                        <a:lnTo>
                          <a:pt x="24" y="40"/>
                        </a:lnTo>
                        <a:lnTo>
                          <a:pt x="25" y="42"/>
                        </a:lnTo>
                        <a:lnTo>
                          <a:pt x="25" y="43"/>
                        </a:lnTo>
                        <a:lnTo>
                          <a:pt x="26" y="43"/>
                        </a:lnTo>
                        <a:lnTo>
                          <a:pt x="27" y="43"/>
                        </a:lnTo>
                        <a:lnTo>
                          <a:pt x="27" y="44"/>
                        </a:lnTo>
                        <a:lnTo>
                          <a:pt x="26" y="46"/>
                        </a:lnTo>
                        <a:lnTo>
                          <a:pt x="26" y="47"/>
                        </a:lnTo>
                        <a:lnTo>
                          <a:pt x="26" y="48"/>
                        </a:lnTo>
                        <a:lnTo>
                          <a:pt x="24" y="50"/>
                        </a:lnTo>
                        <a:lnTo>
                          <a:pt x="23" y="50"/>
                        </a:lnTo>
                        <a:lnTo>
                          <a:pt x="22" y="51"/>
                        </a:lnTo>
                        <a:lnTo>
                          <a:pt x="20" y="51"/>
                        </a:lnTo>
                        <a:lnTo>
                          <a:pt x="19" y="50"/>
                        </a:lnTo>
                        <a:lnTo>
                          <a:pt x="19" y="49"/>
                        </a:lnTo>
                        <a:lnTo>
                          <a:pt x="18" y="48"/>
                        </a:lnTo>
                        <a:lnTo>
                          <a:pt x="17" y="48"/>
                        </a:lnTo>
                        <a:lnTo>
                          <a:pt x="15" y="47"/>
                        </a:lnTo>
                        <a:lnTo>
                          <a:pt x="15" y="46"/>
                        </a:lnTo>
                        <a:lnTo>
                          <a:pt x="14" y="45"/>
                        </a:lnTo>
                        <a:lnTo>
                          <a:pt x="14" y="44"/>
                        </a:lnTo>
                        <a:lnTo>
                          <a:pt x="13" y="44"/>
                        </a:lnTo>
                        <a:lnTo>
                          <a:pt x="12" y="43"/>
                        </a:lnTo>
                        <a:lnTo>
                          <a:pt x="12" y="44"/>
                        </a:lnTo>
                        <a:lnTo>
                          <a:pt x="10" y="44"/>
                        </a:lnTo>
                        <a:lnTo>
                          <a:pt x="9" y="45"/>
                        </a:lnTo>
                        <a:lnTo>
                          <a:pt x="8" y="46"/>
                        </a:lnTo>
                        <a:lnTo>
                          <a:pt x="6" y="45"/>
                        </a:lnTo>
                        <a:lnTo>
                          <a:pt x="6" y="44"/>
                        </a:lnTo>
                        <a:lnTo>
                          <a:pt x="5" y="43"/>
                        </a:lnTo>
                        <a:lnTo>
                          <a:pt x="4" y="41"/>
                        </a:lnTo>
                        <a:lnTo>
                          <a:pt x="4" y="40"/>
                        </a:lnTo>
                        <a:lnTo>
                          <a:pt x="3" y="37"/>
                        </a:lnTo>
                        <a:lnTo>
                          <a:pt x="2" y="35"/>
                        </a:lnTo>
                        <a:lnTo>
                          <a:pt x="2" y="34"/>
                        </a:lnTo>
                        <a:lnTo>
                          <a:pt x="2" y="31"/>
                        </a:lnTo>
                        <a:lnTo>
                          <a:pt x="1" y="29"/>
                        </a:lnTo>
                        <a:lnTo>
                          <a:pt x="0" y="25"/>
                        </a:lnTo>
                        <a:lnTo>
                          <a:pt x="1" y="22"/>
                        </a:lnTo>
                        <a:lnTo>
                          <a:pt x="1" y="19"/>
                        </a:lnTo>
                        <a:lnTo>
                          <a:pt x="0" y="17"/>
                        </a:lnTo>
                        <a:lnTo>
                          <a:pt x="1" y="15"/>
                        </a:lnTo>
                        <a:lnTo>
                          <a:pt x="1" y="14"/>
                        </a:lnTo>
                        <a:lnTo>
                          <a:pt x="2" y="13"/>
                        </a:lnTo>
                        <a:lnTo>
                          <a:pt x="3" y="12"/>
                        </a:lnTo>
                        <a:lnTo>
                          <a:pt x="4" y="10"/>
                        </a:lnTo>
                        <a:lnTo>
                          <a:pt x="5" y="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2" name="Freeform 31">
                  <a:extLst>
                    <a:ext uri="{FF2B5EF4-FFF2-40B4-BE49-F238E27FC236}">
                      <a16:creationId xmlns:a16="http://schemas.microsoft.com/office/drawing/2014/main" id="{8D90913A-0D03-4893-AC08-486432E6B4F8}"/>
                    </a:ext>
                  </a:extLst>
                </p:cNvPr>
                <p:cNvSpPr>
                  <a:spLocks/>
                </p:cNvSpPr>
                <p:nvPr/>
              </p:nvSpPr>
              <p:spPr bwMode="auto">
                <a:xfrm>
                  <a:off x="2342" y="2614"/>
                  <a:ext cx="25" cy="32"/>
                </a:xfrm>
                <a:custGeom>
                  <a:avLst/>
                  <a:gdLst>
                    <a:gd name="T0" fmla="*/ 1 w 25"/>
                    <a:gd name="T1" fmla="*/ 17 h 32"/>
                    <a:gd name="T2" fmla="*/ 1 w 25"/>
                    <a:gd name="T3" fmla="*/ 15 h 32"/>
                    <a:gd name="T4" fmla="*/ 3 w 25"/>
                    <a:gd name="T5" fmla="*/ 13 h 32"/>
                    <a:gd name="T6" fmla="*/ 4 w 25"/>
                    <a:gd name="T7" fmla="*/ 11 h 32"/>
                    <a:gd name="T8" fmla="*/ 6 w 25"/>
                    <a:gd name="T9" fmla="*/ 9 h 32"/>
                    <a:gd name="T10" fmla="*/ 8 w 25"/>
                    <a:gd name="T11" fmla="*/ 7 h 32"/>
                    <a:gd name="T12" fmla="*/ 10 w 25"/>
                    <a:gd name="T13" fmla="*/ 7 h 32"/>
                    <a:gd name="T14" fmla="*/ 13 w 25"/>
                    <a:gd name="T15" fmla="*/ 7 h 32"/>
                    <a:gd name="T16" fmla="*/ 15 w 25"/>
                    <a:gd name="T17" fmla="*/ 5 h 32"/>
                    <a:gd name="T18" fmla="*/ 16 w 25"/>
                    <a:gd name="T19" fmla="*/ 4 h 32"/>
                    <a:gd name="T20" fmla="*/ 17 w 25"/>
                    <a:gd name="T21" fmla="*/ 3 h 32"/>
                    <a:gd name="T22" fmla="*/ 18 w 25"/>
                    <a:gd name="T23" fmla="*/ 1 h 32"/>
                    <a:gd name="T24" fmla="*/ 17 w 25"/>
                    <a:gd name="T25" fmla="*/ 3 h 32"/>
                    <a:gd name="T26" fmla="*/ 16 w 25"/>
                    <a:gd name="T27" fmla="*/ 6 h 32"/>
                    <a:gd name="T28" fmla="*/ 18 w 25"/>
                    <a:gd name="T29" fmla="*/ 4 h 32"/>
                    <a:gd name="T30" fmla="*/ 20 w 25"/>
                    <a:gd name="T31" fmla="*/ 4 h 32"/>
                    <a:gd name="T32" fmla="*/ 21 w 25"/>
                    <a:gd name="T33" fmla="*/ 1 h 32"/>
                    <a:gd name="T34" fmla="*/ 22 w 25"/>
                    <a:gd name="T35" fmla="*/ 0 h 32"/>
                    <a:gd name="T36" fmla="*/ 24 w 25"/>
                    <a:gd name="T37" fmla="*/ 2 h 32"/>
                    <a:gd name="T38" fmla="*/ 22 w 25"/>
                    <a:gd name="T39" fmla="*/ 4 h 32"/>
                    <a:gd name="T40" fmla="*/ 21 w 25"/>
                    <a:gd name="T41" fmla="*/ 7 h 32"/>
                    <a:gd name="T42" fmla="*/ 19 w 25"/>
                    <a:gd name="T43" fmla="*/ 10 h 32"/>
                    <a:gd name="T44" fmla="*/ 19 w 25"/>
                    <a:gd name="T45" fmla="*/ 10 h 32"/>
                    <a:gd name="T46" fmla="*/ 21 w 25"/>
                    <a:gd name="T47" fmla="*/ 10 h 32"/>
                    <a:gd name="T48" fmla="*/ 22 w 25"/>
                    <a:gd name="T49" fmla="*/ 14 h 32"/>
                    <a:gd name="T50" fmla="*/ 24 w 25"/>
                    <a:gd name="T51" fmla="*/ 15 h 32"/>
                    <a:gd name="T52" fmla="*/ 22 w 25"/>
                    <a:gd name="T53" fmla="*/ 15 h 32"/>
                    <a:gd name="T54" fmla="*/ 22 w 25"/>
                    <a:gd name="T55" fmla="*/ 15 h 32"/>
                    <a:gd name="T56" fmla="*/ 20 w 25"/>
                    <a:gd name="T57" fmla="*/ 14 h 32"/>
                    <a:gd name="T58" fmla="*/ 20 w 25"/>
                    <a:gd name="T59" fmla="*/ 15 h 32"/>
                    <a:gd name="T60" fmla="*/ 18 w 25"/>
                    <a:gd name="T61" fmla="*/ 15 h 32"/>
                    <a:gd name="T62" fmla="*/ 17 w 25"/>
                    <a:gd name="T63" fmla="*/ 16 h 32"/>
                    <a:gd name="T64" fmla="*/ 18 w 25"/>
                    <a:gd name="T65" fmla="*/ 17 h 32"/>
                    <a:gd name="T66" fmla="*/ 19 w 25"/>
                    <a:gd name="T67" fmla="*/ 18 h 32"/>
                    <a:gd name="T68" fmla="*/ 20 w 25"/>
                    <a:gd name="T69" fmla="*/ 16 h 32"/>
                    <a:gd name="T70" fmla="*/ 20 w 25"/>
                    <a:gd name="T71" fmla="*/ 18 h 32"/>
                    <a:gd name="T72" fmla="*/ 18 w 25"/>
                    <a:gd name="T73" fmla="*/ 20 h 32"/>
                    <a:gd name="T74" fmla="*/ 17 w 25"/>
                    <a:gd name="T75" fmla="*/ 22 h 32"/>
                    <a:gd name="T76" fmla="*/ 16 w 25"/>
                    <a:gd name="T77" fmla="*/ 23 h 32"/>
                    <a:gd name="T78" fmla="*/ 14 w 25"/>
                    <a:gd name="T79" fmla="*/ 23 h 32"/>
                    <a:gd name="T80" fmla="*/ 12 w 25"/>
                    <a:gd name="T81" fmla="*/ 23 h 32"/>
                    <a:gd name="T82" fmla="*/ 10 w 25"/>
                    <a:gd name="T83" fmla="*/ 23 h 32"/>
                    <a:gd name="T84" fmla="*/ 9 w 25"/>
                    <a:gd name="T85" fmla="*/ 24 h 32"/>
                    <a:gd name="T86" fmla="*/ 9 w 25"/>
                    <a:gd name="T87" fmla="*/ 27 h 32"/>
                    <a:gd name="T88" fmla="*/ 10 w 25"/>
                    <a:gd name="T89" fmla="*/ 26 h 32"/>
                    <a:gd name="T90" fmla="*/ 9 w 25"/>
                    <a:gd name="T91" fmla="*/ 28 h 32"/>
                    <a:gd name="T92" fmla="*/ 7 w 25"/>
                    <a:gd name="T93" fmla="*/ 30 h 32"/>
                    <a:gd name="T94" fmla="*/ 5 w 25"/>
                    <a:gd name="T95" fmla="*/ 31 h 32"/>
                    <a:gd name="T96" fmla="*/ 3 w 25"/>
                    <a:gd name="T97" fmla="*/ 31 h 32"/>
                    <a:gd name="T98" fmla="*/ 3 w 25"/>
                    <a:gd name="T99" fmla="*/ 29 h 32"/>
                    <a:gd name="T100" fmla="*/ 1 w 25"/>
                    <a:gd name="T101" fmla="*/ 29 h 32"/>
                    <a:gd name="T102" fmla="*/ 1 w 25"/>
                    <a:gd name="T103" fmla="*/ 27 h 32"/>
                    <a:gd name="T104" fmla="*/ 1 w 25"/>
                    <a:gd name="T105" fmla="*/ 25 h 32"/>
                    <a:gd name="T106" fmla="*/ 0 w 25"/>
                    <a:gd name="T107" fmla="*/ 20 h 32"/>
                    <a:gd name="T108" fmla="*/ 0 w 25"/>
                    <a:gd name="T109" fmla="*/ 17 h 3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 h="32">
                      <a:moveTo>
                        <a:pt x="0" y="17"/>
                      </a:moveTo>
                      <a:lnTo>
                        <a:pt x="1" y="17"/>
                      </a:lnTo>
                      <a:lnTo>
                        <a:pt x="1" y="16"/>
                      </a:lnTo>
                      <a:lnTo>
                        <a:pt x="1" y="15"/>
                      </a:lnTo>
                      <a:lnTo>
                        <a:pt x="2" y="14"/>
                      </a:lnTo>
                      <a:lnTo>
                        <a:pt x="3" y="13"/>
                      </a:lnTo>
                      <a:lnTo>
                        <a:pt x="3" y="11"/>
                      </a:lnTo>
                      <a:lnTo>
                        <a:pt x="4" y="11"/>
                      </a:lnTo>
                      <a:lnTo>
                        <a:pt x="6" y="10"/>
                      </a:lnTo>
                      <a:lnTo>
                        <a:pt x="6" y="9"/>
                      </a:lnTo>
                      <a:lnTo>
                        <a:pt x="8" y="8"/>
                      </a:lnTo>
                      <a:lnTo>
                        <a:pt x="8" y="7"/>
                      </a:lnTo>
                      <a:lnTo>
                        <a:pt x="9" y="7"/>
                      </a:lnTo>
                      <a:lnTo>
                        <a:pt x="10" y="7"/>
                      </a:lnTo>
                      <a:lnTo>
                        <a:pt x="12" y="7"/>
                      </a:lnTo>
                      <a:lnTo>
                        <a:pt x="13" y="7"/>
                      </a:lnTo>
                      <a:lnTo>
                        <a:pt x="14" y="6"/>
                      </a:lnTo>
                      <a:lnTo>
                        <a:pt x="15" y="5"/>
                      </a:lnTo>
                      <a:lnTo>
                        <a:pt x="15" y="4"/>
                      </a:lnTo>
                      <a:lnTo>
                        <a:pt x="16" y="4"/>
                      </a:lnTo>
                      <a:lnTo>
                        <a:pt x="16" y="3"/>
                      </a:lnTo>
                      <a:lnTo>
                        <a:pt x="17" y="3"/>
                      </a:lnTo>
                      <a:lnTo>
                        <a:pt x="17" y="2"/>
                      </a:lnTo>
                      <a:lnTo>
                        <a:pt x="18" y="1"/>
                      </a:lnTo>
                      <a:lnTo>
                        <a:pt x="17" y="2"/>
                      </a:lnTo>
                      <a:lnTo>
                        <a:pt x="17" y="3"/>
                      </a:lnTo>
                      <a:lnTo>
                        <a:pt x="17" y="4"/>
                      </a:lnTo>
                      <a:lnTo>
                        <a:pt x="16" y="6"/>
                      </a:lnTo>
                      <a:lnTo>
                        <a:pt x="17" y="5"/>
                      </a:lnTo>
                      <a:lnTo>
                        <a:pt x="18" y="4"/>
                      </a:lnTo>
                      <a:lnTo>
                        <a:pt x="19" y="4"/>
                      </a:lnTo>
                      <a:lnTo>
                        <a:pt x="20" y="4"/>
                      </a:lnTo>
                      <a:lnTo>
                        <a:pt x="20" y="2"/>
                      </a:lnTo>
                      <a:lnTo>
                        <a:pt x="21" y="1"/>
                      </a:lnTo>
                      <a:lnTo>
                        <a:pt x="22" y="0"/>
                      </a:lnTo>
                      <a:lnTo>
                        <a:pt x="22" y="1"/>
                      </a:lnTo>
                      <a:lnTo>
                        <a:pt x="24" y="2"/>
                      </a:lnTo>
                      <a:lnTo>
                        <a:pt x="22" y="3"/>
                      </a:lnTo>
                      <a:lnTo>
                        <a:pt x="22" y="4"/>
                      </a:lnTo>
                      <a:lnTo>
                        <a:pt x="22" y="6"/>
                      </a:lnTo>
                      <a:lnTo>
                        <a:pt x="21" y="7"/>
                      </a:lnTo>
                      <a:lnTo>
                        <a:pt x="20" y="9"/>
                      </a:lnTo>
                      <a:lnTo>
                        <a:pt x="19" y="10"/>
                      </a:lnTo>
                      <a:lnTo>
                        <a:pt x="18" y="10"/>
                      </a:lnTo>
                      <a:lnTo>
                        <a:pt x="19" y="10"/>
                      </a:lnTo>
                      <a:lnTo>
                        <a:pt x="20" y="10"/>
                      </a:lnTo>
                      <a:lnTo>
                        <a:pt x="21" y="10"/>
                      </a:lnTo>
                      <a:lnTo>
                        <a:pt x="22" y="11"/>
                      </a:lnTo>
                      <a:lnTo>
                        <a:pt x="22" y="14"/>
                      </a:lnTo>
                      <a:lnTo>
                        <a:pt x="24" y="14"/>
                      </a:lnTo>
                      <a:lnTo>
                        <a:pt x="24" y="15"/>
                      </a:lnTo>
                      <a:lnTo>
                        <a:pt x="22" y="15"/>
                      </a:lnTo>
                      <a:lnTo>
                        <a:pt x="21" y="15"/>
                      </a:lnTo>
                      <a:lnTo>
                        <a:pt x="20" y="14"/>
                      </a:lnTo>
                      <a:lnTo>
                        <a:pt x="20" y="15"/>
                      </a:lnTo>
                      <a:lnTo>
                        <a:pt x="19" y="15"/>
                      </a:lnTo>
                      <a:lnTo>
                        <a:pt x="18" y="15"/>
                      </a:lnTo>
                      <a:lnTo>
                        <a:pt x="18" y="16"/>
                      </a:lnTo>
                      <a:lnTo>
                        <a:pt x="17" y="16"/>
                      </a:lnTo>
                      <a:lnTo>
                        <a:pt x="18" y="16"/>
                      </a:lnTo>
                      <a:lnTo>
                        <a:pt x="18" y="17"/>
                      </a:lnTo>
                      <a:lnTo>
                        <a:pt x="18" y="18"/>
                      </a:lnTo>
                      <a:lnTo>
                        <a:pt x="19" y="18"/>
                      </a:lnTo>
                      <a:lnTo>
                        <a:pt x="20" y="17"/>
                      </a:lnTo>
                      <a:lnTo>
                        <a:pt x="20" y="16"/>
                      </a:lnTo>
                      <a:lnTo>
                        <a:pt x="20" y="17"/>
                      </a:lnTo>
                      <a:lnTo>
                        <a:pt x="20" y="18"/>
                      </a:lnTo>
                      <a:lnTo>
                        <a:pt x="19" y="19"/>
                      </a:lnTo>
                      <a:lnTo>
                        <a:pt x="18" y="20"/>
                      </a:lnTo>
                      <a:lnTo>
                        <a:pt x="18" y="22"/>
                      </a:lnTo>
                      <a:lnTo>
                        <a:pt x="17" y="22"/>
                      </a:lnTo>
                      <a:lnTo>
                        <a:pt x="17" y="23"/>
                      </a:lnTo>
                      <a:lnTo>
                        <a:pt x="16" y="23"/>
                      </a:lnTo>
                      <a:lnTo>
                        <a:pt x="15" y="23"/>
                      </a:lnTo>
                      <a:lnTo>
                        <a:pt x="14" y="23"/>
                      </a:lnTo>
                      <a:lnTo>
                        <a:pt x="13" y="23"/>
                      </a:lnTo>
                      <a:lnTo>
                        <a:pt x="12" y="23"/>
                      </a:lnTo>
                      <a:lnTo>
                        <a:pt x="11" y="23"/>
                      </a:lnTo>
                      <a:lnTo>
                        <a:pt x="10" y="23"/>
                      </a:lnTo>
                      <a:lnTo>
                        <a:pt x="10" y="24"/>
                      </a:lnTo>
                      <a:lnTo>
                        <a:pt x="9" y="24"/>
                      </a:lnTo>
                      <a:lnTo>
                        <a:pt x="9" y="26"/>
                      </a:lnTo>
                      <a:lnTo>
                        <a:pt x="9" y="27"/>
                      </a:lnTo>
                      <a:lnTo>
                        <a:pt x="10" y="27"/>
                      </a:lnTo>
                      <a:lnTo>
                        <a:pt x="10" y="26"/>
                      </a:lnTo>
                      <a:lnTo>
                        <a:pt x="10" y="27"/>
                      </a:lnTo>
                      <a:lnTo>
                        <a:pt x="9" y="28"/>
                      </a:lnTo>
                      <a:lnTo>
                        <a:pt x="8" y="29"/>
                      </a:lnTo>
                      <a:lnTo>
                        <a:pt x="7" y="30"/>
                      </a:lnTo>
                      <a:lnTo>
                        <a:pt x="6" y="31"/>
                      </a:lnTo>
                      <a:lnTo>
                        <a:pt x="5" y="31"/>
                      </a:lnTo>
                      <a:lnTo>
                        <a:pt x="4" y="31"/>
                      </a:lnTo>
                      <a:lnTo>
                        <a:pt x="3" y="31"/>
                      </a:lnTo>
                      <a:lnTo>
                        <a:pt x="3" y="30"/>
                      </a:lnTo>
                      <a:lnTo>
                        <a:pt x="3" y="29"/>
                      </a:lnTo>
                      <a:lnTo>
                        <a:pt x="1" y="30"/>
                      </a:lnTo>
                      <a:lnTo>
                        <a:pt x="1" y="29"/>
                      </a:lnTo>
                      <a:lnTo>
                        <a:pt x="1" y="28"/>
                      </a:lnTo>
                      <a:lnTo>
                        <a:pt x="1" y="27"/>
                      </a:lnTo>
                      <a:lnTo>
                        <a:pt x="1" y="26"/>
                      </a:lnTo>
                      <a:lnTo>
                        <a:pt x="1" y="25"/>
                      </a:lnTo>
                      <a:lnTo>
                        <a:pt x="1" y="23"/>
                      </a:lnTo>
                      <a:lnTo>
                        <a:pt x="0" y="20"/>
                      </a:lnTo>
                      <a:lnTo>
                        <a:pt x="0" y="19"/>
                      </a:lnTo>
                      <a:lnTo>
                        <a:pt x="0" y="1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 name="Freeform 32">
                  <a:extLst>
                    <a:ext uri="{FF2B5EF4-FFF2-40B4-BE49-F238E27FC236}">
                      <a16:creationId xmlns:a16="http://schemas.microsoft.com/office/drawing/2014/main" id="{1EBC683F-6BF3-4649-AEA1-ACD32BB076DD}"/>
                    </a:ext>
                  </a:extLst>
                </p:cNvPr>
                <p:cNvSpPr>
                  <a:spLocks/>
                </p:cNvSpPr>
                <p:nvPr/>
              </p:nvSpPr>
              <p:spPr bwMode="auto">
                <a:xfrm>
                  <a:off x="2343" y="2743"/>
                  <a:ext cx="44" cy="69"/>
                </a:xfrm>
                <a:custGeom>
                  <a:avLst/>
                  <a:gdLst>
                    <a:gd name="T0" fmla="*/ 2 w 44"/>
                    <a:gd name="T1" fmla="*/ 8 h 69"/>
                    <a:gd name="T2" fmla="*/ 8 w 44"/>
                    <a:gd name="T3" fmla="*/ 4 h 69"/>
                    <a:gd name="T4" fmla="*/ 11 w 44"/>
                    <a:gd name="T5" fmla="*/ 4 h 69"/>
                    <a:gd name="T6" fmla="*/ 14 w 44"/>
                    <a:gd name="T7" fmla="*/ 6 h 69"/>
                    <a:gd name="T8" fmla="*/ 18 w 44"/>
                    <a:gd name="T9" fmla="*/ 3 h 69"/>
                    <a:gd name="T10" fmla="*/ 23 w 44"/>
                    <a:gd name="T11" fmla="*/ 1 h 69"/>
                    <a:gd name="T12" fmla="*/ 23 w 44"/>
                    <a:gd name="T13" fmla="*/ 3 h 69"/>
                    <a:gd name="T14" fmla="*/ 19 w 44"/>
                    <a:gd name="T15" fmla="*/ 10 h 69"/>
                    <a:gd name="T16" fmla="*/ 31 w 44"/>
                    <a:gd name="T17" fmla="*/ 3 h 69"/>
                    <a:gd name="T18" fmla="*/ 35 w 44"/>
                    <a:gd name="T19" fmla="*/ 1 h 69"/>
                    <a:gd name="T20" fmla="*/ 34 w 44"/>
                    <a:gd name="T21" fmla="*/ 7 h 69"/>
                    <a:gd name="T22" fmla="*/ 34 w 44"/>
                    <a:gd name="T23" fmla="*/ 8 h 69"/>
                    <a:gd name="T24" fmla="*/ 36 w 44"/>
                    <a:gd name="T25" fmla="*/ 8 h 69"/>
                    <a:gd name="T26" fmla="*/ 40 w 44"/>
                    <a:gd name="T27" fmla="*/ 11 h 69"/>
                    <a:gd name="T28" fmla="*/ 37 w 44"/>
                    <a:gd name="T29" fmla="*/ 15 h 69"/>
                    <a:gd name="T30" fmla="*/ 35 w 44"/>
                    <a:gd name="T31" fmla="*/ 16 h 69"/>
                    <a:gd name="T32" fmla="*/ 33 w 44"/>
                    <a:gd name="T33" fmla="*/ 21 h 69"/>
                    <a:gd name="T34" fmla="*/ 34 w 44"/>
                    <a:gd name="T35" fmla="*/ 23 h 69"/>
                    <a:gd name="T36" fmla="*/ 35 w 44"/>
                    <a:gd name="T37" fmla="*/ 29 h 69"/>
                    <a:gd name="T38" fmla="*/ 38 w 44"/>
                    <a:gd name="T39" fmla="*/ 30 h 69"/>
                    <a:gd name="T40" fmla="*/ 40 w 44"/>
                    <a:gd name="T41" fmla="*/ 31 h 69"/>
                    <a:gd name="T42" fmla="*/ 43 w 44"/>
                    <a:gd name="T43" fmla="*/ 33 h 69"/>
                    <a:gd name="T44" fmla="*/ 38 w 44"/>
                    <a:gd name="T45" fmla="*/ 34 h 69"/>
                    <a:gd name="T46" fmla="*/ 34 w 44"/>
                    <a:gd name="T47" fmla="*/ 35 h 69"/>
                    <a:gd name="T48" fmla="*/ 29 w 44"/>
                    <a:gd name="T49" fmla="*/ 34 h 69"/>
                    <a:gd name="T50" fmla="*/ 27 w 44"/>
                    <a:gd name="T51" fmla="*/ 30 h 69"/>
                    <a:gd name="T52" fmla="*/ 27 w 44"/>
                    <a:gd name="T53" fmla="*/ 31 h 69"/>
                    <a:gd name="T54" fmla="*/ 29 w 44"/>
                    <a:gd name="T55" fmla="*/ 37 h 69"/>
                    <a:gd name="T56" fmla="*/ 31 w 44"/>
                    <a:gd name="T57" fmla="*/ 42 h 69"/>
                    <a:gd name="T58" fmla="*/ 29 w 44"/>
                    <a:gd name="T59" fmla="*/ 45 h 69"/>
                    <a:gd name="T60" fmla="*/ 25 w 44"/>
                    <a:gd name="T61" fmla="*/ 44 h 69"/>
                    <a:gd name="T62" fmla="*/ 23 w 44"/>
                    <a:gd name="T63" fmla="*/ 43 h 69"/>
                    <a:gd name="T64" fmla="*/ 20 w 44"/>
                    <a:gd name="T65" fmla="*/ 43 h 69"/>
                    <a:gd name="T66" fmla="*/ 19 w 44"/>
                    <a:gd name="T67" fmla="*/ 47 h 69"/>
                    <a:gd name="T68" fmla="*/ 20 w 44"/>
                    <a:gd name="T69" fmla="*/ 51 h 69"/>
                    <a:gd name="T70" fmla="*/ 24 w 44"/>
                    <a:gd name="T71" fmla="*/ 51 h 69"/>
                    <a:gd name="T72" fmla="*/ 28 w 44"/>
                    <a:gd name="T73" fmla="*/ 52 h 69"/>
                    <a:gd name="T74" fmla="*/ 24 w 44"/>
                    <a:gd name="T75" fmla="*/ 56 h 69"/>
                    <a:gd name="T76" fmla="*/ 19 w 44"/>
                    <a:gd name="T77" fmla="*/ 56 h 69"/>
                    <a:gd name="T78" fmla="*/ 14 w 44"/>
                    <a:gd name="T79" fmla="*/ 58 h 69"/>
                    <a:gd name="T80" fmla="*/ 14 w 44"/>
                    <a:gd name="T81" fmla="*/ 63 h 69"/>
                    <a:gd name="T82" fmla="*/ 17 w 44"/>
                    <a:gd name="T83" fmla="*/ 64 h 69"/>
                    <a:gd name="T84" fmla="*/ 18 w 44"/>
                    <a:gd name="T85" fmla="*/ 66 h 69"/>
                    <a:gd name="T86" fmla="*/ 14 w 44"/>
                    <a:gd name="T87" fmla="*/ 68 h 69"/>
                    <a:gd name="T88" fmla="*/ 10 w 44"/>
                    <a:gd name="T89" fmla="*/ 65 h 69"/>
                    <a:gd name="T90" fmla="*/ 6 w 44"/>
                    <a:gd name="T91" fmla="*/ 62 h 69"/>
                    <a:gd name="T92" fmla="*/ 2 w 44"/>
                    <a:gd name="T93" fmla="*/ 63 h 69"/>
                    <a:gd name="T94" fmla="*/ 0 w 44"/>
                    <a:gd name="T95" fmla="*/ 58 h 69"/>
                    <a:gd name="T96" fmla="*/ 0 w 44"/>
                    <a:gd name="T97" fmla="*/ 53 h 69"/>
                    <a:gd name="T98" fmla="*/ 1 w 44"/>
                    <a:gd name="T99" fmla="*/ 46 h 69"/>
                    <a:gd name="T100" fmla="*/ 2 w 44"/>
                    <a:gd name="T101" fmla="*/ 43 h 69"/>
                    <a:gd name="T102" fmla="*/ 2 w 44"/>
                    <a:gd name="T103" fmla="*/ 37 h 69"/>
                    <a:gd name="T104" fmla="*/ 2 w 44"/>
                    <a:gd name="T105" fmla="*/ 32 h 69"/>
                    <a:gd name="T106" fmla="*/ 2 w 44"/>
                    <a:gd name="T107" fmla="*/ 25 h 69"/>
                    <a:gd name="T108" fmla="*/ 1 w 44"/>
                    <a:gd name="T109" fmla="*/ 18 h 69"/>
                    <a:gd name="T110" fmla="*/ 2 w 44"/>
                    <a:gd name="T111" fmla="*/ 10 h 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4" h="69">
                      <a:moveTo>
                        <a:pt x="2" y="10"/>
                      </a:moveTo>
                      <a:lnTo>
                        <a:pt x="2" y="8"/>
                      </a:lnTo>
                      <a:lnTo>
                        <a:pt x="6" y="6"/>
                      </a:lnTo>
                      <a:lnTo>
                        <a:pt x="8" y="4"/>
                      </a:lnTo>
                      <a:lnTo>
                        <a:pt x="10" y="3"/>
                      </a:lnTo>
                      <a:lnTo>
                        <a:pt x="11" y="4"/>
                      </a:lnTo>
                      <a:lnTo>
                        <a:pt x="13" y="7"/>
                      </a:lnTo>
                      <a:lnTo>
                        <a:pt x="14" y="6"/>
                      </a:lnTo>
                      <a:lnTo>
                        <a:pt x="17" y="4"/>
                      </a:lnTo>
                      <a:lnTo>
                        <a:pt x="18" y="3"/>
                      </a:lnTo>
                      <a:lnTo>
                        <a:pt x="19" y="2"/>
                      </a:lnTo>
                      <a:lnTo>
                        <a:pt x="23" y="1"/>
                      </a:lnTo>
                      <a:lnTo>
                        <a:pt x="24" y="1"/>
                      </a:lnTo>
                      <a:lnTo>
                        <a:pt x="23" y="3"/>
                      </a:lnTo>
                      <a:lnTo>
                        <a:pt x="19" y="9"/>
                      </a:lnTo>
                      <a:lnTo>
                        <a:pt x="19" y="10"/>
                      </a:lnTo>
                      <a:lnTo>
                        <a:pt x="26" y="7"/>
                      </a:lnTo>
                      <a:lnTo>
                        <a:pt x="31" y="3"/>
                      </a:lnTo>
                      <a:lnTo>
                        <a:pt x="35" y="0"/>
                      </a:lnTo>
                      <a:lnTo>
                        <a:pt x="35" y="1"/>
                      </a:lnTo>
                      <a:lnTo>
                        <a:pt x="34" y="3"/>
                      </a:lnTo>
                      <a:lnTo>
                        <a:pt x="34" y="7"/>
                      </a:lnTo>
                      <a:lnTo>
                        <a:pt x="32" y="9"/>
                      </a:lnTo>
                      <a:lnTo>
                        <a:pt x="34" y="8"/>
                      </a:lnTo>
                      <a:lnTo>
                        <a:pt x="35" y="8"/>
                      </a:lnTo>
                      <a:lnTo>
                        <a:pt x="36" y="8"/>
                      </a:lnTo>
                      <a:lnTo>
                        <a:pt x="38" y="9"/>
                      </a:lnTo>
                      <a:lnTo>
                        <a:pt x="40" y="11"/>
                      </a:lnTo>
                      <a:lnTo>
                        <a:pt x="38" y="12"/>
                      </a:lnTo>
                      <a:lnTo>
                        <a:pt x="37" y="15"/>
                      </a:lnTo>
                      <a:lnTo>
                        <a:pt x="36" y="15"/>
                      </a:lnTo>
                      <a:lnTo>
                        <a:pt x="35" y="16"/>
                      </a:lnTo>
                      <a:lnTo>
                        <a:pt x="34" y="18"/>
                      </a:lnTo>
                      <a:lnTo>
                        <a:pt x="33" y="21"/>
                      </a:lnTo>
                      <a:lnTo>
                        <a:pt x="32" y="22"/>
                      </a:lnTo>
                      <a:lnTo>
                        <a:pt x="34" y="23"/>
                      </a:lnTo>
                      <a:lnTo>
                        <a:pt x="34" y="26"/>
                      </a:lnTo>
                      <a:lnTo>
                        <a:pt x="35" y="29"/>
                      </a:lnTo>
                      <a:lnTo>
                        <a:pt x="36" y="30"/>
                      </a:lnTo>
                      <a:lnTo>
                        <a:pt x="38" y="30"/>
                      </a:lnTo>
                      <a:lnTo>
                        <a:pt x="39" y="30"/>
                      </a:lnTo>
                      <a:lnTo>
                        <a:pt x="40" y="31"/>
                      </a:lnTo>
                      <a:lnTo>
                        <a:pt x="41" y="31"/>
                      </a:lnTo>
                      <a:lnTo>
                        <a:pt x="43" y="33"/>
                      </a:lnTo>
                      <a:lnTo>
                        <a:pt x="40" y="33"/>
                      </a:lnTo>
                      <a:lnTo>
                        <a:pt x="38" y="34"/>
                      </a:lnTo>
                      <a:lnTo>
                        <a:pt x="36" y="35"/>
                      </a:lnTo>
                      <a:lnTo>
                        <a:pt x="34" y="35"/>
                      </a:lnTo>
                      <a:lnTo>
                        <a:pt x="32" y="34"/>
                      </a:lnTo>
                      <a:lnTo>
                        <a:pt x="29" y="34"/>
                      </a:lnTo>
                      <a:lnTo>
                        <a:pt x="28" y="30"/>
                      </a:lnTo>
                      <a:lnTo>
                        <a:pt x="27" y="30"/>
                      </a:lnTo>
                      <a:lnTo>
                        <a:pt x="25" y="28"/>
                      </a:lnTo>
                      <a:lnTo>
                        <a:pt x="27" y="31"/>
                      </a:lnTo>
                      <a:lnTo>
                        <a:pt x="28" y="36"/>
                      </a:lnTo>
                      <a:lnTo>
                        <a:pt x="29" y="37"/>
                      </a:lnTo>
                      <a:lnTo>
                        <a:pt x="30" y="39"/>
                      </a:lnTo>
                      <a:lnTo>
                        <a:pt x="31" y="42"/>
                      </a:lnTo>
                      <a:lnTo>
                        <a:pt x="32" y="45"/>
                      </a:lnTo>
                      <a:lnTo>
                        <a:pt x="29" y="45"/>
                      </a:lnTo>
                      <a:lnTo>
                        <a:pt x="28" y="45"/>
                      </a:lnTo>
                      <a:lnTo>
                        <a:pt x="25" y="44"/>
                      </a:lnTo>
                      <a:lnTo>
                        <a:pt x="24" y="44"/>
                      </a:lnTo>
                      <a:lnTo>
                        <a:pt x="23" y="43"/>
                      </a:lnTo>
                      <a:lnTo>
                        <a:pt x="23" y="41"/>
                      </a:lnTo>
                      <a:lnTo>
                        <a:pt x="20" y="43"/>
                      </a:lnTo>
                      <a:lnTo>
                        <a:pt x="19" y="45"/>
                      </a:lnTo>
                      <a:lnTo>
                        <a:pt x="19" y="47"/>
                      </a:lnTo>
                      <a:lnTo>
                        <a:pt x="20" y="50"/>
                      </a:lnTo>
                      <a:lnTo>
                        <a:pt x="20" y="51"/>
                      </a:lnTo>
                      <a:lnTo>
                        <a:pt x="23" y="52"/>
                      </a:lnTo>
                      <a:lnTo>
                        <a:pt x="24" y="51"/>
                      </a:lnTo>
                      <a:lnTo>
                        <a:pt x="26" y="51"/>
                      </a:lnTo>
                      <a:lnTo>
                        <a:pt x="28" y="52"/>
                      </a:lnTo>
                      <a:lnTo>
                        <a:pt x="26" y="53"/>
                      </a:lnTo>
                      <a:lnTo>
                        <a:pt x="24" y="56"/>
                      </a:lnTo>
                      <a:lnTo>
                        <a:pt x="22" y="56"/>
                      </a:lnTo>
                      <a:lnTo>
                        <a:pt x="19" y="56"/>
                      </a:lnTo>
                      <a:lnTo>
                        <a:pt x="16" y="57"/>
                      </a:lnTo>
                      <a:lnTo>
                        <a:pt x="14" y="58"/>
                      </a:lnTo>
                      <a:lnTo>
                        <a:pt x="14" y="60"/>
                      </a:lnTo>
                      <a:lnTo>
                        <a:pt x="14" y="63"/>
                      </a:lnTo>
                      <a:lnTo>
                        <a:pt x="15" y="64"/>
                      </a:lnTo>
                      <a:lnTo>
                        <a:pt x="17" y="64"/>
                      </a:lnTo>
                      <a:lnTo>
                        <a:pt x="19" y="65"/>
                      </a:lnTo>
                      <a:lnTo>
                        <a:pt x="18" y="66"/>
                      </a:lnTo>
                      <a:lnTo>
                        <a:pt x="16" y="68"/>
                      </a:lnTo>
                      <a:lnTo>
                        <a:pt x="14" y="68"/>
                      </a:lnTo>
                      <a:lnTo>
                        <a:pt x="12" y="66"/>
                      </a:lnTo>
                      <a:lnTo>
                        <a:pt x="10" y="65"/>
                      </a:lnTo>
                      <a:lnTo>
                        <a:pt x="7" y="64"/>
                      </a:lnTo>
                      <a:lnTo>
                        <a:pt x="6" y="62"/>
                      </a:lnTo>
                      <a:lnTo>
                        <a:pt x="5" y="63"/>
                      </a:lnTo>
                      <a:lnTo>
                        <a:pt x="2" y="63"/>
                      </a:lnTo>
                      <a:lnTo>
                        <a:pt x="1" y="61"/>
                      </a:lnTo>
                      <a:lnTo>
                        <a:pt x="0" y="58"/>
                      </a:lnTo>
                      <a:lnTo>
                        <a:pt x="0" y="56"/>
                      </a:lnTo>
                      <a:lnTo>
                        <a:pt x="0" y="53"/>
                      </a:lnTo>
                      <a:lnTo>
                        <a:pt x="1" y="50"/>
                      </a:lnTo>
                      <a:lnTo>
                        <a:pt x="1" y="46"/>
                      </a:lnTo>
                      <a:lnTo>
                        <a:pt x="2" y="45"/>
                      </a:lnTo>
                      <a:lnTo>
                        <a:pt x="2" y="43"/>
                      </a:lnTo>
                      <a:lnTo>
                        <a:pt x="2" y="41"/>
                      </a:lnTo>
                      <a:lnTo>
                        <a:pt x="2" y="37"/>
                      </a:lnTo>
                      <a:lnTo>
                        <a:pt x="2" y="34"/>
                      </a:lnTo>
                      <a:lnTo>
                        <a:pt x="2" y="32"/>
                      </a:lnTo>
                      <a:lnTo>
                        <a:pt x="3" y="29"/>
                      </a:lnTo>
                      <a:lnTo>
                        <a:pt x="2" y="25"/>
                      </a:lnTo>
                      <a:lnTo>
                        <a:pt x="1" y="22"/>
                      </a:lnTo>
                      <a:lnTo>
                        <a:pt x="1" y="18"/>
                      </a:lnTo>
                      <a:lnTo>
                        <a:pt x="1" y="13"/>
                      </a:lnTo>
                      <a:lnTo>
                        <a:pt x="2" y="1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0" name="Group 33">
                <a:extLst>
                  <a:ext uri="{FF2B5EF4-FFF2-40B4-BE49-F238E27FC236}">
                    <a16:creationId xmlns:a16="http://schemas.microsoft.com/office/drawing/2014/main" id="{44CEE630-2DB5-45E6-9CD0-96627FA1AEAB}"/>
                  </a:ext>
                </a:extLst>
              </p:cNvPr>
              <p:cNvGrpSpPr>
                <a:grpSpLocks/>
              </p:cNvGrpSpPr>
              <p:nvPr/>
            </p:nvGrpSpPr>
            <p:grpSpPr bwMode="auto">
              <a:xfrm>
                <a:off x="2132" y="2507"/>
                <a:ext cx="224" cy="629"/>
                <a:chOff x="2132" y="2507"/>
                <a:chExt cx="224" cy="629"/>
              </a:xfrm>
            </p:grpSpPr>
            <p:grpSp>
              <p:nvGrpSpPr>
                <p:cNvPr id="201" name="Group 34">
                  <a:extLst>
                    <a:ext uri="{FF2B5EF4-FFF2-40B4-BE49-F238E27FC236}">
                      <a16:creationId xmlns:a16="http://schemas.microsoft.com/office/drawing/2014/main" id="{13A8E793-AADC-4E7A-86FE-A54DC948354B}"/>
                    </a:ext>
                  </a:extLst>
                </p:cNvPr>
                <p:cNvGrpSpPr>
                  <a:grpSpLocks/>
                </p:cNvGrpSpPr>
                <p:nvPr/>
              </p:nvGrpSpPr>
              <p:grpSpPr bwMode="auto">
                <a:xfrm>
                  <a:off x="2135" y="2542"/>
                  <a:ext cx="221" cy="594"/>
                  <a:chOff x="2135" y="2542"/>
                  <a:chExt cx="221" cy="594"/>
                </a:xfrm>
              </p:grpSpPr>
              <p:sp>
                <p:nvSpPr>
                  <p:cNvPr id="206" name="Freeform 35">
                    <a:extLst>
                      <a:ext uri="{FF2B5EF4-FFF2-40B4-BE49-F238E27FC236}">
                        <a16:creationId xmlns:a16="http://schemas.microsoft.com/office/drawing/2014/main" id="{3717AD1F-A9A6-4A25-B714-8C6CB209496C}"/>
                      </a:ext>
                    </a:extLst>
                  </p:cNvPr>
                  <p:cNvSpPr>
                    <a:spLocks/>
                  </p:cNvSpPr>
                  <p:nvPr/>
                </p:nvSpPr>
                <p:spPr bwMode="auto">
                  <a:xfrm>
                    <a:off x="2271" y="2608"/>
                    <a:ext cx="79" cy="528"/>
                  </a:xfrm>
                  <a:custGeom>
                    <a:avLst/>
                    <a:gdLst>
                      <a:gd name="T0" fmla="*/ 0 w 79"/>
                      <a:gd name="T1" fmla="*/ 0 h 528"/>
                      <a:gd name="T2" fmla="*/ 78 w 79"/>
                      <a:gd name="T3" fmla="*/ 0 h 528"/>
                      <a:gd name="T4" fmla="*/ 78 w 79"/>
                      <a:gd name="T5" fmla="*/ 527 h 528"/>
                      <a:gd name="T6" fmla="*/ 0 w 79"/>
                      <a:gd name="T7" fmla="*/ 527 h 528"/>
                      <a:gd name="T8" fmla="*/ 0 w 79"/>
                      <a:gd name="T9" fmla="*/ 0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528">
                        <a:moveTo>
                          <a:pt x="0" y="0"/>
                        </a:moveTo>
                        <a:lnTo>
                          <a:pt x="78" y="0"/>
                        </a:lnTo>
                        <a:lnTo>
                          <a:pt x="78" y="527"/>
                        </a:lnTo>
                        <a:lnTo>
                          <a:pt x="0" y="527"/>
                        </a:lnTo>
                        <a:lnTo>
                          <a:pt x="0" y="0"/>
                        </a:lnTo>
                      </a:path>
                    </a:pathLst>
                  </a:custGeom>
                  <a:solidFill>
                    <a:srgbClr val="E0E0E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 name="Freeform 36">
                    <a:extLst>
                      <a:ext uri="{FF2B5EF4-FFF2-40B4-BE49-F238E27FC236}">
                        <a16:creationId xmlns:a16="http://schemas.microsoft.com/office/drawing/2014/main" id="{E7FE8BA9-96B6-41A6-A23C-8656BAAABC20}"/>
                      </a:ext>
                    </a:extLst>
                  </p:cNvPr>
                  <p:cNvSpPr>
                    <a:spLocks/>
                  </p:cNvSpPr>
                  <p:nvPr/>
                </p:nvSpPr>
                <p:spPr bwMode="auto">
                  <a:xfrm>
                    <a:off x="2137" y="2542"/>
                    <a:ext cx="132" cy="594"/>
                  </a:xfrm>
                  <a:custGeom>
                    <a:avLst/>
                    <a:gdLst>
                      <a:gd name="T0" fmla="*/ 0 w 132"/>
                      <a:gd name="T1" fmla="*/ 451 h 594"/>
                      <a:gd name="T2" fmla="*/ 131 w 132"/>
                      <a:gd name="T3" fmla="*/ 593 h 594"/>
                      <a:gd name="T4" fmla="*/ 131 w 132"/>
                      <a:gd name="T5" fmla="*/ 70 h 594"/>
                      <a:gd name="T6" fmla="*/ 111 w 132"/>
                      <a:gd name="T7" fmla="*/ 45 h 594"/>
                      <a:gd name="T8" fmla="*/ 0 w 132"/>
                      <a:gd name="T9" fmla="*/ 0 h 594"/>
                      <a:gd name="T10" fmla="*/ 0 w 132"/>
                      <a:gd name="T11" fmla="*/ 451 h 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594">
                        <a:moveTo>
                          <a:pt x="0" y="451"/>
                        </a:moveTo>
                        <a:lnTo>
                          <a:pt x="131" y="593"/>
                        </a:lnTo>
                        <a:lnTo>
                          <a:pt x="131" y="70"/>
                        </a:lnTo>
                        <a:lnTo>
                          <a:pt x="111" y="45"/>
                        </a:lnTo>
                        <a:lnTo>
                          <a:pt x="0" y="0"/>
                        </a:lnTo>
                        <a:lnTo>
                          <a:pt x="0" y="451"/>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 name="Freeform 37">
                    <a:extLst>
                      <a:ext uri="{FF2B5EF4-FFF2-40B4-BE49-F238E27FC236}">
                        <a16:creationId xmlns:a16="http://schemas.microsoft.com/office/drawing/2014/main" id="{76714802-10EA-42AD-B967-93C94AA691EC}"/>
                      </a:ext>
                    </a:extLst>
                  </p:cNvPr>
                  <p:cNvSpPr>
                    <a:spLocks/>
                  </p:cNvSpPr>
                  <p:nvPr/>
                </p:nvSpPr>
                <p:spPr bwMode="auto">
                  <a:xfrm>
                    <a:off x="2269" y="2608"/>
                    <a:ext cx="80" cy="58"/>
                  </a:xfrm>
                  <a:custGeom>
                    <a:avLst/>
                    <a:gdLst>
                      <a:gd name="T0" fmla="*/ 0 w 80"/>
                      <a:gd name="T1" fmla="*/ 0 h 58"/>
                      <a:gd name="T2" fmla="*/ 79 w 80"/>
                      <a:gd name="T3" fmla="*/ 0 h 58"/>
                      <a:gd name="T4" fmla="*/ 79 w 80"/>
                      <a:gd name="T5" fmla="*/ 57 h 58"/>
                      <a:gd name="T6" fmla="*/ 0 w 80"/>
                      <a:gd name="T7" fmla="*/ 27 h 58"/>
                      <a:gd name="T8" fmla="*/ 0 w 80"/>
                      <a:gd name="T9" fmla="*/ 0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58">
                        <a:moveTo>
                          <a:pt x="0" y="0"/>
                        </a:moveTo>
                        <a:lnTo>
                          <a:pt x="79" y="0"/>
                        </a:lnTo>
                        <a:lnTo>
                          <a:pt x="79" y="57"/>
                        </a:lnTo>
                        <a:lnTo>
                          <a:pt x="0" y="27"/>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 name="Freeform 38">
                    <a:extLst>
                      <a:ext uri="{FF2B5EF4-FFF2-40B4-BE49-F238E27FC236}">
                        <a16:creationId xmlns:a16="http://schemas.microsoft.com/office/drawing/2014/main" id="{0B5B1586-9898-46DD-BDCE-5E4153E495AD}"/>
                      </a:ext>
                    </a:extLst>
                  </p:cNvPr>
                  <p:cNvSpPr>
                    <a:spLocks/>
                  </p:cNvSpPr>
                  <p:nvPr/>
                </p:nvSpPr>
                <p:spPr bwMode="auto">
                  <a:xfrm>
                    <a:off x="2272" y="2687"/>
                    <a:ext cx="37" cy="28"/>
                  </a:xfrm>
                  <a:custGeom>
                    <a:avLst/>
                    <a:gdLst>
                      <a:gd name="T0" fmla="*/ 36 w 37"/>
                      <a:gd name="T1" fmla="*/ 0 h 28"/>
                      <a:gd name="T2" fmla="*/ 0 w 37"/>
                      <a:gd name="T3" fmla="*/ 0 h 28"/>
                      <a:gd name="T4" fmla="*/ 0 w 37"/>
                      <a:gd name="T5" fmla="*/ 27 h 28"/>
                      <a:gd name="T6" fmla="*/ 36 w 37"/>
                      <a:gd name="T7" fmla="*/ 27 h 28"/>
                      <a:gd name="T8" fmla="*/ 36 w 37"/>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8">
                        <a:moveTo>
                          <a:pt x="36" y="0"/>
                        </a:moveTo>
                        <a:lnTo>
                          <a:pt x="0" y="0"/>
                        </a:lnTo>
                        <a:lnTo>
                          <a:pt x="0" y="27"/>
                        </a:lnTo>
                        <a:lnTo>
                          <a:pt x="36" y="27"/>
                        </a:lnTo>
                        <a:lnTo>
                          <a:pt x="36"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 name="Freeform 39">
                    <a:extLst>
                      <a:ext uri="{FF2B5EF4-FFF2-40B4-BE49-F238E27FC236}">
                        <a16:creationId xmlns:a16="http://schemas.microsoft.com/office/drawing/2014/main" id="{38981648-4656-481A-9725-F2C370F57C88}"/>
                      </a:ext>
                    </a:extLst>
                  </p:cNvPr>
                  <p:cNvSpPr>
                    <a:spLocks/>
                  </p:cNvSpPr>
                  <p:nvPr/>
                </p:nvSpPr>
                <p:spPr bwMode="auto">
                  <a:xfrm>
                    <a:off x="2313" y="2686"/>
                    <a:ext cx="39" cy="29"/>
                  </a:xfrm>
                  <a:custGeom>
                    <a:avLst/>
                    <a:gdLst>
                      <a:gd name="T0" fmla="*/ 38 w 39"/>
                      <a:gd name="T1" fmla="*/ 0 h 29"/>
                      <a:gd name="T2" fmla="*/ 0 w 39"/>
                      <a:gd name="T3" fmla="*/ 0 h 29"/>
                      <a:gd name="T4" fmla="*/ 0 w 39"/>
                      <a:gd name="T5" fmla="*/ 28 h 29"/>
                      <a:gd name="T6" fmla="*/ 38 w 39"/>
                      <a:gd name="T7" fmla="*/ 28 h 29"/>
                      <a:gd name="T8" fmla="*/ 38 w 39"/>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9">
                        <a:moveTo>
                          <a:pt x="38" y="0"/>
                        </a:moveTo>
                        <a:lnTo>
                          <a:pt x="0" y="0"/>
                        </a:lnTo>
                        <a:lnTo>
                          <a:pt x="0" y="28"/>
                        </a:lnTo>
                        <a:lnTo>
                          <a:pt x="38" y="28"/>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 name="Freeform 40">
                    <a:extLst>
                      <a:ext uri="{FF2B5EF4-FFF2-40B4-BE49-F238E27FC236}">
                        <a16:creationId xmlns:a16="http://schemas.microsoft.com/office/drawing/2014/main" id="{C75096A7-8B13-49BD-8D75-D474F1DDDBCA}"/>
                      </a:ext>
                    </a:extLst>
                  </p:cNvPr>
                  <p:cNvSpPr>
                    <a:spLocks/>
                  </p:cNvSpPr>
                  <p:nvPr/>
                </p:nvSpPr>
                <p:spPr bwMode="auto">
                  <a:xfrm>
                    <a:off x="2293" y="2650"/>
                    <a:ext cx="37" cy="28"/>
                  </a:xfrm>
                  <a:custGeom>
                    <a:avLst/>
                    <a:gdLst>
                      <a:gd name="T0" fmla="*/ 36 w 37"/>
                      <a:gd name="T1" fmla="*/ 0 h 28"/>
                      <a:gd name="T2" fmla="*/ 0 w 37"/>
                      <a:gd name="T3" fmla="*/ 0 h 28"/>
                      <a:gd name="T4" fmla="*/ 0 w 37"/>
                      <a:gd name="T5" fmla="*/ 27 h 28"/>
                      <a:gd name="T6" fmla="*/ 36 w 37"/>
                      <a:gd name="T7" fmla="*/ 27 h 28"/>
                      <a:gd name="T8" fmla="*/ 36 w 37"/>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8">
                        <a:moveTo>
                          <a:pt x="36" y="0"/>
                        </a:moveTo>
                        <a:lnTo>
                          <a:pt x="0" y="0"/>
                        </a:lnTo>
                        <a:lnTo>
                          <a:pt x="0" y="27"/>
                        </a:lnTo>
                        <a:lnTo>
                          <a:pt x="36" y="27"/>
                        </a:lnTo>
                        <a:lnTo>
                          <a:pt x="36"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 name="Freeform 41">
                    <a:extLst>
                      <a:ext uri="{FF2B5EF4-FFF2-40B4-BE49-F238E27FC236}">
                        <a16:creationId xmlns:a16="http://schemas.microsoft.com/office/drawing/2014/main" id="{F4BDD319-BEF2-462E-B2A8-99930524E653}"/>
                      </a:ext>
                    </a:extLst>
                  </p:cNvPr>
                  <p:cNvSpPr>
                    <a:spLocks/>
                  </p:cNvSpPr>
                  <p:nvPr/>
                </p:nvSpPr>
                <p:spPr bwMode="auto">
                  <a:xfrm>
                    <a:off x="2334" y="2650"/>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 name="Freeform 42">
                    <a:extLst>
                      <a:ext uri="{FF2B5EF4-FFF2-40B4-BE49-F238E27FC236}">
                        <a16:creationId xmlns:a16="http://schemas.microsoft.com/office/drawing/2014/main" id="{439E42A9-62F4-4CF5-8C31-BE7A3E96F0FE}"/>
                      </a:ext>
                    </a:extLst>
                  </p:cNvPr>
                  <p:cNvSpPr>
                    <a:spLocks/>
                  </p:cNvSpPr>
                  <p:nvPr/>
                </p:nvSpPr>
                <p:spPr bwMode="auto">
                  <a:xfrm>
                    <a:off x="2267" y="2650"/>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 name="Freeform 43">
                    <a:extLst>
                      <a:ext uri="{FF2B5EF4-FFF2-40B4-BE49-F238E27FC236}">
                        <a16:creationId xmlns:a16="http://schemas.microsoft.com/office/drawing/2014/main" id="{998787A3-323D-4451-A0AC-44B479FD030C}"/>
                      </a:ext>
                    </a:extLst>
                  </p:cNvPr>
                  <p:cNvSpPr>
                    <a:spLocks/>
                  </p:cNvSpPr>
                  <p:nvPr/>
                </p:nvSpPr>
                <p:spPr bwMode="auto">
                  <a:xfrm>
                    <a:off x="2272" y="2615"/>
                    <a:ext cx="37" cy="28"/>
                  </a:xfrm>
                  <a:custGeom>
                    <a:avLst/>
                    <a:gdLst>
                      <a:gd name="T0" fmla="*/ 36 w 37"/>
                      <a:gd name="T1" fmla="*/ 0 h 28"/>
                      <a:gd name="T2" fmla="*/ 0 w 37"/>
                      <a:gd name="T3" fmla="*/ 0 h 28"/>
                      <a:gd name="T4" fmla="*/ 0 w 37"/>
                      <a:gd name="T5" fmla="*/ 27 h 28"/>
                      <a:gd name="T6" fmla="*/ 36 w 37"/>
                      <a:gd name="T7" fmla="*/ 27 h 28"/>
                      <a:gd name="T8" fmla="*/ 36 w 37"/>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8">
                        <a:moveTo>
                          <a:pt x="36" y="0"/>
                        </a:moveTo>
                        <a:lnTo>
                          <a:pt x="0" y="0"/>
                        </a:lnTo>
                        <a:lnTo>
                          <a:pt x="0" y="27"/>
                        </a:lnTo>
                        <a:lnTo>
                          <a:pt x="36" y="27"/>
                        </a:lnTo>
                        <a:lnTo>
                          <a:pt x="36"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 name="Freeform 44">
                    <a:extLst>
                      <a:ext uri="{FF2B5EF4-FFF2-40B4-BE49-F238E27FC236}">
                        <a16:creationId xmlns:a16="http://schemas.microsoft.com/office/drawing/2014/main" id="{E8A68182-E3DA-4079-B153-42DA0FA6D0C1}"/>
                      </a:ext>
                    </a:extLst>
                  </p:cNvPr>
                  <p:cNvSpPr>
                    <a:spLocks/>
                  </p:cNvSpPr>
                  <p:nvPr/>
                </p:nvSpPr>
                <p:spPr bwMode="auto">
                  <a:xfrm>
                    <a:off x="2314" y="2615"/>
                    <a:ext cx="39" cy="31"/>
                  </a:xfrm>
                  <a:custGeom>
                    <a:avLst/>
                    <a:gdLst>
                      <a:gd name="T0" fmla="*/ 38 w 39"/>
                      <a:gd name="T1" fmla="*/ 0 h 31"/>
                      <a:gd name="T2" fmla="*/ 0 w 39"/>
                      <a:gd name="T3" fmla="*/ 0 h 31"/>
                      <a:gd name="T4" fmla="*/ 0 w 39"/>
                      <a:gd name="T5" fmla="*/ 30 h 31"/>
                      <a:gd name="T6" fmla="*/ 38 w 39"/>
                      <a:gd name="T7" fmla="*/ 30 h 31"/>
                      <a:gd name="T8" fmla="*/ 38 w 39"/>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1">
                        <a:moveTo>
                          <a:pt x="38" y="0"/>
                        </a:moveTo>
                        <a:lnTo>
                          <a:pt x="0" y="0"/>
                        </a:lnTo>
                        <a:lnTo>
                          <a:pt x="0" y="30"/>
                        </a:lnTo>
                        <a:lnTo>
                          <a:pt x="38" y="30"/>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 name="Freeform 45">
                    <a:extLst>
                      <a:ext uri="{FF2B5EF4-FFF2-40B4-BE49-F238E27FC236}">
                        <a16:creationId xmlns:a16="http://schemas.microsoft.com/office/drawing/2014/main" id="{5C23516C-E4DA-411B-B7B3-29BDA2B93A42}"/>
                      </a:ext>
                    </a:extLst>
                  </p:cNvPr>
                  <p:cNvSpPr>
                    <a:spLocks/>
                  </p:cNvSpPr>
                  <p:nvPr/>
                </p:nvSpPr>
                <p:spPr bwMode="auto">
                  <a:xfrm>
                    <a:off x="2270" y="2757"/>
                    <a:ext cx="36" cy="28"/>
                  </a:xfrm>
                  <a:custGeom>
                    <a:avLst/>
                    <a:gdLst>
                      <a:gd name="T0" fmla="*/ 35 w 36"/>
                      <a:gd name="T1" fmla="*/ 0 h 28"/>
                      <a:gd name="T2" fmla="*/ 0 w 36"/>
                      <a:gd name="T3" fmla="*/ 0 h 28"/>
                      <a:gd name="T4" fmla="*/ 0 w 36"/>
                      <a:gd name="T5" fmla="*/ 27 h 28"/>
                      <a:gd name="T6" fmla="*/ 35 w 36"/>
                      <a:gd name="T7" fmla="*/ 27 h 28"/>
                      <a:gd name="T8" fmla="*/ 35 w 3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8">
                        <a:moveTo>
                          <a:pt x="35" y="0"/>
                        </a:moveTo>
                        <a:lnTo>
                          <a:pt x="0" y="0"/>
                        </a:lnTo>
                        <a:lnTo>
                          <a:pt x="0" y="27"/>
                        </a:lnTo>
                        <a:lnTo>
                          <a:pt x="35" y="27"/>
                        </a:lnTo>
                        <a:lnTo>
                          <a:pt x="35"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 name="Freeform 46">
                    <a:extLst>
                      <a:ext uri="{FF2B5EF4-FFF2-40B4-BE49-F238E27FC236}">
                        <a16:creationId xmlns:a16="http://schemas.microsoft.com/office/drawing/2014/main" id="{302333DD-00A3-4DB6-9B1E-853EED4DC6B6}"/>
                      </a:ext>
                    </a:extLst>
                  </p:cNvPr>
                  <p:cNvSpPr>
                    <a:spLocks/>
                  </p:cNvSpPr>
                  <p:nvPr/>
                </p:nvSpPr>
                <p:spPr bwMode="auto">
                  <a:xfrm>
                    <a:off x="2314" y="2757"/>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 name="Freeform 47">
                    <a:extLst>
                      <a:ext uri="{FF2B5EF4-FFF2-40B4-BE49-F238E27FC236}">
                        <a16:creationId xmlns:a16="http://schemas.microsoft.com/office/drawing/2014/main" id="{16B7FA85-746F-47F7-8EEB-0428A9FE7D3F}"/>
                      </a:ext>
                    </a:extLst>
                  </p:cNvPr>
                  <p:cNvSpPr>
                    <a:spLocks/>
                  </p:cNvSpPr>
                  <p:nvPr/>
                </p:nvSpPr>
                <p:spPr bwMode="auto">
                  <a:xfrm>
                    <a:off x="2292" y="2724"/>
                    <a:ext cx="38" cy="27"/>
                  </a:xfrm>
                  <a:custGeom>
                    <a:avLst/>
                    <a:gdLst>
                      <a:gd name="T0" fmla="*/ 37 w 38"/>
                      <a:gd name="T1" fmla="*/ 0 h 27"/>
                      <a:gd name="T2" fmla="*/ 0 w 38"/>
                      <a:gd name="T3" fmla="*/ 0 h 27"/>
                      <a:gd name="T4" fmla="*/ 0 w 38"/>
                      <a:gd name="T5" fmla="*/ 26 h 27"/>
                      <a:gd name="T6" fmla="*/ 37 w 38"/>
                      <a:gd name="T7" fmla="*/ 26 h 27"/>
                      <a:gd name="T8" fmla="*/ 37 w 3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7">
                        <a:moveTo>
                          <a:pt x="37" y="0"/>
                        </a:moveTo>
                        <a:lnTo>
                          <a:pt x="0" y="0"/>
                        </a:lnTo>
                        <a:lnTo>
                          <a:pt x="0" y="26"/>
                        </a:lnTo>
                        <a:lnTo>
                          <a:pt x="37" y="26"/>
                        </a:lnTo>
                        <a:lnTo>
                          <a:pt x="37"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 name="Freeform 48">
                    <a:extLst>
                      <a:ext uri="{FF2B5EF4-FFF2-40B4-BE49-F238E27FC236}">
                        <a16:creationId xmlns:a16="http://schemas.microsoft.com/office/drawing/2014/main" id="{E509ABB8-58EC-4678-B438-0980BEC2DC13}"/>
                      </a:ext>
                    </a:extLst>
                  </p:cNvPr>
                  <p:cNvSpPr>
                    <a:spLocks/>
                  </p:cNvSpPr>
                  <p:nvPr/>
                </p:nvSpPr>
                <p:spPr bwMode="auto">
                  <a:xfrm>
                    <a:off x="2334" y="2724"/>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 name="Freeform 49">
                    <a:extLst>
                      <a:ext uri="{FF2B5EF4-FFF2-40B4-BE49-F238E27FC236}">
                        <a16:creationId xmlns:a16="http://schemas.microsoft.com/office/drawing/2014/main" id="{37051D79-E04C-4A84-9B3A-BF25592B1AEC}"/>
                      </a:ext>
                    </a:extLst>
                  </p:cNvPr>
                  <p:cNvSpPr>
                    <a:spLocks/>
                  </p:cNvSpPr>
                  <p:nvPr/>
                </p:nvSpPr>
                <p:spPr bwMode="auto">
                  <a:xfrm>
                    <a:off x="2272" y="2724"/>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 name="Freeform 50">
                    <a:extLst>
                      <a:ext uri="{FF2B5EF4-FFF2-40B4-BE49-F238E27FC236}">
                        <a16:creationId xmlns:a16="http://schemas.microsoft.com/office/drawing/2014/main" id="{9277F897-079E-4818-AD47-05F13F433B0B}"/>
                      </a:ext>
                    </a:extLst>
                  </p:cNvPr>
                  <p:cNvSpPr>
                    <a:spLocks/>
                  </p:cNvSpPr>
                  <p:nvPr/>
                </p:nvSpPr>
                <p:spPr bwMode="auto">
                  <a:xfrm>
                    <a:off x="2269" y="2825"/>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 name="Freeform 51">
                    <a:extLst>
                      <a:ext uri="{FF2B5EF4-FFF2-40B4-BE49-F238E27FC236}">
                        <a16:creationId xmlns:a16="http://schemas.microsoft.com/office/drawing/2014/main" id="{95DF9A97-CDFE-4945-B328-A7829A717A96}"/>
                      </a:ext>
                    </a:extLst>
                  </p:cNvPr>
                  <p:cNvSpPr>
                    <a:spLocks/>
                  </p:cNvSpPr>
                  <p:nvPr/>
                </p:nvSpPr>
                <p:spPr bwMode="auto">
                  <a:xfrm>
                    <a:off x="2314" y="2825"/>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 name="Freeform 52">
                    <a:extLst>
                      <a:ext uri="{FF2B5EF4-FFF2-40B4-BE49-F238E27FC236}">
                        <a16:creationId xmlns:a16="http://schemas.microsoft.com/office/drawing/2014/main" id="{B5CF9C05-953D-4977-95AF-C90E05DE84C3}"/>
                      </a:ext>
                    </a:extLst>
                  </p:cNvPr>
                  <p:cNvSpPr>
                    <a:spLocks/>
                  </p:cNvSpPr>
                  <p:nvPr/>
                </p:nvSpPr>
                <p:spPr bwMode="auto">
                  <a:xfrm>
                    <a:off x="2292" y="2792"/>
                    <a:ext cx="38" cy="27"/>
                  </a:xfrm>
                  <a:custGeom>
                    <a:avLst/>
                    <a:gdLst>
                      <a:gd name="T0" fmla="*/ 37 w 38"/>
                      <a:gd name="T1" fmla="*/ 0 h 27"/>
                      <a:gd name="T2" fmla="*/ 0 w 38"/>
                      <a:gd name="T3" fmla="*/ 0 h 27"/>
                      <a:gd name="T4" fmla="*/ 0 w 38"/>
                      <a:gd name="T5" fmla="*/ 26 h 27"/>
                      <a:gd name="T6" fmla="*/ 37 w 38"/>
                      <a:gd name="T7" fmla="*/ 26 h 27"/>
                      <a:gd name="T8" fmla="*/ 37 w 3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7">
                        <a:moveTo>
                          <a:pt x="37" y="0"/>
                        </a:moveTo>
                        <a:lnTo>
                          <a:pt x="0" y="0"/>
                        </a:lnTo>
                        <a:lnTo>
                          <a:pt x="0" y="26"/>
                        </a:lnTo>
                        <a:lnTo>
                          <a:pt x="37" y="26"/>
                        </a:lnTo>
                        <a:lnTo>
                          <a:pt x="37"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 name="Freeform 53">
                    <a:extLst>
                      <a:ext uri="{FF2B5EF4-FFF2-40B4-BE49-F238E27FC236}">
                        <a16:creationId xmlns:a16="http://schemas.microsoft.com/office/drawing/2014/main" id="{86B12BB1-0EED-466F-8819-FAD78D6106B1}"/>
                      </a:ext>
                    </a:extLst>
                  </p:cNvPr>
                  <p:cNvSpPr>
                    <a:spLocks/>
                  </p:cNvSpPr>
                  <p:nvPr/>
                </p:nvSpPr>
                <p:spPr bwMode="auto">
                  <a:xfrm>
                    <a:off x="2334" y="279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 name="Freeform 54">
                    <a:extLst>
                      <a:ext uri="{FF2B5EF4-FFF2-40B4-BE49-F238E27FC236}">
                        <a16:creationId xmlns:a16="http://schemas.microsoft.com/office/drawing/2014/main" id="{48910711-AEB7-4449-A11B-FA713F5E93DD}"/>
                      </a:ext>
                    </a:extLst>
                  </p:cNvPr>
                  <p:cNvSpPr>
                    <a:spLocks/>
                  </p:cNvSpPr>
                  <p:nvPr/>
                </p:nvSpPr>
                <p:spPr bwMode="auto">
                  <a:xfrm>
                    <a:off x="2268" y="279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 name="Freeform 55">
                    <a:extLst>
                      <a:ext uri="{FF2B5EF4-FFF2-40B4-BE49-F238E27FC236}">
                        <a16:creationId xmlns:a16="http://schemas.microsoft.com/office/drawing/2014/main" id="{A196F990-0C25-46BF-9B25-F023CAF45C6C}"/>
                      </a:ext>
                    </a:extLst>
                  </p:cNvPr>
                  <p:cNvSpPr>
                    <a:spLocks/>
                  </p:cNvSpPr>
                  <p:nvPr/>
                </p:nvSpPr>
                <p:spPr bwMode="auto">
                  <a:xfrm>
                    <a:off x="2270" y="2895"/>
                    <a:ext cx="36" cy="28"/>
                  </a:xfrm>
                  <a:custGeom>
                    <a:avLst/>
                    <a:gdLst>
                      <a:gd name="T0" fmla="*/ 35 w 36"/>
                      <a:gd name="T1" fmla="*/ 0 h 28"/>
                      <a:gd name="T2" fmla="*/ 0 w 36"/>
                      <a:gd name="T3" fmla="*/ 0 h 28"/>
                      <a:gd name="T4" fmla="*/ 0 w 36"/>
                      <a:gd name="T5" fmla="*/ 27 h 28"/>
                      <a:gd name="T6" fmla="*/ 35 w 36"/>
                      <a:gd name="T7" fmla="*/ 27 h 28"/>
                      <a:gd name="T8" fmla="*/ 35 w 36"/>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8">
                        <a:moveTo>
                          <a:pt x="35" y="0"/>
                        </a:moveTo>
                        <a:lnTo>
                          <a:pt x="0" y="0"/>
                        </a:lnTo>
                        <a:lnTo>
                          <a:pt x="0" y="27"/>
                        </a:lnTo>
                        <a:lnTo>
                          <a:pt x="35" y="27"/>
                        </a:lnTo>
                        <a:lnTo>
                          <a:pt x="35"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 name="Freeform 56">
                    <a:extLst>
                      <a:ext uri="{FF2B5EF4-FFF2-40B4-BE49-F238E27FC236}">
                        <a16:creationId xmlns:a16="http://schemas.microsoft.com/office/drawing/2014/main" id="{DE9B10B6-AF79-4A65-ADF8-06AC67A6083B}"/>
                      </a:ext>
                    </a:extLst>
                  </p:cNvPr>
                  <p:cNvSpPr>
                    <a:spLocks/>
                  </p:cNvSpPr>
                  <p:nvPr/>
                </p:nvSpPr>
                <p:spPr bwMode="auto">
                  <a:xfrm>
                    <a:off x="2312" y="2895"/>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 name="Freeform 57">
                    <a:extLst>
                      <a:ext uri="{FF2B5EF4-FFF2-40B4-BE49-F238E27FC236}">
                        <a16:creationId xmlns:a16="http://schemas.microsoft.com/office/drawing/2014/main" id="{9A2B1E88-979F-42DC-BC9D-F1CB76120091}"/>
                      </a:ext>
                    </a:extLst>
                  </p:cNvPr>
                  <p:cNvSpPr>
                    <a:spLocks/>
                  </p:cNvSpPr>
                  <p:nvPr/>
                </p:nvSpPr>
                <p:spPr bwMode="auto">
                  <a:xfrm>
                    <a:off x="2290" y="2862"/>
                    <a:ext cx="39" cy="27"/>
                  </a:xfrm>
                  <a:custGeom>
                    <a:avLst/>
                    <a:gdLst>
                      <a:gd name="T0" fmla="*/ 38 w 39"/>
                      <a:gd name="T1" fmla="*/ 0 h 27"/>
                      <a:gd name="T2" fmla="*/ 0 w 39"/>
                      <a:gd name="T3" fmla="*/ 0 h 27"/>
                      <a:gd name="T4" fmla="*/ 0 w 39"/>
                      <a:gd name="T5" fmla="*/ 26 h 27"/>
                      <a:gd name="T6" fmla="*/ 38 w 39"/>
                      <a:gd name="T7" fmla="*/ 26 h 27"/>
                      <a:gd name="T8" fmla="*/ 38 w 39"/>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7">
                        <a:moveTo>
                          <a:pt x="38" y="0"/>
                        </a:moveTo>
                        <a:lnTo>
                          <a:pt x="0" y="0"/>
                        </a:lnTo>
                        <a:lnTo>
                          <a:pt x="0" y="26"/>
                        </a:lnTo>
                        <a:lnTo>
                          <a:pt x="38" y="26"/>
                        </a:lnTo>
                        <a:lnTo>
                          <a:pt x="38"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 name="Freeform 58">
                    <a:extLst>
                      <a:ext uri="{FF2B5EF4-FFF2-40B4-BE49-F238E27FC236}">
                        <a16:creationId xmlns:a16="http://schemas.microsoft.com/office/drawing/2014/main" id="{DCAD7115-D183-42BF-A04A-D1AE8AE617B2}"/>
                      </a:ext>
                    </a:extLst>
                  </p:cNvPr>
                  <p:cNvSpPr>
                    <a:spLocks/>
                  </p:cNvSpPr>
                  <p:nvPr/>
                </p:nvSpPr>
                <p:spPr bwMode="auto">
                  <a:xfrm>
                    <a:off x="2334" y="286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 name="Freeform 59">
                    <a:extLst>
                      <a:ext uri="{FF2B5EF4-FFF2-40B4-BE49-F238E27FC236}">
                        <a16:creationId xmlns:a16="http://schemas.microsoft.com/office/drawing/2014/main" id="{EEFEBE27-07C6-4786-ACA9-1F310694BE33}"/>
                      </a:ext>
                    </a:extLst>
                  </p:cNvPr>
                  <p:cNvSpPr>
                    <a:spLocks/>
                  </p:cNvSpPr>
                  <p:nvPr/>
                </p:nvSpPr>
                <p:spPr bwMode="auto">
                  <a:xfrm>
                    <a:off x="2272" y="2862"/>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1" name="Freeform 60">
                    <a:extLst>
                      <a:ext uri="{FF2B5EF4-FFF2-40B4-BE49-F238E27FC236}">
                        <a16:creationId xmlns:a16="http://schemas.microsoft.com/office/drawing/2014/main" id="{7EC6CC7A-CD04-427B-A342-F23DC97F83FD}"/>
                      </a:ext>
                    </a:extLst>
                  </p:cNvPr>
                  <p:cNvSpPr>
                    <a:spLocks/>
                  </p:cNvSpPr>
                  <p:nvPr/>
                </p:nvSpPr>
                <p:spPr bwMode="auto">
                  <a:xfrm>
                    <a:off x="2270" y="2966"/>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 name="Freeform 61">
                    <a:extLst>
                      <a:ext uri="{FF2B5EF4-FFF2-40B4-BE49-F238E27FC236}">
                        <a16:creationId xmlns:a16="http://schemas.microsoft.com/office/drawing/2014/main" id="{70AB1BA6-A525-483A-90D1-4F2F73D62F0A}"/>
                      </a:ext>
                    </a:extLst>
                  </p:cNvPr>
                  <p:cNvSpPr>
                    <a:spLocks/>
                  </p:cNvSpPr>
                  <p:nvPr/>
                </p:nvSpPr>
                <p:spPr bwMode="auto">
                  <a:xfrm>
                    <a:off x="2313" y="2966"/>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 name="Freeform 62">
                    <a:extLst>
                      <a:ext uri="{FF2B5EF4-FFF2-40B4-BE49-F238E27FC236}">
                        <a16:creationId xmlns:a16="http://schemas.microsoft.com/office/drawing/2014/main" id="{86EC8B69-06DA-408B-A9DF-52289DE6F37A}"/>
                      </a:ext>
                    </a:extLst>
                  </p:cNvPr>
                  <p:cNvSpPr>
                    <a:spLocks/>
                  </p:cNvSpPr>
                  <p:nvPr/>
                </p:nvSpPr>
                <p:spPr bwMode="auto">
                  <a:xfrm>
                    <a:off x="2293" y="2930"/>
                    <a:ext cx="37" cy="29"/>
                  </a:xfrm>
                  <a:custGeom>
                    <a:avLst/>
                    <a:gdLst>
                      <a:gd name="T0" fmla="*/ 36 w 37"/>
                      <a:gd name="T1" fmla="*/ 0 h 29"/>
                      <a:gd name="T2" fmla="*/ 0 w 37"/>
                      <a:gd name="T3" fmla="*/ 0 h 29"/>
                      <a:gd name="T4" fmla="*/ 0 w 37"/>
                      <a:gd name="T5" fmla="*/ 28 h 29"/>
                      <a:gd name="T6" fmla="*/ 36 w 37"/>
                      <a:gd name="T7" fmla="*/ 28 h 29"/>
                      <a:gd name="T8" fmla="*/ 36 w 37"/>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9">
                        <a:moveTo>
                          <a:pt x="36" y="0"/>
                        </a:moveTo>
                        <a:lnTo>
                          <a:pt x="0" y="0"/>
                        </a:lnTo>
                        <a:lnTo>
                          <a:pt x="0" y="28"/>
                        </a:lnTo>
                        <a:lnTo>
                          <a:pt x="36" y="28"/>
                        </a:lnTo>
                        <a:lnTo>
                          <a:pt x="36"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 name="Freeform 63">
                    <a:extLst>
                      <a:ext uri="{FF2B5EF4-FFF2-40B4-BE49-F238E27FC236}">
                        <a16:creationId xmlns:a16="http://schemas.microsoft.com/office/drawing/2014/main" id="{9E48921E-9EFD-4788-A594-5634681210C2}"/>
                      </a:ext>
                    </a:extLst>
                  </p:cNvPr>
                  <p:cNvSpPr>
                    <a:spLocks/>
                  </p:cNvSpPr>
                  <p:nvPr/>
                </p:nvSpPr>
                <p:spPr bwMode="auto">
                  <a:xfrm>
                    <a:off x="2334" y="2930"/>
                    <a:ext cx="22" cy="29"/>
                  </a:xfrm>
                  <a:custGeom>
                    <a:avLst/>
                    <a:gdLst>
                      <a:gd name="T0" fmla="*/ 21 w 22"/>
                      <a:gd name="T1" fmla="*/ 0 h 29"/>
                      <a:gd name="T2" fmla="*/ 0 w 22"/>
                      <a:gd name="T3" fmla="*/ 0 h 29"/>
                      <a:gd name="T4" fmla="*/ 0 w 22"/>
                      <a:gd name="T5" fmla="*/ 28 h 29"/>
                      <a:gd name="T6" fmla="*/ 21 w 22"/>
                      <a:gd name="T7" fmla="*/ 28 h 29"/>
                      <a:gd name="T8" fmla="*/ 21 w 2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9">
                        <a:moveTo>
                          <a:pt x="21" y="0"/>
                        </a:moveTo>
                        <a:lnTo>
                          <a:pt x="0" y="0"/>
                        </a:lnTo>
                        <a:lnTo>
                          <a:pt x="0" y="28"/>
                        </a:lnTo>
                        <a:lnTo>
                          <a:pt x="21" y="28"/>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 name="Freeform 64">
                    <a:extLst>
                      <a:ext uri="{FF2B5EF4-FFF2-40B4-BE49-F238E27FC236}">
                        <a16:creationId xmlns:a16="http://schemas.microsoft.com/office/drawing/2014/main" id="{FDB53ABA-9BB9-4973-A6DA-0659645736AF}"/>
                      </a:ext>
                    </a:extLst>
                  </p:cNvPr>
                  <p:cNvSpPr>
                    <a:spLocks/>
                  </p:cNvSpPr>
                  <p:nvPr/>
                </p:nvSpPr>
                <p:spPr bwMode="auto">
                  <a:xfrm>
                    <a:off x="2269" y="3036"/>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 name="Freeform 65">
                    <a:extLst>
                      <a:ext uri="{FF2B5EF4-FFF2-40B4-BE49-F238E27FC236}">
                        <a16:creationId xmlns:a16="http://schemas.microsoft.com/office/drawing/2014/main" id="{28F2743C-759A-4734-ADBC-C44ED8E7F2DE}"/>
                      </a:ext>
                    </a:extLst>
                  </p:cNvPr>
                  <p:cNvSpPr>
                    <a:spLocks/>
                  </p:cNvSpPr>
                  <p:nvPr/>
                </p:nvSpPr>
                <p:spPr bwMode="auto">
                  <a:xfrm>
                    <a:off x="2314" y="3036"/>
                    <a:ext cx="39" cy="28"/>
                  </a:xfrm>
                  <a:custGeom>
                    <a:avLst/>
                    <a:gdLst>
                      <a:gd name="T0" fmla="*/ 38 w 39"/>
                      <a:gd name="T1" fmla="*/ 0 h 28"/>
                      <a:gd name="T2" fmla="*/ 0 w 39"/>
                      <a:gd name="T3" fmla="*/ 0 h 28"/>
                      <a:gd name="T4" fmla="*/ 0 w 39"/>
                      <a:gd name="T5" fmla="*/ 27 h 28"/>
                      <a:gd name="T6" fmla="*/ 38 w 39"/>
                      <a:gd name="T7" fmla="*/ 27 h 28"/>
                      <a:gd name="T8" fmla="*/ 38 w 39"/>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8">
                        <a:moveTo>
                          <a:pt x="38" y="0"/>
                        </a:moveTo>
                        <a:lnTo>
                          <a:pt x="0" y="0"/>
                        </a:lnTo>
                        <a:lnTo>
                          <a:pt x="0" y="27"/>
                        </a:lnTo>
                        <a:lnTo>
                          <a:pt x="38" y="27"/>
                        </a:lnTo>
                        <a:lnTo>
                          <a:pt x="38"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 name="Freeform 66">
                    <a:extLst>
                      <a:ext uri="{FF2B5EF4-FFF2-40B4-BE49-F238E27FC236}">
                        <a16:creationId xmlns:a16="http://schemas.microsoft.com/office/drawing/2014/main" id="{0FA08BEF-92D4-4F6A-A8D8-D09138B99058}"/>
                      </a:ext>
                    </a:extLst>
                  </p:cNvPr>
                  <p:cNvSpPr>
                    <a:spLocks/>
                  </p:cNvSpPr>
                  <p:nvPr/>
                </p:nvSpPr>
                <p:spPr bwMode="auto">
                  <a:xfrm>
                    <a:off x="2292" y="3001"/>
                    <a:ext cx="38" cy="28"/>
                  </a:xfrm>
                  <a:custGeom>
                    <a:avLst/>
                    <a:gdLst>
                      <a:gd name="T0" fmla="*/ 37 w 38"/>
                      <a:gd name="T1" fmla="*/ 0 h 28"/>
                      <a:gd name="T2" fmla="*/ 0 w 38"/>
                      <a:gd name="T3" fmla="*/ 0 h 28"/>
                      <a:gd name="T4" fmla="*/ 0 w 38"/>
                      <a:gd name="T5" fmla="*/ 27 h 28"/>
                      <a:gd name="T6" fmla="*/ 37 w 38"/>
                      <a:gd name="T7" fmla="*/ 27 h 28"/>
                      <a:gd name="T8" fmla="*/ 37 w 3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8">
                        <a:moveTo>
                          <a:pt x="37" y="0"/>
                        </a:moveTo>
                        <a:lnTo>
                          <a:pt x="0" y="0"/>
                        </a:lnTo>
                        <a:lnTo>
                          <a:pt x="0" y="27"/>
                        </a:lnTo>
                        <a:lnTo>
                          <a:pt x="37" y="27"/>
                        </a:lnTo>
                        <a:lnTo>
                          <a:pt x="37"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 name="Freeform 67">
                    <a:extLst>
                      <a:ext uri="{FF2B5EF4-FFF2-40B4-BE49-F238E27FC236}">
                        <a16:creationId xmlns:a16="http://schemas.microsoft.com/office/drawing/2014/main" id="{0D1A1202-8131-452C-BFAC-FEECDBD439DD}"/>
                      </a:ext>
                    </a:extLst>
                  </p:cNvPr>
                  <p:cNvSpPr>
                    <a:spLocks/>
                  </p:cNvSpPr>
                  <p:nvPr/>
                </p:nvSpPr>
                <p:spPr bwMode="auto">
                  <a:xfrm>
                    <a:off x="2334" y="3001"/>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 name="Freeform 68">
                    <a:extLst>
                      <a:ext uri="{FF2B5EF4-FFF2-40B4-BE49-F238E27FC236}">
                        <a16:creationId xmlns:a16="http://schemas.microsoft.com/office/drawing/2014/main" id="{3607F7F9-B095-4CE6-9B6F-2AA2281ABC8A}"/>
                      </a:ext>
                    </a:extLst>
                  </p:cNvPr>
                  <p:cNvSpPr>
                    <a:spLocks/>
                  </p:cNvSpPr>
                  <p:nvPr/>
                </p:nvSpPr>
                <p:spPr bwMode="auto">
                  <a:xfrm>
                    <a:off x="2272" y="3001"/>
                    <a:ext cx="22" cy="28"/>
                  </a:xfrm>
                  <a:custGeom>
                    <a:avLst/>
                    <a:gdLst>
                      <a:gd name="T0" fmla="*/ 21 w 22"/>
                      <a:gd name="T1" fmla="*/ 0 h 28"/>
                      <a:gd name="T2" fmla="*/ 0 w 22"/>
                      <a:gd name="T3" fmla="*/ 0 h 28"/>
                      <a:gd name="T4" fmla="*/ 0 w 22"/>
                      <a:gd name="T5" fmla="*/ 27 h 28"/>
                      <a:gd name="T6" fmla="*/ 21 w 22"/>
                      <a:gd name="T7" fmla="*/ 27 h 28"/>
                      <a:gd name="T8" fmla="*/ 21 w 2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8">
                        <a:moveTo>
                          <a:pt x="21" y="0"/>
                        </a:moveTo>
                        <a:lnTo>
                          <a:pt x="0" y="0"/>
                        </a:lnTo>
                        <a:lnTo>
                          <a:pt x="0" y="27"/>
                        </a:lnTo>
                        <a:lnTo>
                          <a:pt x="21" y="27"/>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 name="Freeform 69">
                    <a:extLst>
                      <a:ext uri="{FF2B5EF4-FFF2-40B4-BE49-F238E27FC236}">
                        <a16:creationId xmlns:a16="http://schemas.microsoft.com/office/drawing/2014/main" id="{79FCAD0E-5CF0-48F3-B18B-C0FBD128B255}"/>
                      </a:ext>
                    </a:extLst>
                  </p:cNvPr>
                  <p:cNvSpPr>
                    <a:spLocks/>
                  </p:cNvSpPr>
                  <p:nvPr/>
                </p:nvSpPr>
                <p:spPr bwMode="auto">
                  <a:xfrm>
                    <a:off x="2270" y="3106"/>
                    <a:ext cx="36" cy="26"/>
                  </a:xfrm>
                  <a:custGeom>
                    <a:avLst/>
                    <a:gdLst>
                      <a:gd name="T0" fmla="*/ 35 w 36"/>
                      <a:gd name="T1" fmla="*/ 0 h 26"/>
                      <a:gd name="T2" fmla="*/ 0 w 36"/>
                      <a:gd name="T3" fmla="*/ 0 h 26"/>
                      <a:gd name="T4" fmla="*/ 0 w 36"/>
                      <a:gd name="T5" fmla="*/ 25 h 26"/>
                      <a:gd name="T6" fmla="*/ 35 w 36"/>
                      <a:gd name="T7" fmla="*/ 25 h 26"/>
                      <a:gd name="T8" fmla="*/ 35 w 36"/>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6">
                        <a:moveTo>
                          <a:pt x="35" y="0"/>
                        </a:moveTo>
                        <a:lnTo>
                          <a:pt x="0" y="0"/>
                        </a:lnTo>
                        <a:lnTo>
                          <a:pt x="0" y="25"/>
                        </a:lnTo>
                        <a:lnTo>
                          <a:pt x="35" y="25"/>
                        </a:lnTo>
                        <a:lnTo>
                          <a:pt x="35"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 name="Freeform 70">
                    <a:extLst>
                      <a:ext uri="{FF2B5EF4-FFF2-40B4-BE49-F238E27FC236}">
                        <a16:creationId xmlns:a16="http://schemas.microsoft.com/office/drawing/2014/main" id="{23B1EA74-A5A7-4696-BC59-3F50F088C1C5}"/>
                      </a:ext>
                    </a:extLst>
                  </p:cNvPr>
                  <p:cNvSpPr>
                    <a:spLocks/>
                  </p:cNvSpPr>
                  <p:nvPr/>
                </p:nvSpPr>
                <p:spPr bwMode="auto">
                  <a:xfrm>
                    <a:off x="2314" y="3105"/>
                    <a:ext cx="39" cy="29"/>
                  </a:xfrm>
                  <a:custGeom>
                    <a:avLst/>
                    <a:gdLst>
                      <a:gd name="T0" fmla="*/ 38 w 39"/>
                      <a:gd name="T1" fmla="*/ 0 h 29"/>
                      <a:gd name="T2" fmla="*/ 0 w 39"/>
                      <a:gd name="T3" fmla="*/ 0 h 29"/>
                      <a:gd name="T4" fmla="*/ 0 w 39"/>
                      <a:gd name="T5" fmla="*/ 28 h 29"/>
                      <a:gd name="T6" fmla="*/ 38 w 39"/>
                      <a:gd name="T7" fmla="*/ 28 h 29"/>
                      <a:gd name="T8" fmla="*/ 38 w 39"/>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9">
                        <a:moveTo>
                          <a:pt x="38" y="0"/>
                        </a:moveTo>
                        <a:lnTo>
                          <a:pt x="0" y="0"/>
                        </a:lnTo>
                        <a:lnTo>
                          <a:pt x="0" y="28"/>
                        </a:lnTo>
                        <a:lnTo>
                          <a:pt x="38" y="28"/>
                        </a:lnTo>
                        <a:lnTo>
                          <a:pt x="38" y="0"/>
                        </a:lnTo>
                      </a:path>
                    </a:pathLst>
                  </a:custGeom>
                  <a:solidFill>
                    <a:srgbClr val="4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 name="Freeform 71">
                    <a:extLst>
                      <a:ext uri="{FF2B5EF4-FFF2-40B4-BE49-F238E27FC236}">
                        <a16:creationId xmlns:a16="http://schemas.microsoft.com/office/drawing/2014/main" id="{FCB3AAFB-E165-4395-AEB6-7F20B6C00170}"/>
                      </a:ext>
                    </a:extLst>
                  </p:cNvPr>
                  <p:cNvSpPr>
                    <a:spLocks/>
                  </p:cNvSpPr>
                  <p:nvPr/>
                </p:nvSpPr>
                <p:spPr bwMode="auto">
                  <a:xfrm>
                    <a:off x="2292" y="3070"/>
                    <a:ext cx="38" cy="27"/>
                  </a:xfrm>
                  <a:custGeom>
                    <a:avLst/>
                    <a:gdLst>
                      <a:gd name="T0" fmla="*/ 37 w 38"/>
                      <a:gd name="T1" fmla="*/ 0 h 27"/>
                      <a:gd name="T2" fmla="*/ 0 w 38"/>
                      <a:gd name="T3" fmla="*/ 0 h 27"/>
                      <a:gd name="T4" fmla="*/ 0 w 38"/>
                      <a:gd name="T5" fmla="*/ 26 h 27"/>
                      <a:gd name="T6" fmla="*/ 37 w 38"/>
                      <a:gd name="T7" fmla="*/ 26 h 27"/>
                      <a:gd name="T8" fmla="*/ 37 w 3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7">
                        <a:moveTo>
                          <a:pt x="37" y="0"/>
                        </a:moveTo>
                        <a:lnTo>
                          <a:pt x="0" y="0"/>
                        </a:lnTo>
                        <a:lnTo>
                          <a:pt x="0" y="26"/>
                        </a:lnTo>
                        <a:lnTo>
                          <a:pt x="37" y="26"/>
                        </a:lnTo>
                        <a:lnTo>
                          <a:pt x="37"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3" name="Freeform 72">
                    <a:extLst>
                      <a:ext uri="{FF2B5EF4-FFF2-40B4-BE49-F238E27FC236}">
                        <a16:creationId xmlns:a16="http://schemas.microsoft.com/office/drawing/2014/main" id="{0A42D187-0590-4E84-8B1E-0DFEC8B5FF4B}"/>
                      </a:ext>
                    </a:extLst>
                  </p:cNvPr>
                  <p:cNvSpPr>
                    <a:spLocks/>
                  </p:cNvSpPr>
                  <p:nvPr/>
                </p:nvSpPr>
                <p:spPr bwMode="auto">
                  <a:xfrm>
                    <a:off x="2334" y="3070"/>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 name="Freeform 73">
                    <a:extLst>
                      <a:ext uri="{FF2B5EF4-FFF2-40B4-BE49-F238E27FC236}">
                        <a16:creationId xmlns:a16="http://schemas.microsoft.com/office/drawing/2014/main" id="{D7A99697-DB0E-4B84-8A49-43318E5EB246}"/>
                      </a:ext>
                    </a:extLst>
                  </p:cNvPr>
                  <p:cNvSpPr>
                    <a:spLocks/>
                  </p:cNvSpPr>
                  <p:nvPr/>
                </p:nvSpPr>
                <p:spPr bwMode="auto">
                  <a:xfrm>
                    <a:off x="2268" y="3070"/>
                    <a:ext cx="22" cy="27"/>
                  </a:xfrm>
                  <a:custGeom>
                    <a:avLst/>
                    <a:gdLst>
                      <a:gd name="T0" fmla="*/ 21 w 22"/>
                      <a:gd name="T1" fmla="*/ 0 h 27"/>
                      <a:gd name="T2" fmla="*/ 0 w 22"/>
                      <a:gd name="T3" fmla="*/ 0 h 27"/>
                      <a:gd name="T4" fmla="*/ 0 w 22"/>
                      <a:gd name="T5" fmla="*/ 26 h 27"/>
                      <a:gd name="T6" fmla="*/ 21 w 22"/>
                      <a:gd name="T7" fmla="*/ 26 h 27"/>
                      <a:gd name="T8" fmla="*/ 21 w 22"/>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7">
                        <a:moveTo>
                          <a:pt x="21" y="0"/>
                        </a:moveTo>
                        <a:lnTo>
                          <a:pt x="0" y="0"/>
                        </a:lnTo>
                        <a:lnTo>
                          <a:pt x="0" y="26"/>
                        </a:lnTo>
                        <a:lnTo>
                          <a:pt x="21" y="26"/>
                        </a:lnTo>
                        <a:lnTo>
                          <a:pt x="21" y="0"/>
                        </a:lnTo>
                      </a:path>
                    </a:pathLst>
                  </a:custGeom>
                  <a:solidFill>
                    <a:srgbClr val="E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 name="Freeform 74">
                    <a:extLst>
                      <a:ext uri="{FF2B5EF4-FFF2-40B4-BE49-F238E27FC236}">
                        <a16:creationId xmlns:a16="http://schemas.microsoft.com/office/drawing/2014/main" id="{6DA6A502-AEE6-49B7-B91E-A4C4968D72AF}"/>
                      </a:ext>
                    </a:extLst>
                  </p:cNvPr>
                  <p:cNvSpPr>
                    <a:spLocks/>
                  </p:cNvSpPr>
                  <p:nvPr/>
                </p:nvSpPr>
                <p:spPr bwMode="auto">
                  <a:xfrm>
                    <a:off x="2259" y="3096"/>
                    <a:ext cx="21" cy="35"/>
                  </a:xfrm>
                  <a:custGeom>
                    <a:avLst/>
                    <a:gdLst>
                      <a:gd name="T0" fmla="*/ 20 w 21"/>
                      <a:gd name="T1" fmla="*/ 8 h 35"/>
                      <a:gd name="T2" fmla="*/ 20 w 21"/>
                      <a:gd name="T3" fmla="*/ 34 h 35"/>
                      <a:gd name="T4" fmla="*/ 0 w 21"/>
                      <a:gd name="T5" fmla="*/ 24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4"/>
                        </a:lnTo>
                        <a:lnTo>
                          <a:pt x="0" y="0"/>
                        </a:lnTo>
                        <a:lnTo>
                          <a:pt x="20" y="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 name="Freeform 75">
                    <a:extLst>
                      <a:ext uri="{FF2B5EF4-FFF2-40B4-BE49-F238E27FC236}">
                        <a16:creationId xmlns:a16="http://schemas.microsoft.com/office/drawing/2014/main" id="{98D1376A-CB78-412E-A53C-546751F001E1}"/>
                      </a:ext>
                    </a:extLst>
                  </p:cNvPr>
                  <p:cNvSpPr>
                    <a:spLocks/>
                  </p:cNvSpPr>
                  <p:nvPr/>
                </p:nvSpPr>
                <p:spPr bwMode="auto">
                  <a:xfrm>
                    <a:off x="2224" y="3057"/>
                    <a:ext cx="33" cy="63"/>
                  </a:xfrm>
                  <a:custGeom>
                    <a:avLst/>
                    <a:gdLst>
                      <a:gd name="T0" fmla="*/ 32 w 33"/>
                      <a:gd name="T1" fmla="*/ 34 h 63"/>
                      <a:gd name="T2" fmla="*/ 32 w 33"/>
                      <a:gd name="T3" fmla="*/ 62 h 63"/>
                      <a:gd name="T4" fmla="*/ 0 w 33"/>
                      <a:gd name="T5" fmla="*/ 26 h 63"/>
                      <a:gd name="T6" fmla="*/ 0 w 33"/>
                      <a:gd name="T7" fmla="*/ 0 h 63"/>
                      <a:gd name="T8" fmla="*/ 32 w 33"/>
                      <a:gd name="T9" fmla="*/ 3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63">
                        <a:moveTo>
                          <a:pt x="32" y="34"/>
                        </a:moveTo>
                        <a:lnTo>
                          <a:pt x="32" y="62"/>
                        </a:lnTo>
                        <a:lnTo>
                          <a:pt x="0" y="26"/>
                        </a:lnTo>
                        <a:lnTo>
                          <a:pt x="0" y="0"/>
                        </a:lnTo>
                        <a:lnTo>
                          <a:pt x="32" y="34"/>
                        </a:lnTo>
                      </a:path>
                    </a:pathLst>
                  </a:custGeom>
                  <a:solidFill>
                    <a:srgbClr val="4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7" name="Freeform 76">
                    <a:extLst>
                      <a:ext uri="{FF2B5EF4-FFF2-40B4-BE49-F238E27FC236}">
                        <a16:creationId xmlns:a16="http://schemas.microsoft.com/office/drawing/2014/main" id="{17B1F482-600C-4DE2-992F-260D4E2A6335}"/>
                      </a:ext>
                    </a:extLst>
                  </p:cNvPr>
                  <p:cNvSpPr>
                    <a:spLocks/>
                  </p:cNvSpPr>
                  <p:nvPr/>
                </p:nvSpPr>
                <p:spPr bwMode="auto">
                  <a:xfrm>
                    <a:off x="2190" y="3020"/>
                    <a:ext cx="31" cy="58"/>
                  </a:xfrm>
                  <a:custGeom>
                    <a:avLst/>
                    <a:gdLst>
                      <a:gd name="T0" fmla="*/ 30 w 31"/>
                      <a:gd name="T1" fmla="*/ 32 h 58"/>
                      <a:gd name="T2" fmla="*/ 30 w 31"/>
                      <a:gd name="T3" fmla="*/ 57 h 58"/>
                      <a:gd name="T4" fmla="*/ 0 w 31"/>
                      <a:gd name="T5" fmla="*/ 24 h 58"/>
                      <a:gd name="T6" fmla="*/ 0 w 31"/>
                      <a:gd name="T7" fmla="*/ 0 h 58"/>
                      <a:gd name="T8" fmla="*/ 30 w 31"/>
                      <a:gd name="T9" fmla="*/ 32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8">
                        <a:moveTo>
                          <a:pt x="30" y="32"/>
                        </a:moveTo>
                        <a:lnTo>
                          <a:pt x="30" y="57"/>
                        </a:lnTo>
                        <a:lnTo>
                          <a:pt x="0" y="24"/>
                        </a:lnTo>
                        <a:lnTo>
                          <a:pt x="0" y="0"/>
                        </a:lnTo>
                        <a:lnTo>
                          <a:pt x="30" y="32"/>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8" name="Freeform 77">
                    <a:extLst>
                      <a:ext uri="{FF2B5EF4-FFF2-40B4-BE49-F238E27FC236}">
                        <a16:creationId xmlns:a16="http://schemas.microsoft.com/office/drawing/2014/main" id="{8A6275B8-7C82-4F3D-AEFE-DEDE7E41C935}"/>
                      </a:ext>
                    </a:extLst>
                  </p:cNvPr>
                  <p:cNvSpPr>
                    <a:spLocks/>
                  </p:cNvSpPr>
                  <p:nvPr/>
                </p:nvSpPr>
                <p:spPr bwMode="auto">
                  <a:xfrm>
                    <a:off x="2152" y="2983"/>
                    <a:ext cx="31" cy="60"/>
                  </a:xfrm>
                  <a:custGeom>
                    <a:avLst/>
                    <a:gdLst>
                      <a:gd name="T0" fmla="*/ 30 w 31"/>
                      <a:gd name="T1" fmla="*/ 33 h 60"/>
                      <a:gd name="T2" fmla="*/ 30 w 31"/>
                      <a:gd name="T3" fmla="*/ 59 h 60"/>
                      <a:gd name="T4" fmla="*/ 0 w 31"/>
                      <a:gd name="T5" fmla="*/ 24 h 60"/>
                      <a:gd name="T6" fmla="*/ 0 w 31"/>
                      <a:gd name="T7" fmla="*/ 0 h 60"/>
                      <a:gd name="T8" fmla="*/ 30 w 31"/>
                      <a:gd name="T9" fmla="*/ 33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60">
                        <a:moveTo>
                          <a:pt x="30" y="33"/>
                        </a:moveTo>
                        <a:lnTo>
                          <a:pt x="30" y="59"/>
                        </a:lnTo>
                        <a:lnTo>
                          <a:pt x="0" y="24"/>
                        </a:lnTo>
                        <a:lnTo>
                          <a:pt x="0" y="0"/>
                        </a:lnTo>
                        <a:lnTo>
                          <a:pt x="30" y="33"/>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9" name="Freeform 78">
                    <a:extLst>
                      <a:ext uri="{FF2B5EF4-FFF2-40B4-BE49-F238E27FC236}">
                        <a16:creationId xmlns:a16="http://schemas.microsoft.com/office/drawing/2014/main" id="{59923C09-C082-4B04-809A-100EADF947C0}"/>
                      </a:ext>
                    </a:extLst>
                  </p:cNvPr>
                  <p:cNvSpPr>
                    <a:spLocks/>
                  </p:cNvSpPr>
                  <p:nvPr/>
                </p:nvSpPr>
                <p:spPr bwMode="auto">
                  <a:xfrm>
                    <a:off x="2135" y="2962"/>
                    <a:ext cx="21" cy="43"/>
                  </a:xfrm>
                  <a:custGeom>
                    <a:avLst/>
                    <a:gdLst>
                      <a:gd name="T0" fmla="*/ 20 w 21"/>
                      <a:gd name="T1" fmla="*/ 17 h 43"/>
                      <a:gd name="T2" fmla="*/ 20 w 21"/>
                      <a:gd name="T3" fmla="*/ 42 h 43"/>
                      <a:gd name="T4" fmla="*/ 0 w 21"/>
                      <a:gd name="T5" fmla="*/ 23 h 43"/>
                      <a:gd name="T6" fmla="*/ 0 w 21"/>
                      <a:gd name="T7" fmla="*/ 0 h 43"/>
                      <a:gd name="T8" fmla="*/ 20 w 21"/>
                      <a:gd name="T9" fmla="*/ 1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43">
                        <a:moveTo>
                          <a:pt x="20" y="17"/>
                        </a:moveTo>
                        <a:lnTo>
                          <a:pt x="20" y="42"/>
                        </a:lnTo>
                        <a:lnTo>
                          <a:pt x="0" y="23"/>
                        </a:lnTo>
                        <a:lnTo>
                          <a:pt x="0" y="0"/>
                        </a:lnTo>
                        <a:lnTo>
                          <a:pt x="20" y="1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0" name="Freeform 79">
                    <a:extLst>
                      <a:ext uri="{FF2B5EF4-FFF2-40B4-BE49-F238E27FC236}">
                        <a16:creationId xmlns:a16="http://schemas.microsoft.com/office/drawing/2014/main" id="{3C8F7621-499A-49BF-8112-65686166D7E8}"/>
                      </a:ext>
                    </a:extLst>
                  </p:cNvPr>
                  <p:cNvSpPr>
                    <a:spLocks/>
                  </p:cNvSpPr>
                  <p:nvPr/>
                </p:nvSpPr>
                <p:spPr bwMode="auto">
                  <a:xfrm>
                    <a:off x="2259" y="2610"/>
                    <a:ext cx="21" cy="31"/>
                  </a:xfrm>
                  <a:custGeom>
                    <a:avLst/>
                    <a:gdLst>
                      <a:gd name="T0" fmla="*/ 20 w 21"/>
                      <a:gd name="T1" fmla="*/ 3 h 31"/>
                      <a:gd name="T2" fmla="*/ 20 w 21"/>
                      <a:gd name="T3" fmla="*/ 30 h 31"/>
                      <a:gd name="T4" fmla="*/ 0 w 21"/>
                      <a:gd name="T5" fmla="*/ 24 h 31"/>
                      <a:gd name="T6" fmla="*/ 0 w 21"/>
                      <a:gd name="T7" fmla="*/ 0 h 31"/>
                      <a:gd name="T8" fmla="*/ 20 w 21"/>
                      <a:gd name="T9" fmla="*/ 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1">
                        <a:moveTo>
                          <a:pt x="20" y="3"/>
                        </a:moveTo>
                        <a:lnTo>
                          <a:pt x="20" y="30"/>
                        </a:lnTo>
                        <a:lnTo>
                          <a:pt x="0" y="24"/>
                        </a:lnTo>
                        <a:lnTo>
                          <a:pt x="0" y="0"/>
                        </a:lnTo>
                        <a:lnTo>
                          <a:pt x="20" y="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 name="Freeform 80">
                    <a:extLst>
                      <a:ext uri="{FF2B5EF4-FFF2-40B4-BE49-F238E27FC236}">
                        <a16:creationId xmlns:a16="http://schemas.microsoft.com/office/drawing/2014/main" id="{63D06AE2-8395-445A-A27B-52D06F981570}"/>
                      </a:ext>
                    </a:extLst>
                  </p:cNvPr>
                  <p:cNvSpPr>
                    <a:spLocks/>
                  </p:cNvSpPr>
                  <p:nvPr/>
                </p:nvSpPr>
                <p:spPr bwMode="auto">
                  <a:xfrm>
                    <a:off x="2224" y="2593"/>
                    <a:ext cx="33" cy="43"/>
                  </a:xfrm>
                  <a:custGeom>
                    <a:avLst/>
                    <a:gdLst>
                      <a:gd name="T0" fmla="*/ 32 w 33"/>
                      <a:gd name="T1" fmla="*/ 15 h 43"/>
                      <a:gd name="T2" fmla="*/ 32 w 33"/>
                      <a:gd name="T3" fmla="*/ 42 h 43"/>
                      <a:gd name="T4" fmla="*/ 0 w 33"/>
                      <a:gd name="T5" fmla="*/ 24 h 43"/>
                      <a:gd name="T6" fmla="*/ 0 w 33"/>
                      <a:gd name="T7" fmla="*/ 0 h 43"/>
                      <a:gd name="T8" fmla="*/ 32 w 33"/>
                      <a:gd name="T9" fmla="*/ 15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3">
                        <a:moveTo>
                          <a:pt x="32" y="15"/>
                        </a:moveTo>
                        <a:lnTo>
                          <a:pt x="32" y="42"/>
                        </a:lnTo>
                        <a:lnTo>
                          <a:pt x="0" y="24"/>
                        </a:lnTo>
                        <a:lnTo>
                          <a:pt x="0" y="0"/>
                        </a:lnTo>
                        <a:lnTo>
                          <a:pt x="32" y="15"/>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 name="Freeform 81">
                    <a:extLst>
                      <a:ext uri="{FF2B5EF4-FFF2-40B4-BE49-F238E27FC236}">
                        <a16:creationId xmlns:a16="http://schemas.microsoft.com/office/drawing/2014/main" id="{B91B5A7E-635A-4869-B1A5-576E0B067BD5}"/>
                      </a:ext>
                    </a:extLst>
                  </p:cNvPr>
                  <p:cNvSpPr>
                    <a:spLocks/>
                  </p:cNvSpPr>
                  <p:nvPr/>
                </p:nvSpPr>
                <p:spPr bwMode="auto">
                  <a:xfrm>
                    <a:off x="2190" y="2573"/>
                    <a:ext cx="31" cy="40"/>
                  </a:xfrm>
                  <a:custGeom>
                    <a:avLst/>
                    <a:gdLst>
                      <a:gd name="T0" fmla="*/ 30 w 31"/>
                      <a:gd name="T1" fmla="*/ 15 h 40"/>
                      <a:gd name="T2" fmla="*/ 30 w 31"/>
                      <a:gd name="T3" fmla="*/ 39 h 40"/>
                      <a:gd name="T4" fmla="*/ 0 w 31"/>
                      <a:gd name="T5" fmla="*/ 22 h 40"/>
                      <a:gd name="T6" fmla="*/ 0 w 31"/>
                      <a:gd name="T7" fmla="*/ 0 h 40"/>
                      <a:gd name="T8" fmla="*/ 30 w 31"/>
                      <a:gd name="T9" fmla="*/ 15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30" y="15"/>
                        </a:moveTo>
                        <a:lnTo>
                          <a:pt x="30" y="39"/>
                        </a:lnTo>
                        <a:lnTo>
                          <a:pt x="0" y="22"/>
                        </a:lnTo>
                        <a:lnTo>
                          <a:pt x="0" y="0"/>
                        </a:lnTo>
                        <a:lnTo>
                          <a:pt x="30" y="1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 name="Freeform 82">
                    <a:extLst>
                      <a:ext uri="{FF2B5EF4-FFF2-40B4-BE49-F238E27FC236}">
                        <a16:creationId xmlns:a16="http://schemas.microsoft.com/office/drawing/2014/main" id="{B3568275-7BC8-4AE7-9965-83FD3A1EC6AE}"/>
                      </a:ext>
                    </a:extLst>
                  </p:cNvPr>
                  <p:cNvSpPr>
                    <a:spLocks/>
                  </p:cNvSpPr>
                  <p:nvPr/>
                </p:nvSpPr>
                <p:spPr bwMode="auto">
                  <a:xfrm>
                    <a:off x="2152" y="2553"/>
                    <a:ext cx="31" cy="42"/>
                  </a:xfrm>
                  <a:custGeom>
                    <a:avLst/>
                    <a:gdLst>
                      <a:gd name="T0" fmla="*/ 30 w 31"/>
                      <a:gd name="T1" fmla="*/ 16 h 42"/>
                      <a:gd name="T2" fmla="*/ 30 w 31"/>
                      <a:gd name="T3" fmla="*/ 41 h 42"/>
                      <a:gd name="T4" fmla="*/ 0 w 31"/>
                      <a:gd name="T5" fmla="*/ 24 h 42"/>
                      <a:gd name="T6" fmla="*/ 0 w 31"/>
                      <a:gd name="T7" fmla="*/ 0 h 42"/>
                      <a:gd name="T8" fmla="*/ 30 w 31"/>
                      <a:gd name="T9" fmla="*/ 16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2">
                        <a:moveTo>
                          <a:pt x="30" y="16"/>
                        </a:moveTo>
                        <a:lnTo>
                          <a:pt x="30" y="41"/>
                        </a:lnTo>
                        <a:lnTo>
                          <a:pt x="0" y="24"/>
                        </a:lnTo>
                        <a:lnTo>
                          <a:pt x="0" y="0"/>
                        </a:lnTo>
                        <a:lnTo>
                          <a:pt x="30" y="1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 name="Freeform 83">
                    <a:extLst>
                      <a:ext uri="{FF2B5EF4-FFF2-40B4-BE49-F238E27FC236}">
                        <a16:creationId xmlns:a16="http://schemas.microsoft.com/office/drawing/2014/main" id="{A0DF80CD-7467-4A72-BAD2-81D558C65155}"/>
                      </a:ext>
                    </a:extLst>
                  </p:cNvPr>
                  <p:cNvSpPr>
                    <a:spLocks/>
                  </p:cNvSpPr>
                  <p:nvPr/>
                </p:nvSpPr>
                <p:spPr bwMode="auto">
                  <a:xfrm>
                    <a:off x="2135" y="2545"/>
                    <a:ext cx="21" cy="32"/>
                  </a:xfrm>
                  <a:custGeom>
                    <a:avLst/>
                    <a:gdLst>
                      <a:gd name="T0" fmla="*/ 20 w 21"/>
                      <a:gd name="T1" fmla="*/ 7 h 32"/>
                      <a:gd name="T2" fmla="*/ 20 w 21"/>
                      <a:gd name="T3" fmla="*/ 31 h 32"/>
                      <a:gd name="T4" fmla="*/ 0 w 21"/>
                      <a:gd name="T5" fmla="*/ 23 h 32"/>
                      <a:gd name="T6" fmla="*/ 0 w 21"/>
                      <a:gd name="T7" fmla="*/ 0 h 32"/>
                      <a:gd name="T8" fmla="*/ 20 w 21"/>
                      <a:gd name="T9" fmla="*/ 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2">
                        <a:moveTo>
                          <a:pt x="20" y="7"/>
                        </a:moveTo>
                        <a:lnTo>
                          <a:pt x="20" y="31"/>
                        </a:lnTo>
                        <a:lnTo>
                          <a:pt x="0" y="23"/>
                        </a:lnTo>
                        <a:lnTo>
                          <a:pt x="0" y="0"/>
                        </a:lnTo>
                        <a:lnTo>
                          <a:pt x="20" y="7"/>
                        </a:lnTo>
                      </a:path>
                    </a:pathLst>
                  </a:custGeom>
                  <a:solidFill>
                    <a:srgbClr val="4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 name="Freeform 84">
                    <a:extLst>
                      <a:ext uri="{FF2B5EF4-FFF2-40B4-BE49-F238E27FC236}">
                        <a16:creationId xmlns:a16="http://schemas.microsoft.com/office/drawing/2014/main" id="{17158F28-ACDD-4C50-8D07-504D41849D2F}"/>
                      </a:ext>
                    </a:extLst>
                  </p:cNvPr>
                  <p:cNvSpPr>
                    <a:spLocks/>
                  </p:cNvSpPr>
                  <p:nvPr/>
                </p:nvSpPr>
                <p:spPr bwMode="auto">
                  <a:xfrm>
                    <a:off x="2224" y="2658"/>
                    <a:ext cx="33" cy="47"/>
                  </a:xfrm>
                  <a:custGeom>
                    <a:avLst/>
                    <a:gdLst>
                      <a:gd name="T0" fmla="*/ 32 w 33"/>
                      <a:gd name="T1" fmla="*/ 19 h 47"/>
                      <a:gd name="T2" fmla="*/ 32 w 33"/>
                      <a:gd name="T3" fmla="*/ 46 h 47"/>
                      <a:gd name="T4" fmla="*/ 0 w 33"/>
                      <a:gd name="T5" fmla="*/ 25 h 47"/>
                      <a:gd name="T6" fmla="*/ 0 w 33"/>
                      <a:gd name="T7" fmla="*/ 0 h 47"/>
                      <a:gd name="T8" fmla="*/ 32 w 33"/>
                      <a:gd name="T9" fmla="*/ 19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7">
                        <a:moveTo>
                          <a:pt x="32" y="19"/>
                        </a:moveTo>
                        <a:lnTo>
                          <a:pt x="32" y="46"/>
                        </a:lnTo>
                        <a:lnTo>
                          <a:pt x="0" y="25"/>
                        </a:lnTo>
                        <a:lnTo>
                          <a:pt x="0" y="0"/>
                        </a:lnTo>
                        <a:lnTo>
                          <a:pt x="32" y="19"/>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 name="Freeform 85">
                    <a:extLst>
                      <a:ext uri="{FF2B5EF4-FFF2-40B4-BE49-F238E27FC236}">
                        <a16:creationId xmlns:a16="http://schemas.microsoft.com/office/drawing/2014/main" id="{E00CE4BE-C124-44CF-9AF2-6A93F0C283B2}"/>
                      </a:ext>
                    </a:extLst>
                  </p:cNvPr>
                  <p:cNvSpPr>
                    <a:spLocks/>
                  </p:cNvSpPr>
                  <p:nvPr/>
                </p:nvSpPr>
                <p:spPr bwMode="auto">
                  <a:xfrm>
                    <a:off x="2190" y="2638"/>
                    <a:ext cx="31" cy="44"/>
                  </a:xfrm>
                  <a:custGeom>
                    <a:avLst/>
                    <a:gdLst>
                      <a:gd name="T0" fmla="*/ 30 w 31"/>
                      <a:gd name="T1" fmla="*/ 19 h 44"/>
                      <a:gd name="T2" fmla="*/ 30 w 31"/>
                      <a:gd name="T3" fmla="*/ 43 h 44"/>
                      <a:gd name="T4" fmla="*/ 0 w 31"/>
                      <a:gd name="T5" fmla="*/ 23 h 44"/>
                      <a:gd name="T6" fmla="*/ 0 w 31"/>
                      <a:gd name="T7" fmla="*/ 0 h 44"/>
                      <a:gd name="T8" fmla="*/ 30 w 31"/>
                      <a:gd name="T9" fmla="*/ 19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4">
                        <a:moveTo>
                          <a:pt x="30" y="19"/>
                        </a:moveTo>
                        <a:lnTo>
                          <a:pt x="30" y="43"/>
                        </a:lnTo>
                        <a:lnTo>
                          <a:pt x="0" y="23"/>
                        </a:lnTo>
                        <a:lnTo>
                          <a:pt x="0" y="0"/>
                        </a:lnTo>
                        <a:lnTo>
                          <a:pt x="30" y="19"/>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 name="Freeform 86">
                    <a:extLst>
                      <a:ext uri="{FF2B5EF4-FFF2-40B4-BE49-F238E27FC236}">
                        <a16:creationId xmlns:a16="http://schemas.microsoft.com/office/drawing/2014/main" id="{B3889C87-98FB-45DF-85CA-74656A98E3FC}"/>
                      </a:ext>
                    </a:extLst>
                  </p:cNvPr>
                  <p:cNvSpPr>
                    <a:spLocks/>
                  </p:cNvSpPr>
                  <p:nvPr/>
                </p:nvSpPr>
                <p:spPr bwMode="auto">
                  <a:xfrm>
                    <a:off x="2152" y="2615"/>
                    <a:ext cx="31" cy="44"/>
                  </a:xfrm>
                  <a:custGeom>
                    <a:avLst/>
                    <a:gdLst>
                      <a:gd name="T0" fmla="*/ 30 w 31"/>
                      <a:gd name="T1" fmla="*/ 19 h 44"/>
                      <a:gd name="T2" fmla="*/ 30 w 31"/>
                      <a:gd name="T3" fmla="*/ 43 h 44"/>
                      <a:gd name="T4" fmla="*/ 0 w 31"/>
                      <a:gd name="T5" fmla="*/ 24 h 44"/>
                      <a:gd name="T6" fmla="*/ 0 w 31"/>
                      <a:gd name="T7" fmla="*/ 0 h 44"/>
                      <a:gd name="T8" fmla="*/ 30 w 31"/>
                      <a:gd name="T9" fmla="*/ 19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4">
                        <a:moveTo>
                          <a:pt x="30" y="19"/>
                        </a:moveTo>
                        <a:lnTo>
                          <a:pt x="30" y="43"/>
                        </a:lnTo>
                        <a:lnTo>
                          <a:pt x="0" y="24"/>
                        </a:lnTo>
                        <a:lnTo>
                          <a:pt x="0" y="0"/>
                        </a:lnTo>
                        <a:lnTo>
                          <a:pt x="30" y="19"/>
                        </a:lnTo>
                      </a:path>
                    </a:pathLst>
                  </a:custGeom>
                  <a:solidFill>
                    <a:srgbClr val="4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 name="Freeform 87">
                    <a:extLst>
                      <a:ext uri="{FF2B5EF4-FFF2-40B4-BE49-F238E27FC236}">
                        <a16:creationId xmlns:a16="http://schemas.microsoft.com/office/drawing/2014/main" id="{8ED320D8-2F04-450F-AA3B-B06FD62B51E8}"/>
                      </a:ext>
                    </a:extLst>
                  </p:cNvPr>
                  <p:cNvSpPr>
                    <a:spLocks/>
                  </p:cNvSpPr>
                  <p:nvPr/>
                </p:nvSpPr>
                <p:spPr bwMode="auto">
                  <a:xfrm>
                    <a:off x="2135" y="2605"/>
                    <a:ext cx="21" cy="35"/>
                  </a:xfrm>
                  <a:custGeom>
                    <a:avLst/>
                    <a:gdLst>
                      <a:gd name="T0" fmla="*/ 20 w 21"/>
                      <a:gd name="T1" fmla="*/ 8 h 35"/>
                      <a:gd name="T2" fmla="*/ 20 w 21"/>
                      <a:gd name="T3" fmla="*/ 34 h 35"/>
                      <a:gd name="T4" fmla="*/ 0 w 21"/>
                      <a:gd name="T5" fmla="*/ 24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4"/>
                        </a:lnTo>
                        <a:lnTo>
                          <a:pt x="0" y="0"/>
                        </a:lnTo>
                        <a:lnTo>
                          <a:pt x="20" y="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9" name="Freeform 88">
                    <a:extLst>
                      <a:ext uri="{FF2B5EF4-FFF2-40B4-BE49-F238E27FC236}">
                        <a16:creationId xmlns:a16="http://schemas.microsoft.com/office/drawing/2014/main" id="{3941787C-27FB-417C-9BD9-917F567BE762}"/>
                      </a:ext>
                    </a:extLst>
                  </p:cNvPr>
                  <p:cNvSpPr>
                    <a:spLocks/>
                  </p:cNvSpPr>
                  <p:nvPr/>
                </p:nvSpPr>
                <p:spPr bwMode="auto">
                  <a:xfrm>
                    <a:off x="2259" y="2750"/>
                    <a:ext cx="21" cy="35"/>
                  </a:xfrm>
                  <a:custGeom>
                    <a:avLst/>
                    <a:gdLst>
                      <a:gd name="T0" fmla="*/ 20 w 21"/>
                      <a:gd name="T1" fmla="*/ 6 h 35"/>
                      <a:gd name="T2" fmla="*/ 20 w 21"/>
                      <a:gd name="T3" fmla="*/ 34 h 35"/>
                      <a:gd name="T4" fmla="*/ 0 w 21"/>
                      <a:gd name="T5" fmla="*/ 26 h 35"/>
                      <a:gd name="T6" fmla="*/ 0 w 21"/>
                      <a:gd name="T7" fmla="*/ 0 h 35"/>
                      <a:gd name="T8" fmla="*/ 20 w 21"/>
                      <a:gd name="T9" fmla="*/ 6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6"/>
                        </a:moveTo>
                        <a:lnTo>
                          <a:pt x="20" y="34"/>
                        </a:lnTo>
                        <a:lnTo>
                          <a:pt x="0" y="26"/>
                        </a:lnTo>
                        <a:lnTo>
                          <a:pt x="0" y="0"/>
                        </a:lnTo>
                        <a:lnTo>
                          <a:pt x="20" y="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0" name="Freeform 89">
                    <a:extLst>
                      <a:ext uri="{FF2B5EF4-FFF2-40B4-BE49-F238E27FC236}">
                        <a16:creationId xmlns:a16="http://schemas.microsoft.com/office/drawing/2014/main" id="{D30F3F2C-1957-474D-96F8-5E574C9958E9}"/>
                      </a:ext>
                    </a:extLst>
                  </p:cNvPr>
                  <p:cNvSpPr>
                    <a:spLocks/>
                  </p:cNvSpPr>
                  <p:nvPr/>
                </p:nvSpPr>
                <p:spPr bwMode="auto">
                  <a:xfrm>
                    <a:off x="2224" y="2724"/>
                    <a:ext cx="33" cy="49"/>
                  </a:xfrm>
                  <a:custGeom>
                    <a:avLst/>
                    <a:gdLst>
                      <a:gd name="T0" fmla="*/ 32 w 33"/>
                      <a:gd name="T1" fmla="*/ 21 h 49"/>
                      <a:gd name="T2" fmla="*/ 32 w 33"/>
                      <a:gd name="T3" fmla="*/ 48 h 49"/>
                      <a:gd name="T4" fmla="*/ 0 w 33"/>
                      <a:gd name="T5" fmla="*/ 25 h 49"/>
                      <a:gd name="T6" fmla="*/ 0 w 33"/>
                      <a:gd name="T7" fmla="*/ 0 h 49"/>
                      <a:gd name="T8" fmla="*/ 32 w 33"/>
                      <a:gd name="T9" fmla="*/ 21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9">
                        <a:moveTo>
                          <a:pt x="32" y="21"/>
                        </a:moveTo>
                        <a:lnTo>
                          <a:pt x="32" y="48"/>
                        </a:lnTo>
                        <a:lnTo>
                          <a:pt x="0" y="25"/>
                        </a:lnTo>
                        <a:lnTo>
                          <a:pt x="0" y="0"/>
                        </a:lnTo>
                        <a:lnTo>
                          <a:pt x="32" y="21"/>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1" name="Freeform 90">
                    <a:extLst>
                      <a:ext uri="{FF2B5EF4-FFF2-40B4-BE49-F238E27FC236}">
                        <a16:creationId xmlns:a16="http://schemas.microsoft.com/office/drawing/2014/main" id="{E5E9782D-540B-4BF8-AA5D-410E0AB53B77}"/>
                      </a:ext>
                    </a:extLst>
                  </p:cNvPr>
                  <p:cNvSpPr>
                    <a:spLocks/>
                  </p:cNvSpPr>
                  <p:nvPr/>
                </p:nvSpPr>
                <p:spPr bwMode="auto">
                  <a:xfrm>
                    <a:off x="2190" y="2701"/>
                    <a:ext cx="31" cy="47"/>
                  </a:xfrm>
                  <a:custGeom>
                    <a:avLst/>
                    <a:gdLst>
                      <a:gd name="T0" fmla="*/ 30 w 31"/>
                      <a:gd name="T1" fmla="*/ 22 h 47"/>
                      <a:gd name="T2" fmla="*/ 30 w 31"/>
                      <a:gd name="T3" fmla="*/ 46 h 47"/>
                      <a:gd name="T4" fmla="*/ 0 w 31"/>
                      <a:gd name="T5" fmla="*/ 23 h 47"/>
                      <a:gd name="T6" fmla="*/ 0 w 31"/>
                      <a:gd name="T7" fmla="*/ 0 h 47"/>
                      <a:gd name="T8" fmla="*/ 30 w 31"/>
                      <a:gd name="T9" fmla="*/ 22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7">
                        <a:moveTo>
                          <a:pt x="30" y="22"/>
                        </a:moveTo>
                        <a:lnTo>
                          <a:pt x="30" y="46"/>
                        </a:lnTo>
                        <a:lnTo>
                          <a:pt x="0" y="23"/>
                        </a:lnTo>
                        <a:lnTo>
                          <a:pt x="0" y="0"/>
                        </a:lnTo>
                        <a:lnTo>
                          <a:pt x="30" y="22"/>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 name="Freeform 91">
                    <a:extLst>
                      <a:ext uri="{FF2B5EF4-FFF2-40B4-BE49-F238E27FC236}">
                        <a16:creationId xmlns:a16="http://schemas.microsoft.com/office/drawing/2014/main" id="{88D4F42E-CBF5-400A-A30A-FEE18F2C34C2}"/>
                      </a:ext>
                    </a:extLst>
                  </p:cNvPr>
                  <p:cNvSpPr>
                    <a:spLocks/>
                  </p:cNvSpPr>
                  <p:nvPr/>
                </p:nvSpPr>
                <p:spPr bwMode="auto">
                  <a:xfrm>
                    <a:off x="2152" y="2677"/>
                    <a:ext cx="31" cy="47"/>
                  </a:xfrm>
                  <a:custGeom>
                    <a:avLst/>
                    <a:gdLst>
                      <a:gd name="T0" fmla="*/ 30 w 31"/>
                      <a:gd name="T1" fmla="*/ 21 h 47"/>
                      <a:gd name="T2" fmla="*/ 30 w 31"/>
                      <a:gd name="T3" fmla="*/ 46 h 47"/>
                      <a:gd name="T4" fmla="*/ 0 w 31"/>
                      <a:gd name="T5" fmla="*/ 25 h 47"/>
                      <a:gd name="T6" fmla="*/ 0 w 31"/>
                      <a:gd name="T7" fmla="*/ 0 h 47"/>
                      <a:gd name="T8" fmla="*/ 30 w 31"/>
                      <a:gd name="T9" fmla="*/ 2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7">
                        <a:moveTo>
                          <a:pt x="30" y="21"/>
                        </a:moveTo>
                        <a:lnTo>
                          <a:pt x="30" y="46"/>
                        </a:lnTo>
                        <a:lnTo>
                          <a:pt x="0" y="25"/>
                        </a:lnTo>
                        <a:lnTo>
                          <a:pt x="0" y="0"/>
                        </a:lnTo>
                        <a:lnTo>
                          <a:pt x="30" y="21"/>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 name="Freeform 92">
                    <a:extLst>
                      <a:ext uri="{FF2B5EF4-FFF2-40B4-BE49-F238E27FC236}">
                        <a16:creationId xmlns:a16="http://schemas.microsoft.com/office/drawing/2014/main" id="{3EF0F323-5613-44C8-AC33-36F697F8F49C}"/>
                      </a:ext>
                    </a:extLst>
                  </p:cNvPr>
                  <p:cNvSpPr>
                    <a:spLocks/>
                  </p:cNvSpPr>
                  <p:nvPr/>
                </p:nvSpPr>
                <p:spPr bwMode="auto">
                  <a:xfrm>
                    <a:off x="2135" y="2665"/>
                    <a:ext cx="21" cy="37"/>
                  </a:xfrm>
                  <a:custGeom>
                    <a:avLst/>
                    <a:gdLst>
                      <a:gd name="T0" fmla="*/ 20 w 21"/>
                      <a:gd name="T1" fmla="*/ 10 h 37"/>
                      <a:gd name="T2" fmla="*/ 20 w 21"/>
                      <a:gd name="T3" fmla="*/ 36 h 37"/>
                      <a:gd name="T4" fmla="*/ 0 w 21"/>
                      <a:gd name="T5" fmla="*/ 24 h 37"/>
                      <a:gd name="T6" fmla="*/ 0 w 21"/>
                      <a:gd name="T7" fmla="*/ 0 h 37"/>
                      <a:gd name="T8" fmla="*/ 20 w 21"/>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7">
                        <a:moveTo>
                          <a:pt x="20" y="10"/>
                        </a:moveTo>
                        <a:lnTo>
                          <a:pt x="20" y="36"/>
                        </a:lnTo>
                        <a:lnTo>
                          <a:pt x="0" y="24"/>
                        </a:lnTo>
                        <a:lnTo>
                          <a:pt x="0" y="0"/>
                        </a:lnTo>
                        <a:lnTo>
                          <a:pt x="20" y="1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 name="Freeform 93">
                    <a:extLst>
                      <a:ext uri="{FF2B5EF4-FFF2-40B4-BE49-F238E27FC236}">
                        <a16:creationId xmlns:a16="http://schemas.microsoft.com/office/drawing/2014/main" id="{8E5A6959-5FAA-486B-A523-8505710EA5AD}"/>
                      </a:ext>
                    </a:extLst>
                  </p:cNvPr>
                  <p:cNvSpPr>
                    <a:spLocks/>
                  </p:cNvSpPr>
                  <p:nvPr/>
                </p:nvSpPr>
                <p:spPr bwMode="auto">
                  <a:xfrm>
                    <a:off x="2259" y="2818"/>
                    <a:ext cx="21" cy="35"/>
                  </a:xfrm>
                  <a:custGeom>
                    <a:avLst/>
                    <a:gdLst>
                      <a:gd name="T0" fmla="*/ 20 w 21"/>
                      <a:gd name="T1" fmla="*/ 8 h 35"/>
                      <a:gd name="T2" fmla="*/ 20 w 21"/>
                      <a:gd name="T3" fmla="*/ 34 h 35"/>
                      <a:gd name="T4" fmla="*/ 0 w 21"/>
                      <a:gd name="T5" fmla="*/ 26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6"/>
                        </a:lnTo>
                        <a:lnTo>
                          <a:pt x="0" y="0"/>
                        </a:lnTo>
                        <a:lnTo>
                          <a:pt x="20" y="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 name="Freeform 94">
                    <a:extLst>
                      <a:ext uri="{FF2B5EF4-FFF2-40B4-BE49-F238E27FC236}">
                        <a16:creationId xmlns:a16="http://schemas.microsoft.com/office/drawing/2014/main" id="{B62B7530-5F29-4373-8A8D-94A61C64DE20}"/>
                      </a:ext>
                    </a:extLst>
                  </p:cNvPr>
                  <p:cNvSpPr>
                    <a:spLocks/>
                  </p:cNvSpPr>
                  <p:nvPr/>
                </p:nvSpPr>
                <p:spPr bwMode="auto">
                  <a:xfrm>
                    <a:off x="2224" y="2791"/>
                    <a:ext cx="33" cy="50"/>
                  </a:xfrm>
                  <a:custGeom>
                    <a:avLst/>
                    <a:gdLst>
                      <a:gd name="T0" fmla="*/ 32 w 33"/>
                      <a:gd name="T1" fmla="*/ 22 h 50"/>
                      <a:gd name="T2" fmla="*/ 32 w 33"/>
                      <a:gd name="T3" fmla="*/ 49 h 50"/>
                      <a:gd name="T4" fmla="*/ 0 w 33"/>
                      <a:gd name="T5" fmla="*/ 25 h 50"/>
                      <a:gd name="T6" fmla="*/ 0 w 33"/>
                      <a:gd name="T7" fmla="*/ 0 h 50"/>
                      <a:gd name="T8" fmla="*/ 32 w 33"/>
                      <a:gd name="T9" fmla="*/ 22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0">
                        <a:moveTo>
                          <a:pt x="32" y="22"/>
                        </a:moveTo>
                        <a:lnTo>
                          <a:pt x="32" y="49"/>
                        </a:lnTo>
                        <a:lnTo>
                          <a:pt x="0" y="25"/>
                        </a:lnTo>
                        <a:lnTo>
                          <a:pt x="0" y="0"/>
                        </a:lnTo>
                        <a:lnTo>
                          <a:pt x="32" y="22"/>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 name="Freeform 95">
                    <a:extLst>
                      <a:ext uri="{FF2B5EF4-FFF2-40B4-BE49-F238E27FC236}">
                        <a16:creationId xmlns:a16="http://schemas.microsoft.com/office/drawing/2014/main" id="{10C676EF-C0A7-4644-A2EE-6A1827280A31}"/>
                      </a:ext>
                    </a:extLst>
                  </p:cNvPr>
                  <p:cNvSpPr>
                    <a:spLocks/>
                  </p:cNvSpPr>
                  <p:nvPr/>
                </p:nvSpPr>
                <p:spPr bwMode="auto">
                  <a:xfrm>
                    <a:off x="2190" y="2764"/>
                    <a:ext cx="31" cy="52"/>
                  </a:xfrm>
                  <a:custGeom>
                    <a:avLst/>
                    <a:gdLst>
                      <a:gd name="T0" fmla="*/ 30 w 31"/>
                      <a:gd name="T1" fmla="*/ 25 h 52"/>
                      <a:gd name="T2" fmla="*/ 30 w 31"/>
                      <a:gd name="T3" fmla="*/ 51 h 52"/>
                      <a:gd name="T4" fmla="*/ 0 w 31"/>
                      <a:gd name="T5" fmla="*/ 25 h 52"/>
                      <a:gd name="T6" fmla="*/ 0 w 31"/>
                      <a:gd name="T7" fmla="*/ 0 h 52"/>
                      <a:gd name="T8" fmla="*/ 30 w 31"/>
                      <a:gd name="T9" fmla="*/ 25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2">
                        <a:moveTo>
                          <a:pt x="30" y="25"/>
                        </a:moveTo>
                        <a:lnTo>
                          <a:pt x="30" y="51"/>
                        </a:lnTo>
                        <a:lnTo>
                          <a:pt x="0" y="25"/>
                        </a:lnTo>
                        <a:lnTo>
                          <a:pt x="0" y="0"/>
                        </a:lnTo>
                        <a:lnTo>
                          <a:pt x="30" y="2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 name="Freeform 96">
                    <a:extLst>
                      <a:ext uri="{FF2B5EF4-FFF2-40B4-BE49-F238E27FC236}">
                        <a16:creationId xmlns:a16="http://schemas.microsoft.com/office/drawing/2014/main" id="{56A3DD8C-C5AB-499E-B4A9-FE8396FB91D9}"/>
                      </a:ext>
                    </a:extLst>
                  </p:cNvPr>
                  <p:cNvSpPr>
                    <a:spLocks/>
                  </p:cNvSpPr>
                  <p:nvPr/>
                </p:nvSpPr>
                <p:spPr bwMode="auto">
                  <a:xfrm>
                    <a:off x="2152" y="2737"/>
                    <a:ext cx="31" cy="50"/>
                  </a:xfrm>
                  <a:custGeom>
                    <a:avLst/>
                    <a:gdLst>
                      <a:gd name="T0" fmla="*/ 30 w 31"/>
                      <a:gd name="T1" fmla="*/ 24 h 50"/>
                      <a:gd name="T2" fmla="*/ 30 w 31"/>
                      <a:gd name="T3" fmla="*/ 49 h 50"/>
                      <a:gd name="T4" fmla="*/ 0 w 31"/>
                      <a:gd name="T5" fmla="*/ 24 h 50"/>
                      <a:gd name="T6" fmla="*/ 0 w 31"/>
                      <a:gd name="T7" fmla="*/ 0 h 50"/>
                      <a:gd name="T8" fmla="*/ 30 w 31"/>
                      <a:gd name="T9" fmla="*/ 24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0">
                        <a:moveTo>
                          <a:pt x="30" y="24"/>
                        </a:moveTo>
                        <a:lnTo>
                          <a:pt x="30" y="49"/>
                        </a:lnTo>
                        <a:lnTo>
                          <a:pt x="0" y="24"/>
                        </a:lnTo>
                        <a:lnTo>
                          <a:pt x="0" y="0"/>
                        </a:lnTo>
                        <a:lnTo>
                          <a:pt x="30" y="24"/>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 name="Freeform 97">
                    <a:extLst>
                      <a:ext uri="{FF2B5EF4-FFF2-40B4-BE49-F238E27FC236}">
                        <a16:creationId xmlns:a16="http://schemas.microsoft.com/office/drawing/2014/main" id="{B84EB39D-AC62-4546-A900-E4D102A9AD81}"/>
                      </a:ext>
                    </a:extLst>
                  </p:cNvPr>
                  <p:cNvSpPr>
                    <a:spLocks/>
                  </p:cNvSpPr>
                  <p:nvPr/>
                </p:nvSpPr>
                <p:spPr bwMode="auto">
                  <a:xfrm>
                    <a:off x="2135" y="2725"/>
                    <a:ext cx="21" cy="37"/>
                  </a:xfrm>
                  <a:custGeom>
                    <a:avLst/>
                    <a:gdLst>
                      <a:gd name="T0" fmla="*/ 20 w 21"/>
                      <a:gd name="T1" fmla="*/ 11 h 37"/>
                      <a:gd name="T2" fmla="*/ 20 w 21"/>
                      <a:gd name="T3" fmla="*/ 36 h 37"/>
                      <a:gd name="T4" fmla="*/ 0 w 21"/>
                      <a:gd name="T5" fmla="*/ 23 h 37"/>
                      <a:gd name="T6" fmla="*/ 0 w 21"/>
                      <a:gd name="T7" fmla="*/ 0 h 37"/>
                      <a:gd name="T8" fmla="*/ 20 w 21"/>
                      <a:gd name="T9" fmla="*/ 1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7">
                        <a:moveTo>
                          <a:pt x="20" y="11"/>
                        </a:moveTo>
                        <a:lnTo>
                          <a:pt x="20" y="36"/>
                        </a:lnTo>
                        <a:lnTo>
                          <a:pt x="0" y="23"/>
                        </a:lnTo>
                        <a:lnTo>
                          <a:pt x="0" y="0"/>
                        </a:lnTo>
                        <a:lnTo>
                          <a:pt x="20" y="11"/>
                        </a:lnTo>
                      </a:path>
                    </a:pathLst>
                  </a:custGeom>
                  <a:solidFill>
                    <a:srgbClr val="4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 name="Freeform 98">
                    <a:extLst>
                      <a:ext uri="{FF2B5EF4-FFF2-40B4-BE49-F238E27FC236}">
                        <a16:creationId xmlns:a16="http://schemas.microsoft.com/office/drawing/2014/main" id="{673F905C-7CD0-4D58-AE09-566B2B4DFD20}"/>
                      </a:ext>
                    </a:extLst>
                  </p:cNvPr>
                  <p:cNvSpPr>
                    <a:spLocks/>
                  </p:cNvSpPr>
                  <p:nvPr/>
                </p:nvSpPr>
                <p:spPr bwMode="auto">
                  <a:xfrm>
                    <a:off x="2259" y="2888"/>
                    <a:ext cx="21" cy="35"/>
                  </a:xfrm>
                  <a:custGeom>
                    <a:avLst/>
                    <a:gdLst>
                      <a:gd name="T0" fmla="*/ 20 w 21"/>
                      <a:gd name="T1" fmla="*/ 8 h 35"/>
                      <a:gd name="T2" fmla="*/ 20 w 21"/>
                      <a:gd name="T3" fmla="*/ 34 h 35"/>
                      <a:gd name="T4" fmla="*/ 0 w 21"/>
                      <a:gd name="T5" fmla="*/ 25 h 35"/>
                      <a:gd name="T6" fmla="*/ 0 w 21"/>
                      <a:gd name="T7" fmla="*/ 0 h 35"/>
                      <a:gd name="T8" fmla="*/ 20 w 21"/>
                      <a:gd name="T9" fmla="*/ 8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8"/>
                        </a:moveTo>
                        <a:lnTo>
                          <a:pt x="20" y="34"/>
                        </a:lnTo>
                        <a:lnTo>
                          <a:pt x="0" y="25"/>
                        </a:lnTo>
                        <a:lnTo>
                          <a:pt x="0" y="0"/>
                        </a:lnTo>
                        <a:lnTo>
                          <a:pt x="20" y="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 name="Freeform 99">
                    <a:extLst>
                      <a:ext uri="{FF2B5EF4-FFF2-40B4-BE49-F238E27FC236}">
                        <a16:creationId xmlns:a16="http://schemas.microsoft.com/office/drawing/2014/main" id="{F575CA19-C532-4ACF-A25A-FA05C72CC495}"/>
                      </a:ext>
                    </a:extLst>
                  </p:cNvPr>
                  <p:cNvSpPr>
                    <a:spLocks/>
                  </p:cNvSpPr>
                  <p:nvPr/>
                </p:nvSpPr>
                <p:spPr bwMode="auto">
                  <a:xfrm>
                    <a:off x="2224" y="2858"/>
                    <a:ext cx="33" cy="51"/>
                  </a:xfrm>
                  <a:custGeom>
                    <a:avLst/>
                    <a:gdLst>
                      <a:gd name="T0" fmla="*/ 32 w 33"/>
                      <a:gd name="T1" fmla="*/ 25 h 51"/>
                      <a:gd name="T2" fmla="*/ 32 w 33"/>
                      <a:gd name="T3" fmla="*/ 50 h 51"/>
                      <a:gd name="T4" fmla="*/ 0 w 33"/>
                      <a:gd name="T5" fmla="*/ 25 h 51"/>
                      <a:gd name="T6" fmla="*/ 0 w 33"/>
                      <a:gd name="T7" fmla="*/ 0 h 51"/>
                      <a:gd name="T8" fmla="*/ 32 w 33"/>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1">
                        <a:moveTo>
                          <a:pt x="32" y="25"/>
                        </a:moveTo>
                        <a:lnTo>
                          <a:pt x="32" y="50"/>
                        </a:lnTo>
                        <a:lnTo>
                          <a:pt x="0" y="25"/>
                        </a:lnTo>
                        <a:lnTo>
                          <a:pt x="0" y="0"/>
                        </a:lnTo>
                        <a:lnTo>
                          <a:pt x="32" y="2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 name="Freeform 100">
                    <a:extLst>
                      <a:ext uri="{FF2B5EF4-FFF2-40B4-BE49-F238E27FC236}">
                        <a16:creationId xmlns:a16="http://schemas.microsoft.com/office/drawing/2014/main" id="{7F738C28-43A7-464B-9EA1-A05454B90ECF}"/>
                      </a:ext>
                    </a:extLst>
                  </p:cNvPr>
                  <p:cNvSpPr>
                    <a:spLocks/>
                  </p:cNvSpPr>
                  <p:nvPr/>
                </p:nvSpPr>
                <p:spPr bwMode="auto">
                  <a:xfrm>
                    <a:off x="2190" y="2828"/>
                    <a:ext cx="31" cy="52"/>
                  </a:xfrm>
                  <a:custGeom>
                    <a:avLst/>
                    <a:gdLst>
                      <a:gd name="T0" fmla="*/ 30 w 31"/>
                      <a:gd name="T1" fmla="*/ 26 h 52"/>
                      <a:gd name="T2" fmla="*/ 30 w 31"/>
                      <a:gd name="T3" fmla="*/ 51 h 52"/>
                      <a:gd name="T4" fmla="*/ 0 w 31"/>
                      <a:gd name="T5" fmla="*/ 24 h 52"/>
                      <a:gd name="T6" fmla="*/ 0 w 31"/>
                      <a:gd name="T7" fmla="*/ 0 h 52"/>
                      <a:gd name="T8" fmla="*/ 30 w 31"/>
                      <a:gd name="T9" fmla="*/ 2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2">
                        <a:moveTo>
                          <a:pt x="30" y="26"/>
                        </a:moveTo>
                        <a:lnTo>
                          <a:pt x="30" y="51"/>
                        </a:lnTo>
                        <a:lnTo>
                          <a:pt x="0" y="24"/>
                        </a:lnTo>
                        <a:lnTo>
                          <a:pt x="0" y="0"/>
                        </a:lnTo>
                        <a:lnTo>
                          <a:pt x="30" y="2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 name="Freeform 101">
                    <a:extLst>
                      <a:ext uri="{FF2B5EF4-FFF2-40B4-BE49-F238E27FC236}">
                        <a16:creationId xmlns:a16="http://schemas.microsoft.com/office/drawing/2014/main" id="{88767AE6-745C-4041-A77A-9A9D0993E636}"/>
                      </a:ext>
                    </a:extLst>
                  </p:cNvPr>
                  <p:cNvSpPr>
                    <a:spLocks/>
                  </p:cNvSpPr>
                  <p:nvPr/>
                </p:nvSpPr>
                <p:spPr bwMode="auto">
                  <a:xfrm>
                    <a:off x="2152" y="2799"/>
                    <a:ext cx="31" cy="51"/>
                  </a:xfrm>
                  <a:custGeom>
                    <a:avLst/>
                    <a:gdLst>
                      <a:gd name="T0" fmla="*/ 30 w 31"/>
                      <a:gd name="T1" fmla="*/ 25 h 51"/>
                      <a:gd name="T2" fmla="*/ 30 w 31"/>
                      <a:gd name="T3" fmla="*/ 50 h 51"/>
                      <a:gd name="T4" fmla="*/ 0 w 31"/>
                      <a:gd name="T5" fmla="*/ 23 h 51"/>
                      <a:gd name="T6" fmla="*/ 0 w 31"/>
                      <a:gd name="T7" fmla="*/ 0 h 51"/>
                      <a:gd name="T8" fmla="*/ 30 w 31"/>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1">
                        <a:moveTo>
                          <a:pt x="30" y="25"/>
                        </a:moveTo>
                        <a:lnTo>
                          <a:pt x="30" y="50"/>
                        </a:lnTo>
                        <a:lnTo>
                          <a:pt x="0" y="23"/>
                        </a:lnTo>
                        <a:lnTo>
                          <a:pt x="0" y="0"/>
                        </a:lnTo>
                        <a:lnTo>
                          <a:pt x="30" y="2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 name="Freeform 102">
                    <a:extLst>
                      <a:ext uri="{FF2B5EF4-FFF2-40B4-BE49-F238E27FC236}">
                        <a16:creationId xmlns:a16="http://schemas.microsoft.com/office/drawing/2014/main" id="{FE9CB089-FEEF-4AA7-879D-ED46F90D9351}"/>
                      </a:ext>
                    </a:extLst>
                  </p:cNvPr>
                  <p:cNvSpPr>
                    <a:spLocks/>
                  </p:cNvSpPr>
                  <p:nvPr/>
                </p:nvSpPr>
                <p:spPr bwMode="auto">
                  <a:xfrm>
                    <a:off x="2135" y="2785"/>
                    <a:ext cx="21" cy="37"/>
                  </a:xfrm>
                  <a:custGeom>
                    <a:avLst/>
                    <a:gdLst>
                      <a:gd name="T0" fmla="*/ 20 w 21"/>
                      <a:gd name="T1" fmla="*/ 12 h 37"/>
                      <a:gd name="T2" fmla="*/ 20 w 21"/>
                      <a:gd name="T3" fmla="*/ 36 h 37"/>
                      <a:gd name="T4" fmla="*/ 0 w 21"/>
                      <a:gd name="T5" fmla="*/ 23 h 37"/>
                      <a:gd name="T6" fmla="*/ 0 w 21"/>
                      <a:gd name="T7" fmla="*/ 0 h 37"/>
                      <a:gd name="T8" fmla="*/ 20 w 21"/>
                      <a:gd name="T9" fmla="*/ 1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7">
                        <a:moveTo>
                          <a:pt x="20" y="12"/>
                        </a:moveTo>
                        <a:lnTo>
                          <a:pt x="20" y="36"/>
                        </a:lnTo>
                        <a:lnTo>
                          <a:pt x="0" y="23"/>
                        </a:lnTo>
                        <a:lnTo>
                          <a:pt x="0" y="0"/>
                        </a:lnTo>
                        <a:lnTo>
                          <a:pt x="20" y="12"/>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 name="Freeform 103">
                    <a:extLst>
                      <a:ext uri="{FF2B5EF4-FFF2-40B4-BE49-F238E27FC236}">
                        <a16:creationId xmlns:a16="http://schemas.microsoft.com/office/drawing/2014/main" id="{CE147E57-7D97-4C67-AE88-FF4E062F3BF8}"/>
                      </a:ext>
                    </a:extLst>
                  </p:cNvPr>
                  <p:cNvSpPr>
                    <a:spLocks/>
                  </p:cNvSpPr>
                  <p:nvPr/>
                </p:nvSpPr>
                <p:spPr bwMode="auto">
                  <a:xfrm>
                    <a:off x="2259" y="2958"/>
                    <a:ext cx="21" cy="33"/>
                  </a:xfrm>
                  <a:custGeom>
                    <a:avLst/>
                    <a:gdLst>
                      <a:gd name="T0" fmla="*/ 20 w 21"/>
                      <a:gd name="T1" fmla="*/ 7 h 33"/>
                      <a:gd name="T2" fmla="*/ 20 w 21"/>
                      <a:gd name="T3" fmla="*/ 32 h 33"/>
                      <a:gd name="T4" fmla="*/ 0 w 21"/>
                      <a:gd name="T5" fmla="*/ 22 h 33"/>
                      <a:gd name="T6" fmla="*/ 0 w 21"/>
                      <a:gd name="T7" fmla="*/ 0 h 33"/>
                      <a:gd name="T8" fmla="*/ 20 w 21"/>
                      <a:gd name="T9" fmla="*/ 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0" y="7"/>
                        </a:moveTo>
                        <a:lnTo>
                          <a:pt x="20" y="32"/>
                        </a:lnTo>
                        <a:lnTo>
                          <a:pt x="0" y="22"/>
                        </a:lnTo>
                        <a:lnTo>
                          <a:pt x="0" y="0"/>
                        </a:lnTo>
                        <a:lnTo>
                          <a:pt x="20" y="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 name="Freeform 104">
                    <a:extLst>
                      <a:ext uri="{FF2B5EF4-FFF2-40B4-BE49-F238E27FC236}">
                        <a16:creationId xmlns:a16="http://schemas.microsoft.com/office/drawing/2014/main" id="{5D27D7C8-6FB0-403F-8AD3-4C211DA9707F}"/>
                      </a:ext>
                    </a:extLst>
                  </p:cNvPr>
                  <p:cNvSpPr>
                    <a:spLocks/>
                  </p:cNvSpPr>
                  <p:nvPr/>
                </p:nvSpPr>
                <p:spPr bwMode="auto">
                  <a:xfrm>
                    <a:off x="2224" y="2922"/>
                    <a:ext cx="33" cy="60"/>
                  </a:xfrm>
                  <a:custGeom>
                    <a:avLst/>
                    <a:gdLst>
                      <a:gd name="T0" fmla="*/ 32 w 33"/>
                      <a:gd name="T1" fmla="*/ 29 h 60"/>
                      <a:gd name="T2" fmla="*/ 32 w 33"/>
                      <a:gd name="T3" fmla="*/ 59 h 60"/>
                      <a:gd name="T4" fmla="*/ 0 w 33"/>
                      <a:gd name="T5" fmla="*/ 27 h 60"/>
                      <a:gd name="T6" fmla="*/ 0 w 33"/>
                      <a:gd name="T7" fmla="*/ 0 h 60"/>
                      <a:gd name="T8" fmla="*/ 32 w 33"/>
                      <a:gd name="T9" fmla="*/ 2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60">
                        <a:moveTo>
                          <a:pt x="32" y="29"/>
                        </a:moveTo>
                        <a:lnTo>
                          <a:pt x="32" y="59"/>
                        </a:lnTo>
                        <a:lnTo>
                          <a:pt x="0" y="27"/>
                        </a:lnTo>
                        <a:lnTo>
                          <a:pt x="0" y="0"/>
                        </a:lnTo>
                        <a:lnTo>
                          <a:pt x="32" y="29"/>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 name="Freeform 105">
                    <a:extLst>
                      <a:ext uri="{FF2B5EF4-FFF2-40B4-BE49-F238E27FC236}">
                        <a16:creationId xmlns:a16="http://schemas.microsoft.com/office/drawing/2014/main" id="{973F7333-6D1E-4078-BC34-963072D60F9F}"/>
                      </a:ext>
                    </a:extLst>
                  </p:cNvPr>
                  <p:cNvSpPr>
                    <a:spLocks/>
                  </p:cNvSpPr>
                  <p:nvPr/>
                </p:nvSpPr>
                <p:spPr bwMode="auto">
                  <a:xfrm>
                    <a:off x="2190" y="2892"/>
                    <a:ext cx="31" cy="55"/>
                  </a:xfrm>
                  <a:custGeom>
                    <a:avLst/>
                    <a:gdLst>
                      <a:gd name="T0" fmla="*/ 30 w 31"/>
                      <a:gd name="T1" fmla="*/ 29 h 55"/>
                      <a:gd name="T2" fmla="*/ 30 w 31"/>
                      <a:gd name="T3" fmla="*/ 54 h 55"/>
                      <a:gd name="T4" fmla="*/ 0 w 31"/>
                      <a:gd name="T5" fmla="*/ 24 h 55"/>
                      <a:gd name="T6" fmla="*/ 0 w 31"/>
                      <a:gd name="T7" fmla="*/ 0 h 55"/>
                      <a:gd name="T8" fmla="*/ 30 w 31"/>
                      <a:gd name="T9" fmla="*/ 29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5">
                        <a:moveTo>
                          <a:pt x="30" y="29"/>
                        </a:moveTo>
                        <a:lnTo>
                          <a:pt x="30" y="54"/>
                        </a:lnTo>
                        <a:lnTo>
                          <a:pt x="0" y="24"/>
                        </a:lnTo>
                        <a:lnTo>
                          <a:pt x="0" y="0"/>
                        </a:lnTo>
                        <a:lnTo>
                          <a:pt x="30" y="29"/>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 name="Freeform 106">
                    <a:extLst>
                      <a:ext uri="{FF2B5EF4-FFF2-40B4-BE49-F238E27FC236}">
                        <a16:creationId xmlns:a16="http://schemas.microsoft.com/office/drawing/2014/main" id="{30A6DF4C-5B69-431F-BA5D-8AA7FA3AACC3}"/>
                      </a:ext>
                    </a:extLst>
                  </p:cNvPr>
                  <p:cNvSpPr>
                    <a:spLocks/>
                  </p:cNvSpPr>
                  <p:nvPr/>
                </p:nvSpPr>
                <p:spPr bwMode="auto">
                  <a:xfrm>
                    <a:off x="2152" y="2861"/>
                    <a:ext cx="31" cy="53"/>
                  </a:xfrm>
                  <a:custGeom>
                    <a:avLst/>
                    <a:gdLst>
                      <a:gd name="T0" fmla="*/ 30 w 31"/>
                      <a:gd name="T1" fmla="*/ 28 h 53"/>
                      <a:gd name="T2" fmla="*/ 30 w 31"/>
                      <a:gd name="T3" fmla="*/ 52 h 53"/>
                      <a:gd name="T4" fmla="*/ 0 w 31"/>
                      <a:gd name="T5" fmla="*/ 23 h 53"/>
                      <a:gd name="T6" fmla="*/ 0 w 31"/>
                      <a:gd name="T7" fmla="*/ 0 h 53"/>
                      <a:gd name="T8" fmla="*/ 30 w 31"/>
                      <a:gd name="T9" fmla="*/ 28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3">
                        <a:moveTo>
                          <a:pt x="30" y="28"/>
                        </a:moveTo>
                        <a:lnTo>
                          <a:pt x="30" y="52"/>
                        </a:lnTo>
                        <a:lnTo>
                          <a:pt x="0" y="23"/>
                        </a:lnTo>
                        <a:lnTo>
                          <a:pt x="0" y="0"/>
                        </a:lnTo>
                        <a:lnTo>
                          <a:pt x="30" y="2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8" name="Freeform 107">
                    <a:extLst>
                      <a:ext uri="{FF2B5EF4-FFF2-40B4-BE49-F238E27FC236}">
                        <a16:creationId xmlns:a16="http://schemas.microsoft.com/office/drawing/2014/main" id="{1EF95C4D-FA17-4E2F-88BB-AB54B69F8E4C}"/>
                      </a:ext>
                    </a:extLst>
                  </p:cNvPr>
                  <p:cNvSpPr>
                    <a:spLocks/>
                  </p:cNvSpPr>
                  <p:nvPr/>
                </p:nvSpPr>
                <p:spPr bwMode="auto">
                  <a:xfrm>
                    <a:off x="2135" y="2844"/>
                    <a:ext cx="21" cy="38"/>
                  </a:xfrm>
                  <a:custGeom>
                    <a:avLst/>
                    <a:gdLst>
                      <a:gd name="T0" fmla="*/ 20 w 21"/>
                      <a:gd name="T1" fmla="*/ 12 h 38"/>
                      <a:gd name="T2" fmla="*/ 20 w 21"/>
                      <a:gd name="T3" fmla="*/ 37 h 38"/>
                      <a:gd name="T4" fmla="*/ 0 w 21"/>
                      <a:gd name="T5" fmla="*/ 22 h 38"/>
                      <a:gd name="T6" fmla="*/ 0 w 21"/>
                      <a:gd name="T7" fmla="*/ 0 h 38"/>
                      <a:gd name="T8" fmla="*/ 20 w 21"/>
                      <a:gd name="T9" fmla="*/ 12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8">
                        <a:moveTo>
                          <a:pt x="20" y="12"/>
                        </a:moveTo>
                        <a:lnTo>
                          <a:pt x="20" y="37"/>
                        </a:lnTo>
                        <a:lnTo>
                          <a:pt x="0" y="22"/>
                        </a:lnTo>
                        <a:lnTo>
                          <a:pt x="0" y="0"/>
                        </a:lnTo>
                        <a:lnTo>
                          <a:pt x="20" y="12"/>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9" name="Freeform 108">
                    <a:extLst>
                      <a:ext uri="{FF2B5EF4-FFF2-40B4-BE49-F238E27FC236}">
                        <a16:creationId xmlns:a16="http://schemas.microsoft.com/office/drawing/2014/main" id="{621A7121-BB61-4A9B-835C-EC796AE416FF}"/>
                      </a:ext>
                    </a:extLst>
                  </p:cNvPr>
                  <p:cNvSpPr>
                    <a:spLocks/>
                  </p:cNvSpPr>
                  <p:nvPr/>
                </p:nvSpPr>
                <p:spPr bwMode="auto">
                  <a:xfrm>
                    <a:off x="2259" y="3026"/>
                    <a:ext cx="21" cy="39"/>
                  </a:xfrm>
                  <a:custGeom>
                    <a:avLst/>
                    <a:gdLst>
                      <a:gd name="T0" fmla="*/ 20 w 21"/>
                      <a:gd name="T1" fmla="*/ 10 h 39"/>
                      <a:gd name="T2" fmla="*/ 20 w 21"/>
                      <a:gd name="T3" fmla="*/ 38 h 39"/>
                      <a:gd name="T4" fmla="*/ 0 w 21"/>
                      <a:gd name="T5" fmla="*/ 26 h 39"/>
                      <a:gd name="T6" fmla="*/ 0 w 21"/>
                      <a:gd name="T7" fmla="*/ 0 h 39"/>
                      <a:gd name="T8" fmla="*/ 20 w 21"/>
                      <a:gd name="T9" fmla="*/ 1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9">
                        <a:moveTo>
                          <a:pt x="20" y="10"/>
                        </a:moveTo>
                        <a:lnTo>
                          <a:pt x="20" y="38"/>
                        </a:lnTo>
                        <a:lnTo>
                          <a:pt x="0" y="26"/>
                        </a:lnTo>
                        <a:lnTo>
                          <a:pt x="0" y="0"/>
                        </a:lnTo>
                        <a:lnTo>
                          <a:pt x="20" y="1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0" name="Freeform 109">
                    <a:extLst>
                      <a:ext uri="{FF2B5EF4-FFF2-40B4-BE49-F238E27FC236}">
                        <a16:creationId xmlns:a16="http://schemas.microsoft.com/office/drawing/2014/main" id="{E670A151-6EE7-4710-B275-C2BF1D417374}"/>
                      </a:ext>
                    </a:extLst>
                  </p:cNvPr>
                  <p:cNvSpPr>
                    <a:spLocks/>
                  </p:cNvSpPr>
                  <p:nvPr/>
                </p:nvSpPr>
                <p:spPr bwMode="auto">
                  <a:xfrm>
                    <a:off x="2224" y="2990"/>
                    <a:ext cx="33" cy="60"/>
                  </a:xfrm>
                  <a:custGeom>
                    <a:avLst/>
                    <a:gdLst>
                      <a:gd name="T0" fmla="*/ 32 w 33"/>
                      <a:gd name="T1" fmla="*/ 31 h 60"/>
                      <a:gd name="T2" fmla="*/ 32 w 33"/>
                      <a:gd name="T3" fmla="*/ 59 h 60"/>
                      <a:gd name="T4" fmla="*/ 0 w 33"/>
                      <a:gd name="T5" fmla="*/ 26 h 60"/>
                      <a:gd name="T6" fmla="*/ 0 w 33"/>
                      <a:gd name="T7" fmla="*/ 0 h 60"/>
                      <a:gd name="T8" fmla="*/ 32 w 33"/>
                      <a:gd name="T9" fmla="*/ 31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60">
                        <a:moveTo>
                          <a:pt x="32" y="31"/>
                        </a:moveTo>
                        <a:lnTo>
                          <a:pt x="32" y="59"/>
                        </a:lnTo>
                        <a:lnTo>
                          <a:pt x="0" y="26"/>
                        </a:lnTo>
                        <a:lnTo>
                          <a:pt x="0" y="0"/>
                        </a:lnTo>
                        <a:lnTo>
                          <a:pt x="32" y="31"/>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 name="Freeform 110">
                    <a:extLst>
                      <a:ext uri="{FF2B5EF4-FFF2-40B4-BE49-F238E27FC236}">
                        <a16:creationId xmlns:a16="http://schemas.microsoft.com/office/drawing/2014/main" id="{D17A0F11-53D5-41EF-8FCF-DCF3274AC2CF}"/>
                      </a:ext>
                    </a:extLst>
                  </p:cNvPr>
                  <p:cNvSpPr>
                    <a:spLocks/>
                  </p:cNvSpPr>
                  <p:nvPr/>
                </p:nvSpPr>
                <p:spPr bwMode="auto">
                  <a:xfrm>
                    <a:off x="2190" y="2956"/>
                    <a:ext cx="31" cy="58"/>
                  </a:xfrm>
                  <a:custGeom>
                    <a:avLst/>
                    <a:gdLst>
                      <a:gd name="T0" fmla="*/ 30 w 31"/>
                      <a:gd name="T1" fmla="*/ 32 h 58"/>
                      <a:gd name="T2" fmla="*/ 30 w 31"/>
                      <a:gd name="T3" fmla="*/ 57 h 58"/>
                      <a:gd name="T4" fmla="*/ 0 w 31"/>
                      <a:gd name="T5" fmla="*/ 25 h 58"/>
                      <a:gd name="T6" fmla="*/ 0 w 31"/>
                      <a:gd name="T7" fmla="*/ 0 h 58"/>
                      <a:gd name="T8" fmla="*/ 30 w 31"/>
                      <a:gd name="T9" fmla="*/ 32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8">
                        <a:moveTo>
                          <a:pt x="30" y="32"/>
                        </a:moveTo>
                        <a:lnTo>
                          <a:pt x="30" y="57"/>
                        </a:lnTo>
                        <a:lnTo>
                          <a:pt x="0" y="25"/>
                        </a:lnTo>
                        <a:lnTo>
                          <a:pt x="0" y="0"/>
                        </a:lnTo>
                        <a:lnTo>
                          <a:pt x="30" y="32"/>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 name="Freeform 111">
                    <a:extLst>
                      <a:ext uri="{FF2B5EF4-FFF2-40B4-BE49-F238E27FC236}">
                        <a16:creationId xmlns:a16="http://schemas.microsoft.com/office/drawing/2014/main" id="{9F2A3D1D-49A5-42E2-9568-D32DA41E5D9D}"/>
                      </a:ext>
                    </a:extLst>
                  </p:cNvPr>
                  <p:cNvSpPr>
                    <a:spLocks/>
                  </p:cNvSpPr>
                  <p:nvPr/>
                </p:nvSpPr>
                <p:spPr bwMode="auto">
                  <a:xfrm>
                    <a:off x="2152" y="2921"/>
                    <a:ext cx="31" cy="56"/>
                  </a:xfrm>
                  <a:custGeom>
                    <a:avLst/>
                    <a:gdLst>
                      <a:gd name="T0" fmla="*/ 30 w 31"/>
                      <a:gd name="T1" fmla="*/ 30 h 56"/>
                      <a:gd name="T2" fmla="*/ 30 w 31"/>
                      <a:gd name="T3" fmla="*/ 55 h 56"/>
                      <a:gd name="T4" fmla="*/ 0 w 31"/>
                      <a:gd name="T5" fmla="*/ 24 h 56"/>
                      <a:gd name="T6" fmla="*/ 0 w 31"/>
                      <a:gd name="T7" fmla="*/ 0 h 56"/>
                      <a:gd name="T8" fmla="*/ 30 w 31"/>
                      <a:gd name="T9" fmla="*/ 3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6">
                        <a:moveTo>
                          <a:pt x="30" y="30"/>
                        </a:moveTo>
                        <a:lnTo>
                          <a:pt x="30" y="55"/>
                        </a:lnTo>
                        <a:lnTo>
                          <a:pt x="0" y="24"/>
                        </a:lnTo>
                        <a:lnTo>
                          <a:pt x="0" y="0"/>
                        </a:lnTo>
                        <a:lnTo>
                          <a:pt x="30" y="30"/>
                        </a:lnTo>
                      </a:path>
                    </a:pathLst>
                  </a:custGeom>
                  <a:solidFill>
                    <a:srgbClr val="2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 name="Freeform 112">
                    <a:extLst>
                      <a:ext uri="{FF2B5EF4-FFF2-40B4-BE49-F238E27FC236}">
                        <a16:creationId xmlns:a16="http://schemas.microsoft.com/office/drawing/2014/main" id="{8C6E4BE9-C3F5-447B-99D5-436A40504BBB}"/>
                      </a:ext>
                    </a:extLst>
                  </p:cNvPr>
                  <p:cNvSpPr>
                    <a:spLocks/>
                  </p:cNvSpPr>
                  <p:nvPr/>
                </p:nvSpPr>
                <p:spPr bwMode="auto">
                  <a:xfrm>
                    <a:off x="2135" y="2904"/>
                    <a:ext cx="21" cy="40"/>
                  </a:xfrm>
                  <a:custGeom>
                    <a:avLst/>
                    <a:gdLst>
                      <a:gd name="T0" fmla="*/ 20 w 21"/>
                      <a:gd name="T1" fmla="*/ 13 h 40"/>
                      <a:gd name="T2" fmla="*/ 20 w 21"/>
                      <a:gd name="T3" fmla="*/ 39 h 40"/>
                      <a:gd name="T4" fmla="*/ 0 w 21"/>
                      <a:gd name="T5" fmla="*/ 21 h 40"/>
                      <a:gd name="T6" fmla="*/ 0 w 21"/>
                      <a:gd name="T7" fmla="*/ 0 h 40"/>
                      <a:gd name="T8" fmla="*/ 20 w 21"/>
                      <a:gd name="T9" fmla="*/ 13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40">
                        <a:moveTo>
                          <a:pt x="20" y="13"/>
                        </a:moveTo>
                        <a:lnTo>
                          <a:pt x="20" y="39"/>
                        </a:lnTo>
                        <a:lnTo>
                          <a:pt x="0" y="21"/>
                        </a:lnTo>
                        <a:lnTo>
                          <a:pt x="0" y="0"/>
                        </a:lnTo>
                        <a:lnTo>
                          <a:pt x="20" y="1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4" name="Freeform 113">
                    <a:extLst>
                      <a:ext uri="{FF2B5EF4-FFF2-40B4-BE49-F238E27FC236}">
                        <a16:creationId xmlns:a16="http://schemas.microsoft.com/office/drawing/2014/main" id="{D58BD95A-5A06-4DC9-A730-EA7C4895560C}"/>
                      </a:ext>
                    </a:extLst>
                  </p:cNvPr>
                  <p:cNvSpPr>
                    <a:spLocks/>
                  </p:cNvSpPr>
                  <p:nvPr/>
                </p:nvSpPr>
                <p:spPr bwMode="auto">
                  <a:xfrm>
                    <a:off x="2135" y="2935"/>
                    <a:ext cx="25" cy="49"/>
                  </a:xfrm>
                  <a:custGeom>
                    <a:avLst/>
                    <a:gdLst>
                      <a:gd name="T0" fmla="*/ 24 w 25"/>
                      <a:gd name="T1" fmla="*/ 26 h 49"/>
                      <a:gd name="T2" fmla="*/ 24 w 25"/>
                      <a:gd name="T3" fmla="*/ 48 h 49"/>
                      <a:gd name="T4" fmla="*/ 0 w 25"/>
                      <a:gd name="T5" fmla="*/ 22 h 49"/>
                      <a:gd name="T6" fmla="*/ 0 w 25"/>
                      <a:gd name="T7" fmla="*/ 0 h 49"/>
                      <a:gd name="T8" fmla="*/ 24 w 25"/>
                      <a:gd name="T9" fmla="*/ 2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49">
                        <a:moveTo>
                          <a:pt x="24" y="26"/>
                        </a:moveTo>
                        <a:lnTo>
                          <a:pt x="24" y="48"/>
                        </a:lnTo>
                        <a:lnTo>
                          <a:pt x="0" y="22"/>
                        </a:lnTo>
                        <a:lnTo>
                          <a:pt x="0" y="0"/>
                        </a:lnTo>
                        <a:lnTo>
                          <a:pt x="24" y="2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 name="Freeform 114">
                    <a:extLst>
                      <a:ext uri="{FF2B5EF4-FFF2-40B4-BE49-F238E27FC236}">
                        <a16:creationId xmlns:a16="http://schemas.microsoft.com/office/drawing/2014/main" id="{03F3B8EB-7FB4-4067-8C8E-3ECFA5A50AA2}"/>
                      </a:ext>
                    </a:extLst>
                  </p:cNvPr>
                  <p:cNvSpPr>
                    <a:spLocks/>
                  </p:cNvSpPr>
                  <p:nvPr/>
                </p:nvSpPr>
                <p:spPr bwMode="auto">
                  <a:xfrm>
                    <a:off x="2231" y="3031"/>
                    <a:ext cx="36" cy="66"/>
                  </a:xfrm>
                  <a:custGeom>
                    <a:avLst/>
                    <a:gdLst>
                      <a:gd name="T0" fmla="*/ 35 w 36"/>
                      <a:gd name="T1" fmla="*/ 38 h 66"/>
                      <a:gd name="T2" fmla="*/ 35 w 36"/>
                      <a:gd name="T3" fmla="*/ 65 h 66"/>
                      <a:gd name="T4" fmla="*/ 0 w 36"/>
                      <a:gd name="T5" fmla="*/ 27 h 66"/>
                      <a:gd name="T6" fmla="*/ 0 w 36"/>
                      <a:gd name="T7" fmla="*/ 0 h 66"/>
                      <a:gd name="T8" fmla="*/ 35 w 36"/>
                      <a:gd name="T9" fmla="*/ 38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66">
                        <a:moveTo>
                          <a:pt x="35" y="38"/>
                        </a:moveTo>
                        <a:lnTo>
                          <a:pt x="35" y="65"/>
                        </a:lnTo>
                        <a:lnTo>
                          <a:pt x="0" y="27"/>
                        </a:lnTo>
                        <a:lnTo>
                          <a:pt x="0" y="0"/>
                        </a:lnTo>
                        <a:lnTo>
                          <a:pt x="35" y="3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 name="Freeform 115">
                    <a:extLst>
                      <a:ext uri="{FF2B5EF4-FFF2-40B4-BE49-F238E27FC236}">
                        <a16:creationId xmlns:a16="http://schemas.microsoft.com/office/drawing/2014/main" id="{41D58A0B-982C-471D-A100-616BC7C5BE2C}"/>
                      </a:ext>
                    </a:extLst>
                  </p:cNvPr>
                  <p:cNvSpPr>
                    <a:spLocks/>
                  </p:cNvSpPr>
                  <p:nvPr/>
                </p:nvSpPr>
                <p:spPr bwMode="auto">
                  <a:xfrm>
                    <a:off x="2198" y="2998"/>
                    <a:ext cx="29" cy="57"/>
                  </a:xfrm>
                  <a:custGeom>
                    <a:avLst/>
                    <a:gdLst>
                      <a:gd name="T0" fmla="*/ 28 w 29"/>
                      <a:gd name="T1" fmla="*/ 30 h 57"/>
                      <a:gd name="T2" fmla="*/ 28 w 29"/>
                      <a:gd name="T3" fmla="*/ 56 h 57"/>
                      <a:gd name="T4" fmla="*/ 0 w 29"/>
                      <a:gd name="T5" fmla="*/ 25 h 57"/>
                      <a:gd name="T6" fmla="*/ 0 w 29"/>
                      <a:gd name="T7" fmla="*/ 0 h 57"/>
                      <a:gd name="T8" fmla="*/ 28 w 29"/>
                      <a:gd name="T9" fmla="*/ 3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7">
                        <a:moveTo>
                          <a:pt x="28" y="30"/>
                        </a:moveTo>
                        <a:lnTo>
                          <a:pt x="28" y="56"/>
                        </a:lnTo>
                        <a:lnTo>
                          <a:pt x="0" y="25"/>
                        </a:lnTo>
                        <a:lnTo>
                          <a:pt x="0" y="0"/>
                        </a:lnTo>
                        <a:lnTo>
                          <a:pt x="28" y="3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 name="Freeform 116">
                    <a:extLst>
                      <a:ext uri="{FF2B5EF4-FFF2-40B4-BE49-F238E27FC236}">
                        <a16:creationId xmlns:a16="http://schemas.microsoft.com/office/drawing/2014/main" id="{18EAE497-53FE-4700-9BBF-43BB5A55BC63}"/>
                      </a:ext>
                    </a:extLst>
                  </p:cNvPr>
                  <p:cNvSpPr>
                    <a:spLocks/>
                  </p:cNvSpPr>
                  <p:nvPr/>
                </p:nvSpPr>
                <p:spPr bwMode="auto">
                  <a:xfrm>
                    <a:off x="2164" y="2964"/>
                    <a:ext cx="32" cy="56"/>
                  </a:xfrm>
                  <a:custGeom>
                    <a:avLst/>
                    <a:gdLst>
                      <a:gd name="T0" fmla="*/ 31 w 32"/>
                      <a:gd name="T1" fmla="*/ 30 h 56"/>
                      <a:gd name="T2" fmla="*/ 31 w 32"/>
                      <a:gd name="T3" fmla="*/ 55 h 56"/>
                      <a:gd name="T4" fmla="*/ 0 w 32"/>
                      <a:gd name="T5" fmla="*/ 22 h 56"/>
                      <a:gd name="T6" fmla="*/ 0 w 32"/>
                      <a:gd name="T7" fmla="*/ 0 h 56"/>
                      <a:gd name="T8" fmla="*/ 31 w 32"/>
                      <a:gd name="T9" fmla="*/ 3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56">
                        <a:moveTo>
                          <a:pt x="31" y="30"/>
                        </a:moveTo>
                        <a:lnTo>
                          <a:pt x="31" y="55"/>
                        </a:lnTo>
                        <a:lnTo>
                          <a:pt x="0" y="22"/>
                        </a:lnTo>
                        <a:lnTo>
                          <a:pt x="0" y="0"/>
                        </a:lnTo>
                        <a:lnTo>
                          <a:pt x="31" y="3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 name="Freeform 117">
                    <a:extLst>
                      <a:ext uri="{FF2B5EF4-FFF2-40B4-BE49-F238E27FC236}">
                        <a16:creationId xmlns:a16="http://schemas.microsoft.com/office/drawing/2014/main" id="{6ABAB1EB-3C90-46CF-9E65-67CAFCC89324}"/>
                      </a:ext>
                    </a:extLst>
                  </p:cNvPr>
                  <p:cNvSpPr>
                    <a:spLocks/>
                  </p:cNvSpPr>
                  <p:nvPr/>
                </p:nvSpPr>
                <p:spPr bwMode="auto">
                  <a:xfrm>
                    <a:off x="2135" y="2576"/>
                    <a:ext cx="27" cy="37"/>
                  </a:xfrm>
                  <a:custGeom>
                    <a:avLst/>
                    <a:gdLst>
                      <a:gd name="T0" fmla="*/ 26 w 27"/>
                      <a:gd name="T1" fmla="*/ 14 h 37"/>
                      <a:gd name="T2" fmla="*/ 26 w 27"/>
                      <a:gd name="T3" fmla="*/ 36 h 37"/>
                      <a:gd name="T4" fmla="*/ 0 w 27"/>
                      <a:gd name="T5" fmla="*/ 21 h 37"/>
                      <a:gd name="T6" fmla="*/ 0 w 27"/>
                      <a:gd name="T7" fmla="*/ 0 h 37"/>
                      <a:gd name="T8" fmla="*/ 26 w 27"/>
                      <a:gd name="T9" fmla="*/ 1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7">
                        <a:moveTo>
                          <a:pt x="26" y="14"/>
                        </a:moveTo>
                        <a:lnTo>
                          <a:pt x="26" y="36"/>
                        </a:lnTo>
                        <a:lnTo>
                          <a:pt x="0" y="21"/>
                        </a:lnTo>
                        <a:lnTo>
                          <a:pt x="0" y="0"/>
                        </a:lnTo>
                        <a:lnTo>
                          <a:pt x="26" y="14"/>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 name="Freeform 118">
                    <a:extLst>
                      <a:ext uri="{FF2B5EF4-FFF2-40B4-BE49-F238E27FC236}">
                        <a16:creationId xmlns:a16="http://schemas.microsoft.com/office/drawing/2014/main" id="{85E9F057-CF3A-4006-8DFC-DB66B772664A}"/>
                      </a:ext>
                    </a:extLst>
                  </p:cNvPr>
                  <p:cNvSpPr>
                    <a:spLocks/>
                  </p:cNvSpPr>
                  <p:nvPr/>
                </p:nvSpPr>
                <p:spPr bwMode="auto">
                  <a:xfrm>
                    <a:off x="2200" y="2612"/>
                    <a:ext cx="31" cy="43"/>
                  </a:xfrm>
                  <a:custGeom>
                    <a:avLst/>
                    <a:gdLst>
                      <a:gd name="T0" fmla="*/ 30 w 31"/>
                      <a:gd name="T1" fmla="*/ 16 h 43"/>
                      <a:gd name="T2" fmla="*/ 30 w 31"/>
                      <a:gd name="T3" fmla="*/ 42 h 43"/>
                      <a:gd name="T4" fmla="*/ 0 w 31"/>
                      <a:gd name="T5" fmla="*/ 25 h 43"/>
                      <a:gd name="T6" fmla="*/ 0 w 31"/>
                      <a:gd name="T7" fmla="*/ 0 h 43"/>
                      <a:gd name="T8" fmla="*/ 30 w 31"/>
                      <a:gd name="T9" fmla="*/ 16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3">
                        <a:moveTo>
                          <a:pt x="30" y="16"/>
                        </a:moveTo>
                        <a:lnTo>
                          <a:pt x="30" y="42"/>
                        </a:lnTo>
                        <a:lnTo>
                          <a:pt x="0" y="25"/>
                        </a:lnTo>
                        <a:lnTo>
                          <a:pt x="0" y="0"/>
                        </a:lnTo>
                        <a:lnTo>
                          <a:pt x="30" y="1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0" name="Freeform 119">
                    <a:extLst>
                      <a:ext uri="{FF2B5EF4-FFF2-40B4-BE49-F238E27FC236}">
                        <a16:creationId xmlns:a16="http://schemas.microsoft.com/office/drawing/2014/main" id="{C4DC5AFA-95F0-48DF-95AF-7DB685024337}"/>
                      </a:ext>
                    </a:extLst>
                  </p:cNvPr>
                  <p:cNvSpPr>
                    <a:spLocks/>
                  </p:cNvSpPr>
                  <p:nvPr/>
                </p:nvSpPr>
                <p:spPr bwMode="auto">
                  <a:xfrm>
                    <a:off x="2166" y="2593"/>
                    <a:ext cx="31" cy="43"/>
                  </a:xfrm>
                  <a:custGeom>
                    <a:avLst/>
                    <a:gdLst>
                      <a:gd name="T0" fmla="*/ 30 w 31"/>
                      <a:gd name="T1" fmla="*/ 17 h 43"/>
                      <a:gd name="T2" fmla="*/ 30 w 31"/>
                      <a:gd name="T3" fmla="*/ 42 h 43"/>
                      <a:gd name="T4" fmla="*/ 0 w 31"/>
                      <a:gd name="T5" fmla="*/ 23 h 43"/>
                      <a:gd name="T6" fmla="*/ 0 w 31"/>
                      <a:gd name="T7" fmla="*/ 0 h 43"/>
                      <a:gd name="T8" fmla="*/ 30 w 31"/>
                      <a:gd name="T9" fmla="*/ 1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3">
                        <a:moveTo>
                          <a:pt x="30" y="17"/>
                        </a:moveTo>
                        <a:lnTo>
                          <a:pt x="30" y="42"/>
                        </a:lnTo>
                        <a:lnTo>
                          <a:pt x="0" y="23"/>
                        </a:lnTo>
                        <a:lnTo>
                          <a:pt x="0" y="0"/>
                        </a:lnTo>
                        <a:lnTo>
                          <a:pt x="30" y="1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 name="Freeform 120">
                    <a:extLst>
                      <a:ext uri="{FF2B5EF4-FFF2-40B4-BE49-F238E27FC236}">
                        <a16:creationId xmlns:a16="http://schemas.microsoft.com/office/drawing/2014/main" id="{65E36089-B297-4868-ABD6-FD0FF58060DA}"/>
                      </a:ext>
                    </a:extLst>
                  </p:cNvPr>
                  <p:cNvSpPr>
                    <a:spLocks/>
                  </p:cNvSpPr>
                  <p:nvPr/>
                </p:nvSpPr>
                <p:spPr bwMode="auto">
                  <a:xfrm>
                    <a:off x="2135" y="2634"/>
                    <a:ext cx="27" cy="43"/>
                  </a:xfrm>
                  <a:custGeom>
                    <a:avLst/>
                    <a:gdLst>
                      <a:gd name="T0" fmla="*/ 26 w 27"/>
                      <a:gd name="T1" fmla="*/ 18 h 43"/>
                      <a:gd name="T2" fmla="*/ 26 w 27"/>
                      <a:gd name="T3" fmla="*/ 42 h 43"/>
                      <a:gd name="T4" fmla="*/ 0 w 27"/>
                      <a:gd name="T5" fmla="*/ 23 h 43"/>
                      <a:gd name="T6" fmla="*/ 0 w 27"/>
                      <a:gd name="T7" fmla="*/ 0 h 43"/>
                      <a:gd name="T8" fmla="*/ 26 w 27"/>
                      <a:gd name="T9" fmla="*/ 18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
                        <a:moveTo>
                          <a:pt x="26" y="18"/>
                        </a:moveTo>
                        <a:lnTo>
                          <a:pt x="26" y="42"/>
                        </a:lnTo>
                        <a:lnTo>
                          <a:pt x="0" y="23"/>
                        </a:lnTo>
                        <a:lnTo>
                          <a:pt x="0" y="0"/>
                        </a:lnTo>
                        <a:lnTo>
                          <a:pt x="26" y="1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2" name="Freeform 121">
                    <a:extLst>
                      <a:ext uri="{FF2B5EF4-FFF2-40B4-BE49-F238E27FC236}">
                        <a16:creationId xmlns:a16="http://schemas.microsoft.com/office/drawing/2014/main" id="{0A4ABBBC-BDD3-4AEA-9CCB-E5B8015EF566}"/>
                      </a:ext>
                    </a:extLst>
                  </p:cNvPr>
                  <p:cNvSpPr>
                    <a:spLocks/>
                  </p:cNvSpPr>
                  <p:nvPr/>
                </p:nvSpPr>
                <p:spPr bwMode="auto">
                  <a:xfrm>
                    <a:off x="2232" y="2700"/>
                    <a:ext cx="36" cy="48"/>
                  </a:xfrm>
                  <a:custGeom>
                    <a:avLst/>
                    <a:gdLst>
                      <a:gd name="T0" fmla="*/ 35 w 36"/>
                      <a:gd name="T1" fmla="*/ 20 h 48"/>
                      <a:gd name="T2" fmla="*/ 35 w 36"/>
                      <a:gd name="T3" fmla="*/ 47 h 48"/>
                      <a:gd name="T4" fmla="*/ 0 w 36"/>
                      <a:gd name="T5" fmla="*/ 25 h 48"/>
                      <a:gd name="T6" fmla="*/ 0 w 36"/>
                      <a:gd name="T7" fmla="*/ 0 h 48"/>
                      <a:gd name="T8" fmla="*/ 35 w 36"/>
                      <a:gd name="T9" fmla="*/ 2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48">
                        <a:moveTo>
                          <a:pt x="35" y="20"/>
                        </a:moveTo>
                        <a:lnTo>
                          <a:pt x="35" y="47"/>
                        </a:lnTo>
                        <a:lnTo>
                          <a:pt x="0" y="25"/>
                        </a:lnTo>
                        <a:lnTo>
                          <a:pt x="0" y="0"/>
                        </a:lnTo>
                        <a:lnTo>
                          <a:pt x="35" y="2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 name="Freeform 122">
                    <a:extLst>
                      <a:ext uri="{FF2B5EF4-FFF2-40B4-BE49-F238E27FC236}">
                        <a16:creationId xmlns:a16="http://schemas.microsoft.com/office/drawing/2014/main" id="{DC780508-4C5F-45B1-B666-9970853E4204}"/>
                      </a:ext>
                    </a:extLst>
                  </p:cNvPr>
                  <p:cNvSpPr>
                    <a:spLocks/>
                  </p:cNvSpPr>
                  <p:nvPr/>
                </p:nvSpPr>
                <p:spPr bwMode="auto">
                  <a:xfrm>
                    <a:off x="2200" y="2677"/>
                    <a:ext cx="31" cy="45"/>
                  </a:xfrm>
                  <a:custGeom>
                    <a:avLst/>
                    <a:gdLst>
                      <a:gd name="T0" fmla="*/ 30 w 31"/>
                      <a:gd name="T1" fmla="*/ 17 h 45"/>
                      <a:gd name="T2" fmla="*/ 30 w 31"/>
                      <a:gd name="T3" fmla="*/ 44 h 45"/>
                      <a:gd name="T4" fmla="*/ 0 w 31"/>
                      <a:gd name="T5" fmla="*/ 25 h 45"/>
                      <a:gd name="T6" fmla="*/ 0 w 31"/>
                      <a:gd name="T7" fmla="*/ 0 h 45"/>
                      <a:gd name="T8" fmla="*/ 30 w 31"/>
                      <a:gd name="T9" fmla="*/ 17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5">
                        <a:moveTo>
                          <a:pt x="30" y="17"/>
                        </a:moveTo>
                        <a:lnTo>
                          <a:pt x="30" y="44"/>
                        </a:lnTo>
                        <a:lnTo>
                          <a:pt x="0" y="25"/>
                        </a:lnTo>
                        <a:lnTo>
                          <a:pt x="0" y="0"/>
                        </a:lnTo>
                        <a:lnTo>
                          <a:pt x="30" y="1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4" name="Freeform 123">
                    <a:extLst>
                      <a:ext uri="{FF2B5EF4-FFF2-40B4-BE49-F238E27FC236}">
                        <a16:creationId xmlns:a16="http://schemas.microsoft.com/office/drawing/2014/main" id="{86C9B46A-8715-46F8-ADB5-245296440AD0}"/>
                      </a:ext>
                    </a:extLst>
                  </p:cNvPr>
                  <p:cNvSpPr>
                    <a:spLocks/>
                  </p:cNvSpPr>
                  <p:nvPr/>
                </p:nvSpPr>
                <p:spPr bwMode="auto">
                  <a:xfrm>
                    <a:off x="2166" y="2656"/>
                    <a:ext cx="31" cy="45"/>
                  </a:xfrm>
                  <a:custGeom>
                    <a:avLst/>
                    <a:gdLst>
                      <a:gd name="T0" fmla="*/ 30 w 31"/>
                      <a:gd name="T1" fmla="*/ 19 h 45"/>
                      <a:gd name="T2" fmla="*/ 30 w 31"/>
                      <a:gd name="T3" fmla="*/ 44 h 45"/>
                      <a:gd name="T4" fmla="*/ 0 w 31"/>
                      <a:gd name="T5" fmla="*/ 23 h 45"/>
                      <a:gd name="T6" fmla="*/ 0 w 31"/>
                      <a:gd name="T7" fmla="*/ 0 h 45"/>
                      <a:gd name="T8" fmla="*/ 30 w 31"/>
                      <a:gd name="T9" fmla="*/ 19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5">
                        <a:moveTo>
                          <a:pt x="30" y="19"/>
                        </a:moveTo>
                        <a:lnTo>
                          <a:pt x="30" y="44"/>
                        </a:lnTo>
                        <a:lnTo>
                          <a:pt x="0" y="23"/>
                        </a:lnTo>
                        <a:lnTo>
                          <a:pt x="0" y="0"/>
                        </a:lnTo>
                        <a:lnTo>
                          <a:pt x="30" y="19"/>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5" name="Freeform 124">
                    <a:extLst>
                      <a:ext uri="{FF2B5EF4-FFF2-40B4-BE49-F238E27FC236}">
                        <a16:creationId xmlns:a16="http://schemas.microsoft.com/office/drawing/2014/main" id="{5B2DC164-7FB5-4AD0-9906-BB539E0994B7}"/>
                      </a:ext>
                    </a:extLst>
                  </p:cNvPr>
                  <p:cNvSpPr>
                    <a:spLocks/>
                  </p:cNvSpPr>
                  <p:nvPr/>
                </p:nvSpPr>
                <p:spPr bwMode="auto">
                  <a:xfrm>
                    <a:off x="2135" y="2695"/>
                    <a:ext cx="27" cy="43"/>
                  </a:xfrm>
                  <a:custGeom>
                    <a:avLst/>
                    <a:gdLst>
                      <a:gd name="T0" fmla="*/ 26 w 27"/>
                      <a:gd name="T1" fmla="*/ 18 h 43"/>
                      <a:gd name="T2" fmla="*/ 26 w 27"/>
                      <a:gd name="T3" fmla="*/ 42 h 43"/>
                      <a:gd name="T4" fmla="*/ 0 w 27"/>
                      <a:gd name="T5" fmla="*/ 23 h 43"/>
                      <a:gd name="T6" fmla="*/ 0 w 27"/>
                      <a:gd name="T7" fmla="*/ 0 h 43"/>
                      <a:gd name="T8" fmla="*/ 26 w 27"/>
                      <a:gd name="T9" fmla="*/ 18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
                        <a:moveTo>
                          <a:pt x="26" y="18"/>
                        </a:moveTo>
                        <a:lnTo>
                          <a:pt x="26" y="42"/>
                        </a:lnTo>
                        <a:lnTo>
                          <a:pt x="0" y="23"/>
                        </a:lnTo>
                        <a:lnTo>
                          <a:pt x="0" y="0"/>
                        </a:lnTo>
                        <a:lnTo>
                          <a:pt x="26" y="1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6" name="Freeform 125">
                    <a:extLst>
                      <a:ext uri="{FF2B5EF4-FFF2-40B4-BE49-F238E27FC236}">
                        <a16:creationId xmlns:a16="http://schemas.microsoft.com/office/drawing/2014/main" id="{6D8CCA2C-033D-44C7-809E-DEDACEA4F97B}"/>
                      </a:ext>
                    </a:extLst>
                  </p:cNvPr>
                  <p:cNvSpPr>
                    <a:spLocks/>
                  </p:cNvSpPr>
                  <p:nvPr/>
                </p:nvSpPr>
                <p:spPr bwMode="auto">
                  <a:xfrm>
                    <a:off x="2200" y="2741"/>
                    <a:ext cx="31" cy="48"/>
                  </a:xfrm>
                  <a:custGeom>
                    <a:avLst/>
                    <a:gdLst>
                      <a:gd name="T0" fmla="*/ 30 w 31"/>
                      <a:gd name="T1" fmla="*/ 20 h 48"/>
                      <a:gd name="T2" fmla="*/ 30 w 31"/>
                      <a:gd name="T3" fmla="*/ 47 h 48"/>
                      <a:gd name="T4" fmla="*/ 0 w 31"/>
                      <a:gd name="T5" fmla="*/ 26 h 48"/>
                      <a:gd name="T6" fmla="*/ 0 w 31"/>
                      <a:gd name="T7" fmla="*/ 0 h 48"/>
                      <a:gd name="T8" fmla="*/ 30 w 31"/>
                      <a:gd name="T9" fmla="*/ 20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8">
                        <a:moveTo>
                          <a:pt x="30" y="20"/>
                        </a:moveTo>
                        <a:lnTo>
                          <a:pt x="30" y="47"/>
                        </a:lnTo>
                        <a:lnTo>
                          <a:pt x="0" y="26"/>
                        </a:lnTo>
                        <a:lnTo>
                          <a:pt x="0" y="0"/>
                        </a:lnTo>
                        <a:lnTo>
                          <a:pt x="30" y="2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 name="Freeform 126">
                    <a:extLst>
                      <a:ext uri="{FF2B5EF4-FFF2-40B4-BE49-F238E27FC236}">
                        <a16:creationId xmlns:a16="http://schemas.microsoft.com/office/drawing/2014/main" id="{49034DA7-26BA-4BDE-9472-2ECFB3D70DE0}"/>
                      </a:ext>
                    </a:extLst>
                  </p:cNvPr>
                  <p:cNvSpPr>
                    <a:spLocks/>
                  </p:cNvSpPr>
                  <p:nvPr/>
                </p:nvSpPr>
                <p:spPr bwMode="auto">
                  <a:xfrm>
                    <a:off x="2166" y="2718"/>
                    <a:ext cx="31" cy="47"/>
                  </a:xfrm>
                  <a:custGeom>
                    <a:avLst/>
                    <a:gdLst>
                      <a:gd name="T0" fmla="*/ 30 w 31"/>
                      <a:gd name="T1" fmla="*/ 21 h 47"/>
                      <a:gd name="T2" fmla="*/ 30 w 31"/>
                      <a:gd name="T3" fmla="*/ 46 h 47"/>
                      <a:gd name="T4" fmla="*/ 0 w 31"/>
                      <a:gd name="T5" fmla="*/ 23 h 47"/>
                      <a:gd name="T6" fmla="*/ 0 w 31"/>
                      <a:gd name="T7" fmla="*/ 0 h 47"/>
                      <a:gd name="T8" fmla="*/ 30 w 31"/>
                      <a:gd name="T9" fmla="*/ 2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7">
                        <a:moveTo>
                          <a:pt x="30" y="21"/>
                        </a:moveTo>
                        <a:lnTo>
                          <a:pt x="30" y="46"/>
                        </a:lnTo>
                        <a:lnTo>
                          <a:pt x="0" y="23"/>
                        </a:lnTo>
                        <a:lnTo>
                          <a:pt x="0" y="0"/>
                        </a:lnTo>
                        <a:lnTo>
                          <a:pt x="30" y="21"/>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8" name="Freeform 127">
                    <a:extLst>
                      <a:ext uri="{FF2B5EF4-FFF2-40B4-BE49-F238E27FC236}">
                        <a16:creationId xmlns:a16="http://schemas.microsoft.com/office/drawing/2014/main" id="{7D90C43E-51C4-4A3B-8910-65D39E34D8BB}"/>
                      </a:ext>
                    </a:extLst>
                  </p:cNvPr>
                  <p:cNvSpPr>
                    <a:spLocks/>
                  </p:cNvSpPr>
                  <p:nvPr/>
                </p:nvSpPr>
                <p:spPr bwMode="auto">
                  <a:xfrm>
                    <a:off x="2135" y="2755"/>
                    <a:ext cx="25" cy="43"/>
                  </a:xfrm>
                  <a:custGeom>
                    <a:avLst/>
                    <a:gdLst>
                      <a:gd name="T0" fmla="*/ 24 w 25"/>
                      <a:gd name="T1" fmla="*/ 19 h 43"/>
                      <a:gd name="T2" fmla="*/ 24 w 25"/>
                      <a:gd name="T3" fmla="*/ 42 h 43"/>
                      <a:gd name="T4" fmla="*/ 0 w 25"/>
                      <a:gd name="T5" fmla="*/ 22 h 43"/>
                      <a:gd name="T6" fmla="*/ 0 w 25"/>
                      <a:gd name="T7" fmla="*/ 0 h 43"/>
                      <a:gd name="T8" fmla="*/ 24 w 25"/>
                      <a:gd name="T9" fmla="*/ 19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43">
                        <a:moveTo>
                          <a:pt x="24" y="19"/>
                        </a:moveTo>
                        <a:lnTo>
                          <a:pt x="24" y="42"/>
                        </a:lnTo>
                        <a:lnTo>
                          <a:pt x="0" y="22"/>
                        </a:lnTo>
                        <a:lnTo>
                          <a:pt x="0" y="0"/>
                        </a:lnTo>
                        <a:lnTo>
                          <a:pt x="24" y="19"/>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9" name="Freeform 128">
                    <a:extLst>
                      <a:ext uri="{FF2B5EF4-FFF2-40B4-BE49-F238E27FC236}">
                        <a16:creationId xmlns:a16="http://schemas.microsoft.com/office/drawing/2014/main" id="{DE885D3D-45F5-4346-831B-B39C04E2B24F}"/>
                      </a:ext>
                    </a:extLst>
                  </p:cNvPr>
                  <p:cNvSpPr>
                    <a:spLocks/>
                  </p:cNvSpPr>
                  <p:nvPr/>
                </p:nvSpPr>
                <p:spPr bwMode="auto">
                  <a:xfrm>
                    <a:off x="2232" y="2832"/>
                    <a:ext cx="37" cy="55"/>
                  </a:xfrm>
                  <a:custGeom>
                    <a:avLst/>
                    <a:gdLst>
                      <a:gd name="T0" fmla="*/ 36 w 37"/>
                      <a:gd name="T1" fmla="*/ 27 h 55"/>
                      <a:gd name="T2" fmla="*/ 36 w 37"/>
                      <a:gd name="T3" fmla="*/ 54 h 55"/>
                      <a:gd name="T4" fmla="*/ 0 w 37"/>
                      <a:gd name="T5" fmla="*/ 26 h 55"/>
                      <a:gd name="T6" fmla="*/ 0 w 37"/>
                      <a:gd name="T7" fmla="*/ 0 h 55"/>
                      <a:gd name="T8" fmla="*/ 36 w 37"/>
                      <a:gd name="T9" fmla="*/ 27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55">
                        <a:moveTo>
                          <a:pt x="36" y="27"/>
                        </a:moveTo>
                        <a:lnTo>
                          <a:pt x="36" y="54"/>
                        </a:lnTo>
                        <a:lnTo>
                          <a:pt x="0" y="26"/>
                        </a:lnTo>
                        <a:lnTo>
                          <a:pt x="0" y="0"/>
                        </a:lnTo>
                        <a:lnTo>
                          <a:pt x="36" y="27"/>
                        </a:lnTo>
                      </a:path>
                    </a:pathLst>
                  </a:custGeom>
                  <a:solidFill>
                    <a:srgbClr val="4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0" name="Freeform 129">
                    <a:extLst>
                      <a:ext uri="{FF2B5EF4-FFF2-40B4-BE49-F238E27FC236}">
                        <a16:creationId xmlns:a16="http://schemas.microsoft.com/office/drawing/2014/main" id="{7A99717C-970C-440B-8265-F78382662E43}"/>
                      </a:ext>
                    </a:extLst>
                  </p:cNvPr>
                  <p:cNvSpPr>
                    <a:spLocks/>
                  </p:cNvSpPr>
                  <p:nvPr/>
                </p:nvSpPr>
                <p:spPr bwMode="auto">
                  <a:xfrm>
                    <a:off x="2198" y="2805"/>
                    <a:ext cx="29" cy="50"/>
                  </a:xfrm>
                  <a:custGeom>
                    <a:avLst/>
                    <a:gdLst>
                      <a:gd name="T0" fmla="*/ 28 w 29"/>
                      <a:gd name="T1" fmla="*/ 21 h 50"/>
                      <a:gd name="T2" fmla="*/ 28 w 29"/>
                      <a:gd name="T3" fmla="*/ 49 h 50"/>
                      <a:gd name="T4" fmla="*/ 0 w 29"/>
                      <a:gd name="T5" fmla="*/ 25 h 50"/>
                      <a:gd name="T6" fmla="*/ 0 w 29"/>
                      <a:gd name="T7" fmla="*/ 0 h 50"/>
                      <a:gd name="T8" fmla="*/ 28 w 29"/>
                      <a:gd name="T9" fmla="*/ 21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0">
                        <a:moveTo>
                          <a:pt x="28" y="21"/>
                        </a:moveTo>
                        <a:lnTo>
                          <a:pt x="28" y="49"/>
                        </a:lnTo>
                        <a:lnTo>
                          <a:pt x="0" y="25"/>
                        </a:lnTo>
                        <a:lnTo>
                          <a:pt x="0" y="0"/>
                        </a:lnTo>
                        <a:lnTo>
                          <a:pt x="28" y="21"/>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 name="Freeform 130">
                    <a:extLst>
                      <a:ext uri="{FF2B5EF4-FFF2-40B4-BE49-F238E27FC236}">
                        <a16:creationId xmlns:a16="http://schemas.microsoft.com/office/drawing/2014/main" id="{B5ED4244-520A-4840-9762-545EABA4D89D}"/>
                      </a:ext>
                    </a:extLst>
                  </p:cNvPr>
                  <p:cNvSpPr>
                    <a:spLocks/>
                  </p:cNvSpPr>
                  <p:nvPr/>
                </p:nvSpPr>
                <p:spPr bwMode="auto">
                  <a:xfrm>
                    <a:off x="2164" y="2778"/>
                    <a:ext cx="32" cy="48"/>
                  </a:xfrm>
                  <a:custGeom>
                    <a:avLst/>
                    <a:gdLst>
                      <a:gd name="T0" fmla="*/ 31 w 32"/>
                      <a:gd name="T1" fmla="*/ 23 h 48"/>
                      <a:gd name="T2" fmla="*/ 31 w 32"/>
                      <a:gd name="T3" fmla="*/ 47 h 48"/>
                      <a:gd name="T4" fmla="*/ 0 w 32"/>
                      <a:gd name="T5" fmla="*/ 24 h 48"/>
                      <a:gd name="T6" fmla="*/ 0 w 32"/>
                      <a:gd name="T7" fmla="*/ 0 h 48"/>
                      <a:gd name="T8" fmla="*/ 31 w 32"/>
                      <a:gd name="T9" fmla="*/ 23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8">
                        <a:moveTo>
                          <a:pt x="31" y="23"/>
                        </a:moveTo>
                        <a:lnTo>
                          <a:pt x="31" y="47"/>
                        </a:lnTo>
                        <a:lnTo>
                          <a:pt x="0" y="24"/>
                        </a:lnTo>
                        <a:lnTo>
                          <a:pt x="0" y="0"/>
                        </a:lnTo>
                        <a:lnTo>
                          <a:pt x="31" y="23"/>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 name="Freeform 131">
                    <a:extLst>
                      <a:ext uri="{FF2B5EF4-FFF2-40B4-BE49-F238E27FC236}">
                        <a16:creationId xmlns:a16="http://schemas.microsoft.com/office/drawing/2014/main" id="{3217147E-EE1A-48BA-A22A-91F8FBD0308C}"/>
                      </a:ext>
                    </a:extLst>
                  </p:cNvPr>
                  <p:cNvSpPr>
                    <a:spLocks/>
                  </p:cNvSpPr>
                  <p:nvPr/>
                </p:nvSpPr>
                <p:spPr bwMode="auto">
                  <a:xfrm>
                    <a:off x="2135" y="2815"/>
                    <a:ext cx="25" cy="45"/>
                  </a:xfrm>
                  <a:custGeom>
                    <a:avLst/>
                    <a:gdLst>
                      <a:gd name="T0" fmla="*/ 24 w 25"/>
                      <a:gd name="T1" fmla="*/ 20 h 45"/>
                      <a:gd name="T2" fmla="*/ 24 w 25"/>
                      <a:gd name="T3" fmla="*/ 44 h 45"/>
                      <a:gd name="T4" fmla="*/ 0 w 25"/>
                      <a:gd name="T5" fmla="*/ 22 h 45"/>
                      <a:gd name="T6" fmla="*/ 0 w 25"/>
                      <a:gd name="T7" fmla="*/ 0 h 45"/>
                      <a:gd name="T8" fmla="*/ 24 w 25"/>
                      <a:gd name="T9" fmla="*/ 20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45">
                        <a:moveTo>
                          <a:pt x="24" y="20"/>
                        </a:moveTo>
                        <a:lnTo>
                          <a:pt x="24" y="44"/>
                        </a:lnTo>
                        <a:lnTo>
                          <a:pt x="0" y="22"/>
                        </a:lnTo>
                        <a:lnTo>
                          <a:pt x="0" y="0"/>
                        </a:lnTo>
                        <a:lnTo>
                          <a:pt x="24" y="2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 name="Freeform 132">
                    <a:extLst>
                      <a:ext uri="{FF2B5EF4-FFF2-40B4-BE49-F238E27FC236}">
                        <a16:creationId xmlns:a16="http://schemas.microsoft.com/office/drawing/2014/main" id="{F31787A9-07A4-488E-AD62-4B6E63A788D7}"/>
                      </a:ext>
                    </a:extLst>
                  </p:cNvPr>
                  <p:cNvSpPr>
                    <a:spLocks/>
                  </p:cNvSpPr>
                  <p:nvPr/>
                </p:nvSpPr>
                <p:spPr bwMode="auto">
                  <a:xfrm>
                    <a:off x="2232" y="2899"/>
                    <a:ext cx="37" cy="57"/>
                  </a:xfrm>
                  <a:custGeom>
                    <a:avLst/>
                    <a:gdLst>
                      <a:gd name="T0" fmla="*/ 36 w 37"/>
                      <a:gd name="T1" fmla="*/ 30 h 57"/>
                      <a:gd name="T2" fmla="*/ 36 w 37"/>
                      <a:gd name="T3" fmla="*/ 56 h 57"/>
                      <a:gd name="T4" fmla="*/ 0 w 37"/>
                      <a:gd name="T5" fmla="*/ 26 h 57"/>
                      <a:gd name="T6" fmla="*/ 0 w 37"/>
                      <a:gd name="T7" fmla="*/ 0 h 57"/>
                      <a:gd name="T8" fmla="*/ 36 w 37"/>
                      <a:gd name="T9" fmla="*/ 3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57">
                        <a:moveTo>
                          <a:pt x="36" y="30"/>
                        </a:moveTo>
                        <a:lnTo>
                          <a:pt x="36" y="56"/>
                        </a:lnTo>
                        <a:lnTo>
                          <a:pt x="0" y="26"/>
                        </a:lnTo>
                        <a:lnTo>
                          <a:pt x="0" y="0"/>
                        </a:lnTo>
                        <a:lnTo>
                          <a:pt x="36" y="3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4" name="Freeform 133">
                    <a:extLst>
                      <a:ext uri="{FF2B5EF4-FFF2-40B4-BE49-F238E27FC236}">
                        <a16:creationId xmlns:a16="http://schemas.microsoft.com/office/drawing/2014/main" id="{C2B6048F-7A9B-4BE5-8900-D2D440897088}"/>
                      </a:ext>
                    </a:extLst>
                  </p:cNvPr>
                  <p:cNvSpPr>
                    <a:spLocks/>
                  </p:cNvSpPr>
                  <p:nvPr/>
                </p:nvSpPr>
                <p:spPr bwMode="auto">
                  <a:xfrm>
                    <a:off x="2198" y="2870"/>
                    <a:ext cx="29" cy="53"/>
                  </a:xfrm>
                  <a:custGeom>
                    <a:avLst/>
                    <a:gdLst>
                      <a:gd name="T0" fmla="*/ 28 w 29"/>
                      <a:gd name="T1" fmla="*/ 25 h 53"/>
                      <a:gd name="T2" fmla="*/ 28 w 29"/>
                      <a:gd name="T3" fmla="*/ 52 h 53"/>
                      <a:gd name="T4" fmla="*/ 0 w 29"/>
                      <a:gd name="T5" fmla="*/ 25 h 53"/>
                      <a:gd name="T6" fmla="*/ 0 w 29"/>
                      <a:gd name="T7" fmla="*/ 0 h 53"/>
                      <a:gd name="T8" fmla="*/ 28 w 29"/>
                      <a:gd name="T9" fmla="*/ 25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3">
                        <a:moveTo>
                          <a:pt x="28" y="25"/>
                        </a:moveTo>
                        <a:lnTo>
                          <a:pt x="28" y="52"/>
                        </a:lnTo>
                        <a:lnTo>
                          <a:pt x="0" y="25"/>
                        </a:lnTo>
                        <a:lnTo>
                          <a:pt x="0" y="0"/>
                        </a:lnTo>
                        <a:lnTo>
                          <a:pt x="28" y="25"/>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5" name="Freeform 134">
                    <a:extLst>
                      <a:ext uri="{FF2B5EF4-FFF2-40B4-BE49-F238E27FC236}">
                        <a16:creationId xmlns:a16="http://schemas.microsoft.com/office/drawing/2014/main" id="{CF6B20BB-C0E0-4F1F-92E9-2325DA1E172F}"/>
                      </a:ext>
                    </a:extLst>
                  </p:cNvPr>
                  <p:cNvSpPr>
                    <a:spLocks/>
                  </p:cNvSpPr>
                  <p:nvPr/>
                </p:nvSpPr>
                <p:spPr bwMode="auto">
                  <a:xfrm>
                    <a:off x="2164" y="2840"/>
                    <a:ext cx="32" cy="53"/>
                  </a:xfrm>
                  <a:custGeom>
                    <a:avLst/>
                    <a:gdLst>
                      <a:gd name="T0" fmla="*/ 31 w 32"/>
                      <a:gd name="T1" fmla="*/ 26 h 53"/>
                      <a:gd name="T2" fmla="*/ 31 w 32"/>
                      <a:gd name="T3" fmla="*/ 52 h 53"/>
                      <a:gd name="T4" fmla="*/ 0 w 32"/>
                      <a:gd name="T5" fmla="*/ 24 h 53"/>
                      <a:gd name="T6" fmla="*/ 0 w 32"/>
                      <a:gd name="T7" fmla="*/ 0 h 53"/>
                      <a:gd name="T8" fmla="*/ 31 w 32"/>
                      <a:gd name="T9" fmla="*/ 26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53">
                        <a:moveTo>
                          <a:pt x="31" y="26"/>
                        </a:moveTo>
                        <a:lnTo>
                          <a:pt x="31" y="52"/>
                        </a:lnTo>
                        <a:lnTo>
                          <a:pt x="0" y="24"/>
                        </a:lnTo>
                        <a:lnTo>
                          <a:pt x="0" y="0"/>
                        </a:lnTo>
                        <a:lnTo>
                          <a:pt x="31" y="2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 name="Freeform 135">
                    <a:extLst>
                      <a:ext uri="{FF2B5EF4-FFF2-40B4-BE49-F238E27FC236}">
                        <a16:creationId xmlns:a16="http://schemas.microsoft.com/office/drawing/2014/main" id="{70E87017-4CB2-43D7-84BC-904030376204}"/>
                      </a:ext>
                    </a:extLst>
                  </p:cNvPr>
                  <p:cNvSpPr>
                    <a:spLocks/>
                  </p:cNvSpPr>
                  <p:nvPr/>
                </p:nvSpPr>
                <p:spPr bwMode="auto">
                  <a:xfrm>
                    <a:off x="2135" y="2873"/>
                    <a:ext cx="25" cy="51"/>
                  </a:xfrm>
                  <a:custGeom>
                    <a:avLst/>
                    <a:gdLst>
                      <a:gd name="T0" fmla="*/ 24 w 25"/>
                      <a:gd name="T1" fmla="*/ 26 h 51"/>
                      <a:gd name="T2" fmla="*/ 24 w 25"/>
                      <a:gd name="T3" fmla="*/ 50 h 51"/>
                      <a:gd name="T4" fmla="*/ 0 w 25"/>
                      <a:gd name="T5" fmla="*/ 25 h 51"/>
                      <a:gd name="T6" fmla="*/ 0 w 25"/>
                      <a:gd name="T7" fmla="*/ 0 h 51"/>
                      <a:gd name="T8" fmla="*/ 24 w 25"/>
                      <a:gd name="T9" fmla="*/ 26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1">
                        <a:moveTo>
                          <a:pt x="24" y="26"/>
                        </a:moveTo>
                        <a:lnTo>
                          <a:pt x="24" y="50"/>
                        </a:lnTo>
                        <a:lnTo>
                          <a:pt x="0" y="25"/>
                        </a:lnTo>
                        <a:lnTo>
                          <a:pt x="0" y="0"/>
                        </a:lnTo>
                        <a:lnTo>
                          <a:pt x="24" y="2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 name="Freeform 136">
                    <a:extLst>
                      <a:ext uri="{FF2B5EF4-FFF2-40B4-BE49-F238E27FC236}">
                        <a16:creationId xmlns:a16="http://schemas.microsoft.com/office/drawing/2014/main" id="{E40BD39F-96B8-4F2C-9D39-F7F12031A0D7}"/>
                      </a:ext>
                    </a:extLst>
                  </p:cNvPr>
                  <p:cNvSpPr>
                    <a:spLocks/>
                  </p:cNvSpPr>
                  <p:nvPr/>
                </p:nvSpPr>
                <p:spPr bwMode="auto">
                  <a:xfrm>
                    <a:off x="2232" y="2965"/>
                    <a:ext cx="37" cy="63"/>
                  </a:xfrm>
                  <a:custGeom>
                    <a:avLst/>
                    <a:gdLst>
                      <a:gd name="T0" fmla="*/ 36 w 37"/>
                      <a:gd name="T1" fmla="*/ 34 h 63"/>
                      <a:gd name="T2" fmla="*/ 36 w 37"/>
                      <a:gd name="T3" fmla="*/ 62 h 63"/>
                      <a:gd name="T4" fmla="*/ 0 w 37"/>
                      <a:gd name="T5" fmla="*/ 27 h 63"/>
                      <a:gd name="T6" fmla="*/ 0 w 37"/>
                      <a:gd name="T7" fmla="*/ 0 h 63"/>
                      <a:gd name="T8" fmla="*/ 36 w 37"/>
                      <a:gd name="T9" fmla="*/ 3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3">
                        <a:moveTo>
                          <a:pt x="36" y="34"/>
                        </a:moveTo>
                        <a:lnTo>
                          <a:pt x="36" y="62"/>
                        </a:lnTo>
                        <a:lnTo>
                          <a:pt x="0" y="27"/>
                        </a:lnTo>
                        <a:lnTo>
                          <a:pt x="0" y="0"/>
                        </a:lnTo>
                        <a:lnTo>
                          <a:pt x="36" y="34"/>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 name="Freeform 137">
                    <a:extLst>
                      <a:ext uri="{FF2B5EF4-FFF2-40B4-BE49-F238E27FC236}">
                        <a16:creationId xmlns:a16="http://schemas.microsoft.com/office/drawing/2014/main" id="{3A156D33-F2F7-4AB3-B856-BDC7E2DDDAFF}"/>
                      </a:ext>
                    </a:extLst>
                  </p:cNvPr>
                  <p:cNvSpPr>
                    <a:spLocks/>
                  </p:cNvSpPr>
                  <p:nvPr/>
                </p:nvSpPr>
                <p:spPr bwMode="auto">
                  <a:xfrm>
                    <a:off x="2198" y="2936"/>
                    <a:ext cx="29" cy="55"/>
                  </a:xfrm>
                  <a:custGeom>
                    <a:avLst/>
                    <a:gdLst>
                      <a:gd name="T0" fmla="*/ 28 w 29"/>
                      <a:gd name="T1" fmla="*/ 26 h 55"/>
                      <a:gd name="T2" fmla="*/ 28 w 29"/>
                      <a:gd name="T3" fmla="*/ 54 h 55"/>
                      <a:gd name="T4" fmla="*/ 0 w 29"/>
                      <a:gd name="T5" fmla="*/ 24 h 55"/>
                      <a:gd name="T6" fmla="*/ 0 w 29"/>
                      <a:gd name="T7" fmla="*/ 0 h 55"/>
                      <a:gd name="T8" fmla="*/ 28 w 29"/>
                      <a:gd name="T9" fmla="*/ 2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5">
                        <a:moveTo>
                          <a:pt x="28" y="26"/>
                        </a:moveTo>
                        <a:lnTo>
                          <a:pt x="28" y="54"/>
                        </a:lnTo>
                        <a:lnTo>
                          <a:pt x="0" y="24"/>
                        </a:lnTo>
                        <a:lnTo>
                          <a:pt x="0" y="0"/>
                        </a:lnTo>
                        <a:lnTo>
                          <a:pt x="28" y="26"/>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 name="Freeform 138">
                    <a:extLst>
                      <a:ext uri="{FF2B5EF4-FFF2-40B4-BE49-F238E27FC236}">
                        <a16:creationId xmlns:a16="http://schemas.microsoft.com/office/drawing/2014/main" id="{92A9170E-1FB3-4719-AE8E-C28C2B845D3A}"/>
                      </a:ext>
                    </a:extLst>
                  </p:cNvPr>
                  <p:cNvSpPr>
                    <a:spLocks/>
                  </p:cNvSpPr>
                  <p:nvPr/>
                </p:nvSpPr>
                <p:spPr bwMode="auto">
                  <a:xfrm>
                    <a:off x="2164" y="2901"/>
                    <a:ext cx="32" cy="54"/>
                  </a:xfrm>
                  <a:custGeom>
                    <a:avLst/>
                    <a:gdLst>
                      <a:gd name="T0" fmla="*/ 31 w 32"/>
                      <a:gd name="T1" fmla="*/ 28 h 54"/>
                      <a:gd name="T2" fmla="*/ 31 w 32"/>
                      <a:gd name="T3" fmla="*/ 53 h 54"/>
                      <a:gd name="T4" fmla="*/ 0 w 32"/>
                      <a:gd name="T5" fmla="*/ 24 h 54"/>
                      <a:gd name="T6" fmla="*/ 0 w 32"/>
                      <a:gd name="T7" fmla="*/ 0 h 54"/>
                      <a:gd name="T8" fmla="*/ 31 w 32"/>
                      <a:gd name="T9" fmla="*/ 28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54">
                        <a:moveTo>
                          <a:pt x="31" y="28"/>
                        </a:moveTo>
                        <a:lnTo>
                          <a:pt x="31" y="53"/>
                        </a:lnTo>
                        <a:lnTo>
                          <a:pt x="0" y="24"/>
                        </a:lnTo>
                        <a:lnTo>
                          <a:pt x="0" y="0"/>
                        </a:lnTo>
                        <a:lnTo>
                          <a:pt x="31" y="2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 name="Freeform 139">
                    <a:extLst>
                      <a:ext uri="{FF2B5EF4-FFF2-40B4-BE49-F238E27FC236}">
                        <a16:creationId xmlns:a16="http://schemas.microsoft.com/office/drawing/2014/main" id="{040FBADE-3B63-4C39-BE92-4BD17B103E78}"/>
                      </a:ext>
                    </a:extLst>
                  </p:cNvPr>
                  <p:cNvSpPr>
                    <a:spLocks/>
                  </p:cNvSpPr>
                  <p:nvPr/>
                </p:nvSpPr>
                <p:spPr bwMode="auto">
                  <a:xfrm>
                    <a:off x="2233" y="2631"/>
                    <a:ext cx="34" cy="47"/>
                  </a:xfrm>
                  <a:custGeom>
                    <a:avLst/>
                    <a:gdLst>
                      <a:gd name="T0" fmla="*/ 33 w 34"/>
                      <a:gd name="T1" fmla="*/ 18 h 47"/>
                      <a:gd name="T2" fmla="*/ 33 w 34"/>
                      <a:gd name="T3" fmla="*/ 46 h 47"/>
                      <a:gd name="T4" fmla="*/ 0 w 34"/>
                      <a:gd name="T5" fmla="*/ 25 h 47"/>
                      <a:gd name="T6" fmla="*/ 0 w 34"/>
                      <a:gd name="T7" fmla="*/ 0 h 47"/>
                      <a:gd name="T8" fmla="*/ 33 w 34"/>
                      <a:gd name="T9" fmla="*/ 18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7">
                        <a:moveTo>
                          <a:pt x="33" y="18"/>
                        </a:moveTo>
                        <a:lnTo>
                          <a:pt x="33" y="46"/>
                        </a:lnTo>
                        <a:lnTo>
                          <a:pt x="0" y="25"/>
                        </a:lnTo>
                        <a:lnTo>
                          <a:pt x="0" y="0"/>
                        </a:lnTo>
                        <a:lnTo>
                          <a:pt x="33" y="18"/>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 name="Freeform 140">
                    <a:extLst>
                      <a:ext uri="{FF2B5EF4-FFF2-40B4-BE49-F238E27FC236}">
                        <a16:creationId xmlns:a16="http://schemas.microsoft.com/office/drawing/2014/main" id="{DE9698DD-F194-4A1D-BEB0-0D4B7B7EE62B}"/>
                      </a:ext>
                    </a:extLst>
                  </p:cNvPr>
                  <p:cNvSpPr>
                    <a:spLocks/>
                  </p:cNvSpPr>
                  <p:nvPr/>
                </p:nvSpPr>
                <p:spPr bwMode="auto">
                  <a:xfrm>
                    <a:off x="2259" y="2680"/>
                    <a:ext cx="21" cy="35"/>
                  </a:xfrm>
                  <a:custGeom>
                    <a:avLst/>
                    <a:gdLst>
                      <a:gd name="T0" fmla="*/ 20 w 21"/>
                      <a:gd name="T1" fmla="*/ 7 h 35"/>
                      <a:gd name="T2" fmla="*/ 20 w 21"/>
                      <a:gd name="T3" fmla="*/ 34 h 35"/>
                      <a:gd name="T4" fmla="*/ 0 w 21"/>
                      <a:gd name="T5" fmla="*/ 26 h 35"/>
                      <a:gd name="T6" fmla="*/ 0 w 21"/>
                      <a:gd name="T7" fmla="*/ 0 h 35"/>
                      <a:gd name="T8" fmla="*/ 20 w 21"/>
                      <a:gd name="T9" fmla="*/ 7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5">
                        <a:moveTo>
                          <a:pt x="20" y="7"/>
                        </a:moveTo>
                        <a:lnTo>
                          <a:pt x="20" y="34"/>
                        </a:lnTo>
                        <a:lnTo>
                          <a:pt x="0" y="26"/>
                        </a:lnTo>
                        <a:lnTo>
                          <a:pt x="0" y="0"/>
                        </a:lnTo>
                        <a:lnTo>
                          <a:pt x="20" y="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 name="Freeform 141">
                    <a:extLst>
                      <a:ext uri="{FF2B5EF4-FFF2-40B4-BE49-F238E27FC236}">
                        <a16:creationId xmlns:a16="http://schemas.microsoft.com/office/drawing/2014/main" id="{D6CEAD52-0C61-48FB-A104-8790D9B211F4}"/>
                      </a:ext>
                    </a:extLst>
                  </p:cNvPr>
                  <p:cNvSpPr>
                    <a:spLocks/>
                  </p:cNvSpPr>
                  <p:nvPr/>
                </p:nvSpPr>
                <p:spPr bwMode="auto">
                  <a:xfrm>
                    <a:off x="2233" y="2764"/>
                    <a:ext cx="34" cy="52"/>
                  </a:xfrm>
                  <a:custGeom>
                    <a:avLst/>
                    <a:gdLst>
                      <a:gd name="T0" fmla="*/ 33 w 34"/>
                      <a:gd name="T1" fmla="*/ 23 h 52"/>
                      <a:gd name="T2" fmla="*/ 33 w 34"/>
                      <a:gd name="T3" fmla="*/ 51 h 52"/>
                      <a:gd name="T4" fmla="*/ 0 w 34"/>
                      <a:gd name="T5" fmla="*/ 27 h 52"/>
                      <a:gd name="T6" fmla="*/ 0 w 34"/>
                      <a:gd name="T7" fmla="*/ 0 h 52"/>
                      <a:gd name="T8" fmla="*/ 33 w 34"/>
                      <a:gd name="T9" fmla="*/ 2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52">
                        <a:moveTo>
                          <a:pt x="33" y="23"/>
                        </a:moveTo>
                        <a:lnTo>
                          <a:pt x="33" y="51"/>
                        </a:lnTo>
                        <a:lnTo>
                          <a:pt x="0" y="27"/>
                        </a:lnTo>
                        <a:lnTo>
                          <a:pt x="0" y="0"/>
                        </a:lnTo>
                        <a:lnTo>
                          <a:pt x="33" y="2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3" name="Freeform 142">
                    <a:extLst>
                      <a:ext uri="{FF2B5EF4-FFF2-40B4-BE49-F238E27FC236}">
                        <a16:creationId xmlns:a16="http://schemas.microsoft.com/office/drawing/2014/main" id="{F13C7C19-3431-4D18-955E-FB8D381E1E54}"/>
                      </a:ext>
                    </a:extLst>
                  </p:cNvPr>
                  <p:cNvSpPr>
                    <a:spLocks/>
                  </p:cNvSpPr>
                  <p:nvPr/>
                </p:nvSpPr>
                <p:spPr bwMode="auto">
                  <a:xfrm>
                    <a:off x="2268" y="2930"/>
                    <a:ext cx="22" cy="29"/>
                  </a:xfrm>
                  <a:custGeom>
                    <a:avLst/>
                    <a:gdLst>
                      <a:gd name="T0" fmla="*/ 21 w 22"/>
                      <a:gd name="T1" fmla="*/ 0 h 29"/>
                      <a:gd name="T2" fmla="*/ 0 w 22"/>
                      <a:gd name="T3" fmla="*/ 0 h 29"/>
                      <a:gd name="T4" fmla="*/ 0 w 22"/>
                      <a:gd name="T5" fmla="*/ 28 h 29"/>
                      <a:gd name="T6" fmla="*/ 21 w 22"/>
                      <a:gd name="T7" fmla="*/ 28 h 29"/>
                      <a:gd name="T8" fmla="*/ 21 w 2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9">
                        <a:moveTo>
                          <a:pt x="21" y="0"/>
                        </a:moveTo>
                        <a:lnTo>
                          <a:pt x="0" y="0"/>
                        </a:lnTo>
                        <a:lnTo>
                          <a:pt x="0" y="28"/>
                        </a:lnTo>
                        <a:lnTo>
                          <a:pt x="21" y="28"/>
                        </a:lnTo>
                        <a:lnTo>
                          <a:pt x="21" y="0"/>
                        </a:lnTo>
                      </a:path>
                    </a:pathLst>
                  </a:custGeom>
                  <a:solidFill>
                    <a:srgbClr val="6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 name="Group 143">
                  <a:extLst>
                    <a:ext uri="{FF2B5EF4-FFF2-40B4-BE49-F238E27FC236}">
                      <a16:creationId xmlns:a16="http://schemas.microsoft.com/office/drawing/2014/main" id="{EA1DB1F5-D0DD-44E0-BE16-956DC4EA6BCA}"/>
                    </a:ext>
                  </a:extLst>
                </p:cNvPr>
                <p:cNvGrpSpPr>
                  <a:grpSpLocks/>
                </p:cNvGrpSpPr>
                <p:nvPr/>
              </p:nvGrpSpPr>
              <p:grpSpPr bwMode="auto">
                <a:xfrm>
                  <a:off x="2132" y="2507"/>
                  <a:ext cx="221" cy="101"/>
                  <a:chOff x="2132" y="2507"/>
                  <a:chExt cx="221" cy="101"/>
                </a:xfrm>
              </p:grpSpPr>
              <p:sp>
                <p:nvSpPr>
                  <p:cNvPr id="203" name="Freeform 144">
                    <a:extLst>
                      <a:ext uri="{FF2B5EF4-FFF2-40B4-BE49-F238E27FC236}">
                        <a16:creationId xmlns:a16="http://schemas.microsoft.com/office/drawing/2014/main" id="{9AF34B70-64A9-4A12-964B-E10D4689BD1A}"/>
                      </a:ext>
                    </a:extLst>
                  </p:cNvPr>
                  <p:cNvSpPr>
                    <a:spLocks/>
                  </p:cNvSpPr>
                  <p:nvPr/>
                </p:nvSpPr>
                <p:spPr bwMode="auto">
                  <a:xfrm>
                    <a:off x="2132" y="2507"/>
                    <a:ext cx="221" cy="59"/>
                  </a:xfrm>
                  <a:custGeom>
                    <a:avLst/>
                    <a:gdLst>
                      <a:gd name="T0" fmla="*/ 0 w 221"/>
                      <a:gd name="T1" fmla="*/ 0 h 59"/>
                      <a:gd name="T2" fmla="*/ 94 w 221"/>
                      <a:gd name="T3" fmla="*/ 3 h 59"/>
                      <a:gd name="T4" fmla="*/ 220 w 221"/>
                      <a:gd name="T5" fmla="*/ 55 h 59"/>
                      <a:gd name="T6" fmla="*/ 132 w 221"/>
                      <a:gd name="T7" fmla="*/ 58 h 59"/>
                      <a:gd name="T8" fmla="*/ 0 w 221"/>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59">
                        <a:moveTo>
                          <a:pt x="0" y="0"/>
                        </a:moveTo>
                        <a:lnTo>
                          <a:pt x="94" y="3"/>
                        </a:lnTo>
                        <a:lnTo>
                          <a:pt x="220" y="55"/>
                        </a:lnTo>
                        <a:lnTo>
                          <a:pt x="132" y="58"/>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 name="Freeform 145">
                    <a:extLst>
                      <a:ext uri="{FF2B5EF4-FFF2-40B4-BE49-F238E27FC236}">
                        <a16:creationId xmlns:a16="http://schemas.microsoft.com/office/drawing/2014/main" id="{19860EF7-461B-41DF-ABE6-62563CEECEE1}"/>
                      </a:ext>
                    </a:extLst>
                  </p:cNvPr>
                  <p:cNvSpPr>
                    <a:spLocks/>
                  </p:cNvSpPr>
                  <p:nvPr/>
                </p:nvSpPr>
                <p:spPr bwMode="auto">
                  <a:xfrm>
                    <a:off x="2269" y="2565"/>
                    <a:ext cx="84" cy="43"/>
                  </a:xfrm>
                  <a:custGeom>
                    <a:avLst/>
                    <a:gdLst>
                      <a:gd name="T0" fmla="*/ 1 w 84"/>
                      <a:gd name="T1" fmla="*/ 0 h 43"/>
                      <a:gd name="T2" fmla="*/ 83 w 84"/>
                      <a:gd name="T3" fmla="*/ 0 h 43"/>
                      <a:gd name="T4" fmla="*/ 83 w 84"/>
                      <a:gd name="T5" fmla="*/ 42 h 43"/>
                      <a:gd name="T6" fmla="*/ 0 w 84"/>
                      <a:gd name="T7" fmla="*/ 42 h 43"/>
                      <a:gd name="T8" fmla="*/ 1 w 84"/>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43">
                        <a:moveTo>
                          <a:pt x="1" y="0"/>
                        </a:moveTo>
                        <a:lnTo>
                          <a:pt x="83" y="0"/>
                        </a:lnTo>
                        <a:lnTo>
                          <a:pt x="83" y="42"/>
                        </a:lnTo>
                        <a:lnTo>
                          <a:pt x="0" y="42"/>
                        </a:lnTo>
                        <a:lnTo>
                          <a:pt x="1" y="0"/>
                        </a:lnTo>
                      </a:path>
                    </a:pathLst>
                  </a:custGeom>
                  <a:solidFill>
                    <a:srgbClr val="E0E0E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 name="Freeform 146">
                    <a:extLst>
                      <a:ext uri="{FF2B5EF4-FFF2-40B4-BE49-F238E27FC236}">
                        <a16:creationId xmlns:a16="http://schemas.microsoft.com/office/drawing/2014/main" id="{59711C4B-1946-41D5-9C8E-0D6445D2BDD8}"/>
                      </a:ext>
                    </a:extLst>
                  </p:cNvPr>
                  <p:cNvSpPr>
                    <a:spLocks/>
                  </p:cNvSpPr>
                  <p:nvPr/>
                </p:nvSpPr>
                <p:spPr bwMode="auto">
                  <a:xfrm>
                    <a:off x="2133" y="2508"/>
                    <a:ext cx="135" cy="100"/>
                  </a:xfrm>
                  <a:custGeom>
                    <a:avLst/>
                    <a:gdLst>
                      <a:gd name="T0" fmla="*/ 0 w 135"/>
                      <a:gd name="T1" fmla="*/ 0 h 100"/>
                      <a:gd name="T2" fmla="*/ 0 w 135"/>
                      <a:gd name="T3" fmla="*/ 33 h 100"/>
                      <a:gd name="T4" fmla="*/ 134 w 135"/>
                      <a:gd name="T5" fmla="*/ 99 h 100"/>
                      <a:gd name="T6" fmla="*/ 134 w 135"/>
                      <a:gd name="T7" fmla="*/ 54 h 100"/>
                      <a:gd name="T8" fmla="*/ 0 w 135"/>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100">
                        <a:moveTo>
                          <a:pt x="0" y="0"/>
                        </a:moveTo>
                        <a:lnTo>
                          <a:pt x="0" y="33"/>
                        </a:lnTo>
                        <a:lnTo>
                          <a:pt x="134" y="99"/>
                        </a:lnTo>
                        <a:lnTo>
                          <a:pt x="134" y="54"/>
                        </a:lnTo>
                        <a:lnTo>
                          <a:pt x="0" y="0"/>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28" name="Line 147">
              <a:extLst>
                <a:ext uri="{FF2B5EF4-FFF2-40B4-BE49-F238E27FC236}">
                  <a16:creationId xmlns:a16="http://schemas.microsoft.com/office/drawing/2014/main" id="{D6434A47-42A3-4432-9A2F-97E3E0B070E9}"/>
                </a:ext>
              </a:extLst>
            </p:cNvPr>
            <p:cNvSpPr>
              <a:spLocks noChangeShapeType="1"/>
            </p:cNvSpPr>
            <p:nvPr/>
          </p:nvSpPr>
          <p:spPr bwMode="auto">
            <a:xfrm flipH="1">
              <a:off x="7172325" y="2744788"/>
              <a:ext cx="1588" cy="242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 name="Group 148">
              <a:extLst>
                <a:ext uri="{FF2B5EF4-FFF2-40B4-BE49-F238E27FC236}">
                  <a16:creationId xmlns:a16="http://schemas.microsoft.com/office/drawing/2014/main" id="{B8442A51-3008-4F6F-BF68-01B114C6EABA}"/>
                </a:ext>
              </a:extLst>
            </p:cNvPr>
            <p:cNvGrpSpPr>
              <a:grpSpLocks/>
            </p:cNvGrpSpPr>
            <p:nvPr/>
          </p:nvGrpSpPr>
          <p:grpSpPr bwMode="auto">
            <a:xfrm>
              <a:off x="7172325" y="3362325"/>
              <a:ext cx="968375" cy="1808163"/>
              <a:chOff x="4518" y="2118"/>
              <a:chExt cx="610" cy="1139"/>
            </a:xfrm>
          </p:grpSpPr>
          <p:sp>
            <p:nvSpPr>
              <p:cNvPr id="330" name="Line 149">
                <a:extLst>
                  <a:ext uri="{FF2B5EF4-FFF2-40B4-BE49-F238E27FC236}">
                    <a16:creationId xmlns:a16="http://schemas.microsoft.com/office/drawing/2014/main" id="{49CB76C3-8BFE-43ED-B9AE-D5C43E9F4750}"/>
                  </a:ext>
                </a:extLst>
              </p:cNvPr>
              <p:cNvSpPr>
                <a:spLocks noChangeShapeType="1"/>
              </p:cNvSpPr>
              <p:nvPr/>
            </p:nvSpPr>
            <p:spPr bwMode="auto">
              <a:xfrm>
                <a:off x="4518" y="2313"/>
                <a:ext cx="0" cy="13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 name="Line 150">
                <a:extLst>
                  <a:ext uri="{FF2B5EF4-FFF2-40B4-BE49-F238E27FC236}">
                    <a16:creationId xmlns:a16="http://schemas.microsoft.com/office/drawing/2014/main" id="{54BC4884-8EC2-4BDD-9854-08C76C9DFF28}"/>
                  </a:ext>
                </a:extLst>
              </p:cNvPr>
              <p:cNvSpPr>
                <a:spLocks noChangeShapeType="1"/>
              </p:cNvSpPr>
              <p:nvPr/>
            </p:nvSpPr>
            <p:spPr bwMode="auto">
              <a:xfrm>
                <a:off x="4518" y="2639"/>
                <a:ext cx="0" cy="13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 name="Line 151">
                <a:extLst>
                  <a:ext uri="{FF2B5EF4-FFF2-40B4-BE49-F238E27FC236}">
                    <a16:creationId xmlns:a16="http://schemas.microsoft.com/office/drawing/2014/main" id="{2EECB0E6-446F-4FB5-A30C-AD20A0ECA1CD}"/>
                  </a:ext>
                </a:extLst>
              </p:cNvPr>
              <p:cNvSpPr>
                <a:spLocks noChangeShapeType="1"/>
              </p:cNvSpPr>
              <p:nvPr/>
            </p:nvSpPr>
            <p:spPr bwMode="auto">
              <a:xfrm>
                <a:off x="4518" y="3127"/>
                <a:ext cx="0" cy="13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 name="Line 152">
                <a:extLst>
                  <a:ext uri="{FF2B5EF4-FFF2-40B4-BE49-F238E27FC236}">
                    <a16:creationId xmlns:a16="http://schemas.microsoft.com/office/drawing/2014/main" id="{D068ED49-DB2C-4C3E-AD42-816F6697D88D}"/>
                  </a:ext>
                </a:extLst>
              </p:cNvPr>
              <p:cNvSpPr>
                <a:spLocks noChangeShapeType="1"/>
              </p:cNvSpPr>
              <p:nvPr/>
            </p:nvSpPr>
            <p:spPr bwMode="auto">
              <a:xfrm>
                <a:off x="4518" y="2118"/>
                <a:ext cx="0" cy="13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 name="Line 153">
                <a:extLst>
                  <a:ext uri="{FF2B5EF4-FFF2-40B4-BE49-F238E27FC236}">
                    <a16:creationId xmlns:a16="http://schemas.microsoft.com/office/drawing/2014/main" id="{F61B34B6-A801-4498-964C-637A9B92EF96}"/>
                  </a:ext>
                </a:extLst>
              </p:cNvPr>
              <p:cNvSpPr>
                <a:spLocks noChangeShapeType="1"/>
              </p:cNvSpPr>
              <p:nvPr/>
            </p:nvSpPr>
            <p:spPr bwMode="auto">
              <a:xfrm>
                <a:off x="4518" y="2899"/>
                <a:ext cx="0" cy="13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 name="Line 154">
                <a:extLst>
                  <a:ext uri="{FF2B5EF4-FFF2-40B4-BE49-F238E27FC236}">
                    <a16:creationId xmlns:a16="http://schemas.microsoft.com/office/drawing/2014/main" id="{7D2EAC25-017A-460E-B467-5BA6E7C7ED96}"/>
                  </a:ext>
                </a:extLst>
              </p:cNvPr>
              <p:cNvSpPr>
                <a:spLocks noChangeShapeType="1"/>
              </p:cNvSpPr>
              <p:nvPr/>
            </p:nvSpPr>
            <p:spPr bwMode="auto">
              <a:xfrm flipV="1">
                <a:off x="4518" y="2378"/>
                <a:ext cx="39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6" name="Object 155">
                <a:extLst>
                  <a:ext uri="{FF2B5EF4-FFF2-40B4-BE49-F238E27FC236}">
                    <a16:creationId xmlns:a16="http://schemas.microsoft.com/office/drawing/2014/main" id="{BE90571A-CE99-4175-A42C-CF700E0E31D2}"/>
                  </a:ext>
                </a:extLst>
              </p:cNvPr>
              <p:cNvGraphicFramePr>
                <a:graphicFrameLocks noChangeAspect="1"/>
              </p:cNvGraphicFramePr>
              <p:nvPr/>
            </p:nvGraphicFramePr>
            <p:xfrm>
              <a:off x="4868" y="2215"/>
              <a:ext cx="260" cy="299"/>
            </p:xfrm>
            <a:graphic>
              <a:graphicData uri="http://schemas.openxmlformats.org/presentationml/2006/ole">
                <mc:AlternateContent xmlns:mc="http://schemas.openxmlformats.org/markup-compatibility/2006">
                  <mc:Choice xmlns:v="urn:schemas-microsoft-com:vml" Requires="v">
                    <p:oleObj spid="_x0000_s27671" name="Microsoft ClipArt Gallery" r:id="rId4" imgW="1927225" imgH="3382963" progId="MS_ClipArt_Gallery">
                      <p:embed/>
                    </p:oleObj>
                  </mc:Choice>
                  <mc:Fallback>
                    <p:oleObj name="Microsoft ClipArt Gallery" r:id="rId4" imgW="1927225" imgH="3382963" progId="MS_ClipArt_Gallery">
                      <p:embed/>
                      <p:pic>
                        <p:nvPicPr>
                          <p:cNvPr id="14377" name="Object 155">
                            <a:extLst>
                              <a:ext uri="{FF2B5EF4-FFF2-40B4-BE49-F238E27FC236}">
                                <a16:creationId xmlns:a16="http://schemas.microsoft.com/office/drawing/2014/main" id="{581EF75E-F3F1-40C7-B69D-CD6AC37F2F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8" y="2215"/>
                            <a:ext cx="26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 name="Line 156">
                <a:extLst>
                  <a:ext uri="{FF2B5EF4-FFF2-40B4-BE49-F238E27FC236}">
                    <a16:creationId xmlns:a16="http://schemas.microsoft.com/office/drawing/2014/main" id="{4A494FE7-B45E-4E55-8899-EA915B038544}"/>
                  </a:ext>
                </a:extLst>
              </p:cNvPr>
              <p:cNvSpPr>
                <a:spLocks noChangeShapeType="1"/>
              </p:cNvSpPr>
              <p:nvPr/>
            </p:nvSpPr>
            <p:spPr bwMode="auto">
              <a:xfrm>
                <a:off x="4518" y="2704"/>
                <a:ext cx="39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 name="Object 157">
                <a:extLst>
                  <a:ext uri="{FF2B5EF4-FFF2-40B4-BE49-F238E27FC236}">
                    <a16:creationId xmlns:a16="http://schemas.microsoft.com/office/drawing/2014/main" id="{0C562D23-B28D-4A45-A201-B7D9E5EFCA7D}"/>
                  </a:ext>
                </a:extLst>
              </p:cNvPr>
              <p:cNvGraphicFramePr>
                <a:graphicFrameLocks noChangeAspect="1"/>
              </p:cNvGraphicFramePr>
              <p:nvPr/>
            </p:nvGraphicFramePr>
            <p:xfrm>
              <a:off x="4868" y="2508"/>
              <a:ext cx="260" cy="299"/>
            </p:xfrm>
            <a:graphic>
              <a:graphicData uri="http://schemas.openxmlformats.org/presentationml/2006/ole">
                <mc:AlternateContent xmlns:mc="http://schemas.openxmlformats.org/markup-compatibility/2006">
                  <mc:Choice xmlns:v="urn:schemas-microsoft-com:vml" Requires="v">
                    <p:oleObj spid="_x0000_s27672" name="Microsoft ClipArt Gallery" r:id="rId6" imgW="1927225" imgH="3382963" progId="MS_ClipArt_Gallery">
                      <p:embed/>
                    </p:oleObj>
                  </mc:Choice>
                  <mc:Fallback>
                    <p:oleObj name="Microsoft ClipArt Gallery" r:id="rId6" imgW="1927225" imgH="3382963" progId="MS_ClipArt_Gallery">
                      <p:embed/>
                      <p:pic>
                        <p:nvPicPr>
                          <p:cNvPr id="14379" name="Object 157">
                            <a:extLst>
                              <a:ext uri="{FF2B5EF4-FFF2-40B4-BE49-F238E27FC236}">
                                <a16:creationId xmlns:a16="http://schemas.microsoft.com/office/drawing/2014/main" id="{0A9086BD-8E0E-4E5A-B52F-319C98794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8" y="2508"/>
                            <a:ext cx="26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 name="Line 158">
                <a:extLst>
                  <a:ext uri="{FF2B5EF4-FFF2-40B4-BE49-F238E27FC236}">
                    <a16:creationId xmlns:a16="http://schemas.microsoft.com/office/drawing/2014/main" id="{907987FA-D67E-409F-B2F0-24E94C8831AA}"/>
                  </a:ext>
                </a:extLst>
              </p:cNvPr>
              <p:cNvSpPr>
                <a:spLocks noChangeShapeType="1"/>
              </p:cNvSpPr>
              <p:nvPr/>
            </p:nvSpPr>
            <p:spPr bwMode="auto">
              <a:xfrm>
                <a:off x="4518" y="2964"/>
                <a:ext cx="39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0" name="Object 159">
                <a:extLst>
                  <a:ext uri="{FF2B5EF4-FFF2-40B4-BE49-F238E27FC236}">
                    <a16:creationId xmlns:a16="http://schemas.microsoft.com/office/drawing/2014/main" id="{81935179-5068-4899-B972-A40F4889BDD1}"/>
                  </a:ext>
                </a:extLst>
              </p:cNvPr>
              <p:cNvGraphicFramePr>
                <a:graphicFrameLocks noChangeAspect="1"/>
              </p:cNvGraphicFramePr>
              <p:nvPr/>
            </p:nvGraphicFramePr>
            <p:xfrm>
              <a:off x="4868" y="2834"/>
              <a:ext cx="260" cy="299"/>
            </p:xfrm>
            <a:graphic>
              <a:graphicData uri="http://schemas.openxmlformats.org/presentationml/2006/ole">
                <mc:AlternateContent xmlns:mc="http://schemas.openxmlformats.org/markup-compatibility/2006">
                  <mc:Choice xmlns:v="urn:schemas-microsoft-com:vml" Requires="v">
                    <p:oleObj spid="_x0000_s27673" name="Microsoft ClipArt Gallery" r:id="rId7" imgW="1927225" imgH="3382963" progId="MS_ClipArt_Gallery">
                      <p:embed/>
                    </p:oleObj>
                  </mc:Choice>
                  <mc:Fallback>
                    <p:oleObj name="Microsoft ClipArt Gallery" r:id="rId7" imgW="1927225" imgH="3382963" progId="MS_ClipArt_Gallery">
                      <p:embed/>
                      <p:pic>
                        <p:nvPicPr>
                          <p:cNvPr id="14381" name="Object 159">
                            <a:extLst>
                              <a:ext uri="{FF2B5EF4-FFF2-40B4-BE49-F238E27FC236}">
                                <a16:creationId xmlns:a16="http://schemas.microsoft.com/office/drawing/2014/main" id="{F5CF78D0-978D-4AFA-BBB8-8D5A7D9903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8" y="2834"/>
                            <a:ext cx="26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1" name="Text Box 160">
              <a:extLst>
                <a:ext uri="{FF2B5EF4-FFF2-40B4-BE49-F238E27FC236}">
                  <a16:creationId xmlns:a16="http://schemas.microsoft.com/office/drawing/2014/main" id="{2EBC3501-E850-4019-89D7-E260163EE95F}"/>
                </a:ext>
              </a:extLst>
            </p:cNvPr>
            <p:cNvSpPr txBox="1">
              <a:spLocks noChangeArrowheads="1"/>
            </p:cNvSpPr>
            <p:nvPr/>
          </p:nvSpPr>
          <p:spPr bwMode="auto">
            <a:xfrm>
              <a:off x="7315200" y="3048000"/>
              <a:ext cx="18415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4" rIns="91427" bIns="45714" anchor="ctr">
              <a:spAutoFit/>
            </a:bodyPr>
            <a:lstStyle/>
            <a:p>
              <a:pPr algn="ctr">
                <a:defRPr/>
              </a:pPr>
              <a:endParaRPr lang="zh-CN" altLang="zh-CN" sz="2000" b="1">
                <a:effectLst>
                  <a:outerShdw blurRad="38100" dist="38100" dir="2700000" algn="tl">
                    <a:srgbClr val="C0C0C0"/>
                  </a:outerShdw>
                </a:effectLst>
                <a:latin typeface="Arial" charset="0"/>
              </a:endParaRPr>
            </a:p>
          </p:txBody>
        </p:sp>
        <p:sp>
          <p:nvSpPr>
            <p:cNvPr id="342" name="Line 161">
              <a:extLst>
                <a:ext uri="{FF2B5EF4-FFF2-40B4-BE49-F238E27FC236}">
                  <a16:creationId xmlns:a16="http://schemas.microsoft.com/office/drawing/2014/main" id="{FBDB0997-A5EB-4837-839C-6FEF8CEB416B}"/>
                </a:ext>
              </a:extLst>
            </p:cNvPr>
            <p:cNvSpPr>
              <a:spLocks noChangeShapeType="1"/>
            </p:cNvSpPr>
            <p:nvPr/>
          </p:nvSpPr>
          <p:spPr bwMode="auto">
            <a:xfrm>
              <a:off x="6775450" y="4581525"/>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3" name="Picture 162">
              <a:extLst>
                <a:ext uri="{FF2B5EF4-FFF2-40B4-BE49-F238E27FC236}">
                  <a16:creationId xmlns:a16="http://schemas.microsoft.com/office/drawing/2014/main" id="{7488C70E-9862-4A7A-95DD-A7E47C9E40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2200" y="2514600"/>
              <a:ext cx="33972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44" name="Object 163">
              <a:extLst>
                <a:ext uri="{FF2B5EF4-FFF2-40B4-BE49-F238E27FC236}">
                  <a16:creationId xmlns:a16="http://schemas.microsoft.com/office/drawing/2014/main" id="{C41D2EB9-2BFC-40C5-9995-8A6D131A25DC}"/>
                </a:ext>
              </a:extLst>
            </p:cNvPr>
            <p:cNvGraphicFramePr>
              <a:graphicFrameLocks noChangeAspect="1"/>
            </p:cNvGraphicFramePr>
            <p:nvPr>
              <p:extLst>
                <p:ext uri="{D42A27DB-BD31-4B8C-83A1-F6EECF244321}">
                  <p14:modId xmlns:p14="http://schemas.microsoft.com/office/powerpoint/2010/main" val="3965075899"/>
                </p:ext>
              </p:extLst>
            </p:nvPr>
          </p:nvGraphicFramePr>
          <p:xfrm>
            <a:off x="8323263" y="1822450"/>
            <a:ext cx="412750" cy="474663"/>
          </p:xfrm>
          <a:graphic>
            <a:graphicData uri="http://schemas.openxmlformats.org/presentationml/2006/ole">
              <mc:AlternateContent xmlns:mc="http://schemas.openxmlformats.org/markup-compatibility/2006">
                <mc:Choice xmlns:v="urn:schemas-microsoft-com:vml" Requires="v">
                  <p:oleObj spid="_x0000_s27674" name="Microsoft ClipArt Gallery" r:id="rId8" imgW="1927225" imgH="3382963" progId="MS_ClipArt_Gallery">
                    <p:embed/>
                  </p:oleObj>
                </mc:Choice>
                <mc:Fallback>
                  <p:oleObj name="Microsoft ClipArt Gallery" r:id="rId8" imgW="1927225" imgH="3382963" progId="MS_ClipArt_Gallery">
                    <p:embed/>
                    <p:pic>
                      <p:nvPicPr>
                        <p:cNvPr id="14354" name="Object 163">
                          <a:extLst>
                            <a:ext uri="{FF2B5EF4-FFF2-40B4-BE49-F238E27FC236}">
                              <a16:creationId xmlns:a16="http://schemas.microsoft.com/office/drawing/2014/main" id="{4348587E-E917-4B6B-AC04-B4C83294D3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3263" y="1822450"/>
                          <a:ext cx="41275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 name="Object 164">
              <a:extLst>
                <a:ext uri="{FF2B5EF4-FFF2-40B4-BE49-F238E27FC236}">
                  <a16:creationId xmlns:a16="http://schemas.microsoft.com/office/drawing/2014/main" id="{4E445C1E-D5D3-4369-AC30-3AB7C16B8E0C}"/>
                </a:ext>
              </a:extLst>
            </p:cNvPr>
            <p:cNvGraphicFramePr>
              <a:graphicFrameLocks noChangeAspect="1"/>
            </p:cNvGraphicFramePr>
            <p:nvPr>
              <p:extLst>
                <p:ext uri="{D42A27DB-BD31-4B8C-83A1-F6EECF244321}">
                  <p14:modId xmlns:p14="http://schemas.microsoft.com/office/powerpoint/2010/main" val="434307139"/>
                </p:ext>
              </p:extLst>
            </p:nvPr>
          </p:nvGraphicFramePr>
          <p:xfrm>
            <a:off x="8340725" y="2509838"/>
            <a:ext cx="412750" cy="474662"/>
          </p:xfrm>
          <a:graphic>
            <a:graphicData uri="http://schemas.openxmlformats.org/presentationml/2006/ole">
              <mc:AlternateContent xmlns:mc="http://schemas.openxmlformats.org/markup-compatibility/2006">
                <mc:Choice xmlns:v="urn:schemas-microsoft-com:vml" Requires="v">
                  <p:oleObj spid="_x0000_s27675" name="Microsoft ClipArt Gallery" r:id="rId9" imgW="1927225" imgH="3382963" progId="MS_ClipArt_Gallery">
                    <p:embed/>
                  </p:oleObj>
                </mc:Choice>
                <mc:Fallback>
                  <p:oleObj name="Microsoft ClipArt Gallery" r:id="rId9" imgW="1927225" imgH="3382963" progId="MS_ClipArt_Gallery">
                    <p:embed/>
                    <p:pic>
                      <p:nvPicPr>
                        <p:cNvPr id="14355" name="Object 164">
                          <a:extLst>
                            <a:ext uri="{FF2B5EF4-FFF2-40B4-BE49-F238E27FC236}">
                              <a16:creationId xmlns:a16="http://schemas.microsoft.com/office/drawing/2014/main" id="{59F75B8B-E636-4C7C-97B8-7B25478AD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0725" y="2509838"/>
                          <a:ext cx="41275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6" name="Line 165">
              <a:extLst>
                <a:ext uri="{FF2B5EF4-FFF2-40B4-BE49-F238E27FC236}">
                  <a16:creationId xmlns:a16="http://schemas.microsoft.com/office/drawing/2014/main" id="{7419D5F7-65FC-449B-847E-C4E8FB5CEA94}"/>
                </a:ext>
              </a:extLst>
            </p:cNvPr>
            <p:cNvSpPr>
              <a:spLocks noChangeShapeType="1"/>
            </p:cNvSpPr>
            <p:nvPr/>
          </p:nvSpPr>
          <p:spPr bwMode="auto">
            <a:xfrm flipH="1">
              <a:off x="8112125" y="1685925"/>
              <a:ext cx="1588" cy="13668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 name="Line 166">
              <a:extLst>
                <a:ext uri="{FF2B5EF4-FFF2-40B4-BE49-F238E27FC236}">
                  <a16:creationId xmlns:a16="http://schemas.microsoft.com/office/drawing/2014/main" id="{CC6F9B89-62BA-4268-9C4D-A3CE30DD6FF4}"/>
                </a:ext>
              </a:extLst>
            </p:cNvPr>
            <p:cNvSpPr>
              <a:spLocks noChangeShapeType="1"/>
            </p:cNvSpPr>
            <p:nvPr/>
          </p:nvSpPr>
          <p:spPr bwMode="auto">
            <a:xfrm>
              <a:off x="7704138" y="2916238"/>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 name="Line 167">
              <a:extLst>
                <a:ext uri="{FF2B5EF4-FFF2-40B4-BE49-F238E27FC236}">
                  <a16:creationId xmlns:a16="http://schemas.microsoft.com/office/drawing/2014/main" id="{F769AEB6-0B8C-45EA-B38D-06DE3F949335}"/>
                </a:ext>
              </a:extLst>
            </p:cNvPr>
            <p:cNvSpPr>
              <a:spLocks noChangeShapeType="1"/>
            </p:cNvSpPr>
            <p:nvPr/>
          </p:nvSpPr>
          <p:spPr bwMode="auto">
            <a:xfrm>
              <a:off x="1779588" y="4627563"/>
              <a:ext cx="5064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 name="Line 168">
              <a:extLst>
                <a:ext uri="{FF2B5EF4-FFF2-40B4-BE49-F238E27FC236}">
                  <a16:creationId xmlns:a16="http://schemas.microsoft.com/office/drawing/2014/main" id="{4BFA0C01-69A2-45B3-833A-D4D5FAF91C99}"/>
                </a:ext>
              </a:extLst>
            </p:cNvPr>
            <p:cNvSpPr>
              <a:spLocks noChangeShapeType="1"/>
            </p:cNvSpPr>
            <p:nvPr/>
          </p:nvSpPr>
          <p:spPr bwMode="auto">
            <a:xfrm>
              <a:off x="1371600" y="5484813"/>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 name="Line 169">
              <a:extLst>
                <a:ext uri="{FF2B5EF4-FFF2-40B4-BE49-F238E27FC236}">
                  <a16:creationId xmlns:a16="http://schemas.microsoft.com/office/drawing/2014/main" id="{7C55E033-B024-435C-A670-42384EBD7C1D}"/>
                </a:ext>
              </a:extLst>
            </p:cNvPr>
            <p:cNvSpPr>
              <a:spLocks noChangeShapeType="1"/>
            </p:cNvSpPr>
            <p:nvPr/>
          </p:nvSpPr>
          <p:spPr bwMode="auto">
            <a:xfrm>
              <a:off x="1352550" y="4765675"/>
              <a:ext cx="400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1" name="Object 170">
              <a:extLst>
                <a:ext uri="{FF2B5EF4-FFF2-40B4-BE49-F238E27FC236}">
                  <a16:creationId xmlns:a16="http://schemas.microsoft.com/office/drawing/2014/main" id="{EDD3A309-53BF-4BC1-A788-373E6D6A2058}"/>
                </a:ext>
              </a:extLst>
            </p:cNvPr>
            <p:cNvGraphicFramePr>
              <a:graphicFrameLocks noChangeAspect="1"/>
            </p:cNvGraphicFramePr>
            <p:nvPr>
              <p:extLst>
                <p:ext uri="{D42A27DB-BD31-4B8C-83A1-F6EECF244321}">
                  <p14:modId xmlns:p14="http://schemas.microsoft.com/office/powerpoint/2010/main" val="1812630004"/>
                </p:ext>
              </p:extLst>
            </p:nvPr>
          </p:nvGraphicFramePr>
          <p:xfrm>
            <a:off x="1093788" y="4495800"/>
            <a:ext cx="412750" cy="474663"/>
          </p:xfrm>
          <a:graphic>
            <a:graphicData uri="http://schemas.openxmlformats.org/presentationml/2006/ole">
              <mc:AlternateContent xmlns:mc="http://schemas.openxmlformats.org/markup-compatibility/2006">
                <mc:Choice xmlns:v="urn:schemas-microsoft-com:vml" Requires="v">
                  <p:oleObj spid="_x0000_s27676" name="Microsoft ClipArt Gallery" r:id="rId10" imgW="1927225" imgH="3382963" progId="MS_ClipArt_Gallery">
                    <p:embed/>
                  </p:oleObj>
                </mc:Choice>
                <mc:Fallback>
                  <p:oleObj name="Microsoft ClipArt Gallery" r:id="rId10" imgW="1927225" imgH="3382963" progId="MS_ClipArt_Gallery">
                    <p:embed/>
                    <p:pic>
                      <p:nvPicPr>
                        <p:cNvPr id="14361" name="Object 170">
                          <a:extLst>
                            <a:ext uri="{FF2B5EF4-FFF2-40B4-BE49-F238E27FC236}">
                              <a16:creationId xmlns:a16="http://schemas.microsoft.com/office/drawing/2014/main" id="{2F62A504-C7AA-4C8D-A2A3-FA931596B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4495800"/>
                          <a:ext cx="41275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 name="Object 171">
              <a:extLst>
                <a:ext uri="{FF2B5EF4-FFF2-40B4-BE49-F238E27FC236}">
                  <a16:creationId xmlns:a16="http://schemas.microsoft.com/office/drawing/2014/main" id="{6306D07B-9DAC-4571-BB11-0A807E051624}"/>
                </a:ext>
              </a:extLst>
            </p:cNvPr>
            <p:cNvGraphicFramePr>
              <a:graphicFrameLocks noChangeAspect="1"/>
            </p:cNvGraphicFramePr>
            <p:nvPr>
              <p:extLst>
                <p:ext uri="{D42A27DB-BD31-4B8C-83A1-F6EECF244321}">
                  <p14:modId xmlns:p14="http://schemas.microsoft.com/office/powerpoint/2010/main" val="2055162644"/>
                </p:ext>
              </p:extLst>
            </p:nvPr>
          </p:nvGraphicFramePr>
          <p:xfrm>
            <a:off x="1111250" y="5183188"/>
            <a:ext cx="412750" cy="474662"/>
          </p:xfrm>
          <a:graphic>
            <a:graphicData uri="http://schemas.openxmlformats.org/presentationml/2006/ole">
              <mc:AlternateContent xmlns:mc="http://schemas.openxmlformats.org/markup-compatibility/2006">
                <mc:Choice xmlns:v="urn:schemas-microsoft-com:vml" Requires="v">
                  <p:oleObj spid="_x0000_s27677" name="Microsoft ClipArt Gallery" r:id="rId11" imgW="1927225" imgH="3382963" progId="MS_ClipArt_Gallery">
                    <p:embed/>
                  </p:oleObj>
                </mc:Choice>
                <mc:Fallback>
                  <p:oleObj name="Microsoft ClipArt Gallery" r:id="rId11" imgW="1927225" imgH="3382963" progId="MS_ClipArt_Gallery">
                    <p:embed/>
                    <p:pic>
                      <p:nvPicPr>
                        <p:cNvPr id="14362" name="Object 171">
                          <a:extLst>
                            <a:ext uri="{FF2B5EF4-FFF2-40B4-BE49-F238E27FC236}">
                              <a16:creationId xmlns:a16="http://schemas.microsoft.com/office/drawing/2014/main" id="{8C445F02-6936-40C4-881A-05DAC995E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0" y="5183188"/>
                          <a:ext cx="41275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3" name="Line 172">
              <a:extLst>
                <a:ext uri="{FF2B5EF4-FFF2-40B4-BE49-F238E27FC236}">
                  <a16:creationId xmlns:a16="http://schemas.microsoft.com/office/drawing/2014/main" id="{D06FD699-3C5F-40F4-8E24-3B262195E7BD}"/>
                </a:ext>
              </a:extLst>
            </p:cNvPr>
            <p:cNvSpPr>
              <a:spLocks noChangeShapeType="1"/>
            </p:cNvSpPr>
            <p:nvPr/>
          </p:nvSpPr>
          <p:spPr bwMode="auto">
            <a:xfrm>
              <a:off x="1752600" y="4343400"/>
              <a:ext cx="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 name="Text Box 173">
              <a:extLst>
                <a:ext uri="{FF2B5EF4-FFF2-40B4-BE49-F238E27FC236}">
                  <a16:creationId xmlns:a16="http://schemas.microsoft.com/office/drawing/2014/main" id="{418B86DC-88CB-41C0-80B0-87952B5383F3}"/>
                </a:ext>
              </a:extLst>
            </p:cNvPr>
            <p:cNvSpPr txBox="1">
              <a:spLocks noChangeArrowheads="1"/>
            </p:cNvSpPr>
            <p:nvPr/>
          </p:nvSpPr>
          <p:spPr bwMode="auto">
            <a:xfrm>
              <a:off x="3152775" y="5270500"/>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2800">
                  <a:solidFill>
                    <a:srgbClr val="252571"/>
                  </a:solidFill>
                  <a:latin typeface="Times New Roman" panose="02020603050405020304" pitchFamily="18" charset="0"/>
                </a:rPr>
                <a:t>1. </a:t>
              </a:r>
              <a:r>
                <a:rPr lang="zh-CN" altLang="en-US" sz="2800">
                  <a:solidFill>
                    <a:srgbClr val="252571"/>
                  </a:solidFill>
                  <a:latin typeface="Times New Roman" panose="02020603050405020304" pitchFamily="18" charset="0"/>
                </a:rPr>
                <a:t>企业内联网</a:t>
              </a:r>
              <a:endParaRPr lang="zh-CN" altLang="zh-CN" sz="2800">
                <a:solidFill>
                  <a:srgbClr val="252571"/>
                </a:solidFill>
                <a:latin typeface="Times New Roman" panose="02020603050405020304" pitchFamily="18" charset="0"/>
              </a:endParaRPr>
            </a:p>
          </p:txBody>
        </p:sp>
        <p:sp>
          <p:nvSpPr>
            <p:cNvPr id="355" name="Line 174">
              <a:extLst>
                <a:ext uri="{FF2B5EF4-FFF2-40B4-BE49-F238E27FC236}">
                  <a16:creationId xmlns:a16="http://schemas.microsoft.com/office/drawing/2014/main" id="{FA9652A9-B114-4CF9-906F-9ABB65447E4B}"/>
                </a:ext>
              </a:extLst>
            </p:cNvPr>
            <p:cNvSpPr>
              <a:spLocks noChangeShapeType="1"/>
            </p:cNvSpPr>
            <p:nvPr/>
          </p:nvSpPr>
          <p:spPr bwMode="auto">
            <a:xfrm flipV="1">
              <a:off x="5116513" y="4648200"/>
              <a:ext cx="1208087" cy="588963"/>
            </a:xfrm>
            <a:prstGeom prst="line">
              <a:avLst/>
            </a:prstGeom>
            <a:noFill/>
            <a:ln w="76200">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 name="Text Box 175">
              <a:extLst>
                <a:ext uri="{FF2B5EF4-FFF2-40B4-BE49-F238E27FC236}">
                  <a16:creationId xmlns:a16="http://schemas.microsoft.com/office/drawing/2014/main" id="{1FE85D16-FEE3-4D8A-9A66-E19F746F1368}"/>
                </a:ext>
              </a:extLst>
            </p:cNvPr>
            <p:cNvSpPr txBox="1">
              <a:spLocks noChangeArrowheads="1"/>
            </p:cNvSpPr>
            <p:nvPr/>
          </p:nvSpPr>
          <p:spPr bwMode="auto">
            <a:xfrm>
              <a:off x="4349750" y="1690688"/>
              <a:ext cx="245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2800">
                  <a:solidFill>
                    <a:srgbClr val="252571"/>
                  </a:solidFill>
                  <a:latin typeface="Times New Roman" panose="02020603050405020304" pitchFamily="18" charset="0"/>
                </a:rPr>
                <a:t>2. </a:t>
              </a:r>
              <a:r>
                <a:rPr lang="zh-CN" altLang="en-US" sz="2800">
                  <a:solidFill>
                    <a:srgbClr val="252571"/>
                  </a:solidFill>
                  <a:latin typeface="Times New Roman" panose="02020603050405020304" pitchFamily="18" charset="0"/>
                </a:rPr>
                <a:t>部门子网</a:t>
              </a:r>
              <a:endParaRPr lang="zh-CN" altLang="zh-CN" sz="2800">
                <a:solidFill>
                  <a:srgbClr val="252571"/>
                </a:solidFill>
                <a:latin typeface="Times New Roman" panose="02020603050405020304" pitchFamily="18" charset="0"/>
              </a:endParaRPr>
            </a:p>
          </p:txBody>
        </p:sp>
        <p:sp>
          <p:nvSpPr>
            <p:cNvPr id="357" name="Line 176">
              <a:extLst>
                <a:ext uri="{FF2B5EF4-FFF2-40B4-BE49-F238E27FC236}">
                  <a16:creationId xmlns:a16="http://schemas.microsoft.com/office/drawing/2014/main" id="{22CCAD96-A6C5-4F26-A870-4ACE4580F574}"/>
                </a:ext>
              </a:extLst>
            </p:cNvPr>
            <p:cNvSpPr>
              <a:spLocks noChangeShapeType="1"/>
            </p:cNvSpPr>
            <p:nvPr/>
          </p:nvSpPr>
          <p:spPr bwMode="auto">
            <a:xfrm>
              <a:off x="6469063" y="2003425"/>
              <a:ext cx="917575" cy="495300"/>
            </a:xfrm>
            <a:prstGeom prst="line">
              <a:avLst/>
            </a:prstGeom>
            <a:noFill/>
            <a:ln w="76200">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 name="Text Box 177">
              <a:extLst>
                <a:ext uri="{FF2B5EF4-FFF2-40B4-BE49-F238E27FC236}">
                  <a16:creationId xmlns:a16="http://schemas.microsoft.com/office/drawing/2014/main" id="{3995A2AE-0A31-40A3-B38E-0140EFBA3290}"/>
                </a:ext>
              </a:extLst>
            </p:cNvPr>
            <p:cNvSpPr txBox="1">
              <a:spLocks noChangeArrowheads="1"/>
            </p:cNvSpPr>
            <p:nvPr/>
          </p:nvSpPr>
          <p:spPr bwMode="auto">
            <a:xfrm>
              <a:off x="866775" y="2300288"/>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2800">
                  <a:solidFill>
                    <a:srgbClr val="252571"/>
                  </a:solidFill>
                  <a:latin typeface="Times New Roman" panose="02020603050405020304" pitchFamily="18" charset="0"/>
                </a:rPr>
                <a:t>3. </a:t>
              </a:r>
              <a:r>
                <a:rPr lang="zh-CN" altLang="en-US" sz="2800">
                  <a:solidFill>
                    <a:srgbClr val="252571"/>
                  </a:solidFill>
                  <a:latin typeface="Times New Roman" panose="02020603050405020304" pitchFamily="18" charset="0"/>
                </a:rPr>
                <a:t>分公司网络</a:t>
              </a:r>
              <a:endParaRPr lang="zh-CN" altLang="zh-CN" sz="2800">
                <a:solidFill>
                  <a:srgbClr val="252571"/>
                </a:solidFill>
                <a:latin typeface="Times New Roman" panose="02020603050405020304" pitchFamily="18" charset="0"/>
              </a:endParaRPr>
            </a:p>
          </p:txBody>
        </p:sp>
        <p:sp>
          <p:nvSpPr>
            <p:cNvPr id="359" name="Line 178">
              <a:extLst>
                <a:ext uri="{FF2B5EF4-FFF2-40B4-BE49-F238E27FC236}">
                  <a16:creationId xmlns:a16="http://schemas.microsoft.com/office/drawing/2014/main" id="{7A8EFA1B-7505-4ADC-AFC0-EDF633F3703A}"/>
                </a:ext>
              </a:extLst>
            </p:cNvPr>
            <p:cNvSpPr>
              <a:spLocks noChangeShapeType="1"/>
            </p:cNvSpPr>
            <p:nvPr/>
          </p:nvSpPr>
          <p:spPr bwMode="auto">
            <a:xfrm>
              <a:off x="1849438" y="2925763"/>
              <a:ext cx="369887" cy="1112837"/>
            </a:xfrm>
            <a:prstGeom prst="line">
              <a:avLst/>
            </a:prstGeom>
            <a:noFill/>
            <a:ln w="76200">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60514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D51637-9F61-4A61-9E37-7FCDA5827E9E}"/>
              </a:ext>
            </a:extLst>
          </p:cNvPr>
          <p:cNvSpPr/>
          <p:nvPr/>
        </p:nvSpPr>
        <p:spPr>
          <a:xfrm>
            <a:off x="3184198" y="511766"/>
            <a:ext cx="3467616" cy="584775"/>
          </a:xfrm>
          <a:prstGeom prst="rect">
            <a:avLst/>
          </a:prstGeom>
        </p:spPr>
        <p:txBody>
          <a:bodyPr wrap="none">
            <a:spAutoFit/>
          </a:bodyPr>
          <a:lstStyle/>
          <a:p>
            <a:r>
              <a:rPr lang="zh-CN" altLang="en-US" sz="3200" dirty="0">
                <a:latin typeface="楷体" panose="02010609060101010101" pitchFamily="49" charset="-122"/>
                <a:ea typeface="楷体" panose="02010609060101010101" pitchFamily="49" charset="-122"/>
              </a:rPr>
              <a:t>防火墙的基本原理</a:t>
            </a:r>
          </a:p>
        </p:txBody>
      </p:sp>
      <p:sp>
        <p:nvSpPr>
          <p:cNvPr id="5" name="矩形 4">
            <a:extLst>
              <a:ext uri="{FF2B5EF4-FFF2-40B4-BE49-F238E27FC236}">
                <a16:creationId xmlns:a16="http://schemas.microsoft.com/office/drawing/2014/main" id="{07FE9E60-0C19-416C-8B16-0457D3590D38}"/>
              </a:ext>
            </a:extLst>
          </p:cNvPr>
          <p:cNvSpPr/>
          <p:nvPr/>
        </p:nvSpPr>
        <p:spPr>
          <a:xfrm>
            <a:off x="797330" y="1096541"/>
            <a:ext cx="7549340" cy="3883755"/>
          </a:xfrm>
          <a:prstGeom prst="rect">
            <a:avLst/>
          </a:prstGeom>
        </p:spPr>
        <p:txBody>
          <a:bodyPr wrap="square">
            <a:spAutoFit/>
          </a:bodyPr>
          <a:lstStyle/>
          <a:p>
            <a:pPr marL="342900" indent="-342900" eaLnBrk="1" hangingPunct="1">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防火墙能分析任何协议的报文。基于它的分析，防火墙可以采取各种行动。</a:t>
            </a:r>
            <a:endParaRPr lang="en-US" altLang="zh-CN" sz="2400" dirty="0">
              <a:latin typeface="楷体" panose="02010609060101010101" pitchFamily="49" charset="-122"/>
              <a:ea typeface="楷体" panose="02010609060101010101" pitchFamily="49" charset="-122"/>
            </a:endParaRPr>
          </a:p>
          <a:p>
            <a:pPr marL="342900" indent="-342900" eaLnBrk="1" hangingPunct="1">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防火墙实现数据流控制的功能是通过预先设定安全规则来实现的。安全</a:t>
            </a:r>
            <a:r>
              <a:rPr lang="zh-CN" altLang="en-US" sz="2400" dirty="0">
                <a:solidFill>
                  <a:schemeClr val="accent2"/>
                </a:solidFill>
                <a:latin typeface="楷体" panose="02010609060101010101" pitchFamily="49" charset="-122"/>
                <a:ea typeface="楷体" panose="02010609060101010101" pitchFamily="49" charset="-122"/>
              </a:rPr>
              <a:t>规则</a:t>
            </a:r>
            <a:r>
              <a:rPr lang="zh-CN" altLang="en-US" sz="2400" dirty="0">
                <a:latin typeface="楷体" panose="02010609060101010101" pitchFamily="49" charset="-122"/>
                <a:ea typeface="楷体" panose="02010609060101010101" pitchFamily="49" charset="-122"/>
              </a:rPr>
              <a:t>由</a:t>
            </a:r>
            <a:r>
              <a:rPr lang="zh-CN" altLang="en-US" sz="2400" dirty="0">
                <a:solidFill>
                  <a:schemeClr val="accent2"/>
                </a:solidFill>
                <a:latin typeface="楷体" panose="02010609060101010101" pitchFamily="49" charset="-122"/>
                <a:ea typeface="楷体" panose="02010609060101010101" pitchFamily="49" charset="-122"/>
              </a:rPr>
              <a:t>匹配条件</a:t>
            </a:r>
            <a:r>
              <a:rPr lang="zh-CN" altLang="en-US" sz="2400" dirty="0">
                <a:latin typeface="楷体" panose="02010609060101010101" pitchFamily="49" charset="-122"/>
                <a:ea typeface="楷体" panose="02010609060101010101" pitchFamily="49" charset="-122"/>
              </a:rPr>
              <a:t>和</a:t>
            </a:r>
            <a:r>
              <a:rPr lang="zh-CN" altLang="en-US" sz="2400" dirty="0">
                <a:solidFill>
                  <a:schemeClr val="accent2"/>
                </a:solidFill>
                <a:latin typeface="楷体" panose="02010609060101010101" pitchFamily="49" charset="-122"/>
                <a:ea typeface="楷体" panose="02010609060101010101" pitchFamily="49" charset="-122"/>
              </a:rPr>
              <a:t>处理方式</a:t>
            </a:r>
            <a:r>
              <a:rPr lang="zh-CN" altLang="en-US" sz="2400" dirty="0">
                <a:latin typeface="楷体" panose="02010609060101010101" pitchFamily="49" charset="-122"/>
                <a:ea typeface="楷体" panose="02010609060101010101" pitchFamily="49" charset="-122"/>
              </a:rPr>
              <a:t>两个部分组成：如果满足这个条件，将执行这种动作。</a:t>
            </a:r>
            <a:endParaRPr lang="en-US" altLang="zh-CN" sz="2400" dirty="0">
              <a:latin typeface="楷体" panose="02010609060101010101" pitchFamily="49" charset="-122"/>
              <a:ea typeface="楷体" panose="02010609060101010101" pitchFamily="49" charset="-122"/>
            </a:endParaRPr>
          </a:p>
          <a:p>
            <a:pPr marL="342900" indent="-342900" eaLnBrk="1" hangingPunct="1">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通常，这些规则由系统管理员根据自己组织中的访问策略镜像来制订和装备。</a:t>
            </a:r>
          </a:p>
        </p:txBody>
      </p:sp>
      <p:sp>
        <p:nvSpPr>
          <p:cNvPr id="6" name="Text Box 4">
            <a:extLst>
              <a:ext uri="{FF2B5EF4-FFF2-40B4-BE49-F238E27FC236}">
                <a16:creationId xmlns:a16="http://schemas.microsoft.com/office/drawing/2014/main" id="{5219751C-6D13-455F-B051-B663EC1C5A0B}"/>
              </a:ext>
            </a:extLst>
          </p:cNvPr>
          <p:cNvSpPr txBox="1">
            <a:spLocks noChangeArrowheads="1"/>
          </p:cNvSpPr>
          <p:nvPr/>
        </p:nvSpPr>
        <p:spPr bwMode="auto">
          <a:xfrm>
            <a:off x="1458525" y="5118219"/>
            <a:ext cx="688814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zh-CN" altLang="en-US" sz="2400" b="0" dirty="0">
                <a:solidFill>
                  <a:srgbClr val="0070C0"/>
                </a:solidFill>
                <a:latin typeface="楷体" panose="02010609060101010101" pitchFamily="49" charset="-122"/>
                <a:ea typeface="楷体" panose="02010609060101010101" pitchFamily="49" charset="-122"/>
              </a:rPr>
              <a:t>两种设计规则</a:t>
            </a:r>
            <a:endParaRPr kumimoji="1" lang="en-US" altLang="zh-CN" sz="2400" b="0" dirty="0">
              <a:solidFill>
                <a:srgbClr val="0070C0"/>
              </a:solidFill>
              <a:latin typeface="楷体" panose="02010609060101010101" pitchFamily="49" charset="-122"/>
              <a:ea typeface="楷体" panose="02010609060101010101" pitchFamily="49" charset="-122"/>
            </a:endParaRPr>
          </a:p>
          <a:p>
            <a:pPr algn="just" eaLnBrk="1" hangingPunct="1">
              <a:spcBef>
                <a:spcPct val="50000"/>
              </a:spcBef>
            </a:pPr>
            <a:r>
              <a:rPr kumimoji="1" lang="en-US" altLang="zh-CN" sz="2400" b="0" dirty="0">
                <a:latin typeface="楷体" panose="02010609060101010101" pitchFamily="49" charset="-122"/>
                <a:ea typeface="楷体" panose="02010609060101010101" pitchFamily="49" charset="-122"/>
              </a:rPr>
              <a:t>1.</a:t>
            </a:r>
            <a:r>
              <a:rPr kumimoji="1" lang="zh-CN" altLang="en-US" sz="2400" b="0" dirty="0">
                <a:latin typeface="楷体" panose="02010609060101010101" pitchFamily="49" charset="-122"/>
                <a:ea typeface="楷体" panose="02010609060101010101" pitchFamily="49" charset="-122"/>
              </a:rPr>
              <a:t>拒绝一切未特许的服务（白名单）</a:t>
            </a:r>
            <a:endParaRPr kumimoji="1" lang="en-US" altLang="zh-CN" sz="2400" b="0" dirty="0">
              <a:latin typeface="楷体" panose="02010609060101010101" pitchFamily="49" charset="-122"/>
              <a:ea typeface="楷体" panose="02010609060101010101" pitchFamily="49" charset="-122"/>
            </a:endParaRPr>
          </a:p>
          <a:p>
            <a:pPr algn="just" eaLnBrk="1" hangingPunct="1">
              <a:spcBef>
                <a:spcPct val="50000"/>
              </a:spcBef>
            </a:pPr>
            <a:r>
              <a:rPr kumimoji="1" lang="en-US" altLang="zh-CN" sz="2400" b="0" dirty="0">
                <a:latin typeface="楷体" panose="02010609060101010101" pitchFamily="49" charset="-122"/>
                <a:ea typeface="楷体" panose="02010609060101010101" pitchFamily="49" charset="-122"/>
              </a:rPr>
              <a:t>2.</a:t>
            </a:r>
            <a:r>
              <a:rPr kumimoji="1" lang="zh-CN" altLang="en-US" sz="2400" b="0" dirty="0">
                <a:latin typeface="楷体" panose="02010609060101010101" pitchFamily="49" charset="-122"/>
                <a:ea typeface="楷体" panose="02010609060101010101" pitchFamily="49" charset="-122"/>
              </a:rPr>
              <a:t>允许一切未被特别拒绝的服务（黑名单）</a:t>
            </a:r>
          </a:p>
        </p:txBody>
      </p:sp>
    </p:spTree>
    <p:extLst>
      <p:ext uri="{BB962C8B-B14F-4D97-AF65-F5344CB8AC3E}">
        <p14:creationId xmlns:p14="http://schemas.microsoft.com/office/powerpoint/2010/main" val="309683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527217"/>
            <a:ext cx="8229600" cy="801688"/>
          </a:xfrm>
        </p:spPr>
        <p:txBody>
          <a:bodyPr/>
          <a:lstStyle/>
          <a:p>
            <a:pPr eaLnBrk="1" hangingPunct="1"/>
            <a:r>
              <a:rPr lang="zh-CN" altLang="en-US" sz="3200" dirty="0">
                <a:latin typeface="楷体" panose="02010609060101010101" pitchFamily="49" charset="-122"/>
                <a:ea typeface="楷体" panose="02010609060101010101" pitchFamily="49" charset="-122"/>
              </a:rPr>
              <a:t>防火墙的性能指标</a:t>
            </a:r>
          </a:p>
        </p:txBody>
      </p:sp>
      <p:sp>
        <p:nvSpPr>
          <p:cNvPr id="4" name="Text Box 4">
            <a:extLst>
              <a:ext uri="{FF2B5EF4-FFF2-40B4-BE49-F238E27FC236}">
                <a16:creationId xmlns:a16="http://schemas.microsoft.com/office/drawing/2014/main" id="{C865C793-353C-4BE5-A381-F0D9D5DE8AA7}"/>
              </a:ext>
            </a:extLst>
          </p:cNvPr>
          <p:cNvSpPr txBox="1">
            <a:spLocks noChangeArrowheads="1"/>
          </p:cNvSpPr>
          <p:nvPr/>
        </p:nvSpPr>
        <p:spPr bwMode="auto">
          <a:xfrm>
            <a:off x="922775" y="1422196"/>
            <a:ext cx="767693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zh-CN" altLang="en-US" sz="2400" b="0" dirty="0">
                <a:solidFill>
                  <a:srgbClr val="0070C0"/>
                </a:solidFill>
                <a:latin typeface="楷体" panose="02010609060101010101" pitchFamily="49" charset="-122"/>
                <a:ea typeface="楷体" panose="02010609060101010101" pitchFamily="49" charset="-122"/>
              </a:rPr>
              <a:t>传输层性能指标</a:t>
            </a:r>
            <a:endParaRPr kumimoji="1" lang="en-US" altLang="zh-CN" sz="2400" b="0" dirty="0">
              <a:solidFill>
                <a:srgbClr val="0070C0"/>
              </a:solidFill>
              <a:latin typeface="楷体" panose="02010609060101010101" pitchFamily="49" charset="-122"/>
              <a:ea typeface="楷体" panose="02010609060101010101" pitchFamily="49" charset="-122"/>
            </a:endParaRPr>
          </a:p>
          <a:p>
            <a:pPr algn="just" eaLnBrk="1" hangingPunct="1">
              <a:spcBef>
                <a:spcPct val="50000"/>
              </a:spcBef>
            </a:pPr>
            <a:r>
              <a:rPr kumimoji="1" lang="en-US" altLang="zh-CN" sz="2400" b="0" dirty="0">
                <a:latin typeface="楷体" panose="02010609060101010101" pitchFamily="49" charset="-122"/>
                <a:ea typeface="楷体" panose="02010609060101010101" pitchFamily="49" charset="-122"/>
              </a:rPr>
              <a:t>TCP</a:t>
            </a:r>
            <a:r>
              <a:rPr kumimoji="1" lang="zh-CN" altLang="en-US" sz="2400" b="0" dirty="0">
                <a:latin typeface="楷体" panose="02010609060101010101" pitchFamily="49" charset="-122"/>
                <a:ea typeface="楷体" panose="02010609060101010101" pitchFamily="49" charset="-122"/>
              </a:rPr>
              <a:t>并发连接数      最大</a:t>
            </a:r>
            <a:r>
              <a:rPr kumimoji="1" lang="en-US" altLang="zh-CN" sz="2400" b="0" dirty="0">
                <a:latin typeface="楷体" panose="02010609060101010101" pitchFamily="49" charset="-122"/>
                <a:ea typeface="楷体" panose="02010609060101010101" pitchFamily="49" charset="-122"/>
              </a:rPr>
              <a:t>TCP</a:t>
            </a:r>
            <a:r>
              <a:rPr kumimoji="1" lang="zh-CN" altLang="en-US" sz="2400" b="0" dirty="0">
                <a:latin typeface="楷体" panose="02010609060101010101" pitchFamily="49" charset="-122"/>
                <a:ea typeface="楷体" panose="02010609060101010101" pitchFamily="49" charset="-122"/>
              </a:rPr>
              <a:t>连接建立速率</a:t>
            </a:r>
            <a:endParaRPr kumimoji="1" lang="en-US" altLang="zh-CN" sz="2400" b="0" dirty="0">
              <a:latin typeface="楷体" panose="02010609060101010101" pitchFamily="49" charset="-122"/>
              <a:ea typeface="楷体" panose="02010609060101010101" pitchFamily="49" charset="-122"/>
            </a:endParaRPr>
          </a:p>
          <a:p>
            <a:pPr algn="just" eaLnBrk="1" hangingPunct="1">
              <a:spcBef>
                <a:spcPct val="50000"/>
              </a:spcBef>
            </a:pPr>
            <a:r>
              <a:rPr kumimoji="1" lang="zh-CN" altLang="en-US" sz="2400" b="0" dirty="0">
                <a:solidFill>
                  <a:srgbClr val="0070C0"/>
                </a:solidFill>
                <a:latin typeface="楷体" panose="02010609060101010101" pitchFamily="49" charset="-122"/>
                <a:ea typeface="楷体" panose="02010609060101010101" pitchFamily="49" charset="-122"/>
              </a:rPr>
              <a:t>网络层性能指标</a:t>
            </a:r>
            <a:endParaRPr kumimoji="1" lang="en-US" altLang="zh-CN" sz="2400" b="0" dirty="0">
              <a:solidFill>
                <a:srgbClr val="0070C0"/>
              </a:solidFill>
              <a:latin typeface="楷体" panose="02010609060101010101" pitchFamily="49" charset="-122"/>
              <a:ea typeface="楷体" panose="02010609060101010101" pitchFamily="49" charset="-122"/>
            </a:endParaRPr>
          </a:p>
          <a:p>
            <a:pPr algn="just" eaLnBrk="1" hangingPunct="1">
              <a:spcBef>
                <a:spcPct val="50000"/>
              </a:spcBef>
            </a:pPr>
            <a:r>
              <a:rPr kumimoji="1" lang="zh-CN" altLang="en-US" sz="2400" b="0" dirty="0">
                <a:latin typeface="楷体" panose="02010609060101010101" pitchFamily="49" charset="-122"/>
                <a:ea typeface="楷体" panose="02010609060101010101" pitchFamily="49" charset="-122"/>
              </a:rPr>
              <a:t>吞吐量    时延   丢包率   </a:t>
            </a:r>
            <a:endParaRPr kumimoji="1" lang="en-US" altLang="zh-CN" sz="2400" b="0" dirty="0">
              <a:latin typeface="楷体" panose="02010609060101010101" pitchFamily="49" charset="-122"/>
              <a:ea typeface="楷体" panose="02010609060101010101" pitchFamily="49" charset="-122"/>
            </a:endParaRPr>
          </a:p>
          <a:p>
            <a:pPr algn="just" eaLnBrk="1" hangingPunct="1">
              <a:spcBef>
                <a:spcPct val="50000"/>
              </a:spcBef>
            </a:pPr>
            <a:r>
              <a:rPr kumimoji="1" lang="zh-CN" altLang="en-US" sz="2400" b="0" dirty="0">
                <a:latin typeface="楷体" panose="02010609060101010101" pitchFamily="49" charset="-122"/>
                <a:ea typeface="楷体" panose="02010609060101010101" pitchFamily="49" charset="-122"/>
              </a:rPr>
              <a:t>背靠背缓冲（表示在最大的发送数据包速率的情况下，在不发生数据报文丢失的前提下，被测设备可以转发的最大突发报文序列的长度）</a:t>
            </a:r>
            <a:endParaRPr kumimoji="1" lang="zh-CN" altLang="en-US" sz="2400" b="0" dirty="0">
              <a:solidFill>
                <a:srgbClr val="FF0000"/>
              </a:solidFill>
              <a:latin typeface="楷体" panose="02010609060101010101" pitchFamily="49" charset="-122"/>
              <a:ea typeface="楷体" panose="02010609060101010101" pitchFamily="49" charset="-122"/>
            </a:endParaRPr>
          </a:p>
          <a:p>
            <a:pPr algn="just" eaLnBrk="1" hangingPunct="1">
              <a:spcBef>
                <a:spcPct val="50000"/>
              </a:spcBef>
            </a:pPr>
            <a:r>
              <a:rPr kumimoji="1" lang="en-US" altLang="zh-CN" sz="2400" b="0" dirty="0">
                <a:latin typeface="楷体" panose="02010609060101010101" pitchFamily="49" charset="-122"/>
                <a:ea typeface="楷体" panose="02010609060101010101" pitchFamily="49" charset="-122"/>
              </a:rPr>
              <a:t>HTTP</a:t>
            </a:r>
            <a:r>
              <a:rPr kumimoji="1" lang="zh-CN" altLang="en-US" sz="2400" b="0" dirty="0">
                <a:latin typeface="楷体" panose="02010609060101010101" pitchFamily="49" charset="-122"/>
                <a:ea typeface="楷体" panose="02010609060101010101" pitchFamily="49" charset="-122"/>
              </a:rPr>
              <a:t>传输速率        最大</a:t>
            </a:r>
            <a:r>
              <a:rPr kumimoji="1" lang="en-US" altLang="zh-CN" sz="2400" b="0" dirty="0">
                <a:latin typeface="楷体" panose="02010609060101010101" pitchFamily="49" charset="-122"/>
                <a:ea typeface="楷体" panose="02010609060101010101" pitchFamily="49" charset="-122"/>
              </a:rPr>
              <a:t>HTTP</a:t>
            </a:r>
            <a:r>
              <a:rPr kumimoji="1" lang="zh-CN" altLang="en-US" sz="2400" b="0" dirty="0">
                <a:latin typeface="楷体" panose="02010609060101010101" pitchFamily="49" charset="-122"/>
                <a:ea typeface="楷体" panose="02010609060101010101" pitchFamily="49" charset="-122"/>
              </a:rPr>
              <a:t>事物处理速率</a:t>
            </a:r>
          </a:p>
        </p:txBody>
      </p:sp>
      <p:sp>
        <p:nvSpPr>
          <p:cNvPr id="9" name="Text Box 4">
            <a:extLst>
              <a:ext uri="{FF2B5EF4-FFF2-40B4-BE49-F238E27FC236}">
                <a16:creationId xmlns:a16="http://schemas.microsoft.com/office/drawing/2014/main" id="{1085288D-9A38-41AF-8D5E-6EFE6791BBE9}"/>
              </a:ext>
            </a:extLst>
          </p:cNvPr>
          <p:cNvSpPr txBox="1">
            <a:spLocks noChangeArrowheads="1"/>
          </p:cNvSpPr>
          <p:nvPr/>
        </p:nvSpPr>
        <p:spPr bwMode="auto">
          <a:xfrm>
            <a:off x="1655407" y="5661833"/>
            <a:ext cx="64275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zh-CN" altLang="en-US" sz="2400" b="0" dirty="0">
                <a:solidFill>
                  <a:srgbClr val="FF0000"/>
                </a:solidFill>
                <a:latin typeface="楷体" panose="02010609060101010101" pitchFamily="49" charset="-122"/>
                <a:ea typeface="楷体" panose="02010609060101010101" pitchFamily="49" charset="-122"/>
              </a:rPr>
              <a:t>对应的还有功能指标，是否实现某些功能</a:t>
            </a:r>
          </a:p>
        </p:txBody>
      </p:sp>
    </p:spTree>
    <p:extLst>
      <p:ext uri="{BB962C8B-B14F-4D97-AF65-F5344CB8AC3E}">
        <p14:creationId xmlns:p14="http://schemas.microsoft.com/office/powerpoint/2010/main" val="330242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0" name="Text Box 4"/>
          <p:cNvSpPr txBox="1">
            <a:spLocks noChangeArrowheads="1"/>
          </p:cNvSpPr>
          <p:nvPr/>
        </p:nvSpPr>
        <p:spPr bwMode="auto">
          <a:xfrm>
            <a:off x="814276" y="1206386"/>
            <a:ext cx="7515447" cy="4886915"/>
          </a:xfrm>
          <a:prstGeom prst="rect">
            <a:avLst/>
          </a:prstGeom>
          <a:noFill/>
          <a:ln w="9525">
            <a:noFill/>
            <a:miter lim="800000"/>
            <a:headEnd/>
            <a:tailEnd/>
          </a:ln>
          <a:effectLst/>
        </p:spPr>
        <p:txBody>
          <a:bodyPr wrap="square">
            <a:spAutoFit/>
          </a:bodyPr>
          <a:lstStyle/>
          <a:p>
            <a:pPr algn="just">
              <a:lnSpc>
                <a:spcPct val="125000"/>
              </a:lnSpc>
              <a:spcBef>
                <a:spcPts val="0"/>
              </a:spcBef>
              <a:defRPr/>
            </a:pPr>
            <a:r>
              <a:rPr kumimoji="1" lang="zh-CN" altLang="en-US" sz="3200" b="1" dirty="0">
                <a:solidFill>
                  <a:srgbClr val="0070C0"/>
                </a:solidFill>
                <a:latin typeface="楷体" panose="02010609060101010101" pitchFamily="49" charset="-122"/>
                <a:ea typeface="楷体" panose="02010609060101010101" pitchFamily="49" charset="-122"/>
              </a:rPr>
              <a:t>防火墙的优点</a:t>
            </a:r>
          </a:p>
          <a:p>
            <a:pPr algn="just">
              <a:lnSpc>
                <a:spcPct val="125000"/>
              </a:lnSpc>
              <a:spcBef>
                <a:spcPts val="1200"/>
              </a:spcBef>
              <a:defRPr/>
            </a:pPr>
            <a:r>
              <a:rPr kumimoji="1" lang="en-US" altLang="zh-CN" sz="2000" b="0" dirty="0">
                <a:solidFill>
                  <a:srgbClr val="0070C0"/>
                </a:solidFill>
                <a:latin typeface="楷体" panose="02010609060101010101" pitchFamily="49" charset="-122"/>
                <a:ea typeface="楷体" panose="02010609060101010101" pitchFamily="49" charset="-122"/>
              </a:rPr>
              <a:t>(1) </a:t>
            </a:r>
            <a:r>
              <a:rPr lang="zh-CN" altLang="en-US" sz="2000" dirty="0">
                <a:solidFill>
                  <a:srgbClr val="0070C0"/>
                </a:solidFill>
                <a:latin typeface="楷体" panose="02010609060101010101" pitchFamily="49" charset="-122"/>
                <a:ea typeface="楷体" panose="02010609060101010101" pitchFamily="49" charset="-122"/>
              </a:rPr>
              <a:t>保护脆弱和有缺陷的网络服务</a:t>
            </a:r>
            <a:endParaRPr kumimoji="1" lang="zh-CN" altLang="en-US" sz="2000" b="0" dirty="0">
              <a:solidFill>
                <a:srgbClr val="0070C0"/>
              </a:solidFill>
              <a:latin typeface="楷体" panose="02010609060101010101" pitchFamily="49" charset="-122"/>
              <a:ea typeface="楷体" panose="02010609060101010101" pitchFamily="49" charset="-122"/>
            </a:endParaRPr>
          </a:p>
          <a:p>
            <a:pPr algn="just">
              <a:lnSpc>
                <a:spcPct val="125000"/>
              </a:lnSpc>
              <a:spcBef>
                <a:spcPts val="0"/>
              </a:spcBef>
              <a:defRPr/>
            </a:pPr>
            <a:r>
              <a:rPr kumimoji="1" lang="zh-CN" altLang="en-US" sz="2000" b="0" dirty="0">
                <a:latin typeface="楷体" panose="02010609060101010101" pitchFamily="49" charset="-122"/>
                <a:ea typeface="楷体" panose="02010609060101010101" pitchFamily="49" charset="-122"/>
              </a:rPr>
              <a:t>    通过过滤不安全的服务来降低内部网络系统的风险</a:t>
            </a:r>
            <a:endParaRPr kumimoji="1" lang="en-US" altLang="zh-CN" sz="2000" dirty="0">
              <a:latin typeface="楷体" panose="02010609060101010101" pitchFamily="49" charset="-122"/>
              <a:ea typeface="楷体" panose="02010609060101010101" pitchFamily="49" charset="-122"/>
            </a:endParaRPr>
          </a:p>
          <a:p>
            <a:pPr algn="just">
              <a:lnSpc>
                <a:spcPct val="125000"/>
              </a:lnSpc>
              <a:spcBef>
                <a:spcPts val="1200"/>
              </a:spcBef>
              <a:defRPr/>
            </a:pPr>
            <a:r>
              <a:rPr lang="en-US" altLang="zh-CN" sz="2000" b="1" dirty="0">
                <a:solidFill>
                  <a:srgbClr val="0070C0"/>
                </a:solidFill>
                <a:latin typeface="楷体" panose="02010609060101010101" pitchFamily="49" charset="-122"/>
                <a:ea typeface="楷体" panose="02010609060101010101" pitchFamily="49" charset="-122"/>
              </a:rPr>
              <a:t>(2) </a:t>
            </a:r>
            <a:r>
              <a:rPr lang="zh-CN" altLang="en-US" sz="2000" b="1" dirty="0">
                <a:solidFill>
                  <a:srgbClr val="0070C0"/>
                </a:solidFill>
                <a:latin typeface="楷体" panose="02010609060101010101" pitchFamily="49" charset="-122"/>
                <a:ea typeface="楷体" panose="02010609060101010101" pitchFamily="49" charset="-122"/>
              </a:rPr>
              <a:t>加强对网络系统的访问控制</a:t>
            </a:r>
          </a:p>
          <a:p>
            <a:pPr algn="just">
              <a:lnSpc>
                <a:spcPct val="125000"/>
              </a:lnSpc>
              <a:spcBef>
                <a:spcPts val="0"/>
              </a:spcBef>
              <a:defRPr/>
            </a:pPr>
            <a:r>
              <a:rPr kumimoji="1" lang="en-US" altLang="zh-CN" sz="2000" b="0" dirty="0">
                <a:latin typeface="楷体" panose="02010609060101010101" pitchFamily="49" charset="-122"/>
                <a:ea typeface="楷体" panose="02010609060101010101" pitchFamily="49" charset="-122"/>
              </a:rPr>
              <a:t>    </a:t>
            </a:r>
            <a:r>
              <a:rPr kumimoji="1" lang="zh-CN" altLang="en-US" sz="2000" b="0" dirty="0">
                <a:latin typeface="楷体" panose="02010609060101010101" pitchFamily="49" charset="-122"/>
                <a:ea typeface="楷体" panose="02010609060101010101" pitchFamily="49" charset="-122"/>
              </a:rPr>
              <a:t>屏蔽特定的主机、服务访问</a:t>
            </a:r>
            <a:endParaRPr kumimoji="1" lang="en-US" altLang="zh-CN" sz="2000" b="0" dirty="0">
              <a:latin typeface="楷体" panose="02010609060101010101" pitchFamily="49" charset="-122"/>
              <a:ea typeface="楷体" panose="02010609060101010101" pitchFamily="49" charset="-122"/>
            </a:endParaRPr>
          </a:p>
          <a:p>
            <a:pPr algn="just">
              <a:lnSpc>
                <a:spcPct val="125000"/>
              </a:lnSpc>
              <a:spcBef>
                <a:spcPts val="1200"/>
              </a:spcBef>
              <a:defRPr/>
            </a:pPr>
            <a:r>
              <a:rPr lang="en-US" altLang="zh-CN" sz="2000" b="1" dirty="0">
                <a:solidFill>
                  <a:srgbClr val="0070C0"/>
                </a:solidFill>
                <a:latin typeface="楷体" panose="02010609060101010101" pitchFamily="49" charset="-122"/>
                <a:ea typeface="楷体" panose="02010609060101010101" pitchFamily="49" charset="-122"/>
              </a:rPr>
              <a:t>(3) </a:t>
            </a:r>
            <a:r>
              <a:rPr lang="zh-CN" altLang="en-US" sz="2000" b="1" dirty="0">
                <a:solidFill>
                  <a:srgbClr val="0070C0"/>
                </a:solidFill>
                <a:latin typeface="楷体" panose="02010609060101010101" pitchFamily="49" charset="-122"/>
                <a:ea typeface="楷体" panose="02010609060101010101" pitchFamily="49" charset="-122"/>
              </a:rPr>
              <a:t>集中化的安全管理</a:t>
            </a:r>
          </a:p>
          <a:p>
            <a:pPr algn="just">
              <a:lnSpc>
                <a:spcPct val="125000"/>
              </a:lnSpc>
              <a:spcBef>
                <a:spcPts val="0"/>
              </a:spcBef>
              <a:defRPr/>
            </a:pPr>
            <a:r>
              <a:rPr kumimoji="1" lang="en-US" altLang="zh-CN" sz="2000" b="0" dirty="0">
                <a:latin typeface="楷体" panose="02010609060101010101" pitchFamily="49" charset="-122"/>
                <a:ea typeface="楷体" panose="02010609060101010101" pitchFamily="49" charset="-122"/>
              </a:rPr>
              <a:t>    </a:t>
            </a:r>
            <a:r>
              <a:rPr kumimoji="1" lang="zh-CN" altLang="en-US" sz="2000" b="0" dirty="0">
                <a:latin typeface="楷体" panose="02010609060101010101" pitchFamily="49" charset="-122"/>
                <a:ea typeface="楷体" panose="02010609060101010101" pitchFamily="49" charset="-122"/>
              </a:rPr>
              <a:t>防火墙功能作用于内网的每台主机上</a:t>
            </a:r>
            <a:endParaRPr kumimoji="1" lang="en-US" altLang="zh-CN" sz="2000" b="0" dirty="0">
              <a:latin typeface="楷体" panose="02010609060101010101" pitchFamily="49" charset="-122"/>
              <a:ea typeface="楷体" panose="02010609060101010101" pitchFamily="49" charset="-122"/>
            </a:endParaRPr>
          </a:p>
          <a:p>
            <a:pPr eaLnBrk="1" hangingPunct="1">
              <a:lnSpc>
                <a:spcPct val="125000"/>
              </a:lnSpc>
              <a:spcBef>
                <a:spcPts val="1200"/>
              </a:spcBef>
              <a:buFont typeface="Wingdings" panose="05000000000000000000" pitchFamily="2" charset="2"/>
              <a:buNone/>
            </a:pPr>
            <a:r>
              <a:rPr lang="en-US" altLang="zh-CN" sz="2000" b="1" dirty="0">
                <a:solidFill>
                  <a:srgbClr val="0070C0"/>
                </a:solidFill>
                <a:latin typeface="楷体" panose="02010609060101010101" pitchFamily="49" charset="-122"/>
                <a:ea typeface="楷体" panose="02010609060101010101" pitchFamily="49" charset="-122"/>
              </a:rPr>
              <a:t>(4) </a:t>
            </a:r>
            <a:r>
              <a:rPr lang="zh-CN" altLang="en-US" sz="2000" b="1" dirty="0">
                <a:solidFill>
                  <a:srgbClr val="0070C0"/>
                </a:solidFill>
                <a:latin typeface="楷体" panose="02010609060101010101" pitchFamily="49" charset="-122"/>
                <a:ea typeface="楷体" panose="02010609060101010101" pitchFamily="49" charset="-122"/>
              </a:rPr>
              <a:t>加强隐私保护</a:t>
            </a:r>
            <a:endParaRPr lang="en-US" altLang="zh-CN" sz="2000" b="1" dirty="0">
              <a:solidFill>
                <a:srgbClr val="0070C0"/>
              </a:solidFill>
              <a:latin typeface="楷体" panose="02010609060101010101" pitchFamily="49" charset="-122"/>
              <a:ea typeface="楷体" panose="02010609060101010101" pitchFamily="49" charset="-122"/>
            </a:endParaRPr>
          </a:p>
          <a:p>
            <a:pPr>
              <a:lnSpc>
                <a:spcPct val="125000"/>
              </a:lnSpc>
              <a:spcBef>
                <a:spcPts val="0"/>
              </a:spcBef>
            </a:pPr>
            <a:r>
              <a:rPr lang="zh-CN" altLang="en-US" sz="2000" dirty="0">
                <a:latin typeface="楷体" panose="02010609060101010101" pitchFamily="49" charset="-122"/>
                <a:ea typeface="楷体" panose="02010609060101010101" pitchFamily="49" charset="-122"/>
              </a:rPr>
              <a:t>    防火墙可隐蔽那些透漏内部细节的服务。如</a:t>
            </a:r>
            <a:r>
              <a:rPr lang="en-US" altLang="zh-CN" sz="2000" dirty="0">
                <a:latin typeface="楷体" panose="02010609060101010101" pitchFamily="49" charset="-122"/>
                <a:ea typeface="楷体" panose="02010609060101010101" pitchFamily="49" charset="-122"/>
              </a:rPr>
              <a:t>DNS</a:t>
            </a:r>
            <a:r>
              <a:rPr lang="zh-CN" altLang="en-US" sz="2000" dirty="0">
                <a:latin typeface="楷体" panose="02010609060101010101" pitchFamily="49" charset="-122"/>
                <a:ea typeface="楷体" panose="02010609060101010101" pitchFamily="49" charset="-122"/>
              </a:rPr>
              <a:t>服务</a:t>
            </a:r>
            <a:endParaRPr lang="en-US" altLang="zh-CN" sz="2000" dirty="0">
              <a:latin typeface="楷体" panose="02010609060101010101" pitchFamily="49" charset="-122"/>
              <a:ea typeface="楷体" panose="02010609060101010101" pitchFamily="49" charset="-122"/>
            </a:endParaRPr>
          </a:p>
          <a:p>
            <a:pPr>
              <a:lnSpc>
                <a:spcPct val="125000"/>
              </a:lnSpc>
              <a:spcBef>
                <a:spcPts val="1200"/>
              </a:spcBef>
            </a:pPr>
            <a:r>
              <a:rPr kumimoji="1" lang="en-US" altLang="zh-CN" sz="2000" dirty="0">
                <a:solidFill>
                  <a:srgbClr val="0070C0"/>
                </a:solidFill>
                <a:latin typeface="楷体" panose="02010609060101010101" pitchFamily="49" charset="-122"/>
                <a:ea typeface="楷体" panose="02010609060101010101" pitchFamily="49" charset="-122"/>
              </a:rPr>
              <a:t>(5) </a:t>
            </a:r>
            <a:r>
              <a:rPr kumimoji="1" lang="zh-CN" altLang="en-US" sz="2000" dirty="0">
                <a:solidFill>
                  <a:srgbClr val="0070C0"/>
                </a:solidFill>
                <a:latin typeface="楷体" panose="02010609060101010101" pitchFamily="49" charset="-122"/>
                <a:ea typeface="楷体" panose="02010609060101010101" pitchFamily="49" charset="-122"/>
              </a:rPr>
              <a:t>有关网络使用、滥用的记录和统计</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title"/>
          </p:nvPr>
        </p:nvSpPr>
        <p:spPr>
          <a:xfrm>
            <a:off x="457200" y="274638"/>
            <a:ext cx="8229600" cy="801688"/>
          </a:xfrm>
        </p:spPr>
        <p:txBody>
          <a:bodyPr/>
          <a:lstStyle/>
          <a:p>
            <a:pPr eaLnBrk="1" hangingPunct="1"/>
            <a:r>
              <a:rPr lang="zh-CN" altLang="en-US" dirty="0"/>
              <a:t>防火墙的优缺点</a:t>
            </a:r>
          </a:p>
        </p:txBody>
      </p:sp>
    </p:spTree>
    <p:extLst>
      <p:ext uri="{BB962C8B-B14F-4D97-AF65-F5344CB8AC3E}">
        <p14:creationId xmlns:p14="http://schemas.microsoft.com/office/powerpoint/2010/main" val="406710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95299" y="1195754"/>
            <a:ext cx="8379069" cy="4963859"/>
          </a:xfrm>
          <a:prstGeom prst="rect">
            <a:avLst/>
          </a:prstGeom>
          <a:noFill/>
          <a:ln w="9525">
            <a:noFill/>
            <a:miter lim="800000"/>
            <a:headEnd/>
            <a:tailEnd/>
          </a:ln>
          <a:effectLst/>
        </p:spPr>
        <p:txBody>
          <a:bodyPr wrap="square">
            <a:spAutoFit/>
          </a:bodyPr>
          <a:lstStyle/>
          <a:p>
            <a:pPr algn="just">
              <a:lnSpc>
                <a:spcPct val="125000"/>
              </a:lnSpc>
              <a:spcBef>
                <a:spcPts val="1200"/>
              </a:spcBef>
              <a:defRPr/>
            </a:pPr>
            <a:r>
              <a:rPr kumimoji="1" lang="zh-CN" altLang="en-US" sz="3200" dirty="0">
                <a:solidFill>
                  <a:srgbClr val="0070C0"/>
                </a:solidFill>
                <a:latin typeface="楷体" panose="02010609060101010101" pitchFamily="49" charset="-122"/>
                <a:ea typeface="楷体" panose="02010609060101010101" pitchFamily="49" charset="-122"/>
              </a:rPr>
              <a:t>防火墙的不足</a:t>
            </a:r>
          </a:p>
          <a:p>
            <a:pPr algn="just">
              <a:lnSpc>
                <a:spcPct val="125000"/>
              </a:lnSpc>
              <a:spcBef>
                <a:spcPts val="1200"/>
              </a:spcBef>
              <a:defRPr/>
            </a:pPr>
            <a:r>
              <a:rPr kumimoji="1" lang="en-US" altLang="zh-CN" sz="2000" dirty="0">
                <a:latin typeface="+mn-ea"/>
                <a:ea typeface="+mn-ea"/>
              </a:rPr>
              <a:t>(1) </a:t>
            </a:r>
            <a:r>
              <a:rPr kumimoji="1" lang="zh-CN" altLang="en-US" sz="2000" dirty="0">
                <a:latin typeface="+mn-ea"/>
                <a:ea typeface="+mn-ea"/>
              </a:rPr>
              <a:t>防火墙防外不防内</a:t>
            </a:r>
          </a:p>
          <a:p>
            <a:pPr algn="just">
              <a:lnSpc>
                <a:spcPct val="125000"/>
              </a:lnSpc>
              <a:spcBef>
                <a:spcPts val="1200"/>
              </a:spcBef>
              <a:defRPr/>
            </a:pPr>
            <a:r>
              <a:rPr lang="en-US" altLang="zh-CN" sz="2000" dirty="0">
                <a:latin typeface="+mn-ea"/>
                <a:ea typeface="+mn-ea"/>
              </a:rPr>
              <a:t>(2) </a:t>
            </a:r>
            <a:r>
              <a:rPr kumimoji="1" lang="zh-CN" altLang="en-US" sz="2000" dirty="0">
                <a:latin typeface="+mn-ea"/>
                <a:ea typeface="+mn-ea"/>
              </a:rPr>
              <a:t>不能防范绕过防火墙的攻击</a:t>
            </a:r>
          </a:p>
          <a:p>
            <a:pPr algn="just" eaLnBrk="1" hangingPunct="1">
              <a:lnSpc>
                <a:spcPct val="125000"/>
              </a:lnSpc>
              <a:spcBef>
                <a:spcPts val="1200"/>
              </a:spcBef>
              <a:buFontTx/>
              <a:buAutoNum type="arabicParenBoth" startAt="3"/>
            </a:pPr>
            <a:r>
              <a:rPr kumimoji="1" lang="zh-CN" altLang="en-US" sz="2000" dirty="0">
                <a:latin typeface="+mn-ea"/>
                <a:ea typeface="+mn-ea"/>
              </a:rPr>
              <a:t> 防火墙配置复杂，容易出现安全漏洞</a:t>
            </a:r>
          </a:p>
          <a:p>
            <a:pPr marL="457200" indent="-457200" algn="just" eaLnBrk="1" hangingPunct="1">
              <a:lnSpc>
                <a:spcPct val="125000"/>
              </a:lnSpc>
              <a:spcBef>
                <a:spcPts val="1200"/>
              </a:spcBef>
              <a:buAutoNum type="arabicParenBoth" startAt="4"/>
            </a:pPr>
            <a:r>
              <a:rPr kumimoji="1" lang="zh-CN" altLang="en-US" sz="2000" dirty="0">
                <a:latin typeface="+mn-ea"/>
                <a:ea typeface="+mn-ea"/>
              </a:rPr>
              <a:t>防火墙往往只认机器</a:t>
            </a:r>
            <a:r>
              <a:rPr kumimoji="1" lang="en-US" altLang="zh-CN" sz="2000" dirty="0">
                <a:latin typeface="+mn-ea"/>
                <a:ea typeface="+mn-ea"/>
              </a:rPr>
              <a:t>(IP</a:t>
            </a:r>
            <a:r>
              <a:rPr kumimoji="1" lang="zh-CN" altLang="en-US" sz="2000" dirty="0">
                <a:latin typeface="+mn-ea"/>
                <a:ea typeface="+mn-ea"/>
              </a:rPr>
              <a:t>地址</a:t>
            </a:r>
            <a:r>
              <a:rPr kumimoji="1" lang="en-US" altLang="zh-CN" sz="2000" dirty="0">
                <a:latin typeface="+mn-ea"/>
                <a:ea typeface="+mn-ea"/>
              </a:rPr>
              <a:t>)</a:t>
            </a:r>
            <a:r>
              <a:rPr kumimoji="1" lang="zh-CN" altLang="en-US" sz="2000" dirty="0">
                <a:latin typeface="+mn-ea"/>
                <a:ea typeface="+mn-ea"/>
              </a:rPr>
              <a:t>不认人</a:t>
            </a:r>
            <a:r>
              <a:rPr kumimoji="1" lang="en-US" altLang="zh-CN" sz="2000" dirty="0">
                <a:latin typeface="+mn-ea"/>
                <a:ea typeface="+mn-ea"/>
              </a:rPr>
              <a:t>(</a:t>
            </a:r>
            <a:r>
              <a:rPr kumimoji="1" lang="zh-CN" altLang="en-US" sz="2000" dirty="0">
                <a:latin typeface="+mn-ea"/>
                <a:ea typeface="+mn-ea"/>
              </a:rPr>
              <a:t>用户身份</a:t>
            </a:r>
            <a:r>
              <a:rPr kumimoji="1" lang="en-US" altLang="zh-CN" sz="2000" dirty="0">
                <a:latin typeface="+mn-ea"/>
                <a:ea typeface="+mn-ea"/>
              </a:rPr>
              <a:t>)</a:t>
            </a:r>
            <a:r>
              <a:rPr kumimoji="1" lang="zh-CN" altLang="en-US" sz="2000" dirty="0">
                <a:latin typeface="+mn-ea"/>
                <a:ea typeface="+mn-ea"/>
              </a:rPr>
              <a:t>，控制粒度较粗</a:t>
            </a:r>
            <a:endParaRPr kumimoji="1" lang="en-US" altLang="zh-CN" sz="2000" dirty="0">
              <a:latin typeface="+mn-ea"/>
              <a:ea typeface="+mn-ea"/>
            </a:endParaRPr>
          </a:p>
          <a:p>
            <a:pPr algn="just" eaLnBrk="1" hangingPunct="1">
              <a:lnSpc>
                <a:spcPct val="125000"/>
              </a:lnSpc>
              <a:spcBef>
                <a:spcPts val="1200"/>
              </a:spcBef>
            </a:pPr>
            <a:r>
              <a:rPr kumimoji="1" lang="en-US" altLang="zh-CN" sz="2000" dirty="0">
                <a:latin typeface="+mn-ea"/>
                <a:ea typeface="+mn-ea"/>
              </a:rPr>
              <a:t>(5) </a:t>
            </a:r>
            <a:r>
              <a:rPr kumimoji="1" lang="zh-CN" altLang="en-US" sz="2000" dirty="0">
                <a:latin typeface="+mn-ea"/>
                <a:ea typeface="+mn-ea"/>
              </a:rPr>
              <a:t>防火墙不能防范病毒</a:t>
            </a:r>
          </a:p>
          <a:p>
            <a:pPr algn="just" eaLnBrk="1" hangingPunct="1">
              <a:lnSpc>
                <a:spcPct val="125000"/>
              </a:lnSpc>
              <a:spcBef>
                <a:spcPts val="1200"/>
              </a:spcBef>
            </a:pPr>
            <a:r>
              <a:rPr kumimoji="1" lang="en-US" altLang="zh-CN" sz="2000" dirty="0">
                <a:latin typeface="+mn-ea"/>
                <a:ea typeface="+mn-ea"/>
              </a:rPr>
              <a:t>(6) </a:t>
            </a:r>
            <a:r>
              <a:rPr kumimoji="1" lang="zh-CN" altLang="en-US" sz="2000" dirty="0">
                <a:latin typeface="+mn-ea"/>
                <a:ea typeface="+mn-ea"/>
              </a:rPr>
              <a:t>防火墙不能防止数据驱动式攻击。</a:t>
            </a:r>
          </a:p>
          <a:p>
            <a:pPr algn="just" eaLnBrk="1" hangingPunct="1">
              <a:lnSpc>
                <a:spcPct val="125000"/>
              </a:lnSpc>
              <a:spcBef>
                <a:spcPts val="1200"/>
              </a:spcBef>
            </a:pPr>
            <a:r>
              <a:rPr kumimoji="1" lang="en-US" altLang="zh-CN" sz="2000" dirty="0">
                <a:latin typeface="+mn-ea"/>
                <a:ea typeface="+mn-ea"/>
              </a:rPr>
              <a:t>(7) </a:t>
            </a:r>
            <a:r>
              <a:rPr kumimoji="1" lang="zh-CN" altLang="en-US" sz="2000" dirty="0">
                <a:latin typeface="+mn-ea"/>
                <a:ea typeface="+mn-ea"/>
              </a:rPr>
              <a:t>不能防备新的网络安全问题。</a:t>
            </a:r>
          </a:p>
          <a:p>
            <a:pPr algn="just" eaLnBrk="1" hangingPunct="1">
              <a:lnSpc>
                <a:spcPct val="125000"/>
              </a:lnSpc>
              <a:spcBef>
                <a:spcPts val="1200"/>
              </a:spcBef>
            </a:pPr>
            <a:r>
              <a:rPr kumimoji="1" lang="zh-CN" altLang="en-US" sz="2000" dirty="0">
                <a:latin typeface="+mn-ea"/>
                <a:ea typeface="+mn-ea"/>
              </a:rPr>
              <a:t>    防火墙是一种被动式防护手段，只能对现在已知的网络威胁起作用</a:t>
            </a:r>
            <a:endParaRPr kumimoji="1" lang="en-US" altLang="zh-CN" sz="2000" dirty="0">
              <a:latin typeface="+mn-ea"/>
              <a:ea typeface="+mn-ea"/>
            </a:endParaRPr>
          </a:p>
        </p:txBody>
      </p:sp>
      <p:sp>
        <p:nvSpPr>
          <p:cNvPr id="5" name="Rectangle 2"/>
          <p:cNvSpPr>
            <a:spLocks noGrp="1" noChangeArrowheads="1"/>
          </p:cNvSpPr>
          <p:nvPr>
            <p:ph type="title"/>
          </p:nvPr>
        </p:nvSpPr>
        <p:spPr>
          <a:xfrm>
            <a:off x="457200" y="274638"/>
            <a:ext cx="8229600" cy="801688"/>
          </a:xfrm>
        </p:spPr>
        <p:txBody>
          <a:bodyPr/>
          <a:lstStyle/>
          <a:p>
            <a:pPr eaLnBrk="1" hangingPunct="1"/>
            <a:r>
              <a:rPr lang="zh-CN" altLang="en-US" dirty="0"/>
              <a:t>防火墙的优缺点</a:t>
            </a:r>
          </a:p>
        </p:txBody>
      </p:sp>
    </p:spTree>
    <p:extLst>
      <p:ext uri="{BB962C8B-B14F-4D97-AF65-F5344CB8AC3E}">
        <p14:creationId xmlns:p14="http://schemas.microsoft.com/office/powerpoint/2010/main" val="965412092"/>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16646</TotalTime>
  <Words>4189</Words>
  <Application>Microsoft Office PowerPoint</Application>
  <PresentationFormat>全屏显示(4:3)</PresentationFormat>
  <Paragraphs>476</Paragraphs>
  <Slides>48</Slides>
  <Notes>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48</vt:i4>
      </vt:variant>
    </vt:vector>
  </HeadingPairs>
  <TitlesOfParts>
    <vt:vector size="68" baseType="lpstr">
      <vt:lpstr>Arial Unicode MS</vt:lpstr>
      <vt:lpstr>黑体</vt:lpstr>
      <vt:lpstr>华文细黑</vt:lpstr>
      <vt:lpstr>华文新魏</vt:lpstr>
      <vt:lpstr>楷体</vt:lpstr>
      <vt:lpstr>楷体_GB2312</vt:lpstr>
      <vt:lpstr>宋体</vt:lpstr>
      <vt:lpstr>Arial</vt:lpstr>
      <vt:lpstr>Calibri</vt:lpstr>
      <vt:lpstr>Impact</vt:lpstr>
      <vt:lpstr>Tahoma</vt:lpstr>
      <vt:lpstr>Times New Roman</vt:lpstr>
      <vt:lpstr>Verdana</vt:lpstr>
      <vt:lpstr>Wingdings</vt:lpstr>
      <vt:lpstr>1_Office 主题</vt:lpstr>
      <vt:lpstr>2_Office 主题</vt:lpstr>
      <vt:lpstr>Picture2</vt:lpstr>
      <vt:lpstr>Microsoft Visio 2000/2002 Drawing</vt:lpstr>
      <vt:lpstr>位图图像</vt:lpstr>
      <vt:lpstr>Microsoft ClipArt Gallery</vt:lpstr>
      <vt:lpstr>PowerPoint 演示文稿</vt:lpstr>
      <vt:lpstr>防火墙概念</vt:lpstr>
      <vt:lpstr>防火墙的作用</vt:lpstr>
      <vt:lpstr>一个典型的防火墙使用形态</vt:lpstr>
      <vt:lpstr>防火墙的特性</vt:lpstr>
      <vt:lpstr>PowerPoint 演示文稿</vt:lpstr>
      <vt:lpstr>防火墙的性能指标</vt:lpstr>
      <vt:lpstr>防火墙的优缺点</vt:lpstr>
      <vt:lpstr>防火墙的优缺点</vt:lpstr>
      <vt:lpstr>PowerPoint 演示文稿</vt:lpstr>
      <vt:lpstr>PowerPoint 演示文稿</vt:lpstr>
      <vt:lpstr>包过滤技术</vt:lpstr>
      <vt:lpstr>PowerPoint 演示文稿</vt:lpstr>
      <vt:lpstr>包过滤技术</vt:lpstr>
      <vt:lpstr>包过滤技术</vt:lpstr>
      <vt:lpstr>包过滤技术：过滤规则</vt:lpstr>
      <vt:lpstr>包过滤技术：过滤规则</vt:lpstr>
      <vt:lpstr>包过滤技术：过滤规则</vt:lpstr>
      <vt:lpstr>包过滤技术：包过滤实例</vt:lpstr>
      <vt:lpstr>PowerPoint 演示文稿</vt:lpstr>
      <vt:lpstr>包过滤特性</vt:lpstr>
      <vt:lpstr>包过滤特性</vt:lpstr>
      <vt:lpstr>包过滤特性</vt:lpstr>
      <vt:lpstr>PowerPoint 演示文稿</vt:lpstr>
      <vt:lpstr>包过滤特性</vt:lpstr>
      <vt:lpstr>包过滤防火墙的优缺点</vt:lpstr>
      <vt:lpstr>代理技术</vt:lpstr>
      <vt:lpstr>代理技术：应用层网关</vt:lpstr>
      <vt:lpstr>代理技术：应用层网关</vt:lpstr>
      <vt:lpstr>代理防火墙优缺点</vt:lpstr>
      <vt:lpstr>自适应代理防火墙</vt:lpstr>
      <vt:lpstr>状态检查技术</vt:lpstr>
      <vt:lpstr>地址翻译技术NAT</vt:lpstr>
      <vt:lpstr>地址翻译技术NAT</vt:lpstr>
      <vt:lpstr>防火墙的体系结构</vt:lpstr>
      <vt:lpstr>屏蔽路由器(Screened  Router)</vt:lpstr>
      <vt:lpstr>双宿主机模式</vt:lpstr>
      <vt:lpstr>双宿主机网关</vt:lpstr>
      <vt:lpstr>双宿主机模式</vt:lpstr>
      <vt:lpstr>PowerPoint 演示文稿</vt:lpstr>
      <vt:lpstr>屏蔽主机网关</vt:lpstr>
      <vt:lpstr>屏蔽主机模式</vt:lpstr>
      <vt:lpstr>PowerPoint 演示文稿</vt:lpstr>
      <vt:lpstr>屏蔽子网网关</vt:lpstr>
      <vt:lpstr>屏蔽子网模式</vt:lpstr>
      <vt:lpstr>屏蔽子网模式</vt:lpstr>
      <vt:lpstr>屏蔽子网模式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MNK</cp:lastModifiedBy>
  <cp:revision>786</cp:revision>
  <dcterms:created xsi:type="dcterms:W3CDTF">2010-05-03T15:18:06Z</dcterms:created>
  <dcterms:modified xsi:type="dcterms:W3CDTF">2023-04-10T04:28:59Z</dcterms:modified>
</cp:coreProperties>
</file>