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26"/>
  </p:notesMasterIdLst>
  <p:handoutMasterIdLst>
    <p:handoutMasterId r:id="rId27"/>
  </p:handoutMasterIdLst>
  <p:sldIdLst>
    <p:sldId id="280" r:id="rId3"/>
    <p:sldId id="283" r:id="rId4"/>
    <p:sldId id="332" r:id="rId5"/>
    <p:sldId id="333" r:id="rId6"/>
    <p:sldId id="335" r:id="rId7"/>
    <p:sldId id="339" r:id="rId8"/>
    <p:sldId id="336" r:id="rId9"/>
    <p:sldId id="337" r:id="rId10"/>
    <p:sldId id="340" r:id="rId11"/>
    <p:sldId id="341" r:id="rId12"/>
    <p:sldId id="344" r:id="rId13"/>
    <p:sldId id="328" r:id="rId14"/>
    <p:sldId id="343" r:id="rId15"/>
    <p:sldId id="307" r:id="rId16"/>
    <p:sldId id="314" r:id="rId17"/>
    <p:sldId id="315" r:id="rId18"/>
    <p:sldId id="316" r:id="rId19"/>
    <p:sldId id="318" r:id="rId20"/>
    <p:sldId id="320" r:id="rId21"/>
    <p:sldId id="321" r:id="rId22"/>
    <p:sldId id="345" r:id="rId23"/>
    <p:sldId id="331" r:id="rId24"/>
    <p:sldId id="34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F66FF"/>
    <a:srgbClr val="0A304E"/>
    <a:srgbClr val="FF00FF"/>
    <a:srgbClr val="00FF00"/>
    <a:srgbClr val="0066FF"/>
    <a:srgbClr val="99FF66"/>
    <a:srgbClr val="33CC33"/>
    <a:srgbClr val="FFFFFF"/>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68" autoAdjust="0"/>
    <p:restoredTop sz="86545" autoAdjust="0"/>
  </p:normalViewPr>
  <p:slideViewPr>
    <p:cSldViewPr>
      <p:cViewPr varScale="1">
        <p:scale>
          <a:sx n="89" d="100"/>
          <a:sy n="89" d="100"/>
        </p:scale>
        <p:origin x="-108" y="-276"/>
      </p:cViewPr>
      <p:guideLst>
        <p:guide orient="horz" pos="2160"/>
        <p:guide pos="2857"/>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97" d="100"/>
          <a:sy n="97" d="100"/>
        </p:scale>
        <p:origin x="-1326"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4FCA03-DD3C-44AD-8D76-210CFC1ED09B}" type="datetimeFigureOut">
              <a:rPr lang="en-US" smtClean="0"/>
              <a:t>1/19/2015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897997-1D87-4A26-85B4-214E4E1A1B66}" type="slidenum">
              <a:rPr lang="en-US" smtClean="0"/>
              <a:t>‹#›</a:t>
            </a:fld>
            <a:endParaRPr lang="en-US"/>
          </a:p>
        </p:txBody>
      </p:sp>
    </p:spTree>
    <p:extLst>
      <p:ext uri="{BB962C8B-B14F-4D97-AF65-F5344CB8AC3E}">
        <p14:creationId xmlns:p14="http://schemas.microsoft.com/office/powerpoint/2010/main" val="27719989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2F2D9-3E2A-4593-82A3-9AC918E5720C}" type="datetimeFigureOut">
              <a:rPr lang="en-US" smtClean="0"/>
              <a:t>1/19/2015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B753AF-1290-4E75-8BB1-17F060CEB915}" type="slidenum">
              <a:rPr lang="en-US" smtClean="0"/>
              <a:t>‹#›</a:t>
            </a:fld>
            <a:endParaRPr lang="en-US"/>
          </a:p>
        </p:txBody>
      </p:sp>
    </p:spTree>
    <p:extLst>
      <p:ext uri="{BB962C8B-B14F-4D97-AF65-F5344CB8AC3E}">
        <p14:creationId xmlns:p14="http://schemas.microsoft.com/office/powerpoint/2010/main" val="3041505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Good</a:t>
            </a:r>
            <a:r>
              <a:rPr lang="en-US" sz="1000" baseline="0" dirty="0" smtClean="0"/>
              <a:t> morning</a:t>
            </a:r>
            <a:r>
              <a:rPr lang="en-US" sz="1000" dirty="0" smtClean="0"/>
              <a:t>, everyone.</a:t>
            </a:r>
            <a:r>
              <a:rPr lang="en-US" sz="1000" baseline="0" dirty="0" smtClean="0"/>
              <a:t> My name is </a:t>
            </a:r>
            <a:r>
              <a:rPr lang="en-US" sz="1000" baseline="0" dirty="0" err="1" smtClean="0"/>
              <a:t>Yubao</a:t>
            </a:r>
            <a:r>
              <a:rPr lang="en-US" sz="1000" baseline="0" dirty="0" smtClean="0"/>
              <a:t>. I am from Case Western Reserve University. I am </a:t>
            </a:r>
            <a:r>
              <a:rPr lang="en-US" sz="1000" baseline="0" dirty="0" err="1" smtClean="0"/>
              <a:t>gonna</a:t>
            </a:r>
            <a:r>
              <a:rPr lang="en-US" sz="1000" baseline="0" dirty="0" smtClean="0"/>
              <a:t> talk about fast and unified local search for random walk based K-nearest neighbor query in large graphs. This is a joint work with </a:t>
            </a:r>
            <a:r>
              <a:rPr lang="en-US" sz="1000" baseline="0" dirty="0" err="1" smtClean="0"/>
              <a:t>Ruoming</a:t>
            </a:r>
            <a:r>
              <a:rPr lang="en-US" sz="1000" baseline="0" dirty="0" smtClean="0"/>
              <a:t> Jin and Xiang Zhang.</a:t>
            </a:r>
            <a:endParaRPr lang="en-US" sz="1000" dirty="0"/>
          </a:p>
        </p:txBody>
      </p:sp>
      <p:sp>
        <p:nvSpPr>
          <p:cNvPr id="4" name="Slide Number Placeholder 3"/>
          <p:cNvSpPr>
            <a:spLocks noGrp="1"/>
          </p:cNvSpPr>
          <p:nvPr>
            <p:ph type="sldNum" sz="quarter" idx="10"/>
          </p:nvPr>
        </p:nvSpPr>
        <p:spPr/>
        <p:txBody>
          <a:bodyPr/>
          <a:lstStyle/>
          <a:p>
            <a:fld id="{B5B753AF-1290-4E75-8BB1-17F060CEB915}" type="slidenum">
              <a:rPr lang="en-US" smtClean="0"/>
              <a:t>1</a:t>
            </a:fld>
            <a:endParaRPr lang="en-US"/>
          </a:p>
        </p:txBody>
      </p:sp>
    </p:spTree>
    <p:extLst>
      <p:ext uri="{BB962C8B-B14F-4D97-AF65-F5344CB8AC3E}">
        <p14:creationId xmlns:p14="http://schemas.microsoft.com/office/powerpoint/2010/main" val="167467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The no</a:t>
            </a:r>
            <a:r>
              <a:rPr lang="en-US" sz="1000" baseline="0" dirty="0" smtClean="0"/>
              <a:t> local maximum property can be used to prune the search space in the local search process. Let’s first take a look at the local search process. </a:t>
            </a:r>
            <a:r>
              <a:rPr lang="en-US" sz="1000" dirty="0" smtClean="0"/>
              <a:t>We </a:t>
            </a:r>
            <a:r>
              <a:rPr lang="en-US" sz="1000" baseline="0" dirty="0" smtClean="0"/>
              <a:t>begin from the query node, and iteratively expand to the neighbors. We say that the expanded nodes are visited and the remaining nodes are unvisited. The boundary nodes of the visited nodes are the visited nodes which have at least one unvisited neighbors. For example, in this figure, the purple nodes are visited, the white nodes are unvisited, and the boundary nodes of the visited nodes are indicated by purple circles.</a:t>
            </a:r>
          </a:p>
          <a:p>
            <a:endParaRPr lang="en-US" sz="1000" baseline="0" dirty="0" smtClean="0"/>
          </a:p>
        </p:txBody>
      </p:sp>
      <p:sp>
        <p:nvSpPr>
          <p:cNvPr id="4" name="Slide Number Placeholder 3"/>
          <p:cNvSpPr>
            <a:spLocks noGrp="1"/>
          </p:cNvSpPr>
          <p:nvPr>
            <p:ph type="sldNum" sz="quarter" idx="10"/>
          </p:nvPr>
        </p:nvSpPr>
        <p:spPr/>
        <p:txBody>
          <a:bodyPr/>
          <a:lstStyle/>
          <a:p>
            <a:fld id="{B5B753AF-1290-4E75-8BB1-17F060CEB915}" type="slidenum">
              <a:rPr lang="en-US" smtClean="0"/>
              <a:t>10</a:t>
            </a:fld>
            <a:endParaRPr lang="en-US"/>
          </a:p>
        </p:txBody>
      </p:sp>
    </p:spTree>
    <p:extLst>
      <p:ext uri="{BB962C8B-B14F-4D97-AF65-F5344CB8AC3E}">
        <p14:creationId xmlns:p14="http://schemas.microsoft.com/office/powerpoint/2010/main" val="760999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If one proximity measure</a:t>
            </a:r>
            <a:r>
              <a:rPr lang="en-US" sz="1000" baseline="0" dirty="0" smtClean="0"/>
              <a:t> has no local maximum, then, the maximum in the boundary of the visited nodes can be used as the upper bound of the proximity values of the unvisited nodes. For example, in the left figure, the green node is an unvisited node, and its proximity value can be upper bounded by the maximum in the boundary of the visited nodes.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If one proximity measure has local maximum, then, we do not have this nice property.</a:t>
            </a:r>
            <a:endParaRPr lang="en-US" sz="1000" dirty="0" smtClean="0"/>
          </a:p>
          <a:p>
            <a:endParaRPr lang="en-US" sz="1000" baseline="0" dirty="0" smtClean="0"/>
          </a:p>
        </p:txBody>
      </p:sp>
      <p:sp>
        <p:nvSpPr>
          <p:cNvPr id="4" name="Slide Number Placeholder 3"/>
          <p:cNvSpPr>
            <a:spLocks noGrp="1"/>
          </p:cNvSpPr>
          <p:nvPr>
            <p:ph type="sldNum" sz="quarter" idx="10"/>
          </p:nvPr>
        </p:nvSpPr>
        <p:spPr/>
        <p:txBody>
          <a:bodyPr/>
          <a:lstStyle/>
          <a:p>
            <a:fld id="{B5B753AF-1290-4E75-8BB1-17F060CEB915}" type="slidenum">
              <a:rPr lang="en-US" smtClean="0"/>
              <a:t>11</a:t>
            </a:fld>
            <a:endParaRPr lang="en-US"/>
          </a:p>
        </p:txBody>
      </p:sp>
    </p:spTree>
    <p:extLst>
      <p:ext uri="{BB962C8B-B14F-4D97-AF65-F5344CB8AC3E}">
        <p14:creationId xmlns:p14="http://schemas.microsoft.com/office/powerpoint/2010/main" val="760999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aseline="0" dirty="0" smtClean="0"/>
              <a:t>Since we only have the local neighborhood information, we cannot compute the exact proximity values. Because the random walk process involves the entire graph. But, we can compute the lower and upper bounds.</a:t>
            </a:r>
          </a:p>
          <a:p>
            <a:endParaRPr lang="en-US" sz="1000" baseline="0" dirty="0" smtClean="0"/>
          </a:p>
          <a:p>
            <a:r>
              <a:rPr lang="en-US" sz="1000" baseline="0" dirty="0" smtClean="0"/>
              <a:t>In this figure, the red line segment represents the exact proximity value, the blue one represents the upper bound, and the green one represents the lower bound. For the visited nodes, we can compute the lower and upper bounds. For the unvisited nodes, we have the upper bound.</a:t>
            </a:r>
          </a:p>
          <a:p>
            <a:endParaRPr lang="en-US" sz="1000" dirty="0" smtClean="0"/>
          </a:p>
          <a:p>
            <a:r>
              <a:rPr lang="en-US" sz="1000" dirty="0" smtClean="0"/>
              <a:t>Why do we compute the lower and upper bounds? Because when the bounds are tight enough,</a:t>
            </a:r>
            <a:r>
              <a:rPr lang="en-US" sz="1000" baseline="0" dirty="0" smtClean="0"/>
              <a:t> we can identify the top-k nodes earlier. Therefore the search space can be pruned.</a:t>
            </a:r>
            <a:endParaRPr lang="en-US" sz="1000" dirty="0"/>
          </a:p>
        </p:txBody>
      </p:sp>
      <p:sp>
        <p:nvSpPr>
          <p:cNvPr id="4" name="Slide Number Placeholder 3"/>
          <p:cNvSpPr>
            <a:spLocks noGrp="1"/>
          </p:cNvSpPr>
          <p:nvPr>
            <p:ph type="sldNum" sz="quarter" idx="10"/>
          </p:nvPr>
        </p:nvSpPr>
        <p:spPr/>
        <p:txBody>
          <a:bodyPr/>
          <a:lstStyle/>
          <a:p>
            <a:fld id="{B5B753AF-1290-4E75-8BB1-17F060CEB915}" type="slidenum">
              <a:rPr lang="en-US" smtClean="0"/>
              <a:t>12</a:t>
            </a:fld>
            <a:endParaRPr lang="en-US"/>
          </a:p>
        </p:txBody>
      </p:sp>
    </p:spTree>
    <p:extLst>
      <p:ext uri="{BB962C8B-B14F-4D97-AF65-F5344CB8AC3E}">
        <p14:creationId xmlns:p14="http://schemas.microsoft.com/office/powerpoint/2010/main" val="1201408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We further</a:t>
            </a:r>
            <a:r>
              <a:rPr lang="en-US" sz="1000" baseline="0" dirty="0" smtClean="0"/>
              <a:t> discover that </a:t>
            </a:r>
            <a:r>
              <a:rPr lang="en-US" sz="1000" dirty="0" smtClean="0"/>
              <a:t>w</a:t>
            </a:r>
            <a:r>
              <a:rPr lang="en-US" sz="1000" baseline="0" dirty="0" smtClean="0"/>
              <a:t>hen we visit one more node, the upper and lower bounds become tighter. The lower bounds are monotonically increasing; the upper bounds are monotonically decreasing. And eventually they converge to the exact proximity values.</a:t>
            </a:r>
          </a:p>
          <a:p>
            <a:endParaRPr lang="en-US" sz="1000" dirty="0"/>
          </a:p>
        </p:txBody>
      </p:sp>
      <p:sp>
        <p:nvSpPr>
          <p:cNvPr id="4" name="Slide Number Placeholder 3"/>
          <p:cNvSpPr>
            <a:spLocks noGrp="1"/>
          </p:cNvSpPr>
          <p:nvPr>
            <p:ph type="sldNum" sz="quarter" idx="10"/>
          </p:nvPr>
        </p:nvSpPr>
        <p:spPr/>
        <p:txBody>
          <a:bodyPr/>
          <a:lstStyle/>
          <a:p>
            <a:fld id="{B5B753AF-1290-4E75-8BB1-17F060CEB915}" type="slidenum">
              <a:rPr lang="en-US" smtClean="0"/>
              <a:t>13</a:t>
            </a:fld>
            <a:endParaRPr lang="en-US"/>
          </a:p>
        </p:txBody>
      </p:sp>
    </p:spTree>
    <p:extLst>
      <p:ext uri="{BB962C8B-B14F-4D97-AF65-F5344CB8AC3E}">
        <p14:creationId xmlns:p14="http://schemas.microsoft.com/office/powerpoint/2010/main" val="1201408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000" dirty="0" smtClean="0"/>
              <a:t>Let’s look at</a:t>
            </a:r>
            <a:r>
              <a:rPr lang="en-US" altLang="zh-CN" sz="1000" baseline="0" dirty="0" smtClean="0"/>
              <a:t> a running example. Suppose we have a toy graph, and node 1 is the query node. The algorithm visits the nodes in the order shown in the table. In the first iteration, nodes 2 and 3 are visited; in the second iteration, node 4 is visited, and so on so forth.</a:t>
            </a:r>
          </a:p>
          <a:p>
            <a:endParaRPr lang="en-US" altLang="zh-CN" sz="1000" baseline="0" dirty="0" smtClean="0"/>
          </a:p>
          <a:p>
            <a:r>
              <a:rPr lang="en-US" altLang="zh-CN" sz="1000" baseline="0" dirty="0" smtClean="0"/>
              <a:t>At each iteration, we compute the lower and upper bounds of each node, and we plot the bounds in this figure. The x axis represents the nodes, the y axis represents the iteration, and the z axis represents the lower and upper bounds. We can see that the lower and upper bounds are monotonically changing, and eventually converge to the exact proximity values.</a:t>
            </a:r>
          </a:p>
          <a:p>
            <a:endParaRPr lang="en-US" altLang="zh-CN" sz="1000" baseline="0" dirty="0" smtClean="0"/>
          </a:p>
          <a:p>
            <a:r>
              <a:rPr lang="en-US" altLang="zh-CN" sz="1000" baseline="0" dirty="0" smtClean="0"/>
              <a:t>Let’s take a closer look at the bounds at the fourth iteration. The interval between the lower and upper bounds are represented by the vertical line segment. We can see that the lower bounds of nodes 2 and 3 are greater than the upper bounds of the remaining nodes. Therefore, we guarantee that nodes 2 and 3 are the top-2 nodes. And the algorithm can terminate.</a:t>
            </a:r>
          </a:p>
          <a:p>
            <a:endParaRPr lang="en-US" altLang="zh-CN" sz="1000" dirty="0" smtClean="0"/>
          </a:p>
          <a:p>
            <a:r>
              <a:rPr lang="en-US" altLang="zh-CN" sz="1000" dirty="0" smtClean="0"/>
              <a:t>This running example illustrates</a:t>
            </a:r>
            <a:r>
              <a:rPr lang="en-US" altLang="zh-CN" sz="1000" baseline="0" dirty="0" smtClean="0"/>
              <a:t> the basic idea of the fast local search algorithm.</a:t>
            </a:r>
            <a:endParaRPr lang="en-US" altLang="zh-CN" sz="1000" dirty="0" smtClean="0"/>
          </a:p>
        </p:txBody>
      </p:sp>
      <p:sp>
        <p:nvSpPr>
          <p:cNvPr id="4" name="Slide Number Placeholder 3"/>
          <p:cNvSpPr>
            <a:spLocks noGrp="1"/>
          </p:cNvSpPr>
          <p:nvPr>
            <p:ph type="sldNum" sz="quarter" idx="10"/>
          </p:nvPr>
        </p:nvSpPr>
        <p:spPr/>
        <p:txBody>
          <a:bodyPr/>
          <a:lstStyle/>
          <a:p>
            <a:fld id="{B5B753AF-1290-4E75-8BB1-17F060CEB915}" type="slidenum">
              <a:rPr lang="en-US" smtClean="0"/>
              <a:t>14</a:t>
            </a:fld>
            <a:endParaRPr lang="en-US"/>
          </a:p>
        </p:txBody>
      </p:sp>
    </p:spTree>
    <p:extLst>
      <p:ext uri="{BB962C8B-B14F-4D97-AF65-F5344CB8AC3E}">
        <p14:creationId xmlns:p14="http://schemas.microsoft.com/office/powerpoint/2010/main" val="970232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The </a:t>
            </a:r>
            <a:r>
              <a:rPr lang="en-US" sz="1000" dirty="0" err="1" smtClean="0"/>
              <a:t>FLoS</a:t>
            </a:r>
            <a:r>
              <a:rPr lang="en-US" sz="1000" baseline="0" dirty="0" smtClean="0"/>
              <a:t> algorithm can be applied to a variety of proximity measures.</a:t>
            </a:r>
          </a:p>
          <a:p>
            <a:endParaRPr lang="en-US" sz="1000" baseline="0" dirty="0" smtClean="0"/>
          </a:p>
          <a:p>
            <a:r>
              <a:rPr lang="en-US" sz="1000" baseline="0" dirty="0" smtClean="0"/>
              <a:t>We first prove that the penalized hitting probability, effective importance, and discounted hitting time give the same ranking results. Therefore, we only need to develop the algorithm for one proximity measure. Then all of them can be solved.</a:t>
            </a:r>
          </a:p>
          <a:p>
            <a:endParaRPr lang="en-US" sz="1000" baseline="0" dirty="0" smtClean="0"/>
          </a:p>
          <a:p>
            <a:r>
              <a:rPr lang="en-US" sz="1000" baseline="0" dirty="0" smtClean="0"/>
              <a:t>We further discover that the random walk with restart has a simple relationship with penalized hitting probability. Based on this relationship, the </a:t>
            </a:r>
            <a:r>
              <a:rPr lang="en-US" sz="1000" baseline="0" dirty="0" err="1" smtClean="0"/>
              <a:t>FLoS</a:t>
            </a:r>
            <a:r>
              <a:rPr lang="en-US" sz="1000" baseline="0" dirty="0" smtClean="0"/>
              <a:t> algorithm can also be applied to random walk with restart. This is interesting. Because even though the random walk with restart has local maximum, the fast local search algorithm is still applicable.</a:t>
            </a:r>
            <a:endParaRPr lang="en-US" sz="1000" dirty="0" smtClean="0"/>
          </a:p>
        </p:txBody>
      </p:sp>
      <p:sp>
        <p:nvSpPr>
          <p:cNvPr id="4" name="Slide Number Placeholder 3"/>
          <p:cNvSpPr>
            <a:spLocks noGrp="1"/>
          </p:cNvSpPr>
          <p:nvPr>
            <p:ph type="sldNum" sz="quarter" idx="10"/>
          </p:nvPr>
        </p:nvSpPr>
        <p:spPr/>
        <p:txBody>
          <a:bodyPr/>
          <a:lstStyle/>
          <a:p>
            <a:fld id="{B5B753AF-1290-4E75-8BB1-17F060CEB915}" type="slidenum">
              <a:rPr lang="en-US" smtClean="0"/>
              <a:t>15</a:t>
            </a:fld>
            <a:endParaRPr lang="en-US"/>
          </a:p>
        </p:txBody>
      </p:sp>
    </p:spTree>
    <p:extLst>
      <p:ext uri="{BB962C8B-B14F-4D97-AF65-F5344CB8AC3E}">
        <p14:creationId xmlns:p14="http://schemas.microsoft.com/office/powerpoint/2010/main" val="41567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000" dirty="0" smtClean="0"/>
              <a:t>In the experiments,</a:t>
            </a:r>
            <a:r>
              <a:rPr lang="en-US" altLang="zh-CN" sz="1000" baseline="0" dirty="0" smtClean="0"/>
              <a:t> we use 4 real large graphs with up to millions of nodes and tens of millions of edges. We also use in-memory and disk-resident synthetic graphs with different parameters, such as graph size, and graph density.</a:t>
            </a:r>
          </a:p>
          <a:p>
            <a:endParaRPr lang="en-US" altLang="zh-CN" sz="1000" dirty="0" smtClean="0"/>
          </a:p>
        </p:txBody>
      </p:sp>
      <p:sp>
        <p:nvSpPr>
          <p:cNvPr id="4" name="Slide Number Placeholder 3"/>
          <p:cNvSpPr>
            <a:spLocks noGrp="1"/>
          </p:cNvSpPr>
          <p:nvPr>
            <p:ph type="sldNum" sz="quarter" idx="10"/>
          </p:nvPr>
        </p:nvSpPr>
        <p:spPr/>
        <p:txBody>
          <a:bodyPr/>
          <a:lstStyle/>
          <a:p>
            <a:fld id="{B5B753AF-1290-4E75-8BB1-17F060CEB915}" type="slidenum">
              <a:rPr lang="en-US" smtClean="0"/>
              <a:t>16</a:t>
            </a:fld>
            <a:endParaRPr lang="en-US"/>
          </a:p>
        </p:txBody>
      </p:sp>
    </p:spTree>
    <p:extLst>
      <p:ext uri="{BB962C8B-B14F-4D97-AF65-F5344CB8AC3E}">
        <p14:creationId xmlns:p14="http://schemas.microsoft.com/office/powerpoint/2010/main" val="134034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000" dirty="0" smtClean="0"/>
              <a:t>We test</a:t>
            </a:r>
            <a:r>
              <a:rPr lang="en-US" altLang="zh-CN" sz="1000" baseline="0" dirty="0" smtClean="0"/>
              <a:t> the performance of </a:t>
            </a:r>
            <a:r>
              <a:rPr lang="en-US" altLang="zh-CN" sz="1000" baseline="0" dirty="0" err="1" smtClean="0"/>
              <a:t>FLoS</a:t>
            </a:r>
            <a:r>
              <a:rPr lang="en-US" altLang="zh-CN" sz="1000" baseline="0" dirty="0" smtClean="0"/>
              <a:t> algorithm for two proximity measures: penalized hitting probability and random walk with restart. We compare them with several state-of-the-art methods. For penalized hitting probability, we compare it with global iteration method, and 3 local search methods. For random walk with restart, we compare it with global iteration method, improved global iteration method, matrix inversion based method, graph embedding based method, and one local search method. Our methods guarantee the exactness of the results. Some of the existing methods are exact. Some of them are approximate.</a:t>
            </a:r>
          </a:p>
          <a:p>
            <a:endParaRPr lang="en-US" altLang="zh-CN" sz="1000" dirty="0" smtClean="0"/>
          </a:p>
        </p:txBody>
      </p:sp>
      <p:sp>
        <p:nvSpPr>
          <p:cNvPr id="4" name="Slide Number Placeholder 3"/>
          <p:cNvSpPr>
            <a:spLocks noGrp="1"/>
          </p:cNvSpPr>
          <p:nvPr>
            <p:ph type="sldNum" sz="quarter" idx="10"/>
          </p:nvPr>
        </p:nvSpPr>
        <p:spPr/>
        <p:txBody>
          <a:bodyPr/>
          <a:lstStyle/>
          <a:p>
            <a:fld id="{B5B753AF-1290-4E75-8BB1-17F060CEB915}" type="slidenum">
              <a:rPr lang="en-US" smtClean="0"/>
              <a:t>17</a:t>
            </a:fld>
            <a:endParaRPr lang="en-US"/>
          </a:p>
        </p:txBody>
      </p:sp>
    </p:spTree>
    <p:extLst>
      <p:ext uri="{BB962C8B-B14F-4D97-AF65-F5344CB8AC3E}">
        <p14:creationId xmlns:p14="http://schemas.microsoft.com/office/powerpoint/2010/main" val="9075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These are the results for penalized hitting probability on real graphs.</a:t>
            </a:r>
          </a:p>
          <a:p>
            <a:endParaRPr lang="en-US" sz="1000" dirty="0" smtClean="0"/>
          </a:p>
          <a:p>
            <a:r>
              <a:rPr lang="en-US" sz="1000" dirty="0" smtClean="0"/>
              <a:t>The left figure shows the running time. The x</a:t>
            </a:r>
            <a:r>
              <a:rPr lang="en-US" sz="1000" baseline="0" dirty="0" smtClean="0"/>
              <a:t> axis represents the varying number K. The y axis represents the running time. The bottom curve shows the</a:t>
            </a:r>
            <a:r>
              <a:rPr lang="en-US" sz="1000" dirty="0" smtClean="0"/>
              <a:t> running time of our method</a:t>
            </a:r>
            <a:r>
              <a:rPr lang="en-US" sz="1000" baseline="0" dirty="0" smtClean="0"/>
              <a:t>. We can see that our method is 1 to 3 orders of magnitude faster than the existing methods.</a:t>
            </a:r>
          </a:p>
          <a:p>
            <a:endParaRPr lang="en-US" sz="1000" baseline="0" dirty="0" smtClean="0"/>
          </a:p>
          <a:p>
            <a:r>
              <a:rPr lang="en-US" sz="1000" baseline="0" dirty="0" smtClean="0"/>
              <a:t>The number of visited nodes is shown in the right figure. The x axis represents the datasets. The y axis represents the ratio between the number of visited nodes using </a:t>
            </a:r>
            <a:r>
              <a:rPr lang="en-US" sz="1000" baseline="0" dirty="0" err="1" smtClean="0"/>
              <a:t>FLoS</a:t>
            </a:r>
            <a:r>
              <a:rPr lang="en-US" sz="1000" baseline="0" dirty="0" smtClean="0"/>
              <a:t> and the total number of nodes in the graph. Only a small portion of nodes are visited.</a:t>
            </a:r>
            <a:endParaRPr lang="en-US" sz="1000" dirty="0"/>
          </a:p>
        </p:txBody>
      </p:sp>
      <p:sp>
        <p:nvSpPr>
          <p:cNvPr id="4" name="Slide Number Placeholder 3"/>
          <p:cNvSpPr>
            <a:spLocks noGrp="1"/>
          </p:cNvSpPr>
          <p:nvPr>
            <p:ph type="sldNum" sz="quarter" idx="10"/>
          </p:nvPr>
        </p:nvSpPr>
        <p:spPr/>
        <p:txBody>
          <a:bodyPr/>
          <a:lstStyle/>
          <a:p>
            <a:fld id="{B5B753AF-1290-4E75-8BB1-17F060CEB915}" type="slidenum">
              <a:rPr lang="en-US" smtClean="0"/>
              <a:t>18</a:t>
            </a:fld>
            <a:endParaRPr lang="en-US"/>
          </a:p>
        </p:txBody>
      </p:sp>
    </p:spTree>
    <p:extLst>
      <p:ext uri="{BB962C8B-B14F-4D97-AF65-F5344CB8AC3E}">
        <p14:creationId xmlns:p14="http://schemas.microsoft.com/office/powerpoint/2010/main" val="2295213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These</a:t>
            </a:r>
            <a:r>
              <a:rPr lang="en-US" sz="1000" baseline="0" dirty="0" smtClean="0"/>
              <a:t> are</a:t>
            </a:r>
            <a:r>
              <a:rPr lang="en-US" sz="1000" dirty="0" smtClean="0"/>
              <a:t> the results for random walk with restart on real graphs.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The left figure shows the running time. The running time of our method</a:t>
            </a:r>
            <a:r>
              <a:rPr lang="en-US" sz="1000" baseline="0" dirty="0" smtClean="0"/>
              <a:t> is indicated by the curve with square mark in the bottom region. We can see that our method is comparable to two existing methods with </a:t>
            </a:r>
            <a:r>
              <a:rPr lang="en-US" sz="1000" baseline="0" dirty="0" err="1" smtClean="0"/>
              <a:t>precomputation</a:t>
            </a:r>
            <a:r>
              <a:rPr lang="en-US" sz="1000" baseline="0" dirty="0" smtClean="0"/>
              <a:t> step. The first one is the graph embedding based method. But the graph embedding based method is approximate, and the graph embedding step is time consuming. The other one is the matrix based method. But </a:t>
            </a:r>
            <a:r>
              <a:rPr lang="en-US" sz="1000" baseline="0" dirty="0" err="1" smtClean="0"/>
              <a:t>precomputing</a:t>
            </a:r>
            <a:r>
              <a:rPr lang="en-US" sz="1000" baseline="0" dirty="0" smtClean="0"/>
              <a:t> the matrix inversion is time consuming. Both of these two methods have long </a:t>
            </a:r>
            <a:r>
              <a:rPr lang="en-US" sz="1000" baseline="0" dirty="0" err="1" smtClean="0"/>
              <a:t>precomputing</a:t>
            </a:r>
            <a:r>
              <a:rPr lang="en-US" sz="1000" baseline="0" dirty="0" smtClean="0"/>
              <a:t> time, which is not shown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The number of visited nodes is shown in the right figure. Only a small portion of nodes are visited.</a:t>
            </a:r>
            <a:endParaRPr lang="en-US" sz="1000" dirty="0" smtClean="0"/>
          </a:p>
          <a:p>
            <a:endParaRPr lang="en-US" sz="1000" dirty="0"/>
          </a:p>
        </p:txBody>
      </p:sp>
      <p:sp>
        <p:nvSpPr>
          <p:cNvPr id="4" name="Slide Number Placeholder 3"/>
          <p:cNvSpPr>
            <a:spLocks noGrp="1"/>
          </p:cNvSpPr>
          <p:nvPr>
            <p:ph type="sldNum" sz="quarter" idx="10"/>
          </p:nvPr>
        </p:nvSpPr>
        <p:spPr/>
        <p:txBody>
          <a:bodyPr/>
          <a:lstStyle/>
          <a:p>
            <a:fld id="{B5B753AF-1290-4E75-8BB1-17F060CEB915}" type="slidenum">
              <a:rPr lang="en-US" smtClean="0"/>
              <a:t>19</a:t>
            </a:fld>
            <a:endParaRPr lang="en-US"/>
          </a:p>
        </p:txBody>
      </p:sp>
    </p:spTree>
    <p:extLst>
      <p:ext uri="{BB962C8B-B14F-4D97-AF65-F5344CB8AC3E}">
        <p14:creationId xmlns:p14="http://schemas.microsoft.com/office/powerpoint/2010/main" val="1073510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What is the nearest</a:t>
            </a:r>
            <a:r>
              <a:rPr lang="en-US" sz="1000" baseline="0" dirty="0" smtClean="0"/>
              <a:t> neighbor query in graphs? Suppose we have a graph. Some nodes are connected by some edges. Suppose we have a query node, we </a:t>
            </a:r>
            <a:r>
              <a:rPr lang="en-US" sz="1000" baseline="0" dirty="0" err="1" smtClean="0"/>
              <a:t>wanna</a:t>
            </a:r>
            <a:r>
              <a:rPr lang="en-US" sz="1000" baseline="0" dirty="0" smtClean="0"/>
              <a:t> find which other nodes are most similar to the query node.</a:t>
            </a:r>
          </a:p>
          <a:p>
            <a:endParaRPr lang="en-US" sz="1000" baseline="0" dirty="0" smtClean="0"/>
          </a:p>
          <a:p>
            <a:r>
              <a:rPr lang="en-US" sz="1000" baseline="0" dirty="0" smtClean="0"/>
              <a:t>For example, given the red query node, the green node should be similar to the query node, because it is adjacent to the query node. But the purple node should also be similar to the query node, because it has multiple paths connecting to the query node.</a:t>
            </a:r>
            <a:endParaRPr lang="en-US" sz="1000" dirty="0"/>
          </a:p>
        </p:txBody>
      </p:sp>
      <p:sp>
        <p:nvSpPr>
          <p:cNvPr id="4" name="Slide Number Placeholder 3"/>
          <p:cNvSpPr>
            <a:spLocks noGrp="1"/>
          </p:cNvSpPr>
          <p:nvPr>
            <p:ph type="sldNum" sz="quarter" idx="10"/>
          </p:nvPr>
        </p:nvSpPr>
        <p:spPr/>
        <p:txBody>
          <a:bodyPr/>
          <a:lstStyle/>
          <a:p>
            <a:fld id="{B5B753AF-1290-4E75-8BB1-17F060CEB915}" type="slidenum">
              <a:rPr lang="en-US" smtClean="0"/>
              <a:t>2</a:t>
            </a:fld>
            <a:endParaRPr lang="en-US"/>
          </a:p>
        </p:txBody>
      </p:sp>
    </p:spTree>
    <p:extLst>
      <p:ext uri="{BB962C8B-B14F-4D97-AF65-F5344CB8AC3E}">
        <p14:creationId xmlns:p14="http://schemas.microsoft.com/office/powerpoint/2010/main" val="4148042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What if</a:t>
            </a:r>
            <a:r>
              <a:rPr lang="en-US" sz="1000" baseline="0" dirty="0" smtClean="0"/>
              <a:t> the graphs are too large to fit into memory? </a:t>
            </a:r>
            <a:r>
              <a:rPr lang="en-US" sz="1000" dirty="0" smtClean="0"/>
              <a:t>We </a:t>
            </a:r>
            <a:r>
              <a:rPr lang="en-US" sz="1000" baseline="0" dirty="0" smtClean="0"/>
              <a:t>test the performance of </a:t>
            </a:r>
            <a:r>
              <a:rPr lang="en-US" sz="1000" baseline="0" dirty="0" err="1" smtClean="0"/>
              <a:t>FLoS</a:t>
            </a:r>
            <a:r>
              <a:rPr lang="en-US" sz="1000" baseline="0" dirty="0" smtClean="0"/>
              <a:t> algorithm on disk-resident graphs. The left figure shows the running time of </a:t>
            </a:r>
            <a:r>
              <a:rPr lang="en-US" sz="1000" baseline="0" dirty="0" err="1" smtClean="0"/>
              <a:t>FLoS</a:t>
            </a:r>
            <a:r>
              <a:rPr lang="en-US" sz="1000" baseline="0" dirty="0" smtClean="0"/>
              <a:t> algorithm. The x axis represents the graph size. The y axis represents the running time. We can see that our methods can process disk-resident graphs in seconds. We also observe that our methods have constant running time when the graph size increases. Because our methods only search locally. The right figure shows that only a small portion of the nodes are visited.</a:t>
            </a:r>
          </a:p>
          <a:p>
            <a:endParaRPr lang="en-US" sz="1000" baseline="0" dirty="0" smtClean="0"/>
          </a:p>
          <a:p>
            <a:r>
              <a:rPr lang="en-US" sz="1000" baseline="0" dirty="0" smtClean="0"/>
              <a:t>We </a:t>
            </a:r>
            <a:r>
              <a:rPr lang="en-US" sz="1000" baseline="0" dirty="0" err="1" smtClean="0"/>
              <a:t>wanna</a:t>
            </a:r>
            <a:r>
              <a:rPr lang="en-US" sz="1000" baseline="0" dirty="0" smtClean="0"/>
              <a:t> emphasize that our methods are especially suitable for disk-resident graphs, because our methods only search locally.</a:t>
            </a:r>
          </a:p>
          <a:p>
            <a:endParaRPr lang="en-US" sz="1000" baseline="0" dirty="0" smtClean="0"/>
          </a:p>
          <a:p>
            <a:endParaRPr lang="en-US" sz="1000" dirty="0"/>
          </a:p>
        </p:txBody>
      </p:sp>
      <p:sp>
        <p:nvSpPr>
          <p:cNvPr id="4" name="Slide Number Placeholder 3"/>
          <p:cNvSpPr>
            <a:spLocks noGrp="1"/>
          </p:cNvSpPr>
          <p:nvPr>
            <p:ph type="sldNum" sz="quarter" idx="10"/>
          </p:nvPr>
        </p:nvSpPr>
        <p:spPr/>
        <p:txBody>
          <a:bodyPr/>
          <a:lstStyle/>
          <a:p>
            <a:fld id="{B5B753AF-1290-4E75-8BB1-17F060CEB915}" type="slidenum">
              <a:rPr lang="en-US" smtClean="0"/>
              <a:t>20</a:t>
            </a:fld>
            <a:endParaRPr lang="en-US"/>
          </a:p>
        </p:txBody>
      </p:sp>
    </p:spTree>
    <p:extLst>
      <p:ext uri="{BB962C8B-B14F-4D97-AF65-F5344CB8AC3E}">
        <p14:creationId xmlns:p14="http://schemas.microsoft.com/office/powerpoint/2010/main" val="2462900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In conclusion,</a:t>
            </a:r>
            <a:r>
              <a:rPr lang="en-US" sz="1000" baseline="0" dirty="0" smtClean="0"/>
              <a:t> </a:t>
            </a:r>
            <a:r>
              <a:rPr lang="en-US" sz="1000" dirty="0" smtClean="0"/>
              <a:t>the fast local search algorithm </a:t>
            </a:r>
            <a:r>
              <a:rPr lang="en-US" sz="1000" baseline="0" dirty="0" smtClean="0"/>
              <a:t>has three nice properties.</a:t>
            </a:r>
          </a:p>
          <a:p>
            <a:endParaRPr lang="en-US" sz="1000" baseline="0" dirty="0" smtClean="0"/>
          </a:p>
          <a:p>
            <a:r>
              <a:rPr lang="en-US" sz="1000" baseline="0" dirty="0" smtClean="0"/>
              <a:t>First, it guarantees to find the exact top-k nodes;</a:t>
            </a:r>
          </a:p>
          <a:p>
            <a:endParaRPr lang="en-US" sz="1000" baseline="0" dirty="0" smtClean="0"/>
          </a:p>
          <a:p>
            <a:r>
              <a:rPr lang="en-US" sz="1000" baseline="0" dirty="0" smtClean="0"/>
              <a:t>Second, it is a general method that can be applied to a variety of proximity measures;</a:t>
            </a:r>
          </a:p>
          <a:p>
            <a:endParaRPr lang="en-US" sz="1000" baseline="0" dirty="0" smtClean="0"/>
          </a:p>
          <a:p>
            <a:r>
              <a:rPr lang="en-US" sz="1000" baseline="0" dirty="0" smtClean="0"/>
              <a:t>Third, it uses a simple local search strategy that needs neither preprocessing nor iterating over the entire graph. Therefore, it is efficient.</a:t>
            </a:r>
          </a:p>
        </p:txBody>
      </p:sp>
      <p:sp>
        <p:nvSpPr>
          <p:cNvPr id="4" name="Slide Number Placeholder 3"/>
          <p:cNvSpPr>
            <a:spLocks noGrp="1"/>
          </p:cNvSpPr>
          <p:nvPr>
            <p:ph type="sldNum" sz="quarter" idx="10"/>
          </p:nvPr>
        </p:nvSpPr>
        <p:spPr/>
        <p:txBody>
          <a:bodyPr/>
          <a:lstStyle/>
          <a:p>
            <a:fld id="{B5B753AF-1290-4E75-8BB1-17F060CEB915}" type="slidenum">
              <a:rPr lang="en-US" smtClean="0"/>
              <a:t>21</a:t>
            </a:fld>
            <a:endParaRPr lang="en-US"/>
          </a:p>
        </p:txBody>
      </p:sp>
    </p:spTree>
    <p:extLst>
      <p:ext uri="{BB962C8B-B14F-4D97-AF65-F5344CB8AC3E}">
        <p14:creationId xmlns:p14="http://schemas.microsoft.com/office/powerpoint/2010/main" val="835168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Thank</a:t>
            </a:r>
            <a:r>
              <a:rPr lang="en-US" sz="1000" baseline="0" dirty="0" smtClean="0"/>
              <a:t> you. Welcome questions.</a:t>
            </a:r>
            <a:endParaRPr lang="en-US" sz="1000" dirty="0"/>
          </a:p>
        </p:txBody>
      </p:sp>
      <p:sp>
        <p:nvSpPr>
          <p:cNvPr id="4" name="Slide Number Placeholder 3"/>
          <p:cNvSpPr>
            <a:spLocks noGrp="1"/>
          </p:cNvSpPr>
          <p:nvPr>
            <p:ph type="sldNum" sz="quarter" idx="10"/>
          </p:nvPr>
        </p:nvSpPr>
        <p:spPr/>
        <p:txBody>
          <a:bodyPr/>
          <a:lstStyle/>
          <a:p>
            <a:fld id="{B5B753AF-1290-4E75-8BB1-17F060CEB915}" type="slidenum">
              <a:rPr lang="en-US" smtClean="0"/>
              <a:t>22</a:t>
            </a:fld>
            <a:endParaRPr lang="en-US"/>
          </a:p>
        </p:txBody>
      </p:sp>
    </p:spTree>
    <p:extLst>
      <p:ext uri="{BB962C8B-B14F-4D97-AF65-F5344CB8AC3E}">
        <p14:creationId xmlns:p14="http://schemas.microsoft.com/office/powerpoint/2010/main" val="3523860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How to compute the lower and upper bounds?</a:t>
            </a:r>
          </a:p>
          <a:p>
            <a:endParaRPr lang="en-US" sz="1000" dirty="0" smtClean="0"/>
          </a:p>
          <a:p>
            <a:r>
              <a:rPr lang="en-US" sz="1000" dirty="0" smtClean="0"/>
              <a:t>The basic idea is that we</a:t>
            </a:r>
            <a:r>
              <a:rPr lang="en-US" sz="1000" baseline="0" dirty="0" smtClean="0"/>
              <a:t> manipulate the transition probabilities in the transition graph. For the lower bound, we delete all the transition </a:t>
            </a:r>
            <a:r>
              <a:rPr lang="en-US" sz="1000" kern="1200" dirty="0" smtClean="0">
                <a:solidFill>
                  <a:schemeClr val="tx1"/>
                </a:solidFill>
                <a:latin typeface="+mn-lt"/>
                <a:ea typeface="+mn-ea"/>
                <a:cs typeface="Times New Roman" panose="02020603050405020304" pitchFamily="18" charset="0"/>
              </a:rPr>
              <a:t>probabilities incident to unvisited nodes. For the upper bound, we add one dummy node.</a:t>
            </a:r>
            <a:endParaRPr lang="en-US" sz="1000" baseline="0" dirty="0" smtClean="0"/>
          </a:p>
        </p:txBody>
      </p:sp>
      <p:sp>
        <p:nvSpPr>
          <p:cNvPr id="4" name="Slide Number Placeholder 3"/>
          <p:cNvSpPr>
            <a:spLocks noGrp="1"/>
          </p:cNvSpPr>
          <p:nvPr>
            <p:ph type="sldNum" sz="quarter" idx="10"/>
          </p:nvPr>
        </p:nvSpPr>
        <p:spPr/>
        <p:txBody>
          <a:bodyPr/>
          <a:lstStyle/>
          <a:p>
            <a:fld id="{B5B753AF-1290-4E75-8BB1-17F060CEB915}" type="slidenum">
              <a:rPr lang="en-US" smtClean="0"/>
              <a:t>23</a:t>
            </a:fld>
            <a:endParaRPr lang="en-US"/>
          </a:p>
        </p:txBody>
      </p:sp>
    </p:spTree>
    <p:extLst>
      <p:ext uri="{BB962C8B-B14F-4D97-AF65-F5344CB8AC3E}">
        <p14:creationId xmlns:p14="http://schemas.microsoft.com/office/powerpoint/2010/main" val="2688990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There are two challenges</a:t>
                </a:r>
                <a:r>
                  <a:rPr lang="en-US" sz="1000" baseline="0" dirty="0" smtClean="0"/>
                  <a:t> in the K-nearest neighbor query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One is </a:t>
                </a:r>
                <a:r>
                  <a:rPr lang="en-US" sz="1000" kern="1200" dirty="0" smtClean="0">
                    <a:solidFill>
                      <a:schemeClr val="tx1"/>
                    </a:solidFill>
                    <a:latin typeface="+mn-lt"/>
                    <a:ea typeface="+mn-ea"/>
                    <a:cs typeface="Times New Roman" pitchFamily="18" charset="0"/>
                  </a:rPr>
                  <a:t>how to design proximity measures that can </a:t>
                </a:r>
                <a:r>
                  <a:rPr lang="en-US" sz="1000" b="0" kern="1200" dirty="0" smtClean="0">
                    <a:solidFill>
                      <a:schemeClr val="tx1"/>
                    </a:solidFill>
                    <a:latin typeface="+mn-lt"/>
                    <a:ea typeface="+mn-ea"/>
                    <a:cs typeface="Times New Roman" pitchFamily="18" charset="0"/>
                  </a:rPr>
                  <a:t>effectively</a:t>
                </a:r>
                <a:r>
                  <a:rPr lang="en-US" sz="1000" kern="1200" dirty="0" smtClean="0">
                    <a:solidFill>
                      <a:schemeClr val="tx1"/>
                    </a:solidFill>
                    <a:latin typeface="+mn-lt"/>
                    <a:ea typeface="+mn-ea"/>
                    <a:cs typeface="Times New Roman" pitchFamily="18" charset="0"/>
                  </a:rPr>
                  <a:t> capture the similarity between nodes?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kern="1200" dirty="0" smtClean="0">
                  <a:solidFill>
                    <a:schemeClr val="tx1"/>
                  </a:solidFill>
                  <a:latin typeface="+mn-lt"/>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mn-lt"/>
                    <a:ea typeface="+mn-ea"/>
                    <a:cs typeface="Times New Roman" pitchFamily="18" charset="0"/>
                  </a:rPr>
                  <a:t>The other is how to </a:t>
                </a:r>
                <a:r>
                  <a:rPr lang="en-US" sz="1000" b="0" kern="1200" dirty="0" smtClean="0">
                    <a:solidFill>
                      <a:schemeClr val="tx1"/>
                    </a:solidFill>
                    <a:latin typeface="+mn-lt"/>
                    <a:ea typeface="+mn-ea"/>
                    <a:cs typeface="Times New Roman" pitchFamily="18" charset="0"/>
                  </a:rPr>
                  <a:t>efficiently</a:t>
                </a:r>
                <a:r>
                  <a:rPr lang="en-US" sz="1000" kern="1200" dirty="0" smtClean="0">
                    <a:solidFill>
                      <a:schemeClr val="tx1"/>
                    </a:solidFill>
                    <a:latin typeface="+mn-lt"/>
                    <a:ea typeface="+mn-ea"/>
                    <a:cs typeface="Times New Roman" pitchFamily="18" charset="0"/>
                  </a:rPr>
                  <a:t> identify the top-k nodes for a given proximity</a:t>
                </a:r>
                <a:r>
                  <a:rPr lang="en-US" sz="1000" kern="1200" baseline="0" dirty="0" smtClean="0">
                    <a:solidFill>
                      <a:schemeClr val="tx1"/>
                    </a:solidFill>
                    <a:latin typeface="+mn-lt"/>
                    <a:ea typeface="+mn-ea"/>
                    <a:cs typeface="Times New Roman" pitchFamily="18" charset="0"/>
                  </a:rPr>
                  <a:t> </a:t>
                </a:r>
                <a:r>
                  <a:rPr lang="en-US" sz="1000" kern="1200" dirty="0" smtClean="0">
                    <a:solidFill>
                      <a:schemeClr val="tx1"/>
                    </a:solidFill>
                    <a:latin typeface="+mn-lt"/>
                    <a:ea typeface="+mn-ea"/>
                    <a:cs typeface="Times New Roman" pitchFamily="18" charset="0"/>
                  </a:rPr>
                  <a:t>measure?</a:t>
                </a:r>
                <a:endParaRPr lang="en-US" sz="1000" kern="1200" dirty="0">
                  <a:solidFill>
                    <a:schemeClr val="tx1"/>
                  </a:solidFill>
                  <a:latin typeface="+mn-lt"/>
                  <a:ea typeface="+mn-ea"/>
                  <a:cs typeface="Times New Roman" pitchFamily="18" charset="0"/>
                </a:endParaRPr>
              </a:p>
              <a:p>
                <a:endParaRPr lang="en-US" sz="10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are two challenges</a:t>
                </a:r>
                <a:r>
                  <a:rPr lang="en-US" baseline="0" dirty="0" smtClean="0"/>
                  <a:t> associated with the K-nearest neighbor query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is </a:t>
                </a:r>
                <a:r>
                  <a:rPr lang="en-US" sz="1200" kern="1200" dirty="0" smtClean="0">
                    <a:solidFill>
                      <a:schemeClr val="tx1"/>
                    </a:solidFill>
                    <a:latin typeface="+mn-lt"/>
                    <a:ea typeface="+mn-ea"/>
                    <a:cs typeface="Times New Roman" pitchFamily="18" charset="0"/>
                  </a:rPr>
                  <a:t>How to design proximity measures that can </a:t>
                </a:r>
                <a:r>
                  <a:rPr lang="en-US" sz="1200" b="1" kern="1200" dirty="0" smtClean="0">
                    <a:solidFill>
                      <a:schemeClr val="tx1"/>
                    </a:solidFill>
                    <a:latin typeface="+mn-lt"/>
                    <a:ea typeface="+mn-ea"/>
                    <a:cs typeface="Times New Roman" pitchFamily="18" charset="0"/>
                  </a:rPr>
                  <a:t>effectively</a:t>
                </a:r>
                <a:r>
                  <a:rPr lang="en-US" sz="1200" kern="1200" dirty="0" smtClean="0">
                    <a:solidFill>
                      <a:schemeClr val="tx1"/>
                    </a:solidFill>
                    <a:latin typeface="+mn-lt"/>
                    <a:ea typeface="+mn-ea"/>
                    <a:cs typeface="Times New Roman" pitchFamily="18" charset="0"/>
                  </a:rPr>
                  <a:t> capture the similarity between nodes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Times New Roman" pitchFamily="18" charset="0"/>
                  </a:rPr>
                  <a:t>The other is How to </a:t>
                </a:r>
                <a:r>
                  <a:rPr lang="en-US" sz="1200" b="1" kern="1200" dirty="0" smtClean="0">
                    <a:solidFill>
                      <a:schemeClr val="tx1"/>
                    </a:solidFill>
                    <a:latin typeface="+mn-lt"/>
                    <a:ea typeface="+mn-ea"/>
                    <a:cs typeface="Times New Roman" pitchFamily="18" charset="0"/>
                  </a:rPr>
                  <a:t>efficiently</a:t>
                </a:r>
                <a:r>
                  <a:rPr lang="en-US" sz="1200" kern="1200" dirty="0" smtClean="0">
                    <a:solidFill>
                      <a:schemeClr val="tx1"/>
                    </a:solidFill>
                    <a:latin typeface="+mn-lt"/>
                    <a:ea typeface="+mn-ea"/>
                    <a:cs typeface="Times New Roman" pitchFamily="18" charset="0"/>
                  </a:rPr>
                  <a:t> identify the top-</a:t>
                </a:r>
                <a:r>
                  <a:rPr lang="en-US" sz="1200" i="0" dirty="0" smtClean="0">
                    <a:solidFill>
                      <a:schemeClr val="tx1"/>
                    </a:solidFill>
                    <a:latin typeface="Cambria Math"/>
                    <a:cs typeface="Times New Roman" pitchFamily="18" charset="0"/>
                  </a:rPr>
                  <a:t>𝑘</a:t>
                </a:r>
                <a:r>
                  <a:rPr lang="en-US" sz="1200" kern="1200" dirty="0" smtClean="0">
                    <a:solidFill>
                      <a:schemeClr val="tx1"/>
                    </a:solidFill>
                    <a:latin typeface="+mn-lt"/>
                    <a:ea typeface="+mn-ea"/>
                    <a:cs typeface="Times New Roman" pitchFamily="18" charset="0"/>
                  </a:rPr>
                  <a:t> nodes for a given measure ?</a:t>
                </a:r>
                <a:endParaRPr lang="en-US" sz="1200" kern="1200" dirty="0">
                  <a:solidFill>
                    <a:schemeClr val="tx1"/>
                  </a:solidFill>
                  <a:latin typeface="+mn-lt"/>
                  <a:ea typeface="+mn-ea"/>
                  <a:cs typeface="Times New Roman" pitchFamily="18" charset="0"/>
                </a:endParaRPr>
              </a:p>
              <a:p>
                <a:endParaRPr lang="en-US" dirty="0"/>
              </a:p>
            </p:txBody>
          </p:sp>
        </mc:Fallback>
      </mc:AlternateContent>
      <p:sp>
        <p:nvSpPr>
          <p:cNvPr id="4" name="Slide Number Placeholder 3"/>
          <p:cNvSpPr>
            <a:spLocks noGrp="1"/>
          </p:cNvSpPr>
          <p:nvPr>
            <p:ph type="sldNum" sz="quarter" idx="10"/>
          </p:nvPr>
        </p:nvSpPr>
        <p:spPr/>
        <p:txBody>
          <a:bodyPr/>
          <a:lstStyle/>
          <a:p>
            <a:fld id="{B5B753AF-1290-4E75-8BB1-17F060CEB915}" type="slidenum">
              <a:rPr lang="en-US" smtClean="0"/>
              <a:t>3</a:t>
            </a:fld>
            <a:endParaRPr lang="en-US"/>
          </a:p>
        </p:txBody>
      </p:sp>
    </p:spTree>
    <p:extLst>
      <p:ext uri="{BB962C8B-B14F-4D97-AF65-F5344CB8AC3E}">
        <p14:creationId xmlns:p14="http://schemas.microsoft.com/office/powerpoint/2010/main" val="2060670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For the first</a:t>
            </a:r>
            <a:r>
              <a:rPr lang="en-US" sz="1000" baseline="0" dirty="0" smtClean="0"/>
              <a:t> challenge, m</a:t>
            </a:r>
            <a:r>
              <a:rPr lang="en-US" sz="1000" dirty="0" smtClean="0"/>
              <a:t>any proximity measures have been designed.</a:t>
            </a:r>
            <a:r>
              <a:rPr lang="en-US" sz="1000" baseline="0" dirty="0" smtClean="0"/>
              <a:t> For example, shortest path distance, network flow, and Katz score. Recently, the random walk based proximity measures have shown their advantages. So, in this work, we focus on the random walk based proximity measures. There are some well-known random walk based proximity measures, such as hitting time, random walk with restart, and commute time.</a:t>
            </a:r>
          </a:p>
          <a:p>
            <a:endParaRPr lang="en-US" sz="1000" baseline="0" dirty="0" smtClean="0"/>
          </a:p>
          <a:p>
            <a:r>
              <a:rPr lang="en-US" sz="1000" baseline="0" dirty="0" smtClean="0"/>
              <a:t>Some variants are also proposed, such as discounted hitting time, truncated hitting time, penalized hitting probability, and degree normalized random walk with restart.</a:t>
            </a:r>
            <a:endParaRPr lang="en-US" sz="1000" dirty="0"/>
          </a:p>
        </p:txBody>
      </p:sp>
      <p:sp>
        <p:nvSpPr>
          <p:cNvPr id="4" name="Slide Number Placeholder 3"/>
          <p:cNvSpPr>
            <a:spLocks noGrp="1"/>
          </p:cNvSpPr>
          <p:nvPr>
            <p:ph type="sldNum" sz="quarter" idx="10"/>
          </p:nvPr>
        </p:nvSpPr>
        <p:spPr/>
        <p:txBody>
          <a:bodyPr/>
          <a:lstStyle/>
          <a:p>
            <a:fld id="{B5B753AF-1290-4E75-8BB1-17F060CEB915}" type="slidenum">
              <a:rPr lang="en-US" smtClean="0"/>
              <a:t>4</a:t>
            </a:fld>
            <a:endParaRPr lang="en-US"/>
          </a:p>
        </p:txBody>
      </p:sp>
    </p:spTree>
    <p:extLst>
      <p:ext uri="{BB962C8B-B14F-4D97-AF65-F5344CB8AC3E}">
        <p14:creationId xmlns:p14="http://schemas.microsoft.com/office/powerpoint/2010/main" val="137893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For the second</a:t>
            </a:r>
            <a:r>
              <a:rPr lang="en-US" sz="1000" baseline="0" dirty="0" smtClean="0"/>
              <a:t> challenge, </a:t>
            </a:r>
            <a:r>
              <a:rPr lang="en-US" sz="1000" dirty="0" smtClean="0"/>
              <a:t>many</a:t>
            </a:r>
            <a:r>
              <a:rPr lang="en-US" sz="1000" baseline="0" dirty="0" smtClean="0"/>
              <a:t> computational methods have been proposed t</a:t>
            </a:r>
            <a:r>
              <a:rPr lang="en-US" sz="1000" dirty="0" smtClean="0"/>
              <a:t>o compute the top-k nodes</a:t>
            </a:r>
            <a:r>
              <a:rPr lang="en-US" sz="1000" baseline="0" dirty="0" smtClean="0"/>
              <a:t>.</a:t>
            </a:r>
          </a:p>
          <a:p>
            <a:endParaRPr lang="en-US" sz="1000" baseline="0" dirty="0" smtClean="0"/>
          </a:p>
          <a:p>
            <a:r>
              <a:rPr lang="en-US" sz="1000" baseline="0" dirty="0" smtClean="0"/>
              <a:t>The most basic one is the global iteration method. The random walk process can be represented as a linear system. So power iteration method can be used to solve the linear system. Recently, the Castanet method improves the global iteration method. But it is specially designed for random walk with restart. Both of them need to iterate over the entire graph. Therefore, they are costly.</a:t>
            </a:r>
          </a:p>
          <a:p>
            <a:endParaRPr lang="en-US" sz="1000" baseline="0" dirty="0" smtClean="0"/>
          </a:p>
          <a:p>
            <a:r>
              <a:rPr lang="en-US" sz="1000" dirty="0" smtClean="0"/>
              <a:t>The</a:t>
            </a:r>
            <a:r>
              <a:rPr lang="en-US" sz="1000" baseline="0" dirty="0" smtClean="0"/>
              <a:t> </a:t>
            </a:r>
            <a:r>
              <a:rPr lang="en-US" sz="1000" dirty="0" smtClean="0"/>
              <a:t>matrix based methods</a:t>
            </a:r>
            <a:r>
              <a:rPr lang="en-US" sz="1000" baseline="0" dirty="0" smtClean="0"/>
              <a:t> are specially designed for random walk with restart. They need to pre-compute the matrix inversion, thus the pre-computing step is expensive.</a:t>
            </a:r>
          </a:p>
          <a:p>
            <a:endParaRPr lang="en-US" sz="1000" baseline="0" dirty="0" smtClean="0"/>
          </a:p>
          <a:p>
            <a:r>
              <a:rPr lang="en-US" sz="1000" baseline="0" dirty="0" smtClean="0"/>
              <a:t>Graph embedding method embeds the graph into geometric space first. But the graph embedding step is approximate, and it is also time-consuming.</a:t>
            </a:r>
            <a:endParaRPr lang="en-US" sz="1000" dirty="0"/>
          </a:p>
        </p:txBody>
      </p:sp>
      <p:sp>
        <p:nvSpPr>
          <p:cNvPr id="4" name="Slide Number Placeholder 3"/>
          <p:cNvSpPr>
            <a:spLocks noGrp="1"/>
          </p:cNvSpPr>
          <p:nvPr>
            <p:ph type="sldNum" sz="quarter" idx="10"/>
          </p:nvPr>
        </p:nvSpPr>
        <p:spPr/>
        <p:txBody>
          <a:bodyPr/>
          <a:lstStyle/>
          <a:p>
            <a:fld id="{B5B753AF-1290-4E75-8BB1-17F060CEB915}" type="slidenum">
              <a:rPr lang="en-US" smtClean="0"/>
              <a:t>5</a:t>
            </a:fld>
            <a:endParaRPr lang="en-US"/>
          </a:p>
        </p:txBody>
      </p:sp>
    </p:spTree>
    <p:extLst>
      <p:ext uri="{BB962C8B-B14F-4D97-AF65-F5344CB8AC3E}">
        <p14:creationId xmlns:p14="http://schemas.microsoft.com/office/powerpoint/2010/main" val="1983425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Intuitively,</a:t>
            </a:r>
            <a:r>
              <a:rPr lang="en-US" sz="1000" baseline="0" dirty="0" smtClean="0"/>
              <a:t> the nodes near the query node should have high proximity values. Therefore, the question is that can we develop an efficient local search method, which not only guarantees the exactness of the top-k nodes, but also applies to different proximity measures?</a:t>
            </a:r>
            <a:endParaRPr lang="en-US" sz="1000" dirty="0"/>
          </a:p>
        </p:txBody>
      </p:sp>
      <p:sp>
        <p:nvSpPr>
          <p:cNvPr id="4" name="Slide Number Placeholder 3"/>
          <p:cNvSpPr>
            <a:spLocks noGrp="1"/>
          </p:cNvSpPr>
          <p:nvPr>
            <p:ph type="sldNum" sz="quarter" idx="10"/>
          </p:nvPr>
        </p:nvSpPr>
        <p:spPr/>
        <p:txBody>
          <a:bodyPr/>
          <a:lstStyle/>
          <a:p>
            <a:fld id="{B5B753AF-1290-4E75-8BB1-17F060CEB915}" type="slidenum">
              <a:rPr lang="en-US" smtClean="0"/>
              <a:t>6</a:t>
            </a:fld>
            <a:endParaRPr lang="en-US"/>
          </a:p>
        </p:txBody>
      </p:sp>
    </p:spTree>
    <p:extLst>
      <p:ext uri="{BB962C8B-B14F-4D97-AF65-F5344CB8AC3E}">
        <p14:creationId xmlns:p14="http://schemas.microsoft.com/office/powerpoint/2010/main" val="1287680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This paper gives a positive answer. We propose the fast local search algorithm.</a:t>
            </a:r>
            <a:r>
              <a:rPr lang="en-US" sz="1000" baseline="0" dirty="0" smtClean="0"/>
              <a:t> It has three nice properties.</a:t>
            </a:r>
          </a:p>
          <a:p>
            <a:endParaRPr lang="en-US" sz="1000" baseline="0" dirty="0" smtClean="0"/>
          </a:p>
          <a:p>
            <a:r>
              <a:rPr lang="en-US" sz="1000" baseline="0" dirty="0" smtClean="0"/>
              <a:t>First, it guarantees the exactness of the top-k nodes;</a:t>
            </a:r>
          </a:p>
          <a:p>
            <a:endParaRPr lang="en-US" sz="1000" baseline="0" dirty="0" smtClean="0"/>
          </a:p>
          <a:p>
            <a:r>
              <a:rPr lang="en-US" sz="1000" baseline="0" dirty="0" smtClean="0"/>
              <a:t>Second, it is a general method that can be applied to a variety of proximity measures;</a:t>
            </a:r>
          </a:p>
          <a:p>
            <a:endParaRPr lang="en-US" sz="1000" baseline="0" dirty="0" smtClean="0"/>
          </a:p>
          <a:p>
            <a:r>
              <a:rPr lang="en-US" sz="1000" baseline="0" dirty="0" smtClean="0"/>
              <a:t>Third, it uses a simple local search strategy that needs neither preprocessing nor iterating over the entire graph.</a:t>
            </a:r>
          </a:p>
        </p:txBody>
      </p:sp>
      <p:sp>
        <p:nvSpPr>
          <p:cNvPr id="4" name="Slide Number Placeholder 3"/>
          <p:cNvSpPr>
            <a:spLocks noGrp="1"/>
          </p:cNvSpPr>
          <p:nvPr>
            <p:ph type="sldNum" sz="quarter" idx="10"/>
          </p:nvPr>
        </p:nvSpPr>
        <p:spPr/>
        <p:txBody>
          <a:bodyPr/>
          <a:lstStyle/>
          <a:p>
            <a:fld id="{B5B753AF-1290-4E75-8BB1-17F060CEB915}" type="slidenum">
              <a:rPr lang="en-US" smtClean="0"/>
              <a:t>7</a:t>
            </a:fld>
            <a:endParaRPr lang="en-US"/>
          </a:p>
        </p:txBody>
      </p:sp>
    </p:spTree>
    <p:extLst>
      <p:ext uri="{BB962C8B-B14F-4D97-AF65-F5344CB8AC3E}">
        <p14:creationId xmlns:p14="http://schemas.microsoft.com/office/powerpoint/2010/main" val="835168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How can we achieve these nice properties?</a:t>
            </a:r>
            <a:r>
              <a:rPr lang="en-US" sz="1000" baseline="0" dirty="0" smtClean="0"/>
              <a:t> Because we observe one key property: the no local maximum property. No local maximum means that for any node, we can always find a neighbor node with larger proximity value.</a:t>
            </a:r>
          </a:p>
          <a:p>
            <a:endParaRPr lang="en-US" sz="1000" baseline="0" dirty="0" smtClean="0"/>
          </a:p>
          <a:p>
            <a:r>
              <a:rPr lang="en-US" sz="1000" baseline="0" dirty="0" smtClean="0"/>
              <a:t>For example, the left figure shows the distribution of the proximity values in a grid graph, where the proximity measure has no local maximum. So, for any node, such as the green node, we can find one neighbor with larger proximity value.</a:t>
            </a:r>
          </a:p>
          <a:p>
            <a:endParaRPr lang="en-US" sz="1000" baseline="0" dirty="0" smtClean="0"/>
          </a:p>
          <a:p>
            <a:r>
              <a:rPr lang="en-US" sz="1000" baseline="0" dirty="0" smtClean="0"/>
              <a:t>On the other hand, if one proximity measure has local maximum, then we may find one node, which has larger proximity value than any neighbors. Such as the green node in the right figure has larger proximity value than all the neighbors.</a:t>
            </a:r>
          </a:p>
          <a:p>
            <a:endParaRPr lang="en-US" sz="1000" dirty="0"/>
          </a:p>
        </p:txBody>
      </p:sp>
      <p:sp>
        <p:nvSpPr>
          <p:cNvPr id="4" name="Slide Number Placeholder 3"/>
          <p:cNvSpPr>
            <a:spLocks noGrp="1"/>
          </p:cNvSpPr>
          <p:nvPr>
            <p:ph type="sldNum" sz="quarter" idx="10"/>
          </p:nvPr>
        </p:nvSpPr>
        <p:spPr/>
        <p:txBody>
          <a:bodyPr/>
          <a:lstStyle/>
          <a:p>
            <a:fld id="{B5B753AF-1290-4E75-8BB1-17F060CEB915}" type="slidenum">
              <a:rPr lang="en-US" smtClean="0"/>
              <a:t>8</a:t>
            </a:fld>
            <a:endParaRPr lang="en-US"/>
          </a:p>
        </p:txBody>
      </p:sp>
    </p:spTree>
    <p:extLst>
      <p:ext uri="{BB962C8B-B14F-4D97-AF65-F5344CB8AC3E}">
        <p14:creationId xmlns:p14="http://schemas.microsoft.com/office/powerpoint/2010/main" val="760999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We examine</a:t>
            </a:r>
            <a:r>
              <a:rPr lang="en-US" sz="1000" baseline="0" dirty="0" smtClean="0"/>
              <a:t> the existing proximity measures. Some of them have no local maximum, such as hitting time, discounted hitting time, truncated hitting time, penalized hitting probability, and effective importance. Some of them do have local maximum, such as random walk with restart, and commute time.</a:t>
            </a:r>
            <a:endParaRPr lang="en-US" sz="1000" dirty="0"/>
          </a:p>
        </p:txBody>
      </p:sp>
      <p:sp>
        <p:nvSpPr>
          <p:cNvPr id="4" name="Slide Number Placeholder 3"/>
          <p:cNvSpPr>
            <a:spLocks noGrp="1"/>
          </p:cNvSpPr>
          <p:nvPr>
            <p:ph type="sldNum" sz="quarter" idx="10"/>
          </p:nvPr>
        </p:nvSpPr>
        <p:spPr/>
        <p:txBody>
          <a:bodyPr/>
          <a:lstStyle/>
          <a:p>
            <a:fld id="{B5B753AF-1290-4E75-8BB1-17F060CEB915}" type="slidenum">
              <a:rPr lang="en-US" smtClean="0"/>
              <a:t>9</a:t>
            </a:fld>
            <a:endParaRPr lang="en-US"/>
          </a:p>
        </p:txBody>
      </p:sp>
    </p:spTree>
    <p:extLst>
      <p:ext uri="{BB962C8B-B14F-4D97-AF65-F5344CB8AC3E}">
        <p14:creationId xmlns:p14="http://schemas.microsoft.com/office/powerpoint/2010/main" val="1767897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73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237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123A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660820"/>
            <a:ext cx="7772400" cy="4108156"/>
          </a:xfrm>
          <a:prstGeom prst="rect">
            <a:avLst/>
          </a:prstGeom>
        </p:spPr>
        <p:txBody>
          <a:bodyPr anchor="t"/>
          <a:lstStyle>
            <a:lvl1pPr algn="ctr">
              <a:defRPr sz="4000" b="1" cap="all">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92245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123A59"/>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2338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123A5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07658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30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3638"/>
            <a:ext cx="2133600" cy="457200"/>
          </a:xfrm>
          <a:prstGeom prst="rect">
            <a:avLst/>
          </a:prstGeom>
        </p:spPr>
        <p:txBody>
          <a:bodyPr/>
          <a:lstStyle>
            <a:lvl1pPr>
              <a:defRPr/>
            </a:lvl1pPr>
          </a:lstStyle>
          <a:p>
            <a:pPr defTabSz="457200" fontAlgn="base">
              <a:spcBef>
                <a:spcPct val="0"/>
              </a:spcBef>
              <a:spcAft>
                <a:spcPct val="0"/>
              </a:spcAft>
            </a:pPr>
            <a:endParaRPr lang="en-US" altLang="en-US">
              <a:solidFill>
                <a:prstClr val="black"/>
              </a:solidFill>
              <a:latin typeface="Arial" charset="0"/>
              <a:ea typeface="ＭＳ Ｐゴシック" charset="-128"/>
            </a:endParaRPr>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pPr defTabSz="457200" fontAlgn="base">
              <a:spcBef>
                <a:spcPct val="0"/>
              </a:spcBef>
              <a:spcAft>
                <a:spcPct val="0"/>
              </a:spcAft>
            </a:pPr>
            <a:endParaRPr lang="en-US" altLang="en-US">
              <a:solidFill>
                <a:prstClr val="black"/>
              </a:solidFill>
              <a:latin typeface="Arial" charset="0"/>
              <a:ea typeface="ＭＳ Ｐゴシック" charset="-128"/>
            </a:endParaRPr>
          </a:p>
        </p:txBody>
      </p:sp>
      <p:sp>
        <p:nvSpPr>
          <p:cNvPr id="6" name="Slide Number Placeholder 5"/>
          <p:cNvSpPr>
            <a:spLocks noGrp="1"/>
          </p:cNvSpPr>
          <p:nvPr>
            <p:ph type="sldNum" sz="quarter" idx="12"/>
          </p:nvPr>
        </p:nvSpPr>
        <p:spPr>
          <a:xfrm>
            <a:off x="6553200" y="6243638"/>
            <a:ext cx="2133600" cy="457200"/>
          </a:xfrm>
          <a:prstGeom prst="rect">
            <a:avLst/>
          </a:prstGeom>
        </p:spPr>
        <p:txBody>
          <a:bodyPr/>
          <a:lstStyle>
            <a:lvl1pPr>
              <a:defRPr/>
            </a:lvl1pPr>
          </a:lstStyle>
          <a:p>
            <a:pPr defTabSz="457200" fontAlgn="base">
              <a:spcBef>
                <a:spcPct val="0"/>
              </a:spcBef>
              <a:spcAft>
                <a:spcPct val="0"/>
              </a:spcAft>
            </a:pPr>
            <a:fld id="{3A371DB3-7DC5-434C-ABDD-50166C3F3610}" type="slidenum">
              <a:rPr lang="en-US" altLang="en-US">
                <a:solidFill>
                  <a:prstClr val="black"/>
                </a:solidFill>
                <a:latin typeface="Arial" charset="0"/>
                <a:ea typeface="ＭＳ Ｐゴシック" charset="-128"/>
              </a:rPr>
              <a:pPr defTabSz="457200" fontAlgn="base">
                <a:spcBef>
                  <a:spcPct val="0"/>
                </a:spcBef>
                <a:spcAft>
                  <a:spcPct val="0"/>
                </a:spcAft>
              </a:pPr>
              <a:t>‹#›</a:t>
            </a:fld>
            <a:endParaRPr lang="en-US" altLang="en-US">
              <a:solidFill>
                <a:prstClr val="black"/>
              </a:solidFill>
              <a:latin typeface="Arial" charset="0"/>
              <a:ea typeface="ＭＳ Ｐゴシック" charset="-128"/>
            </a:endParaRPr>
          </a:p>
        </p:txBody>
      </p:sp>
    </p:spTree>
    <p:extLst>
      <p:ext uri="{BB962C8B-B14F-4D97-AF65-F5344CB8AC3E}">
        <p14:creationId xmlns:p14="http://schemas.microsoft.com/office/powerpoint/2010/main" val="58708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33680" y="815598"/>
            <a:ext cx="8229600" cy="78460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defRPr sz="3300">
                <a:solidFill>
                  <a:srgbClr val="123A59"/>
                </a:solidFill>
              </a:defRPr>
            </a:lvl1pPr>
          </a:lstStyle>
          <a:p>
            <a:pPr lvl="0"/>
            <a:r>
              <a:rPr lang="en-US" dirty="0"/>
              <a:t>Click to edit Master title style</a:t>
            </a:r>
          </a:p>
        </p:txBody>
      </p:sp>
      <p:sp>
        <p:nvSpPr>
          <p:cNvPr id="3" name="Text Placeholder 2"/>
          <p:cNvSpPr>
            <a:spLocks noGrp="1"/>
          </p:cNvSpPr>
          <p:nvPr>
            <p:ph idx="1" hasCustomPrompt="1"/>
          </p:nvPr>
        </p:nvSpPr>
        <p:spPr bwMode="auto">
          <a:xfrm>
            <a:off x="889000" y="2211851"/>
            <a:ext cx="7774280" cy="34056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2000">
                <a:solidFill>
                  <a:srgbClr val="6A6A6A"/>
                </a:solidFill>
                <a:latin typeface="TitilliumMaps26L 500 wt"/>
                <a:cs typeface="TitilliumMaps26L 500 wt"/>
              </a:defRPr>
            </a:lvl1pPr>
            <a:lvl2pPr algn="l">
              <a:defRPr sz="2000">
                <a:solidFill>
                  <a:srgbClr val="6A6A6A"/>
                </a:solidFill>
                <a:latin typeface="TitilliumMaps26L 500 wt"/>
                <a:cs typeface="TitilliumMaps26L 500 wt"/>
              </a:defRPr>
            </a:lvl2pPr>
            <a:lvl3pPr algn="l">
              <a:defRPr sz="2000">
                <a:solidFill>
                  <a:srgbClr val="6A6A6A"/>
                </a:solidFill>
                <a:latin typeface="TitilliumMaps26L 500 wt"/>
                <a:cs typeface="TitilliumMaps26L 500 wt"/>
              </a:defRPr>
            </a:lvl3pPr>
          </a:lstStyle>
          <a:p>
            <a:pPr lvl="0"/>
            <a:r>
              <a:rPr lang="en-US" dirty="0"/>
              <a:t>Click to edit Master text </a:t>
            </a:r>
            <a:r>
              <a:rPr lang="en-US" dirty="0" smtClean="0"/>
              <a:t>styles</a:t>
            </a:r>
            <a:endParaRPr lang="en-US" dirty="0"/>
          </a:p>
        </p:txBody>
      </p:sp>
    </p:spTree>
    <p:extLst>
      <p:ext uri="{BB962C8B-B14F-4D97-AF65-F5344CB8AC3E}">
        <p14:creationId xmlns:p14="http://schemas.microsoft.com/office/powerpoint/2010/main" val="104504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188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123A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660820"/>
            <a:ext cx="7772400" cy="4108156"/>
          </a:xfrm>
          <a:prstGeom prst="rect">
            <a:avLst/>
          </a:prstGeom>
        </p:spPr>
        <p:txBody>
          <a:bodyPr anchor="t"/>
          <a:lstStyle>
            <a:lvl1pPr algn="ctr">
              <a:defRPr sz="4000" b="1" cap="all">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7335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123A59"/>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74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123A5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37335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30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3638"/>
            <a:ext cx="2133600" cy="457200"/>
          </a:xfrm>
          <a:prstGeom prst="rect">
            <a:avLst/>
          </a:prstGeom>
        </p:spPr>
        <p:txBody>
          <a:bodyPr/>
          <a:lstStyle>
            <a:lvl1pPr>
              <a:defRPr/>
            </a:lvl1pPr>
          </a:lstStyle>
          <a:p>
            <a:pPr defTabSz="457200" fontAlgn="base">
              <a:spcBef>
                <a:spcPct val="0"/>
              </a:spcBef>
              <a:spcAft>
                <a:spcPct val="0"/>
              </a:spcAft>
            </a:pPr>
            <a:endParaRPr lang="en-US" altLang="en-US">
              <a:solidFill>
                <a:prstClr val="black"/>
              </a:solidFill>
              <a:latin typeface="Arial" charset="0"/>
              <a:ea typeface="ＭＳ Ｐゴシック" charset="-128"/>
            </a:endParaRPr>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pPr defTabSz="457200" fontAlgn="base">
              <a:spcBef>
                <a:spcPct val="0"/>
              </a:spcBef>
              <a:spcAft>
                <a:spcPct val="0"/>
              </a:spcAft>
            </a:pPr>
            <a:endParaRPr lang="en-US" altLang="en-US">
              <a:solidFill>
                <a:prstClr val="black"/>
              </a:solidFill>
              <a:latin typeface="Arial" charset="0"/>
              <a:ea typeface="ＭＳ Ｐゴシック" charset="-128"/>
            </a:endParaRPr>
          </a:p>
        </p:txBody>
      </p:sp>
      <p:sp>
        <p:nvSpPr>
          <p:cNvPr id="6" name="Slide Number Placeholder 5"/>
          <p:cNvSpPr>
            <a:spLocks noGrp="1"/>
          </p:cNvSpPr>
          <p:nvPr>
            <p:ph type="sldNum" sz="quarter" idx="12"/>
          </p:nvPr>
        </p:nvSpPr>
        <p:spPr>
          <a:xfrm>
            <a:off x="6553200" y="6243638"/>
            <a:ext cx="2133600" cy="457200"/>
          </a:xfrm>
          <a:prstGeom prst="rect">
            <a:avLst/>
          </a:prstGeom>
        </p:spPr>
        <p:txBody>
          <a:bodyPr/>
          <a:lstStyle>
            <a:lvl1pPr>
              <a:defRPr/>
            </a:lvl1pPr>
          </a:lstStyle>
          <a:p>
            <a:pPr defTabSz="457200" fontAlgn="base">
              <a:spcBef>
                <a:spcPct val="0"/>
              </a:spcBef>
              <a:spcAft>
                <a:spcPct val="0"/>
              </a:spcAft>
            </a:pPr>
            <a:fld id="{3A371DB3-7DC5-434C-ABDD-50166C3F3610}" type="slidenum">
              <a:rPr lang="en-US" altLang="en-US">
                <a:solidFill>
                  <a:prstClr val="black"/>
                </a:solidFill>
                <a:latin typeface="Arial" charset="0"/>
                <a:ea typeface="ＭＳ Ｐゴシック" charset="-128"/>
              </a:rPr>
              <a:pPr defTabSz="457200" fontAlgn="base">
                <a:spcBef>
                  <a:spcPct val="0"/>
                </a:spcBef>
                <a:spcAft>
                  <a:spcPct val="0"/>
                </a:spcAft>
              </a:pPr>
              <a:t>‹#›</a:t>
            </a:fld>
            <a:endParaRPr lang="en-US" altLang="en-US">
              <a:solidFill>
                <a:prstClr val="black"/>
              </a:solidFill>
              <a:latin typeface="Arial" charset="0"/>
              <a:ea typeface="ＭＳ Ｐゴシック" charset="-128"/>
            </a:endParaRPr>
          </a:p>
        </p:txBody>
      </p:sp>
    </p:spTree>
    <p:extLst>
      <p:ext uri="{BB962C8B-B14F-4D97-AF65-F5344CB8AC3E}">
        <p14:creationId xmlns:p14="http://schemas.microsoft.com/office/powerpoint/2010/main" val="125059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015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33680" y="815598"/>
            <a:ext cx="8229600" cy="78460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defRPr sz="3300">
                <a:solidFill>
                  <a:srgbClr val="123A59"/>
                </a:solidFill>
              </a:defRPr>
            </a:lvl1pPr>
          </a:lstStyle>
          <a:p>
            <a:pPr lvl="0"/>
            <a:r>
              <a:rPr lang="en-US" dirty="0"/>
              <a:t>Click to edit Master title style</a:t>
            </a:r>
          </a:p>
        </p:txBody>
      </p:sp>
      <p:sp>
        <p:nvSpPr>
          <p:cNvPr id="3" name="Text Placeholder 2"/>
          <p:cNvSpPr>
            <a:spLocks noGrp="1"/>
          </p:cNvSpPr>
          <p:nvPr>
            <p:ph idx="1" hasCustomPrompt="1"/>
          </p:nvPr>
        </p:nvSpPr>
        <p:spPr bwMode="auto">
          <a:xfrm>
            <a:off x="889000" y="2211851"/>
            <a:ext cx="7774280" cy="34056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2000">
                <a:solidFill>
                  <a:srgbClr val="6A6A6A"/>
                </a:solidFill>
                <a:latin typeface="TitilliumMaps26L 500 wt"/>
                <a:cs typeface="TitilliumMaps26L 500 wt"/>
              </a:defRPr>
            </a:lvl1pPr>
            <a:lvl2pPr algn="l">
              <a:defRPr sz="2000">
                <a:solidFill>
                  <a:srgbClr val="6A6A6A"/>
                </a:solidFill>
                <a:latin typeface="TitilliumMaps26L 500 wt"/>
                <a:cs typeface="TitilliumMaps26L 500 wt"/>
              </a:defRPr>
            </a:lvl2pPr>
            <a:lvl3pPr algn="l">
              <a:defRPr sz="2000">
                <a:solidFill>
                  <a:srgbClr val="6A6A6A"/>
                </a:solidFill>
                <a:latin typeface="TitilliumMaps26L 500 wt"/>
                <a:cs typeface="TitilliumMaps26L 500 wt"/>
              </a:defRPr>
            </a:lvl3pPr>
          </a:lstStyle>
          <a:p>
            <a:pPr lvl="0"/>
            <a:r>
              <a:rPr lang="en-US" dirty="0"/>
              <a:t>Click to edit Master text </a:t>
            </a:r>
            <a:r>
              <a:rPr lang="en-US" dirty="0" smtClean="0"/>
              <a:t>styles</a:t>
            </a:r>
            <a:endParaRPr lang="en-US" dirty="0"/>
          </a:p>
        </p:txBody>
      </p:sp>
    </p:spTree>
    <p:extLst>
      <p:ext uri="{BB962C8B-B14F-4D97-AF65-F5344CB8AC3E}">
        <p14:creationId xmlns:p14="http://schemas.microsoft.com/office/powerpoint/2010/main" val="310697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5695950"/>
            <a:ext cx="9144000" cy="1162050"/>
          </a:xfrm>
          <a:prstGeom prst="rect">
            <a:avLst/>
          </a:prstGeom>
          <a:solidFill>
            <a:srgbClr val="123A59"/>
          </a:solidFill>
          <a:ln w="0" cap="flat" cmpd="sng" algn="ctr">
            <a:no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6A6A6A"/>
              </a:solidFill>
            </a:endParaRPr>
          </a:p>
        </p:txBody>
      </p:sp>
      <p:pic>
        <p:nvPicPr>
          <p:cNvPr id="12" name="Picture 6" descr="cwru formal logo white-rev tag.wmf"/>
          <p:cNvPicPr>
            <a:picLocks noChangeAspect="1"/>
          </p:cNvPicPr>
          <p:nvPr userDrawn="1"/>
        </p:nvPicPr>
        <p:blipFill>
          <a:blip r:embed="rId9"/>
          <a:srcRect/>
          <a:stretch>
            <a:fillRect/>
          </a:stretch>
        </p:blipFill>
        <p:spPr bwMode="auto">
          <a:xfrm>
            <a:off x="546100" y="6018213"/>
            <a:ext cx="2565400" cy="608012"/>
          </a:xfrm>
          <a:prstGeom prst="rect">
            <a:avLst/>
          </a:prstGeom>
          <a:noFill/>
          <a:ln w="9525">
            <a:noFill/>
            <a:miter lim="800000"/>
            <a:headEnd/>
            <a:tailEnd/>
          </a:ln>
        </p:spPr>
      </p:pic>
    </p:spTree>
    <p:extLst>
      <p:ext uri="{BB962C8B-B14F-4D97-AF65-F5344CB8AC3E}">
        <p14:creationId xmlns:p14="http://schemas.microsoft.com/office/powerpoint/2010/main" val="474859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457200" rtl="0" eaLnBrk="0" fontAlgn="base" hangingPunct="0">
        <a:spcBef>
          <a:spcPct val="0"/>
        </a:spcBef>
        <a:spcAft>
          <a:spcPct val="0"/>
        </a:spcAft>
        <a:defRPr sz="3400" kern="1200">
          <a:solidFill>
            <a:srgbClr val="6A6A6A"/>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Tx/>
        <a:buNone/>
        <a:defRPr sz="1800" kern="1200">
          <a:solidFill>
            <a:srgbClr val="6A6A6A"/>
          </a:solidFill>
          <a:latin typeface="TitilliumMaps26L 500 wt"/>
          <a:ea typeface="ＭＳ Ｐゴシック" charset="-128"/>
          <a:cs typeface="ＭＳ Ｐゴシック" charset="-128"/>
        </a:defRPr>
      </a:lvl1pPr>
      <a:lvl2pPr marL="742950" indent="-285750" algn="l" defTabSz="457200" rtl="0" eaLnBrk="0" fontAlgn="base" hangingPunct="0">
        <a:spcBef>
          <a:spcPct val="20000"/>
        </a:spcBef>
        <a:spcAft>
          <a:spcPct val="0"/>
        </a:spcAft>
        <a:buFontTx/>
        <a:buNone/>
        <a:defRPr sz="1600" kern="1200">
          <a:solidFill>
            <a:srgbClr val="6A6A6A"/>
          </a:solidFill>
          <a:latin typeface="TitilliumMaps26L 500 wt"/>
          <a:ea typeface="ＭＳ Ｐゴシック" charset="-128"/>
          <a:cs typeface="+mn-cs"/>
        </a:defRPr>
      </a:lvl2pPr>
      <a:lvl3pPr marL="1143000" indent="-228600" algn="l" defTabSz="457200" rtl="0" eaLnBrk="0" fontAlgn="base" hangingPunct="0">
        <a:spcBef>
          <a:spcPct val="20000"/>
        </a:spcBef>
        <a:spcAft>
          <a:spcPct val="0"/>
        </a:spcAft>
        <a:buFontTx/>
        <a:buNone/>
        <a:defRPr sz="1400" kern="1200">
          <a:solidFill>
            <a:srgbClr val="6A6A6A"/>
          </a:solidFill>
          <a:latin typeface="TitilliumMaps26L 500 wt"/>
          <a:ea typeface="ＭＳ Ｐゴシック" charset="-128"/>
          <a:cs typeface="+mn-cs"/>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5695950"/>
            <a:ext cx="9144000" cy="1162050"/>
          </a:xfrm>
          <a:prstGeom prst="rect">
            <a:avLst/>
          </a:prstGeom>
          <a:solidFill>
            <a:srgbClr val="123A59"/>
          </a:solidFill>
          <a:ln w="0" cap="flat" cmpd="sng" algn="ctr">
            <a:no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6A6A6A"/>
              </a:solidFill>
            </a:endParaRPr>
          </a:p>
        </p:txBody>
      </p:sp>
      <p:pic>
        <p:nvPicPr>
          <p:cNvPr id="12" name="Picture 6" descr="cwru formal logo white-rev tag.wmf"/>
          <p:cNvPicPr>
            <a:picLocks noChangeAspect="1"/>
          </p:cNvPicPr>
          <p:nvPr userDrawn="1"/>
        </p:nvPicPr>
        <p:blipFill>
          <a:blip r:embed="rId9"/>
          <a:srcRect/>
          <a:stretch>
            <a:fillRect/>
          </a:stretch>
        </p:blipFill>
        <p:spPr bwMode="auto">
          <a:xfrm>
            <a:off x="546100" y="6018213"/>
            <a:ext cx="2565400" cy="608012"/>
          </a:xfrm>
          <a:prstGeom prst="rect">
            <a:avLst/>
          </a:prstGeom>
          <a:noFill/>
          <a:ln w="9525">
            <a:noFill/>
            <a:miter lim="800000"/>
            <a:headEnd/>
            <a:tailEnd/>
          </a:ln>
        </p:spPr>
      </p:pic>
    </p:spTree>
    <p:extLst>
      <p:ext uri="{BB962C8B-B14F-4D97-AF65-F5344CB8AC3E}">
        <p14:creationId xmlns:p14="http://schemas.microsoft.com/office/powerpoint/2010/main" val="361352782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xStyles>
    <p:titleStyle>
      <a:lvl1pPr algn="l" defTabSz="457200" rtl="0" eaLnBrk="0" fontAlgn="base" hangingPunct="0">
        <a:spcBef>
          <a:spcPct val="0"/>
        </a:spcBef>
        <a:spcAft>
          <a:spcPct val="0"/>
        </a:spcAft>
        <a:defRPr sz="3400" kern="1200">
          <a:solidFill>
            <a:srgbClr val="6A6A6A"/>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Tx/>
        <a:buNone/>
        <a:defRPr sz="1800" kern="1200">
          <a:solidFill>
            <a:srgbClr val="6A6A6A"/>
          </a:solidFill>
          <a:latin typeface="TitilliumMaps26L 500 wt"/>
          <a:ea typeface="ＭＳ Ｐゴシック" charset="-128"/>
          <a:cs typeface="ＭＳ Ｐゴシック" charset="-128"/>
        </a:defRPr>
      </a:lvl1pPr>
      <a:lvl2pPr marL="742950" indent="-285750" algn="l" defTabSz="457200" rtl="0" eaLnBrk="0" fontAlgn="base" hangingPunct="0">
        <a:spcBef>
          <a:spcPct val="20000"/>
        </a:spcBef>
        <a:spcAft>
          <a:spcPct val="0"/>
        </a:spcAft>
        <a:buFontTx/>
        <a:buNone/>
        <a:defRPr sz="1600" kern="1200">
          <a:solidFill>
            <a:srgbClr val="6A6A6A"/>
          </a:solidFill>
          <a:latin typeface="TitilliumMaps26L 500 wt"/>
          <a:ea typeface="ＭＳ Ｐゴシック" charset="-128"/>
          <a:cs typeface="+mn-cs"/>
        </a:defRPr>
      </a:lvl2pPr>
      <a:lvl3pPr marL="1143000" indent="-228600" algn="l" defTabSz="457200" rtl="0" eaLnBrk="0" fontAlgn="base" hangingPunct="0">
        <a:spcBef>
          <a:spcPct val="20000"/>
        </a:spcBef>
        <a:spcAft>
          <a:spcPct val="0"/>
        </a:spcAft>
        <a:buFontTx/>
        <a:buNone/>
        <a:defRPr sz="1400" kern="1200">
          <a:solidFill>
            <a:srgbClr val="6A6A6A"/>
          </a:solidFill>
          <a:latin typeface="TitilliumMaps26L 500 wt"/>
          <a:ea typeface="ＭＳ Ｐゴシック" charset="-128"/>
          <a:cs typeface="+mn-cs"/>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615" y="1892800"/>
            <a:ext cx="8986770" cy="1107996"/>
          </a:xfrm>
          <a:prstGeom prst="rect">
            <a:avLst/>
          </a:prstGeom>
          <a:noFill/>
        </p:spPr>
        <p:txBody>
          <a:bodyPr wrap="square" rtlCol="0">
            <a:spAutoFit/>
          </a:bodyPr>
          <a:lstStyle/>
          <a:p>
            <a:pPr algn="ctr"/>
            <a:r>
              <a:rPr lang="en-US" sz="3300" dirty="0" smtClean="0">
                <a:latin typeface="+mj-lt"/>
                <a:cs typeface="Times New Roman" pitchFamily="18" charset="0"/>
              </a:rPr>
              <a:t>Fast </a:t>
            </a:r>
            <a:r>
              <a:rPr lang="en-US" sz="3300" smtClean="0">
                <a:latin typeface="+mj-lt"/>
                <a:cs typeface="Times New Roman" pitchFamily="18" charset="0"/>
              </a:rPr>
              <a:t>and Unified </a:t>
            </a:r>
            <a:r>
              <a:rPr lang="en-US" sz="3300" dirty="0" smtClean="0">
                <a:latin typeface="+mj-lt"/>
                <a:cs typeface="Times New Roman" pitchFamily="18" charset="0"/>
              </a:rPr>
              <a:t>Local Search for Random Walk Based K-Nearest Neighbor Query in Large Graphs</a:t>
            </a:r>
            <a:endParaRPr lang="en-US" sz="3300" dirty="0">
              <a:latin typeface="+mj-lt"/>
              <a:cs typeface="Times New Roman" pitchFamily="18" charset="0"/>
            </a:endParaRPr>
          </a:p>
        </p:txBody>
      </p:sp>
      <p:sp>
        <p:nvSpPr>
          <p:cNvPr id="3" name="TextBox 2"/>
          <p:cNvSpPr txBox="1"/>
          <p:nvPr/>
        </p:nvSpPr>
        <p:spPr>
          <a:xfrm>
            <a:off x="1845550" y="3505810"/>
            <a:ext cx="5376700" cy="461665"/>
          </a:xfrm>
          <a:prstGeom prst="rect">
            <a:avLst/>
          </a:prstGeom>
          <a:noFill/>
        </p:spPr>
        <p:txBody>
          <a:bodyPr wrap="square" rtlCol="0">
            <a:spAutoFit/>
          </a:bodyPr>
          <a:lstStyle/>
          <a:p>
            <a:pPr algn="ctr"/>
            <a:r>
              <a:rPr lang="en-US" sz="2400" dirty="0" err="1" smtClean="0">
                <a:latin typeface="+mj-lt"/>
                <a:cs typeface="Times New Roman" pitchFamily="18" charset="0"/>
              </a:rPr>
              <a:t>Yubao</a:t>
            </a:r>
            <a:r>
              <a:rPr lang="en-US" sz="2400" dirty="0" smtClean="0">
                <a:latin typeface="+mj-lt"/>
                <a:cs typeface="Times New Roman" pitchFamily="18" charset="0"/>
              </a:rPr>
              <a:t> Wu </a:t>
            </a:r>
            <a:r>
              <a:rPr lang="en-US" sz="2400" baseline="30000" dirty="0" smtClean="0">
                <a:latin typeface="+mj-lt"/>
                <a:cs typeface="Times New Roman" pitchFamily="18" charset="0"/>
              </a:rPr>
              <a:t>1</a:t>
            </a:r>
            <a:r>
              <a:rPr lang="en-US" sz="2400" dirty="0" smtClean="0">
                <a:latin typeface="+mj-lt"/>
                <a:cs typeface="Times New Roman" pitchFamily="18" charset="0"/>
              </a:rPr>
              <a:t>, </a:t>
            </a:r>
            <a:r>
              <a:rPr lang="en-US" sz="2400" dirty="0" err="1" smtClean="0">
                <a:latin typeface="+mj-lt"/>
                <a:cs typeface="Times New Roman" pitchFamily="18" charset="0"/>
              </a:rPr>
              <a:t>Ruoming</a:t>
            </a:r>
            <a:r>
              <a:rPr lang="en-US" sz="2400" dirty="0" smtClean="0">
                <a:latin typeface="+mj-lt"/>
                <a:cs typeface="Times New Roman" pitchFamily="18" charset="0"/>
              </a:rPr>
              <a:t> Jin </a:t>
            </a:r>
            <a:r>
              <a:rPr lang="en-US" sz="2400" baseline="30000" dirty="0" smtClean="0">
                <a:latin typeface="+mj-lt"/>
                <a:cs typeface="Times New Roman" pitchFamily="18" charset="0"/>
              </a:rPr>
              <a:t>2</a:t>
            </a:r>
            <a:r>
              <a:rPr lang="en-US" sz="2400" dirty="0" smtClean="0">
                <a:latin typeface="+mj-lt"/>
                <a:cs typeface="Times New Roman" pitchFamily="18" charset="0"/>
              </a:rPr>
              <a:t>, Xiang Zhang </a:t>
            </a:r>
            <a:r>
              <a:rPr lang="en-US" sz="2400" baseline="30000" dirty="0" smtClean="0">
                <a:latin typeface="+mj-lt"/>
                <a:cs typeface="Times New Roman" pitchFamily="18" charset="0"/>
              </a:rPr>
              <a:t>1</a:t>
            </a:r>
            <a:endParaRPr lang="en-US" sz="2400" baseline="30000" dirty="0">
              <a:latin typeface="+mj-lt"/>
              <a:cs typeface="Times New Roman" pitchFamily="18" charset="0"/>
            </a:endParaRPr>
          </a:p>
        </p:txBody>
      </p:sp>
      <p:sp>
        <p:nvSpPr>
          <p:cNvPr id="4" name="TextBox 3"/>
          <p:cNvSpPr txBox="1"/>
          <p:nvPr/>
        </p:nvSpPr>
        <p:spPr>
          <a:xfrm>
            <a:off x="1154260" y="4005075"/>
            <a:ext cx="6759280" cy="430887"/>
          </a:xfrm>
          <a:prstGeom prst="rect">
            <a:avLst/>
          </a:prstGeom>
          <a:noFill/>
        </p:spPr>
        <p:txBody>
          <a:bodyPr wrap="square" rtlCol="0">
            <a:spAutoFit/>
          </a:bodyPr>
          <a:lstStyle/>
          <a:p>
            <a:pPr algn="ctr"/>
            <a:r>
              <a:rPr lang="en-US" sz="2200" baseline="30000" dirty="0" smtClean="0">
                <a:latin typeface="+mj-lt"/>
                <a:cs typeface="Times New Roman" pitchFamily="18" charset="0"/>
              </a:rPr>
              <a:t>1 </a:t>
            </a:r>
            <a:r>
              <a:rPr lang="en-US" sz="2200" smtClean="0">
                <a:latin typeface="+mj-lt"/>
                <a:cs typeface="Times New Roman" pitchFamily="18" charset="0"/>
              </a:rPr>
              <a:t>Case </a:t>
            </a:r>
            <a:r>
              <a:rPr lang="en-US" sz="2200" smtClean="0">
                <a:latin typeface="+mj-lt"/>
                <a:cs typeface="Times New Roman" pitchFamily="18" charset="0"/>
              </a:rPr>
              <a:t>Western </a:t>
            </a:r>
            <a:r>
              <a:rPr lang="en-US" sz="2200" dirty="0" smtClean="0">
                <a:latin typeface="+mj-lt"/>
                <a:cs typeface="Times New Roman" pitchFamily="18" charset="0"/>
              </a:rPr>
              <a:t>Reserve University, </a:t>
            </a:r>
            <a:r>
              <a:rPr lang="en-US" sz="2200" baseline="30000" dirty="0" smtClean="0">
                <a:latin typeface="+mj-lt"/>
                <a:cs typeface="Times New Roman" pitchFamily="18" charset="0"/>
              </a:rPr>
              <a:t>2 </a:t>
            </a:r>
            <a:r>
              <a:rPr lang="en-US" sz="2200" dirty="0" smtClean="0">
                <a:latin typeface="+mj-lt"/>
                <a:cs typeface="Times New Roman" pitchFamily="18" charset="0"/>
              </a:rPr>
              <a:t>Kent State University</a:t>
            </a:r>
            <a:endParaRPr lang="en-US" sz="2200" dirty="0">
              <a:latin typeface="+mj-lt"/>
              <a:cs typeface="Times New Roman" pitchFamily="18" charset="0"/>
            </a:endParaRPr>
          </a:p>
        </p:txBody>
      </p:sp>
      <p:sp>
        <p:nvSpPr>
          <p:cNvPr id="5" name="TextBox 4"/>
          <p:cNvSpPr txBox="1"/>
          <p:nvPr/>
        </p:nvSpPr>
        <p:spPr>
          <a:xfrm>
            <a:off x="2767575" y="4811580"/>
            <a:ext cx="3532650" cy="461665"/>
          </a:xfrm>
          <a:prstGeom prst="rect">
            <a:avLst/>
          </a:prstGeom>
          <a:noFill/>
        </p:spPr>
        <p:txBody>
          <a:bodyPr wrap="square" rtlCol="0">
            <a:spAutoFit/>
          </a:bodyPr>
          <a:lstStyle/>
          <a:p>
            <a:pPr algn="ctr"/>
            <a:r>
              <a:rPr lang="en-US" sz="2400" dirty="0" smtClean="0">
                <a:solidFill>
                  <a:srgbClr val="0A304E"/>
                </a:solidFill>
                <a:latin typeface="+mj-lt"/>
                <a:cs typeface="Times New Roman" pitchFamily="18" charset="0"/>
              </a:rPr>
              <a:t>Speaker: </a:t>
            </a:r>
            <a:r>
              <a:rPr lang="en-US" sz="2400" dirty="0" err="1" smtClean="0">
                <a:solidFill>
                  <a:srgbClr val="0A304E"/>
                </a:solidFill>
                <a:latin typeface="+mj-lt"/>
                <a:cs typeface="Times New Roman" pitchFamily="18" charset="0"/>
              </a:rPr>
              <a:t>Yubao</a:t>
            </a:r>
            <a:r>
              <a:rPr lang="en-US" sz="2400" dirty="0" smtClean="0">
                <a:solidFill>
                  <a:srgbClr val="0A304E"/>
                </a:solidFill>
                <a:latin typeface="+mj-lt"/>
                <a:cs typeface="Times New Roman" pitchFamily="18" charset="0"/>
              </a:rPr>
              <a:t> Wu</a:t>
            </a:r>
            <a:endParaRPr lang="en-US" sz="2400" baseline="30000" dirty="0">
              <a:solidFill>
                <a:srgbClr val="0A304E"/>
              </a:solidFill>
              <a:latin typeface="+mj-lt"/>
              <a:cs typeface="Times New Roman" pitchFamily="18" charset="0"/>
            </a:endParaRPr>
          </a:p>
        </p:txBody>
      </p:sp>
    </p:spTree>
    <p:extLst>
      <p:ext uri="{BB962C8B-B14F-4D97-AF65-F5344CB8AC3E}">
        <p14:creationId xmlns:p14="http://schemas.microsoft.com/office/powerpoint/2010/main" val="346081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6344" y="393192"/>
            <a:ext cx="5836081" cy="689886"/>
          </a:xfrm>
        </p:spPr>
        <p:txBody>
          <a:bodyPr/>
          <a:lstStyle/>
          <a:p>
            <a:r>
              <a:rPr lang="en-US" altLang="zh-CN" sz="3200" dirty="0" smtClean="0">
                <a:solidFill>
                  <a:schemeClr val="tx1"/>
                </a:solidFill>
                <a:latin typeface="+mj-lt"/>
                <a:cs typeface="Times New Roman" pitchFamily="18" charset="0"/>
              </a:rPr>
              <a:t>Local Search Process</a:t>
            </a:r>
            <a:endParaRPr lang="en-US" sz="3200" dirty="0">
              <a:solidFill>
                <a:schemeClr val="tx1"/>
              </a:solidFill>
              <a:latin typeface="+mj-lt"/>
              <a:cs typeface="Times New Roman" pitchFamily="18" charset="0"/>
            </a:endParaRPr>
          </a:p>
        </p:txBody>
      </p:sp>
      <p:sp>
        <p:nvSpPr>
          <p:cNvPr id="16" name="TextBox 15"/>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
        <p:nvSpPr>
          <p:cNvPr id="2" name="Oval 1"/>
          <p:cNvSpPr/>
          <p:nvPr/>
        </p:nvSpPr>
        <p:spPr>
          <a:xfrm>
            <a:off x="1223628" y="1359025"/>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833572" y="1359025"/>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1403648" y="1449035"/>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1223628" y="1969953"/>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1313638" y="1539045"/>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1223628" y="2584301"/>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1833572" y="2584301"/>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1403648" y="2674311"/>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1223628" y="3195229"/>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1313638" y="2764321"/>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313638" y="2149973"/>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53" name="Oval 52"/>
          <p:cNvSpPr/>
          <p:nvPr/>
        </p:nvSpPr>
        <p:spPr>
          <a:xfrm>
            <a:off x="1833572" y="1969953"/>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1403648" y="2059963"/>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923582" y="1539045"/>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21458" y="2764321"/>
            <a:ext cx="4248"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1923582" y="2149973"/>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013592" y="1449035"/>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2013592" y="2674311"/>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2013592" y="2059963"/>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1833572" y="3195229"/>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401524" y="3285239"/>
            <a:ext cx="432048"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2013592" y="3285239"/>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1311514" y="3370474"/>
            <a:ext cx="4248"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1921458" y="3370474"/>
            <a:ext cx="4248"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75" name="Oval 74"/>
          <p:cNvSpPr/>
          <p:nvPr/>
        </p:nvSpPr>
        <p:spPr>
          <a:xfrm>
            <a:off x="2453187" y="1359025"/>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3063131" y="1359025"/>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Connector 76"/>
          <p:cNvCxnSpPr/>
          <p:nvPr/>
        </p:nvCxnSpPr>
        <p:spPr>
          <a:xfrm>
            <a:off x="2633207" y="1449035"/>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2453187" y="1969953"/>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2543197" y="1539045"/>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80" name="Oval 79"/>
          <p:cNvSpPr/>
          <p:nvPr/>
        </p:nvSpPr>
        <p:spPr>
          <a:xfrm>
            <a:off x="2453187" y="2584301"/>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3063131" y="2584301"/>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2633207" y="2674311"/>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83" name="Oval 82"/>
          <p:cNvSpPr/>
          <p:nvPr/>
        </p:nvSpPr>
        <p:spPr>
          <a:xfrm>
            <a:off x="2453187" y="3195229"/>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4" name="Straight Connector 83"/>
          <p:cNvCxnSpPr/>
          <p:nvPr/>
        </p:nvCxnSpPr>
        <p:spPr>
          <a:xfrm>
            <a:off x="2543197" y="2764321"/>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2543197" y="2149973"/>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86" name="Oval 85"/>
          <p:cNvSpPr/>
          <p:nvPr/>
        </p:nvSpPr>
        <p:spPr>
          <a:xfrm>
            <a:off x="3063131" y="1969953"/>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2633207" y="2059963"/>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3153141" y="1539045"/>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151017" y="2764321"/>
            <a:ext cx="4248"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3153141" y="2149973"/>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3243151" y="1449035"/>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243151" y="2674311"/>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243151" y="2059963"/>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94" name="Oval 93"/>
          <p:cNvSpPr/>
          <p:nvPr/>
        </p:nvSpPr>
        <p:spPr>
          <a:xfrm>
            <a:off x="3063131" y="3195229"/>
            <a:ext cx="180020" cy="180020"/>
          </a:xfrm>
          <a:prstGeom prst="ellipse">
            <a:avLst/>
          </a:prstGeom>
          <a:solidFill>
            <a:srgbClr val="FF0000"/>
          </a:solid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2631083" y="3285239"/>
            <a:ext cx="432048"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3243151" y="3285239"/>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2541073" y="3370474"/>
            <a:ext cx="4248"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151017" y="3370474"/>
            <a:ext cx="4248"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3678203" y="1359025"/>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4288147" y="1359025"/>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3858223" y="1449035"/>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102" name="Oval 101"/>
          <p:cNvSpPr/>
          <p:nvPr/>
        </p:nvSpPr>
        <p:spPr>
          <a:xfrm>
            <a:off x="3678203" y="1969953"/>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3" name="Straight Connector 102"/>
          <p:cNvCxnSpPr/>
          <p:nvPr/>
        </p:nvCxnSpPr>
        <p:spPr>
          <a:xfrm>
            <a:off x="3768213" y="1539045"/>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104" name="Oval 103"/>
          <p:cNvSpPr/>
          <p:nvPr/>
        </p:nvSpPr>
        <p:spPr>
          <a:xfrm>
            <a:off x="3678203" y="2584301"/>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4288147" y="2584301"/>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3858223" y="2674311"/>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107" name="Oval 106"/>
          <p:cNvSpPr/>
          <p:nvPr/>
        </p:nvSpPr>
        <p:spPr>
          <a:xfrm>
            <a:off x="3678203" y="3195229"/>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3768213" y="2764321"/>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3768213" y="2149973"/>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110" name="Oval 109"/>
          <p:cNvSpPr/>
          <p:nvPr/>
        </p:nvSpPr>
        <p:spPr>
          <a:xfrm>
            <a:off x="4288147" y="1969953"/>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1" name="Straight Connector 110"/>
          <p:cNvCxnSpPr/>
          <p:nvPr/>
        </p:nvCxnSpPr>
        <p:spPr>
          <a:xfrm>
            <a:off x="3858223" y="2059963"/>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4378157" y="1539045"/>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376033" y="2764321"/>
            <a:ext cx="4248"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378157" y="2149973"/>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468167" y="1449035"/>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468167" y="2674311"/>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4468167" y="2059963"/>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118" name="Oval 117"/>
          <p:cNvSpPr/>
          <p:nvPr/>
        </p:nvSpPr>
        <p:spPr>
          <a:xfrm>
            <a:off x="4288147" y="3195229"/>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3856099" y="3285239"/>
            <a:ext cx="432048"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4468167" y="3285239"/>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3766089" y="3370474"/>
            <a:ext cx="4248"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4376033" y="3370474"/>
            <a:ext cx="4248"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123" name="Oval 122"/>
          <p:cNvSpPr/>
          <p:nvPr/>
        </p:nvSpPr>
        <p:spPr>
          <a:xfrm>
            <a:off x="4896036" y="1359025"/>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5505980" y="1359025"/>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5" name="Straight Connector 124"/>
          <p:cNvCxnSpPr/>
          <p:nvPr/>
        </p:nvCxnSpPr>
        <p:spPr>
          <a:xfrm>
            <a:off x="5076056" y="1449035"/>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126" name="Oval 125"/>
          <p:cNvSpPr/>
          <p:nvPr/>
        </p:nvSpPr>
        <p:spPr>
          <a:xfrm>
            <a:off x="4896036" y="1969953"/>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7" name="Straight Connector 126"/>
          <p:cNvCxnSpPr/>
          <p:nvPr/>
        </p:nvCxnSpPr>
        <p:spPr>
          <a:xfrm>
            <a:off x="4986046" y="1539045"/>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128" name="Oval 127"/>
          <p:cNvSpPr/>
          <p:nvPr/>
        </p:nvSpPr>
        <p:spPr>
          <a:xfrm>
            <a:off x="4896036" y="2584301"/>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p:cNvSpPr/>
          <p:nvPr/>
        </p:nvSpPr>
        <p:spPr>
          <a:xfrm>
            <a:off x="5505980" y="2584301"/>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5076056" y="2674311"/>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131" name="Oval 130"/>
          <p:cNvSpPr/>
          <p:nvPr/>
        </p:nvSpPr>
        <p:spPr>
          <a:xfrm>
            <a:off x="4896036" y="3195229"/>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2" name="Straight Connector 131"/>
          <p:cNvCxnSpPr/>
          <p:nvPr/>
        </p:nvCxnSpPr>
        <p:spPr>
          <a:xfrm>
            <a:off x="4986046" y="2764321"/>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4986046" y="2149973"/>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134" name="Oval 133"/>
          <p:cNvSpPr/>
          <p:nvPr/>
        </p:nvSpPr>
        <p:spPr>
          <a:xfrm>
            <a:off x="5505980" y="1969953"/>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5" name="Straight Connector 134"/>
          <p:cNvCxnSpPr/>
          <p:nvPr/>
        </p:nvCxnSpPr>
        <p:spPr>
          <a:xfrm>
            <a:off x="5076056" y="2059963"/>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5595990" y="1539045"/>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5593866" y="2764321"/>
            <a:ext cx="4248"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5595990" y="2149973"/>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5686000" y="1449035"/>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5686000" y="2674311"/>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5686000" y="2059963"/>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142" name="Oval 141"/>
          <p:cNvSpPr/>
          <p:nvPr/>
        </p:nvSpPr>
        <p:spPr>
          <a:xfrm>
            <a:off x="5505980" y="3195229"/>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3" name="Straight Connector 142"/>
          <p:cNvCxnSpPr/>
          <p:nvPr/>
        </p:nvCxnSpPr>
        <p:spPr>
          <a:xfrm>
            <a:off x="5073932" y="3285239"/>
            <a:ext cx="432048"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5686000" y="3285239"/>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4983922" y="3370474"/>
            <a:ext cx="4248"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5593866" y="3370474"/>
            <a:ext cx="4248"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147" name="Oval 146"/>
          <p:cNvSpPr/>
          <p:nvPr/>
        </p:nvSpPr>
        <p:spPr>
          <a:xfrm>
            <a:off x="1223628" y="3789040"/>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1833572" y="3789040"/>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9" name="Straight Connector 148"/>
          <p:cNvCxnSpPr/>
          <p:nvPr/>
        </p:nvCxnSpPr>
        <p:spPr>
          <a:xfrm>
            <a:off x="1403648" y="3879050"/>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150" name="Oval 149"/>
          <p:cNvSpPr/>
          <p:nvPr/>
        </p:nvSpPr>
        <p:spPr>
          <a:xfrm>
            <a:off x="1223628" y="4399968"/>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1" name="Straight Connector 150"/>
          <p:cNvCxnSpPr/>
          <p:nvPr/>
        </p:nvCxnSpPr>
        <p:spPr>
          <a:xfrm>
            <a:off x="1313638" y="3969060"/>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152" name="Oval 151"/>
          <p:cNvSpPr/>
          <p:nvPr/>
        </p:nvSpPr>
        <p:spPr>
          <a:xfrm>
            <a:off x="1223628" y="5014316"/>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1833572" y="5014316"/>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Connector 153"/>
          <p:cNvCxnSpPr/>
          <p:nvPr/>
        </p:nvCxnSpPr>
        <p:spPr>
          <a:xfrm>
            <a:off x="1403648" y="5104326"/>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1313638" y="4579988"/>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158" name="Oval 157"/>
          <p:cNvSpPr/>
          <p:nvPr/>
        </p:nvSpPr>
        <p:spPr>
          <a:xfrm>
            <a:off x="1833572" y="4399968"/>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1403648" y="4489978"/>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1923582" y="3969060"/>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1923582" y="4579988"/>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2013592" y="3879050"/>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2013592" y="5104326"/>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2013592" y="4489978"/>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171" name="Oval 170"/>
          <p:cNvSpPr/>
          <p:nvPr/>
        </p:nvSpPr>
        <p:spPr>
          <a:xfrm>
            <a:off x="2453187" y="3789040"/>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Oval 171"/>
          <p:cNvSpPr/>
          <p:nvPr/>
        </p:nvSpPr>
        <p:spPr>
          <a:xfrm>
            <a:off x="3063131" y="3789040"/>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3" name="Straight Connector 172"/>
          <p:cNvCxnSpPr/>
          <p:nvPr/>
        </p:nvCxnSpPr>
        <p:spPr>
          <a:xfrm>
            <a:off x="2633207" y="3879050"/>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174" name="Oval 173"/>
          <p:cNvSpPr/>
          <p:nvPr/>
        </p:nvSpPr>
        <p:spPr>
          <a:xfrm>
            <a:off x="2453187" y="4399968"/>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a:off x="2543197" y="3969060"/>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176" name="Oval 175"/>
          <p:cNvSpPr/>
          <p:nvPr/>
        </p:nvSpPr>
        <p:spPr>
          <a:xfrm>
            <a:off x="2453187" y="5014316"/>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Oval 176"/>
          <p:cNvSpPr/>
          <p:nvPr/>
        </p:nvSpPr>
        <p:spPr>
          <a:xfrm>
            <a:off x="3063131" y="5014316"/>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8" name="Straight Connector 177"/>
          <p:cNvCxnSpPr/>
          <p:nvPr/>
        </p:nvCxnSpPr>
        <p:spPr>
          <a:xfrm>
            <a:off x="2633207" y="5104326"/>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2543197" y="4579988"/>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182" name="Oval 181"/>
          <p:cNvSpPr/>
          <p:nvPr/>
        </p:nvSpPr>
        <p:spPr>
          <a:xfrm>
            <a:off x="3063131" y="4399968"/>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3" name="Straight Connector 182"/>
          <p:cNvCxnSpPr/>
          <p:nvPr/>
        </p:nvCxnSpPr>
        <p:spPr>
          <a:xfrm>
            <a:off x="2633207" y="4489978"/>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3153141" y="3969060"/>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3153141" y="4579988"/>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3243151" y="3879050"/>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3243151" y="5104326"/>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3243151" y="4489978"/>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195" name="Oval 194"/>
          <p:cNvSpPr/>
          <p:nvPr/>
        </p:nvSpPr>
        <p:spPr>
          <a:xfrm>
            <a:off x="3678203" y="3789040"/>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Oval 195"/>
          <p:cNvSpPr/>
          <p:nvPr/>
        </p:nvSpPr>
        <p:spPr>
          <a:xfrm>
            <a:off x="4288147" y="3789040"/>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7" name="Straight Connector 196"/>
          <p:cNvCxnSpPr/>
          <p:nvPr/>
        </p:nvCxnSpPr>
        <p:spPr>
          <a:xfrm>
            <a:off x="3858223" y="3879050"/>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198" name="Oval 197"/>
          <p:cNvSpPr/>
          <p:nvPr/>
        </p:nvSpPr>
        <p:spPr>
          <a:xfrm>
            <a:off x="3678203" y="4399968"/>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9" name="Straight Connector 198"/>
          <p:cNvCxnSpPr/>
          <p:nvPr/>
        </p:nvCxnSpPr>
        <p:spPr>
          <a:xfrm>
            <a:off x="3768213" y="3969060"/>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200" name="Oval 199"/>
          <p:cNvSpPr/>
          <p:nvPr/>
        </p:nvSpPr>
        <p:spPr>
          <a:xfrm>
            <a:off x="3678203" y="5014316"/>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Oval 200"/>
          <p:cNvSpPr/>
          <p:nvPr/>
        </p:nvSpPr>
        <p:spPr>
          <a:xfrm>
            <a:off x="4288147" y="5014316"/>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2" name="Straight Connector 201"/>
          <p:cNvCxnSpPr/>
          <p:nvPr/>
        </p:nvCxnSpPr>
        <p:spPr>
          <a:xfrm>
            <a:off x="3858223" y="5104326"/>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3768213" y="4579988"/>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206" name="Oval 205"/>
          <p:cNvSpPr/>
          <p:nvPr/>
        </p:nvSpPr>
        <p:spPr>
          <a:xfrm>
            <a:off x="4288147" y="4399968"/>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7" name="Straight Connector 206"/>
          <p:cNvCxnSpPr/>
          <p:nvPr/>
        </p:nvCxnSpPr>
        <p:spPr>
          <a:xfrm>
            <a:off x="3858223" y="4489978"/>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4378157" y="3969060"/>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4378157" y="4579988"/>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4468167" y="3879050"/>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4468167" y="5104326"/>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4468167" y="4489978"/>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219" name="Oval 218"/>
          <p:cNvSpPr/>
          <p:nvPr/>
        </p:nvSpPr>
        <p:spPr>
          <a:xfrm>
            <a:off x="4896036" y="3789040"/>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Oval 219"/>
          <p:cNvSpPr/>
          <p:nvPr/>
        </p:nvSpPr>
        <p:spPr>
          <a:xfrm>
            <a:off x="5505980" y="3789040"/>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1" name="Straight Connector 220"/>
          <p:cNvCxnSpPr/>
          <p:nvPr/>
        </p:nvCxnSpPr>
        <p:spPr>
          <a:xfrm>
            <a:off x="5076056" y="3879050"/>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222" name="Oval 221"/>
          <p:cNvSpPr/>
          <p:nvPr/>
        </p:nvSpPr>
        <p:spPr>
          <a:xfrm>
            <a:off x="4896036" y="4399968"/>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4986046" y="3969060"/>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224" name="Oval 223"/>
          <p:cNvSpPr/>
          <p:nvPr/>
        </p:nvSpPr>
        <p:spPr>
          <a:xfrm>
            <a:off x="4896036" y="5014316"/>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Oval 224"/>
          <p:cNvSpPr/>
          <p:nvPr/>
        </p:nvSpPr>
        <p:spPr>
          <a:xfrm>
            <a:off x="5505980" y="5014316"/>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6" name="Straight Connector 225"/>
          <p:cNvCxnSpPr/>
          <p:nvPr/>
        </p:nvCxnSpPr>
        <p:spPr>
          <a:xfrm>
            <a:off x="5076056" y="5104326"/>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29" name="Straight Connector 228"/>
          <p:cNvCxnSpPr/>
          <p:nvPr/>
        </p:nvCxnSpPr>
        <p:spPr>
          <a:xfrm>
            <a:off x="4986046" y="4579988"/>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230" name="Oval 229"/>
          <p:cNvSpPr/>
          <p:nvPr/>
        </p:nvSpPr>
        <p:spPr>
          <a:xfrm>
            <a:off x="5505980" y="4399968"/>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1" name="Straight Connector 230"/>
          <p:cNvCxnSpPr/>
          <p:nvPr/>
        </p:nvCxnSpPr>
        <p:spPr>
          <a:xfrm>
            <a:off x="5076056" y="4489978"/>
            <a:ext cx="429924"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5595990" y="3969060"/>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5595990" y="4579988"/>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p:nvCxnSpPr>
        <p:spPr>
          <a:xfrm>
            <a:off x="5686000" y="3879050"/>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5686000" y="5104326"/>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5686000" y="4489978"/>
            <a:ext cx="427800" cy="0"/>
          </a:xfrm>
          <a:prstGeom prst="line">
            <a:avLst/>
          </a:prstGeom>
          <a:ln w="19050">
            <a:solidFill>
              <a:srgbClr val="0A304E"/>
            </a:solidFill>
          </a:ln>
        </p:spPr>
        <p:style>
          <a:lnRef idx="2">
            <a:schemeClr val="accent1"/>
          </a:lnRef>
          <a:fillRef idx="0">
            <a:schemeClr val="accent1"/>
          </a:fillRef>
          <a:effectRef idx="1">
            <a:schemeClr val="accent1"/>
          </a:effectRef>
          <a:fontRef idx="minor">
            <a:schemeClr val="tx1"/>
          </a:fontRef>
        </p:style>
      </p:cxnSp>
      <p:sp>
        <p:nvSpPr>
          <p:cNvPr id="249" name="Oval 248"/>
          <p:cNvSpPr/>
          <p:nvPr/>
        </p:nvSpPr>
        <p:spPr>
          <a:xfrm>
            <a:off x="6113800" y="1359025"/>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Oval 249"/>
          <p:cNvSpPr/>
          <p:nvPr/>
        </p:nvSpPr>
        <p:spPr>
          <a:xfrm>
            <a:off x="6113800" y="2584301"/>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Oval 250"/>
          <p:cNvSpPr/>
          <p:nvPr/>
        </p:nvSpPr>
        <p:spPr>
          <a:xfrm>
            <a:off x="6113800" y="1969953"/>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6203810" y="1539045"/>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p:nvCxnSpPr>
        <p:spPr>
          <a:xfrm>
            <a:off x="6201686" y="2764321"/>
            <a:ext cx="4248"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p:nvCxnSpPr>
        <p:spPr>
          <a:xfrm>
            <a:off x="6203810" y="2149973"/>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255" name="Oval 254"/>
          <p:cNvSpPr/>
          <p:nvPr/>
        </p:nvSpPr>
        <p:spPr>
          <a:xfrm>
            <a:off x="6113800" y="3195229"/>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6" name="Straight Connector 255"/>
          <p:cNvCxnSpPr/>
          <p:nvPr/>
        </p:nvCxnSpPr>
        <p:spPr>
          <a:xfrm>
            <a:off x="6201686" y="3370474"/>
            <a:ext cx="4248"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257" name="Oval 256"/>
          <p:cNvSpPr/>
          <p:nvPr/>
        </p:nvSpPr>
        <p:spPr>
          <a:xfrm>
            <a:off x="6113800" y="3789040"/>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Oval 257"/>
          <p:cNvSpPr/>
          <p:nvPr/>
        </p:nvSpPr>
        <p:spPr>
          <a:xfrm>
            <a:off x="6113800" y="5014316"/>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Oval 258"/>
          <p:cNvSpPr/>
          <p:nvPr/>
        </p:nvSpPr>
        <p:spPr>
          <a:xfrm>
            <a:off x="6113800" y="4399968"/>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0" name="Straight Connector 259"/>
          <p:cNvCxnSpPr/>
          <p:nvPr/>
        </p:nvCxnSpPr>
        <p:spPr>
          <a:xfrm>
            <a:off x="6203810" y="3969060"/>
            <a:ext cx="0" cy="43090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6203810" y="4579988"/>
            <a:ext cx="0" cy="434328"/>
          </a:xfrm>
          <a:prstGeom prst="line">
            <a:avLst/>
          </a:prstGeom>
          <a:ln w="19050">
            <a:solidFill>
              <a:srgbClr val="0A304E"/>
            </a:solidFill>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266" name="Oval 265"/>
          <p:cNvSpPr/>
          <p:nvPr/>
        </p:nvSpPr>
        <p:spPr>
          <a:xfrm>
            <a:off x="6876256" y="1969953"/>
            <a:ext cx="180020" cy="180020"/>
          </a:xfrm>
          <a:prstGeom prst="ellipse">
            <a:avLst/>
          </a:prstGeom>
          <a:solidFill>
            <a:srgbClr val="FF0000"/>
          </a:solid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TextBox 267"/>
          <p:cNvSpPr txBox="1"/>
          <p:nvPr/>
        </p:nvSpPr>
        <p:spPr>
          <a:xfrm>
            <a:off x="7200292" y="1860478"/>
            <a:ext cx="1616769" cy="400110"/>
          </a:xfrm>
          <a:prstGeom prst="rect">
            <a:avLst/>
          </a:prstGeom>
          <a:noFill/>
        </p:spPr>
        <p:txBody>
          <a:bodyPr wrap="square" rtlCol="0">
            <a:spAutoFit/>
          </a:bodyPr>
          <a:lstStyle/>
          <a:p>
            <a:r>
              <a:rPr lang="en-US" sz="2000" dirty="0" smtClean="0"/>
              <a:t>Query node</a:t>
            </a:r>
            <a:endParaRPr lang="en-US" sz="2000" dirty="0"/>
          </a:p>
        </p:txBody>
      </p:sp>
      <p:sp>
        <p:nvSpPr>
          <p:cNvPr id="269" name="Oval 268"/>
          <p:cNvSpPr/>
          <p:nvPr/>
        </p:nvSpPr>
        <p:spPr>
          <a:xfrm>
            <a:off x="6876256" y="2699688"/>
            <a:ext cx="180020" cy="180020"/>
          </a:xfrm>
          <a:prstGeom prst="ellipse">
            <a:avLst/>
          </a:prstGeom>
          <a:solidFill>
            <a:srgbClr val="FF66FF"/>
          </a:solid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TextBox 269"/>
          <p:cNvSpPr txBox="1"/>
          <p:nvPr/>
        </p:nvSpPr>
        <p:spPr>
          <a:xfrm>
            <a:off x="7200292" y="2590213"/>
            <a:ext cx="1616769" cy="400110"/>
          </a:xfrm>
          <a:prstGeom prst="rect">
            <a:avLst/>
          </a:prstGeom>
          <a:noFill/>
        </p:spPr>
        <p:txBody>
          <a:bodyPr wrap="square" rtlCol="0">
            <a:spAutoFit/>
          </a:bodyPr>
          <a:lstStyle/>
          <a:p>
            <a:r>
              <a:rPr lang="en-US" sz="2000" dirty="0" smtClean="0"/>
              <a:t>Visited node</a:t>
            </a:r>
            <a:endParaRPr lang="en-US" sz="2000" dirty="0"/>
          </a:p>
        </p:txBody>
      </p:sp>
      <p:sp>
        <p:nvSpPr>
          <p:cNvPr id="271" name="Oval 270"/>
          <p:cNvSpPr/>
          <p:nvPr/>
        </p:nvSpPr>
        <p:spPr>
          <a:xfrm>
            <a:off x="6876256" y="3894449"/>
            <a:ext cx="180020" cy="180020"/>
          </a:xfrm>
          <a:prstGeom prst="ellipse">
            <a:avLst/>
          </a:prstGeom>
          <a:no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TextBox 271"/>
          <p:cNvSpPr txBox="1"/>
          <p:nvPr/>
        </p:nvSpPr>
        <p:spPr>
          <a:xfrm>
            <a:off x="7200292" y="3784974"/>
            <a:ext cx="1836204" cy="400110"/>
          </a:xfrm>
          <a:prstGeom prst="rect">
            <a:avLst/>
          </a:prstGeom>
          <a:noFill/>
        </p:spPr>
        <p:txBody>
          <a:bodyPr wrap="square" rtlCol="0">
            <a:spAutoFit/>
          </a:bodyPr>
          <a:lstStyle/>
          <a:p>
            <a:r>
              <a:rPr lang="en-US" sz="2000" dirty="0" smtClean="0"/>
              <a:t>Unvisited node</a:t>
            </a:r>
            <a:endParaRPr lang="en-US" sz="2000" dirty="0"/>
          </a:p>
        </p:txBody>
      </p:sp>
      <p:sp>
        <p:nvSpPr>
          <p:cNvPr id="273" name="Oval 272"/>
          <p:cNvSpPr/>
          <p:nvPr/>
        </p:nvSpPr>
        <p:spPr>
          <a:xfrm>
            <a:off x="6893241" y="3320592"/>
            <a:ext cx="180020" cy="180020"/>
          </a:xfrm>
          <a:prstGeom prst="ellipse">
            <a:avLst/>
          </a:prstGeom>
          <a:solidFill>
            <a:srgbClr val="FF66FF"/>
          </a:solidFill>
          <a:ln w="1905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TextBox 273"/>
          <p:cNvSpPr txBox="1"/>
          <p:nvPr/>
        </p:nvSpPr>
        <p:spPr>
          <a:xfrm>
            <a:off x="7200292" y="3229515"/>
            <a:ext cx="1836204" cy="400110"/>
          </a:xfrm>
          <a:prstGeom prst="rect">
            <a:avLst/>
          </a:prstGeom>
          <a:noFill/>
        </p:spPr>
        <p:txBody>
          <a:bodyPr wrap="square" rtlCol="0">
            <a:spAutoFit/>
          </a:bodyPr>
          <a:lstStyle/>
          <a:p>
            <a:r>
              <a:rPr lang="en-US" sz="2000" dirty="0" smtClean="0"/>
              <a:t>Boundary node</a:t>
            </a:r>
            <a:endParaRPr lang="en-US" sz="2000" dirty="0"/>
          </a:p>
        </p:txBody>
      </p:sp>
      <p:sp>
        <p:nvSpPr>
          <p:cNvPr id="275" name="Oval 274"/>
          <p:cNvSpPr/>
          <p:nvPr/>
        </p:nvSpPr>
        <p:spPr>
          <a:xfrm>
            <a:off x="6838219" y="3265570"/>
            <a:ext cx="290065" cy="290065"/>
          </a:xfrm>
          <a:prstGeom prst="ellipse">
            <a:avLst/>
          </a:prstGeom>
          <a:noFill/>
          <a:ln w="19050">
            <a:solidFill>
              <a:srgbClr val="CC00CC"/>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6" name="Oval 275"/>
          <p:cNvSpPr/>
          <p:nvPr/>
        </p:nvSpPr>
        <p:spPr>
          <a:xfrm>
            <a:off x="3005984" y="1915500"/>
            <a:ext cx="290065" cy="290065"/>
          </a:xfrm>
          <a:prstGeom prst="ellipse">
            <a:avLst/>
          </a:prstGeom>
          <a:noFill/>
          <a:ln w="19050">
            <a:solidFill>
              <a:srgbClr val="CC00CC"/>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7" name="Oval 276"/>
          <p:cNvSpPr/>
          <p:nvPr/>
        </p:nvSpPr>
        <p:spPr>
          <a:xfrm>
            <a:off x="2396040" y="1915500"/>
            <a:ext cx="290065" cy="290065"/>
          </a:xfrm>
          <a:prstGeom prst="ellipse">
            <a:avLst/>
          </a:prstGeom>
          <a:noFill/>
          <a:ln w="19050">
            <a:solidFill>
              <a:srgbClr val="CC00CC"/>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8" name="Oval 277"/>
          <p:cNvSpPr/>
          <p:nvPr/>
        </p:nvSpPr>
        <p:spPr>
          <a:xfrm>
            <a:off x="3621056" y="1915500"/>
            <a:ext cx="290065" cy="290065"/>
          </a:xfrm>
          <a:prstGeom prst="ellipse">
            <a:avLst/>
          </a:prstGeom>
          <a:noFill/>
          <a:ln w="19050">
            <a:solidFill>
              <a:srgbClr val="CC00CC"/>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1" name="Oval 280"/>
          <p:cNvSpPr/>
          <p:nvPr/>
        </p:nvSpPr>
        <p:spPr>
          <a:xfrm>
            <a:off x="3621056" y="4344945"/>
            <a:ext cx="290065" cy="290065"/>
          </a:xfrm>
          <a:prstGeom prst="ellipse">
            <a:avLst/>
          </a:prstGeom>
          <a:noFill/>
          <a:ln w="19050">
            <a:solidFill>
              <a:srgbClr val="CC00CC"/>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2" name="Oval 281"/>
          <p:cNvSpPr/>
          <p:nvPr/>
        </p:nvSpPr>
        <p:spPr>
          <a:xfrm>
            <a:off x="3005983" y="4344945"/>
            <a:ext cx="290065" cy="290065"/>
          </a:xfrm>
          <a:prstGeom prst="ellipse">
            <a:avLst/>
          </a:prstGeom>
          <a:noFill/>
          <a:ln w="19050">
            <a:solidFill>
              <a:srgbClr val="CC00CC"/>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3" name="Oval 282"/>
          <p:cNvSpPr/>
          <p:nvPr/>
        </p:nvSpPr>
        <p:spPr>
          <a:xfrm>
            <a:off x="2396039" y="4344945"/>
            <a:ext cx="290065" cy="290065"/>
          </a:xfrm>
          <a:prstGeom prst="ellipse">
            <a:avLst/>
          </a:prstGeom>
          <a:noFill/>
          <a:ln w="19050">
            <a:solidFill>
              <a:srgbClr val="CC00CC"/>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4" name="Oval 283"/>
          <p:cNvSpPr/>
          <p:nvPr/>
        </p:nvSpPr>
        <p:spPr>
          <a:xfrm>
            <a:off x="1778549" y="3734017"/>
            <a:ext cx="290065" cy="290065"/>
          </a:xfrm>
          <a:prstGeom prst="ellipse">
            <a:avLst/>
          </a:prstGeom>
          <a:noFill/>
          <a:ln w="19050">
            <a:solidFill>
              <a:srgbClr val="CC00CC"/>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5" name="Oval 284"/>
          <p:cNvSpPr/>
          <p:nvPr/>
        </p:nvSpPr>
        <p:spPr>
          <a:xfrm>
            <a:off x="1778549" y="3138935"/>
            <a:ext cx="290065" cy="290065"/>
          </a:xfrm>
          <a:prstGeom prst="ellipse">
            <a:avLst/>
          </a:prstGeom>
          <a:noFill/>
          <a:ln w="19050">
            <a:solidFill>
              <a:srgbClr val="CC00CC"/>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6" name="Oval 285"/>
          <p:cNvSpPr/>
          <p:nvPr/>
        </p:nvSpPr>
        <p:spPr>
          <a:xfrm>
            <a:off x="1778549" y="2529278"/>
            <a:ext cx="290065" cy="290065"/>
          </a:xfrm>
          <a:prstGeom prst="ellipse">
            <a:avLst/>
          </a:prstGeom>
          <a:noFill/>
          <a:ln w="19050">
            <a:solidFill>
              <a:srgbClr val="CC00CC"/>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7" name="Oval 286"/>
          <p:cNvSpPr/>
          <p:nvPr/>
        </p:nvSpPr>
        <p:spPr>
          <a:xfrm>
            <a:off x="4231000" y="2529278"/>
            <a:ext cx="290065" cy="290065"/>
          </a:xfrm>
          <a:prstGeom prst="ellipse">
            <a:avLst/>
          </a:prstGeom>
          <a:noFill/>
          <a:ln w="19050">
            <a:solidFill>
              <a:srgbClr val="CC00CC"/>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8" name="Oval 287"/>
          <p:cNvSpPr/>
          <p:nvPr/>
        </p:nvSpPr>
        <p:spPr>
          <a:xfrm>
            <a:off x="4231000" y="3140206"/>
            <a:ext cx="290065" cy="290065"/>
          </a:xfrm>
          <a:prstGeom prst="ellipse">
            <a:avLst/>
          </a:prstGeom>
          <a:noFill/>
          <a:ln w="19050">
            <a:solidFill>
              <a:srgbClr val="CC00CC"/>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9" name="Oval 288"/>
          <p:cNvSpPr/>
          <p:nvPr/>
        </p:nvSpPr>
        <p:spPr>
          <a:xfrm>
            <a:off x="4231000" y="4344527"/>
            <a:ext cx="290065" cy="290065"/>
          </a:xfrm>
          <a:prstGeom prst="ellipse">
            <a:avLst/>
          </a:prstGeom>
          <a:noFill/>
          <a:ln w="19050">
            <a:solidFill>
              <a:srgbClr val="CC00CC"/>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0" name="Oval 289"/>
          <p:cNvSpPr/>
          <p:nvPr/>
        </p:nvSpPr>
        <p:spPr>
          <a:xfrm>
            <a:off x="4838889" y="3734017"/>
            <a:ext cx="290065" cy="290065"/>
          </a:xfrm>
          <a:prstGeom prst="ellipse">
            <a:avLst/>
          </a:prstGeom>
          <a:noFill/>
          <a:ln w="19050">
            <a:solidFill>
              <a:srgbClr val="CC00CC"/>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2" name="TextBox 291"/>
          <p:cNvSpPr txBox="1"/>
          <p:nvPr/>
        </p:nvSpPr>
        <p:spPr>
          <a:xfrm>
            <a:off x="8676456" y="5217171"/>
            <a:ext cx="360040" cy="369332"/>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Tree>
    <p:extLst>
      <p:ext uri="{BB962C8B-B14F-4D97-AF65-F5344CB8AC3E}">
        <p14:creationId xmlns:p14="http://schemas.microsoft.com/office/powerpoint/2010/main" val="388844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50" fill="hold"/>
                                        <p:tgtEl>
                                          <p:spTgt spid="83"/>
                                        </p:tgtEl>
                                        <p:attrNameLst>
                                          <p:attrName>fillcolor</p:attrName>
                                        </p:attrNameLst>
                                      </p:cBhvr>
                                      <p:to>
                                        <a:srgbClr val="FF66FF"/>
                                      </p:to>
                                    </p:animClr>
                                    <p:set>
                                      <p:cBhvr>
                                        <p:cTn id="7" dur="150" fill="hold"/>
                                        <p:tgtEl>
                                          <p:spTgt spid="83"/>
                                        </p:tgtEl>
                                        <p:attrNameLst>
                                          <p:attrName>fill.type</p:attrName>
                                        </p:attrNameLst>
                                      </p:cBhvr>
                                      <p:to>
                                        <p:strVal val="solid"/>
                                      </p:to>
                                    </p:set>
                                    <p:set>
                                      <p:cBhvr>
                                        <p:cTn id="8" dur="150" fill="hold"/>
                                        <p:tgtEl>
                                          <p:spTgt spid="83"/>
                                        </p:tgtEl>
                                        <p:attrNameLst>
                                          <p:attrName>fill.on</p:attrName>
                                        </p:attrNameLst>
                                      </p:cBhvr>
                                      <p:to>
                                        <p:strVal val="true"/>
                                      </p:to>
                                    </p:set>
                                  </p:childTnLst>
                                </p:cTn>
                              </p:par>
                            </p:childTnLst>
                          </p:cTn>
                        </p:par>
                        <p:par>
                          <p:cTn id="9" fill="hold">
                            <p:stCondLst>
                              <p:cond delay="150"/>
                            </p:stCondLst>
                            <p:childTnLst>
                              <p:par>
                                <p:cTn id="10" presetID="1" presetClass="emph" presetSubtype="2" fill="hold" nodeType="afterEffect">
                                  <p:stCondLst>
                                    <p:cond delay="0"/>
                                  </p:stCondLst>
                                  <p:childTnLst>
                                    <p:animClr clrSpc="rgb" dir="cw">
                                      <p:cBhvr>
                                        <p:cTn id="11" dur="150" fill="hold"/>
                                        <p:tgtEl>
                                          <p:spTgt spid="81"/>
                                        </p:tgtEl>
                                        <p:attrNameLst>
                                          <p:attrName>fillcolor</p:attrName>
                                        </p:attrNameLst>
                                      </p:cBhvr>
                                      <p:to>
                                        <a:srgbClr val="FF66FF"/>
                                      </p:to>
                                    </p:animClr>
                                    <p:set>
                                      <p:cBhvr>
                                        <p:cTn id="12" dur="150" fill="hold"/>
                                        <p:tgtEl>
                                          <p:spTgt spid="81"/>
                                        </p:tgtEl>
                                        <p:attrNameLst>
                                          <p:attrName>fill.type</p:attrName>
                                        </p:attrNameLst>
                                      </p:cBhvr>
                                      <p:to>
                                        <p:strVal val="solid"/>
                                      </p:to>
                                    </p:set>
                                    <p:set>
                                      <p:cBhvr>
                                        <p:cTn id="13" dur="150" fill="hold"/>
                                        <p:tgtEl>
                                          <p:spTgt spid="81"/>
                                        </p:tgtEl>
                                        <p:attrNameLst>
                                          <p:attrName>fill.on</p:attrName>
                                        </p:attrNameLst>
                                      </p:cBhvr>
                                      <p:to>
                                        <p:strVal val="true"/>
                                      </p:to>
                                    </p:set>
                                  </p:childTnLst>
                                </p:cTn>
                              </p:par>
                            </p:childTnLst>
                          </p:cTn>
                        </p:par>
                        <p:par>
                          <p:cTn id="14" fill="hold">
                            <p:stCondLst>
                              <p:cond delay="300"/>
                            </p:stCondLst>
                            <p:childTnLst>
                              <p:par>
                                <p:cTn id="15" presetID="1" presetClass="emph" presetSubtype="2" fill="hold" nodeType="afterEffect">
                                  <p:stCondLst>
                                    <p:cond delay="0"/>
                                  </p:stCondLst>
                                  <p:childTnLst>
                                    <p:animClr clrSpc="rgb" dir="cw">
                                      <p:cBhvr>
                                        <p:cTn id="16" dur="150" fill="hold"/>
                                        <p:tgtEl>
                                          <p:spTgt spid="107"/>
                                        </p:tgtEl>
                                        <p:attrNameLst>
                                          <p:attrName>fillcolor</p:attrName>
                                        </p:attrNameLst>
                                      </p:cBhvr>
                                      <p:to>
                                        <a:srgbClr val="FF66FF"/>
                                      </p:to>
                                    </p:animClr>
                                    <p:set>
                                      <p:cBhvr>
                                        <p:cTn id="17" dur="150" fill="hold"/>
                                        <p:tgtEl>
                                          <p:spTgt spid="107"/>
                                        </p:tgtEl>
                                        <p:attrNameLst>
                                          <p:attrName>fill.type</p:attrName>
                                        </p:attrNameLst>
                                      </p:cBhvr>
                                      <p:to>
                                        <p:strVal val="solid"/>
                                      </p:to>
                                    </p:set>
                                    <p:set>
                                      <p:cBhvr>
                                        <p:cTn id="18" dur="150" fill="hold"/>
                                        <p:tgtEl>
                                          <p:spTgt spid="107"/>
                                        </p:tgtEl>
                                        <p:attrNameLst>
                                          <p:attrName>fill.on</p:attrName>
                                        </p:attrNameLst>
                                      </p:cBhvr>
                                      <p:to>
                                        <p:strVal val="true"/>
                                      </p:to>
                                    </p:set>
                                  </p:childTnLst>
                                </p:cTn>
                              </p:par>
                            </p:childTnLst>
                          </p:cTn>
                        </p:par>
                        <p:par>
                          <p:cTn id="19" fill="hold">
                            <p:stCondLst>
                              <p:cond delay="450"/>
                            </p:stCondLst>
                            <p:childTnLst>
                              <p:par>
                                <p:cTn id="20" presetID="1" presetClass="emph" presetSubtype="2" fill="hold" nodeType="afterEffect">
                                  <p:stCondLst>
                                    <p:cond delay="0"/>
                                  </p:stCondLst>
                                  <p:childTnLst>
                                    <p:animClr clrSpc="rgb" dir="cw">
                                      <p:cBhvr>
                                        <p:cTn id="21" dur="150" fill="hold"/>
                                        <p:tgtEl>
                                          <p:spTgt spid="172"/>
                                        </p:tgtEl>
                                        <p:attrNameLst>
                                          <p:attrName>fillcolor</p:attrName>
                                        </p:attrNameLst>
                                      </p:cBhvr>
                                      <p:to>
                                        <a:srgbClr val="FF66FF"/>
                                      </p:to>
                                    </p:animClr>
                                    <p:set>
                                      <p:cBhvr>
                                        <p:cTn id="22" dur="150" fill="hold"/>
                                        <p:tgtEl>
                                          <p:spTgt spid="172"/>
                                        </p:tgtEl>
                                        <p:attrNameLst>
                                          <p:attrName>fill.type</p:attrName>
                                        </p:attrNameLst>
                                      </p:cBhvr>
                                      <p:to>
                                        <p:strVal val="solid"/>
                                      </p:to>
                                    </p:set>
                                    <p:set>
                                      <p:cBhvr>
                                        <p:cTn id="23" dur="150" fill="hold"/>
                                        <p:tgtEl>
                                          <p:spTgt spid="172"/>
                                        </p:tgtEl>
                                        <p:attrNameLst>
                                          <p:attrName>fill.on</p:attrName>
                                        </p:attrNameLst>
                                      </p:cBhvr>
                                      <p:to>
                                        <p:strVal val="true"/>
                                      </p:to>
                                    </p:set>
                                  </p:childTnLst>
                                </p:cTn>
                              </p:par>
                            </p:childTnLst>
                          </p:cTn>
                        </p:par>
                        <p:par>
                          <p:cTn id="24" fill="hold">
                            <p:stCondLst>
                              <p:cond delay="600"/>
                            </p:stCondLst>
                            <p:childTnLst>
                              <p:par>
                                <p:cTn id="25" presetID="1" presetClass="emph" presetSubtype="2" fill="hold" nodeType="afterEffect">
                                  <p:stCondLst>
                                    <p:cond delay="0"/>
                                  </p:stCondLst>
                                  <p:childTnLst>
                                    <p:animClr clrSpc="rgb" dir="cw">
                                      <p:cBhvr>
                                        <p:cTn id="26" dur="150" fill="hold"/>
                                        <p:tgtEl>
                                          <p:spTgt spid="171"/>
                                        </p:tgtEl>
                                        <p:attrNameLst>
                                          <p:attrName>fillcolor</p:attrName>
                                        </p:attrNameLst>
                                      </p:cBhvr>
                                      <p:to>
                                        <a:srgbClr val="FF66FF"/>
                                      </p:to>
                                    </p:animClr>
                                    <p:set>
                                      <p:cBhvr>
                                        <p:cTn id="27" dur="150" fill="hold"/>
                                        <p:tgtEl>
                                          <p:spTgt spid="171"/>
                                        </p:tgtEl>
                                        <p:attrNameLst>
                                          <p:attrName>fill.type</p:attrName>
                                        </p:attrNameLst>
                                      </p:cBhvr>
                                      <p:to>
                                        <p:strVal val="solid"/>
                                      </p:to>
                                    </p:set>
                                    <p:set>
                                      <p:cBhvr>
                                        <p:cTn id="28" dur="150" fill="hold"/>
                                        <p:tgtEl>
                                          <p:spTgt spid="171"/>
                                        </p:tgtEl>
                                        <p:attrNameLst>
                                          <p:attrName>fill.on</p:attrName>
                                        </p:attrNameLst>
                                      </p:cBhvr>
                                      <p:to>
                                        <p:strVal val="true"/>
                                      </p:to>
                                    </p:set>
                                  </p:childTnLst>
                                </p:cTn>
                              </p:par>
                            </p:childTnLst>
                          </p:cTn>
                        </p:par>
                        <p:par>
                          <p:cTn id="29" fill="hold">
                            <p:stCondLst>
                              <p:cond delay="750"/>
                            </p:stCondLst>
                            <p:childTnLst>
                              <p:par>
                                <p:cTn id="30" presetID="1" presetClass="emph" presetSubtype="2" fill="hold" nodeType="afterEffect">
                                  <p:stCondLst>
                                    <p:cond delay="0"/>
                                  </p:stCondLst>
                                  <p:childTnLst>
                                    <p:animClr clrSpc="rgb" dir="cw">
                                      <p:cBhvr>
                                        <p:cTn id="31" dur="150" fill="hold"/>
                                        <p:tgtEl>
                                          <p:spTgt spid="80"/>
                                        </p:tgtEl>
                                        <p:attrNameLst>
                                          <p:attrName>fillcolor</p:attrName>
                                        </p:attrNameLst>
                                      </p:cBhvr>
                                      <p:to>
                                        <a:srgbClr val="FF66FF"/>
                                      </p:to>
                                    </p:animClr>
                                    <p:set>
                                      <p:cBhvr>
                                        <p:cTn id="32" dur="150" fill="hold"/>
                                        <p:tgtEl>
                                          <p:spTgt spid="80"/>
                                        </p:tgtEl>
                                        <p:attrNameLst>
                                          <p:attrName>fill.type</p:attrName>
                                        </p:attrNameLst>
                                      </p:cBhvr>
                                      <p:to>
                                        <p:strVal val="solid"/>
                                      </p:to>
                                    </p:set>
                                    <p:set>
                                      <p:cBhvr>
                                        <p:cTn id="33" dur="150" fill="hold"/>
                                        <p:tgtEl>
                                          <p:spTgt spid="80"/>
                                        </p:tgtEl>
                                        <p:attrNameLst>
                                          <p:attrName>fill.on</p:attrName>
                                        </p:attrNameLst>
                                      </p:cBhvr>
                                      <p:to>
                                        <p:strVal val="true"/>
                                      </p:to>
                                    </p:set>
                                  </p:childTnLst>
                                </p:cTn>
                              </p:par>
                            </p:childTnLst>
                          </p:cTn>
                        </p:par>
                        <p:par>
                          <p:cTn id="34" fill="hold">
                            <p:stCondLst>
                              <p:cond delay="900"/>
                            </p:stCondLst>
                            <p:childTnLst>
                              <p:par>
                                <p:cTn id="35" presetID="1" presetClass="emph" presetSubtype="2" fill="hold" nodeType="afterEffect">
                                  <p:stCondLst>
                                    <p:cond delay="0"/>
                                  </p:stCondLst>
                                  <p:childTnLst>
                                    <p:animClr clrSpc="rgb" dir="cw">
                                      <p:cBhvr>
                                        <p:cTn id="36" dur="150" fill="hold"/>
                                        <p:tgtEl>
                                          <p:spTgt spid="104"/>
                                        </p:tgtEl>
                                        <p:attrNameLst>
                                          <p:attrName>fillcolor</p:attrName>
                                        </p:attrNameLst>
                                      </p:cBhvr>
                                      <p:to>
                                        <a:srgbClr val="FF66FF"/>
                                      </p:to>
                                    </p:animClr>
                                    <p:set>
                                      <p:cBhvr>
                                        <p:cTn id="37" dur="150" fill="hold"/>
                                        <p:tgtEl>
                                          <p:spTgt spid="104"/>
                                        </p:tgtEl>
                                        <p:attrNameLst>
                                          <p:attrName>fill.type</p:attrName>
                                        </p:attrNameLst>
                                      </p:cBhvr>
                                      <p:to>
                                        <p:strVal val="solid"/>
                                      </p:to>
                                    </p:set>
                                    <p:set>
                                      <p:cBhvr>
                                        <p:cTn id="38" dur="150" fill="hold"/>
                                        <p:tgtEl>
                                          <p:spTgt spid="104"/>
                                        </p:tgtEl>
                                        <p:attrNameLst>
                                          <p:attrName>fill.on</p:attrName>
                                        </p:attrNameLst>
                                      </p:cBhvr>
                                      <p:to>
                                        <p:strVal val="true"/>
                                      </p:to>
                                    </p:set>
                                  </p:childTnLst>
                                </p:cTn>
                              </p:par>
                            </p:childTnLst>
                          </p:cTn>
                        </p:par>
                        <p:par>
                          <p:cTn id="39" fill="hold">
                            <p:stCondLst>
                              <p:cond delay="1050"/>
                            </p:stCondLst>
                            <p:childTnLst>
                              <p:par>
                                <p:cTn id="40" presetID="1" presetClass="emph" presetSubtype="2" fill="hold" nodeType="afterEffect">
                                  <p:stCondLst>
                                    <p:cond delay="0"/>
                                  </p:stCondLst>
                                  <p:childTnLst>
                                    <p:animClr clrSpc="rgb" dir="cw">
                                      <p:cBhvr>
                                        <p:cTn id="41" dur="150" fill="hold"/>
                                        <p:tgtEl>
                                          <p:spTgt spid="195"/>
                                        </p:tgtEl>
                                        <p:attrNameLst>
                                          <p:attrName>fillcolor</p:attrName>
                                        </p:attrNameLst>
                                      </p:cBhvr>
                                      <p:to>
                                        <a:srgbClr val="FF66FF"/>
                                      </p:to>
                                    </p:animClr>
                                    <p:set>
                                      <p:cBhvr>
                                        <p:cTn id="42" dur="150" fill="hold"/>
                                        <p:tgtEl>
                                          <p:spTgt spid="195"/>
                                        </p:tgtEl>
                                        <p:attrNameLst>
                                          <p:attrName>fill.type</p:attrName>
                                        </p:attrNameLst>
                                      </p:cBhvr>
                                      <p:to>
                                        <p:strVal val="solid"/>
                                      </p:to>
                                    </p:set>
                                    <p:set>
                                      <p:cBhvr>
                                        <p:cTn id="43" dur="150" fill="hold"/>
                                        <p:tgtEl>
                                          <p:spTgt spid="195"/>
                                        </p:tgtEl>
                                        <p:attrNameLst>
                                          <p:attrName>fill.on</p:attrName>
                                        </p:attrNameLst>
                                      </p:cBhvr>
                                      <p:to>
                                        <p:strVal val="true"/>
                                      </p:to>
                                    </p:set>
                                  </p:childTnLst>
                                </p:cTn>
                              </p:par>
                            </p:childTnLst>
                          </p:cTn>
                        </p:par>
                        <p:par>
                          <p:cTn id="44" fill="hold">
                            <p:stCondLst>
                              <p:cond delay="1200"/>
                            </p:stCondLst>
                            <p:childTnLst>
                              <p:par>
                                <p:cTn id="45" presetID="1" presetClass="emph" presetSubtype="2" fill="hold" nodeType="afterEffect">
                                  <p:stCondLst>
                                    <p:cond delay="0"/>
                                  </p:stCondLst>
                                  <p:childTnLst>
                                    <p:animClr clrSpc="rgb" dir="cw">
                                      <p:cBhvr>
                                        <p:cTn id="46" dur="150" fill="hold"/>
                                        <p:tgtEl>
                                          <p:spTgt spid="198"/>
                                        </p:tgtEl>
                                        <p:attrNameLst>
                                          <p:attrName>fillcolor</p:attrName>
                                        </p:attrNameLst>
                                      </p:cBhvr>
                                      <p:to>
                                        <a:srgbClr val="FF66FF"/>
                                      </p:to>
                                    </p:animClr>
                                    <p:set>
                                      <p:cBhvr>
                                        <p:cTn id="47" dur="150" fill="hold"/>
                                        <p:tgtEl>
                                          <p:spTgt spid="198"/>
                                        </p:tgtEl>
                                        <p:attrNameLst>
                                          <p:attrName>fill.type</p:attrName>
                                        </p:attrNameLst>
                                      </p:cBhvr>
                                      <p:to>
                                        <p:strVal val="solid"/>
                                      </p:to>
                                    </p:set>
                                    <p:set>
                                      <p:cBhvr>
                                        <p:cTn id="48" dur="150" fill="hold"/>
                                        <p:tgtEl>
                                          <p:spTgt spid="198"/>
                                        </p:tgtEl>
                                        <p:attrNameLst>
                                          <p:attrName>fill.on</p:attrName>
                                        </p:attrNameLst>
                                      </p:cBhvr>
                                      <p:to>
                                        <p:strVal val="true"/>
                                      </p:to>
                                    </p:set>
                                  </p:childTnLst>
                                </p:cTn>
                              </p:par>
                            </p:childTnLst>
                          </p:cTn>
                        </p:par>
                        <p:par>
                          <p:cTn id="49" fill="hold">
                            <p:stCondLst>
                              <p:cond delay="1350"/>
                            </p:stCondLst>
                            <p:childTnLst>
                              <p:par>
                                <p:cTn id="50" presetID="1" presetClass="emph" presetSubtype="2" fill="hold" nodeType="afterEffect">
                                  <p:stCondLst>
                                    <p:cond delay="0"/>
                                  </p:stCondLst>
                                  <p:childTnLst>
                                    <p:animClr clrSpc="rgb" dir="cw">
                                      <p:cBhvr>
                                        <p:cTn id="51" dur="150" fill="hold"/>
                                        <p:tgtEl>
                                          <p:spTgt spid="182"/>
                                        </p:tgtEl>
                                        <p:attrNameLst>
                                          <p:attrName>fillcolor</p:attrName>
                                        </p:attrNameLst>
                                      </p:cBhvr>
                                      <p:to>
                                        <a:srgbClr val="FF66FF"/>
                                      </p:to>
                                    </p:animClr>
                                    <p:set>
                                      <p:cBhvr>
                                        <p:cTn id="52" dur="150" fill="hold"/>
                                        <p:tgtEl>
                                          <p:spTgt spid="182"/>
                                        </p:tgtEl>
                                        <p:attrNameLst>
                                          <p:attrName>fill.type</p:attrName>
                                        </p:attrNameLst>
                                      </p:cBhvr>
                                      <p:to>
                                        <p:strVal val="solid"/>
                                      </p:to>
                                    </p:set>
                                    <p:set>
                                      <p:cBhvr>
                                        <p:cTn id="53" dur="150" fill="hold"/>
                                        <p:tgtEl>
                                          <p:spTgt spid="182"/>
                                        </p:tgtEl>
                                        <p:attrNameLst>
                                          <p:attrName>fill.on</p:attrName>
                                        </p:attrNameLst>
                                      </p:cBhvr>
                                      <p:to>
                                        <p:strVal val="true"/>
                                      </p:to>
                                    </p:set>
                                  </p:childTnLst>
                                </p:cTn>
                              </p:par>
                            </p:childTnLst>
                          </p:cTn>
                        </p:par>
                        <p:par>
                          <p:cTn id="54" fill="hold">
                            <p:stCondLst>
                              <p:cond delay="1500"/>
                            </p:stCondLst>
                            <p:childTnLst>
                              <p:par>
                                <p:cTn id="55" presetID="1" presetClass="emph" presetSubtype="2" fill="hold" nodeType="afterEffect">
                                  <p:stCondLst>
                                    <p:cond delay="0"/>
                                  </p:stCondLst>
                                  <p:childTnLst>
                                    <p:animClr clrSpc="rgb" dir="cw">
                                      <p:cBhvr>
                                        <p:cTn id="56" dur="150" fill="hold"/>
                                        <p:tgtEl>
                                          <p:spTgt spid="174"/>
                                        </p:tgtEl>
                                        <p:attrNameLst>
                                          <p:attrName>fillcolor</p:attrName>
                                        </p:attrNameLst>
                                      </p:cBhvr>
                                      <p:to>
                                        <a:srgbClr val="FF66FF"/>
                                      </p:to>
                                    </p:animClr>
                                    <p:set>
                                      <p:cBhvr>
                                        <p:cTn id="57" dur="150" fill="hold"/>
                                        <p:tgtEl>
                                          <p:spTgt spid="174"/>
                                        </p:tgtEl>
                                        <p:attrNameLst>
                                          <p:attrName>fill.type</p:attrName>
                                        </p:attrNameLst>
                                      </p:cBhvr>
                                      <p:to>
                                        <p:strVal val="solid"/>
                                      </p:to>
                                    </p:set>
                                    <p:set>
                                      <p:cBhvr>
                                        <p:cTn id="58" dur="150" fill="hold"/>
                                        <p:tgtEl>
                                          <p:spTgt spid="174"/>
                                        </p:tgtEl>
                                        <p:attrNameLst>
                                          <p:attrName>fill.on</p:attrName>
                                        </p:attrNameLst>
                                      </p:cBhvr>
                                      <p:to>
                                        <p:strVal val="true"/>
                                      </p:to>
                                    </p:set>
                                  </p:childTnLst>
                                </p:cTn>
                              </p:par>
                            </p:childTnLst>
                          </p:cTn>
                        </p:par>
                        <p:par>
                          <p:cTn id="59" fill="hold">
                            <p:stCondLst>
                              <p:cond delay="1650"/>
                            </p:stCondLst>
                            <p:childTnLst>
                              <p:par>
                                <p:cTn id="60" presetID="1" presetClass="emph" presetSubtype="2" fill="hold" nodeType="afterEffect">
                                  <p:stCondLst>
                                    <p:cond delay="0"/>
                                  </p:stCondLst>
                                  <p:childTnLst>
                                    <p:animClr clrSpc="rgb" dir="cw">
                                      <p:cBhvr>
                                        <p:cTn id="61" dur="150" fill="hold"/>
                                        <p:tgtEl>
                                          <p:spTgt spid="148"/>
                                        </p:tgtEl>
                                        <p:attrNameLst>
                                          <p:attrName>fillcolor</p:attrName>
                                        </p:attrNameLst>
                                      </p:cBhvr>
                                      <p:to>
                                        <a:srgbClr val="FF66FF"/>
                                      </p:to>
                                    </p:animClr>
                                    <p:set>
                                      <p:cBhvr>
                                        <p:cTn id="62" dur="150" fill="hold"/>
                                        <p:tgtEl>
                                          <p:spTgt spid="148"/>
                                        </p:tgtEl>
                                        <p:attrNameLst>
                                          <p:attrName>fill.type</p:attrName>
                                        </p:attrNameLst>
                                      </p:cBhvr>
                                      <p:to>
                                        <p:strVal val="solid"/>
                                      </p:to>
                                    </p:set>
                                    <p:set>
                                      <p:cBhvr>
                                        <p:cTn id="63" dur="150" fill="hold"/>
                                        <p:tgtEl>
                                          <p:spTgt spid="148"/>
                                        </p:tgtEl>
                                        <p:attrNameLst>
                                          <p:attrName>fill.on</p:attrName>
                                        </p:attrNameLst>
                                      </p:cBhvr>
                                      <p:to>
                                        <p:strVal val="true"/>
                                      </p:to>
                                    </p:set>
                                  </p:childTnLst>
                                </p:cTn>
                              </p:par>
                            </p:childTnLst>
                          </p:cTn>
                        </p:par>
                        <p:par>
                          <p:cTn id="64" fill="hold">
                            <p:stCondLst>
                              <p:cond delay="1800"/>
                            </p:stCondLst>
                            <p:childTnLst>
                              <p:par>
                                <p:cTn id="65" presetID="1" presetClass="emph" presetSubtype="2" fill="hold" nodeType="afterEffect">
                                  <p:stCondLst>
                                    <p:cond delay="0"/>
                                  </p:stCondLst>
                                  <p:childTnLst>
                                    <p:animClr clrSpc="rgb" dir="cw">
                                      <p:cBhvr>
                                        <p:cTn id="66" dur="150" fill="hold"/>
                                        <p:tgtEl>
                                          <p:spTgt spid="70"/>
                                        </p:tgtEl>
                                        <p:attrNameLst>
                                          <p:attrName>fillcolor</p:attrName>
                                        </p:attrNameLst>
                                      </p:cBhvr>
                                      <p:to>
                                        <a:srgbClr val="FF66FF"/>
                                      </p:to>
                                    </p:animClr>
                                    <p:set>
                                      <p:cBhvr>
                                        <p:cTn id="67" dur="150" fill="hold"/>
                                        <p:tgtEl>
                                          <p:spTgt spid="70"/>
                                        </p:tgtEl>
                                        <p:attrNameLst>
                                          <p:attrName>fill.type</p:attrName>
                                        </p:attrNameLst>
                                      </p:cBhvr>
                                      <p:to>
                                        <p:strVal val="solid"/>
                                      </p:to>
                                    </p:set>
                                    <p:set>
                                      <p:cBhvr>
                                        <p:cTn id="68" dur="150" fill="hold"/>
                                        <p:tgtEl>
                                          <p:spTgt spid="70"/>
                                        </p:tgtEl>
                                        <p:attrNameLst>
                                          <p:attrName>fill.on</p:attrName>
                                        </p:attrNameLst>
                                      </p:cBhvr>
                                      <p:to>
                                        <p:strVal val="true"/>
                                      </p:to>
                                    </p:set>
                                  </p:childTnLst>
                                </p:cTn>
                              </p:par>
                            </p:childTnLst>
                          </p:cTn>
                        </p:par>
                        <p:par>
                          <p:cTn id="69" fill="hold">
                            <p:stCondLst>
                              <p:cond delay="1950"/>
                            </p:stCondLst>
                            <p:childTnLst>
                              <p:par>
                                <p:cTn id="70" presetID="1" presetClass="emph" presetSubtype="2" fill="hold" nodeType="afterEffect">
                                  <p:stCondLst>
                                    <p:cond delay="0"/>
                                  </p:stCondLst>
                                  <p:childTnLst>
                                    <p:animClr clrSpc="rgb" dir="cw">
                                      <p:cBhvr>
                                        <p:cTn id="71" dur="150" fill="hold"/>
                                        <p:tgtEl>
                                          <p:spTgt spid="46"/>
                                        </p:tgtEl>
                                        <p:attrNameLst>
                                          <p:attrName>fillcolor</p:attrName>
                                        </p:attrNameLst>
                                      </p:cBhvr>
                                      <p:to>
                                        <a:srgbClr val="FF66FF"/>
                                      </p:to>
                                    </p:animClr>
                                    <p:set>
                                      <p:cBhvr>
                                        <p:cTn id="72" dur="150" fill="hold"/>
                                        <p:tgtEl>
                                          <p:spTgt spid="46"/>
                                        </p:tgtEl>
                                        <p:attrNameLst>
                                          <p:attrName>fill.type</p:attrName>
                                        </p:attrNameLst>
                                      </p:cBhvr>
                                      <p:to>
                                        <p:strVal val="solid"/>
                                      </p:to>
                                    </p:set>
                                    <p:set>
                                      <p:cBhvr>
                                        <p:cTn id="73" dur="150" fill="hold"/>
                                        <p:tgtEl>
                                          <p:spTgt spid="46"/>
                                        </p:tgtEl>
                                        <p:attrNameLst>
                                          <p:attrName>fill.on</p:attrName>
                                        </p:attrNameLst>
                                      </p:cBhvr>
                                      <p:to>
                                        <p:strVal val="true"/>
                                      </p:to>
                                    </p:set>
                                  </p:childTnLst>
                                </p:cTn>
                              </p:par>
                            </p:childTnLst>
                          </p:cTn>
                        </p:par>
                        <p:par>
                          <p:cTn id="74" fill="hold">
                            <p:stCondLst>
                              <p:cond delay="2100"/>
                            </p:stCondLst>
                            <p:childTnLst>
                              <p:par>
                                <p:cTn id="75" presetID="1" presetClass="emph" presetSubtype="2" fill="hold" nodeType="afterEffect">
                                  <p:stCondLst>
                                    <p:cond delay="0"/>
                                  </p:stCondLst>
                                  <p:childTnLst>
                                    <p:animClr clrSpc="rgb" dir="cw">
                                      <p:cBhvr>
                                        <p:cTn id="76" dur="150" fill="hold"/>
                                        <p:tgtEl>
                                          <p:spTgt spid="78"/>
                                        </p:tgtEl>
                                        <p:attrNameLst>
                                          <p:attrName>fillcolor</p:attrName>
                                        </p:attrNameLst>
                                      </p:cBhvr>
                                      <p:to>
                                        <a:srgbClr val="FF66FF"/>
                                      </p:to>
                                    </p:animClr>
                                    <p:set>
                                      <p:cBhvr>
                                        <p:cTn id="77" dur="150" fill="hold"/>
                                        <p:tgtEl>
                                          <p:spTgt spid="78"/>
                                        </p:tgtEl>
                                        <p:attrNameLst>
                                          <p:attrName>fill.type</p:attrName>
                                        </p:attrNameLst>
                                      </p:cBhvr>
                                      <p:to>
                                        <p:strVal val="solid"/>
                                      </p:to>
                                    </p:set>
                                    <p:set>
                                      <p:cBhvr>
                                        <p:cTn id="78" dur="150" fill="hold"/>
                                        <p:tgtEl>
                                          <p:spTgt spid="78"/>
                                        </p:tgtEl>
                                        <p:attrNameLst>
                                          <p:attrName>fill.on</p:attrName>
                                        </p:attrNameLst>
                                      </p:cBhvr>
                                      <p:to>
                                        <p:strVal val="true"/>
                                      </p:to>
                                    </p:set>
                                  </p:childTnLst>
                                </p:cTn>
                              </p:par>
                            </p:childTnLst>
                          </p:cTn>
                        </p:par>
                        <p:par>
                          <p:cTn id="79" fill="hold">
                            <p:stCondLst>
                              <p:cond delay="2250"/>
                            </p:stCondLst>
                            <p:childTnLst>
                              <p:par>
                                <p:cTn id="80" presetID="1" presetClass="emph" presetSubtype="2" fill="hold" nodeType="afterEffect">
                                  <p:stCondLst>
                                    <p:cond delay="0"/>
                                  </p:stCondLst>
                                  <p:childTnLst>
                                    <p:animClr clrSpc="rgb" dir="cw">
                                      <p:cBhvr>
                                        <p:cTn id="81" dur="150" fill="hold"/>
                                        <p:tgtEl>
                                          <p:spTgt spid="86"/>
                                        </p:tgtEl>
                                        <p:attrNameLst>
                                          <p:attrName>fillcolor</p:attrName>
                                        </p:attrNameLst>
                                      </p:cBhvr>
                                      <p:to>
                                        <a:srgbClr val="FF66FF"/>
                                      </p:to>
                                    </p:animClr>
                                    <p:set>
                                      <p:cBhvr>
                                        <p:cTn id="82" dur="150" fill="hold"/>
                                        <p:tgtEl>
                                          <p:spTgt spid="86"/>
                                        </p:tgtEl>
                                        <p:attrNameLst>
                                          <p:attrName>fill.type</p:attrName>
                                        </p:attrNameLst>
                                      </p:cBhvr>
                                      <p:to>
                                        <p:strVal val="solid"/>
                                      </p:to>
                                    </p:set>
                                    <p:set>
                                      <p:cBhvr>
                                        <p:cTn id="83" dur="150" fill="hold"/>
                                        <p:tgtEl>
                                          <p:spTgt spid="86"/>
                                        </p:tgtEl>
                                        <p:attrNameLst>
                                          <p:attrName>fill.on</p:attrName>
                                        </p:attrNameLst>
                                      </p:cBhvr>
                                      <p:to>
                                        <p:strVal val="true"/>
                                      </p:to>
                                    </p:set>
                                  </p:childTnLst>
                                </p:cTn>
                              </p:par>
                            </p:childTnLst>
                          </p:cTn>
                        </p:par>
                        <p:par>
                          <p:cTn id="84" fill="hold">
                            <p:stCondLst>
                              <p:cond delay="2400"/>
                            </p:stCondLst>
                            <p:childTnLst>
                              <p:par>
                                <p:cTn id="85" presetID="1" presetClass="emph" presetSubtype="2" fill="hold" nodeType="afterEffect">
                                  <p:stCondLst>
                                    <p:cond delay="0"/>
                                  </p:stCondLst>
                                  <p:childTnLst>
                                    <p:animClr clrSpc="rgb" dir="cw">
                                      <p:cBhvr>
                                        <p:cTn id="86" dur="150" fill="hold"/>
                                        <p:tgtEl>
                                          <p:spTgt spid="102"/>
                                        </p:tgtEl>
                                        <p:attrNameLst>
                                          <p:attrName>fillcolor</p:attrName>
                                        </p:attrNameLst>
                                      </p:cBhvr>
                                      <p:to>
                                        <a:srgbClr val="FF66FF"/>
                                      </p:to>
                                    </p:animClr>
                                    <p:set>
                                      <p:cBhvr>
                                        <p:cTn id="87" dur="150" fill="hold"/>
                                        <p:tgtEl>
                                          <p:spTgt spid="102"/>
                                        </p:tgtEl>
                                        <p:attrNameLst>
                                          <p:attrName>fill.type</p:attrName>
                                        </p:attrNameLst>
                                      </p:cBhvr>
                                      <p:to>
                                        <p:strVal val="solid"/>
                                      </p:to>
                                    </p:set>
                                    <p:set>
                                      <p:cBhvr>
                                        <p:cTn id="88" dur="150" fill="hold"/>
                                        <p:tgtEl>
                                          <p:spTgt spid="102"/>
                                        </p:tgtEl>
                                        <p:attrNameLst>
                                          <p:attrName>fill.on</p:attrName>
                                        </p:attrNameLst>
                                      </p:cBhvr>
                                      <p:to>
                                        <p:strVal val="true"/>
                                      </p:to>
                                    </p:set>
                                  </p:childTnLst>
                                </p:cTn>
                              </p:par>
                            </p:childTnLst>
                          </p:cTn>
                        </p:par>
                        <p:par>
                          <p:cTn id="89" fill="hold">
                            <p:stCondLst>
                              <p:cond delay="2550"/>
                            </p:stCondLst>
                            <p:childTnLst>
                              <p:par>
                                <p:cTn id="90" presetID="1" presetClass="emph" presetSubtype="2" fill="hold" nodeType="afterEffect">
                                  <p:stCondLst>
                                    <p:cond delay="0"/>
                                  </p:stCondLst>
                                  <p:childTnLst>
                                    <p:animClr clrSpc="rgb" dir="cw">
                                      <p:cBhvr>
                                        <p:cTn id="91" dur="150" fill="hold"/>
                                        <p:tgtEl>
                                          <p:spTgt spid="105"/>
                                        </p:tgtEl>
                                        <p:attrNameLst>
                                          <p:attrName>fillcolor</p:attrName>
                                        </p:attrNameLst>
                                      </p:cBhvr>
                                      <p:to>
                                        <a:srgbClr val="FF66FF"/>
                                      </p:to>
                                    </p:animClr>
                                    <p:set>
                                      <p:cBhvr>
                                        <p:cTn id="92" dur="150" fill="hold"/>
                                        <p:tgtEl>
                                          <p:spTgt spid="105"/>
                                        </p:tgtEl>
                                        <p:attrNameLst>
                                          <p:attrName>fill.type</p:attrName>
                                        </p:attrNameLst>
                                      </p:cBhvr>
                                      <p:to>
                                        <p:strVal val="solid"/>
                                      </p:to>
                                    </p:set>
                                    <p:set>
                                      <p:cBhvr>
                                        <p:cTn id="93" dur="150" fill="hold"/>
                                        <p:tgtEl>
                                          <p:spTgt spid="105"/>
                                        </p:tgtEl>
                                        <p:attrNameLst>
                                          <p:attrName>fill.on</p:attrName>
                                        </p:attrNameLst>
                                      </p:cBhvr>
                                      <p:to>
                                        <p:strVal val="true"/>
                                      </p:to>
                                    </p:set>
                                  </p:childTnLst>
                                </p:cTn>
                              </p:par>
                            </p:childTnLst>
                          </p:cTn>
                        </p:par>
                        <p:par>
                          <p:cTn id="94" fill="hold">
                            <p:stCondLst>
                              <p:cond delay="2700"/>
                            </p:stCondLst>
                            <p:childTnLst>
                              <p:par>
                                <p:cTn id="95" presetID="1" presetClass="emph" presetSubtype="2" fill="hold" nodeType="afterEffect">
                                  <p:stCondLst>
                                    <p:cond delay="0"/>
                                  </p:stCondLst>
                                  <p:childTnLst>
                                    <p:animClr clrSpc="rgb" dir="cw">
                                      <p:cBhvr>
                                        <p:cTn id="96" dur="150" fill="hold"/>
                                        <p:tgtEl>
                                          <p:spTgt spid="118"/>
                                        </p:tgtEl>
                                        <p:attrNameLst>
                                          <p:attrName>fillcolor</p:attrName>
                                        </p:attrNameLst>
                                      </p:cBhvr>
                                      <p:to>
                                        <a:srgbClr val="FF66FF"/>
                                      </p:to>
                                    </p:animClr>
                                    <p:set>
                                      <p:cBhvr>
                                        <p:cTn id="97" dur="150" fill="hold"/>
                                        <p:tgtEl>
                                          <p:spTgt spid="118"/>
                                        </p:tgtEl>
                                        <p:attrNameLst>
                                          <p:attrName>fill.type</p:attrName>
                                        </p:attrNameLst>
                                      </p:cBhvr>
                                      <p:to>
                                        <p:strVal val="solid"/>
                                      </p:to>
                                    </p:set>
                                    <p:set>
                                      <p:cBhvr>
                                        <p:cTn id="98" dur="150" fill="hold"/>
                                        <p:tgtEl>
                                          <p:spTgt spid="118"/>
                                        </p:tgtEl>
                                        <p:attrNameLst>
                                          <p:attrName>fill.on</p:attrName>
                                        </p:attrNameLst>
                                      </p:cBhvr>
                                      <p:to>
                                        <p:strVal val="true"/>
                                      </p:to>
                                    </p:set>
                                  </p:childTnLst>
                                </p:cTn>
                              </p:par>
                            </p:childTnLst>
                          </p:cTn>
                        </p:par>
                        <p:par>
                          <p:cTn id="99" fill="hold">
                            <p:stCondLst>
                              <p:cond delay="2850"/>
                            </p:stCondLst>
                            <p:childTnLst>
                              <p:par>
                                <p:cTn id="100" presetID="1" presetClass="emph" presetSubtype="2" fill="hold" nodeType="afterEffect">
                                  <p:stCondLst>
                                    <p:cond delay="0"/>
                                  </p:stCondLst>
                                  <p:childTnLst>
                                    <p:animClr clrSpc="rgb" dir="cw">
                                      <p:cBhvr>
                                        <p:cTn id="101" dur="150" fill="hold"/>
                                        <p:tgtEl>
                                          <p:spTgt spid="196"/>
                                        </p:tgtEl>
                                        <p:attrNameLst>
                                          <p:attrName>fillcolor</p:attrName>
                                        </p:attrNameLst>
                                      </p:cBhvr>
                                      <p:to>
                                        <a:srgbClr val="FF66FF"/>
                                      </p:to>
                                    </p:animClr>
                                    <p:set>
                                      <p:cBhvr>
                                        <p:cTn id="102" dur="150" fill="hold"/>
                                        <p:tgtEl>
                                          <p:spTgt spid="196"/>
                                        </p:tgtEl>
                                        <p:attrNameLst>
                                          <p:attrName>fill.type</p:attrName>
                                        </p:attrNameLst>
                                      </p:cBhvr>
                                      <p:to>
                                        <p:strVal val="solid"/>
                                      </p:to>
                                    </p:set>
                                    <p:set>
                                      <p:cBhvr>
                                        <p:cTn id="103" dur="150" fill="hold"/>
                                        <p:tgtEl>
                                          <p:spTgt spid="196"/>
                                        </p:tgtEl>
                                        <p:attrNameLst>
                                          <p:attrName>fill.on</p:attrName>
                                        </p:attrNameLst>
                                      </p:cBhvr>
                                      <p:to>
                                        <p:strVal val="true"/>
                                      </p:to>
                                    </p:set>
                                  </p:childTnLst>
                                </p:cTn>
                              </p:par>
                            </p:childTnLst>
                          </p:cTn>
                        </p:par>
                        <p:par>
                          <p:cTn id="104" fill="hold">
                            <p:stCondLst>
                              <p:cond delay="3000"/>
                            </p:stCondLst>
                            <p:childTnLst>
                              <p:par>
                                <p:cTn id="105" presetID="1" presetClass="emph" presetSubtype="2" fill="hold" nodeType="afterEffect">
                                  <p:stCondLst>
                                    <p:cond delay="0"/>
                                  </p:stCondLst>
                                  <p:childTnLst>
                                    <p:animClr clrSpc="rgb" dir="cw">
                                      <p:cBhvr>
                                        <p:cTn id="106" dur="150" fill="hold"/>
                                        <p:tgtEl>
                                          <p:spTgt spid="206"/>
                                        </p:tgtEl>
                                        <p:attrNameLst>
                                          <p:attrName>fillcolor</p:attrName>
                                        </p:attrNameLst>
                                      </p:cBhvr>
                                      <p:to>
                                        <a:srgbClr val="FF66FF"/>
                                      </p:to>
                                    </p:animClr>
                                    <p:set>
                                      <p:cBhvr>
                                        <p:cTn id="107" dur="150" fill="hold"/>
                                        <p:tgtEl>
                                          <p:spTgt spid="206"/>
                                        </p:tgtEl>
                                        <p:attrNameLst>
                                          <p:attrName>fill.type</p:attrName>
                                        </p:attrNameLst>
                                      </p:cBhvr>
                                      <p:to>
                                        <p:strVal val="solid"/>
                                      </p:to>
                                    </p:set>
                                    <p:set>
                                      <p:cBhvr>
                                        <p:cTn id="108" dur="150" fill="hold"/>
                                        <p:tgtEl>
                                          <p:spTgt spid="206"/>
                                        </p:tgtEl>
                                        <p:attrNameLst>
                                          <p:attrName>fill.on</p:attrName>
                                        </p:attrNameLst>
                                      </p:cBhvr>
                                      <p:to>
                                        <p:strVal val="true"/>
                                      </p:to>
                                    </p:set>
                                  </p:childTnLst>
                                </p:cTn>
                              </p:par>
                            </p:childTnLst>
                          </p:cTn>
                        </p:par>
                        <p:par>
                          <p:cTn id="109" fill="hold">
                            <p:stCondLst>
                              <p:cond delay="3150"/>
                            </p:stCondLst>
                            <p:childTnLst>
                              <p:par>
                                <p:cTn id="110" presetID="1" presetClass="emph" presetSubtype="2" fill="hold" nodeType="afterEffect">
                                  <p:stCondLst>
                                    <p:cond delay="0"/>
                                  </p:stCondLst>
                                  <p:childTnLst>
                                    <p:animClr clrSpc="rgb" dir="cw">
                                      <p:cBhvr>
                                        <p:cTn id="111" dur="150" fill="hold"/>
                                        <p:tgtEl>
                                          <p:spTgt spid="219"/>
                                        </p:tgtEl>
                                        <p:attrNameLst>
                                          <p:attrName>fillcolor</p:attrName>
                                        </p:attrNameLst>
                                      </p:cBhvr>
                                      <p:to>
                                        <a:srgbClr val="FF66FF"/>
                                      </p:to>
                                    </p:animClr>
                                    <p:set>
                                      <p:cBhvr>
                                        <p:cTn id="112" dur="150" fill="hold"/>
                                        <p:tgtEl>
                                          <p:spTgt spid="219"/>
                                        </p:tgtEl>
                                        <p:attrNameLst>
                                          <p:attrName>fill.type</p:attrName>
                                        </p:attrNameLst>
                                      </p:cBhvr>
                                      <p:to>
                                        <p:strVal val="solid"/>
                                      </p:to>
                                    </p:set>
                                    <p:set>
                                      <p:cBhvr>
                                        <p:cTn id="113" dur="150" fill="hold"/>
                                        <p:tgtEl>
                                          <p:spTgt spid="219"/>
                                        </p:tgtEl>
                                        <p:attrNameLst>
                                          <p:attrName>fill.on</p:attrName>
                                        </p:attrNameLst>
                                      </p:cBhvr>
                                      <p:to>
                                        <p:strVal val="true"/>
                                      </p:to>
                                    </p:set>
                                  </p:childTnLst>
                                </p:cTn>
                              </p:par>
                            </p:childTnLst>
                          </p:cTn>
                        </p:par>
                        <p:par>
                          <p:cTn id="114" fill="hold">
                            <p:stCondLst>
                              <p:cond delay="3300"/>
                            </p:stCondLst>
                            <p:childTnLst>
                              <p:par>
                                <p:cTn id="115" presetID="1" presetClass="entr" presetSubtype="0" fill="hold" grpId="0" nodeType="afterEffect">
                                  <p:stCondLst>
                                    <p:cond delay="700"/>
                                  </p:stCondLst>
                                  <p:childTnLst>
                                    <p:set>
                                      <p:cBhvr>
                                        <p:cTn id="116" dur="1" fill="hold">
                                          <p:stCondLst>
                                            <p:cond delay="0"/>
                                          </p:stCondLst>
                                        </p:cTn>
                                        <p:tgtEl>
                                          <p:spTgt spid="292"/>
                                        </p:tgtEl>
                                        <p:attrNameLst>
                                          <p:attrName>style.visibility</p:attrName>
                                        </p:attrNameLst>
                                      </p:cBhvr>
                                      <p:to>
                                        <p:strVal val="visible"/>
                                      </p:to>
                                    </p:set>
                                  </p:childTnLst>
                                </p:cTn>
                              </p:par>
                            </p:childTnLst>
                          </p:cTn>
                        </p:par>
                        <p:par>
                          <p:cTn id="117" fill="hold">
                            <p:stCondLst>
                              <p:cond delay="4000"/>
                            </p:stCondLst>
                            <p:childTnLst>
                              <p:par>
                                <p:cTn id="118" presetID="1" presetClass="entr" presetSubtype="0" fill="hold" grpId="0" nodeType="afterEffect">
                                  <p:stCondLst>
                                    <p:cond delay="0"/>
                                  </p:stCondLst>
                                  <p:childTnLst>
                                    <p:set>
                                      <p:cBhvr>
                                        <p:cTn id="119" dur="1" fill="hold">
                                          <p:stCondLst>
                                            <p:cond delay="9"/>
                                          </p:stCondLst>
                                        </p:cTn>
                                        <p:tgtEl>
                                          <p:spTgt spid="287"/>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78"/>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276"/>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277"/>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28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285"/>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284"/>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283"/>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282"/>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81"/>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289"/>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290"/>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animBg="1"/>
      <p:bldP spid="277" grpId="0" animBg="1"/>
      <p:bldP spid="278" grpId="0" animBg="1"/>
      <p:bldP spid="281" grpId="0" animBg="1"/>
      <p:bldP spid="282" grpId="0" animBg="1"/>
      <p:bldP spid="283" grpId="0" animBg="1"/>
      <p:bldP spid="284" grpId="0" animBg="1"/>
      <p:bldP spid="285" grpId="0" animBg="1"/>
      <p:bldP spid="286" grpId="0" animBg="1"/>
      <p:bldP spid="287" grpId="0" animBg="1"/>
      <p:bldP spid="288" grpId="0" animBg="1"/>
      <p:bldP spid="289" grpId="0" animBg="1"/>
      <p:bldP spid="290" grpId="0" animBg="1"/>
      <p:bldP spid="2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377024"/>
            <a:ext cx="4286250" cy="331089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8238" y="1367499"/>
            <a:ext cx="4286250" cy="3329940"/>
          </a:xfrm>
          <a:prstGeom prst="rect">
            <a:avLst/>
          </a:prstGeom>
        </p:spPr>
      </p:pic>
      <p:sp>
        <p:nvSpPr>
          <p:cNvPr id="4" name="Title 1"/>
          <p:cNvSpPr>
            <a:spLocks noGrp="1"/>
          </p:cNvSpPr>
          <p:nvPr>
            <p:ph type="title"/>
          </p:nvPr>
        </p:nvSpPr>
        <p:spPr>
          <a:xfrm>
            <a:off x="466344" y="393192"/>
            <a:ext cx="5836081" cy="689886"/>
          </a:xfrm>
        </p:spPr>
        <p:txBody>
          <a:bodyPr/>
          <a:lstStyle/>
          <a:p>
            <a:r>
              <a:rPr lang="en-US" altLang="zh-CN" sz="3200" dirty="0">
                <a:solidFill>
                  <a:schemeClr val="tx1"/>
                </a:solidFill>
                <a:latin typeface="+mj-lt"/>
                <a:cs typeface="Times New Roman" pitchFamily="18" charset="0"/>
              </a:rPr>
              <a:t>Bounding the Unvisited Nodes</a:t>
            </a:r>
            <a:endParaRPr lang="en-US" sz="3200" dirty="0">
              <a:solidFill>
                <a:schemeClr val="tx1"/>
              </a:solidFill>
              <a:latin typeface="+mj-lt"/>
              <a:cs typeface="Times New Roman" pitchFamily="18" charset="0"/>
            </a:endParaRPr>
          </a:p>
        </p:txBody>
      </p:sp>
      <p:sp>
        <p:nvSpPr>
          <p:cNvPr id="12" name="Rectangle 11"/>
          <p:cNvSpPr/>
          <p:nvPr/>
        </p:nvSpPr>
        <p:spPr>
          <a:xfrm>
            <a:off x="6732240" y="1934660"/>
            <a:ext cx="2411759" cy="492443"/>
          </a:xfrm>
          <a:prstGeom prst="rect">
            <a:avLst/>
          </a:prstGeom>
          <a:solidFill>
            <a:srgbClr val="FFFFFF"/>
          </a:solidFill>
        </p:spPr>
        <p:txBody>
          <a:bodyPr wrap="square">
            <a:spAutoFit/>
          </a:bodyPr>
          <a:lstStyle/>
          <a:p>
            <a:pPr marL="58737" lvl="0" eaLnBrk="0" hangingPunct="0">
              <a:spcBef>
                <a:spcPct val="20000"/>
              </a:spcBef>
            </a:pPr>
            <a:r>
              <a:rPr lang="en-US" sz="2600" dirty="0" smtClean="0">
                <a:solidFill>
                  <a:schemeClr val="tx1"/>
                </a:solidFill>
                <a:latin typeface="+mj-lt"/>
                <a:cs typeface="Times New Roman" pitchFamily="18" charset="0"/>
              </a:rPr>
              <a:t>Local maximum</a:t>
            </a:r>
            <a:endParaRPr lang="en-US" sz="2600" dirty="0">
              <a:solidFill>
                <a:schemeClr val="tx1"/>
              </a:solidFill>
              <a:latin typeface="+mj-lt"/>
              <a:cs typeface="Times New Roman" pitchFamily="18" charset="0"/>
            </a:endParaRPr>
          </a:p>
        </p:txBody>
      </p:sp>
      <p:sp>
        <p:nvSpPr>
          <p:cNvPr id="13" name="Rectangle 12"/>
          <p:cNvSpPr/>
          <p:nvPr/>
        </p:nvSpPr>
        <p:spPr>
          <a:xfrm>
            <a:off x="649338" y="4888121"/>
            <a:ext cx="3346598" cy="523220"/>
          </a:xfrm>
          <a:prstGeom prst="rect">
            <a:avLst/>
          </a:prstGeom>
        </p:spPr>
        <p:txBody>
          <a:bodyPr wrap="square">
            <a:spAutoFit/>
          </a:bodyPr>
          <a:lstStyle/>
          <a:p>
            <a:pPr marL="58737" lvl="0" algn="ctr" eaLnBrk="0" hangingPunct="0">
              <a:spcBef>
                <a:spcPct val="20000"/>
              </a:spcBef>
            </a:pPr>
            <a:r>
              <a:rPr lang="en-US" sz="2800" dirty="0" smtClean="0">
                <a:solidFill>
                  <a:schemeClr val="tx1"/>
                </a:solidFill>
                <a:latin typeface="+mj-lt"/>
                <a:cs typeface="Times New Roman" pitchFamily="18" charset="0"/>
              </a:rPr>
              <a:t>No  local  maximum</a:t>
            </a:r>
            <a:endParaRPr lang="en-US" sz="2800" dirty="0">
              <a:solidFill>
                <a:schemeClr val="tx1"/>
              </a:solidFill>
              <a:latin typeface="+mj-lt"/>
              <a:cs typeface="Times New Roman" pitchFamily="18" charset="0"/>
            </a:endParaRPr>
          </a:p>
        </p:txBody>
      </p:sp>
      <p:sp>
        <p:nvSpPr>
          <p:cNvPr id="14" name="Rectangle 13"/>
          <p:cNvSpPr/>
          <p:nvPr/>
        </p:nvSpPr>
        <p:spPr>
          <a:xfrm>
            <a:off x="5094189" y="4888121"/>
            <a:ext cx="3454348" cy="523220"/>
          </a:xfrm>
          <a:prstGeom prst="rect">
            <a:avLst/>
          </a:prstGeom>
        </p:spPr>
        <p:txBody>
          <a:bodyPr wrap="square">
            <a:spAutoFit/>
          </a:bodyPr>
          <a:lstStyle/>
          <a:p>
            <a:pPr marL="58737" lvl="0" algn="ctr" eaLnBrk="0" hangingPunct="0">
              <a:spcBef>
                <a:spcPct val="20000"/>
              </a:spcBef>
            </a:pPr>
            <a:r>
              <a:rPr lang="en-US" sz="2800" dirty="0" smtClean="0">
                <a:solidFill>
                  <a:schemeClr val="tx1"/>
                </a:solidFill>
                <a:latin typeface="+mj-lt"/>
                <a:cs typeface="Times New Roman" pitchFamily="18" charset="0"/>
              </a:rPr>
              <a:t>With  local  maximum</a:t>
            </a:r>
            <a:endParaRPr lang="en-US" sz="2800" dirty="0">
              <a:solidFill>
                <a:schemeClr val="tx1"/>
              </a:solidFill>
              <a:latin typeface="+mj-lt"/>
              <a:cs typeface="Times New Roman" pitchFamily="18" charset="0"/>
            </a:endParaRPr>
          </a:p>
        </p:txBody>
      </p:sp>
      <p:sp>
        <p:nvSpPr>
          <p:cNvPr id="15" name="Rectangle 14"/>
          <p:cNvSpPr/>
          <p:nvPr/>
        </p:nvSpPr>
        <p:spPr>
          <a:xfrm>
            <a:off x="805898" y="1092252"/>
            <a:ext cx="1137810" cy="523220"/>
          </a:xfrm>
          <a:prstGeom prst="rect">
            <a:avLst/>
          </a:prstGeom>
        </p:spPr>
        <p:txBody>
          <a:bodyPr wrap="square">
            <a:spAutoFit/>
          </a:bodyPr>
          <a:lstStyle/>
          <a:p>
            <a:pPr marL="58737" lvl="0" eaLnBrk="0" hangingPunct="0">
              <a:spcBef>
                <a:spcPct val="20000"/>
              </a:spcBef>
            </a:pPr>
            <a:r>
              <a:rPr lang="en-US" sz="2800" dirty="0" smtClean="0">
                <a:solidFill>
                  <a:schemeClr val="tx1"/>
                </a:solidFill>
                <a:latin typeface="+mj-lt"/>
                <a:cs typeface="Times New Roman" pitchFamily="18" charset="0"/>
              </a:rPr>
              <a:t>Query</a:t>
            </a:r>
            <a:endParaRPr lang="en-US" sz="2800" b="1" dirty="0">
              <a:solidFill>
                <a:schemeClr val="tx1"/>
              </a:solidFill>
              <a:latin typeface="+mj-lt"/>
              <a:cs typeface="Times New Roman" pitchFamily="18" charset="0"/>
            </a:endParaRPr>
          </a:p>
        </p:txBody>
      </p:sp>
      <p:cxnSp>
        <p:nvCxnSpPr>
          <p:cNvPr id="17" name="Straight Arrow Connector 16"/>
          <p:cNvCxnSpPr/>
          <p:nvPr/>
        </p:nvCxnSpPr>
        <p:spPr>
          <a:xfrm flipH="1" flipV="1">
            <a:off x="1403648" y="1570746"/>
            <a:ext cx="422455" cy="454098"/>
          </a:xfrm>
          <a:prstGeom prst="straightConnector1">
            <a:avLst/>
          </a:prstGeom>
          <a:ln w="19050">
            <a:prstDash val="dash"/>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281469" y="1092252"/>
            <a:ext cx="1162739" cy="523220"/>
          </a:xfrm>
          <a:prstGeom prst="rect">
            <a:avLst/>
          </a:prstGeom>
        </p:spPr>
        <p:txBody>
          <a:bodyPr wrap="square">
            <a:spAutoFit/>
          </a:bodyPr>
          <a:lstStyle/>
          <a:p>
            <a:pPr marL="58737" lvl="0" eaLnBrk="0" hangingPunct="0">
              <a:spcBef>
                <a:spcPct val="20000"/>
              </a:spcBef>
            </a:pPr>
            <a:r>
              <a:rPr lang="en-US" sz="2800" dirty="0" smtClean="0">
                <a:solidFill>
                  <a:schemeClr val="tx1"/>
                </a:solidFill>
                <a:latin typeface="+mj-lt"/>
                <a:cs typeface="Times New Roman" pitchFamily="18" charset="0"/>
              </a:rPr>
              <a:t>Query</a:t>
            </a:r>
            <a:endParaRPr lang="en-US" sz="2800" b="1" dirty="0">
              <a:solidFill>
                <a:schemeClr val="tx1"/>
              </a:solidFill>
              <a:latin typeface="+mj-lt"/>
              <a:cs typeface="Times New Roman" pitchFamily="18" charset="0"/>
            </a:endParaRPr>
          </a:p>
        </p:txBody>
      </p:sp>
      <p:cxnSp>
        <p:nvCxnSpPr>
          <p:cNvPr id="19" name="Straight Arrow Connector 18"/>
          <p:cNvCxnSpPr/>
          <p:nvPr/>
        </p:nvCxnSpPr>
        <p:spPr>
          <a:xfrm flipH="1" flipV="1">
            <a:off x="5904148" y="1553917"/>
            <a:ext cx="422455" cy="454098"/>
          </a:xfrm>
          <a:prstGeom prst="straightConnector1">
            <a:avLst/>
          </a:prstGeom>
          <a:ln w="19050">
            <a:prstDash val="dash"/>
            <a:tailEnd type="arrow"/>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6281928" y="1950407"/>
            <a:ext cx="91440" cy="91440"/>
          </a:xfrm>
          <a:prstGeom prst="ellipse">
            <a:avLst/>
          </a:prstGeom>
          <a:solidFill>
            <a:srgbClr val="FF0000"/>
          </a:solidFill>
          <a:ln>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1773936" y="1975104"/>
            <a:ext cx="91440" cy="91440"/>
          </a:xfrm>
          <a:prstGeom prst="ellipse">
            <a:avLst/>
          </a:prstGeom>
          <a:solidFill>
            <a:srgbClr val="FF0000"/>
          </a:solidFill>
          <a:ln>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
        <p:nvSpPr>
          <p:cNvPr id="23" name="Rectangle 22"/>
          <p:cNvSpPr/>
          <p:nvPr/>
        </p:nvSpPr>
        <p:spPr>
          <a:xfrm>
            <a:off x="6556030" y="44624"/>
            <a:ext cx="1328338" cy="400110"/>
          </a:xfrm>
          <a:prstGeom prst="rect">
            <a:avLst/>
          </a:prstGeom>
        </p:spPr>
        <p:txBody>
          <a:bodyPr wrap="square">
            <a:spAutoFit/>
          </a:bodyPr>
          <a:lstStyle/>
          <a:p>
            <a:pPr lvl="0" algn="ctr" eaLnBrk="0" hangingPunct="0">
              <a:spcBef>
                <a:spcPct val="20000"/>
              </a:spcBef>
            </a:pPr>
            <a:r>
              <a:rPr lang="en-US" sz="2000" dirty="0" smtClean="0">
                <a:solidFill>
                  <a:schemeClr val="tx1"/>
                </a:solidFill>
                <a:latin typeface="Times New Roman" pitchFamily="18" charset="0"/>
                <a:cs typeface="Times New Roman" pitchFamily="18" charset="0"/>
              </a:rPr>
              <a:t>Grid graph</a:t>
            </a:r>
            <a:endParaRPr lang="en-US" sz="2000" dirty="0">
              <a:solidFill>
                <a:schemeClr val="tx1"/>
              </a:solidFill>
              <a:latin typeface="Times New Roman" pitchFamily="18" charset="0"/>
              <a:cs typeface="Times New Roman" pitchFamily="18" charset="0"/>
            </a:endParaRPr>
          </a:p>
        </p:txBody>
      </p:sp>
      <p:sp>
        <p:nvSpPr>
          <p:cNvPr id="24" name="Oval 23"/>
          <p:cNvSpPr/>
          <p:nvPr/>
        </p:nvSpPr>
        <p:spPr>
          <a:xfrm>
            <a:off x="2807804" y="3589588"/>
            <a:ext cx="91440" cy="91440"/>
          </a:xfrm>
          <a:prstGeom prst="ellipse">
            <a:avLst/>
          </a:prstGeom>
          <a:solidFill>
            <a:srgbClr val="33CC33"/>
          </a:solidFill>
          <a:ln>
            <a:solidFill>
              <a:srgbClr val="33CC33"/>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3519" r="7093" b="4761"/>
          <a:stretch/>
        </p:blipFill>
        <p:spPr>
          <a:xfrm>
            <a:off x="7992380" y="37219"/>
            <a:ext cx="1119934" cy="1123529"/>
          </a:xfrm>
          <a:prstGeom prst="rect">
            <a:avLst/>
          </a:prstGeom>
        </p:spPr>
      </p:pic>
      <p:sp>
        <p:nvSpPr>
          <p:cNvPr id="10" name="Right Brace 9"/>
          <p:cNvSpPr/>
          <p:nvPr/>
        </p:nvSpPr>
        <p:spPr>
          <a:xfrm rot="10800000">
            <a:off x="7751855" y="44624"/>
            <a:ext cx="204521" cy="1081722"/>
          </a:xfrm>
          <a:prstGeom prst="rightBrace">
            <a:avLst>
              <a:gd name="adj1" fmla="val 69300"/>
              <a:gd name="adj2" fmla="val 50000"/>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Rectangle 24"/>
          <p:cNvSpPr/>
          <p:nvPr/>
        </p:nvSpPr>
        <p:spPr>
          <a:xfrm>
            <a:off x="7348118" y="400598"/>
            <a:ext cx="464242" cy="400110"/>
          </a:xfrm>
          <a:prstGeom prst="rect">
            <a:avLst/>
          </a:prstGeom>
        </p:spPr>
        <p:txBody>
          <a:bodyPr wrap="square">
            <a:spAutoFit/>
          </a:bodyPr>
          <a:lstStyle/>
          <a:p>
            <a:pPr lvl="0" algn="ctr" eaLnBrk="0" hangingPunct="0">
              <a:spcBef>
                <a:spcPct val="20000"/>
              </a:spcBef>
            </a:pPr>
            <a:r>
              <a:rPr lang="en-US" sz="2000" dirty="0" smtClean="0">
                <a:latin typeface="Times New Roman" pitchFamily="18" charset="0"/>
                <a:cs typeface="Times New Roman" pitchFamily="18" charset="0"/>
              </a:rPr>
              <a:t>2</a:t>
            </a:r>
            <a:r>
              <a:rPr lang="en-US" sz="2000" dirty="0" smtClean="0">
                <a:solidFill>
                  <a:schemeClr val="tx1"/>
                </a:solidFill>
                <a:latin typeface="Times New Roman" pitchFamily="18" charset="0"/>
                <a:cs typeface="Times New Roman" pitchFamily="18" charset="0"/>
              </a:rPr>
              <a:t>0</a:t>
            </a:r>
            <a:endParaRPr lang="en-US" sz="2000" dirty="0">
              <a:solidFill>
                <a:schemeClr val="tx1"/>
              </a:solidFill>
              <a:latin typeface="Times New Roman" pitchFamily="18" charset="0"/>
              <a:cs typeface="Times New Roman" pitchFamily="18" charset="0"/>
            </a:endParaRPr>
          </a:p>
        </p:txBody>
      </p:sp>
      <p:sp>
        <p:nvSpPr>
          <p:cNvPr id="26" name="Right Brace 25"/>
          <p:cNvSpPr/>
          <p:nvPr/>
        </p:nvSpPr>
        <p:spPr>
          <a:xfrm rot="5400000">
            <a:off x="8450086" y="733650"/>
            <a:ext cx="204521" cy="1081722"/>
          </a:xfrm>
          <a:prstGeom prst="rightBrace">
            <a:avLst>
              <a:gd name="adj1" fmla="val 69300"/>
              <a:gd name="adj2" fmla="val 50000"/>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Rectangle 26"/>
          <p:cNvSpPr/>
          <p:nvPr/>
        </p:nvSpPr>
        <p:spPr>
          <a:xfrm>
            <a:off x="8316416" y="1304764"/>
            <a:ext cx="464242" cy="400110"/>
          </a:xfrm>
          <a:prstGeom prst="rect">
            <a:avLst/>
          </a:prstGeom>
        </p:spPr>
        <p:txBody>
          <a:bodyPr wrap="square">
            <a:spAutoFit/>
          </a:bodyPr>
          <a:lstStyle/>
          <a:p>
            <a:pPr lvl="0" algn="ctr" eaLnBrk="0" hangingPunct="0">
              <a:spcBef>
                <a:spcPct val="20000"/>
              </a:spcBef>
            </a:pPr>
            <a:r>
              <a:rPr lang="en-US" sz="2000" dirty="0" smtClean="0">
                <a:latin typeface="Times New Roman" pitchFamily="18" charset="0"/>
                <a:cs typeface="Times New Roman" pitchFamily="18" charset="0"/>
              </a:rPr>
              <a:t>2</a:t>
            </a:r>
            <a:r>
              <a:rPr lang="en-US" sz="2000" dirty="0" smtClean="0">
                <a:solidFill>
                  <a:schemeClr val="tx1"/>
                </a:solidFill>
                <a:latin typeface="Times New Roman" pitchFamily="18" charset="0"/>
                <a:cs typeface="Times New Roman" pitchFamily="18" charset="0"/>
              </a:rPr>
              <a:t>0</a:t>
            </a:r>
            <a:endParaRPr lang="en-US" sz="2000" dirty="0">
              <a:solidFill>
                <a:schemeClr val="tx1"/>
              </a:solidFill>
              <a:latin typeface="Times New Roman" pitchFamily="18" charset="0"/>
              <a:cs typeface="Times New Roman" pitchFamily="18" charset="0"/>
            </a:endParaRPr>
          </a:p>
        </p:txBody>
      </p:sp>
      <p:sp>
        <p:nvSpPr>
          <p:cNvPr id="28" name="Oval 27"/>
          <p:cNvSpPr/>
          <p:nvPr/>
        </p:nvSpPr>
        <p:spPr>
          <a:xfrm>
            <a:off x="8244408" y="277220"/>
            <a:ext cx="91440" cy="91440"/>
          </a:xfrm>
          <a:prstGeom prst="ellipse">
            <a:avLst/>
          </a:prstGeom>
          <a:solidFill>
            <a:srgbClr val="FF0000"/>
          </a:solidFill>
          <a:ln>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7435513" y="2312876"/>
            <a:ext cx="409041" cy="770524"/>
          </a:xfrm>
          <a:prstGeom prst="straightConnector1">
            <a:avLst/>
          </a:prstGeom>
          <a:ln w="19050">
            <a:solidFill>
              <a:srgbClr val="33CC33"/>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7370064" y="3049528"/>
            <a:ext cx="91440" cy="91440"/>
          </a:xfrm>
          <a:prstGeom prst="ellipse">
            <a:avLst/>
          </a:prstGeom>
          <a:solidFill>
            <a:srgbClr val="33CC33"/>
          </a:solidFill>
          <a:ln>
            <a:solidFill>
              <a:srgbClr val="33CC33"/>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Freeform 28"/>
          <p:cNvSpPr/>
          <p:nvPr/>
        </p:nvSpPr>
        <p:spPr>
          <a:xfrm>
            <a:off x="1331640" y="3212976"/>
            <a:ext cx="1170318" cy="481781"/>
          </a:xfrm>
          <a:custGeom>
            <a:avLst/>
            <a:gdLst>
              <a:gd name="connsiteX0" fmla="*/ 117987 w 1170318"/>
              <a:gd name="connsiteY0" fmla="*/ 0 h 481781"/>
              <a:gd name="connsiteX1" fmla="*/ 68825 w 1170318"/>
              <a:gd name="connsiteY1" fmla="*/ 29497 h 481781"/>
              <a:gd name="connsiteX2" fmla="*/ 9832 w 1170318"/>
              <a:gd name="connsiteY2" fmla="*/ 68826 h 481781"/>
              <a:gd name="connsiteX3" fmla="*/ 0 w 1170318"/>
              <a:gd name="connsiteY3" fmla="*/ 98323 h 481781"/>
              <a:gd name="connsiteX4" fmla="*/ 19664 w 1170318"/>
              <a:gd name="connsiteY4" fmla="*/ 186813 h 481781"/>
              <a:gd name="connsiteX5" fmla="*/ 39329 w 1170318"/>
              <a:gd name="connsiteY5" fmla="*/ 216310 h 481781"/>
              <a:gd name="connsiteX6" fmla="*/ 78658 w 1170318"/>
              <a:gd name="connsiteY6" fmla="*/ 226142 h 481781"/>
              <a:gd name="connsiteX7" fmla="*/ 108154 w 1170318"/>
              <a:gd name="connsiteY7" fmla="*/ 245807 h 481781"/>
              <a:gd name="connsiteX8" fmla="*/ 167148 w 1170318"/>
              <a:gd name="connsiteY8" fmla="*/ 265471 h 481781"/>
              <a:gd name="connsiteX9" fmla="*/ 334296 w 1170318"/>
              <a:gd name="connsiteY9" fmla="*/ 285136 h 481781"/>
              <a:gd name="connsiteX10" fmla="*/ 452284 w 1170318"/>
              <a:gd name="connsiteY10" fmla="*/ 324465 h 481781"/>
              <a:gd name="connsiteX11" fmla="*/ 481780 w 1170318"/>
              <a:gd name="connsiteY11" fmla="*/ 344129 h 481781"/>
              <a:gd name="connsiteX12" fmla="*/ 511277 w 1170318"/>
              <a:gd name="connsiteY12" fmla="*/ 353961 h 481781"/>
              <a:gd name="connsiteX13" fmla="*/ 688258 w 1170318"/>
              <a:gd name="connsiteY13" fmla="*/ 471949 h 481781"/>
              <a:gd name="connsiteX14" fmla="*/ 737419 w 1170318"/>
              <a:gd name="connsiteY14" fmla="*/ 481781 h 481781"/>
              <a:gd name="connsiteX15" fmla="*/ 973393 w 1170318"/>
              <a:gd name="connsiteY15" fmla="*/ 471949 h 481781"/>
              <a:gd name="connsiteX16" fmla="*/ 1032387 w 1170318"/>
              <a:gd name="connsiteY16" fmla="*/ 452284 h 481781"/>
              <a:gd name="connsiteX17" fmla="*/ 1130709 w 1170318"/>
              <a:gd name="connsiteY17" fmla="*/ 353961 h 481781"/>
              <a:gd name="connsiteX18" fmla="*/ 1150374 w 1170318"/>
              <a:gd name="connsiteY18" fmla="*/ 324465 h 481781"/>
              <a:gd name="connsiteX19" fmla="*/ 1150374 w 1170318"/>
              <a:gd name="connsiteY19" fmla="*/ 235974 h 481781"/>
              <a:gd name="connsiteX20" fmla="*/ 1120877 w 1170318"/>
              <a:gd name="connsiteY20" fmla="*/ 216310 h 481781"/>
              <a:gd name="connsiteX21" fmla="*/ 1101213 w 1170318"/>
              <a:gd name="connsiteY21" fmla="*/ 186813 h 481781"/>
              <a:gd name="connsiteX22" fmla="*/ 1012722 w 1170318"/>
              <a:gd name="connsiteY22" fmla="*/ 147484 h 481781"/>
              <a:gd name="connsiteX23" fmla="*/ 983225 w 1170318"/>
              <a:gd name="connsiteY23" fmla="*/ 137652 h 481781"/>
              <a:gd name="connsiteX24" fmla="*/ 865238 w 1170318"/>
              <a:gd name="connsiteY24" fmla="*/ 78658 h 481781"/>
              <a:gd name="connsiteX25" fmla="*/ 835742 w 1170318"/>
              <a:gd name="connsiteY25" fmla="*/ 68826 h 481781"/>
              <a:gd name="connsiteX26" fmla="*/ 796413 w 1170318"/>
              <a:gd name="connsiteY26" fmla="*/ 58994 h 481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70318" h="481781">
                <a:moveTo>
                  <a:pt x="117987" y="0"/>
                </a:moveTo>
                <a:cubicBezTo>
                  <a:pt x="101600" y="9832"/>
                  <a:pt x="84948" y="19237"/>
                  <a:pt x="68825" y="29497"/>
                </a:cubicBezTo>
                <a:cubicBezTo>
                  <a:pt x="48886" y="42185"/>
                  <a:pt x="9832" y="68826"/>
                  <a:pt x="9832" y="68826"/>
                </a:cubicBezTo>
                <a:cubicBezTo>
                  <a:pt x="6555" y="78658"/>
                  <a:pt x="0" y="87959"/>
                  <a:pt x="0" y="98323"/>
                </a:cubicBezTo>
                <a:cubicBezTo>
                  <a:pt x="0" y="113427"/>
                  <a:pt x="9525" y="166536"/>
                  <a:pt x="19664" y="186813"/>
                </a:cubicBezTo>
                <a:cubicBezTo>
                  <a:pt x="24949" y="197382"/>
                  <a:pt x="29497" y="209755"/>
                  <a:pt x="39329" y="216310"/>
                </a:cubicBezTo>
                <a:cubicBezTo>
                  <a:pt x="50573" y="223806"/>
                  <a:pt x="65548" y="222865"/>
                  <a:pt x="78658" y="226142"/>
                </a:cubicBezTo>
                <a:cubicBezTo>
                  <a:pt x="88490" y="232697"/>
                  <a:pt x="97356" y="241008"/>
                  <a:pt x="108154" y="245807"/>
                </a:cubicBezTo>
                <a:cubicBezTo>
                  <a:pt x="127096" y="254226"/>
                  <a:pt x="147483" y="258916"/>
                  <a:pt x="167148" y="265471"/>
                </a:cubicBezTo>
                <a:cubicBezTo>
                  <a:pt x="240285" y="289849"/>
                  <a:pt x="186307" y="274565"/>
                  <a:pt x="334296" y="285136"/>
                </a:cubicBezTo>
                <a:lnTo>
                  <a:pt x="452284" y="324465"/>
                </a:lnTo>
                <a:cubicBezTo>
                  <a:pt x="463494" y="328202"/>
                  <a:pt x="471211" y="338845"/>
                  <a:pt x="481780" y="344129"/>
                </a:cubicBezTo>
                <a:cubicBezTo>
                  <a:pt x="491050" y="348764"/>
                  <a:pt x="501445" y="350684"/>
                  <a:pt x="511277" y="353961"/>
                </a:cubicBezTo>
                <a:lnTo>
                  <a:pt x="688258" y="471949"/>
                </a:lnTo>
                <a:cubicBezTo>
                  <a:pt x="702163" y="481219"/>
                  <a:pt x="721032" y="478504"/>
                  <a:pt x="737419" y="481781"/>
                </a:cubicBezTo>
                <a:cubicBezTo>
                  <a:pt x="816077" y="478504"/>
                  <a:pt x="895057" y="479783"/>
                  <a:pt x="973393" y="471949"/>
                </a:cubicBezTo>
                <a:cubicBezTo>
                  <a:pt x="994019" y="469886"/>
                  <a:pt x="1032387" y="452284"/>
                  <a:pt x="1032387" y="452284"/>
                </a:cubicBezTo>
                <a:cubicBezTo>
                  <a:pt x="1111046" y="399844"/>
                  <a:pt x="1078269" y="432621"/>
                  <a:pt x="1130709" y="353961"/>
                </a:cubicBezTo>
                <a:lnTo>
                  <a:pt x="1150374" y="324465"/>
                </a:lnTo>
                <a:cubicBezTo>
                  <a:pt x="1166941" y="274761"/>
                  <a:pt x="1185431" y="271031"/>
                  <a:pt x="1150374" y="235974"/>
                </a:cubicBezTo>
                <a:cubicBezTo>
                  <a:pt x="1142018" y="227618"/>
                  <a:pt x="1130709" y="222865"/>
                  <a:pt x="1120877" y="216310"/>
                </a:cubicBezTo>
                <a:cubicBezTo>
                  <a:pt x="1114322" y="206478"/>
                  <a:pt x="1109569" y="195169"/>
                  <a:pt x="1101213" y="186813"/>
                </a:cubicBezTo>
                <a:cubicBezTo>
                  <a:pt x="1077843" y="163443"/>
                  <a:pt x="1041925" y="157218"/>
                  <a:pt x="1012722" y="147484"/>
                </a:cubicBezTo>
                <a:lnTo>
                  <a:pt x="983225" y="137652"/>
                </a:lnTo>
                <a:cubicBezTo>
                  <a:pt x="906985" y="86825"/>
                  <a:pt x="946652" y="105796"/>
                  <a:pt x="865238" y="78658"/>
                </a:cubicBezTo>
                <a:lnTo>
                  <a:pt x="835742" y="68826"/>
                </a:lnTo>
                <a:cubicBezTo>
                  <a:pt x="803136" y="57958"/>
                  <a:pt x="816609" y="58994"/>
                  <a:pt x="796413" y="58994"/>
                </a:cubicBezTo>
              </a:path>
            </a:pathLst>
          </a:custGeom>
          <a:noFill/>
          <a:ln w="19050">
            <a:solidFill>
              <a:srgbClr val="FF00FF"/>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reeform 29"/>
          <p:cNvSpPr/>
          <p:nvPr/>
        </p:nvSpPr>
        <p:spPr>
          <a:xfrm>
            <a:off x="5849954" y="3176972"/>
            <a:ext cx="1170318" cy="481781"/>
          </a:xfrm>
          <a:custGeom>
            <a:avLst/>
            <a:gdLst>
              <a:gd name="connsiteX0" fmla="*/ 117987 w 1170318"/>
              <a:gd name="connsiteY0" fmla="*/ 0 h 481781"/>
              <a:gd name="connsiteX1" fmla="*/ 68825 w 1170318"/>
              <a:gd name="connsiteY1" fmla="*/ 29497 h 481781"/>
              <a:gd name="connsiteX2" fmla="*/ 9832 w 1170318"/>
              <a:gd name="connsiteY2" fmla="*/ 68826 h 481781"/>
              <a:gd name="connsiteX3" fmla="*/ 0 w 1170318"/>
              <a:gd name="connsiteY3" fmla="*/ 98323 h 481781"/>
              <a:gd name="connsiteX4" fmla="*/ 19664 w 1170318"/>
              <a:gd name="connsiteY4" fmla="*/ 186813 h 481781"/>
              <a:gd name="connsiteX5" fmla="*/ 39329 w 1170318"/>
              <a:gd name="connsiteY5" fmla="*/ 216310 h 481781"/>
              <a:gd name="connsiteX6" fmla="*/ 78658 w 1170318"/>
              <a:gd name="connsiteY6" fmla="*/ 226142 h 481781"/>
              <a:gd name="connsiteX7" fmla="*/ 108154 w 1170318"/>
              <a:gd name="connsiteY7" fmla="*/ 245807 h 481781"/>
              <a:gd name="connsiteX8" fmla="*/ 167148 w 1170318"/>
              <a:gd name="connsiteY8" fmla="*/ 265471 h 481781"/>
              <a:gd name="connsiteX9" fmla="*/ 334296 w 1170318"/>
              <a:gd name="connsiteY9" fmla="*/ 285136 h 481781"/>
              <a:gd name="connsiteX10" fmla="*/ 452284 w 1170318"/>
              <a:gd name="connsiteY10" fmla="*/ 324465 h 481781"/>
              <a:gd name="connsiteX11" fmla="*/ 481780 w 1170318"/>
              <a:gd name="connsiteY11" fmla="*/ 344129 h 481781"/>
              <a:gd name="connsiteX12" fmla="*/ 511277 w 1170318"/>
              <a:gd name="connsiteY12" fmla="*/ 353961 h 481781"/>
              <a:gd name="connsiteX13" fmla="*/ 688258 w 1170318"/>
              <a:gd name="connsiteY13" fmla="*/ 471949 h 481781"/>
              <a:gd name="connsiteX14" fmla="*/ 737419 w 1170318"/>
              <a:gd name="connsiteY14" fmla="*/ 481781 h 481781"/>
              <a:gd name="connsiteX15" fmla="*/ 973393 w 1170318"/>
              <a:gd name="connsiteY15" fmla="*/ 471949 h 481781"/>
              <a:gd name="connsiteX16" fmla="*/ 1032387 w 1170318"/>
              <a:gd name="connsiteY16" fmla="*/ 452284 h 481781"/>
              <a:gd name="connsiteX17" fmla="*/ 1130709 w 1170318"/>
              <a:gd name="connsiteY17" fmla="*/ 353961 h 481781"/>
              <a:gd name="connsiteX18" fmla="*/ 1150374 w 1170318"/>
              <a:gd name="connsiteY18" fmla="*/ 324465 h 481781"/>
              <a:gd name="connsiteX19" fmla="*/ 1150374 w 1170318"/>
              <a:gd name="connsiteY19" fmla="*/ 235974 h 481781"/>
              <a:gd name="connsiteX20" fmla="*/ 1120877 w 1170318"/>
              <a:gd name="connsiteY20" fmla="*/ 216310 h 481781"/>
              <a:gd name="connsiteX21" fmla="*/ 1101213 w 1170318"/>
              <a:gd name="connsiteY21" fmla="*/ 186813 h 481781"/>
              <a:gd name="connsiteX22" fmla="*/ 1012722 w 1170318"/>
              <a:gd name="connsiteY22" fmla="*/ 147484 h 481781"/>
              <a:gd name="connsiteX23" fmla="*/ 983225 w 1170318"/>
              <a:gd name="connsiteY23" fmla="*/ 137652 h 481781"/>
              <a:gd name="connsiteX24" fmla="*/ 865238 w 1170318"/>
              <a:gd name="connsiteY24" fmla="*/ 78658 h 481781"/>
              <a:gd name="connsiteX25" fmla="*/ 835742 w 1170318"/>
              <a:gd name="connsiteY25" fmla="*/ 68826 h 481781"/>
              <a:gd name="connsiteX26" fmla="*/ 796413 w 1170318"/>
              <a:gd name="connsiteY26" fmla="*/ 58994 h 481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70318" h="481781">
                <a:moveTo>
                  <a:pt x="117987" y="0"/>
                </a:moveTo>
                <a:cubicBezTo>
                  <a:pt x="101600" y="9832"/>
                  <a:pt x="84948" y="19237"/>
                  <a:pt x="68825" y="29497"/>
                </a:cubicBezTo>
                <a:cubicBezTo>
                  <a:pt x="48886" y="42185"/>
                  <a:pt x="9832" y="68826"/>
                  <a:pt x="9832" y="68826"/>
                </a:cubicBezTo>
                <a:cubicBezTo>
                  <a:pt x="6555" y="78658"/>
                  <a:pt x="0" y="87959"/>
                  <a:pt x="0" y="98323"/>
                </a:cubicBezTo>
                <a:cubicBezTo>
                  <a:pt x="0" y="113427"/>
                  <a:pt x="9525" y="166536"/>
                  <a:pt x="19664" y="186813"/>
                </a:cubicBezTo>
                <a:cubicBezTo>
                  <a:pt x="24949" y="197382"/>
                  <a:pt x="29497" y="209755"/>
                  <a:pt x="39329" y="216310"/>
                </a:cubicBezTo>
                <a:cubicBezTo>
                  <a:pt x="50573" y="223806"/>
                  <a:pt x="65548" y="222865"/>
                  <a:pt x="78658" y="226142"/>
                </a:cubicBezTo>
                <a:cubicBezTo>
                  <a:pt x="88490" y="232697"/>
                  <a:pt x="97356" y="241008"/>
                  <a:pt x="108154" y="245807"/>
                </a:cubicBezTo>
                <a:cubicBezTo>
                  <a:pt x="127096" y="254226"/>
                  <a:pt x="147483" y="258916"/>
                  <a:pt x="167148" y="265471"/>
                </a:cubicBezTo>
                <a:cubicBezTo>
                  <a:pt x="240285" y="289849"/>
                  <a:pt x="186307" y="274565"/>
                  <a:pt x="334296" y="285136"/>
                </a:cubicBezTo>
                <a:lnTo>
                  <a:pt x="452284" y="324465"/>
                </a:lnTo>
                <a:cubicBezTo>
                  <a:pt x="463494" y="328202"/>
                  <a:pt x="471211" y="338845"/>
                  <a:pt x="481780" y="344129"/>
                </a:cubicBezTo>
                <a:cubicBezTo>
                  <a:pt x="491050" y="348764"/>
                  <a:pt x="501445" y="350684"/>
                  <a:pt x="511277" y="353961"/>
                </a:cubicBezTo>
                <a:lnTo>
                  <a:pt x="688258" y="471949"/>
                </a:lnTo>
                <a:cubicBezTo>
                  <a:pt x="702163" y="481219"/>
                  <a:pt x="721032" y="478504"/>
                  <a:pt x="737419" y="481781"/>
                </a:cubicBezTo>
                <a:cubicBezTo>
                  <a:pt x="816077" y="478504"/>
                  <a:pt x="895057" y="479783"/>
                  <a:pt x="973393" y="471949"/>
                </a:cubicBezTo>
                <a:cubicBezTo>
                  <a:pt x="994019" y="469886"/>
                  <a:pt x="1032387" y="452284"/>
                  <a:pt x="1032387" y="452284"/>
                </a:cubicBezTo>
                <a:cubicBezTo>
                  <a:pt x="1111046" y="399844"/>
                  <a:pt x="1078269" y="432621"/>
                  <a:pt x="1130709" y="353961"/>
                </a:cubicBezTo>
                <a:lnTo>
                  <a:pt x="1150374" y="324465"/>
                </a:lnTo>
                <a:cubicBezTo>
                  <a:pt x="1166941" y="274761"/>
                  <a:pt x="1185431" y="271031"/>
                  <a:pt x="1150374" y="235974"/>
                </a:cubicBezTo>
                <a:cubicBezTo>
                  <a:pt x="1142018" y="227618"/>
                  <a:pt x="1130709" y="222865"/>
                  <a:pt x="1120877" y="216310"/>
                </a:cubicBezTo>
                <a:cubicBezTo>
                  <a:pt x="1114322" y="206478"/>
                  <a:pt x="1109569" y="195169"/>
                  <a:pt x="1101213" y="186813"/>
                </a:cubicBezTo>
                <a:cubicBezTo>
                  <a:pt x="1077843" y="163443"/>
                  <a:pt x="1041925" y="157218"/>
                  <a:pt x="1012722" y="147484"/>
                </a:cubicBezTo>
                <a:lnTo>
                  <a:pt x="983225" y="137652"/>
                </a:lnTo>
                <a:cubicBezTo>
                  <a:pt x="906985" y="86825"/>
                  <a:pt x="946652" y="105796"/>
                  <a:pt x="865238" y="78658"/>
                </a:cubicBezTo>
                <a:lnTo>
                  <a:pt x="835742" y="68826"/>
                </a:lnTo>
                <a:cubicBezTo>
                  <a:pt x="803136" y="57958"/>
                  <a:pt x="816609" y="58994"/>
                  <a:pt x="796413" y="58994"/>
                </a:cubicBezTo>
              </a:path>
            </a:pathLst>
          </a:custGeom>
          <a:noFill/>
          <a:ln w="19050">
            <a:solidFill>
              <a:srgbClr val="FF00FF"/>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8765036" y="800708"/>
            <a:ext cx="91440" cy="91440"/>
          </a:xfrm>
          <a:prstGeom prst="ellipse">
            <a:avLst/>
          </a:prstGeom>
          <a:solidFill>
            <a:srgbClr val="33CC33"/>
          </a:solidFill>
          <a:ln>
            <a:solidFill>
              <a:srgbClr val="33CC33"/>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719572" y="3501008"/>
            <a:ext cx="1205773" cy="400110"/>
          </a:xfrm>
          <a:prstGeom prst="rect">
            <a:avLst/>
          </a:prstGeom>
        </p:spPr>
        <p:txBody>
          <a:bodyPr wrap="square">
            <a:spAutoFit/>
          </a:bodyPr>
          <a:lstStyle/>
          <a:p>
            <a:pPr marL="1588" lvl="0" algn="ctr" eaLnBrk="0" hangingPunct="0">
              <a:spcBef>
                <a:spcPct val="20000"/>
              </a:spcBef>
            </a:pPr>
            <a:r>
              <a:rPr lang="en-US" sz="2000" dirty="0" smtClean="0">
                <a:solidFill>
                  <a:srgbClr val="FF00FF"/>
                </a:solidFill>
                <a:latin typeface="+mj-lt"/>
                <a:cs typeface="Times New Roman" pitchFamily="18" charset="0"/>
              </a:rPr>
              <a:t>Boundary</a:t>
            </a:r>
            <a:endParaRPr lang="en-US" sz="2000" dirty="0">
              <a:solidFill>
                <a:srgbClr val="FF00FF"/>
              </a:solidFill>
              <a:latin typeface="+mj-lt"/>
              <a:cs typeface="Times New Roman" pitchFamily="18" charset="0"/>
            </a:endParaRPr>
          </a:p>
        </p:txBody>
      </p:sp>
      <p:sp>
        <p:nvSpPr>
          <p:cNvPr id="34" name="Rectangle 33"/>
          <p:cNvSpPr/>
          <p:nvPr/>
        </p:nvSpPr>
        <p:spPr>
          <a:xfrm>
            <a:off x="1763688" y="2564904"/>
            <a:ext cx="907503" cy="400110"/>
          </a:xfrm>
          <a:prstGeom prst="rect">
            <a:avLst/>
          </a:prstGeom>
        </p:spPr>
        <p:txBody>
          <a:bodyPr wrap="square">
            <a:spAutoFit/>
          </a:bodyPr>
          <a:lstStyle/>
          <a:p>
            <a:pPr marL="1588" lvl="0" eaLnBrk="0" hangingPunct="0">
              <a:spcBef>
                <a:spcPct val="20000"/>
              </a:spcBef>
            </a:pPr>
            <a:r>
              <a:rPr lang="en-US" sz="2000" dirty="0" smtClean="0">
                <a:solidFill>
                  <a:schemeClr val="tx1"/>
                </a:solidFill>
                <a:latin typeface="+mj-lt"/>
                <a:cs typeface="Times New Roman" pitchFamily="18" charset="0"/>
              </a:rPr>
              <a:t>Visited</a:t>
            </a:r>
            <a:endParaRPr lang="en-US" sz="2000" dirty="0">
              <a:solidFill>
                <a:schemeClr val="tx1"/>
              </a:solidFill>
              <a:latin typeface="+mj-lt"/>
              <a:cs typeface="Times New Roman" pitchFamily="18" charset="0"/>
            </a:endParaRPr>
          </a:p>
        </p:txBody>
      </p:sp>
      <p:sp>
        <p:nvSpPr>
          <p:cNvPr id="37" name="Rectangle 36"/>
          <p:cNvSpPr/>
          <p:nvPr/>
        </p:nvSpPr>
        <p:spPr>
          <a:xfrm>
            <a:off x="3023828" y="2996952"/>
            <a:ext cx="1205773" cy="400110"/>
          </a:xfrm>
          <a:prstGeom prst="rect">
            <a:avLst/>
          </a:prstGeom>
        </p:spPr>
        <p:txBody>
          <a:bodyPr wrap="square">
            <a:spAutoFit/>
          </a:bodyPr>
          <a:lstStyle/>
          <a:p>
            <a:pPr marL="1588" lvl="0" algn="ctr" eaLnBrk="0" hangingPunct="0">
              <a:spcBef>
                <a:spcPct val="20000"/>
              </a:spcBef>
            </a:pPr>
            <a:r>
              <a:rPr lang="en-US" sz="2000" dirty="0" smtClean="0">
                <a:solidFill>
                  <a:schemeClr val="tx1"/>
                </a:solidFill>
                <a:latin typeface="+mj-lt"/>
                <a:cs typeface="Times New Roman" pitchFamily="18" charset="0"/>
              </a:rPr>
              <a:t>Unvisited</a:t>
            </a:r>
            <a:endParaRPr lang="en-US" sz="2000" dirty="0">
              <a:solidFill>
                <a:schemeClr val="tx1"/>
              </a:solidFill>
              <a:latin typeface="+mj-lt"/>
              <a:cs typeface="Times New Roman" pitchFamily="18" charset="0"/>
            </a:endParaRPr>
          </a:p>
        </p:txBody>
      </p:sp>
      <p:sp>
        <p:nvSpPr>
          <p:cNvPr id="42" name="Rectangle 41"/>
          <p:cNvSpPr/>
          <p:nvPr/>
        </p:nvSpPr>
        <p:spPr>
          <a:xfrm>
            <a:off x="5310443" y="3496942"/>
            <a:ext cx="1205773" cy="400110"/>
          </a:xfrm>
          <a:prstGeom prst="rect">
            <a:avLst/>
          </a:prstGeom>
        </p:spPr>
        <p:txBody>
          <a:bodyPr wrap="square">
            <a:spAutoFit/>
          </a:bodyPr>
          <a:lstStyle/>
          <a:p>
            <a:pPr marL="1588" lvl="0" algn="ctr" eaLnBrk="0" hangingPunct="0">
              <a:spcBef>
                <a:spcPct val="20000"/>
              </a:spcBef>
            </a:pPr>
            <a:r>
              <a:rPr lang="en-US" sz="2000" dirty="0" smtClean="0">
                <a:solidFill>
                  <a:srgbClr val="FF00FF"/>
                </a:solidFill>
                <a:latin typeface="+mj-lt"/>
                <a:cs typeface="Times New Roman" pitchFamily="18" charset="0"/>
              </a:rPr>
              <a:t>Boundary</a:t>
            </a:r>
            <a:endParaRPr lang="en-US" sz="2000" dirty="0">
              <a:solidFill>
                <a:srgbClr val="FF00FF"/>
              </a:solidFill>
              <a:latin typeface="+mj-lt"/>
              <a:cs typeface="Times New Roman" pitchFamily="18" charset="0"/>
            </a:endParaRPr>
          </a:p>
        </p:txBody>
      </p:sp>
    </p:spTree>
    <p:extLst>
      <p:ext uri="{BB962C8B-B14F-4D97-AF65-F5344CB8AC3E}">
        <p14:creationId xmlns:p14="http://schemas.microsoft.com/office/powerpoint/2010/main" val="324678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7" name="Straight Connector 156"/>
          <p:cNvCxnSpPr/>
          <p:nvPr/>
        </p:nvCxnSpPr>
        <p:spPr>
          <a:xfrm>
            <a:off x="6480212" y="1324303"/>
            <a:ext cx="0" cy="872359"/>
          </a:xfrm>
          <a:prstGeom prst="line">
            <a:avLst/>
          </a:prstGeom>
          <a:ln w="38100"/>
        </p:spPr>
        <p:style>
          <a:lnRef idx="1">
            <a:schemeClr val="dk1"/>
          </a:lnRef>
          <a:fillRef idx="0">
            <a:schemeClr val="dk1"/>
          </a:fillRef>
          <a:effectRef idx="0">
            <a:schemeClr val="dk1"/>
          </a:effectRef>
          <a:fontRef idx="minor">
            <a:schemeClr val="tx1"/>
          </a:fontRef>
        </p:style>
      </p:cxnSp>
      <p:cxnSp>
        <p:nvCxnSpPr>
          <p:cNvPr id="126" name="Straight Connector 125"/>
          <p:cNvCxnSpPr/>
          <p:nvPr/>
        </p:nvCxnSpPr>
        <p:spPr>
          <a:xfrm>
            <a:off x="5122872" y="1387057"/>
            <a:ext cx="0" cy="432048"/>
          </a:xfrm>
          <a:prstGeom prst="line">
            <a:avLst/>
          </a:prstGeom>
          <a:ln w="38100"/>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a:off x="4463988" y="2708920"/>
            <a:ext cx="0" cy="432048"/>
          </a:xfrm>
          <a:prstGeom prst="line">
            <a:avLst/>
          </a:prstGeom>
          <a:ln w="38100"/>
        </p:spPr>
        <p:style>
          <a:lnRef idx="1">
            <a:schemeClr val="dk1"/>
          </a:lnRef>
          <a:fillRef idx="0">
            <a:schemeClr val="dk1"/>
          </a:fillRef>
          <a:effectRef idx="0">
            <a:schemeClr val="dk1"/>
          </a:effectRef>
          <a:fontRef idx="minor">
            <a:schemeClr val="tx1"/>
          </a:fontRef>
        </p:style>
      </p:cxnSp>
      <p:cxnSp>
        <p:nvCxnSpPr>
          <p:cNvPr id="133" name="Straight Connector 132"/>
          <p:cNvCxnSpPr/>
          <p:nvPr/>
        </p:nvCxnSpPr>
        <p:spPr>
          <a:xfrm>
            <a:off x="6850174" y="3061994"/>
            <a:ext cx="0" cy="432048"/>
          </a:xfrm>
          <a:prstGeom prst="line">
            <a:avLst/>
          </a:prstGeom>
          <a:ln w="38100"/>
        </p:spPr>
        <p:style>
          <a:lnRef idx="1">
            <a:schemeClr val="dk1"/>
          </a:lnRef>
          <a:fillRef idx="0">
            <a:schemeClr val="dk1"/>
          </a:fillRef>
          <a:effectRef idx="0">
            <a:schemeClr val="dk1"/>
          </a:effectRef>
          <a:fontRef idx="minor">
            <a:schemeClr val="tx1"/>
          </a:fontRef>
        </p:style>
      </p:cxnSp>
      <p:cxnSp>
        <p:nvCxnSpPr>
          <p:cNvPr id="136" name="Straight Connector 135"/>
          <p:cNvCxnSpPr/>
          <p:nvPr/>
        </p:nvCxnSpPr>
        <p:spPr>
          <a:xfrm>
            <a:off x="5730918" y="4447046"/>
            <a:ext cx="0" cy="432048"/>
          </a:xfrm>
          <a:prstGeom prst="line">
            <a:avLst/>
          </a:prstGeom>
          <a:ln w="38100"/>
        </p:spPr>
        <p:style>
          <a:lnRef idx="1">
            <a:schemeClr val="dk1"/>
          </a:lnRef>
          <a:fillRef idx="0">
            <a:schemeClr val="dk1"/>
          </a:fillRef>
          <a:effectRef idx="0">
            <a:schemeClr val="dk1"/>
          </a:effectRef>
          <a:fontRef idx="minor">
            <a:schemeClr val="tx1"/>
          </a:fontRef>
        </p:style>
      </p:cxnSp>
      <p:sp>
        <p:nvSpPr>
          <p:cNvPr id="4" name="Title 1"/>
          <p:cNvSpPr>
            <a:spLocks noGrp="1"/>
          </p:cNvSpPr>
          <p:nvPr>
            <p:ph type="title"/>
          </p:nvPr>
        </p:nvSpPr>
        <p:spPr>
          <a:xfrm>
            <a:off x="466344" y="393192"/>
            <a:ext cx="7952023" cy="614480"/>
          </a:xfrm>
        </p:spPr>
        <p:txBody>
          <a:bodyPr/>
          <a:lstStyle/>
          <a:p>
            <a:r>
              <a:rPr lang="en-US" altLang="zh-CN" sz="3200" dirty="0" smtClean="0">
                <a:solidFill>
                  <a:schemeClr val="tx1"/>
                </a:solidFill>
                <a:latin typeface="+mj-lt"/>
                <a:cs typeface="Times New Roman" pitchFamily="18" charset="0"/>
              </a:rPr>
              <a:t>Bounding the Visited Nodes</a:t>
            </a:r>
            <a:endParaRPr lang="en-US" sz="3200" dirty="0">
              <a:solidFill>
                <a:schemeClr val="tx1"/>
              </a:solidFill>
              <a:latin typeface="+mj-lt"/>
              <a:cs typeface="Times New Roman" pitchFamily="18" charset="0"/>
            </a:endParaRPr>
          </a:p>
        </p:txBody>
      </p:sp>
      <p:sp>
        <p:nvSpPr>
          <p:cNvPr id="67" name="Title 1"/>
          <p:cNvSpPr txBox="1">
            <a:spLocks/>
          </p:cNvSpPr>
          <p:nvPr/>
        </p:nvSpPr>
        <p:spPr bwMode="auto">
          <a:xfrm>
            <a:off x="155445" y="2803490"/>
            <a:ext cx="904222" cy="44549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2200" b="0" dirty="0" smtClean="0">
                <a:solidFill>
                  <a:schemeClr val="tx1"/>
                </a:solidFill>
                <a:latin typeface="+mj-lt"/>
                <a:cs typeface="Times New Roman" pitchFamily="18" charset="0"/>
              </a:rPr>
              <a:t>Query</a:t>
            </a:r>
            <a:endParaRPr lang="en-US" sz="2200" dirty="0">
              <a:solidFill>
                <a:schemeClr val="tx1"/>
              </a:solidFill>
              <a:latin typeface="+mj-lt"/>
              <a:cs typeface="Times New Roman" pitchFamily="18" charset="0"/>
            </a:endParaRPr>
          </a:p>
        </p:txBody>
      </p:sp>
      <p:sp>
        <p:nvSpPr>
          <p:cNvPr id="68" name="Oval 67"/>
          <p:cNvSpPr/>
          <p:nvPr/>
        </p:nvSpPr>
        <p:spPr>
          <a:xfrm>
            <a:off x="4990468" y="1855109"/>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418238" y="3214354"/>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6715604" y="3539234"/>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5493189" y="4924895"/>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2419069" y="3214354"/>
            <a:ext cx="269140" cy="269140"/>
          </a:xfrm>
          <a:prstGeom prst="ellipse">
            <a:avLst/>
          </a:prstGeom>
          <a:solidFill>
            <a:srgbClr val="FF66FF"/>
          </a:solidFill>
          <a:ln>
            <a:solidFill>
              <a:srgbClr val="FF66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2707894" y="4560212"/>
            <a:ext cx="269140" cy="269140"/>
          </a:xfrm>
          <a:prstGeom prst="ellipse">
            <a:avLst/>
          </a:prstGeom>
          <a:solidFill>
            <a:srgbClr val="FF66FF"/>
          </a:solidFill>
          <a:ln>
            <a:solidFill>
              <a:srgbClr val="FF66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607556" y="3278018"/>
            <a:ext cx="269140" cy="269140"/>
          </a:xfrm>
          <a:prstGeom prst="ellipse">
            <a:avLst/>
          </a:prstGeom>
          <a:solidFill>
            <a:srgbClr val="FF0000"/>
          </a:solidFill>
          <a:ln>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5" name="Straight Connector 74"/>
          <p:cNvCxnSpPr>
            <a:stCxn id="74" idx="6"/>
            <a:endCxn id="72" idx="2"/>
          </p:cNvCxnSpPr>
          <p:nvPr/>
        </p:nvCxnSpPr>
        <p:spPr>
          <a:xfrm flipV="1">
            <a:off x="876696" y="3348924"/>
            <a:ext cx="1542373" cy="63664"/>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74" idx="5"/>
            <a:endCxn id="73" idx="2"/>
          </p:cNvCxnSpPr>
          <p:nvPr/>
        </p:nvCxnSpPr>
        <p:spPr>
          <a:xfrm>
            <a:off x="837281" y="3507743"/>
            <a:ext cx="1870613" cy="1187039"/>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73" idx="7"/>
            <a:endCxn id="69" idx="3"/>
          </p:cNvCxnSpPr>
          <p:nvPr/>
        </p:nvCxnSpPr>
        <p:spPr>
          <a:xfrm flipV="1">
            <a:off x="2937619" y="3444079"/>
            <a:ext cx="1520034" cy="1155548"/>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69" idx="2"/>
            <a:endCxn id="72" idx="6"/>
          </p:cNvCxnSpPr>
          <p:nvPr/>
        </p:nvCxnSpPr>
        <p:spPr>
          <a:xfrm flipH="1">
            <a:off x="2688209" y="3348924"/>
            <a:ext cx="1730029" cy="0"/>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71" idx="2"/>
            <a:endCxn id="73" idx="5"/>
          </p:cNvCxnSpPr>
          <p:nvPr/>
        </p:nvCxnSpPr>
        <p:spPr>
          <a:xfrm flipH="1" flipV="1">
            <a:off x="2937619" y="4789937"/>
            <a:ext cx="2555570" cy="269528"/>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71" idx="0"/>
            <a:endCxn id="69" idx="4"/>
          </p:cNvCxnSpPr>
          <p:nvPr/>
        </p:nvCxnSpPr>
        <p:spPr>
          <a:xfrm flipH="1" flipV="1">
            <a:off x="4552808" y="3483494"/>
            <a:ext cx="1074951" cy="1441401"/>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70" idx="3"/>
            <a:endCxn id="71" idx="6"/>
          </p:cNvCxnSpPr>
          <p:nvPr/>
        </p:nvCxnSpPr>
        <p:spPr>
          <a:xfrm flipH="1">
            <a:off x="5762329" y="3768959"/>
            <a:ext cx="992690" cy="1290506"/>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stCxn id="68" idx="4"/>
            <a:endCxn id="69" idx="0"/>
          </p:cNvCxnSpPr>
          <p:nvPr/>
        </p:nvCxnSpPr>
        <p:spPr>
          <a:xfrm flipH="1">
            <a:off x="4552808" y="2124249"/>
            <a:ext cx="572230" cy="1090105"/>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70" idx="2"/>
            <a:endCxn id="69" idx="6"/>
          </p:cNvCxnSpPr>
          <p:nvPr/>
        </p:nvCxnSpPr>
        <p:spPr>
          <a:xfrm flipH="1" flipV="1">
            <a:off x="4687378" y="3348924"/>
            <a:ext cx="2028226" cy="324880"/>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sp>
        <p:nvSpPr>
          <p:cNvPr id="84" name="Oval 83"/>
          <p:cNvSpPr/>
          <p:nvPr/>
        </p:nvSpPr>
        <p:spPr>
          <a:xfrm>
            <a:off x="2345450" y="2084349"/>
            <a:ext cx="269140" cy="269140"/>
          </a:xfrm>
          <a:prstGeom prst="ellipse">
            <a:avLst/>
          </a:prstGeom>
          <a:solidFill>
            <a:srgbClr val="FF66FF"/>
          </a:solidFill>
          <a:ln>
            <a:solidFill>
              <a:srgbClr val="FF66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5" name="Straight Connector 84"/>
          <p:cNvCxnSpPr>
            <a:stCxn id="74" idx="7"/>
            <a:endCxn id="84" idx="2"/>
          </p:cNvCxnSpPr>
          <p:nvPr/>
        </p:nvCxnSpPr>
        <p:spPr>
          <a:xfrm flipV="1">
            <a:off x="837281" y="2218919"/>
            <a:ext cx="1508169" cy="1098514"/>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68" idx="5"/>
            <a:endCxn id="70" idx="1"/>
          </p:cNvCxnSpPr>
          <p:nvPr/>
        </p:nvCxnSpPr>
        <p:spPr>
          <a:xfrm>
            <a:off x="5220193" y="2084834"/>
            <a:ext cx="1534826" cy="1493815"/>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68" idx="2"/>
            <a:endCxn id="84" idx="6"/>
          </p:cNvCxnSpPr>
          <p:nvPr/>
        </p:nvCxnSpPr>
        <p:spPr>
          <a:xfrm flipH="1">
            <a:off x="2614590" y="1989679"/>
            <a:ext cx="2375878" cy="229240"/>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68" idx="6"/>
          </p:cNvCxnSpPr>
          <p:nvPr/>
        </p:nvCxnSpPr>
        <p:spPr>
          <a:xfrm>
            <a:off x="5259608" y="1989679"/>
            <a:ext cx="886921" cy="134570"/>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70" idx="7"/>
          </p:cNvCxnSpPr>
          <p:nvPr/>
        </p:nvCxnSpPr>
        <p:spPr>
          <a:xfrm flipV="1">
            <a:off x="6945329" y="3187945"/>
            <a:ext cx="309839" cy="390704"/>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70" idx="5"/>
          </p:cNvCxnSpPr>
          <p:nvPr/>
        </p:nvCxnSpPr>
        <p:spPr>
          <a:xfrm>
            <a:off x="6945329" y="3768959"/>
            <a:ext cx="398979" cy="333942"/>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cxnSp>
        <p:nvCxnSpPr>
          <p:cNvPr id="5" name="Straight Connector 4"/>
          <p:cNvCxnSpPr/>
          <p:nvPr/>
        </p:nvCxnSpPr>
        <p:spPr>
          <a:xfrm>
            <a:off x="2842464" y="4013870"/>
            <a:ext cx="0" cy="432048"/>
          </a:xfrm>
          <a:prstGeom prst="line">
            <a:avLst/>
          </a:prstGeom>
          <a:ln w="38100"/>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a:off x="2734452" y="4447046"/>
            <a:ext cx="216024" cy="0"/>
          </a:xfrm>
          <a:prstGeom prst="line">
            <a:avLst/>
          </a:prstGeom>
          <a:ln w="38100">
            <a:solidFill>
              <a:srgbClr val="00FF00"/>
            </a:solidFill>
          </a:ln>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2553639" y="2669301"/>
            <a:ext cx="0" cy="432048"/>
          </a:xfrm>
          <a:prstGeom prst="line">
            <a:avLst/>
          </a:prstGeom>
          <a:ln w="38100"/>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a:xfrm>
            <a:off x="2445627" y="3102477"/>
            <a:ext cx="216024" cy="0"/>
          </a:xfrm>
          <a:prstGeom prst="line">
            <a:avLst/>
          </a:prstGeom>
          <a:ln w="38100">
            <a:solidFill>
              <a:srgbClr val="00FF00"/>
            </a:solidFill>
          </a:ln>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a:off x="2553639" y="1557631"/>
            <a:ext cx="0" cy="432048"/>
          </a:xfrm>
          <a:prstGeom prst="line">
            <a:avLst/>
          </a:prstGeom>
          <a:ln w="38100"/>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a:off x="2445627" y="1990807"/>
            <a:ext cx="216024" cy="0"/>
          </a:xfrm>
          <a:prstGeom prst="line">
            <a:avLst/>
          </a:prstGeom>
          <a:ln w="38100">
            <a:solidFill>
              <a:srgbClr val="00FF00"/>
            </a:solidFill>
          </a:ln>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2445627" y="1848739"/>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a:off x="2445627" y="2885325"/>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19" name="Straight Connector 118"/>
          <p:cNvCxnSpPr/>
          <p:nvPr/>
        </p:nvCxnSpPr>
        <p:spPr>
          <a:xfrm>
            <a:off x="2734452" y="4185084"/>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168" name="Arc 167"/>
          <p:cNvSpPr/>
          <p:nvPr/>
        </p:nvSpPr>
        <p:spPr>
          <a:xfrm>
            <a:off x="-1048498" y="980728"/>
            <a:ext cx="5061272" cy="5061272"/>
          </a:xfrm>
          <a:prstGeom prst="arc">
            <a:avLst>
              <a:gd name="adj1" fmla="val 18146864"/>
              <a:gd name="adj2" fmla="val 2750034"/>
            </a:avLst>
          </a:prstGeom>
          <a:noFill/>
          <a:ln>
            <a:solidFill>
              <a:srgbClr val="FF66FF"/>
            </a:solidFill>
            <a:prstDash val="lg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5" name="Straight Connector 124"/>
          <p:cNvCxnSpPr/>
          <p:nvPr/>
        </p:nvCxnSpPr>
        <p:spPr>
          <a:xfrm>
            <a:off x="5020206" y="1387057"/>
            <a:ext cx="205333"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129" name="Straight Connector 128"/>
          <p:cNvCxnSpPr/>
          <p:nvPr/>
        </p:nvCxnSpPr>
        <p:spPr>
          <a:xfrm>
            <a:off x="4355976" y="2708920"/>
            <a:ext cx="216024"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131" name="Straight Connector 130"/>
          <p:cNvCxnSpPr/>
          <p:nvPr/>
        </p:nvCxnSpPr>
        <p:spPr>
          <a:xfrm>
            <a:off x="4355976" y="2838127"/>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32" name="Straight Connector 131"/>
          <p:cNvCxnSpPr/>
          <p:nvPr/>
        </p:nvCxnSpPr>
        <p:spPr>
          <a:xfrm>
            <a:off x="6742162" y="3061994"/>
            <a:ext cx="216024"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2734452" y="4013870"/>
            <a:ext cx="216024"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a:off x="2445627" y="2669301"/>
            <a:ext cx="216024"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a:off x="2445627" y="1557631"/>
            <a:ext cx="216024"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a:off x="5622906" y="4447046"/>
            <a:ext cx="216024"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5014860" y="1711093"/>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6742162" y="3439285"/>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8" name="Straight Connector 147"/>
          <p:cNvCxnSpPr/>
          <p:nvPr/>
        </p:nvCxnSpPr>
        <p:spPr>
          <a:xfrm>
            <a:off x="5622906" y="4735429"/>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9" name="Straight Connector 148"/>
          <p:cNvCxnSpPr/>
          <p:nvPr/>
        </p:nvCxnSpPr>
        <p:spPr>
          <a:xfrm>
            <a:off x="6377546" y="1312368"/>
            <a:ext cx="205333"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6372200" y="1758616"/>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6372200" y="2204864"/>
            <a:ext cx="216024" cy="0"/>
          </a:xfrm>
          <a:prstGeom prst="line">
            <a:avLst/>
          </a:prstGeom>
          <a:ln w="38100">
            <a:solidFill>
              <a:srgbClr val="00FF00"/>
            </a:solidFill>
          </a:ln>
        </p:spPr>
        <p:style>
          <a:lnRef idx="1">
            <a:schemeClr val="dk1"/>
          </a:lnRef>
          <a:fillRef idx="0">
            <a:schemeClr val="dk1"/>
          </a:fillRef>
          <a:effectRef idx="0">
            <a:schemeClr val="dk1"/>
          </a:effectRef>
          <a:fontRef idx="minor">
            <a:schemeClr val="tx1"/>
          </a:fontRef>
        </p:style>
      </p:cxnSp>
      <p:sp>
        <p:nvSpPr>
          <p:cNvPr id="177" name="TextBox 176"/>
          <p:cNvSpPr txBox="1"/>
          <p:nvPr/>
        </p:nvSpPr>
        <p:spPr>
          <a:xfrm>
            <a:off x="6595214" y="1120678"/>
            <a:ext cx="1616769" cy="400110"/>
          </a:xfrm>
          <a:prstGeom prst="rect">
            <a:avLst/>
          </a:prstGeom>
          <a:noFill/>
        </p:spPr>
        <p:txBody>
          <a:bodyPr wrap="square" rtlCol="0">
            <a:spAutoFit/>
          </a:bodyPr>
          <a:lstStyle/>
          <a:p>
            <a:r>
              <a:rPr lang="en-US" sz="2000" dirty="0" smtClean="0"/>
              <a:t>Upper </a:t>
            </a:r>
            <a:r>
              <a:rPr lang="en-US" sz="2000" dirty="0"/>
              <a:t> </a:t>
            </a:r>
            <a:r>
              <a:rPr lang="en-US" sz="2000" dirty="0" smtClean="0"/>
              <a:t>bound</a:t>
            </a:r>
            <a:endParaRPr lang="en-US" sz="2000" dirty="0"/>
          </a:p>
        </p:txBody>
      </p:sp>
      <p:sp>
        <p:nvSpPr>
          <p:cNvPr id="153" name="TextBox 152"/>
          <p:cNvSpPr txBox="1"/>
          <p:nvPr/>
        </p:nvSpPr>
        <p:spPr>
          <a:xfrm>
            <a:off x="6595214" y="1554759"/>
            <a:ext cx="2545884" cy="400110"/>
          </a:xfrm>
          <a:prstGeom prst="rect">
            <a:avLst/>
          </a:prstGeom>
          <a:noFill/>
        </p:spPr>
        <p:txBody>
          <a:bodyPr wrap="square" rtlCol="0">
            <a:spAutoFit/>
          </a:bodyPr>
          <a:lstStyle/>
          <a:p>
            <a:r>
              <a:rPr lang="en-US" sz="2000" dirty="0" smtClean="0"/>
              <a:t>Exact </a:t>
            </a:r>
            <a:r>
              <a:rPr lang="en-US" sz="2000" dirty="0"/>
              <a:t> </a:t>
            </a:r>
            <a:r>
              <a:rPr lang="en-US" sz="2000" dirty="0" smtClean="0"/>
              <a:t>proximity  value</a:t>
            </a:r>
            <a:endParaRPr lang="en-US" sz="2000" dirty="0"/>
          </a:p>
        </p:txBody>
      </p:sp>
      <p:sp>
        <p:nvSpPr>
          <p:cNvPr id="154" name="TextBox 153"/>
          <p:cNvSpPr txBox="1"/>
          <p:nvPr/>
        </p:nvSpPr>
        <p:spPr>
          <a:xfrm>
            <a:off x="6595214" y="1988840"/>
            <a:ext cx="1616769" cy="400110"/>
          </a:xfrm>
          <a:prstGeom prst="rect">
            <a:avLst/>
          </a:prstGeom>
          <a:noFill/>
        </p:spPr>
        <p:txBody>
          <a:bodyPr wrap="square" rtlCol="0">
            <a:spAutoFit/>
          </a:bodyPr>
          <a:lstStyle/>
          <a:p>
            <a:r>
              <a:rPr lang="en-US" sz="2000" dirty="0" smtClean="0"/>
              <a:t>Lower  bound</a:t>
            </a:r>
            <a:endParaRPr lang="en-US" sz="2000" dirty="0"/>
          </a:p>
        </p:txBody>
      </p:sp>
      <p:sp>
        <p:nvSpPr>
          <p:cNvPr id="60" name="Oval 59"/>
          <p:cNvSpPr/>
          <p:nvPr/>
        </p:nvSpPr>
        <p:spPr>
          <a:xfrm>
            <a:off x="1187624" y="5194035"/>
            <a:ext cx="269140" cy="269140"/>
          </a:xfrm>
          <a:prstGeom prst="ellipse">
            <a:avLst/>
          </a:prstGeom>
          <a:solidFill>
            <a:srgbClr val="FF66FF"/>
          </a:solidFill>
          <a:ln>
            <a:solidFill>
              <a:srgbClr val="FF66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1521006" y="5128550"/>
            <a:ext cx="1616769" cy="400110"/>
          </a:xfrm>
          <a:prstGeom prst="rect">
            <a:avLst/>
          </a:prstGeom>
          <a:noFill/>
        </p:spPr>
        <p:txBody>
          <a:bodyPr wrap="square" rtlCol="0">
            <a:spAutoFit/>
          </a:bodyPr>
          <a:lstStyle/>
          <a:p>
            <a:r>
              <a:rPr lang="en-US" sz="2000" dirty="0" smtClean="0"/>
              <a:t>Visited node</a:t>
            </a:r>
            <a:endParaRPr lang="en-US" sz="2000" dirty="0"/>
          </a:p>
        </p:txBody>
      </p:sp>
      <p:sp>
        <p:nvSpPr>
          <p:cNvPr id="62" name="Oval 61"/>
          <p:cNvSpPr/>
          <p:nvPr/>
        </p:nvSpPr>
        <p:spPr>
          <a:xfrm>
            <a:off x="6372776" y="5194035"/>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6706158" y="5128550"/>
            <a:ext cx="2006302" cy="400110"/>
          </a:xfrm>
          <a:prstGeom prst="rect">
            <a:avLst/>
          </a:prstGeom>
          <a:noFill/>
        </p:spPr>
        <p:txBody>
          <a:bodyPr wrap="square" rtlCol="0">
            <a:spAutoFit/>
          </a:bodyPr>
          <a:lstStyle/>
          <a:p>
            <a:r>
              <a:rPr lang="en-US" sz="2000" dirty="0" smtClean="0"/>
              <a:t>Unvisited node</a:t>
            </a:r>
            <a:endParaRPr lang="en-US" sz="2000" dirty="0"/>
          </a:p>
        </p:txBody>
      </p:sp>
      <p:cxnSp>
        <p:nvCxnSpPr>
          <p:cNvPr id="3" name="Straight Connector 2"/>
          <p:cNvCxnSpPr>
            <a:stCxn id="84" idx="5"/>
            <a:endCxn id="69" idx="1"/>
          </p:cNvCxnSpPr>
          <p:nvPr/>
        </p:nvCxnSpPr>
        <p:spPr>
          <a:xfrm>
            <a:off x="2575175" y="2314074"/>
            <a:ext cx="1882478" cy="939695"/>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906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Straight Connector 125"/>
          <p:cNvCxnSpPr/>
          <p:nvPr/>
        </p:nvCxnSpPr>
        <p:spPr>
          <a:xfrm>
            <a:off x="5122872" y="1592796"/>
            <a:ext cx="0" cy="226309"/>
          </a:xfrm>
          <a:prstGeom prst="line">
            <a:avLst/>
          </a:prstGeom>
          <a:ln w="38100"/>
        </p:spPr>
        <p:style>
          <a:lnRef idx="1">
            <a:schemeClr val="dk1"/>
          </a:lnRef>
          <a:fillRef idx="0">
            <a:schemeClr val="dk1"/>
          </a:fillRef>
          <a:effectRef idx="0">
            <a:schemeClr val="dk1"/>
          </a:effectRef>
          <a:fontRef idx="minor">
            <a:schemeClr val="tx1"/>
          </a:fontRef>
        </p:style>
      </p:cxnSp>
      <p:cxnSp>
        <p:nvCxnSpPr>
          <p:cNvPr id="133" name="Straight Connector 132"/>
          <p:cNvCxnSpPr/>
          <p:nvPr/>
        </p:nvCxnSpPr>
        <p:spPr>
          <a:xfrm>
            <a:off x="6850174" y="3284984"/>
            <a:ext cx="0" cy="209058"/>
          </a:xfrm>
          <a:prstGeom prst="line">
            <a:avLst/>
          </a:prstGeom>
          <a:ln w="38100"/>
        </p:spPr>
        <p:style>
          <a:lnRef idx="1">
            <a:schemeClr val="dk1"/>
          </a:lnRef>
          <a:fillRef idx="0">
            <a:schemeClr val="dk1"/>
          </a:fillRef>
          <a:effectRef idx="0">
            <a:schemeClr val="dk1"/>
          </a:effectRef>
          <a:fontRef idx="minor">
            <a:schemeClr val="tx1"/>
          </a:fontRef>
        </p:style>
      </p:cxnSp>
      <p:cxnSp>
        <p:nvCxnSpPr>
          <p:cNvPr id="136" name="Straight Connector 135"/>
          <p:cNvCxnSpPr/>
          <p:nvPr/>
        </p:nvCxnSpPr>
        <p:spPr>
          <a:xfrm>
            <a:off x="5730918" y="4617132"/>
            <a:ext cx="0" cy="261962"/>
          </a:xfrm>
          <a:prstGeom prst="line">
            <a:avLst/>
          </a:prstGeom>
          <a:ln w="38100"/>
        </p:spPr>
        <p:style>
          <a:lnRef idx="1">
            <a:schemeClr val="dk1"/>
          </a:lnRef>
          <a:fillRef idx="0">
            <a:schemeClr val="dk1"/>
          </a:fillRef>
          <a:effectRef idx="0">
            <a:schemeClr val="dk1"/>
          </a:effectRef>
          <a:fontRef idx="minor">
            <a:schemeClr val="tx1"/>
          </a:fontRef>
        </p:style>
      </p:cxnSp>
      <p:sp>
        <p:nvSpPr>
          <p:cNvPr id="4" name="Title 1"/>
          <p:cNvSpPr>
            <a:spLocks noGrp="1"/>
          </p:cNvSpPr>
          <p:nvPr>
            <p:ph type="title"/>
          </p:nvPr>
        </p:nvSpPr>
        <p:spPr>
          <a:xfrm>
            <a:off x="466344" y="393192"/>
            <a:ext cx="7952023" cy="614480"/>
          </a:xfrm>
        </p:spPr>
        <p:txBody>
          <a:bodyPr/>
          <a:lstStyle/>
          <a:p>
            <a:r>
              <a:rPr lang="en-US" altLang="zh-CN" sz="3200" dirty="0" smtClean="0">
                <a:solidFill>
                  <a:schemeClr val="tx1"/>
                </a:solidFill>
                <a:latin typeface="+mj-lt"/>
                <a:cs typeface="Times New Roman" pitchFamily="18" charset="0"/>
              </a:rPr>
              <a:t>Bounding the Visited </a:t>
            </a:r>
            <a:r>
              <a:rPr lang="en-US" altLang="zh-CN" sz="3200" dirty="0">
                <a:solidFill>
                  <a:schemeClr val="tx1"/>
                </a:solidFill>
                <a:latin typeface="+mj-lt"/>
                <a:cs typeface="Times New Roman" pitchFamily="18" charset="0"/>
              </a:rPr>
              <a:t>Nodes —— Monotonicity</a:t>
            </a:r>
            <a:endParaRPr lang="en-US" sz="3200" dirty="0">
              <a:solidFill>
                <a:schemeClr val="tx1"/>
              </a:solidFill>
              <a:latin typeface="+mj-lt"/>
              <a:cs typeface="Times New Roman" pitchFamily="18" charset="0"/>
            </a:endParaRPr>
          </a:p>
        </p:txBody>
      </p:sp>
      <p:sp>
        <p:nvSpPr>
          <p:cNvPr id="68" name="Oval 67"/>
          <p:cNvSpPr/>
          <p:nvPr/>
        </p:nvSpPr>
        <p:spPr>
          <a:xfrm>
            <a:off x="4990468" y="1855109"/>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418238" y="3214354"/>
            <a:ext cx="269140" cy="269140"/>
          </a:xfrm>
          <a:prstGeom prst="ellipse">
            <a:avLst/>
          </a:prstGeom>
          <a:solidFill>
            <a:srgbClr val="FF66FF"/>
          </a:solidFill>
          <a:ln>
            <a:solidFill>
              <a:srgbClr val="FF66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6715604" y="3539234"/>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5493189" y="4924895"/>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2419069" y="3214354"/>
            <a:ext cx="269140" cy="269140"/>
          </a:xfrm>
          <a:prstGeom prst="ellipse">
            <a:avLst/>
          </a:prstGeom>
          <a:solidFill>
            <a:srgbClr val="FF66FF"/>
          </a:solidFill>
          <a:ln>
            <a:solidFill>
              <a:srgbClr val="FF66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2707894" y="4560212"/>
            <a:ext cx="269140" cy="269140"/>
          </a:xfrm>
          <a:prstGeom prst="ellipse">
            <a:avLst/>
          </a:prstGeom>
          <a:solidFill>
            <a:srgbClr val="FF66FF"/>
          </a:solidFill>
          <a:ln>
            <a:solidFill>
              <a:srgbClr val="FF66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607556" y="3278018"/>
            <a:ext cx="269140" cy="269140"/>
          </a:xfrm>
          <a:prstGeom prst="ellipse">
            <a:avLst/>
          </a:prstGeom>
          <a:solidFill>
            <a:srgbClr val="FF0000"/>
          </a:solidFill>
          <a:ln>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5" name="Straight Connector 74"/>
          <p:cNvCxnSpPr>
            <a:stCxn id="74" idx="6"/>
            <a:endCxn id="72" idx="2"/>
          </p:cNvCxnSpPr>
          <p:nvPr/>
        </p:nvCxnSpPr>
        <p:spPr>
          <a:xfrm flipV="1">
            <a:off x="876696" y="3348924"/>
            <a:ext cx="1542373" cy="63664"/>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74" idx="5"/>
            <a:endCxn id="73" idx="2"/>
          </p:cNvCxnSpPr>
          <p:nvPr/>
        </p:nvCxnSpPr>
        <p:spPr>
          <a:xfrm>
            <a:off x="837281" y="3507743"/>
            <a:ext cx="1870613" cy="1187039"/>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73" idx="7"/>
            <a:endCxn id="69" idx="3"/>
          </p:cNvCxnSpPr>
          <p:nvPr/>
        </p:nvCxnSpPr>
        <p:spPr>
          <a:xfrm flipV="1">
            <a:off x="2937619" y="3444079"/>
            <a:ext cx="1520034" cy="1155548"/>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69" idx="2"/>
            <a:endCxn id="72" idx="6"/>
          </p:cNvCxnSpPr>
          <p:nvPr/>
        </p:nvCxnSpPr>
        <p:spPr>
          <a:xfrm flipH="1">
            <a:off x="2688209" y="3348924"/>
            <a:ext cx="1730029" cy="0"/>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71" idx="2"/>
            <a:endCxn id="73" idx="5"/>
          </p:cNvCxnSpPr>
          <p:nvPr/>
        </p:nvCxnSpPr>
        <p:spPr>
          <a:xfrm flipH="1" flipV="1">
            <a:off x="2937619" y="4789937"/>
            <a:ext cx="2555570" cy="269528"/>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71" idx="0"/>
            <a:endCxn id="69" idx="4"/>
          </p:cNvCxnSpPr>
          <p:nvPr/>
        </p:nvCxnSpPr>
        <p:spPr>
          <a:xfrm flipH="1" flipV="1">
            <a:off x="4552808" y="3483494"/>
            <a:ext cx="1074951" cy="1441401"/>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70" idx="3"/>
            <a:endCxn id="71" idx="6"/>
          </p:cNvCxnSpPr>
          <p:nvPr/>
        </p:nvCxnSpPr>
        <p:spPr>
          <a:xfrm flipH="1">
            <a:off x="5762329" y="3768959"/>
            <a:ext cx="992690" cy="1290506"/>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stCxn id="68" idx="4"/>
            <a:endCxn id="69" idx="0"/>
          </p:cNvCxnSpPr>
          <p:nvPr/>
        </p:nvCxnSpPr>
        <p:spPr>
          <a:xfrm flipH="1">
            <a:off x="4552808" y="2124249"/>
            <a:ext cx="572230" cy="1090105"/>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70" idx="2"/>
            <a:endCxn id="69" idx="6"/>
          </p:cNvCxnSpPr>
          <p:nvPr/>
        </p:nvCxnSpPr>
        <p:spPr>
          <a:xfrm flipH="1" flipV="1">
            <a:off x="4687378" y="3348924"/>
            <a:ext cx="2028226" cy="324880"/>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sp>
        <p:nvSpPr>
          <p:cNvPr id="84" name="Oval 83"/>
          <p:cNvSpPr/>
          <p:nvPr/>
        </p:nvSpPr>
        <p:spPr>
          <a:xfrm>
            <a:off x="2345450" y="2084349"/>
            <a:ext cx="269140" cy="269140"/>
          </a:xfrm>
          <a:prstGeom prst="ellipse">
            <a:avLst/>
          </a:prstGeom>
          <a:solidFill>
            <a:srgbClr val="FF66FF"/>
          </a:solidFill>
          <a:ln>
            <a:solidFill>
              <a:srgbClr val="FF66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5" name="Straight Connector 84"/>
          <p:cNvCxnSpPr>
            <a:stCxn id="74" idx="7"/>
            <a:endCxn id="84" idx="2"/>
          </p:cNvCxnSpPr>
          <p:nvPr/>
        </p:nvCxnSpPr>
        <p:spPr>
          <a:xfrm flipV="1">
            <a:off x="837281" y="2218919"/>
            <a:ext cx="1508169" cy="1098514"/>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68" idx="5"/>
            <a:endCxn id="70" idx="1"/>
          </p:cNvCxnSpPr>
          <p:nvPr/>
        </p:nvCxnSpPr>
        <p:spPr>
          <a:xfrm>
            <a:off x="5220193" y="2084834"/>
            <a:ext cx="1534826" cy="1493815"/>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68" idx="2"/>
            <a:endCxn id="84" idx="6"/>
          </p:cNvCxnSpPr>
          <p:nvPr/>
        </p:nvCxnSpPr>
        <p:spPr>
          <a:xfrm flipH="1">
            <a:off x="2614590" y="1989679"/>
            <a:ext cx="2375878" cy="229240"/>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68" idx="6"/>
          </p:cNvCxnSpPr>
          <p:nvPr/>
        </p:nvCxnSpPr>
        <p:spPr>
          <a:xfrm>
            <a:off x="5259608" y="1989679"/>
            <a:ext cx="886921" cy="134570"/>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70" idx="7"/>
          </p:cNvCxnSpPr>
          <p:nvPr/>
        </p:nvCxnSpPr>
        <p:spPr>
          <a:xfrm flipV="1">
            <a:off x="6945329" y="3187945"/>
            <a:ext cx="309839" cy="390704"/>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70" idx="5"/>
          </p:cNvCxnSpPr>
          <p:nvPr/>
        </p:nvCxnSpPr>
        <p:spPr>
          <a:xfrm>
            <a:off x="6945329" y="3768959"/>
            <a:ext cx="398979" cy="333942"/>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cxnSp>
        <p:nvCxnSpPr>
          <p:cNvPr id="5" name="Straight Connector 4"/>
          <p:cNvCxnSpPr/>
          <p:nvPr/>
        </p:nvCxnSpPr>
        <p:spPr>
          <a:xfrm>
            <a:off x="2842464" y="4085878"/>
            <a:ext cx="0" cy="207218"/>
          </a:xfrm>
          <a:prstGeom prst="line">
            <a:avLst/>
          </a:prstGeom>
          <a:ln w="38100"/>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a:off x="2734452" y="4293096"/>
            <a:ext cx="216024" cy="0"/>
          </a:xfrm>
          <a:prstGeom prst="line">
            <a:avLst/>
          </a:prstGeom>
          <a:ln w="38100">
            <a:solidFill>
              <a:srgbClr val="00FF00"/>
            </a:solidFill>
          </a:ln>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2553639" y="2816932"/>
            <a:ext cx="0" cy="144016"/>
          </a:xfrm>
          <a:prstGeom prst="line">
            <a:avLst/>
          </a:prstGeom>
          <a:ln w="38100"/>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a:xfrm>
            <a:off x="2445627" y="2960948"/>
            <a:ext cx="216024" cy="0"/>
          </a:xfrm>
          <a:prstGeom prst="line">
            <a:avLst/>
          </a:prstGeom>
          <a:ln w="38100">
            <a:solidFill>
              <a:srgbClr val="00FF00"/>
            </a:solidFill>
          </a:ln>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a:off x="2553639" y="1734970"/>
            <a:ext cx="0" cy="181862"/>
          </a:xfrm>
          <a:prstGeom prst="line">
            <a:avLst/>
          </a:prstGeom>
          <a:ln w="38100"/>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a:off x="2445627" y="1916832"/>
            <a:ext cx="216024" cy="0"/>
          </a:xfrm>
          <a:prstGeom prst="line">
            <a:avLst/>
          </a:prstGeom>
          <a:ln w="38100">
            <a:solidFill>
              <a:srgbClr val="00FF00"/>
            </a:solidFill>
          </a:ln>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2445627" y="1848739"/>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a:off x="2445627" y="2885325"/>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168" name="Arc 167"/>
          <p:cNvSpPr/>
          <p:nvPr/>
        </p:nvSpPr>
        <p:spPr>
          <a:xfrm>
            <a:off x="-1048499" y="980728"/>
            <a:ext cx="6268691" cy="5061272"/>
          </a:xfrm>
          <a:prstGeom prst="arc">
            <a:avLst>
              <a:gd name="adj1" fmla="val 18146864"/>
              <a:gd name="adj2" fmla="val 2750034"/>
            </a:avLst>
          </a:prstGeom>
          <a:noFill/>
          <a:ln>
            <a:solidFill>
              <a:srgbClr val="FF66FF"/>
            </a:solidFill>
            <a:prstDash val="lg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5" name="Straight Connector 124"/>
          <p:cNvCxnSpPr/>
          <p:nvPr/>
        </p:nvCxnSpPr>
        <p:spPr>
          <a:xfrm>
            <a:off x="5020206" y="1592796"/>
            <a:ext cx="205333"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132" name="Straight Connector 131"/>
          <p:cNvCxnSpPr/>
          <p:nvPr/>
        </p:nvCxnSpPr>
        <p:spPr>
          <a:xfrm>
            <a:off x="6742162" y="3284984"/>
            <a:ext cx="216024"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2734452" y="4077072"/>
            <a:ext cx="216024"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a:off x="2445627" y="2816932"/>
            <a:ext cx="216024"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a:off x="2445627" y="1736812"/>
            <a:ext cx="216024"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a:off x="5622906" y="4617132"/>
            <a:ext cx="216024"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5014860" y="1711093"/>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6742162" y="3439285"/>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8" name="Straight Connector 147"/>
          <p:cNvCxnSpPr/>
          <p:nvPr/>
        </p:nvCxnSpPr>
        <p:spPr>
          <a:xfrm>
            <a:off x="5622906" y="4735429"/>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2734452" y="4185084"/>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4462931" y="2746329"/>
            <a:ext cx="0" cy="210207"/>
          </a:xfrm>
          <a:prstGeom prst="line">
            <a:avLst/>
          </a:prstGeom>
          <a:ln w="38100"/>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a:off x="4354919" y="2744924"/>
            <a:ext cx="216024"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a:off x="4355976" y="2953567"/>
            <a:ext cx="216024" cy="0"/>
          </a:xfrm>
          <a:prstGeom prst="line">
            <a:avLst/>
          </a:prstGeom>
          <a:ln w="38100">
            <a:solidFill>
              <a:srgbClr val="00FF00"/>
            </a:solidFill>
          </a:ln>
        </p:spPr>
        <p:style>
          <a:lnRef idx="1">
            <a:schemeClr val="dk1"/>
          </a:lnRef>
          <a:fillRef idx="0">
            <a:schemeClr val="dk1"/>
          </a:fillRef>
          <a:effectRef idx="0">
            <a:schemeClr val="dk1"/>
          </a:effectRef>
          <a:fontRef idx="minor">
            <a:schemeClr val="tx1"/>
          </a:fontRef>
        </p:style>
      </p:cxnSp>
      <p:sp>
        <p:nvSpPr>
          <p:cNvPr id="61" name="Title 1"/>
          <p:cNvSpPr txBox="1">
            <a:spLocks/>
          </p:cNvSpPr>
          <p:nvPr/>
        </p:nvSpPr>
        <p:spPr bwMode="auto">
          <a:xfrm>
            <a:off x="155445" y="2803490"/>
            <a:ext cx="904222" cy="44549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2200" b="0" dirty="0" smtClean="0">
                <a:solidFill>
                  <a:schemeClr val="tx1"/>
                </a:solidFill>
                <a:latin typeface="+mj-lt"/>
                <a:cs typeface="Times New Roman" pitchFamily="18" charset="0"/>
              </a:rPr>
              <a:t>Query</a:t>
            </a:r>
            <a:endParaRPr lang="en-US" sz="2200" dirty="0">
              <a:solidFill>
                <a:schemeClr val="tx1"/>
              </a:solidFill>
              <a:latin typeface="+mj-lt"/>
              <a:cs typeface="Times New Roman" pitchFamily="18" charset="0"/>
            </a:endParaRPr>
          </a:p>
        </p:txBody>
      </p:sp>
      <p:cxnSp>
        <p:nvCxnSpPr>
          <p:cNvPr id="62" name="Straight Connector 61"/>
          <p:cNvCxnSpPr/>
          <p:nvPr/>
        </p:nvCxnSpPr>
        <p:spPr>
          <a:xfrm>
            <a:off x="6480212" y="1324303"/>
            <a:ext cx="0" cy="872359"/>
          </a:xfrm>
          <a:prstGeom prst="line">
            <a:avLst/>
          </a:prstGeom>
          <a:ln w="38100"/>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6377546" y="1312368"/>
            <a:ext cx="205333" cy="0"/>
          </a:xfrm>
          <a:prstGeom prst="line">
            <a:avLst/>
          </a:prstGeom>
          <a:ln w="38100">
            <a:solidFill>
              <a:srgbClr val="0066FF"/>
            </a:solidFill>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6372200" y="1758616"/>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6372200" y="2204864"/>
            <a:ext cx="216024" cy="0"/>
          </a:xfrm>
          <a:prstGeom prst="line">
            <a:avLst/>
          </a:prstGeom>
          <a:ln w="38100">
            <a:solidFill>
              <a:srgbClr val="00FF00"/>
            </a:solidFill>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6595214" y="1120678"/>
            <a:ext cx="1616769" cy="400110"/>
          </a:xfrm>
          <a:prstGeom prst="rect">
            <a:avLst/>
          </a:prstGeom>
          <a:noFill/>
        </p:spPr>
        <p:txBody>
          <a:bodyPr wrap="square" rtlCol="0">
            <a:spAutoFit/>
          </a:bodyPr>
          <a:lstStyle/>
          <a:p>
            <a:r>
              <a:rPr lang="en-US" sz="2000" dirty="0" smtClean="0"/>
              <a:t>Upper </a:t>
            </a:r>
            <a:r>
              <a:rPr lang="en-US" sz="2000" dirty="0"/>
              <a:t> </a:t>
            </a:r>
            <a:r>
              <a:rPr lang="en-US" sz="2000" dirty="0" smtClean="0"/>
              <a:t>bound</a:t>
            </a:r>
            <a:endParaRPr lang="en-US" sz="2000" dirty="0"/>
          </a:p>
        </p:txBody>
      </p:sp>
      <p:sp>
        <p:nvSpPr>
          <p:cNvPr id="93" name="TextBox 92"/>
          <p:cNvSpPr txBox="1"/>
          <p:nvPr/>
        </p:nvSpPr>
        <p:spPr>
          <a:xfrm>
            <a:off x="6595214" y="1554759"/>
            <a:ext cx="2545884" cy="400110"/>
          </a:xfrm>
          <a:prstGeom prst="rect">
            <a:avLst/>
          </a:prstGeom>
          <a:noFill/>
        </p:spPr>
        <p:txBody>
          <a:bodyPr wrap="square" rtlCol="0">
            <a:spAutoFit/>
          </a:bodyPr>
          <a:lstStyle/>
          <a:p>
            <a:r>
              <a:rPr lang="en-US" sz="2000" dirty="0" smtClean="0"/>
              <a:t>Exact </a:t>
            </a:r>
            <a:r>
              <a:rPr lang="en-US" sz="2000" dirty="0"/>
              <a:t> </a:t>
            </a:r>
            <a:r>
              <a:rPr lang="en-US" sz="2000" dirty="0" smtClean="0"/>
              <a:t>proximity  value</a:t>
            </a:r>
            <a:endParaRPr lang="en-US" sz="2000" dirty="0"/>
          </a:p>
        </p:txBody>
      </p:sp>
      <p:sp>
        <p:nvSpPr>
          <p:cNvPr id="94" name="TextBox 93"/>
          <p:cNvSpPr txBox="1"/>
          <p:nvPr/>
        </p:nvSpPr>
        <p:spPr>
          <a:xfrm>
            <a:off x="6595214" y="1988840"/>
            <a:ext cx="1616769" cy="400110"/>
          </a:xfrm>
          <a:prstGeom prst="rect">
            <a:avLst/>
          </a:prstGeom>
          <a:noFill/>
        </p:spPr>
        <p:txBody>
          <a:bodyPr wrap="square" rtlCol="0">
            <a:spAutoFit/>
          </a:bodyPr>
          <a:lstStyle/>
          <a:p>
            <a:r>
              <a:rPr lang="en-US" sz="2000" dirty="0" smtClean="0"/>
              <a:t>Lower  bound</a:t>
            </a:r>
            <a:endParaRPr lang="en-US" sz="2000" dirty="0"/>
          </a:p>
        </p:txBody>
      </p:sp>
      <p:sp>
        <p:nvSpPr>
          <p:cNvPr id="96" name="Oval 95"/>
          <p:cNvSpPr/>
          <p:nvPr/>
        </p:nvSpPr>
        <p:spPr>
          <a:xfrm>
            <a:off x="6372776" y="5194035"/>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6706158" y="5128550"/>
            <a:ext cx="2006302" cy="400110"/>
          </a:xfrm>
          <a:prstGeom prst="rect">
            <a:avLst/>
          </a:prstGeom>
          <a:noFill/>
        </p:spPr>
        <p:txBody>
          <a:bodyPr wrap="square" rtlCol="0">
            <a:spAutoFit/>
          </a:bodyPr>
          <a:lstStyle/>
          <a:p>
            <a:r>
              <a:rPr lang="en-US" sz="2000" dirty="0" smtClean="0"/>
              <a:t>Unvisited node</a:t>
            </a:r>
            <a:endParaRPr lang="en-US" sz="2000" dirty="0"/>
          </a:p>
        </p:txBody>
      </p:sp>
      <p:sp>
        <p:nvSpPr>
          <p:cNvPr id="98" name="Oval 97"/>
          <p:cNvSpPr/>
          <p:nvPr/>
        </p:nvSpPr>
        <p:spPr>
          <a:xfrm>
            <a:off x="1187624" y="5194035"/>
            <a:ext cx="269140" cy="269140"/>
          </a:xfrm>
          <a:prstGeom prst="ellipse">
            <a:avLst/>
          </a:prstGeom>
          <a:solidFill>
            <a:srgbClr val="FF66FF"/>
          </a:solidFill>
          <a:ln>
            <a:solidFill>
              <a:srgbClr val="FF66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1521006" y="5128550"/>
            <a:ext cx="1616769" cy="400110"/>
          </a:xfrm>
          <a:prstGeom prst="rect">
            <a:avLst/>
          </a:prstGeom>
          <a:noFill/>
        </p:spPr>
        <p:txBody>
          <a:bodyPr wrap="square" rtlCol="0">
            <a:spAutoFit/>
          </a:bodyPr>
          <a:lstStyle/>
          <a:p>
            <a:r>
              <a:rPr lang="en-US" sz="2000" dirty="0" smtClean="0"/>
              <a:t>Visited node</a:t>
            </a:r>
            <a:endParaRPr lang="en-US" sz="2000" dirty="0"/>
          </a:p>
        </p:txBody>
      </p:sp>
      <p:cxnSp>
        <p:nvCxnSpPr>
          <p:cNvPr id="8" name="Straight Connector 7"/>
          <p:cNvCxnSpPr>
            <a:stCxn id="84" idx="5"/>
            <a:endCxn id="69" idx="1"/>
          </p:cNvCxnSpPr>
          <p:nvPr/>
        </p:nvCxnSpPr>
        <p:spPr>
          <a:xfrm>
            <a:off x="2575175" y="2314074"/>
            <a:ext cx="1882478" cy="939695"/>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4355976" y="2838127"/>
            <a:ext cx="216024"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2222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6344" y="393192"/>
            <a:ext cx="7952023" cy="689886"/>
          </a:xfrm>
        </p:spPr>
        <p:txBody>
          <a:bodyPr/>
          <a:lstStyle/>
          <a:p>
            <a:r>
              <a:rPr lang="en-US" altLang="zh-CN" sz="3200" dirty="0" smtClean="0">
                <a:solidFill>
                  <a:schemeClr val="tx1"/>
                </a:solidFill>
                <a:latin typeface="+mj-lt"/>
                <a:cs typeface="Times New Roman" pitchFamily="18" charset="0"/>
              </a:rPr>
              <a:t>Running Example</a:t>
            </a:r>
            <a:endParaRPr lang="en-US" sz="3200" dirty="0">
              <a:solidFill>
                <a:schemeClr val="tx1"/>
              </a:solidFill>
              <a:latin typeface="+mj-lt"/>
              <a:cs typeface="Times New Roman"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256" y="2096850"/>
            <a:ext cx="3921969" cy="3124218"/>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7457" t="48263" b="1"/>
          <a:stretch/>
        </p:blipFill>
        <p:spPr>
          <a:xfrm>
            <a:off x="6336196" y="2575719"/>
            <a:ext cx="2580706" cy="2021377"/>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261" y="1787554"/>
            <a:ext cx="1317761" cy="1366208"/>
          </a:xfrm>
          <a:prstGeom prst="rect">
            <a:avLst/>
          </a:prstGeom>
        </p:spPr>
      </p:pic>
      <p:sp>
        <p:nvSpPr>
          <p:cNvPr id="15" name="Rectangle 14"/>
          <p:cNvSpPr/>
          <p:nvPr/>
        </p:nvSpPr>
        <p:spPr>
          <a:xfrm>
            <a:off x="460721" y="3308503"/>
            <a:ext cx="1190839" cy="400110"/>
          </a:xfrm>
          <a:prstGeom prst="rect">
            <a:avLst/>
          </a:prstGeom>
        </p:spPr>
        <p:txBody>
          <a:bodyPr wrap="none">
            <a:spAutoFit/>
          </a:bodyPr>
          <a:lstStyle/>
          <a:p>
            <a:r>
              <a:rPr lang="en-US" sz="2000" dirty="0" smtClean="0">
                <a:latin typeface="+mj-lt"/>
                <a:cs typeface="Times New Roman" panose="02020603050405020304" pitchFamily="18" charset="0"/>
              </a:rPr>
              <a:t>Toy </a:t>
            </a:r>
            <a:r>
              <a:rPr lang="en-US" altLang="zh-CN" sz="2000" dirty="0" smtClean="0">
                <a:latin typeface="+mj-lt"/>
                <a:cs typeface="Times New Roman" panose="02020603050405020304" pitchFamily="18" charset="0"/>
              </a:rPr>
              <a:t>graph</a:t>
            </a:r>
            <a:endParaRPr lang="en-US" sz="2000" dirty="0">
              <a:latin typeface="+mj-lt"/>
              <a:cs typeface="Times New Roman" panose="02020603050405020304" pitchFamily="18" charset="0"/>
            </a:endParaRPr>
          </a:p>
        </p:txBody>
      </p:sp>
      <p:sp>
        <p:nvSpPr>
          <p:cNvPr id="17" name="Rectangle 16"/>
          <p:cNvSpPr/>
          <p:nvPr/>
        </p:nvSpPr>
        <p:spPr>
          <a:xfrm>
            <a:off x="2662332" y="5261138"/>
            <a:ext cx="2555086" cy="400110"/>
          </a:xfrm>
          <a:prstGeom prst="rect">
            <a:avLst/>
          </a:prstGeom>
        </p:spPr>
        <p:txBody>
          <a:bodyPr wrap="square">
            <a:spAutoFit/>
          </a:bodyPr>
          <a:lstStyle/>
          <a:p>
            <a:pPr marL="58737" lvl="0" algn="ctr" eaLnBrk="0" hangingPunct="0">
              <a:spcBef>
                <a:spcPct val="20000"/>
              </a:spcBef>
            </a:pPr>
            <a:r>
              <a:rPr lang="en-US" sz="2000" dirty="0" smtClean="0">
                <a:solidFill>
                  <a:schemeClr val="tx1"/>
                </a:solidFill>
                <a:latin typeface="+mj-lt"/>
                <a:cs typeface="Times New Roman" pitchFamily="18" charset="0"/>
              </a:rPr>
              <a:t>Trend of the bounds</a:t>
            </a:r>
            <a:endParaRPr lang="en-US" sz="2000" dirty="0">
              <a:solidFill>
                <a:schemeClr val="tx1"/>
              </a:solidFill>
              <a:latin typeface="+mj-lt"/>
              <a:cs typeface="Times New Roman" pitchFamily="18" charset="0"/>
            </a:endParaRPr>
          </a:p>
        </p:txBody>
      </p:sp>
      <p:grpSp>
        <p:nvGrpSpPr>
          <p:cNvPr id="22" name="Group 21"/>
          <p:cNvGrpSpPr/>
          <p:nvPr/>
        </p:nvGrpSpPr>
        <p:grpSpPr>
          <a:xfrm>
            <a:off x="6128496" y="4473116"/>
            <a:ext cx="1791876" cy="648878"/>
            <a:chOff x="6336196" y="3889859"/>
            <a:chExt cx="1791876" cy="648878"/>
          </a:xfrm>
        </p:grpSpPr>
        <p:sp>
          <p:nvSpPr>
            <p:cNvPr id="20" name="Left Brace 19"/>
            <p:cNvSpPr/>
            <p:nvPr/>
          </p:nvSpPr>
          <p:spPr>
            <a:xfrm rot="16200000">
              <a:off x="7092968" y="3771038"/>
              <a:ext cx="223216" cy="460858"/>
            </a:xfrm>
            <a:prstGeom prst="leftBrace">
              <a:avLst>
                <a:gd name="adj1" fmla="val 45304"/>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Rectangle 20"/>
            <p:cNvSpPr/>
            <p:nvPr/>
          </p:nvSpPr>
          <p:spPr>
            <a:xfrm>
              <a:off x="6336196" y="4077072"/>
              <a:ext cx="1791876" cy="461665"/>
            </a:xfrm>
            <a:prstGeom prst="rect">
              <a:avLst/>
            </a:prstGeom>
          </p:spPr>
          <p:txBody>
            <a:bodyPr wrap="square">
              <a:spAutoFit/>
            </a:bodyPr>
            <a:lstStyle/>
            <a:p>
              <a:pPr marL="58737" lvl="0" algn="ctr" eaLnBrk="0" hangingPunct="0">
                <a:spcBef>
                  <a:spcPct val="20000"/>
                </a:spcBef>
              </a:pPr>
              <a:r>
                <a:rPr lang="en-US" sz="2400" dirty="0" smtClean="0">
                  <a:solidFill>
                    <a:srgbClr val="FF0000"/>
                  </a:solidFill>
                  <a:latin typeface="+mj-lt"/>
                  <a:cs typeface="Times New Roman" pitchFamily="18" charset="0"/>
                </a:rPr>
                <a:t>Top-2 nodes</a:t>
              </a:r>
              <a:endParaRPr lang="en-US" sz="2400" dirty="0">
                <a:solidFill>
                  <a:srgbClr val="FF0000"/>
                </a:solidFill>
                <a:latin typeface="+mj-lt"/>
                <a:cs typeface="Times New Roman" pitchFamily="18" charset="0"/>
              </a:endParaRPr>
            </a:p>
          </p:txBody>
        </p:sp>
      </p:grpSp>
      <p:graphicFrame>
        <p:nvGraphicFramePr>
          <p:cNvPr id="24" name="Table 23"/>
          <p:cNvGraphicFramePr>
            <a:graphicFrameLocks noGrp="1"/>
          </p:cNvGraphicFramePr>
          <p:nvPr>
            <p:extLst>
              <p:ext uri="{D42A27DB-BD31-4B8C-83A1-F6EECF244321}">
                <p14:modId xmlns:p14="http://schemas.microsoft.com/office/powerpoint/2010/main" val="4256917681"/>
              </p:ext>
            </p:extLst>
          </p:nvPr>
        </p:nvGraphicFramePr>
        <p:xfrm>
          <a:off x="2699792" y="1088740"/>
          <a:ext cx="5688631" cy="792480"/>
        </p:xfrm>
        <a:graphic>
          <a:graphicData uri="http://schemas.openxmlformats.org/drawingml/2006/table">
            <a:tbl>
              <a:tblPr firstRow="1" bandRow="1">
                <a:tableStyleId>{5C22544A-7EE6-4342-B048-85BDC9FD1C3A}</a:tableStyleId>
              </a:tblPr>
              <a:tblGrid>
                <a:gridCol w="2385556"/>
                <a:gridCol w="710789"/>
                <a:gridCol w="648072"/>
                <a:gridCol w="622984"/>
                <a:gridCol w="709164"/>
                <a:gridCol w="612066"/>
              </a:tblGrid>
              <a:tr h="360040">
                <a:tc>
                  <a:txBody>
                    <a:bodyPr/>
                    <a:lstStyle/>
                    <a:p>
                      <a:pPr algn="ctr"/>
                      <a:r>
                        <a:rPr lang="en-US" sz="2000" b="0" dirty="0" smtClean="0">
                          <a:solidFill>
                            <a:schemeClr val="bg1"/>
                          </a:solidFill>
                        </a:rPr>
                        <a:t>Iteration</a:t>
                      </a:r>
                      <a:endParaRPr lang="en-US" sz="2000" dirty="0">
                        <a:solidFill>
                          <a:schemeClr val="bg1"/>
                        </a:solidFill>
                      </a:endParaRPr>
                    </a:p>
                  </a:txBody>
                  <a:tcPr anchor="ctr">
                    <a:lnR w="3810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tcPr>
                </a:tc>
                <a:tc>
                  <a:txBody>
                    <a:bodyPr/>
                    <a:lstStyle/>
                    <a:p>
                      <a:pPr algn="ctr"/>
                      <a:r>
                        <a:rPr lang="en-US" sz="2000" b="0" dirty="0" smtClean="0">
                          <a:solidFill>
                            <a:schemeClr val="tx1"/>
                          </a:solidFill>
                        </a:rPr>
                        <a:t>1</a:t>
                      </a:r>
                      <a:endParaRPr lang="en-US" sz="2000" b="0" dirty="0">
                        <a:solidFill>
                          <a:schemeClr val="tx1"/>
                        </a:solidFill>
                      </a:endParaRP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rgbClr val="E9EDF4"/>
                    </a:solidFill>
                  </a:tcPr>
                </a:tc>
                <a:tc>
                  <a:txBody>
                    <a:bodyPr/>
                    <a:lstStyle/>
                    <a:p>
                      <a:pPr algn="ctr"/>
                      <a:r>
                        <a:rPr lang="en-US" sz="2000" b="0" dirty="0" smtClean="0">
                          <a:solidFill>
                            <a:schemeClr val="tx1"/>
                          </a:solidFill>
                        </a:rPr>
                        <a:t>2</a:t>
                      </a:r>
                      <a:endParaRPr lang="en-US" sz="2000" b="0" dirty="0">
                        <a:solidFill>
                          <a:schemeClr val="tx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rgbClr val="D0D8E8"/>
                    </a:solidFill>
                  </a:tcPr>
                </a:tc>
                <a:tc>
                  <a:txBody>
                    <a:bodyPr/>
                    <a:lstStyle/>
                    <a:p>
                      <a:pPr algn="ctr"/>
                      <a:r>
                        <a:rPr lang="en-US" sz="2000" b="0" dirty="0" smtClean="0">
                          <a:solidFill>
                            <a:schemeClr val="tx1"/>
                          </a:solidFill>
                        </a:rPr>
                        <a:t>3</a:t>
                      </a:r>
                      <a:endParaRPr lang="en-US" sz="2000" b="0" dirty="0">
                        <a:solidFill>
                          <a:schemeClr val="tx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rgbClr val="E9EDF4"/>
                    </a:solidFill>
                  </a:tcPr>
                </a:tc>
                <a:tc>
                  <a:txBody>
                    <a:bodyPr/>
                    <a:lstStyle/>
                    <a:p>
                      <a:pPr algn="ctr"/>
                      <a:r>
                        <a:rPr lang="en-US" sz="2000" b="0" dirty="0" smtClean="0">
                          <a:solidFill>
                            <a:schemeClr val="tx1"/>
                          </a:solidFill>
                        </a:rPr>
                        <a:t>4</a:t>
                      </a:r>
                      <a:endParaRPr lang="en-US" sz="2000" b="0" dirty="0">
                        <a:solidFill>
                          <a:schemeClr val="tx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rgbClr val="D0D8E8"/>
                    </a:solidFill>
                  </a:tcPr>
                </a:tc>
                <a:tc>
                  <a:txBody>
                    <a:bodyPr/>
                    <a:lstStyle/>
                    <a:p>
                      <a:pPr algn="ctr"/>
                      <a:r>
                        <a:rPr lang="en-US" sz="2000" b="0" dirty="0" smtClean="0">
                          <a:solidFill>
                            <a:schemeClr val="tx1"/>
                          </a:solidFill>
                        </a:rPr>
                        <a:t>5</a:t>
                      </a:r>
                      <a:endParaRPr lang="en-US" sz="2000" b="0" dirty="0">
                        <a:solidFill>
                          <a:schemeClr val="tx1"/>
                        </a:solidFill>
                      </a:endParaRPr>
                    </a:p>
                  </a:txBody>
                  <a:tcPr anchor="ctr">
                    <a:lnL w="19050" cap="flat" cmpd="sng" algn="ctr">
                      <a:solidFill>
                        <a:schemeClr val="bg1"/>
                      </a:solidFill>
                      <a:prstDash val="solid"/>
                      <a:round/>
                      <a:headEnd type="none" w="med" len="med"/>
                      <a:tailEnd type="none" w="med" len="med"/>
                    </a:lnL>
                    <a:lnB w="19050" cap="flat" cmpd="sng" algn="ctr">
                      <a:solidFill>
                        <a:schemeClr val="bg1"/>
                      </a:solidFill>
                      <a:prstDash val="solid"/>
                      <a:round/>
                      <a:headEnd type="none" w="med" len="med"/>
                      <a:tailEnd type="none" w="med" len="med"/>
                    </a:lnB>
                    <a:solidFill>
                      <a:srgbClr val="E9EDF4"/>
                    </a:solidFill>
                  </a:tcPr>
                </a:tc>
              </a:tr>
              <a:tr h="28783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rPr>
                        <a:t>Newly visited</a:t>
                      </a:r>
                      <a:r>
                        <a:rPr lang="en-US" sz="2000" baseline="0" dirty="0" smtClean="0">
                          <a:solidFill>
                            <a:schemeClr val="bg1"/>
                          </a:solidFill>
                        </a:rPr>
                        <a:t> nodes</a:t>
                      </a:r>
                      <a:endParaRPr lang="en-US" sz="2000" dirty="0" smtClean="0">
                        <a:solidFill>
                          <a:schemeClr val="bg1"/>
                        </a:solidFill>
                      </a:endParaRPr>
                    </a:p>
                  </a:txBody>
                  <a:tcPr anchor="ctr">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{2,3}</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solidFill>
                      <a:srgbClr val="E9EDF4"/>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{4}</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solidFill>
                      <a:srgbClr val="D0D8E8"/>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{5}</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solidFill>
                      <a:srgbClr val="E9EDF4"/>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{6,7}</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solidFill>
                      <a:srgbClr val="D0D8E8"/>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{8}</a:t>
                      </a:r>
                    </a:p>
                  </a:txBody>
                  <a:tcPr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solidFill>
                      <a:srgbClr val="E9EDF4"/>
                    </a:solidFill>
                  </a:tcPr>
                </a:tc>
              </a:tr>
            </a:tbl>
          </a:graphicData>
        </a:graphic>
      </p:graphicFrame>
      <p:sp>
        <p:nvSpPr>
          <p:cNvPr id="18" name="TextBox 17"/>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
        <p:nvSpPr>
          <p:cNvPr id="19" name="Rectangle 18"/>
          <p:cNvSpPr/>
          <p:nvPr/>
        </p:nvSpPr>
        <p:spPr>
          <a:xfrm>
            <a:off x="35496" y="980728"/>
            <a:ext cx="1084106" cy="461665"/>
          </a:xfrm>
          <a:prstGeom prst="rect">
            <a:avLst/>
          </a:prstGeom>
        </p:spPr>
        <p:txBody>
          <a:bodyPr wrap="square">
            <a:spAutoFit/>
          </a:bodyPr>
          <a:lstStyle/>
          <a:p>
            <a:pPr marL="58737" lvl="0" algn="ctr" eaLnBrk="0" hangingPunct="0">
              <a:spcBef>
                <a:spcPct val="20000"/>
              </a:spcBef>
            </a:pPr>
            <a:r>
              <a:rPr lang="en-US" sz="2400" dirty="0" smtClean="0">
                <a:solidFill>
                  <a:schemeClr val="tx1"/>
                </a:solidFill>
                <a:latin typeface="+mj-lt"/>
                <a:cs typeface="Times New Roman" pitchFamily="18" charset="0"/>
              </a:rPr>
              <a:t>Query</a:t>
            </a:r>
            <a:endParaRPr lang="en-US" sz="2400" b="1" dirty="0">
              <a:solidFill>
                <a:schemeClr val="tx1"/>
              </a:solidFill>
              <a:latin typeface="+mj-lt"/>
              <a:cs typeface="Times New Roman" pitchFamily="18" charset="0"/>
            </a:endParaRPr>
          </a:p>
        </p:txBody>
      </p:sp>
      <p:cxnSp>
        <p:nvCxnSpPr>
          <p:cNvPr id="23" name="Straight Arrow Connector 22"/>
          <p:cNvCxnSpPr/>
          <p:nvPr/>
        </p:nvCxnSpPr>
        <p:spPr>
          <a:xfrm flipV="1">
            <a:off x="577549" y="1370385"/>
            <a:ext cx="0" cy="345160"/>
          </a:xfrm>
          <a:prstGeom prst="straightConnector1">
            <a:avLst/>
          </a:prstGeom>
          <a:ln w="19050">
            <a:prstDash val="dash"/>
            <a:tailEnd type="arrow"/>
          </a:ln>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rotWithShape="1">
          <a:blip r:embed="rId4" cstate="print">
            <a:extLst>
              <a:ext uri="{28A0092B-C50C-407E-A947-70E740481C1C}">
                <a14:useLocalDpi xmlns:a14="http://schemas.microsoft.com/office/drawing/2010/main" val="0"/>
              </a:ext>
            </a:extLst>
          </a:blip>
          <a:srcRect t="24132" r="92394" b="24132"/>
          <a:stretch/>
        </p:blipFill>
        <p:spPr>
          <a:xfrm>
            <a:off x="6120172" y="2456892"/>
            <a:ext cx="212101" cy="2021377"/>
          </a:xfrm>
          <a:prstGeom prst="rect">
            <a:avLst/>
          </a:prstGeom>
        </p:spPr>
      </p:pic>
      <p:pic>
        <p:nvPicPr>
          <p:cNvPr id="25" name="Picture 24"/>
          <p:cNvPicPr>
            <a:picLocks noChangeAspect="1"/>
          </p:cNvPicPr>
          <p:nvPr/>
        </p:nvPicPr>
        <p:blipFill rotWithShape="1">
          <a:blip r:embed="rId4" cstate="print">
            <a:extLst>
              <a:ext uri="{28A0092B-C50C-407E-A947-70E740481C1C}">
                <a14:useLocalDpi xmlns:a14="http://schemas.microsoft.com/office/drawing/2010/main" val="0"/>
              </a:ext>
            </a:extLst>
          </a:blip>
          <a:srcRect t="24132" r="92394" b="24132"/>
          <a:stretch/>
        </p:blipFill>
        <p:spPr>
          <a:xfrm>
            <a:off x="1943708" y="2667763"/>
            <a:ext cx="212101" cy="2021377"/>
          </a:xfrm>
          <a:prstGeom prst="rect">
            <a:avLst/>
          </a:prstGeom>
        </p:spPr>
      </p:pic>
    </p:spTree>
    <p:extLst>
      <p:ext uri="{BB962C8B-B14F-4D97-AF65-F5344CB8AC3E}">
        <p14:creationId xmlns:p14="http://schemas.microsoft.com/office/powerpoint/2010/main" val="396205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6344" y="393192"/>
            <a:ext cx="7373760" cy="584775"/>
          </a:xfrm>
          <a:prstGeom prst="rect">
            <a:avLst/>
          </a:prstGeom>
        </p:spPr>
        <p:txBody>
          <a:bodyPr wrap="square">
            <a:spAutoFit/>
          </a:bodyPr>
          <a:lstStyle/>
          <a:p>
            <a:pPr lvl="0" defTabSz="457200" eaLnBrk="0" fontAlgn="base" hangingPunct="0">
              <a:spcBef>
                <a:spcPct val="0"/>
              </a:spcBef>
              <a:spcAft>
                <a:spcPct val="0"/>
              </a:spcAft>
            </a:pPr>
            <a:r>
              <a:rPr lang="en-US" sz="3200" dirty="0" smtClean="0">
                <a:latin typeface="+mj-lt"/>
                <a:ea typeface="헤드라인A"/>
                <a:cs typeface="Times New Roman" pitchFamily="18" charset="0"/>
              </a:rPr>
              <a:t>Relationships Among Proximity </a:t>
            </a:r>
            <a:r>
              <a:rPr lang="en-US" sz="3200" dirty="0">
                <a:latin typeface="+mj-lt"/>
                <a:ea typeface="헤드라인A"/>
                <a:cs typeface="Times New Roman" pitchFamily="18" charset="0"/>
              </a:rPr>
              <a:t>Measures</a:t>
            </a:r>
          </a:p>
        </p:txBody>
      </p:sp>
      <p:sp>
        <p:nvSpPr>
          <p:cNvPr id="6" name="Rectangle 5"/>
          <p:cNvSpPr/>
          <p:nvPr/>
        </p:nvSpPr>
        <p:spPr>
          <a:xfrm>
            <a:off x="745804" y="1376772"/>
            <a:ext cx="5086336" cy="1348061"/>
          </a:xfrm>
          <a:prstGeom prst="rect">
            <a:avLst/>
          </a:prstGeom>
        </p:spPr>
        <p:txBody>
          <a:bodyPr wrap="square">
            <a:spAutoFit/>
          </a:bodyPr>
          <a:lstStyle/>
          <a:p>
            <a:pPr marL="401637" lvl="0" indent="-342900" eaLnBrk="0" hangingPunct="0">
              <a:spcBef>
                <a:spcPct val="20000"/>
              </a:spcBef>
              <a:buFont typeface="Arial" panose="020B0604020202020204" pitchFamily="34" charset="0"/>
              <a:buChar char="•"/>
            </a:pPr>
            <a:r>
              <a:rPr lang="en-US" sz="2400" b="1" dirty="0" smtClean="0">
                <a:latin typeface="+mj-lt"/>
                <a:cs typeface="Times New Roman" pitchFamily="18" charset="0"/>
              </a:rPr>
              <a:t>Penalized hitting probability</a:t>
            </a:r>
            <a:endParaRPr lang="en-US" sz="2400" b="1" dirty="0">
              <a:latin typeface="+mj-lt"/>
              <a:cs typeface="Times New Roman" pitchFamily="18" charset="0"/>
            </a:endParaRPr>
          </a:p>
          <a:p>
            <a:pPr marL="401637" lvl="0" indent="-342900" eaLnBrk="0" hangingPunct="0">
              <a:spcBef>
                <a:spcPct val="20000"/>
              </a:spcBef>
              <a:buFont typeface="Arial" panose="020B0604020202020204" pitchFamily="34" charset="0"/>
              <a:buChar char="•"/>
            </a:pPr>
            <a:r>
              <a:rPr lang="en-US" sz="2400" b="1" dirty="0" smtClean="0">
                <a:latin typeface="+mj-lt"/>
                <a:cs typeface="Times New Roman" pitchFamily="18" charset="0"/>
              </a:rPr>
              <a:t>Effective importance</a:t>
            </a:r>
            <a:endParaRPr lang="en-US" sz="2400" dirty="0" smtClean="0">
              <a:latin typeface="+mj-lt"/>
              <a:cs typeface="Times New Roman" pitchFamily="18" charset="0"/>
            </a:endParaRPr>
          </a:p>
          <a:p>
            <a:pPr marL="401637" lvl="0" indent="-342900" eaLnBrk="0" hangingPunct="0">
              <a:spcBef>
                <a:spcPct val="20000"/>
              </a:spcBef>
              <a:buFont typeface="Arial" panose="020B0604020202020204" pitchFamily="34" charset="0"/>
              <a:buChar char="•"/>
            </a:pPr>
            <a:r>
              <a:rPr lang="en-US" sz="2400" b="1" dirty="0">
                <a:latin typeface="+mj-lt"/>
                <a:cs typeface="Times New Roman" pitchFamily="18" charset="0"/>
              </a:rPr>
              <a:t>D</a:t>
            </a:r>
            <a:r>
              <a:rPr lang="en-US" sz="2400" b="1" dirty="0" smtClean="0">
                <a:latin typeface="+mj-lt"/>
                <a:cs typeface="Times New Roman" pitchFamily="18" charset="0"/>
              </a:rPr>
              <a:t>iscounted hitting time</a:t>
            </a:r>
            <a:endParaRPr lang="en-US" sz="2400" dirty="0">
              <a:latin typeface="+mj-lt"/>
              <a:cs typeface="Times New Roman" pitchFamily="18" charset="0"/>
            </a:endParaRPr>
          </a:p>
        </p:txBody>
      </p:sp>
      <p:sp>
        <p:nvSpPr>
          <p:cNvPr id="7" name="Rectangle 6"/>
          <p:cNvSpPr/>
          <p:nvPr/>
        </p:nvSpPr>
        <p:spPr>
          <a:xfrm>
            <a:off x="1209254" y="2780928"/>
            <a:ext cx="7539210" cy="461665"/>
          </a:xfrm>
          <a:prstGeom prst="rect">
            <a:avLst/>
          </a:prstGeom>
        </p:spPr>
        <p:txBody>
          <a:bodyPr wrap="square">
            <a:spAutoFit/>
          </a:bodyPr>
          <a:lstStyle/>
          <a:p>
            <a:pPr marL="4763" lvl="0" eaLnBrk="0" hangingPunct="0">
              <a:spcBef>
                <a:spcPct val="20000"/>
              </a:spcBef>
            </a:pPr>
            <a:r>
              <a:rPr lang="en-US" sz="2400" dirty="0">
                <a:cs typeface="Times New Roman" pitchFamily="18" charset="0"/>
              </a:rPr>
              <a:t>Theorem: </a:t>
            </a:r>
            <a:r>
              <a:rPr lang="en-US" sz="2400" dirty="0" smtClean="0">
                <a:cs typeface="Times New Roman" pitchFamily="18" charset="0"/>
              </a:rPr>
              <a:t>  </a:t>
            </a:r>
            <a:r>
              <a:rPr lang="en-US" sz="2400" dirty="0" smtClean="0">
                <a:latin typeface="+mj-lt"/>
                <a:cs typeface="Times New Roman" pitchFamily="18" charset="0"/>
              </a:rPr>
              <a:t>PHP, EI, and DHT give the same ranking results.</a:t>
            </a:r>
            <a:endParaRPr lang="en-US" sz="2400" dirty="0">
              <a:latin typeface="+mj-lt"/>
              <a:cs typeface="Times New Roman" pitchFamily="18" charset="0"/>
            </a:endParaRPr>
          </a:p>
        </p:txBody>
      </p:sp>
      <mc:AlternateContent xmlns:mc="http://schemas.openxmlformats.org/markup-compatibility/2006" xmlns:a14="http://schemas.microsoft.com/office/drawing/2010/main">
        <mc:Choice Requires="a14">
          <p:sp>
            <p:nvSpPr>
              <p:cNvPr id="14" name="Rectangle 13"/>
              <p:cNvSpPr/>
              <p:nvPr/>
            </p:nvSpPr>
            <p:spPr>
              <a:xfrm>
                <a:off x="1209254" y="4155467"/>
                <a:ext cx="5883026" cy="461665"/>
              </a:xfrm>
              <a:prstGeom prst="rect">
                <a:avLst/>
              </a:prstGeom>
            </p:spPr>
            <p:txBody>
              <a:bodyPr wrap="square">
                <a:spAutoFit/>
              </a:bodyPr>
              <a:lstStyle/>
              <a:p>
                <a:pPr marL="4763" lvl="0" eaLnBrk="0" hangingPunct="0">
                  <a:spcBef>
                    <a:spcPct val="20000"/>
                  </a:spcBef>
                </a:pPr>
                <a:r>
                  <a:rPr lang="en-US" sz="2400" dirty="0" smtClean="0">
                    <a:latin typeface="+mj-lt"/>
                    <a:cs typeface="Times New Roman" pitchFamily="18" charset="0"/>
                  </a:rPr>
                  <a:t>Theorem:        </a:t>
                </a:r>
                <a14:m>
                  <m:oMath xmlns:m="http://schemas.openxmlformats.org/officeDocument/2006/math">
                    <m:r>
                      <m:rPr>
                        <m:sty m:val="p"/>
                      </m:rPr>
                      <a:rPr lang="en-US" sz="2400">
                        <a:latin typeface="Cambria Math"/>
                        <a:cs typeface="Times New Roman" pitchFamily="18" charset="0"/>
                      </a:rPr>
                      <m:t>RWR</m:t>
                    </m:r>
                    <m:d>
                      <m:dPr>
                        <m:ctrlPr>
                          <a:rPr lang="en-US" sz="2400" i="1">
                            <a:latin typeface="Cambria Math"/>
                            <a:cs typeface="Times New Roman" pitchFamily="18" charset="0"/>
                          </a:rPr>
                        </m:ctrlPr>
                      </m:dPr>
                      <m:e>
                        <m:r>
                          <a:rPr lang="en-US" sz="2400" i="1">
                            <a:latin typeface="Cambria Math"/>
                            <a:cs typeface="Times New Roman" pitchFamily="18" charset="0"/>
                          </a:rPr>
                          <m:t>𝑖</m:t>
                        </m:r>
                      </m:e>
                    </m:d>
                    <m:r>
                      <a:rPr lang="en-US" sz="2400" i="1">
                        <a:latin typeface="Cambria Math"/>
                        <a:ea typeface="Cambria Math"/>
                        <a:cs typeface="Times New Roman" pitchFamily="18" charset="0"/>
                      </a:rPr>
                      <m:t>∝</m:t>
                    </m:r>
                    <m:r>
                      <m:rPr>
                        <m:sty m:val="p"/>
                      </m:rPr>
                      <a:rPr lang="en-US" sz="2400" b="0" i="0" smtClean="0">
                        <a:latin typeface="Cambria Math"/>
                        <a:ea typeface="Cambria Math"/>
                        <a:cs typeface="Times New Roman" pitchFamily="18" charset="0"/>
                      </a:rPr>
                      <m:t>degree</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𝑖</m:t>
                    </m:r>
                    <m:r>
                      <a:rPr lang="en-US" sz="2400" b="0" i="1" smtClean="0">
                        <a:latin typeface="Cambria Math"/>
                        <a:ea typeface="Cambria Math"/>
                        <a:cs typeface="Times New Roman" pitchFamily="18" charset="0"/>
                      </a:rPr>
                      <m:t>)∙</m:t>
                    </m:r>
                    <m:r>
                      <m:rPr>
                        <m:sty m:val="p"/>
                      </m:rPr>
                      <a:rPr lang="en-US" sz="2400">
                        <a:latin typeface="Cambria Math"/>
                        <a:ea typeface="Cambria Math"/>
                        <a:cs typeface="Times New Roman" pitchFamily="18" charset="0"/>
                      </a:rPr>
                      <m:t>PHP</m:t>
                    </m:r>
                    <m:r>
                      <a:rPr lang="en-US" sz="2400" i="1">
                        <a:latin typeface="Cambria Math"/>
                        <a:ea typeface="Cambria Math"/>
                        <a:cs typeface="Times New Roman" pitchFamily="18" charset="0"/>
                      </a:rPr>
                      <m:t>(</m:t>
                    </m:r>
                    <m:r>
                      <a:rPr lang="en-US" sz="2400" i="1">
                        <a:latin typeface="Cambria Math"/>
                        <a:ea typeface="Cambria Math"/>
                        <a:cs typeface="Times New Roman" pitchFamily="18" charset="0"/>
                      </a:rPr>
                      <m:t>𝑖</m:t>
                    </m:r>
                    <m:r>
                      <a:rPr lang="en-US" sz="2400" i="1">
                        <a:latin typeface="Cambria Math"/>
                        <a:ea typeface="Cambria Math"/>
                        <a:cs typeface="Times New Roman" pitchFamily="18" charset="0"/>
                      </a:rPr>
                      <m:t>)</m:t>
                    </m:r>
                  </m:oMath>
                </a14:m>
                <a:endParaRPr lang="en-US" sz="2400" dirty="0">
                  <a:latin typeface="+mj-lt"/>
                  <a:cs typeface="Times New Roman"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1209254" y="4155467"/>
                <a:ext cx="5883026" cy="461665"/>
              </a:xfrm>
              <a:prstGeom prst="rect">
                <a:avLst/>
              </a:prstGeom>
              <a:blipFill rotWithShape="1">
                <a:blip r:embed="rId3"/>
                <a:stretch>
                  <a:fillRect l="-1451" t="-10667" b="-30667"/>
                </a:stretch>
              </a:blipFill>
            </p:spPr>
            <p:txBody>
              <a:bodyPr/>
              <a:lstStyle/>
              <a:p>
                <a:r>
                  <a:rPr lang="en-US">
                    <a:noFill/>
                  </a:rPr>
                  <a:t> </a:t>
                </a:r>
              </a:p>
            </p:txBody>
          </p:sp>
        </mc:Fallback>
      </mc:AlternateContent>
      <p:sp>
        <p:nvSpPr>
          <p:cNvPr id="16" name="Rectangle 15"/>
          <p:cNvSpPr/>
          <p:nvPr/>
        </p:nvSpPr>
        <p:spPr>
          <a:xfrm>
            <a:off x="745804" y="3543399"/>
            <a:ext cx="4402260" cy="461665"/>
          </a:xfrm>
          <a:prstGeom prst="rect">
            <a:avLst/>
          </a:prstGeom>
        </p:spPr>
        <p:txBody>
          <a:bodyPr wrap="square">
            <a:spAutoFit/>
          </a:bodyPr>
          <a:lstStyle/>
          <a:p>
            <a:pPr marL="401637" lvl="0" indent="-342900" eaLnBrk="0" hangingPunct="0">
              <a:spcBef>
                <a:spcPct val="20000"/>
              </a:spcBef>
              <a:buFont typeface="Arial" panose="020B0604020202020204" pitchFamily="34" charset="0"/>
              <a:buChar char="•"/>
            </a:pPr>
            <a:r>
              <a:rPr lang="en-US" sz="2400" b="1" dirty="0" smtClean="0">
                <a:latin typeface="+mj-lt"/>
                <a:cs typeface="Times New Roman" pitchFamily="18" charset="0"/>
              </a:rPr>
              <a:t>Random walk with restart</a:t>
            </a:r>
            <a:endParaRPr lang="en-US" sz="2400" dirty="0">
              <a:latin typeface="+mj-lt"/>
              <a:cs typeface="Times New Roman" pitchFamily="18" charset="0"/>
            </a:endParaRPr>
          </a:p>
        </p:txBody>
      </p:sp>
      <p:sp>
        <p:nvSpPr>
          <p:cNvPr id="19" name="TextBox 18"/>
          <p:cNvSpPr txBox="1"/>
          <p:nvPr/>
        </p:nvSpPr>
        <p:spPr>
          <a:xfrm>
            <a:off x="1209254" y="4695527"/>
            <a:ext cx="4442866" cy="461665"/>
          </a:xfrm>
          <a:prstGeom prst="rect">
            <a:avLst/>
          </a:prstGeom>
          <a:noFill/>
        </p:spPr>
        <p:txBody>
          <a:bodyPr wrap="square" rtlCol="0">
            <a:spAutoFit/>
          </a:bodyPr>
          <a:lstStyle/>
          <a:p>
            <a:r>
              <a:rPr lang="en-US" sz="2400" dirty="0" smtClean="0">
                <a:latin typeface="+mj-lt"/>
                <a:cs typeface="Times New Roman" pitchFamily="18" charset="0"/>
              </a:rPr>
              <a:t>Note:  RWR has local maximum.</a:t>
            </a:r>
          </a:p>
        </p:txBody>
      </p:sp>
      <p:sp>
        <p:nvSpPr>
          <p:cNvPr id="8" name="TextBox 7"/>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Tree>
    <p:extLst>
      <p:ext uri="{BB962C8B-B14F-4D97-AF65-F5344CB8AC3E}">
        <p14:creationId xmlns:p14="http://schemas.microsoft.com/office/powerpoint/2010/main" val="332145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6344" y="393192"/>
            <a:ext cx="6711227" cy="614480"/>
          </a:xfrm>
        </p:spPr>
        <p:txBody>
          <a:bodyPr/>
          <a:lstStyle/>
          <a:p>
            <a:r>
              <a:rPr lang="en-US" sz="3200" dirty="0" smtClean="0">
                <a:solidFill>
                  <a:schemeClr val="tx1"/>
                </a:solidFill>
                <a:latin typeface="+mj-lt"/>
                <a:cs typeface="Times New Roman" pitchFamily="18" charset="0"/>
              </a:rPr>
              <a:t>Experiments </a:t>
            </a:r>
            <a:r>
              <a:rPr lang="en-US" altLang="zh-CN" sz="3200" dirty="0">
                <a:solidFill>
                  <a:schemeClr val="tx1"/>
                </a:solidFill>
                <a:latin typeface="+mj-lt"/>
                <a:cs typeface="Times New Roman" pitchFamily="18" charset="0"/>
              </a:rPr>
              <a:t>—— </a:t>
            </a:r>
            <a:r>
              <a:rPr lang="en-US" altLang="zh-CN" sz="3200" dirty="0" smtClean="0">
                <a:solidFill>
                  <a:schemeClr val="tx1"/>
                </a:solidFill>
                <a:latin typeface="+mj-lt"/>
                <a:cs typeface="Times New Roman" pitchFamily="18" charset="0"/>
              </a:rPr>
              <a:t>Datasets</a:t>
            </a:r>
            <a:endParaRPr lang="en-US" sz="3200" dirty="0">
              <a:solidFill>
                <a:schemeClr val="tx1"/>
              </a:solidFill>
              <a:latin typeface="+mj-lt"/>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81829561"/>
              </p:ext>
            </p:extLst>
          </p:nvPr>
        </p:nvGraphicFramePr>
        <p:xfrm>
          <a:off x="1150606" y="1508750"/>
          <a:ext cx="6766588" cy="3169920"/>
        </p:xfrm>
        <a:graphic>
          <a:graphicData uri="http://schemas.openxmlformats.org/drawingml/2006/table">
            <a:tbl>
              <a:tblPr firstRow="1" bandRow="1">
                <a:tableStyleId>{5C22544A-7EE6-4342-B048-85BDC9FD1C3A}</a:tableStyleId>
              </a:tblPr>
              <a:tblGrid>
                <a:gridCol w="1304380"/>
                <a:gridCol w="1541542"/>
                <a:gridCol w="830061"/>
                <a:gridCol w="1502015"/>
                <a:gridCol w="1588590"/>
              </a:tblGrid>
              <a:tr h="370840">
                <a:tc gridSpan="2">
                  <a:txBody>
                    <a:bodyPr/>
                    <a:lstStyle/>
                    <a:p>
                      <a:pPr algn="ctr"/>
                      <a:r>
                        <a:rPr lang="en-US" sz="2000" dirty="0" err="1" smtClean="0"/>
                        <a:t>Datatsets</a:t>
                      </a:r>
                      <a:endParaRPr lang="en-US" sz="2000" dirty="0"/>
                    </a:p>
                  </a:txBody>
                  <a:tcPr anchor="ctr"/>
                </a:tc>
                <a:tc hMerge="1">
                  <a:txBody>
                    <a:bodyPr/>
                    <a:lstStyle/>
                    <a:p>
                      <a:endParaRPr lang="en-US" dirty="0"/>
                    </a:p>
                  </a:txBody>
                  <a:tcPr/>
                </a:tc>
                <a:tc>
                  <a:txBody>
                    <a:bodyPr/>
                    <a:lstStyle/>
                    <a:p>
                      <a:pPr algn="ctr"/>
                      <a:r>
                        <a:rPr lang="en-US" sz="2000" dirty="0" smtClean="0"/>
                        <a:t>Abbr.</a:t>
                      </a:r>
                      <a:endParaRPr lang="en-US" sz="2000" dirty="0"/>
                    </a:p>
                  </a:txBody>
                  <a:tcPr anchor="ctr"/>
                </a:tc>
                <a:tc>
                  <a:txBody>
                    <a:bodyPr/>
                    <a:lstStyle/>
                    <a:p>
                      <a:pPr algn="ctr"/>
                      <a:r>
                        <a:rPr lang="en-US" sz="2000" dirty="0" smtClean="0"/>
                        <a:t>#nodes</a:t>
                      </a:r>
                      <a:endParaRPr lang="en-US" sz="2000" dirty="0"/>
                    </a:p>
                  </a:txBody>
                  <a:tcPr anchor="ctr"/>
                </a:tc>
                <a:tc>
                  <a:txBody>
                    <a:bodyPr/>
                    <a:lstStyle/>
                    <a:p>
                      <a:pPr algn="ctr"/>
                      <a:r>
                        <a:rPr lang="en-US" sz="2000" dirty="0" smtClean="0"/>
                        <a:t>#edges</a:t>
                      </a:r>
                      <a:endParaRPr lang="en-US" sz="2000" dirty="0"/>
                    </a:p>
                  </a:txBody>
                  <a:tcPr anchor="ctr"/>
                </a:tc>
              </a:tr>
              <a:tr h="370840">
                <a:tc rowSpan="4">
                  <a:txBody>
                    <a:bodyPr/>
                    <a:lstStyle/>
                    <a:p>
                      <a:pPr algn="ctr"/>
                      <a:r>
                        <a:rPr lang="en-US" sz="2000" dirty="0" smtClean="0"/>
                        <a:t>Real</a:t>
                      </a:r>
                      <a:endParaRPr lang="en-US" sz="2000" dirty="0"/>
                    </a:p>
                  </a:txBody>
                  <a:tcPr anchor="ctr"/>
                </a:tc>
                <a:tc>
                  <a:txBody>
                    <a:bodyPr/>
                    <a:lstStyle/>
                    <a:p>
                      <a:pPr algn="ctr"/>
                      <a:r>
                        <a:rPr lang="en-US" sz="2000" dirty="0" smtClean="0"/>
                        <a:t>Amazon</a:t>
                      </a:r>
                      <a:endParaRPr lang="en-US" sz="2000" dirty="0"/>
                    </a:p>
                  </a:txBody>
                  <a:tcPr anchor="ctr"/>
                </a:tc>
                <a:tc>
                  <a:txBody>
                    <a:bodyPr/>
                    <a:lstStyle/>
                    <a:p>
                      <a:pPr algn="ctr"/>
                      <a:r>
                        <a:rPr lang="en-US" sz="2000" dirty="0" smtClean="0"/>
                        <a:t>AZ</a:t>
                      </a:r>
                      <a:endParaRPr lang="en-US" sz="2000" dirty="0"/>
                    </a:p>
                  </a:txBody>
                  <a:tcPr anchor="ctr"/>
                </a:tc>
                <a:tc>
                  <a:txBody>
                    <a:bodyPr/>
                    <a:lstStyle/>
                    <a:p>
                      <a:pPr algn="ctr"/>
                      <a:r>
                        <a:rPr lang="en-US" sz="2000" b="0" i="0" u="none" strike="noStrike" kern="1200" baseline="0" dirty="0" smtClean="0">
                          <a:solidFill>
                            <a:schemeClr val="dk1"/>
                          </a:solidFill>
                          <a:latin typeface="+mn-lt"/>
                          <a:ea typeface="+mn-ea"/>
                          <a:cs typeface="+mn-cs"/>
                        </a:rPr>
                        <a:t>334,863</a:t>
                      </a:r>
                      <a:endParaRPr lang="en-US" sz="2000" dirty="0"/>
                    </a:p>
                  </a:txBody>
                  <a:tcPr anchor="ctr"/>
                </a:tc>
                <a:tc>
                  <a:txBody>
                    <a:bodyPr/>
                    <a:lstStyle/>
                    <a:p>
                      <a:pPr algn="ctr"/>
                      <a:r>
                        <a:rPr lang="en-US" sz="2000" b="0" i="0" u="none" strike="noStrike" kern="1200" baseline="0" dirty="0" smtClean="0">
                          <a:solidFill>
                            <a:schemeClr val="dk1"/>
                          </a:solidFill>
                          <a:latin typeface="+mn-lt"/>
                          <a:ea typeface="+mn-ea"/>
                          <a:cs typeface="+mn-cs"/>
                        </a:rPr>
                        <a:t>925,872</a:t>
                      </a:r>
                      <a:endParaRPr lang="en-US" sz="2000" dirty="0"/>
                    </a:p>
                  </a:txBody>
                  <a:tcPr anchor="ctr"/>
                </a:tc>
              </a:tr>
              <a:tr h="370840">
                <a:tc vMerge="1">
                  <a:txBody>
                    <a:bodyPr/>
                    <a:lstStyle/>
                    <a:p>
                      <a:endParaRPr lang="en-US" dirty="0"/>
                    </a:p>
                  </a:txBody>
                  <a:tcPr/>
                </a:tc>
                <a:tc>
                  <a:txBody>
                    <a:bodyPr/>
                    <a:lstStyle/>
                    <a:p>
                      <a:pPr algn="ctr"/>
                      <a:r>
                        <a:rPr lang="en-US" sz="2000" dirty="0" smtClean="0"/>
                        <a:t>DBLP</a:t>
                      </a:r>
                      <a:endParaRPr lang="en-US" sz="2000" dirty="0"/>
                    </a:p>
                  </a:txBody>
                  <a:tcPr anchor="ctr"/>
                </a:tc>
                <a:tc>
                  <a:txBody>
                    <a:bodyPr/>
                    <a:lstStyle/>
                    <a:p>
                      <a:pPr algn="ctr"/>
                      <a:r>
                        <a:rPr lang="en-US" sz="2000" dirty="0" smtClean="0"/>
                        <a:t>DP</a:t>
                      </a:r>
                      <a:endParaRPr lang="en-US" sz="2000" dirty="0"/>
                    </a:p>
                  </a:txBody>
                  <a:tcPr anchor="ctr"/>
                </a:tc>
                <a:tc>
                  <a:txBody>
                    <a:bodyPr/>
                    <a:lstStyle/>
                    <a:p>
                      <a:pPr algn="ctr"/>
                      <a:r>
                        <a:rPr lang="en-US" sz="2000" b="0" i="0" u="none" strike="noStrike" kern="1200" baseline="0" dirty="0" smtClean="0">
                          <a:solidFill>
                            <a:schemeClr val="dk1"/>
                          </a:solidFill>
                          <a:latin typeface="+mn-lt"/>
                          <a:ea typeface="+mn-ea"/>
                          <a:cs typeface="+mn-cs"/>
                        </a:rPr>
                        <a:t>317,080</a:t>
                      </a:r>
                      <a:endParaRPr lang="en-US" sz="2000" dirty="0"/>
                    </a:p>
                  </a:txBody>
                  <a:tcPr anchor="ctr"/>
                </a:tc>
                <a:tc>
                  <a:txBody>
                    <a:bodyPr/>
                    <a:lstStyle/>
                    <a:p>
                      <a:pPr algn="ctr"/>
                      <a:r>
                        <a:rPr lang="en-US" sz="2000" b="0" i="0" u="none" strike="noStrike" kern="1200" baseline="0" dirty="0" smtClean="0">
                          <a:solidFill>
                            <a:schemeClr val="dk1"/>
                          </a:solidFill>
                          <a:latin typeface="+mn-lt"/>
                          <a:ea typeface="+mn-ea"/>
                          <a:cs typeface="+mn-cs"/>
                        </a:rPr>
                        <a:t>1,049,866</a:t>
                      </a:r>
                      <a:endParaRPr lang="en-US" sz="2000" dirty="0"/>
                    </a:p>
                  </a:txBody>
                  <a:tcPr anchor="ctr"/>
                </a:tc>
              </a:tr>
              <a:tr h="370840">
                <a:tc vMerge="1">
                  <a:txBody>
                    <a:bodyPr/>
                    <a:lstStyle/>
                    <a:p>
                      <a:endParaRPr lang="en-US" dirty="0"/>
                    </a:p>
                  </a:txBody>
                  <a:tcPr/>
                </a:tc>
                <a:tc>
                  <a:txBody>
                    <a:bodyPr/>
                    <a:lstStyle/>
                    <a:p>
                      <a:pPr algn="ctr"/>
                      <a:r>
                        <a:rPr lang="en-US" sz="2000" dirty="0" err="1" smtClean="0"/>
                        <a:t>Youtube</a:t>
                      </a:r>
                      <a:endParaRPr lang="en-US" sz="2000" dirty="0"/>
                    </a:p>
                  </a:txBody>
                  <a:tcPr anchor="ctr"/>
                </a:tc>
                <a:tc>
                  <a:txBody>
                    <a:bodyPr/>
                    <a:lstStyle/>
                    <a:p>
                      <a:pPr algn="ctr"/>
                      <a:r>
                        <a:rPr lang="en-US" sz="2000" dirty="0" smtClean="0"/>
                        <a:t>YT</a:t>
                      </a:r>
                      <a:endParaRPr lang="en-US" sz="2000" dirty="0"/>
                    </a:p>
                  </a:txBody>
                  <a:tcPr anchor="ctr"/>
                </a:tc>
                <a:tc>
                  <a:txBody>
                    <a:bodyPr/>
                    <a:lstStyle/>
                    <a:p>
                      <a:pPr algn="ctr"/>
                      <a:r>
                        <a:rPr lang="en-US" sz="2000" b="0" i="0" u="none" strike="noStrike" kern="1200" baseline="0" dirty="0" smtClean="0">
                          <a:solidFill>
                            <a:schemeClr val="dk1"/>
                          </a:solidFill>
                          <a:latin typeface="+mn-lt"/>
                          <a:ea typeface="+mn-ea"/>
                          <a:cs typeface="+mn-cs"/>
                        </a:rPr>
                        <a:t>1,134,890</a:t>
                      </a:r>
                      <a:endParaRPr lang="en-US" sz="2000" dirty="0"/>
                    </a:p>
                  </a:txBody>
                  <a:tcPr anchor="ctr"/>
                </a:tc>
                <a:tc>
                  <a:txBody>
                    <a:bodyPr/>
                    <a:lstStyle/>
                    <a:p>
                      <a:pPr algn="ctr"/>
                      <a:r>
                        <a:rPr lang="en-US" sz="2000" b="0" i="0" u="none" strike="noStrike" kern="1200" baseline="0" dirty="0" smtClean="0">
                          <a:solidFill>
                            <a:schemeClr val="dk1"/>
                          </a:solidFill>
                          <a:latin typeface="+mn-lt"/>
                          <a:ea typeface="+mn-ea"/>
                          <a:cs typeface="+mn-cs"/>
                        </a:rPr>
                        <a:t>2,987,624</a:t>
                      </a:r>
                      <a:endParaRPr lang="en-US" sz="2000" dirty="0"/>
                    </a:p>
                  </a:txBody>
                  <a:tcPr anchor="ctr"/>
                </a:tc>
              </a:tr>
              <a:tr h="370840">
                <a:tc vMerge="1">
                  <a:txBody>
                    <a:bodyPr/>
                    <a:lstStyle/>
                    <a:p>
                      <a:endParaRPr lang="en-US" dirty="0"/>
                    </a:p>
                  </a:txBody>
                  <a:tcPr/>
                </a:tc>
                <a:tc>
                  <a:txBody>
                    <a:bodyPr/>
                    <a:lstStyle/>
                    <a:p>
                      <a:pPr algn="ctr"/>
                      <a:r>
                        <a:rPr lang="en-US" sz="2000" dirty="0" err="1" smtClean="0"/>
                        <a:t>LiveJournal</a:t>
                      </a:r>
                      <a:endParaRPr lang="en-US" sz="2000" dirty="0"/>
                    </a:p>
                  </a:txBody>
                  <a:tcPr anchor="ctr"/>
                </a:tc>
                <a:tc>
                  <a:txBody>
                    <a:bodyPr/>
                    <a:lstStyle/>
                    <a:p>
                      <a:pPr algn="ctr"/>
                      <a:r>
                        <a:rPr lang="en-US" sz="2000" dirty="0" smtClean="0"/>
                        <a:t>LJ</a:t>
                      </a:r>
                      <a:endParaRPr lang="en-US" sz="2000" dirty="0"/>
                    </a:p>
                  </a:txBody>
                  <a:tcPr anchor="ctr"/>
                </a:tc>
                <a:tc>
                  <a:txBody>
                    <a:bodyPr/>
                    <a:lstStyle/>
                    <a:p>
                      <a:pPr algn="ctr"/>
                      <a:r>
                        <a:rPr lang="en-US" sz="2000" b="0" i="0" u="none" strike="noStrike" kern="1200" baseline="0" dirty="0" smtClean="0">
                          <a:solidFill>
                            <a:schemeClr val="dk1"/>
                          </a:solidFill>
                          <a:latin typeface="+mn-lt"/>
                          <a:ea typeface="+mn-ea"/>
                          <a:cs typeface="+mn-cs"/>
                        </a:rPr>
                        <a:t>3,997,962</a:t>
                      </a:r>
                      <a:endParaRPr lang="en-US" sz="2000" dirty="0"/>
                    </a:p>
                  </a:txBody>
                  <a:tcPr anchor="ctr"/>
                </a:tc>
                <a:tc>
                  <a:txBody>
                    <a:bodyPr/>
                    <a:lstStyle/>
                    <a:p>
                      <a:pPr algn="ctr"/>
                      <a:r>
                        <a:rPr lang="en-US" sz="2000" b="0" i="0" u="none" strike="noStrike" kern="1200" baseline="0" dirty="0" smtClean="0">
                          <a:solidFill>
                            <a:schemeClr val="dk1"/>
                          </a:solidFill>
                          <a:latin typeface="+mn-lt"/>
                          <a:ea typeface="+mn-ea"/>
                          <a:cs typeface="+mn-cs"/>
                        </a:rPr>
                        <a:t>34,681,189</a:t>
                      </a:r>
                      <a:endParaRPr lang="en-US" sz="2000" dirty="0"/>
                    </a:p>
                  </a:txBody>
                  <a:tcPr anchor="ctr"/>
                </a:tc>
              </a:tr>
              <a:tr h="370840">
                <a:tc rowSpan="3">
                  <a:txBody>
                    <a:bodyPr/>
                    <a:lstStyle/>
                    <a:p>
                      <a:pPr algn="ctr"/>
                      <a:r>
                        <a:rPr lang="en-US" sz="2000" dirty="0" smtClean="0"/>
                        <a:t>Synthetic</a:t>
                      </a:r>
                      <a:endParaRPr lang="en-US" sz="2000" dirty="0"/>
                    </a:p>
                  </a:txBody>
                  <a:tcPr anchor="ctr"/>
                </a:tc>
                <a:tc rowSpan="2">
                  <a:txBody>
                    <a:bodyPr/>
                    <a:lstStyle/>
                    <a:p>
                      <a:pPr algn="ctr"/>
                      <a:r>
                        <a:rPr lang="en-US" sz="2000" dirty="0" smtClean="0"/>
                        <a:t>In-memory</a:t>
                      </a:r>
                      <a:endParaRPr lang="en-US" sz="2000" dirty="0"/>
                    </a:p>
                  </a:txBody>
                  <a:tcPr anchor="ctr"/>
                </a:tc>
                <a:tc>
                  <a:txBody>
                    <a:bodyPr/>
                    <a:lstStyle/>
                    <a:p>
                      <a:pPr algn="ctr"/>
                      <a:r>
                        <a:rPr lang="en-US" sz="2000" dirty="0" smtClean="0"/>
                        <a:t>--</a:t>
                      </a:r>
                      <a:endParaRPr lang="en-US" sz="2000" dirty="0"/>
                    </a:p>
                  </a:txBody>
                  <a:tcPr anchor="ctr"/>
                </a:tc>
                <a:tc gridSpan="2">
                  <a:txBody>
                    <a:bodyPr/>
                    <a:lstStyle/>
                    <a:p>
                      <a:pPr algn="ctr"/>
                      <a:r>
                        <a:rPr lang="en-US" sz="2000" dirty="0" smtClean="0"/>
                        <a:t>Varying size</a:t>
                      </a:r>
                      <a:endParaRPr lang="en-US" sz="2000" dirty="0"/>
                    </a:p>
                  </a:txBody>
                  <a:tcPr anchor="ctr"/>
                </a:tc>
                <a:tc hMerge="1">
                  <a:txBody>
                    <a:bodyPr/>
                    <a:lstStyle/>
                    <a:p>
                      <a:endParaRPr lang="en-US" dirty="0"/>
                    </a:p>
                  </a:txBody>
                  <a:tcPr/>
                </a:tc>
              </a:tr>
              <a:tr h="370840">
                <a:tc vMerge="1">
                  <a:txBody>
                    <a:bodyPr/>
                    <a:lstStyle/>
                    <a:p>
                      <a:endParaRPr lang="en-US" dirty="0"/>
                    </a:p>
                  </a:txBody>
                  <a:tcPr/>
                </a:tc>
                <a:tc vMerge="1">
                  <a:txBody>
                    <a:bodyPr/>
                    <a:lstStyle/>
                    <a:p>
                      <a:endParaRPr lang="en-US" dirty="0"/>
                    </a:p>
                  </a:txBody>
                  <a:tcPr/>
                </a:tc>
                <a:tc>
                  <a:txBody>
                    <a:bodyPr/>
                    <a:lstStyle/>
                    <a:p>
                      <a:pPr algn="ctr"/>
                      <a:r>
                        <a:rPr lang="en-US" sz="2000" dirty="0" smtClean="0"/>
                        <a:t>--</a:t>
                      </a:r>
                      <a:endParaRPr lang="en-US" sz="2000" dirty="0"/>
                    </a:p>
                  </a:txBody>
                  <a:tcPr anchor="ctr"/>
                </a:tc>
                <a:tc gridSpan="2">
                  <a:txBody>
                    <a:bodyPr/>
                    <a:lstStyle/>
                    <a:p>
                      <a:pPr algn="ctr"/>
                      <a:r>
                        <a:rPr lang="en-US" sz="2000" dirty="0" smtClean="0"/>
                        <a:t>Varying density</a:t>
                      </a:r>
                      <a:endParaRPr lang="en-US" sz="2000" dirty="0"/>
                    </a:p>
                  </a:txBody>
                  <a:tcPr anchor="ctr"/>
                </a:tc>
                <a:tc hMerge="1">
                  <a:txBody>
                    <a:bodyPr/>
                    <a:lstStyle/>
                    <a:p>
                      <a:endParaRPr lang="en-US" dirty="0"/>
                    </a:p>
                  </a:txBody>
                  <a:tcPr/>
                </a:tc>
              </a:tr>
              <a:tr h="370840">
                <a:tc vMerge="1">
                  <a:txBody>
                    <a:bodyPr/>
                    <a:lstStyle/>
                    <a:p>
                      <a:endParaRPr lang="en-US" dirty="0"/>
                    </a:p>
                  </a:txBody>
                  <a:tcPr/>
                </a:tc>
                <a:tc>
                  <a:txBody>
                    <a:bodyPr/>
                    <a:lstStyle/>
                    <a:p>
                      <a:pPr algn="ctr"/>
                      <a:r>
                        <a:rPr lang="en-US" sz="2000" dirty="0" smtClean="0"/>
                        <a:t>Disk-resident</a:t>
                      </a:r>
                      <a:endParaRPr lang="en-US" sz="2000" dirty="0"/>
                    </a:p>
                  </a:txBody>
                  <a:tcPr anchor="ctr"/>
                </a:tc>
                <a:tc>
                  <a:txBody>
                    <a:bodyPr/>
                    <a:lstStyle/>
                    <a:p>
                      <a:pPr algn="ctr"/>
                      <a:r>
                        <a:rPr lang="en-US" sz="2000" dirty="0" smtClean="0"/>
                        <a:t>--</a:t>
                      </a:r>
                      <a:endParaRPr lang="en-US" sz="2000" dirty="0"/>
                    </a:p>
                  </a:txBody>
                  <a:tcPr anchor="ctr"/>
                </a:tc>
                <a:tc gridSpan="2">
                  <a:txBody>
                    <a:bodyPr/>
                    <a:lstStyle/>
                    <a:p>
                      <a:pPr algn="ctr"/>
                      <a:r>
                        <a:rPr lang="en-US" sz="2000" dirty="0" smtClean="0"/>
                        <a:t>Varying size</a:t>
                      </a:r>
                      <a:endParaRPr lang="en-US" sz="2000" dirty="0"/>
                    </a:p>
                  </a:txBody>
                  <a:tcPr anchor="ctr"/>
                </a:tc>
                <a:tc hMerge="1">
                  <a:txBody>
                    <a:bodyPr/>
                    <a:lstStyle/>
                    <a:p>
                      <a:endParaRPr lang="en-US" dirty="0"/>
                    </a:p>
                  </a:txBody>
                  <a:tcPr/>
                </a:tc>
              </a:tr>
            </a:tbl>
          </a:graphicData>
        </a:graphic>
      </p:graphicFrame>
      <p:sp>
        <p:nvSpPr>
          <p:cNvPr id="6" name="TextBox 5"/>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Tree>
    <p:extLst>
      <p:ext uri="{BB962C8B-B14F-4D97-AF65-F5344CB8AC3E}">
        <p14:creationId xmlns:p14="http://schemas.microsoft.com/office/powerpoint/2010/main" val="2313550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6344" y="393192"/>
            <a:ext cx="7952023" cy="689886"/>
          </a:xfrm>
        </p:spPr>
        <p:txBody>
          <a:bodyPr/>
          <a:lstStyle/>
          <a:p>
            <a:r>
              <a:rPr lang="en-US" sz="3200" dirty="0">
                <a:solidFill>
                  <a:schemeClr val="tx1"/>
                </a:solidFill>
                <a:latin typeface="+mj-lt"/>
                <a:cs typeface="Times New Roman" pitchFamily="18" charset="0"/>
              </a:rPr>
              <a:t>Experiments —— </a:t>
            </a:r>
            <a:r>
              <a:rPr lang="en-US" sz="3200" dirty="0" smtClean="0">
                <a:solidFill>
                  <a:schemeClr val="tx1"/>
                </a:solidFill>
                <a:latin typeface="+mj-lt"/>
                <a:cs typeface="Times New Roman" pitchFamily="18" charset="0"/>
              </a:rPr>
              <a:t>State-of-the-art Methods</a:t>
            </a:r>
            <a:endParaRPr lang="en-US" sz="3200" dirty="0">
              <a:solidFill>
                <a:schemeClr val="tx1"/>
              </a:solidFill>
              <a:latin typeface="+mj-lt"/>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67764890"/>
              </p:ext>
            </p:extLst>
          </p:nvPr>
        </p:nvGraphicFramePr>
        <p:xfrm>
          <a:off x="791580" y="1122588"/>
          <a:ext cx="7561348" cy="4358640"/>
        </p:xfrm>
        <a:graphic>
          <a:graphicData uri="http://schemas.openxmlformats.org/drawingml/2006/table">
            <a:tbl>
              <a:tblPr firstRow="1" bandRow="1">
                <a:tableStyleId>{5C22544A-7EE6-4342-B048-85BDC9FD1C3A}</a:tableStyleId>
              </a:tblPr>
              <a:tblGrid>
                <a:gridCol w="1584684"/>
                <a:gridCol w="1116124"/>
                <a:gridCol w="2052228"/>
                <a:gridCol w="1475655"/>
                <a:gridCol w="1332657"/>
              </a:tblGrid>
              <a:tr h="370840">
                <a:tc rowSpan="2">
                  <a:txBody>
                    <a:bodyPr/>
                    <a:lstStyle/>
                    <a:p>
                      <a:pPr algn="ctr"/>
                      <a:r>
                        <a:rPr lang="en-US" sz="2000" b="1" dirty="0" smtClean="0"/>
                        <a:t>Our methods</a:t>
                      </a:r>
                    </a:p>
                    <a:p>
                      <a:pPr algn="ctr"/>
                      <a:r>
                        <a:rPr lang="en-US" sz="2000" b="1" dirty="0" smtClean="0"/>
                        <a:t>(exact)</a:t>
                      </a:r>
                      <a:endParaRPr lang="en-US" sz="2000" b="1" dirty="0"/>
                    </a:p>
                  </a:txBody>
                  <a:tcPr anchor="ctr">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gridSpan="4">
                  <a:txBody>
                    <a:bodyPr/>
                    <a:lstStyle/>
                    <a:p>
                      <a:pPr algn="ctr"/>
                      <a:r>
                        <a:rPr lang="en-US" sz="2000" b="1" dirty="0" smtClean="0"/>
                        <a:t>State-of-the-art</a:t>
                      </a:r>
                      <a:r>
                        <a:rPr lang="en-US" sz="2000" b="1" baseline="0" dirty="0" smtClean="0"/>
                        <a:t> methods</a:t>
                      </a:r>
                      <a:endParaRPr lang="en-US" sz="2000" b="1" dirty="0"/>
                    </a:p>
                  </a:txBody>
                  <a:tcPr anchor="ctr">
                    <a:lnL w="19050" cap="flat" cmpd="sng" algn="ctr">
                      <a:solidFill>
                        <a:schemeClr val="bg1"/>
                      </a:solidFill>
                      <a:prstDash val="solid"/>
                      <a:round/>
                      <a:headEnd type="none" w="med" len="med"/>
                      <a:tailEnd type="none" w="med" len="med"/>
                    </a:lnL>
                    <a:lnB w="19050" cap="flat" cmpd="sng" algn="ctr">
                      <a:solidFill>
                        <a:schemeClr val="bg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vMerge="1">
                  <a:txBody>
                    <a:bodyPr/>
                    <a:lstStyle/>
                    <a:p>
                      <a:endParaRPr lang="en-US" dirty="0"/>
                    </a:p>
                  </a:txBody>
                  <a:tcPr/>
                </a:tc>
                <a:tc>
                  <a:txBody>
                    <a:bodyPr/>
                    <a:lstStyle/>
                    <a:p>
                      <a:pPr algn="ctr"/>
                      <a:r>
                        <a:rPr lang="en-US" sz="2000" b="1" dirty="0" smtClean="0">
                          <a:solidFill>
                            <a:schemeClr val="bg1"/>
                          </a:solidFill>
                        </a:rPr>
                        <a:t>Abbr.</a:t>
                      </a:r>
                      <a:endParaRPr lang="en-US" sz="2000" b="1"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lang="en-US" sz="2000" b="1" dirty="0" smtClean="0">
                          <a:solidFill>
                            <a:schemeClr val="bg1"/>
                          </a:solidFill>
                        </a:rPr>
                        <a:t>Key idea</a:t>
                      </a:r>
                      <a:endParaRPr lang="en-US" sz="2000" b="1"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lang="en-US" sz="2000" b="1" dirty="0" smtClean="0">
                          <a:solidFill>
                            <a:schemeClr val="bg1"/>
                          </a:solidFill>
                        </a:rPr>
                        <a:t>Ref.</a:t>
                      </a:r>
                      <a:endParaRPr lang="en-US" sz="2000" b="1"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lang="en-US" sz="2000" b="1" dirty="0" smtClean="0">
                          <a:solidFill>
                            <a:schemeClr val="bg1"/>
                          </a:solidFill>
                        </a:rPr>
                        <a:t>Exactness</a:t>
                      </a:r>
                      <a:endParaRPr lang="en-US" sz="2000" b="1" dirty="0">
                        <a:solidFill>
                          <a:schemeClr val="bg1"/>
                        </a:solidFill>
                      </a:endParaRPr>
                    </a:p>
                  </a:txBody>
                  <a:tcPr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r>
              <a:tr h="370840">
                <a:tc rowSpan="4">
                  <a:txBody>
                    <a:bodyPr/>
                    <a:lstStyle/>
                    <a:p>
                      <a:pPr algn="ctr"/>
                      <a:r>
                        <a:rPr lang="en-US" sz="2000" dirty="0" err="1" smtClean="0"/>
                        <a:t>FLoS_PHP</a:t>
                      </a:r>
                      <a:endParaRPr lang="en-US" sz="2000" dirty="0"/>
                    </a:p>
                  </a:txBody>
                  <a:tcPr anchor="ctr">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sz="2000" dirty="0" smtClean="0"/>
                        <a:t>GI_PHP</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sz="2000" dirty="0" smtClean="0"/>
                        <a:t>Global iteration</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sz="2000" dirty="0" smtClean="0"/>
                        <a:t>--</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sz="2000" dirty="0" smtClean="0"/>
                        <a:t>Exact</a:t>
                      </a:r>
                      <a:endParaRPr lang="en-US" sz="2000" dirty="0"/>
                    </a:p>
                  </a:txBody>
                  <a:tcPr anchor="ctr">
                    <a:lnL w="1905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r>
              <a:tr h="370840">
                <a:tc vMerge="1">
                  <a:txBody>
                    <a:bodyPr/>
                    <a:lstStyle/>
                    <a:p>
                      <a:endParaRPr lang="en-US" dirty="0"/>
                    </a:p>
                  </a:txBody>
                  <a:tcPr/>
                </a:tc>
                <a:tc>
                  <a:txBody>
                    <a:bodyPr/>
                    <a:lstStyle/>
                    <a:p>
                      <a:pPr algn="ctr"/>
                      <a:r>
                        <a:rPr lang="en-US" sz="2000" dirty="0" smtClean="0"/>
                        <a:t>DNE</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Local</a:t>
                      </a:r>
                      <a:r>
                        <a:rPr lang="en-US" sz="2000" baseline="0" dirty="0" smtClean="0"/>
                        <a:t> search</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CIKM’12</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Approx.</a:t>
                      </a:r>
                      <a:endParaRPr lang="en-US" sz="2000" dirty="0"/>
                    </a:p>
                  </a:txBody>
                  <a:tcPr anchor="ctr">
                    <a:lnL w="19050" cap="flat" cmpd="sng" algn="ctr">
                      <a:solidFill>
                        <a:schemeClr val="bg1"/>
                      </a:solidFill>
                      <a:prstDash val="solid"/>
                      <a:round/>
                      <a:headEnd type="none" w="med" len="med"/>
                      <a:tailEnd type="none" w="med" len="med"/>
                    </a:lnL>
                  </a:tcPr>
                </a:tc>
              </a:tr>
              <a:tr h="370840">
                <a:tc vMerge="1">
                  <a:txBody>
                    <a:bodyPr/>
                    <a:lstStyle/>
                    <a:p>
                      <a:endParaRPr lang="en-US" dirty="0"/>
                    </a:p>
                  </a:txBody>
                  <a:tcPr/>
                </a:tc>
                <a:tc>
                  <a:txBody>
                    <a:bodyPr/>
                    <a:lstStyle/>
                    <a:p>
                      <a:pPr algn="ctr"/>
                      <a:r>
                        <a:rPr lang="en-US" sz="2000" dirty="0" smtClean="0"/>
                        <a:t>NN_EI</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Local</a:t>
                      </a:r>
                      <a:r>
                        <a:rPr lang="en-US" sz="2000" baseline="0" dirty="0" smtClean="0"/>
                        <a:t> search</a:t>
                      </a:r>
                      <a:endParaRPr lang="en-US" sz="2000" dirty="0" smtClean="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CIKM’13</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Exact</a:t>
                      </a:r>
                      <a:endParaRPr lang="en-US" sz="2000" dirty="0"/>
                    </a:p>
                  </a:txBody>
                  <a:tcPr anchor="ctr">
                    <a:lnL w="19050" cap="flat" cmpd="sng" algn="ctr">
                      <a:solidFill>
                        <a:schemeClr val="bg1"/>
                      </a:solidFill>
                      <a:prstDash val="solid"/>
                      <a:round/>
                      <a:headEnd type="none" w="med" len="med"/>
                      <a:tailEnd type="none" w="med" len="med"/>
                    </a:lnL>
                  </a:tcPr>
                </a:tc>
              </a:tr>
              <a:tr h="370840">
                <a:tc vMerge="1">
                  <a:txBody>
                    <a:bodyPr/>
                    <a:lstStyle/>
                    <a:p>
                      <a:endParaRPr lang="en-US" dirty="0"/>
                    </a:p>
                  </a:txBody>
                  <a:tcPr/>
                </a:tc>
                <a:tc>
                  <a:txBody>
                    <a:bodyPr/>
                    <a:lstStyle/>
                    <a:p>
                      <a:pPr algn="ctr"/>
                      <a:r>
                        <a:rPr lang="en-US" sz="2000" dirty="0" smtClean="0"/>
                        <a:t>LS_EI</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Local</a:t>
                      </a:r>
                      <a:r>
                        <a:rPr lang="en-US" sz="2000" baseline="0" dirty="0" smtClean="0"/>
                        <a:t> search</a:t>
                      </a:r>
                      <a:endParaRPr lang="en-US" sz="2000" dirty="0" smtClean="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sz="2000" dirty="0" smtClean="0"/>
                        <a:t>KDD’10</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sz="2000" dirty="0" smtClean="0"/>
                        <a:t>Approx.</a:t>
                      </a:r>
                      <a:endParaRPr lang="en-US" sz="2000" dirty="0"/>
                    </a:p>
                  </a:txBody>
                  <a:tcPr anchor="ctr">
                    <a:lnL w="1905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tr>
              <a:tr h="370840">
                <a:tc rowSpan="5">
                  <a:txBody>
                    <a:bodyPr/>
                    <a:lstStyle/>
                    <a:p>
                      <a:pPr algn="ctr"/>
                      <a:r>
                        <a:rPr lang="en-US" sz="2000" dirty="0" err="1" smtClean="0"/>
                        <a:t>FLoS_RWR</a:t>
                      </a:r>
                      <a:endParaRPr lang="en-US" sz="2000" dirty="0"/>
                    </a:p>
                  </a:txBody>
                  <a:tcPr anchor="ctr">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D0D8E8"/>
                    </a:solidFill>
                  </a:tcPr>
                </a:tc>
                <a:tc>
                  <a:txBody>
                    <a:bodyPr/>
                    <a:lstStyle/>
                    <a:p>
                      <a:pPr algn="ctr"/>
                      <a:r>
                        <a:rPr lang="en-US" sz="2000" dirty="0" smtClean="0"/>
                        <a:t>GI_RWR</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Global iteration</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sz="2000" dirty="0" smtClean="0"/>
                        <a:t>--</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sz="2000" dirty="0" smtClean="0"/>
                        <a:t>Exact</a:t>
                      </a:r>
                      <a:endParaRPr lang="en-US" sz="2000" dirty="0"/>
                    </a:p>
                  </a:txBody>
                  <a:tcPr anchor="ctr">
                    <a:lnL w="1905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r>
              <a:tr h="370840">
                <a:tc vMerge="1">
                  <a:txBody>
                    <a:bodyPr/>
                    <a:lstStyle/>
                    <a:p>
                      <a:endParaRPr lang="en-US" dirty="0"/>
                    </a:p>
                  </a:txBody>
                  <a:tcPr/>
                </a:tc>
                <a:tc>
                  <a:txBody>
                    <a:bodyPr/>
                    <a:lstStyle/>
                    <a:p>
                      <a:pPr algn="ctr"/>
                      <a:r>
                        <a:rPr lang="en-US" sz="2000" dirty="0" smtClean="0"/>
                        <a:t>Castanet</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Improved GI</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SIGMOD’13</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Exact</a:t>
                      </a:r>
                      <a:endParaRPr lang="en-US" sz="2000" dirty="0"/>
                    </a:p>
                  </a:txBody>
                  <a:tcPr anchor="ctr">
                    <a:lnL w="19050" cap="flat" cmpd="sng" algn="ctr">
                      <a:solidFill>
                        <a:schemeClr val="bg1"/>
                      </a:solidFill>
                      <a:prstDash val="solid"/>
                      <a:round/>
                      <a:headEnd type="none" w="med" len="med"/>
                      <a:tailEnd type="none" w="med" len="med"/>
                    </a:lnL>
                  </a:tcPr>
                </a:tc>
              </a:tr>
              <a:tr h="370840">
                <a:tc vMerge="1">
                  <a:txBody>
                    <a:bodyPr/>
                    <a:lstStyle/>
                    <a:p>
                      <a:endParaRPr lang="en-US" dirty="0"/>
                    </a:p>
                  </a:txBody>
                  <a:tcPr/>
                </a:tc>
                <a:tc>
                  <a:txBody>
                    <a:bodyPr/>
                    <a:lstStyle/>
                    <a:p>
                      <a:pPr algn="ctr"/>
                      <a:r>
                        <a:rPr lang="en-US" sz="2000" dirty="0" smtClean="0"/>
                        <a:t>K-dash</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Matrix inversion</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VLDB’12</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Exact</a:t>
                      </a:r>
                      <a:endParaRPr lang="en-US" sz="2000" dirty="0"/>
                    </a:p>
                  </a:txBody>
                  <a:tcPr anchor="ctr">
                    <a:lnL w="19050" cap="flat" cmpd="sng" algn="ctr">
                      <a:solidFill>
                        <a:schemeClr val="bg1"/>
                      </a:solidFill>
                      <a:prstDash val="solid"/>
                      <a:round/>
                      <a:headEnd type="none" w="med" len="med"/>
                      <a:tailEnd type="none" w="med" len="med"/>
                    </a:lnL>
                  </a:tcPr>
                </a:tc>
              </a:tr>
              <a:tr h="370840">
                <a:tc vMerge="1">
                  <a:txBody>
                    <a:bodyPr/>
                    <a:lstStyle/>
                    <a:p>
                      <a:endParaRPr lang="en-US" dirty="0"/>
                    </a:p>
                  </a:txBody>
                  <a:tcPr/>
                </a:tc>
                <a:tc>
                  <a:txBody>
                    <a:bodyPr/>
                    <a:lstStyle/>
                    <a:p>
                      <a:pPr algn="ctr"/>
                      <a:r>
                        <a:rPr lang="en-US" sz="2000" dirty="0" smtClean="0"/>
                        <a:t>GE_RWR</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Graph embedding</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VLDB’13</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Approx.</a:t>
                      </a:r>
                      <a:endParaRPr lang="en-US" sz="2000" dirty="0"/>
                    </a:p>
                  </a:txBody>
                  <a:tcPr anchor="ctr">
                    <a:lnL w="19050" cap="flat" cmpd="sng" algn="ctr">
                      <a:solidFill>
                        <a:schemeClr val="bg1"/>
                      </a:solidFill>
                      <a:prstDash val="solid"/>
                      <a:round/>
                      <a:headEnd type="none" w="med" len="med"/>
                      <a:tailEnd type="none" w="med" len="med"/>
                    </a:lnL>
                  </a:tcPr>
                </a:tc>
              </a:tr>
              <a:tr h="370840">
                <a:tc vMerge="1">
                  <a:txBody>
                    <a:bodyPr/>
                    <a:lstStyle/>
                    <a:p>
                      <a:endParaRPr lang="en-US"/>
                    </a:p>
                  </a:txBody>
                  <a:tcPr/>
                </a:tc>
                <a:tc>
                  <a:txBody>
                    <a:bodyPr/>
                    <a:lstStyle/>
                    <a:p>
                      <a:pPr algn="ctr"/>
                      <a:r>
                        <a:rPr lang="en-US" sz="2000" dirty="0" smtClean="0"/>
                        <a:t>LS_RWR</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Local</a:t>
                      </a:r>
                      <a:r>
                        <a:rPr lang="en-US" sz="2000" baseline="0" dirty="0" smtClean="0"/>
                        <a:t> search</a:t>
                      </a:r>
                      <a:endParaRPr lang="en-US" sz="2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KDD’10</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lang="en-US" sz="2000" dirty="0" smtClean="0"/>
                        <a:t>Approx.</a:t>
                      </a:r>
                      <a:endParaRPr lang="en-US" sz="2000" dirty="0"/>
                    </a:p>
                  </a:txBody>
                  <a:tcPr anchor="ctr">
                    <a:lnL w="19050" cap="flat" cmpd="sng" algn="ctr">
                      <a:solidFill>
                        <a:schemeClr val="bg1"/>
                      </a:solidFill>
                      <a:prstDash val="solid"/>
                      <a:round/>
                      <a:headEnd type="none" w="med" len="med"/>
                      <a:tailEnd type="none" w="med" len="med"/>
                    </a:lnL>
                  </a:tcPr>
                </a:tc>
              </a:tr>
            </a:tbl>
          </a:graphicData>
        </a:graphic>
      </p:graphicFrame>
      <p:sp>
        <p:nvSpPr>
          <p:cNvPr id="5" name="TextBox 4"/>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Tree>
    <p:extLst>
      <p:ext uri="{BB962C8B-B14F-4D97-AF65-F5344CB8AC3E}">
        <p14:creationId xmlns:p14="http://schemas.microsoft.com/office/powerpoint/2010/main" val="1203684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6344" y="393192"/>
            <a:ext cx="7952023" cy="584467"/>
          </a:xfrm>
        </p:spPr>
        <p:txBody>
          <a:bodyPr/>
          <a:lstStyle/>
          <a:p>
            <a:r>
              <a:rPr lang="en-US" sz="3200" dirty="0" smtClean="0">
                <a:solidFill>
                  <a:schemeClr val="tx1"/>
                </a:solidFill>
                <a:latin typeface="+mj-lt"/>
                <a:cs typeface="Times New Roman" pitchFamily="18" charset="0"/>
              </a:rPr>
              <a:t>Experiments </a:t>
            </a:r>
            <a:r>
              <a:rPr lang="en-US" altLang="zh-CN" sz="3200" dirty="0">
                <a:solidFill>
                  <a:schemeClr val="tx1"/>
                </a:solidFill>
                <a:latin typeface="+mj-lt"/>
                <a:cs typeface="Times New Roman" pitchFamily="18" charset="0"/>
              </a:rPr>
              <a:t>—— </a:t>
            </a:r>
            <a:r>
              <a:rPr lang="en-US" altLang="zh-CN" sz="3200" dirty="0" smtClean="0">
                <a:solidFill>
                  <a:schemeClr val="tx1"/>
                </a:solidFill>
                <a:latin typeface="+mj-lt"/>
                <a:cs typeface="Times New Roman" pitchFamily="18" charset="0"/>
              </a:rPr>
              <a:t>PHP, Real Graphs</a:t>
            </a:r>
            <a:endParaRPr lang="en-US" sz="3200" dirty="0">
              <a:solidFill>
                <a:schemeClr val="tx1"/>
              </a:solidFill>
              <a:latin typeface="+mj-lt"/>
              <a:cs typeface="Times New Roman" pitchFamily="18" charset="0"/>
            </a:endParaRPr>
          </a:p>
        </p:txBody>
      </p:sp>
      <p:sp>
        <p:nvSpPr>
          <p:cNvPr id="8" name="Rectangle 7"/>
          <p:cNvSpPr/>
          <p:nvPr/>
        </p:nvSpPr>
        <p:spPr>
          <a:xfrm>
            <a:off x="1452954" y="4293096"/>
            <a:ext cx="2578986" cy="461665"/>
          </a:xfrm>
          <a:prstGeom prst="rect">
            <a:avLst/>
          </a:prstGeom>
        </p:spPr>
        <p:txBody>
          <a:bodyPr wrap="square">
            <a:spAutoFit/>
          </a:bodyPr>
          <a:lstStyle/>
          <a:p>
            <a:pPr marL="58737" lvl="0" algn="ctr" eaLnBrk="0" hangingPunct="0">
              <a:spcBef>
                <a:spcPct val="20000"/>
              </a:spcBef>
            </a:pPr>
            <a:r>
              <a:rPr lang="en-US" sz="2400" dirty="0" smtClean="0">
                <a:solidFill>
                  <a:schemeClr val="tx1"/>
                </a:solidFill>
                <a:latin typeface="+mj-lt"/>
                <a:cs typeface="Times New Roman" pitchFamily="18" charset="0"/>
              </a:rPr>
              <a:t>Running time (AZ)</a:t>
            </a:r>
            <a:endParaRPr lang="en-US" sz="2400" dirty="0">
              <a:solidFill>
                <a:schemeClr val="tx1"/>
              </a:solidFill>
              <a:latin typeface="+mj-lt"/>
              <a:cs typeface="Times New Roman"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7522" y="1673738"/>
            <a:ext cx="2813685" cy="2568321"/>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4398" y="1689740"/>
            <a:ext cx="2813685" cy="2536317"/>
          </a:xfrm>
          <a:prstGeom prst="rect">
            <a:avLst/>
          </a:prstGeom>
        </p:spPr>
      </p:pic>
      <p:sp>
        <p:nvSpPr>
          <p:cNvPr id="17" name="Rectangle 16"/>
          <p:cNvSpPr/>
          <p:nvPr/>
        </p:nvSpPr>
        <p:spPr>
          <a:xfrm>
            <a:off x="5259173" y="4293096"/>
            <a:ext cx="1962088" cy="461665"/>
          </a:xfrm>
          <a:prstGeom prst="rect">
            <a:avLst/>
          </a:prstGeom>
        </p:spPr>
        <p:txBody>
          <a:bodyPr wrap="square">
            <a:spAutoFit/>
          </a:bodyPr>
          <a:lstStyle/>
          <a:p>
            <a:pPr marL="58737" lvl="0" algn="ctr" eaLnBrk="0" hangingPunct="0">
              <a:spcBef>
                <a:spcPct val="20000"/>
              </a:spcBef>
            </a:pPr>
            <a:r>
              <a:rPr lang="en-US" sz="2400" dirty="0" smtClean="0">
                <a:solidFill>
                  <a:schemeClr val="tx1"/>
                </a:solidFill>
                <a:latin typeface="+mj-lt"/>
                <a:cs typeface="Times New Roman" pitchFamily="18" charset="0"/>
              </a:rPr>
              <a:t>Visited nodes</a:t>
            </a:r>
            <a:endParaRPr lang="en-US" sz="2400" dirty="0">
              <a:solidFill>
                <a:schemeClr val="tx1"/>
              </a:solidFill>
              <a:latin typeface="+mj-lt"/>
              <a:cs typeface="Times New Roman" pitchFamily="18" charset="0"/>
            </a:endParaRPr>
          </a:p>
        </p:txBody>
      </p:sp>
      <p:sp>
        <p:nvSpPr>
          <p:cNvPr id="18" name="TextBox 17"/>
          <p:cNvSpPr txBox="1"/>
          <p:nvPr/>
        </p:nvSpPr>
        <p:spPr>
          <a:xfrm>
            <a:off x="1001081" y="4789311"/>
            <a:ext cx="7219393" cy="907941"/>
          </a:xfrm>
          <a:prstGeom prst="rect">
            <a:avLst/>
          </a:prstGeom>
          <a:noFill/>
        </p:spPr>
        <p:txBody>
          <a:bodyPr wrap="square" rtlCol="0">
            <a:spAutoFit/>
          </a:bodyPr>
          <a:lstStyle/>
          <a:p>
            <a:pPr marL="390525" indent="-342900">
              <a:spcBef>
                <a:spcPts val="600"/>
              </a:spcBef>
              <a:buFont typeface="Arial" panose="020B0604020202020204" pitchFamily="34" charset="0"/>
              <a:buChar char="•"/>
            </a:pPr>
            <a:r>
              <a:rPr lang="en-US" sz="2400" dirty="0" smtClean="0"/>
              <a:t>1-3 orders of magnitude faster</a:t>
            </a:r>
          </a:p>
          <a:p>
            <a:pPr marL="390525" indent="-342900">
              <a:spcBef>
                <a:spcPts val="600"/>
              </a:spcBef>
              <a:buFont typeface="Arial" panose="020B0604020202020204" pitchFamily="34" charset="0"/>
              <a:buChar char="•"/>
            </a:pPr>
            <a:r>
              <a:rPr lang="en-US" sz="2400" dirty="0" smtClean="0"/>
              <a:t>A small portion of the nodes are visited</a:t>
            </a:r>
            <a:endParaRPr lang="en-US" sz="2400" dirty="0"/>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5736" y="1249550"/>
            <a:ext cx="5025524" cy="271238"/>
          </a:xfrm>
          <a:prstGeom prst="rect">
            <a:avLst/>
          </a:prstGeom>
        </p:spPr>
      </p:pic>
      <p:sp>
        <p:nvSpPr>
          <p:cNvPr id="9" name="TextBox 8"/>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Tree>
    <p:extLst>
      <p:ext uri="{BB962C8B-B14F-4D97-AF65-F5344CB8AC3E}">
        <p14:creationId xmlns:p14="http://schemas.microsoft.com/office/powerpoint/2010/main" val="2974863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6344" y="393192"/>
            <a:ext cx="7952023" cy="584467"/>
          </a:xfrm>
        </p:spPr>
        <p:txBody>
          <a:bodyPr/>
          <a:lstStyle/>
          <a:p>
            <a:r>
              <a:rPr lang="en-US" sz="3200" dirty="0" smtClean="0">
                <a:solidFill>
                  <a:schemeClr val="tx1"/>
                </a:solidFill>
                <a:latin typeface="+mj-lt"/>
                <a:cs typeface="Times New Roman" pitchFamily="18" charset="0"/>
              </a:rPr>
              <a:t>Experiments </a:t>
            </a:r>
            <a:r>
              <a:rPr lang="en-US" altLang="zh-CN" sz="3200" dirty="0">
                <a:solidFill>
                  <a:schemeClr val="tx1"/>
                </a:solidFill>
                <a:latin typeface="+mj-lt"/>
                <a:cs typeface="Times New Roman" pitchFamily="18" charset="0"/>
              </a:rPr>
              <a:t>—— </a:t>
            </a:r>
            <a:r>
              <a:rPr lang="en-US" altLang="zh-CN" sz="3200" dirty="0" smtClean="0">
                <a:solidFill>
                  <a:schemeClr val="tx1"/>
                </a:solidFill>
                <a:latin typeface="+mj-lt"/>
                <a:cs typeface="Times New Roman" pitchFamily="18" charset="0"/>
              </a:rPr>
              <a:t>RWR, Real Graphs</a:t>
            </a:r>
            <a:endParaRPr lang="en-US" sz="3200" dirty="0">
              <a:solidFill>
                <a:schemeClr val="tx1"/>
              </a:solidFill>
              <a:latin typeface="+mj-lt"/>
              <a:cs typeface="Times New Roman"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5024" y="1673352"/>
            <a:ext cx="2813685" cy="2568321"/>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08" y="1196752"/>
            <a:ext cx="7364604" cy="293336"/>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8032" y="1691640"/>
            <a:ext cx="2813685" cy="2536317"/>
          </a:xfrm>
          <a:prstGeom prst="rect">
            <a:avLst/>
          </a:prstGeom>
        </p:spPr>
      </p:pic>
      <p:sp>
        <p:nvSpPr>
          <p:cNvPr id="18" name="Rectangle 17"/>
          <p:cNvSpPr/>
          <p:nvPr/>
        </p:nvSpPr>
        <p:spPr>
          <a:xfrm>
            <a:off x="1455146" y="4297680"/>
            <a:ext cx="2576794" cy="461665"/>
          </a:xfrm>
          <a:prstGeom prst="rect">
            <a:avLst/>
          </a:prstGeom>
        </p:spPr>
        <p:txBody>
          <a:bodyPr wrap="square">
            <a:spAutoFit/>
          </a:bodyPr>
          <a:lstStyle/>
          <a:p>
            <a:pPr marL="58737" lvl="0" algn="ctr" eaLnBrk="0" hangingPunct="0">
              <a:spcBef>
                <a:spcPct val="20000"/>
              </a:spcBef>
            </a:pPr>
            <a:r>
              <a:rPr lang="en-US" sz="2400" dirty="0" smtClean="0">
                <a:solidFill>
                  <a:schemeClr val="tx1"/>
                </a:solidFill>
                <a:latin typeface="+mj-lt"/>
                <a:cs typeface="Times New Roman" pitchFamily="18" charset="0"/>
              </a:rPr>
              <a:t>Running time (AZ)</a:t>
            </a:r>
            <a:endParaRPr lang="en-US" sz="2400" dirty="0">
              <a:solidFill>
                <a:schemeClr val="tx1"/>
              </a:solidFill>
              <a:latin typeface="+mj-lt"/>
              <a:cs typeface="Times New Roman" pitchFamily="18" charset="0"/>
            </a:endParaRPr>
          </a:p>
        </p:txBody>
      </p:sp>
      <p:sp>
        <p:nvSpPr>
          <p:cNvPr id="19" name="Rectangle 18"/>
          <p:cNvSpPr/>
          <p:nvPr/>
        </p:nvSpPr>
        <p:spPr>
          <a:xfrm>
            <a:off x="5263284" y="4297680"/>
            <a:ext cx="1955010" cy="461665"/>
          </a:xfrm>
          <a:prstGeom prst="rect">
            <a:avLst/>
          </a:prstGeom>
        </p:spPr>
        <p:txBody>
          <a:bodyPr wrap="square">
            <a:spAutoFit/>
          </a:bodyPr>
          <a:lstStyle/>
          <a:p>
            <a:pPr marL="58737" lvl="0" algn="ctr" eaLnBrk="0" hangingPunct="0">
              <a:spcBef>
                <a:spcPct val="20000"/>
              </a:spcBef>
            </a:pPr>
            <a:r>
              <a:rPr lang="en-US" sz="2400" dirty="0" smtClean="0">
                <a:latin typeface="+mj-lt"/>
                <a:cs typeface="Times New Roman" pitchFamily="18" charset="0"/>
              </a:rPr>
              <a:t>V</a:t>
            </a:r>
            <a:r>
              <a:rPr lang="en-US" sz="2400" dirty="0" smtClean="0">
                <a:solidFill>
                  <a:schemeClr val="tx1"/>
                </a:solidFill>
                <a:latin typeface="+mj-lt"/>
                <a:cs typeface="Times New Roman" pitchFamily="18" charset="0"/>
              </a:rPr>
              <a:t>isited nodes</a:t>
            </a:r>
            <a:endParaRPr lang="en-US" sz="2400" dirty="0">
              <a:solidFill>
                <a:schemeClr val="tx1"/>
              </a:solidFill>
              <a:latin typeface="+mj-lt"/>
              <a:cs typeface="Times New Roman" pitchFamily="18" charset="0"/>
            </a:endParaRPr>
          </a:p>
        </p:txBody>
      </p:sp>
      <p:sp>
        <p:nvSpPr>
          <p:cNvPr id="20" name="TextBox 19"/>
          <p:cNvSpPr txBox="1"/>
          <p:nvPr/>
        </p:nvSpPr>
        <p:spPr>
          <a:xfrm>
            <a:off x="1005840" y="4789311"/>
            <a:ext cx="6643318" cy="907941"/>
          </a:xfrm>
          <a:prstGeom prst="rect">
            <a:avLst/>
          </a:prstGeom>
          <a:noFill/>
        </p:spPr>
        <p:txBody>
          <a:bodyPr wrap="square" rtlCol="0">
            <a:spAutoFit/>
          </a:bodyPr>
          <a:lstStyle/>
          <a:p>
            <a:pPr marL="390525" indent="-342900">
              <a:spcBef>
                <a:spcPts val="600"/>
              </a:spcBef>
              <a:buFont typeface="Arial" panose="020B0604020202020204" pitchFamily="34" charset="0"/>
              <a:buChar char="•"/>
            </a:pPr>
            <a:r>
              <a:rPr lang="en-US" sz="2400" dirty="0" smtClean="0"/>
              <a:t>Fast</a:t>
            </a:r>
          </a:p>
          <a:p>
            <a:pPr marL="390525" indent="-342900">
              <a:spcBef>
                <a:spcPts val="600"/>
              </a:spcBef>
              <a:buFont typeface="Arial" panose="020B0604020202020204" pitchFamily="34" charset="0"/>
              <a:buChar char="•"/>
            </a:pPr>
            <a:r>
              <a:rPr lang="en-US" sz="2400" dirty="0"/>
              <a:t>A small portion of the nodes are visited</a:t>
            </a:r>
          </a:p>
        </p:txBody>
      </p:sp>
      <p:sp>
        <p:nvSpPr>
          <p:cNvPr id="9" name="TextBox 8"/>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
        <p:nvSpPr>
          <p:cNvPr id="11" name="Left Brace 10"/>
          <p:cNvSpPr/>
          <p:nvPr/>
        </p:nvSpPr>
        <p:spPr>
          <a:xfrm rot="5400000">
            <a:off x="7086057" y="-47127"/>
            <a:ext cx="264474" cy="2196244"/>
          </a:xfrm>
          <a:prstGeom prst="leftBrace">
            <a:avLst>
              <a:gd name="adj1" fmla="val 34357"/>
              <a:gd name="adj2" fmla="val 29689"/>
            </a:avLst>
          </a:prstGeom>
          <a:ln w="19050">
            <a:solidFill>
              <a:schemeClr val="accent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6732748" y="188640"/>
            <a:ext cx="2231740" cy="707886"/>
          </a:xfrm>
          <a:prstGeom prst="rect">
            <a:avLst/>
          </a:prstGeom>
          <a:noFill/>
        </p:spPr>
        <p:txBody>
          <a:bodyPr wrap="square" rtlCol="0">
            <a:spAutoFit/>
          </a:bodyPr>
          <a:lstStyle/>
          <a:p>
            <a:pPr algn="ctr"/>
            <a:r>
              <a:rPr lang="en-US" sz="2000" dirty="0" smtClean="0"/>
              <a:t>Have long </a:t>
            </a:r>
            <a:r>
              <a:rPr lang="en-US" sz="2000" dirty="0" err="1" smtClean="0"/>
              <a:t>precomputing</a:t>
            </a:r>
            <a:r>
              <a:rPr lang="en-US" sz="2000" dirty="0" smtClean="0"/>
              <a:t> time</a:t>
            </a:r>
            <a:endParaRPr lang="en-US" sz="2000" dirty="0"/>
          </a:p>
        </p:txBody>
      </p:sp>
      <p:sp>
        <p:nvSpPr>
          <p:cNvPr id="14" name="Rounded Rectangle 13"/>
          <p:cNvSpPr/>
          <p:nvPr/>
        </p:nvSpPr>
        <p:spPr>
          <a:xfrm>
            <a:off x="6732240" y="188640"/>
            <a:ext cx="2207688" cy="707886"/>
          </a:xfrm>
          <a:prstGeom prst="roundRect">
            <a:avLst/>
          </a:prstGeom>
          <a:noFill/>
          <a:ln w="19050">
            <a:solidFill>
              <a:schemeClr val="accent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937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6343" y="393192"/>
            <a:ext cx="8227225" cy="614480"/>
          </a:xfrm>
        </p:spPr>
        <p:txBody>
          <a:bodyPr/>
          <a:lstStyle/>
          <a:p>
            <a:r>
              <a:rPr lang="en-US" sz="3200" dirty="0" smtClean="0">
                <a:solidFill>
                  <a:schemeClr val="tx1"/>
                </a:solidFill>
                <a:latin typeface="+mj-lt"/>
                <a:cs typeface="Times New Roman" pitchFamily="18" charset="0"/>
              </a:rPr>
              <a:t>K-Nearest </a:t>
            </a:r>
            <a:r>
              <a:rPr lang="en-US" sz="3200" dirty="0">
                <a:solidFill>
                  <a:schemeClr val="tx1"/>
                </a:solidFill>
                <a:latin typeface="+mj-lt"/>
                <a:cs typeface="Times New Roman" pitchFamily="18" charset="0"/>
              </a:rPr>
              <a:t>Neighbor </a:t>
            </a:r>
            <a:r>
              <a:rPr lang="en-US" sz="3200" dirty="0" smtClean="0">
                <a:solidFill>
                  <a:schemeClr val="tx1"/>
                </a:solidFill>
                <a:latin typeface="+mj-lt"/>
                <a:cs typeface="Times New Roman" pitchFamily="18" charset="0"/>
              </a:rPr>
              <a:t>Query </a:t>
            </a:r>
            <a:r>
              <a:rPr lang="en-US" altLang="zh-CN" sz="3200" dirty="0" smtClean="0">
                <a:solidFill>
                  <a:schemeClr val="tx1"/>
                </a:solidFill>
                <a:latin typeface="+mj-lt"/>
                <a:cs typeface="Times New Roman" pitchFamily="18" charset="0"/>
              </a:rPr>
              <a:t>in Graphs</a:t>
            </a:r>
            <a:endParaRPr lang="en-US" sz="3200" dirty="0">
              <a:solidFill>
                <a:schemeClr val="tx1"/>
              </a:solidFill>
              <a:latin typeface="+mj-lt"/>
              <a:cs typeface="Times New Roman" pitchFamily="18" charset="0"/>
            </a:endParaRPr>
          </a:p>
        </p:txBody>
      </p:sp>
      <p:sp>
        <p:nvSpPr>
          <p:cNvPr id="5" name="Title 1"/>
          <p:cNvSpPr txBox="1">
            <a:spLocks/>
          </p:cNvSpPr>
          <p:nvPr/>
        </p:nvSpPr>
        <p:spPr bwMode="auto">
          <a:xfrm>
            <a:off x="581887" y="1412776"/>
            <a:ext cx="7842541" cy="53767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marL="457200" indent="-457200">
              <a:buFont typeface="Wingdings" panose="05000000000000000000" pitchFamily="2" charset="2"/>
              <a:buChar char="Ø"/>
            </a:pPr>
            <a:r>
              <a:rPr lang="en-US" sz="2600" dirty="0" smtClean="0">
                <a:solidFill>
                  <a:schemeClr val="tx1"/>
                </a:solidFill>
                <a:latin typeface="+mj-lt"/>
                <a:cs typeface="Times New Roman" pitchFamily="18" charset="0"/>
              </a:rPr>
              <a:t>Which nodes are most similar to the query node ?</a:t>
            </a:r>
            <a:endParaRPr lang="en-US" sz="2600" dirty="0">
              <a:solidFill>
                <a:schemeClr val="tx1"/>
              </a:solidFill>
              <a:latin typeface="+mj-lt"/>
              <a:cs typeface="Times New Roman" pitchFamily="18" charset="0"/>
            </a:endParaRPr>
          </a:p>
        </p:txBody>
      </p:sp>
      <p:sp>
        <p:nvSpPr>
          <p:cNvPr id="16" name="Oval 15"/>
          <p:cNvSpPr/>
          <p:nvPr/>
        </p:nvSpPr>
        <p:spPr>
          <a:xfrm>
            <a:off x="1426782" y="2469056"/>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2229228" y="3378072"/>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026496" y="3814316"/>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1960088" y="4784259"/>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510050" y="3515391"/>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375480" y="4441118"/>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856588" y="3530484"/>
            <a:ext cx="269140" cy="269140"/>
          </a:xfrm>
          <a:prstGeom prst="ellipse">
            <a:avLst/>
          </a:prstGeom>
          <a:solidFill>
            <a:srgbClr val="FF0000"/>
          </a:solidFill>
          <a:ln>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a:stCxn id="22" idx="2"/>
            <a:endCxn id="20" idx="6"/>
          </p:cNvCxnSpPr>
          <p:nvPr/>
        </p:nvCxnSpPr>
        <p:spPr>
          <a:xfrm flipH="1" flipV="1">
            <a:off x="3779190" y="3649961"/>
            <a:ext cx="1077398" cy="15093"/>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22" idx="3"/>
            <a:endCxn id="21" idx="6"/>
          </p:cNvCxnSpPr>
          <p:nvPr/>
        </p:nvCxnSpPr>
        <p:spPr>
          <a:xfrm flipH="1">
            <a:off x="3644620" y="3760209"/>
            <a:ext cx="1251383" cy="815479"/>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21" idx="1"/>
            <a:endCxn id="17" idx="5"/>
          </p:cNvCxnSpPr>
          <p:nvPr/>
        </p:nvCxnSpPr>
        <p:spPr>
          <a:xfrm flipH="1" flipV="1">
            <a:off x="2458953" y="3607797"/>
            <a:ext cx="955942" cy="872736"/>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7" idx="6"/>
            <a:endCxn id="20" idx="2"/>
          </p:cNvCxnSpPr>
          <p:nvPr/>
        </p:nvCxnSpPr>
        <p:spPr>
          <a:xfrm>
            <a:off x="2498368" y="3512642"/>
            <a:ext cx="1011682" cy="137319"/>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9" idx="6"/>
            <a:endCxn id="21" idx="3"/>
          </p:cNvCxnSpPr>
          <p:nvPr/>
        </p:nvCxnSpPr>
        <p:spPr>
          <a:xfrm flipV="1">
            <a:off x="2229228" y="4670843"/>
            <a:ext cx="1185667" cy="247986"/>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9" idx="0"/>
            <a:endCxn id="17" idx="4"/>
          </p:cNvCxnSpPr>
          <p:nvPr/>
        </p:nvCxnSpPr>
        <p:spPr>
          <a:xfrm flipV="1">
            <a:off x="2094658" y="3647212"/>
            <a:ext cx="269140" cy="1137047"/>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8" idx="5"/>
            <a:endCxn id="19" idx="1"/>
          </p:cNvCxnSpPr>
          <p:nvPr/>
        </p:nvCxnSpPr>
        <p:spPr>
          <a:xfrm>
            <a:off x="1256221" y="4044041"/>
            <a:ext cx="743282" cy="779633"/>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6" idx="5"/>
            <a:endCxn id="17" idx="1"/>
          </p:cNvCxnSpPr>
          <p:nvPr/>
        </p:nvCxnSpPr>
        <p:spPr>
          <a:xfrm>
            <a:off x="1656507" y="2698781"/>
            <a:ext cx="612136" cy="718706"/>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16" idx="3"/>
            <a:endCxn id="18" idx="0"/>
          </p:cNvCxnSpPr>
          <p:nvPr/>
        </p:nvCxnSpPr>
        <p:spPr>
          <a:xfrm flipH="1">
            <a:off x="1161066" y="2698781"/>
            <a:ext cx="305131" cy="1115535"/>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3496303" y="2547490"/>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Connector 49"/>
          <p:cNvCxnSpPr>
            <a:stCxn id="22" idx="1"/>
            <a:endCxn id="48" idx="5"/>
          </p:cNvCxnSpPr>
          <p:nvPr/>
        </p:nvCxnSpPr>
        <p:spPr>
          <a:xfrm flipH="1" flipV="1">
            <a:off x="3726028" y="2777215"/>
            <a:ext cx="1169975" cy="792684"/>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8" idx="3"/>
            <a:endCxn id="17" idx="7"/>
          </p:cNvCxnSpPr>
          <p:nvPr/>
        </p:nvCxnSpPr>
        <p:spPr>
          <a:xfrm flipH="1">
            <a:off x="2458953" y="2777215"/>
            <a:ext cx="1076765" cy="640272"/>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sp>
        <p:nvSpPr>
          <p:cNvPr id="107" name="Oval 106"/>
          <p:cNvSpPr/>
          <p:nvPr/>
        </p:nvSpPr>
        <p:spPr>
          <a:xfrm>
            <a:off x="6264974" y="4541103"/>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p:cNvCxnSpPr>
            <a:stCxn id="22" idx="5"/>
            <a:endCxn id="107" idx="1"/>
          </p:cNvCxnSpPr>
          <p:nvPr/>
        </p:nvCxnSpPr>
        <p:spPr>
          <a:xfrm>
            <a:off x="5086313" y="3760209"/>
            <a:ext cx="1218076" cy="820309"/>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a:stCxn id="16" idx="6"/>
            <a:endCxn id="48" idx="2"/>
          </p:cNvCxnSpPr>
          <p:nvPr/>
        </p:nvCxnSpPr>
        <p:spPr>
          <a:xfrm>
            <a:off x="1695922" y="2603626"/>
            <a:ext cx="1800381" cy="78434"/>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sp>
        <p:nvSpPr>
          <p:cNvPr id="119" name="Oval 118"/>
          <p:cNvSpPr/>
          <p:nvPr/>
        </p:nvSpPr>
        <p:spPr>
          <a:xfrm>
            <a:off x="5960765" y="2450427"/>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0" name="Straight Connector 119"/>
          <p:cNvCxnSpPr>
            <a:stCxn id="119" idx="3"/>
            <a:endCxn id="22" idx="7"/>
          </p:cNvCxnSpPr>
          <p:nvPr/>
        </p:nvCxnSpPr>
        <p:spPr>
          <a:xfrm flipH="1">
            <a:off x="5086313" y="2680152"/>
            <a:ext cx="913867" cy="889747"/>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a:stCxn id="130" idx="4"/>
            <a:endCxn id="107" idx="0"/>
          </p:cNvCxnSpPr>
          <p:nvPr/>
        </p:nvCxnSpPr>
        <p:spPr>
          <a:xfrm flipH="1">
            <a:off x="6399544" y="3597761"/>
            <a:ext cx="324880" cy="943342"/>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6589854" y="3328621"/>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Straight Connector 132"/>
          <p:cNvCxnSpPr>
            <a:stCxn id="119" idx="5"/>
            <a:endCxn id="130" idx="1"/>
          </p:cNvCxnSpPr>
          <p:nvPr/>
        </p:nvCxnSpPr>
        <p:spPr>
          <a:xfrm>
            <a:off x="6190490" y="2680152"/>
            <a:ext cx="438779" cy="687884"/>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sp>
        <p:nvSpPr>
          <p:cNvPr id="136" name="Oval 135"/>
          <p:cNvSpPr/>
          <p:nvPr/>
        </p:nvSpPr>
        <p:spPr>
          <a:xfrm>
            <a:off x="4940002" y="2384884"/>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a:stCxn id="22" idx="0"/>
            <a:endCxn id="136" idx="4"/>
          </p:cNvCxnSpPr>
          <p:nvPr/>
        </p:nvCxnSpPr>
        <p:spPr>
          <a:xfrm flipV="1">
            <a:off x="4991158" y="2654024"/>
            <a:ext cx="83414" cy="876460"/>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a:stCxn id="22" idx="6"/>
            <a:endCxn id="130" idx="2"/>
          </p:cNvCxnSpPr>
          <p:nvPr/>
        </p:nvCxnSpPr>
        <p:spPr>
          <a:xfrm flipV="1">
            <a:off x="5125728" y="3463191"/>
            <a:ext cx="1464126" cy="201863"/>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sp>
        <p:nvSpPr>
          <p:cNvPr id="153" name="Oval 152"/>
          <p:cNvSpPr/>
          <p:nvPr/>
        </p:nvSpPr>
        <p:spPr>
          <a:xfrm>
            <a:off x="8424428" y="3260352"/>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7526929" y="4541103"/>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8" name="Straight Connector 157"/>
          <p:cNvCxnSpPr>
            <a:stCxn id="107" idx="6"/>
            <a:endCxn id="156" idx="2"/>
          </p:cNvCxnSpPr>
          <p:nvPr/>
        </p:nvCxnSpPr>
        <p:spPr>
          <a:xfrm>
            <a:off x="6534114" y="4675673"/>
            <a:ext cx="992815" cy="0"/>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7"/>
            <a:endCxn id="153" idx="3"/>
          </p:cNvCxnSpPr>
          <p:nvPr/>
        </p:nvCxnSpPr>
        <p:spPr>
          <a:xfrm flipV="1">
            <a:off x="7756654" y="3490077"/>
            <a:ext cx="707189" cy="1090441"/>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flipV="1">
            <a:off x="6858994" y="3394922"/>
            <a:ext cx="1565434" cy="68269"/>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sp>
        <p:nvSpPr>
          <p:cNvPr id="168" name="Oval 167"/>
          <p:cNvSpPr/>
          <p:nvPr/>
        </p:nvSpPr>
        <p:spPr>
          <a:xfrm>
            <a:off x="7340243" y="2304472"/>
            <a:ext cx="269140" cy="269140"/>
          </a:xfrm>
          <a:prstGeom prst="ellipse">
            <a:avLst/>
          </a:prstGeom>
          <a:solidFill>
            <a:srgbClr val="0A304E"/>
          </a:solidFill>
          <a:ln>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0" name="Straight Connector 169"/>
          <p:cNvCxnSpPr>
            <a:stCxn id="130" idx="7"/>
            <a:endCxn id="168" idx="3"/>
          </p:cNvCxnSpPr>
          <p:nvPr/>
        </p:nvCxnSpPr>
        <p:spPr>
          <a:xfrm flipV="1">
            <a:off x="6819579" y="2534197"/>
            <a:ext cx="560079" cy="833839"/>
          </a:xfrm>
          <a:prstGeom prst="line">
            <a:avLst/>
          </a:prstGeom>
          <a:ln>
            <a:solidFill>
              <a:srgbClr val="0A304E"/>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
        <p:nvSpPr>
          <p:cNvPr id="43" name="Title 1"/>
          <p:cNvSpPr txBox="1">
            <a:spLocks/>
          </p:cNvSpPr>
          <p:nvPr/>
        </p:nvSpPr>
        <p:spPr bwMode="auto">
          <a:xfrm>
            <a:off x="4425677" y="3963472"/>
            <a:ext cx="1154435" cy="53767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2800" dirty="0" smtClean="0">
                <a:solidFill>
                  <a:schemeClr val="tx1"/>
                </a:solidFill>
                <a:latin typeface="+mj-lt"/>
                <a:cs typeface="Times New Roman" pitchFamily="18" charset="0"/>
              </a:rPr>
              <a:t>Query</a:t>
            </a:r>
            <a:endParaRPr lang="en-US" sz="2800" dirty="0">
              <a:solidFill>
                <a:schemeClr val="tx1"/>
              </a:solidFill>
              <a:latin typeface="+mj-lt"/>
              <a:cs typeface="Times New Roman" pitchFamily="18" charset="0"/>
            </a:endParaRPr>
          </a:p>
        </p:txBody>
      </p:sp>
      <p:cxnSp>
        <p:nvCxnSpPr>
          <p:cNvPr id="3" name="Straight Connector 2"/>
          <p:cNvCxnSpPr/>
          <p:nvPr/>
        </p:nvCxnSpPr>
        <p:spPr>
          <a:xfrm flipV="1">
            <a:off x="2596112" y="2951116"/>
            <a:ext cx="1034761" cy="477940"/>
          </a:xfrm>
          <a:prstGeom prst="line">
            <a:avLst/>
          </a:prstGeom>
          <a:ln>
            <a:solidFill>
              <a:srgbClr val="CC00CC"/>
            </a:solidFill>
            <a:prstDash val="lgDash"/>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630873" y="2951116"/>
            <a:ext cx="1121147" cy="618783"/>
          </a:xfrm>
          <a:prstGeom prst="line">
            <a:avLst/>
          </a:prstGeom>
          <a:ln>
            <a:solidFill>
              <a:srgbClr val="CC00CC"/>
            </a:solidFill>
            <a:prstDash val="lgDash"/>
            <a:tailEnd type="stealth"/>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596112" y="3569899"/>
            <a:ext cx="1030315" cy="378646"/>
          </a:xfrm>
          <a:prstGeom prst="line">
            <a:avLst/>
          </a:prstGeom>
          <a:ln>
            <a:solidFill>
              <a:srgbClr val="CC00CC"/>
            </a:solidFill>
            <a:prstDash val="lgDash"/>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3626427" y="3759392"/>
            <a:ext cx="1125593" cy="189153"/>
          </a:xfrm>
          <a:prstGeom prst="line">
            <a:avLst/>
          </a:prstGeom>
          <a:ln>
            <a:solidFill>
              <a:srgbClr val="CC00CC"/>
            </a:solidFill>
            <a:prstDash val="lgDash"/>
            <a:tailEnd type="stealt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596112" y="3607797"/>
            <a:ext cx="939606" cy="757307"/>
          </a:xfrm>
          <a:prstGeom prst="line">
            <a:avLst/>
          </a:prstGeom>
          <a:ln>
            <a:solidFill>
              <a:srgbClr val="CC00CC"/>
            </a:solidFill>
            <a:prstDash val="lg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535718" y="3853968"/>
            <a:ext cx="1072286" cy="511136"/>
          </a:xfrm>
          <a:prstGeom prst="line">
            <a:avLst/>
          </a:prstGeom>
          <a:ln>
            <a:solidFill>
              <a:srgbClr val="CC00CC"/>
            </a:solidFill>
            <a:prstDash val="lgDash"/>
            <a:tailEnd type="stealt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07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50" fill="hold"/>
                                        <p:tgtEl>
                                          <p:spTgt spid="136"/>
                                        </p:tgtEl>
                                        <p:attrNameLst>
                                          <p:attrName>fillcolor</p:attrName>
                                        </p:attrNameLst>
                                      </p:cBhvr>
                                      <p:to>
                                        <a:srgbClr val="00FF00"/>
                                      </p:to>
                                    </p:animClr>
                                    <p:set>
                                      <p:cBhvr>
                                        <p:cTn id="7" dur="150" fill="hold"/>
                                        <p:tgtEl>
                                          <p:spTgt spid="136"/>
                                        </p:tgtEl>
                                        <p:attrNameLst>
                                          <p:attrName>fill.type</p:attrName>
                                        </p:attrNameLst>
                                      </p:cBhvr>
                                      <p:to>
                                        <p:strVal val="solid"/>
                                      </p:to>
                                    </p:set>
                                    <p:set>
                                      <p:cBhvr>
                                        <p:cTn id="8" dur="150" fill="hold"/>
                                        <p:tgtEl>
                                          <p:spTgt spid="13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50" fill="hold"/>
                                        <p:tgtEl>
                                          <p:spTgt spid="17"/>
                                        </p:tgtEl>
                                        <p:attrNameLst>
                                          <p:attrName>fillcolor</p:attrName>
                                        </p:attrNameLst>
                                      </p:cBhvr>
                                      <p:to>
                                        <a:srgbClr val="CC00CC"/>
                                      </p:to>
                                    </p:animClr>
                                    <p:set>
                                      <p:cBhvr>
                                        <p:cTn id="13" dur="150" fill="hold"/>
                                        <p:tgtEl>
                                          <p:spTgt spid="17"/>
                                        </p:tgtEl>
                                        <p:attrNameLst>
                                          <p:attrName>fill.type</p:attrName>
                                        </p:attrNameLst>
                                      </p:cBhvr>
                                      <p:to>
                                        <p:strVal val="solid"/>
                                      </p:to>
                                    </p:set>
                                    <p:set>
                                      <p:cBhvr>
                                        <p:cTn id="14" dur="150" fill="hold"/>
                                        <p:tgtEl>
                                          <p:spTgt spid="17"/>
                                        </p:tgtEl>
                                        <p:attrNameLst>
                                          <p:attrName>fill.on</p:attrName>
                                        </p:attrNameLst>
                                      </p:cBhvr>
                                      <p:to>
                                        <p:strVal val="true"/>
                                      </p:to>
                                    </p:set>
                                  </p:childTnLst>
                                </p:cTn>
                              </p:par>
                            </p:childTnLst>
                          </p:cTn>
                        </p:par>
                        <p:par>
                          <p:cTn id="15" fill="hold">
                            <p:stCondLst>
                              <p:cond delay="150"/>
                            </p:stCondLst>
                            <p:childTnLst>
                              <p:par>
                                <p:cTn id="16" presetID="1"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6344" y="393192"/>
            <a:ext cx="8677656" cy="584467"/>
          </a:xfrm>
        </p:spPr>
        <p:txBody>
          <a:bodyPr/>
          <a:lstStyle/>
          <a:p>
            <a:r>
              <a:rPr lang="en-US" sz="3200" dirty="0" smtClean="0">
                <a:solidFill>
                  <a:schemeClr val="tx1"/>
                </a:solidFill>
                <a:latin typeface="+mj-lt"/>
                <a:cs typeface="Times New Roman" pitchFamily="18" charset="0"/>
              </a:rPr>
              <a:t>Experiments </a:t>
            </a:r>
            <a:r>
              <a:rPr lang="en-US" altLang="zh-CN" sz="3200" dirty="0">
                <a:solidFill>
                  <a:schemeClr val="tx1"/>
                </a:solidFill>
                <a:latin typeface="+mj-lt"/>
                <a:cs typeface="Times New Roman" pitchFamily="18" charset="0"/>
              </a:rPr>
              <a:t>—— </a:t>
            </a:r>
            <a:r>
              <a:rPr lang="en-US" altLang="zh-CN" sz="3200" dirty="0" smtClean="0">
                <a:solidFill>
                  <a:schemeClr val="tx1"/>
                </a:solidFill>
                <a:latin typeface="+mj-lt"/>
                <a:cs typeface="Times New Roman" pitchFamily="18" charset="0"/>
              </a:rPr>
              <a:t>PHP/RWR, Disk-Resident Syn. Graphs</a:t>
            </a:r>
            <a:endParaRPr lang="en-US" sz="3200" dirty="0">
              <a:solidFill>
                <a:schemeClr val="tx1"/>
              </a:solidFill>
              <a:latin typeface="+mj-lt"/>
              <a:cs typeface="Times New Roman" pitchFamily="18" charset="0"/>
            </a:endParaRPr>
          </a:p>
        </p:txBody>
      </p:sp>
      <p:sp>
        <p:nvSpPr>
          <p:cNvPr id="14" name="Rectangle 13"/>
          <p:cNvSpPr/>
          <p:nvPr/>
        </p:nvSpPr>
        <p:spPr>
          <a:xfrm>
            <a:off x="1695662" y="4297680"/>
            <a:ext cx="2012242" cy="461665"/>
          </a:xfrm>
          <a:prstGeom prst="rect">
            <a:avLst/>
          </a:prstGeom>
        </p:spPr>
        <p:txBody>
          <a:bodyPr wrap="square">
            <a:spAutoFit/>
          </a:bodyPr>
          <a:lstStyle/>
          <a:p>
            <a:pPr marL="58737" lvl="0" algn="ctr" eaLnBrk="0" hangingPunct="0">
              <a:spcBef>
                <a:spcPct val="20000"/>
              </a:spcBef>
            </a:pPr>
            <a:r>
              <a:rPr lang="en-US" sz="2400" dirty="0" smtClean="0">
                <a:solidFill>
                  <a:schemeClr val="tx1"/>
                </a:solidFill>
                <a:latin typeface="+mj-lt"/>
                <a:cs typeface="Times New Roman" pitchFamily="18" charset="0"/>
              </a:rPr>
              <a:t>Running time</a:t>
            </a:r>
            <a:endParaRPr lang="en-US" sz="2400" dirty="0">
              <a:solidFill>
                <a:schemeClr val="tx1"/>
              </a:solidFill>
              <a:latin typeface="+mj-lt"/>
              <a:cs typeface="Times New Roman" pitchFamily="18" charset="0"/>
            </a:endParaRPr>
          </a:p>
        </p:txBody>
      </p:sp>
      <p:sp>
        <p:nvSpPr>
          <p:cNvPr id="15" name="Rectangle 14"/>
          <p:cNvSpPr/>
          <p:nvPr/>
        </p:nvSpPr>
        <p:spPr>
          <a:xfrm>
            <a:off x="5158488" y="4297680"/>
            <a:ext cx="2077808" cy="461665"/>
          </a:xfrm>
          <a:prstGeom prst="rect">
            <a:avLst/>
          </a:prstGeom>
        </p:spPr>
        <p:txBody>
          <a:bodyPr wrap="square">
            <a:spAutoFit/>
          </a:bodyPr>
          <a:lstStyle/>
          <a:p>
            <a:pPr marL="58737" lvl="0" algn="ctr" eaLnBrk="0" hangingPunct="0">
              <a:spcBef>
                <a:spcPct val="20000"/>
              </a:spcBef>
            </a:pPr>
            <a:r>
              <a:rPr lang="en-US" sz="2400" dirty="0" smtClean="0">
                <a:solidFill>
                  <a:schemeClr val="tx1"/>
                </a:solidFill>
                <a:latin typeface="+mj-lt"/>
                <a:cs typeface="Times New Roman" pitchFamily="18" charset="0"/>
              </a:rPr>
              <a:t>Visited nodes</a:t>
            </a:r>
            <a:endParaRPr lang="en-US" sz="2400" dirty="0">
              <a:solidFill>
                <a:schemeClr val="tx1"/>
              </a:solidFill>
              <a:latin typeface="+mj-lt"/>
              <a:cs typeface="Times New Roman" pitchFamily="18" charset="0"/>
            </a:endParaRPr>
          </a:p>
        </p:txBody>
      </p:sp>
      <p:sp>
        <p:nvSpPr>
          <p:cNvPr id="17" name="Rectangle 16"/>
          <p:cNvSpPr/>
          <p:nvPr/>
        </p:nvSpPr>
        <p:spPr>
          <a:xfrm>
            <a:off x="1005840" y="4791456"/>
            <a:ext cx="6986540" cy="461665"/>
          </a:xfrm>
          <a:prstGeom prst="rect">
            <a:avLst/>
          </a:prstGeom>
        </p:spPr>
        <p:txBody>
          <a:bodyPr wrap="square">
            <a:spAutoFit/>
          </a:bodyPr>
          <a:lstStyle/>
          <a:p>
            <a:pPr marL="401637" lvl="0" indent="-342900" eaLnBrk="0" hangingPunct="0">
              <a:spcBef>
                <a:spcPct val="20000"/>
              </a:spcBef>
              <a:buFont typeface="Arial" panose="020B0604020202020204" pitchFamily="34" charset="0"/>
              <a:buChar char="•"/>
            </a:pPr>
            <a:r>
              <a:rPr lang="en-US" sz="2400" dirty="0">
                <a:cs typeface="Times New Roman" pitchFamily="18" charset="0"/>
              </a:rPr>
              <a:t>P</a:t>
            </a:r>
            <a:r>
              <a:rPr lang="en-US" sz="2400" dirty="0" smtClean="0">
                <a:cs typeface="Times New Roman" pitchFamily="18" charset="0"/>
              </a:rPr>
              <a:t>rocess </a:t>
            </a:r>
            <a:r>
              <a:rPr lang="en-US" sz="2400" dirty="0">
                <a:cs typeface="Times New Roman" pitchFamily="18" charset="0"/>
              </a:rPr>
              <a:t>disk-resident graph in </a:t>
            </a:r>
            <a:r>
              <a:rPr lang="en-US" sz="2400" b="1" dirty="0" smtClean="0">
                <a:cs typeface="Times New Roman" pitchFamily="18" charset="0"/>
              </a:rPr>
              <a:t>seconds</a:t>
            </a:r>
            <a:endParaRPr lang="en-US" sz="2400" dirty="0">
              <a:solidFill>
                <a:schemeClr val="tx1"/>
              </a:solidFill>
              <a:latin typeface="+mj-lt"/>
              <a:cs typeface="Times New Roman" pitchFamily="18" charset="0"/>
            </a:endParaRPr>
          </a:p>
        </p:txBody>
      </p:sp>
      <p:sp>
        <p:nvSpPr>
          <p:cNvPr id="8" name="TextBox 7"/>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4448" y="1761052"/>
            <a:ext cx="2754667" cy="248800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7556" y="1700808"/>
            <a:ext cx="2768000" cy="2538667"/>
          </a:xfrm>
          <a:prstGeom prst="rect">
            <a:avLst/>
          </a:prstGeom>
        </p:spPr>
      </p:pic>
    </p:spTree>
    <p:extLst>
      <p:ext uri="{BB962C8B-B14F-4D97-AF65-F5344CB8AC3E}">
        <p14:creationId xmlns:p14="http://schemas.microsoft.com/office/powerpoint/2010/main" val="1544367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6344" y="393192"/>
            <a:ext cx="7952023" cy="689886"/>
          </a:xfrm>
        </p:spPr>
        <p:txBody>
          <a:bodyPr/>
          <a:lstStyle/>
          <a:p>
            <a:r>
              <a:rPr lang="en-US" sz="3200" dirty="0" smtClean="0">
                <a:solidFill>
                  <a:schemeClr val="tx1"/>
                </a:solidFill>
                <a:latin typeface="+mj-lt"/>
                <a:cs typeface="Times New Roman" pitchFamily="18" charset="0"/>
              </a:rPr>
              <a:t>Conclusions</a:t>
            </a:r>
            <a:endParaRPr lang="en-US" sz="3200" dirty="0">
              <a:solidFill>
                <a:schemeClr val="tx1"/>
              </a:solidFill>
              <a:latin typeface="+mj-lt"/>
              <a:cs typeface="Times New Roman"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537287" y="1880828"/>
                <a:ext cx="8153400" cy="2591479"/>
              </a:xfrm>
              <a:prstGeom prst="rect">
                <a:avLst/>
              </a:prstGeom>
            </p:spPr>
            <p:txBody>
              <a:bodyPr wrap="square">
                <a:spAutoFit/>
              </a:bodyPr>
              <a:lstStyle/>
              <a:p>
                <a:pPr marL="571500" lvl="0" indent="-460375" eaLnBrk="0" hangingPunct="0">
                  <a:spcBef>
                    <a:spcPct val="20000"/>
                  </a:spcBef>
                  <a:buAutoNum type="arabicParenR"/>
                </a:pPr>
                <a:r>
                  <a:rPr lang="en-US" sz="2800" dirty="0" smtClean="0">
                    <a:latin typeface="+mj-lt"/>
                    <a:cs typeface="Times New Roman" pitchFamily="18" charset="0"/>
                  </a:rPr>
                  <a:t> </a:t>
                </a:r>
                <a:r>
                  <a:rPr lang="en-US" sz="2800" b="1" dirty="0" smtClean="0">
                    <a:latin typeface="+mj-lt"/>
                    <a:cs typeface="Times New Roman" pitchFamily="18" charset="0"/>
                  </a:rPr>
                  <a:t>Exact</a:t>
                </a:r>
                <a:r>
                  <a:rPr lang="en-US" sz="2800" dirty="0" smtClean="0">
                    <a:latin typeface="+mj-lt"/>
                    <a:cs typeface="Times New Roman" pitchFamily="18" charset="0"/>
                  </a:rPr>
                  <a:t> top-</a:t>
                </a:r>
                <a14:m>
                  <m:oMath xmlns:m="http://schemas.openxmlformats.org/officeDocument/2006/math">
                    <m:r>
                      <a:rPr lang="en-US" sz="2800" i="1" dirty="0" smtClean="0">
                        <a:latin typeface="Cambria Math"/>
                        <a:cs typeface="Times New Roman" pitchFamily="18" charset="0"/>
                      </a:rPr>
                      <m:t>𝑘</m:t>
                    </m:r>
                  </m:oMath>
                </a14:m>
                <a:r>
                  <a:rPr lang="en-US" sz="2800" dirty="0" smtClean="0">
                    <a:latin typeface="+mj-lt"/>
                    <a:cs typeface="Times New Roman" pitchFamily="18" charset="0"/>
                  </a:rPr>
                  <a:t> nodes</a:t>
                </a:r>
              </a:p>
              <a:p>
                <a:pPr marL="571500" lvl="0" indent="-460375" eaLnBrk="0" hangingPunct="0">
                  <a:spcBef>
                    <a:spcPct val="20000"/>
                  </a:spcBef>
                  <a:buAutoNum type="arabicParenR"/>
                </a:pPr>
                <a:r>
                  <a:rPr lang="en-US" sz="2800" dirty="0" smtClean="0">
                    <a:solidFill>
                      <a:schemeClr val="tx1"/>
                    </a:solidFill>
                    <a:latin typeface="+mj-lt"/>
                    <a:cs typeface="Times New Roman" pitchFamily="18" charset="0"/>
                  </a:rPr>
                  <a:t> </a:t>
                </a:r>
                <a:r>
                  <a:rPr lang="en-US" sz="2800" b="1" dirty="0" smtClean="0">
                    <a:solidFill>
                      <a:schemeClr val="tx1"/>
                    </a:solidFill>
                    <a:latin typeface="+mj-lt"/>
                    <a:cs typeface="Times New Roman" pitchFamily="18" charset="0"/>
                  </a:rPr>
                  <a:t>General</a:t>
                </a:r>
                <a:r>
                  <a:rPr lang="en-US" sz="2800" dirty="0" smtClean="0">
                    <a:solidFill>
                      <a:schemeClr val="tx1"/>
                    </a:solidFill>
                    <a:latin typeface="+mj-lt"/>
                    <a:cs typeface="Times New Roman" pitchFamily="18" charset="0"/>
                  </a:rPr>
                  <a:t> method (a variety of proximity measures)</a:t>
                </a:r>
              </a:p>
              <a:p>
                <a:pPr marL="571500" lvl="0" indent="-460375" eaLnBrk="0" hangingPunct="0">
                  <a:spcBef>
                    <a:spcPct val="20000"/>
                  </a:spcBef>
                  <a:buAutoNum type="arabicParenR"/>
                </a:pPr>
                <a:r>
                  <a:rPr lang="en-US" sz="2800" dirty="0" smtClean="0">
                    <a:latin typeface="+mj-lt"/>
                    <a:cs typeface="Times New Roman" pitchFamily="18" charset="0"/>
                  </a:rPr>
                  <a:t> Simple local search strategy (</a:t>
                </a:r>
                <a:r>
                  <a:rPr lang="en-US" sz="2800" b="1" dirty="0" smtClean="0">
                    <a:latin typeface="+mj-lt"/>
                    <a:cs typeface="Times New Roman" pitchFamily="18" charset="0"/>
                  </a:rPr>
                  <a:t>efficient</a:t>
                </a:r>
                <a:r>
                  <a:rPr lang="en-US" sz="2800" dirty="0" smtClean="0">
                    <a:latin typeface="+mj-lt"/>
                    <a:cs typeface="Times New Roman" pitchFamily="18" charset="0"/>
                  </a:rPr>
                  <a:t>)</a:t>
                </a:r>
              </a:p>
              <a:p>
                <a:pPr marL="1143000" lvl="1" indent="-338138" eaLnBrk="0" hangingPunct="0">
                  <a:spcBef>
                    <a:spcPct val="20000"/>
                  </a:spcBef>
                  <a:buFont typeface="Arial" panose="020B0604020202020204" pitchFamily="34" charset="0"/>
                  <a:buChar char="•"/>
                </a:pPr>
                <a:r>
                  <a:rPr lang="en-US" sz="2800" dirty="0" smtClean="0">
                    <a:latin typeface="+mj-lt"/>
                    <a:cs typeface="Times New Roman" pitchFamily="18" charset="0"/>
                  </a:rPr>
                  <a:t>no preprocessing</a:t>
                </a:r>
              </a:p>
              <a:p>
                <a:pPr marL="1143000" lvl="1" indent="-338138" eaLnBrk="0" hangingPunct="0">
                  <a:spcBef>
                    <a:spcPct val="20000"/>
                  </a:spcBef>
                  <a:buFont typeface="Arial" panose="020B0604020202020204" pitchFamily="34" charset="0"/>
                  <a:buChar char="•"/>
                </a:pPr>
                <a:r>
                  <a:rPr lang="en-US" sz="2800" dirty="0" smtClean="0">
                    <a:latin typeface="+mj-lt"/>
                    <a:cs typeface="Times New Roman" pitchFamily="18" charset="0"/>
                  </a:rPr>
                  <a:t>no global iteration</a:t>
                </a:r>
                <a:endParaRPr lang="en-US" sz="2800" dirty="0">
                  <a:solidFill>
                    <a:schemeClr val="tx1"/>
                  </a:solidFill>
                  <a:latin typeface="+mj-lt"/>
                  <a:cs typeface="Times New Roman"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537287" y="1880828"/>
                <a:ext cx="8153400" cy="2591479"/>
              </a:xfrm>
              <a:prstGeom prst="rect">
                <a:avLst/>
              </a:prstGeom>
              <a:blipFill rotWithShape="1">
                <a:blip r:embed="rId3"/>
                <a:stretch>
                  <a:fillRect l="-149" t="-2353" r="-75" b="-5882"/>
                </a:stretch>
              </a:blipFill>
            </p:spPr>
            <p:txBody>
              <a:bodyPr/>
              <a:lstStyle/>
              <a:p>
                <a:r>
                  <a:rPr lang="en-US">
                    <a:noFill/>
                  </a:rPr>
                  <a:t> </a:t>
                </a:r>
              </a:p>
            </p:txBody>
          </p:sp>
        </mc:Fallback>
      </mc:AlternateContent>
      <p:sp>
        <p:nvSpPr>
          <p:cNvPr id="5" name="Rectangle 4"/>
          <p:cNvSpPr/>
          <p:nvPr/>
        </p:nvSpPr>
        <p:spPr>
          <a:xfrm>
            <a:off x="537287" y="1232756"/>
            <a:ext cx="5258849" cy="523220"/>
          </a:xfrm>
          <a:prstGeom prst="rect">
            <a:avLst/>
          </a:prstGeom>
        </p:spPr>
        <p:txBody>
          <a:bodyPr wrap="square">
            <a:spAutoFit/>
          </a:bodyPr>
          <a:lstStyle/>
          <a:p>
            <a:pPr marL="58737" lvl="0" eaLnBrk="0" hangingPunct="0">
              <a:spcBef>
                <a:spcPct val="20000"/>
              </a:spcBef>
            </a:pPr>
            <a:r>
              <a:rPr lang="en-US" sz="2800" b="1" dirty="0" err="1" smtClean="0">
                <a:solidFill>
                  <a:schemeClr val="tx1"/>
                </a:solidFill>
                <a:latin typeface="+mj-lt"/>
                <a:cs typeface="Times New Roman" pitchFamily="18" charset="0"/>
              </a:rPr>
              <a:t>FLoS</a:t>
            </a:r>
            <a:r>
              <a:rPr lang="en-US" sz="2800" b="1" dirty="0" smtClean="0">
                <a:solidFill>
                  <a:schemeClr val="tx1"/>
                </a:solidFill>
                <a:latin typeface="+mj-lt"/>
                <a:cs typeface="Times New Roman" pitchFamily="18" charset="0"/>
              </a:rPr>
              <a:t> (fast local search) algorithm</a:t>
            </a:r>
            <a:endParaRPr lang="en-US" sz="2800" b="1" dirty="0">
              <a:solidFill>
                <a:schemeClr val="tx1"/>
              </a:solidFill>
              <a:latin typeface="+mj-lt"/>
              <a:cs typeface="Times New Roman" pitchFamily="18" charset="0"/>
            </a:endParaRPr>
          </a:p>
        </p:txBody>
      </p:sp>
      <p:sp>
        <p:nvSpPr>
          <p:cNvPr id="7" name="TextBox 6"/>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Tree>
    <p:extLst>
      <p:ext uri="{BB962C8B-B14F-4D97-AF65-F5344CB8AC3E}">
        <p14:creationId xmlns:p14="http://schemas.microsoft.com/office/powerpoint/2010/main" val="86114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920585" y="2161635"/>
            <a:ext cx="3237866" cy="830997"/>
          </a:xfrm>
          <a:prstGeom prst="rect">
            <a:avLst/>
          </a:prstGeom>
        </p:spPr>
        <p:txBody>
          <a:bodyPr wrap="square">
            <a:spAutoFit/>
          </a:bodyPr>
          <a:lstStyle/>
          <a:p>
            <a:pPr marL="58737" lvl="0" algn="ctr" eaLnBrk="0" hangingPunct="0">
              <a:spcBef>
                <a:spcPct val="20000"/>
              </a:spcBef>
            </a:pPr>
            <a:r>
              <a:rPr lang="en-US" sz="4800" dirty="0" smtClean="0">
                <a:solidFill>
                  <a:schemeClr val="tx1"/>
                </a:solidFill>
                <a:latin typeface="+mj-lt"/>
                <a:cs typeface="Times New Roman" pitchFamily="18" charset="0"/>
              </a:rPr>
              <a:t>Thank You!</a:t>
            </a:r>
            <a:endParaRPr lang="en-US" sz="4800" dirty="0">
              <a:solidFill>
                <a:schemeClr val="tx1"/>
              </a:solidFill>
              <a:latin typeface="+mj-lt"/>
              <a:cs typeface="Times New Roman" pitchFamily="18" charset="0"/>
            </a:endParaRPr>
          </a:p>
        </p:txBody>
      </p:sp>
      <p:sp>
        <p:nvSpPr>
          <p:cNvPr id="9" name="Rectangle 8"/>
          <p:cNvSpPr/>
          <p:nvPr/>
        </p:nvSpPr>
        <p:spPr>
          <a:xfrm>
            <a:off x="2920585" y="3966670"/>
            <a:ext cx="3237866" cy="646331"/>
          </a:xfrm>
          <a:prstGeom prst="rect">
            <a:avLst/>
          </a:prstGeom>
        </p:spPr>
        <p:txBody>
          <a:bodyPr wrap="square">
            <a:spAutoFit/>
          </a:bodyPr>
          <a:lstStyle/>
          <a:p>
            <a:pPr marL="58737" lvl="0" algn="ctr" eaLnBrk="0" hangingPunct="0">
              <a:spcBef>
                <a:spcPct val="20000"/>
              </a:spcBef>
            </a:pPr>
            <a:r>
              <a:rPr lang="en-US" sz="3600" dirty="0" smtClean="0">
                <a:solidFill>
                  <a:schemeClr val="tx1"/>
                </a:solidFill>
                <a:latin typeface="+mj-lt"/>
                <a:cs typeface="Times New Roman" pitchFamily="18" charset="0"/>
              </a:rPr>
              <a:t>Questions?</a:t>
            </a:r>
            <a:endParaRPr lang="en-US" sz="3600" dirty="0">
              <a:solidFill>
                <a:schemeClr val="tx1"/>
              </a:solidFill>
              <a:latin typeface="+mj-lt"/>
              <a:cs typeface="Times New Roman" pitchFamily="18" charset="0"/>
            </a:endParaRPr>
          </a:p>
        </p:txBody>
      </p:sp>
      <p:sp>
        <p:nvSpPr>
          <p:cNvPr id="4" name="TextBox 3"/>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Tree>
    <p:extLst>
      <p:ext uri="{BB962C8B-B14F-4D97-AF65-F5344CB8AC3E}">
        <p14:creationId xmlns:p14="http://schemas.microsoft.com/office/powerpoint/2010/main" val="1243745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6344" y="393192"/>
            <a:ext cx="7952023" cy="614480"/>
          </a:xfrm>
        </p:spPr>
        <p:txBody>
          <a:bodyPr/>
          <a:lstStyle/>
          <a:p>
            <a:r>
              <a:rPr lang="en-US" altLang="zh-CN" sz="3200" dirty="0" smtClean="0">
                <a:solidFill>
                  <a:schemeClr val="tx1"/>
                </a:solidFill>
                <a:latin typeface="+mj-lt"/>
                <a:cs typeface="Times New Roman" pitchFamily="18" charset="0"/>
              </a:rPr>
              <a:t>Backup Slides : Bounding the Visited Nodes</a:t>
            </a:r>
            <a:endParaRPr lang="en-US" sz="3200" dirty="0">
              <a:solidFill>
                <a:schemeClr val="tx1"/>
              </a:solidFill>
              <a:latin typeface="+mj-lt"/>
              <a:cs typeface="Times New Roman" pitchFamily="18" charset="0"/>
            </a:endParaRPr>
          </a:p>
        </p:txBody>
      </p:sp>
      <p:sp>
        <p:nvSpPr>
          <p:cNvPr id="171" name="Rectangle 170"/>
          <p:cNvSpPr/>
          <p:nvPr/>
        </p:nvSpPr>
        <p:spPr>
          <a:xfrm>
            <a:off x="518523" y="1232756"/>
            <a:ext cx="8337953" cy="400110"/>
          </a:xfrm>
          <a:prstGeom prst="rect">
            <a:avLst/>
          </a:prstGeom>
        </p:spPr>
        <p:txBody>
          <a:bodyPr wrap="square">
            <a:spAutoFit/>
          </a:bodyPr>
          <a:lstStyle/>
          <a:p>
            <a:pPr marL="2911475" indent="-2911475"/>
            <a:r>
              <a:rPr lang="en-US" sz="2000" b="1" dirty="0" smtClean="0">
                <a:latin typeface="+mj-lt"/>
                <a:cs typeface="Times New Roman" panose="02020603050405020304" pitchFamily="18" charset="0"/>
              </a:rPr>
              <a:t>Lower Bound</a:t>
            </a:r>
            <a:r>
              <a:rPr lang="en-US" sz="2000" dirty="0" smtClean="0">
                <a:latin typeface="+mj-lt"/>
                <a:cs typeface="Times New Roman" panose="02020603050405020304" pitchFamily="18" charset="0"/>
              </a:rPr>
              <a:t>: Deleting all transition probabilities incident to unvisited nodes</a:t>
            </a:r>
            <a:endParaRPr lang="en-US" sz="2000" dirty="0">
              <a:latin typeface="+mj-lt"/>
              <a:cs typeface="Times New Roman" panose="02020603050405020304" pitchFamily="18" charset="0"/>
            </a:endParaRPr>
          </a:p>
        </p:txBody>
      </p:sp>
      <p:sp>
        <p:nvSpPr>
          <p:cNvPr id="37" name="Rectangle 36"/>
          <p:cNvSpPr/>
          <p:nvPr/>
        </p:nvSpPr>
        <p:spPr>
          <a:xfrm>
            <a:off x="518523" y="1770426"/>
            <a:ext cx="8337953" cy="400110"/>
          </a:xfrm>
          <a:prstGeom prst="rect">
            <a:avLst/>
          </a:prstGeom>
        </p:spPr>
        <p:txBody>
          <a:bodyPr wrap="square">
            <a:spAutoFit/>
          </a:bodyPr>
          <a:lstStyle/>
          <a:p>
            <a:pPr marL="2911475" indent="-2911475"/>
            <a:r>
              <a:rPr lang="en-US" sz="2000" b="1" dirty="0" smtClean="0">
                <a:latin typeface="+mj-lt"/>
                <a:cs typeface="Times New Roman" panose="02020603050405020304" pitchFamily="18" charset="0"/>
              </a:rPr>
              <a:t>Upper Bound</a:t>
            </a:r>
            <a:r>
              <a:rPr lang="en-US" sz="2000" dirty="0" smtClean="0">
                <a:latin typeface="+mj-lt"/>
                <a:cs typeface="Times New Roman" panose="02020603050405020304" pitchFamily="18" charset="0"/>
              </a:rPr>
              <a:t>: Adding one dummy node</a:t>
            </a:r>
            <a:endParaRPr lang="en-US" sz="2000" dirty="0">
              <a:latin typeface="+mj-lt"/>
              <a:cs typeface="Times New Roman" panose="02020603050405020304" pitchFamily="18" charset="0"/>
            </a:endParaRPr>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512" y="2471093"/>
            <a:ext cx="1653212" cy="1713991"/>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2577" y="2471094"/>
            <a:ext cx="1614286" cy="1680953"/>
          </a:xfrm>
          <a:prstGeom prst="rect">
            <a:avLst/>
          </a:prstGeom>
        </p:spPr>
      </p:pic>
      <p:pic>
        <p:nvPicPr>
          <p:cNvPr id="41" name="Picture 40"/>
          <p:cNvPicPr>
            <a:picLocks noChangeAspect="1"/>
          </p:cNvPicPr>
          <p:nvPr/>
        </p:nvPicPr>
        <p:blipFill rotWithShape="1">
          <a:blip r:embed="rId5">
            <a:extLst>
              <a:ext uri="{28A0092B-C50C-407E-A947-70E740481C1C}">
                <a14:useLocalDpi xmlns:a14="http://schemas.microsoft.com/office/drawing/2010/main" val="0"/>
              </a:ext>
            </a:extLst>
          </a:blip>
          <a:srcRect l="54852"/>
          <a:stretch/>
        </p:blipFill>
        <p:spPr>
          <a:xfrm>
            <a:off x="6931544" y="2447176"/>
            <a:ext cx="1664235" cy="1728788"/>
          </a:xfrm>
          <a:prstGeom prst="rect">
            <a:avLst/>
          </a:prstGeom>
        </p:spPr>
      </p:pic>
      <p:sp>
        <p:nvSpPr>
          <p:cNvPr id="42" name="Rectangle 41"/>
          <p:cNvSpPr/>
          <p:nvPr/>
        </p:nvSpPr>
        <p:spPr>
          <a:xfrm>
            <a:off x="424259" y="4182769"/>
            <a:ext cx="1685077" cy="400110"/>
          </a:xfrm>
          <a:prstGeom prst="rect">
            <a:avLst/>
          </a:prstGeom>
        </p:spPr>
        <p:txBody>
          <a:bodyPr wrap="none">
            <a:spAutoFit/>
          </a:bodyPr>
          <a:lstStyle/>
          <a:p>
            <a:r>
              <a:rPr lang="en-US" sz="2000" dirty="0" smtClean="0">
                <a:latin typeface="+mj-lt"/>
                <a:cs typeface="Times New Roman" panose="02020603050405020304" pitchFamily="18" charset="0"/>
              </a:rPr>
              <a:t>Original </a:t>
            </a:r>
            <a:r>
              <a:rPr lang="en-US" altLang="zh-CN" sz="2000" dirty="0" smtClean="0">
                <a:latin typeface="+mj-lt"/>
                <a:cs typeface="Times New Roman" panose="02020603050405020304" pitchFamily="18" charset="0"/>
              </a:rPr>
              <a:t>graph</a:t>
            </a:r>
            <a:endParaRPr lang="en-US" sz="2000" dirty="0">
              <a:latin typeface="+mj-lt"/>
              <a:cs typeface="Times New Roman" panose="02020603050405020304" pitchFamily="18" charset="0"/>
            </a:endParaRPr>
          </a:p>
        </p:txBody>
      </p:sp>
      <p:sp>
        <p:nvSpPr>
          <p:cNvPr id="43" name="Rectangle 42"/>
          <p:cNvSpPr/>
          <p:nvPr/>
        </p:nvSpPr>
        <p:spPr>
          <a:xfrm>
            <a:off x="2498130" y="4182769"/>
            <a:ext cx="1910473" cy="400110"/>
          </a:xfrm>
          <a:prstGeom prst="rect">
            <a:avLst/>
          </a:prstGeom>
        </p:spPr>
        <p:txBody>
          <a:bodyPr wrap="square">
            <a:spAutoFit/>
          </a:bodyPr>
          <a:lstStyle/>
          <a:p>
            <a:pPr marL="58737" lvl="0" algn="ctr" eaLnBrk="0" hangingPunct="0">
              <a:spcBef>
                <a:spcPct val="20000"/>
              </a:spcBef>
            </a:pPr>
            <a:r>
              <a:rPr lang="en-US" sz="2000" dirty="0" smtClean="0">
                <a:solidFill>
                  <a:schemeClr val="tx1"/>
                </a:solidFill>
                <a:latin typeface="+mj-lt"/>
                <a:cs typeface="Times New Roman" pitchFamily="18" charset="0"/>
              </a:rPr>
              <a:t>Transition graph</a:t>
            </a:r>
            <a:endParaRPr lang="en-US" sz="2000" dirty="0">
              <a:solidFill>
                <a:schemeClr val="tx1"/>
              </a:solidFill>
              <a:latin typeface="+mj-lt"/>
              <a:cs typeface="Times New Roman" pitchFamily="18" charset="0"/>
            </a:endParaRPr>
          </a:p>
        </p:txBody>
      </p:sp>
      <p:sp>
        <p:nvSpPr>
          <p:cNvPr id="44" name="Rectangle 43"/>
          <p:cNvSpPr/>
          <p:nvPr/>
        </p:nvSpPr>
        <p:spPr>
          <a:xfrm>
            <a:off x="4709423" y="4182769"/>
            <a:ext cx="1898042" cy="707886"/>
          </a:xfrm>
          <a:prstGeom prst="rect">
            <a:avLst/>
          </a:prstGeom>
        </p:spPr>
        <p:txBody>
          <a:bodyPr wrap="square">
            <a:spAutoFit/>
          </a:bodyPr>
          <a:lstStyle/>
          <a:p>
            <a:pPr lvl="0" algn="ctr" eaLnBrk="0" hangingPunct="0">
              <a:spcBef>
                <a:spcPct val="20000"/>
              </a:spcBef>
            </a:pPr>
            <a:r>
              <a:rPr lang="en-US" altLang="zh-CN" sz="2000" dirty="0" smtClean="0">
                <a:solidFill>
                  <a:schemeClr val="tx1"/>
                </a:solidFill>
                <a:latin typeface="+mj-lt"/>
                <a:cs typeface="Times New Roman" pitchFamily="18" charset="0"/>
              </a:rPr>
              <a:t>Transition graph (</a:t>
            </a:r>
            <a:r>
              <a:rPr lang="en-US" altLang="zh-CN" sz="2000" b="1" dirty="0" smtClean="0">
                <a:solidFill>
                  <a:schemeClr val="tx1"/>
                </a:solidFill>
                <a:latin typeface="+mj-lt"/>
                <a:cs typeface="Times New Roman" pitchFamily="18" charset="0"/>
              </a:rPr>
              <a:t>lower bound</a:t>
            </a:r>
            <a:r>
              <a:rPr lang="en-US" altLang="zh-CN" sz="2000" dirty="0" smtClean="0">
                <a:solidFill>
                  <a:schemeClr val="tx1"/>
                </a:solidFill>
                <a:latin typeface="+mj-lt"/>
                <a:cs typeface="Times New Roman" pitchFamily="18" charset="0"/>
              </a:rPr>
              <a:t>)</a:t>
            </a:r>
            <a:endParaRPr lang="en-US" sz="2000" dirty="0">
              <a:solidFill>
                <a:schemeClr val="tx1"/>
              </a:solidFill>
              <a:latin typeface="+mj-lt"/>
              <a:cs typeface="Times New Roman" pitchFamily="18" charset="0"/>
            </a:endParaRPr>
          </a:p>
        </p:txBody>
      </p:sp>
      <p:sp>
        <p:nvSpPr>
          <p:cNvPr id="45" name="Rectangle 44"/>
          <p:cNvSpPr/>
          <p:nvPr/>
        </p:nvSpPr>
        <p:spPr>
          <a:xfrm>
            <a:off x="6826625" y="4182769"/>
            <a:ext cx="1931520" cy="707886"/>
          </a:xfrm>
          <a:prstGeom prst="rect">
            <a:avLst/>
          </a:prstGeom>
        </p:spPr>
        <p:txBody>
          <a:bodyPr wrap="square">
            <a:spAutoFit/>
          </a:bodyPr>
          <a:lstStyle/>
          <a:p>
            <a:pPr lvl="0" indent="1588" algn="ctr" eaLnBrk="0" hangingPunct="0">
              <a:spcBef>
                <a:spcPct val="20000"/>
              </a:spcBef>
            </a:pPr>
            <a:r>
              <a:rPr lang="en-US" altLang="zh-CN" sz="2000" dirty="0" smtClean="0">
                <a:solidFill>
                  <a:schemeClr val="tx1"/>
                </a:solidFill>
                <a:latin typeface="+mj-lt"/>
                <a:cs typeface="Times New Roman" pitchFamily="18" charset="0"/>
              </a:rPr>
              <a:t>Transition graph (</a:t>
            </a:r>
            <a:r>
              <a:rPr lang="en-US" altLang="zh-CN" sz="2000" b="1" dirty="0" smtClean="0">
                <a:solidFill>
                  <a:schemeClr val="tx1"/>
                </a:solidFill>
                <a:latin typeface="+mj-lt"/>
                <a:cs typeface="Times New Roman" pitchFamily="18" charset="0"/>
              </a:rPr>
              <a:t>upper bound</a:t>
            </a:r>
            <a:r>
              <a:rPr lang="en-US" altLang="zh-CN" sz="2000" dirty="0" smtClean="0">
                <a:solidFill>
                  <a:schemeClr val="tx1"/>
                </a:solidFill>
                <a:latin typeface="+mj-lt"/>
                <a:cs typeface="Times New Roman" pitchFamily="18" charset="0"/>
              </a:rPr>
              <a:t>)</a:t>
            </a:r>
            <a:endParaRPr lang="en-US" sz="2000" dirty="0">
              <a:solidFill>
                <a:schemeClr val="tx1"/>
              </a:solidFill>
              <a:latin typeface="+mj-lt"/>
              <a:cs typeface="Times New Roman" pitchFamily="18" charset="0"/>
            </a:endParaRPr>
          </a:p>
        </p:txBody>
      </p:sp>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8342" y="2449558"/>
            <a:ext cx="1752600" cy="1724025"/>
          </a:xfrm>
          <a:prstGeom prst="rect">
            <a:avLst/>
          </a:prstGeom>
        </p:spPr>
      </p:pic>
      <p:sp>
        <p:nvSpPr>
          <p:cNvPr id="47" name="Rectangle 46"/>
          <p:cNvSpPr/>
          <p:nvPr/>
        </p:nvSpPr>
        <p:spPr>
          <a:xfrm>
            <a:off x="4573541" y="4925454"/>
            <a:ext cx="3608529" cy="769441"/>
          </a:xfrm>
          <a:prstGeom prst="rect">
            <a:avLst/>
          </a:prstGeom>
        </p:spPr>
        <p:txBody>
          <a:bodyPr wrap="square">
            <a:spAutoFit/>
          </a:bodyPr>
          <a:lstStyle/>
          <a:p>
            <a:pPr marL="401637" lvl="0" indent="-342900" eaLnBrk="0" hangingPunct="0">
              <a:spcBef>
                <a:spcPct val="20000"/>
              </a:spcBef>
              <a:buFont typeface="Wingdings" panose="05000000000000000000" pitchFamily="2" charset="2"/>
              <a:buChar char="Ø"/>
            </a:pPr>
            <a:r>
              <a:rPr lang="en-US" sz="2000" dirty="0">
                <a:latin typeface="+mj-lt"/>
                <a:cs typeface="Times New Roman" pitchFamily="18" charset="0"/>
              </a:rPr>
              <a:t>N</a:t>
            </a:r>
            <a:r>
              <a:rPr lang="en-US" sz="2000" dirty="0" smtClean="0">
                <a:solidFill>
                  <a:schemeClr val="tx1"/>
                </a:solidFill>
                <a:latin typeface="+mj-lt"/>
                <a:cs typeface="Times New Roman" pitchFamily="18" charset="0"/>
              </a:rPr>
              <a:t>odes 1,2,3,4 are visited;</a:t>
            </a:r>
          </a:p>
          <a:p>
            <a:pPr marL="401637" lvl="0" indent="-342900" eaLnBrk="0" hangingPunct="0">
              <a:spcBef>
                <a:spcPct val="20000"/>
              </a:spcBef>
              <a:buFont typeface="Wingdings" panose="05000000000000000000" pitchFamily="2" charset="2"/>
              <a:buChar char="Ø"/>
            </a:pPr>
            <a:r>
              <a:rPr lang="en-US" sz="2000" dirty="0">
                <a:latin typeface="+mj-lt"/>
                <a:cs typeface="Times New Roman" pitchFamily="18" charset="0"/>
              </a:rPr>
              <a:t>N</a:t>
            </a:r>
            <a:r>
              <a:rPr lang="en-US" sz="2000" dirty="0" smtClean="0">
                <a:latin typeface="+mj-lt"/>
                <a:cs typeface="Times New Roman" pitchFamily="18" charset="0"/>
              </a:rPr>
              <a:t>odes 5,6,7,8 are unvisited.</a:t>
            </a:r>
            <a:endParaRPr lang="en-US" sz="2000" dirty="0">
              <a:solidFill>
                <a:schemeClr val="tx1"/>
              </a:solidFill>
              <a:latin typeface="+mj-lt"/>
              <a:cs typeface="Times New Roman" pitchFamily="18" charset="0"/>
            </a:endParaRPr>
          </a:p>
        </p:txBody>
      </p:sp>
      <p:sp>
        <p:nvSpPr>
          <p:cNvPr id="14" name="TextBox 13"/>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Tree>
    <p:extLst>
      <p:ext uri="{BB962C8B-B14F-4D97-AF65-F5344CB8AC3E}">
        <p14:creationId xmlns:p14="http://schemas.microsoft.com/office/powerpoint/2010/main" val="2709832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6344" y="393192"/>
            <a:ext cx="7354855" cy="689886"/>
          </a:xfrm>
        </p:spPr>
        <p:txBody>
          <a:bodyPr/>
          <a:lstStyle/>
          <a:p>
            <a:r>
              <a:rPr lang="en-US" sz="3200" dirty="0">
                <a:solidFill>
                  <a:schemeClr val="tx1"/>
                </a:solidFill>
                <a:latin typeface="+mj-lt"/>
                <a:cs typeface="Times New Roman" pitchFamily="18" charset="0"/>
              </a:rPr>
              <a:t>K-Nearest Neighbor </a:t>
            </a:r>
            <a:r>
              <a:rPr lang="en-US" sz="3200" dirty="0" smtClean="0">
                <a:solidFill>
                  <a:schemeClr val="tx1"/>
                </a:solidFill>
                <a:latin typeface="+mj-lt"/>
                <a:cs typeface="Times New Roman" pitchFamily="18" charset="0"/>
              </a:rPr>
              <a:t>Query </a:t>
            </a:r>
            <a:r>
              <a:rPr lang="en-US" altLang="zh-CN" sz="3200" dirty="0">
                <a:solidFill>
                  <a:schemeClr val="tx1"/>
                </a:solidFill>
                <a:latin typeface="+mj-lt"/>
                <a:cs typeface="Times New Roman" pitchFamily="18" charset="0"/>
              </a:rPr>
              <a:t>—— </a:t>
            </a:r>
            <a:r>
              <a:rPr lang="en-US" sz="3200" dirty="0" smtClean="0">
                <a:solidFill>
                  <a:schemeClr val="tx1"/>
                </a:solidFill>
                <a:latin typeface="+mj-lt"/>
                <a:cs typeface="Times New Roman" pitchFamily="18" charset="0"/>
              </a:rPr>
              <a:t>Challenges</a:t>
            </a:r>
            <a:endParaRPr lang="en-US" sz="3200" dirty="0">
              <a:solidFill>
                <a:schemeClr val="tx1"/>
              </a:solidFill>
              <a:latin typeface="+mj-lt"/>
              <a:cs typeface="Times New Roman"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537287" y="3012563"/>
                <a:ext cx="8153400" cy="954107"/>
              </a:xfrm>
              <a:prstGeom prst="rect">
                <a:avLst/>
              </a:prstGeom>
            </p:spPr>
            <p:txBody>
              <a:bodyPr wrap="square">
                <a:spAutoFit/>
              </a:bodyPr>
              <a:lstStyle/>
              <a:p>
                <a:pPr marL="463550" lvl="0" indent="-463550" eaLnBrk="0" hangingPunct="0">
                  <a:spcBef>
                    <a:spcPct val="20000"/>
                  </a:spcBef>
                </a:pPr>
                <a:r>
                  <a:rPr lang="en-US" sz="2800" dirty="0" smtClean="0">
                    <a:solidFill>
                      <a:schemeClr val="tx1"/>
                    </a:solidFill>
                    <a:latin typeface="+mj-lt"/>
                    <a:cs typeface="Times New Roman" pitchFamily="18" charset="0"/>
                  </a:rPr>
                  <a:t>2)  How to </a:t>
                </a:r>
                <a:r>
                  <a:rPr lang="en-US" sz="2800" b="1" dirty="0" smtClean="0">
                    <a:solidFill>
                      <a:schemeClr val="tx1"/>
                    </a:solidFill>
                    <a:latin typeface="+mj-lt"/>
                    <a:cs typeface="Times New Roman" pitchFamily="18" charset="0"/>
                  </a:rPr>
                  <a:t>efficiently</a:t>
                </a:r>
                <a:r>
                  <a:rPr lang="en-US" sz="2800" dirty="0" smtClean="0">
                    <a:solidFill>
                      <a:schemeClr val="tx1"/>
                    </a:solidFill>
                    <a:latin typeface="+mj-lt"/>
                    <a:cs typeface="Times New Roman" pitchFamily="18" charset="0"/>
                  </a:rPr>
                  <a:t> identify the top-</a:t>
                </a:r>
                <a14:m>
                  <m:oMath xmlns:m="http://schemas.openxmlformats.org/officeDocument/2006/math">
                    <m:r>
                      <a:rPr lang="en-US" sz="2800" i="1" dirty="0" smtClean="0">
                        <a:solidFill>
                          <a:schemeClr val="tx1"/>
                        </a:solidFill>
                        <a:latin typeface="Cambria Math"/>
                        <a:cs typeface="Times New Roman" pitchFamily="18" charset="0"/>
                      </a:rPr>
                      <m:t>𝑘</m:t>
                    </m:r>
                  </m:oMath>
                </a14:m>
                <a:r>
                  <a:rPr lang="en-US" sz="2800" dirty="0" smtClean="0">
                    <a:solidFill>
                      <a:schemeClr val="tx1"/>
                    </a:solidFill>
                    <a:latin typeface="+mj-lt"/>
                    <a:cs typeface="Times New Roman" pitchFamily="18" charset="0"/>
                  </a:rPr>
                  <a:t> nodes for a given measure ?</a:t>
                </a:r>
                <a:endParaRPr lang="en-US" sz="2800" dirty="0">
                  <a:solidFill>
                    <a:schemeClr val="tx1"/>
                  </a:solidFill>
                  <a:latin typeface="+mj-lt"/>
                  <a:cs typeface="Times New Roman"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37287" y="3012563"/>
                <a:ext cx="8153400" cy="954107"/>
              </a:xfrm>
              <a:prstGeom prst="rect">
                <a:avLst/>
              </a:prstGeom>
              <a:blipFill rotWithShape="1">
                <a:blip r:embed="rId3"/>
                <a:stretch>
                  <a:fillRect l="-1495" t="-5732" b="-17197"/>
                </a:stretch>
              </a:blipFill>
            </p:spPr>
            <p:txBody>
              <a:bodyPr/>
              <a:lstStyle/>
              <a:p>
                <a:r>
                  <a:rPr lang="en-US">
                    <a:noFill/>
                  </a:rPr>
                  <a:t> </a:t>
                </a:r>
              </a:p>
            </p:txBody>
          </p:sp>
        </mc:Fallback>
      </mc:AlternateContent>
      <p:sp>
        <p:nvSpPr>
          <p:cNvPr id="6" name="Rectangle 5"/>
          <p:cNvSpPr/>
          <p:nvPr/>
        </p:nvSpPr>
        <p:spPr>
          <a:xfrm>
            <a:off x="537287" y="1399553"/>
            <a:ext cx="8153400" cy="954107"/>
          </a:xfrm>
          <a:prstGeom prst="rect">
            <a:avLst/>
          </a:prstGeom>
        </p:spPr>
        <p:txBody>
          <a:bodyPr wrap="square">
            <a:spAutoFit/>
          </a:bodyPr>
          <a:lstStyle/>
          <a:p>
            <a:pPr marL="460375" lvl="0" indent="-460375" eaLnBrk="0" hangingPunct="0">
              <a:spcBef>
                <a:spcPct val="20000"/>
              </a:spcBef>
            </a:pPr>
            <a:r>
              <a:rPr lang="en-US" sz="2800" dirty="0" smtClean="0">
                <a:latin typeface="+mj-lt"/>
                <a:cs typeface="Times New Roman" pitchFamily="18" charset="0"/>
              </a:rPr>
              <a:t>1)  How to design proximity measures that can </a:t>
            </a:r>
            <a:r>
              <a:rPr lang="en-US" sz="2800" b="1" dirty="0" smtClean="0">
                <a:latin typeface="+mj-lt"/>
                <a:cs typeface="Times New Roman" pitchFamily="18" charset="0"/>
              </a:rPr>
              <a:t>effectively</a:t>
            </a:r>
            <a:r>
              <a:rPr lang="en-US" sz="2800" dirty="0" smtClean="0">
                <a:latin typeface="+mj-lt"/>
                <a:cs typeface="Times New Roman" pitchFamily="18" charset="0"/>
              </a:rPr>
              <a:t> capture the similarity between nodes ?</a:t>
            </a:r>
            <a:endParaRPr lang="en-US" sz="2800" dirty="0">
              <a:solidFill>
                <a:schemeClr val="tx1"/>
              </a:solidFill>
              <a:latin typeface="+mj-lt"/>
              <a:cs typeface="Times New Roman" pitchFamily="18" charset="0"/>
            </a:endParaRPr>
          </a:p>
        </p:txBody>
      </p:sp>
      <p:sp>
        <p:nvSpPr>
          <p:cNvPr id="7" name="TextBox 6"/>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Tree>
    <p:extLst>
      <p:ext uri="{BB962C8B-B14F-4D97-AF65-F5344CB8AC3E}">
        <p14:creationId xmlns:p14="http://schemas.microsoft.com/office/powerpoint/2010/main" val="519280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6344" y="393192"/>
            <a:ext cx="7354855" cy="689886"/>
          </a:xfrm>
        </p:spPr>
        <p:txBody>
          <a:bodyPr/>
          <a:lstStyle/>
          <a:p>
            <a:r>
              <a:rPr lang="en-US" sz="3200" dirty="0" smtClean="0">
                <a:solidFill>
                  <a:schemeClr val="tx1"/>
                </a:solidFill>
                <a:latin typeface="+mj-lt"/>
                <a:cs typeface="Times New Roman" pitchFamily="18" charset="0"/>
              </a:rPr>
              <a:t>Proximity Measures</a:t>
            </a:r>
            <a:endParaRPr lang="en-US" sz="3200" dirty="0">
              <a:solidFill>
                <a:schemeClr val="tx1"/>
              </a:solidFill>
              <a:latin typeface="+mj-lt"/>
              <a:cs typeface="Times New Roman" pitchFamily="18" charset="0"/>
            </a:endParaRPr>
          </a:p>
        </p:txBody>
      </p:sp>
      <p:sp>
        <p:nvSpPr>
          <p:cNvPr id="5" name="Rectangle 4"/>
          <p:cNvSpPr/>
          <p:nvPr/>
        </p:nvSpPr>
        <p:spPr>
          <a:xfrm>
            <a:off x="441258" y="1160748"/>
            <a:ext cx="4994838" cy="3373231"/>
          </a:xfrm>
          <a:prstGeom prst="rect">
            <a:avLst/>
          </a:prstGeom>
        </p:spPr>
        <p:txBody>
          <a:bodyPr wrap="square">
            <a:spAutoFit/>
          </a:bodyPr>
          <a:lstStyle/>
          <a:p>
            <a:pPr marL="514350" lvl="0" indent="-457200" eaLnBrk="0" hangingPunct="0">
              <a:spcBef>
                <a:spcPct val="20000"/>
              </a:spcBef>
              <a:buFont typeface="+mj-lt"/>
              <a:buAutoNum type="alphaLcParenR"/>
            </a:pPr>
            <a:r>
              <a:rPr lang="en-US" sz="2600" dirty="0" smtClean="0">
                <a:solidFill>
                  <a:schemeClr val="tx1"/>
                </a:solidFill>
                <a:latin typeface="+mj-lt"/>
                <a:cs typeface="Times New Roman" pitchFamily="18" charset="0"/>
              </a:rPr>
              <a:t>Shortest path distance</a:t>
            </a:r>
          </a:p>
          <a:p>
            <a:pPr marL="514350" lvl="0" indent="-457200" eaLnBrk="0" hangingPunct="0">
              <a:spcBef>
                <a:spcPct val="20000"/>
              </a:spcBef>
              <a:buFont typeface="+mj-lt"/>
              <a:buAutoNum type="alphaLcParenR"/>
            </a:pPr>
            <a:r>
              <a:rPr lang="en-US" sz="2600" dirty="0" smtClean="0">
                <a:latin typeface="+mj-lt"/>
                <a:cs typeface="Times New Roman" pitchFamily="18" charset="0"/>
              </a:rPr>
              <a:t>Network flow</a:t>
            </a:r>
          </a:p>
          <a:p>
            <a:pPr marL="514350" lvl="0" indent="-457200" eaLnBrk="0" hangingPunct="0">
              <a:spcBef>
                <a:spcPct val="20000"/>
              </a:spcBef>
              <a:buFont typeface="+mj-lt"/>
              <a:buAutoNum type="alphaLcParenR"/>
            </a:pPr>
            <a:r>
              <a:rPr lang="en-US" sz="2600" dirty="0" smtClean="0">
                <a:solidFill>
                  <a:schemeClr val="tx1"/>
                </a:solidFill>
                <a:latin typeface="+mj-lt"/>
                <a:cs typeface="Times New Roman" pitchFamily="18" charset="0"/>
              </a:rPr>
              <a:t>Katz score</a:t>
            </a:r>
          </a:p>
          <a:p>
            <a:pPr marL="514350" lvl="0" indent="-457200" eaLnBrk="0" hangingPunct="0">
              <a:spcBef>
                <a:spcPct val="20000"/>
              </a:spcBef>
              <a:buFont typeface="+mj-lt"/>
              <a:buAutoNum type="alphaLcParenR"/>
            </a:pPr>
            <a:r>
              <a:rPr lang="en-US" sz="2600" b="1" dirty="0" smtClean="0">
                <a:latin typeface="+mj-lt"/>
                <a:cs typeface="Times New Roman" pitchFamily="18" charset="0"/>
              </a:rPr>
              <a:t>Random walk based:</a:t>
            </a:r>
          </a:p>
          <a:p>
            <a:pPr marL="971550" lvl="1" indent="-457200" eaLnBrk="0" hangingPunct="0">
              <a:spcBef>
                <a:spcPct val="20000"/>
              </a:spcBef>
              <a:buAutoNum type="arabicParenR"/>
            </a:pPr>
            <a:r>
              <a:rPr lang="en-US" sz="2600" b="1" dirty="0" smtClean="0">
                <a:solidFill>
                  <a:schemeClr val="tx1"/>
                </a:solidFill>
                <a:latin typeface="+mj-lt"/>
                <a:cs typeface="Times New Roman" pitchFamily="18" charset="0"/>
              </a:rPr>
              <a:t>Hitting time</a:t>
            </a:r>
          </a:p>
          <a:p>
            <a:pPr marL="971550" lvl="1" indent="-457200" eaLnBrk="0" hangingPunct="0">
              <a:spcBef>
                <a:spcPct val="20000"/>
              </a:spcBef>
              <a:buAutoNum type="arabicParenR"/>
            </a:pPr>
            <a:r>
              <a:rPr lang="en-US" sz="2600" b="1" dirty="0" smtClean="0">
                <a:latin typeface="+mj-lt"/>
                <a:cs typeface="Times New Roman" pitchFamily="18" charset="0"/>
              </a:rPr>
              <a:t>Random walk with restart</a:t>
            </a:r>
          </a:p>
          <a:p>
            <a:pPr marL="971550" lvl="1" indent="-457200" eaLnBrk="0" hangingPunct="0">
              <a:spcBef>
                <a:spcPct val="20000"/>
              </a:spcBef>
              <a:buAutoNum type="arabicParenR"/>
            </a:pPr>
            <a:r>
              <a:rPr lang="en-US" sz="2600" b="1" dirty="0" smtClean="0">
                <a:solidFill>
                  <a:schemeClr val="tx1"/>
                </a:solidFill>
                <a:latin typeface="+mj-lt"/>
                <a:cs typeface="Times New Roman" pitchFamily="18" charset="0"/>
              </a:rPr>
              <a:t>Commute time</a:t>
            </a:r>
          </a:p>
        </p:txBody>
      </p:sp>
      <p:sp>
        <p:nvSpPr>
          <p:cNvPr id="7" name="Rectangle 6"/>
          <p:cNvSpPr/>
          <p:nvPr/>
        </p:nvSpPr>
        <p:spPr>
          <a:xfrm>
            <a:off x="5380693" y="2306823"/>
            <a:ext cx="3763306" cy="1243417"/>
          </a:xfrm>
          <a:prstGeom prst="rect">
            <a:avLst/>
          </a:prstGeom>
        </p:spPr>
        <p:txBody>
          <a:bodyPr wrap="square">
            <a:spAutoFit/>
          </a:bodyPr>
          <a:lstStyle/>
          <a:p>
            <a:pPr marL="400050" indent="-288925" eaLnBrk="0" hangingPunct="0">
              <a:spcBef>
                <a:spcPct val="20000"/>
              </a:spcBef>
              <a:buFont typeface="Arial" panose="020B0604020202020204" pitchFamily="34" charset="0"/>
              <a:buChar char="•"/>
            </a:pPr>
            <a:r>
              <a:rPr lang="en-US" sz="2200" dirty="0" smtClean="0">
                <a:latin typeface="+mj-lt"/>
                <a:cs typeface="Times New Roman" pitchFamily="18" charset="0"/>
              </a:rPr>
              <a:t>Discounted </a:t>
            </a:r>
            <a:r>
              <a:rPr lang="en-US" sz="2200" dirty="0">
                <a:latin typeface="+mj-lt"/>
                <a:cs typeface="Times New Roman" pitchFamily="18" charset="0"/>
              </a:rPr>
              <a:t>hitting time</a:t>
            </a:r>
          </a:p>
          <a:p>
            <a:pPr marL="400050" indent="-288925" eaLnBrk="0" hangingPunct="0">
              <a:spcBef>
                <a:spcPct val="20000"/>
              </a:spcBef>
              <a:buFont typeface="Arial" panose="020B0604020202020204" pitchFamily="34" charset="0"/>
              <a:buChar char="•"/>
            </a:pPr>
            <a:r>
              <a:rPr lang="en-US" sz="2200" dirty="0" smtClean="0">
                <a:latin typeface="+mj-lt"/>
                <a:cs typeface="Times New Roman" pitchFamily="18" charset="0"/>
              </a:rPr>
              <a:t>Truncated </a:t>
            </a:r>
            <a:r>
              <a:rPr lang="en-US" sz="2200" dirty="0">
                <a:latin typeface="+mj-lt"/>
                <a:cs typeface="Times New Roman" pitchFamily="18" charset="0"/>
              </a:rPr>
              <a:t>hitting time</a:t>
            </a:r>
          </a:p>
          <a:p>
            <a:pPr marL="400050" indent="-288925" eaLnBrk="0" hangingPunct="0">
              <a:spcBef>
                <a:spcPct val="20000"/>
              </a:spcBef>
              <a:buFont typeface="Arial" panose="020B0604020202020204" pitchFamily="34" charset="0"/>
              <a:buChar char="•"/>
            </a:pPr>
            <a:r>
              <a:rPr lang="en-US" sz="2200" dirty="0" smtClean="0">
                <a:latin typeface="+mj-lt"/>
                <a:cs typeface="Times New Roman" pitchFamily="18" charset="0"/>
              </a:rPr>
              <a:t>Penalized </a:t>
            </a:r>
            <a:r>
              <a:rPr lang="en-US" sz="2200" dirty="0">
                <a:latin typeface="+mj-lt"/>
                <a:cs typeface="Times New Roman" pitchFamily="18" charset="0"/>
              </a:rPr>
              <a:t>hitting </a:t>
            </a:r>
            <a:r>
              <a:rPr lang="en-US" sz="2200" dirty="0" smtClean="0">
                <a:latin typeface="+mj-lt"/>
                <a:cs typeface="Times New Roman" pitchFamily="18" charset="0"/>
              </a:rPr>
              <a:t>probability</a:t>
            </a:r>
            <a:endParaRPr lang="en-US" sz="2200" dirty="0">
              <a:latin typeface="+mj-lt"/>
              <a:cs typeface="Times New Roman" pitchFamily="18" charset="0"/>
            </a:endParaRPr>
          </a:p>
        </p:txBody>
      </p:sp>
      <p:sp>
        <p:nvSpPr>
          <p:cNvPr id="8" name="Left Brace 7"/>
          <p:cNvSpPr/>
          <p:nvPr/>
        </p:nvSpPr>
        <p:spPr>
          <a:xfrm>
            <a:off x="5256076" y="2384884"/>
            <a:ext cx="221465" cy="1076251"/>
          </a:xfrm>
          <a:prstGeom prst="leftBrace">
            <a:avLst>
              <a:gd name="adj1" fmla="val 24508"/>
              <a:gd name="adj2" fmla="val 50000"/>
            </a:avLst>
          </a:prstGeom>
          <a:ln cap="rn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flipV="1">
            <a:off x="3146323" y="2962656"/>
            <a:ext cx="2047469" cy="380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380692" y="3573016"/>
            <a:ext cx="3723097" cy="430887"/>
          </a:xfrm>
          <a:prstGeom prst="rect">
            <a:avLst/>
          </a:prstGeom>
        </p:spPr>
        <p:txBody>
          <a:bodyPr wrap="square">
            <a:spAutoFit/>
          </a:bodyPr>
          <a:lstStyle/>
          <a:p>
            <a:pPr marL="400050" lvl="0" indent="-288925" eaLnBrk="0" hangingPunct="0">
              <a:spcBef>
                <a:spcPct val="20000"/>
              </a:spcBef>
              <a:buFont typeface="Arial" panose="020B0604020202020204" pitchFamily="34" charset="0"/>
              <a:buChar char="•"/>
            </a:pPr>
            <a:r>
              <a:rPr lang="en-US" sz="2200" dirty="0" smtClean="0">
                <a:latin typeface="+mj-lt"/>
                <a:cs typeface="Times New Roman" pitchFamily="18" charset="0"/>
              </a:rPr>
              <a:t>Degree normalized RWR</a:t>
            </a:r>
            <a:endParaRPr lang="en-US" sz="2200" dirty="0">
              <a:solidFill>
                <a:schemeClr val="tx1"/>
              </a:solidFill>
              <a:latin typeface="+mj-lt"/>
              <a:cs typeface="Times New Roman" pitchFamily="18" charset="0"/>
            </a:endParaRPr>
          </a:p>
        </p:txBody>
      </p:sp>
      <p:cxnSp>
        <p:nvCxnSpPr>
          <p:cNvPr id="3" name="Straight Arrow Connector 2"/>
          <p:cNvCxnSpPr/>
          <p:nvPr/>
        </p:nvCxnSpPr>
        <p:spPr>
          <a:xfrm>
            <a:off x="5153569" y="3789040"/>
            <a:ext cx="3185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Tree>
    <p:extLst>
      <p:ext uri="{BB962C8B-B14F-4D97-AF65-F5344CB8AC3E}">
        <p14:creationId xmlns:p14="http://schemas.microsoft.com/office/powerpoint/2010/main" val="295640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6344" y="393192"/>
            <a:ext cx="7354855" cy="689886"/>
          </a:xfrm>
        </p:spPr>
        <p:txBody>
          <a:bodyPr/>
          <a:lstStyle/>
          <a:p>
            <a:r>
              <a:rPr lang="en-US" sz="3200" dirty="0" smtClean="0">
                <a:solidFill>
                  <a:schemeClr val="tx1"/>
                </a:solidFill>
                <a:latin typeface="+mj-lt"/>
                <a:cs typeface="Times New Roman" pitchFamily="18" charset="0"/>
              </a:rPr>
              <a:t>Computational Methods for KNN Query</a:t>
            </a:r>
            <a:endParaRPr lang="en-US" sz="3200" dirty="0">
              <a:solidFill>
                <a:schemeClr val="tx1"/>
              </a:solidFill>
              <a:latin typeface="+mj-lt"/>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93136999"/>
              </p:ext>
            </p:extLst>
          </p:nvPr>
        </p:nvGraphicFramePr>
        <p:xfrm>
          <a:off x="251520" y="1160748"/>
          <a:ext cx="8676964" cy="3128390"/>
        </p:xfrm>
        <a:graphic>
          <a:graphicData uri="http://schemas.openxmlformats.org/drawingml/2006/table">
            <a:tbl>
              <a:tblPr firstRow="1" bandRow="1">
                <a:tableStyleId>{5C22544A-7EE6-4342-B048-85BDC9FD1C3A}</a:tableStyleId>
              </a:tblPr>
              <a:tblGrid>
                <a:gridCol w="2393634"/>
                <a:gridCol w="2484276"/>
                <a:gridCol w="2106866"/>
                <a:gridCol w="1692188"/>
              </a:tblGrid>
              <a:tr h="625678">
                <a:tc>
                  <a:txBody>
                    <a:bodyPr/>
                    <a:lstStyle/>
                    <a:p>
                      <a:pPr algn="ctr"/>
                      <a:r>
                        <a:rPr lang="en-US" sz="2000" dirty="0" smtClean="0">
                          <a:latin typeface="+mj-lt"/>
                          <a:cs typeface="Times New Roman" panose="02020603050405020304" pitchFamily="18" charset="0"/>
                        </a:rPr>
                        <a:t>Methods</a:t>
                      </a:r>
                      <a:endParaRPr lang="en-US" sz="2000" dirty="0">
                        <a:latin typeface="+mj-lt"/>
                        <a:cs typeface="Times New Roman" panose="02020603050405020304" pitchFamily="18"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lang="en-US" sz="2000" dirty="0" smtClean="0">
                          <a:latin typeface="+mj-lt"/>
                          <a:cs typeface="Times New Roman" panose="02020603050405020304" pitchFamily="18" charset="0"/>
                        </a:rPr>
                        <a:t>Key Idea</a:t>
                      </a:r>
                      <a:endParaRPr lang="en-US" sz="2000" dirty="0">
                        <a:latin typeface="+mj-lt"/>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sz="2000" dirty="0" smtClean="0">
                          <a:latin typeface="+mj-lt"/>
                          <a:cs typeface="Times New Roman" panose="02020603050405020304" pitchFamily="18" charset="0"/>
                        </a:rPr>
                        <a:t>Pre-computation?</a:t>
                      </a:r>
                      <a:endParaRPr lang="en-US" sz="2000" dirty="0">
                        <a:latin typeface="+mj-lt"/>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sz="2000" dirty="0" smtClean="0">
                          <a:latin typeface="+mj-lt"/>
                          <a:cs typeface="Times New Roman" panose="02020603050405020304" pitchFamily="18" charset="0"/>
                        </a:rPr>
                        <a:t>Applicability</a:t>
                      </a:r>
                      <a:endParaRPr lang="en-US" sz="2000" dirty="0">
                        <a:latin typeface="+mj-lt"/>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r>
              <a:tr h="625678">
                <a:tc>
                  <a:txBody>
                    <a:bodyPr/>
                    <a:lstStyle/>
                    <a:p>
                      <a:pPr algn="ctr"/>
                      <a:r>
                        <a:rPr lang="en-US" sz="2000" dirty="0" smtClean="0">
                          <a:latin typeface="+mj-lt"/>
                          <a:cs typeface="Times New Roman" panose="02020603050405020304" pitchFamily="18" charset="0"/>
                        </a:rPr>
                        <a:t>Global iteration (GI)</a:t>
                      </a:r>
                      <a:endParaRPr lang="en-US" sz="2000" dirty="0">
                        <a:latin typeface="+mj-lt"/>
                        <a:cs typeface="Times New Roman" panose="02020603050405020304" pitchFamily="18" charset="0"/>
                      </a:endParaRPr>
                    </a:p>
                  </a:txBody>
                  <a:tcPr anchor="ctr"/>
                </a:tc>
                <a:tc>
                  <a:txBody>
                    <a:bodyPr/>
                    <a:lstStyle/>
                    <a:p>
                      <a:pPr algn="ctr"/>
                      <a:r>
                        <a:rPr lang="en-US" sz="2000" dirty="0" smtClean="0">
                          <a:latin typeface="+mj-lt"/>
                          <a:cs typeface="Times New Roman" panose="02020603050405020304" pitchFamily="18" charset="0"/>
                        </a:rPr>
                        <a:t>Iterative method</a:t>
                      </a:r>
                      <a:endParaRPr lang="en-US" sz="2000" dirty="0">
                        <a:latin typeface="+mj-lt"/>
                        <a:cs typeface="Times New Roman" panose="02020603050405020304" pitchFamily="18" charset="0"/>
                      </a:endParaRPr>
                    </a:p>
                  </a:txBody>
                  <a:tcPr anchor="ctr"/>
                </a:tc>
                <a:tc>
                  <a:txBody>
                    <a:bodyPr/>
                    <a:lstStyle/>
                    <a:p>
                      <a:pPr algn="ctr"/>
                      <a:r>
                        <a:rPr lang="en-US" sz="2000" dirty="0" smtClean="0">
                          <a:latin typeface="+mj-lt"/>
                          <a:cs typeface="Times New Roman" panose="02020603050405020304" pitchFamily="18" charset="0"/>
                        </a:rPr>
                        <a:t>No</a:t>
                      </a:r>
                      <a:endParaRPr lang="en-US" sz="2000" dirty="0">
                        <a:latin typeface="+mj-lt"/>
                        <a:cs typeface="Times New Roman" panose="02020603050405020304" pitchFamily="18" charset="0"/>
                      </a:endParaRPr>
                    </a:p>
                  </a:txBody>
                  <a:tcPr anchor="ctr"/>
                </a:tc>
                <a:tc>
                  <a:txBody>
                    <a:bodyPr/>
                    <a:lstStyle/>
                    <a:p>
                      <a:pPr algn="ctr"/>
                      <a:r>
                        <a:rPr lang="en-US" sz="2000" dirty="0" smtClean="0">
                          <a:latin typeface="+mj-lt"/>
                          <a:cs typeface="Times New Roman" panose="02020603050405020304" pitchFamily="18" charset="0"/>
                        </a:rPr>
                        <a:t>Wide</a:t>
                      </a:r>
                      <a:endParaRPr lang="en-US" sz="2000" dirty="0">
                        <a:latin typeface="+mj-lt"/>
                        <a:cs typeface="Times New Roman" panose="02020603050405020304" pitchFamily="18" charset="0"/>
                      </a:endParaRPr>
                    </a:p>
                  </a:txBody>
                  <a:tcPr anchor="ctr"/>
                </a:tc>
              </a:tr>
              <a:tr h="625678">
                <a:tc>
                  <a:txBody>
                    <a:bodyPr/>
                    <a:lstStyle/>
                    <a:p>
                      <a:pPr algn="ctr"/>
                      <a:r>
                        <a:rPr lang="en-US" sz="2000" dirty="0" smtClean="0">
                          <a:latin typeface="+mj-lt"/>
                          <a:cs typeface="Times New Roman" panose="02020603050405020304" pitchFamily="18" charset="0"/>
                        </a:rPr>
                        <a:t>Castanet [1]</a:t>
                      </a:r>
                      <a:endParaRPr lang="en-US" sz="2000" dirty="0">
                        <a:latin typeface="+mj-lt"/>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latin typeface="+mj-lt"/>
                          <a:cs typeface="Times New Roman" panose="02020603050405020304" pitchFamily="18" charset="0"/>
                        </a:rPr>
                        <a:t>Improved</a:t>
                      </a:r>
                      <a:r>
                        <a:rPr lang="en-US" sz="2000" baseline="0" dirty="0" smtClean="0">
                          <a:latin typeface="+mj-lt"/>
                          <a:cs typeface="Times New Roman" panose="02020603050405020304" pitchFamily="18" charset="0"/>
                        </a:rPr>
                        <a:t> GI</a:t>
                      </a:r>
                      <a:endParaRPr lang="en-US" sz="2000" dirty="0" smtClean="0">
                        <a:latin typeface="+mj-lt"/>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latin typeface="+mj-lt"/>
                          <a:cs typeface="Times New Roman" panose="02020603050405020304" pitchFamily="18" charset="0"/>
                        </a:rPr>
                        <a:t>No</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latin typeface="+mj-lt"/>
                          <a:cs typeface="Times New Roman" panose="02020603050405020304" pitchFamily="18" charset="0"/>
                        </a:rPr>
                        <a:t>RWR</a:t>
                      </a:r>
                    </a:p>
                  </a:txBody>
                  <a:tcPr anchor="ctr"/>
                </a:tc>
              </a:tr>
              <a:tr h="625678">
                <a:tc>
                  <a:txBody>
                    <a:bodyPr/>
                    <a:lstStyle/>
                    <a:p>
                      <a:pPr algn="ctr"/>
                      <a:r>
                        <a:rPr lang="en-US" sz="2000" dirty="0" smtClean="0">
                          <a:latin typeface="+mj-lt"/>
                          <a:cs typeface="Times New Roman" panose="02020603050405020304" pitchFamily="18" charset="0"/>
                        </a:rPr>
                        <a:t>Matrix based [2]</a:t>
                      </a:r>
                      <a:endParaRPr lang="en-US" sz="2000" dirty="0">
                        <a:latin typeface="+mj-lt"/>
                        <a:cs typeface="Times New Roman" panose="02020603050405020304" pitchFamily="18" charset="0"/>
                      </a:endParaRPr>
                    </a:p>
                  </a:txBody>
                  <a:tcPr anchor="ctr"/>
                </a:tc>
                <a:tc>
                  <a:txBody>
                    <a:bodyPr/>
                    <a:lstStyle/>
                    <a:p>
                      <a:pPr algn="ctr"/>
                      <a:r>
                        <a:rPr lang="en-US" sz="2000" dirty="0" smtClean="0">
                          <a:latin typeface="+mj-lt"/>
                          <a:cs typeface="Times New Roman" panose="02020603050405020304" pitchFamily="18" charset="0"/>
                        </a:rPr>
                        <a:t>Matrix decomposition</a:t>
                      </a:r>
                      <a:endParaRPr lang="en-US" sz="2000" dirty="0">
                        <a:latin typeface="+mj-lt"/>
                        <a:cs typeface="Times New Roman" panose="02020603050405020304" pitchFamily="18" charset="0"/>
                      </a:endParaRPr>
                    </a:p>
                  </a:txBody>
                  <a:tcPr anchor="ctr"/>
                </a:tc>
                <a:tc>
                  <a:txBody>
                    <a:bodyPr/>
                    <a:lstStyle/>
                    <a:p>
                      <a:pPr algn="ctr"/>
                      <a:r>
                        <a:rPr lang="en-US" sz="2000" dirty="0" smtClean="0">
                          <a:latin typeface="+mj-lt"/>
                          <a:cs typeface="Times New Roman" panose="02020603050405020304" pitchFamily="18" charset="0"/>
                        </a:rPr>
                        <a:t>Yes</a:t>
                      </a:r>
                      <a:endParaRPr lang="en-US" sz="2000" dirty="0">
                        <a:latin typeface="+mj-lt"/>
                        <a:cs typeface="Times New Roman" panose="02020603050405020304" pitchFamily="18" charset="0"/>
                      </a:endParaRPr>
                    </a:p>
                  </a:txBody>
                  <a:tcPr anchor="ctr"/>
                </a:tc>
                <a:tc>
                  <a:txBody>
                    <a:bodyPr/>
                    <a:lstStyle/>
                    <a:p>
                      <a:pPr algn="ctr"/>
                      <a:r>
                        <a:rPr lang="en-US" sz="2000" dirty="0" smtClean="0">
                          <a:latin typeface="+mj-lt"/>
                          <a:cs typeface="Times New Roman" panose="02020603050405020304" pitchFamily="18" charset="0"/>
                        </a:rPr>
                        <a:t>RWR</a:t>
                      </a:r>
                      <a:endParaRPr lang="en-US" sz="2000" dirty="0">
                        <a:latin typeface="+mj-lt"/>
                        <a:cs typeface="Times New Roman" panose="02020603050405020304" pitchFamily="18" charset="0"/>
                      </a:endParaRPr>
                    </a:p>
                  </a:txBody>
                  <a:tcPr anchor="ctr"/>
                </a:tc>
              </a:tr>
              <a:tr h="625678">
                <a:tc>
                  <a:txBody>
                    <a:bodyPr/>
                    <a:lstStyle/>
                    <a:p>
                      <a:pPr algn="ctr"/>
                      <a:r>
                        <a:rPr lang="en-US" sz="2000" dirty="0" smtClean="0">
                          <a:latin typeface="+mj-lt"/>
                          <a:cs typeface="Times New Roman" panose="02020603050405020304" pitchFamily="18" charset="0"/>
                        </a:rPr>
                        <a:t>Graph embedding [3]</a:t>
                      </a:r>
                      <a:endParaRPr lang="en-US" sz="2000" dirty="0">
                        <a:latin typeface="+mj-lt"/>
                        <a:cs typeface="Times New Roman" panose="02020603050405020304" pitchFamily="18" charset="0"/>
                      </a:endParaRPr>
                    </a:p>
                  </a:txBody>
                  <a:tcPr anchor="ctr"/>
                </a:tc>
                <a:tc>
                  <a:txBody>
                    <a:bodyPr/>
                    <a:lstStyle/>
                    <a:p>
                      <a:pPr algn="ctr"/>
                      <a:r>
                        <a:rPr lang="en-US" sz="2000" dirty="0" smtClean="0">
                          <a:latin typeface="+mj-lt"/>
                          <a:cs typeface="Times New Roman" panose="02020603050405020304" pitchFamily="18" charset="0"/>
                        </a:rPr>
                        <a:t>Graph embedding</a:t>
                      </a:r>
                      <a:endParaRPr lang="en-US" sz="2000" dirty="0">
                        <a:latin typeface="+mj-lt"/>
                        <a:cs typeface="Times New Roman" panose="02020603050405020304" pitchFamily="18" charset="0"/>
                      </a:endParaRPr>
                    </a:p>
                  </a:txBody>
                  <a:tcPr anchor="ctr"/>
                </a:tc>
                <a:tc>
                  <a:txBody>
                    <a:bodyPr/>
                    <a:lstStyle/>
                    <a:p>
                      <a:pPr algn="ctr"/>
                      <a:r>
                        <a:rPr lang="en-US" sz="2000" dirty="0" smtClean="0">
                          <a:latin typeface="+mj-lt"/>
                          <a:cs typeface="Times New Roman" panose="02020603050405020304" pitchFamily="18" charset="0"/>
                        </a:rPr>
                        <a:t>Yes</a:t>
                      </a:r>
                      <a:endParaRPr lang="en-US" sz="2000" dirty="0">
                        <a:latin typeface="+mj-lt"/>
                        <a:cs typeface="Times New Roman" panose="02020603050405020304" pitchFamily="18" charset="0"/>
                      </a:endParaRPr>
                    </a:p>
                  </a:txBody>
                  <a:tcPr anchor="ctr"/>
                </a:tc>
                <a:tc>
                  <a:txBody>
                    <a:bodyPr/>
                    <a:lstStyle/>
                    <a:p>
                      <a:pPr algn="ctr"/>
                      <a:r>
                        <a:rPr lang="en-US" sz="2000" dirty="0" smtClean="0">
                          <a:latin typeface="+mj-lt"/>
                          <a:cs typeface="Times New Roman" panose="02020603050405020304" pitchFamily="18" charset="0"/>
                        </a:rPr>
                        <a:t>HT / RWR / CT</a:t>
                      </a:r>
                      <a:endParaRPr lang="en-US" sz="2000" dirty="0">
                        <a:latin typeface="+mj-lt"/>
                        <a:cs typeface="Times New Roman" panose="02020603050405020304" pitchFamily="18" charset="0"/>
                      </a:endParaRPr>
                    </a:p>
                  </a:txBody>
                  <a:tcPr anchor="ctr"/>
                </a:tc>
              </a:tr>
            </a:tbl>
          </a:graphicData>
        </a:graphic>
      </p:graphicFrame>
      <p:sp>
        <p:nvSpPr>
          <p:cNvPr id="12" name="Content Placeholder 2"/>
          <p:cNvSpPr txBox="1">
            <a:spLocks/>
          </p:cNvSpPr>
          <p:nvPr/>
        </p:nvSpPr>
        <p:spPr bwMode="auto">
          <a:xfrm>
            <a:off x="3563888" y="5805264"/>
            <a:ext cx="4788532" cy="9203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1pPr>
            <a:lvl2pPr marL="742950" indent="-28575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2pPr>
            <a:lvl3pPr marL="1143000" indent="-2286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US" altLang="zh-CN" sz="1600" dirty="0" smtClean="0">
                <a:solidFill>
                  <a:srgbClr val="FFFFFF"/>
                </a:solidFill>
                <a:latin typeface="+mj-lt"/>
                <a:cs typeface="Times New Roman" pitchFamily="18" charset="0"/>
              </a:rPr>
              <a:t>[</a:t>
            </a:r>
            <a:r>
              <a:rPr lang="en-US" altLang="zh-CN" sz="1600" dirty="0">
                <a:solidFill>
                  <a:srgbClr val="FFFFFF"/>
                </a:solidFill>
                <a:latin typeface="+mj-lt"/>
                <a:cs typeface="Times New Roman" pitchFamily="18" charset="0"/>
              </a:rPr>
              <a:t>1</a:t>
            </a:r>
            <a:r>
              <a:rPr lang="en-US" altLang="zh-CN" sz="1600" dirty="0" smtClean="0">
                <a:solidFill>
                  <a:srgbClr val="FFFFFF"/>
                </a:solidFill>
                <a:latin typeface="+mj-lt"/>
                <a:cs typeface="Times New Roman" pitchFamily="18" charset="0"/>
              </a:rPr>
              <a:t>] Y. Fujiwara, et al. SIGMOD’13</a:t>
            </a:r>
          </a:p>
          <a:p>
            <a:pPr marL="0" indent="0"/>
            <a:r>
              <a:rPr lang="en-US" altLang="zh-CN" sz="1600" dirty="0" smtClean="0">
                <a:solidFill>
                  <a:srgbClr val="FFFFFF"/>
                </a:solidFill>
                <a:latin typeface="+mj-lt"/>
                <a:cs typeface="Times New Roman" pitchFamily="18" charset="0"/>
              </a:rPr>
              <a:t>[2] Tong’ICDM’06; Fujiwara’KDD’12; Fujiwara’VLDB’12</a:t>
            </a:r>
          </a:p>
          <a:p>
            <a:pPr marL="0" indent="0"/>
            <a:r>
              <a:rPr lang="en-US" altLang="zh-CN" sz="1600" dirty="0" smtClean="0">
                <a:solidFill>
                  <a:srgbClr val="FFFFFF"/>
                </a:solidFill>
                <a:latin typeface="+mj-lt"/>
                <a:cs typeface="Times New Roman" pitchFamily="18" charset="0"/>
              </a:rPr>
              <a:t>[3] X. Zhao, et al. VLDB’13</a:t>
            </a:r>
          </a:p>
        </p:txBody>
      </p:sp>
      <p:sp>
        <p:nvSpPr>
          <p:cNvPr id="6" name="Rectangle 5"/>
          <p:cNvSpPr/>
          <p:nvPr/>
        </p:nvSpPr>
        <p:spPr>
          <a:xfrm>
            <a:off x="769905" y="4417831"/>
            <a:ext cx="4702195" cy="1243417"/>
          </a:xfrm>
          <a:prstGeom prst="rect">
            <a:avLst/>
          </a:prstGeom>
        </p:spPr>
        <p:txBody>
          <a:bodyPr wrap="square">
            <a:spAutoFit/>
          </a:bodyPr>
          <a:lstStyle/>
          <a:p>
            <a:pPr marL="57150" eaLnBrk="0" hangingPunct="0">
              <a:spcBef>
                <a:spcPct val="20000"/>
              </a:spcBef>
            </a:pPr>
            <a:r>
              <a:rPr lang="en-US" sz="2200" dirty="0" smtClean="0">
                <a:solidFill>
                  <a:prstClr val="black"/>
                </a:solidFill>
                <a:latin typeface="+mj-lt"/>
                <a:cs typeface="Times New Roman" pitchFamily="18" charset="0"/>
              </a:rPr>
              <a:t>Disadvantages:</a:t>
            </a:r>
          </a:p>
          <a:p>
            <a:pPr marL="571500" indent="-342900" eaLnBrk="0" hangingPunct="0">
              <a:spcBef>
                <a:spcPct val="20000"/>
              </a:spcBef>
              <a:buFont typeface="Arial" panose="020B0604020202020204" pitchFamily="34" charset="0"/>
              <a:buChar char="•"/>
            </a:pPr>
            <a:r>
              <a:rPr lang="en-US" sz="2200" dirty="0" smtClean="0">
                <a:solidFill>
                  <a:prstClr val="black"/>
                </a:solidFill>
                <a:latin typeface="+mj-lt"/>
                <a:cs typeface="Times New Roman" pitchFamily="18" charset="0"/>
              </a:rPr>
              <a:t>Iterating over the entire graph</a:t>
            </a:r>
          </a:p>
          <a:p>
            <a:pPr marL="571500" indent="-342900" eaLnBrk="0" hangingPunct="0">
              <a:spcBef>
                <a:spcPct val="20000"/>
              </a:spcBef>
              <a:buFont typeface="Arial" panose="020B0604020202020204" pitchFamily="34" charset="0"/>
              <a:buChar char="•"/>
            </a:pPr>
            <a:r>
              <a:rPr lang="en-US" altLang="zh-CN" sz="2200" dirty="0" smtClean="0">
                <a:solidFill>
                  <a:prstClr val="black"/>
                </a:solidFill>
                <a:latin typeface="+mj-lt"/>
                <a:cs typeface="Times New Roman" pitchFamily="18" charset="0"/>
              </a:rPr>
              <a:t>Pre-computing step is expensive</a:t>
            </a:r>
            <a:endParaRPr lang="en-US" sz="2200" dirty="0">
              <a:solidFill>
                <a:prstClr val="black"/>
              </a:solidFill>
              <a:latin typeface="+mj-lt"/>
              <a:cs typeface="Times New Roman" pitchFamily="18" charset="0"/>
            </a:endParaRPr>
          </a:p>
        </p:txBody>
      </p:sp>
    </p:spTree>
    <p:extLst>
      <p:ext uri="{BB962C8B-B14F-4D97-AF65-F5344CB8AC3E}">
        <p14:creationId xmlns:p14="http://schemas.microsoft.com/office/powerpoint/2010/main" val="3130481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9829" y="393192"/>
            <a:ext cx="7354855" cy="614480"/>
          </a:xfrm>
        </p:spPr>
        <p:txBody>
          <a:bodyPr/>
          <a:lstStyle/>
          <a:p>
            <a:r>
              <a:rPr lang="en-US" sz="3200" dirty="0">
                <a:solidFill>
                  <a:schemeClr val="tx1"/>
                </a:solidFill>
                <a:latin typeface="+mj-lt"/>
                <a:cs typeface="Times New Roman" pitchFamily="18" charset="0"/>
              </a:rPr>
              <a:t>K-Nearest Neighbor Query </a:t>
            </a:r>
            <a:r>
              <a:rPr lang="en-US" altLang="zh-CN" sz="3200" dirty="0" smtClean="0">
                <a:solidFill>
                  <a:schemeClr val="tx1"/>
                </a:solidFill>
                <a:latin typeface="+mj-lt"/>
                <a:cs typeface="Times New Roman" pitchFamily="18" charset="0"/>
              </a:rPr>
              <a:t>—— Challenge</a:t>
            </a:r>
            <a:endParaRPr lang="en-US" sz="3200" dirty="0">
              <a:solidFill>
                <a:schemeClr val="tx1"/>
              </a:solidFill>
              <a:latin typeface="+mj-lt"/>
              <a:cs typeface="Times New Roman" pitchFamily="18" charset="0"/>
            </a:endParaRPr>
          </a:p>
        </p:txBody>
      </p:sp>
      <p:sp>
        <p:nvSpPr>
          <p:cNvPr id="8" name="Rectangle 7"/>
          <p:cNvSpPr/>
          <p:nvPr/>
        </p:nvSpPr>
        <p:spPr>
          <a:xfrm>
            <a:off x="769904" y="1628800"/>
            <a:ext cx="7474504" cy="1557349"/>
          </a:xfrm>
          <a:prstGeom prst="rect">
            <a:avLst/>
          </a:prstGeom>
        </p:spPr>
        <p:txBody>
          <a:bodyPr wrap="square">
            <a:spAutoFit/>
          </a:bodyPr>
          <a:lstStyle/>
          <a:p>
            <a:pPr marL="57150" lvl="0" eaLnBrk="0" hangingPunct="0">
              <a:spcBef>
                <a:spcPct val="20000"/>
              </a:spcBef>
            </a:pPr>
            <a:r>
              <a:rPr lang="en-US" sz="2800" b="1" dirty="0" smtClean="0">
                <a:solidFill>
                  <a:schemeClr val="tx1"/>
                </a:solidFill>
                <a:latin typeface="+mj-lt"/>
                <a:cs typeface="Times New Roman" pitchFamily="18" charset="0"/>
              </a:rPr>
              <a:t>Challenge:</a:t>
            </a:r>
            <a:r>
              <a:rPr lang="en-US" sz="2800" dirty="0" smtClean="0">
                <a:solidFill>
                  <a:schemeClr val="tx1"/>
                </a:solidFill>
                <a:latin typeface="+mj-lt"/>
                <a:cs typeface="Times New Roman" pitchFamily="18" charset="0"/>
              </a:rPr>
              <a:t> A</a:t>
            </a:r>
            <a:r>
              <a:rPr lang="en-US" sz="2800" dirty="0" smtClean="0">
                <a:latin typeface="+mj-lt"/>
                <a:cs typeface="Times New Roman" pitchFamily="18" charset="0"/>
              </a:rPr>
              <a:t>n </a:t>
            </a:r>
            <a:r>
              <a:rPr lang="en-US" sz="2800" dirty="0" smtClean="0">
                <a:cs typeface="Times New Roman" pitchFamily="18" charset="0"/>
              </a:rPr>
              <a:t>efficient </a:t>
            </a:r>
            <a:r>
              <a:rPr lang="en-US" sz="2800" dirty="0">
                <a:cs typeface="Times New Roman" pitchFamily="18" charset="0"/>
              </a:rPr>
              <a:t>local search </a:t>
            </a:r>
            <a:r>
              <a:rPr lang="en-US" sz="2800" dirty="0" smtClean="0">
                <a:cs typeface="Times New Roman" pitchFamily="18" charset="0"/>
              </a:rPr>
              <a:t>method?</a:t>
            </a:r>
            <a:endParaRPr lang="en-US" sz="2800" dirty="0" smtClean="0">
              <a:solidFill>
                <a:schemeClr val="tx1"/>
              </a:solidFill>
              <a:latin typeface="+mj-lt"/>
              <a:cs typeface="Times New Roman" pitchFamily="18" charset="0"/>
            </a:endParaRPr>
          </a:p>
          <a:p>
            <a:pPr marL="579438" indent="-342900" eaLnBrk="0" hangingPunct="0">
              <a:spcBef>
                <a:spcPct val="20000"/>
              </a:spcBef>
              <a:buFont typeface="Arial" panose="020B0604020202020204" pitchFamily="34" charset="0"/>
              <a:buChar char="•"/>
            </a:pPr>
            <a:r>
              <a:rPr lang="en-US" sz="2800" dirty="0" smtClean="0">
                <a:latin typeface="+mj-lt"/>
                <a:cs typeface="Times New Roman" pitchFamily="18" charset="0"/>
              </a:rPr>
              <a:t>Guarantees the exactness</a:t>
            </a:r>
          </a:p>
          <a:p>
            <a:pPr marL="579438" indent="-342900" eaLnBrk="0" hangingPunct="0">
              <a:spcBef>
                <a:spcPct val="20000"/>
              </a:spcBef>
              <a:buFont typeface="Arial" panose="020B0604020202020204" pitchFamily="34" charset="0"/>
              <a:buChar char="•"/>
            </a:pPr>
            <a:r>
              <a:rPr lang="en-US" sz="2800" dirty="0" smtClean="0">
                <a:latin typeface="+mj-lt"/>
                <a:cs typeface="Times New Roman" pitchFamily="18" charset="0"/>
              </a:rPr>
              <a:t>Applies </a:t>
            </a:r>
            <a:r>
              <a:rPr lang="en-US" sz="2800" dirty="0">
                <a:latin typeface="+mj-lt"/>
                <a:cs typeface="Times New Roman" pitchFamily="18" charset="0"/>
              </a:rPr>
              <a:t>to different </a:t>
            </a:r>
            <a:r>
              <a:rPr lang="en-US" sz="2800" dirty="0" smtClean="0">
                <a:latin typeface="+mj-lt"/>
                <a:cs typeface="Times New Roman" pitchFamily="18" charset="0"/>
              </a:rPr>
              <a:t>measures</a:t>
            </a:r>
            <a:endParaRPr lang="en-US" sz="2800" dirty="0">
              <a:latin typeface="+mj-lt"/>
              <a:cs typeface="Times New Roman" pitchFamily="18" charset="0"/>
            </a:endParaRPr>
          </a:p>
        </p:txBody>
      </p:sp>
      <p:sp>
        <p:nvSpPr>
          <p:cNvPr id="6" name="TextBox 5"/>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Tree>
    <p:extLst>
      <p:ext uri="{BB962C8B-B14F-4D97-AF65-F5344CB8AC3E}">
        <p14:creationId xmlns:p14="http://schemas.microsoft.com/office/powerpoint/2010/main" val="3611250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6344" y="393192"/>
            <a:ext cx="7952023" cy="689886"/>
          </a:xfrm>
        </p:spPr>
        <p:txBody>
          <a:bodyPr/>
          <a:lstStyle/>
          <a:p>
            <a:r>
              <a:rPr lang="en-US" altLang="zh-CN" sz="3200" dirty="0" smtClean="0">
                <a:solidFill>
                  <a:schemeClr val="tx1"/>
                </a:solidFill>
                <a:latin typeface="+mj-lt"/>
                <a:cs typeface="Times New Roman" pitchFamily="18" charset="0"/>
              </a:rPr>
              <a:t>Our Method —— </a:t>
            </a:r>
            <a:r>
              <a:rPr lang="en-US" altLang="zh-CN" sz="3200" dirty="0" err="1" smtClean="0">
                <a:solidFill>
                  <a:schemeClr val="tx1"/>
                </a:solidFill>
                <a:latin typeface="+mj-lt"/>
                <a:cs typeface="Times New Roman" pitchFamily="18" charset="0"/>
              </a:rPr>
              <a:t>FLoS</a:t>
            </a:r>
            <a:r>
              <a:rPr lang="en-US" altLang="zh-CN" sz="3200" dirty="0" smtClean="0">
                <a:solidFill>
                  <a:schemeClr val="tx1"/>
                </a:solidFill>
                <a:latin typeface="+mj-lt"/>
                <a:cs typeface="Times New Roman" pitchFamily="18" charset="0"/>
              </a:rPr>
              <a:t> (Fast Local </a:t>
            </a:r>
            <a:r>
              <a:rPr lang="en-US" altLang="zh-CN" sz="3200" dirty="0">
                <a:solidFill>
                  <a:schemeClr val="tx1"/>
                </a:solidFill>
                <a:latin typeface="+mj-lt"/>
                <a:cs typeface="Times New Roman" pitchFamily="18" charset="0"/>
              </a:rPr>
              <a:t>S</a:t>
            </a:r>
            <a:r>
              <a:rPr lang="en-US" altLang="zh-CN" sz="3200" dirty="0" smtClean="0">
                <a:solidFill>
                  <a:schemeClr val="tx1"/>
                </a:solidFill>
                <a:latin typeface="+mj-lt"/>
                <a:cs typeface="Times New Roman" pitchFamily="18" charset="0"/>
              </a:rPr>
              <a:t>earch)</a:t>
            </a:r>
            <a:endParaRPr lang="en-US" sz="3200" dirty="0">
              <a:solidFill>
                <a:schemeClr val="tx1"/>
              </a:solidFill>
              <a:latin typeface="+mj-lt"/>
              <a:cs typeface="Times New Roman"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537287" y="1880828"/>
                <a:ext cx="8153400" cy="2591479"/>
              </a:xfrm>
              <a:prstGeom prst="rect">
                <a:avLst/>
              </a:prstGeom>
            </p:spPr>
            <p:txBody>
              <a:bodyPr wrap="square">
                <a:spAutoFit/>
              </a:bodyPr>
              <a:lstStyle/>
              <a:p>
                <a:pPr marL="573087" lvl="0" indent="-514350" eaLnBrk="0" hangingPunct="0">
                  <a:spcBef>
                    <a:spcPct val="20000"/>
                  </a:spcBef>
                  <a:buAutoNum type="arabicParenR"/>
                </a:pPr>
                <a:r>
                  <a:rPr lang="en-US" sz="2800" dirty="0" smtClean="0">
                    <a:latin typeface="+mj-lt"/>
                    <a:cs typeface="Times New Roman" pitchFamily="18" charset="0"/>
                  </a:rPr>
                  <a:t>Exact top-</a:t>
                </a:r>
                <a14:m>
                  <m:oMath xmlns:m="http://schemas.openxmlformats.org/officeDocument/2006/math">
                    <m:r>
                      <a:rPr lang="en-US" sz="2800" i="1" dirty="0" smtClean="0">
                        <a:latin typeface="Cambria Math"/>
                        <a:cs typeface="Times New Roman" pitchFamily="18" charset="0"/>
                      </a:rPr>
                      <m:t>𝑘</m:t>
                    </m:r>
                  </m:oMath>
                </a14:m>
                <a:r>
                  <a:rPr lang="en-US" sz="2800" dirty="0" smtClean="0">
                    <a:latin typeface="+mj-lt"/>
                    <a:cs typeface="Times New Roman" pitchFamily="18" charset="0"/>
                  </a:rPr>
                  <a:t> nodes</a:t>
                </a:r>
              </a:p>
              <a:p>
                <a:pPr marL="573087" lvl="0" indent="-514350" eaLnBrk="0" hangingPunct="0">
                  <a:spcBef>
                    <a:spcPct val="20000"/>
                  </a:spcBef>
                  <a:buAutoNum type="arabicParenR"/>
                </a:pPr>
                <a:r>
                  <a:rPr lang="en-US" sz="2800" dirty="0" smtClean="0">
                    <a:solidFill>
                      <a:schemeClr val="tx1"/>
                    </a:solidFill>
                    <a:latin typeface="+mj-lt"/>
                    <a:cs typeface="Times New Roman" pitchFamily="18" charset="0"/>
                  </a:rPr>
                  <a:t>General method (a variety of proximity measures)</a:t>
                </a:r>
              </a:p>
              <a:p>
                <a:pPr marL="573087" lvl="0" indent="-514350" eaLnBrk="0" hangingPunct="0">
                  <a:spcBef>
                    <a:spcPct val="20000"/>
                  </a:spcBef>
                  <a:buAutoNum type="arabicParenR"/>
                </a:pPr>
                <a:r>
                  <a:rPr lang="en-US" sz="2800" dirty="0" smtClean="0">
                    <a:latin typeface="+mj-lt"/>
                    <a:cs typeface="Times New Roman" pitchFamily="18" charset="0"/>
                  </a:rPr>
                  <a:t>Simple local search strategy</a:t>
                </a:r>
              </a:p>
              <a:p>
                <a:pPr marL="1143000" lvl="1" indent="-338138" eaLnBrk="0" hangingPunct="0">
                  <a:spcBef>
                    <a:spcPct val="20000"/>
                  </a:spcBef>
                  <a:buFont typeface="Arial" panose="020B0604020202020204" pitchFamily="34" charset="0"/>
                  <a:buChar char="•"/>
                </a:pPr>
                <a:r>
                  <a:rPr lang="en-US" sz="2800" dirty="0" smtClean="0">
                    <a:latin typeface="+mj-lt"/>
                    <a:cs typeface="Times New Roman" pitchFamily="18" charset="0"/>
                  </a:rPr>
                  <a:t>no preprocessing</a:t>
                </a:r>
              </a:p>
              <a:p>
                <a:pPr marL="1143000" lvl="1" indent="-338138" eaLnBrk="0" hangingPunct="0">
                  <a:spcBef>
                    <a:spcPct val="20000"/>
                  </a:spcBef>
                  <a:buFont typeface="Arial" panose="020B0604020202020204" pitchFamily="34" charset="0"/>
                  <a:buChar char="•"/>
                </a:pPr>
                <a:r>
                  <a:rPr lang="en-US" sz="2800" dirty="0" smtClean="0">
                    <a:latin typeface="+mj-lt"/>
                    <a:cs typeface="Times New Roman" pitchFamily="18" charset="0"/>
                  </a:rPr>
                  <a:t>no global iteration</a:t>
                </a:r>
                <a:endParaRPr lang="en-US" sz="2800" dirty="0">
                  <a:solidFill>
                    <a:schemeClr val="tx1"/>
                  </a:solidFill>
                  <a:latin typeface="+mj-lt"/>
                  <a:cs typeface="Times New Roman"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537287" y="1880828"/>
                <a:ext cx="8153400" cy="2591479"/>
              </a:xfrm>
              <a:prstGeom prst="rect">
                <a:avLst/>
              </a:prstGeom>
              <a:blipFill rotWithShape="1">
                <a:blip r:embed="rId3"/>
                <a:stretch>
                  <a:fillRect l="-747" t="-2353" b="-5882"/>
                </a:stretch>
              </a:blipFill>
            </p:spPr>
            <p:txBody>
              <a:bodyPr/>
              <a:lstStyle/>
              <a:p>
                <a:r>
                  <a:rPr lang="en-US">
                    <a:noFill/>
                  </a:rPr>
                  <a:t> </a:t>
                </a:r>
              </a:p>
            </p:txBody>
          </p:sp>
        </mc:Fallback>
      </mc:AlternateContent>
      <p:sp>
        <p:nvSpPr>
          <p:cNvPr id="5" name="Rectangle 4"/>
          <p:cNvSpPr/>
          <p:nvPr/>
        </p:nvSpPr>
        <p:spPr>
          <a:xfrm>
            <a:off x="537287" y="1232756"/>
            <a:ext cx="3530657" cy="523220"/>
          </a:xfrm>
          <a:prstGeom prst="rect">
            <a:avLst/>
          </a:prstGeom>
        </p:spPr>
        <p:txBody>
          <a:bodyPr wrap="square">
            <a:spAutoFit/>
          </a:bodyPr>
          <a:lstStyle/>
          <a:p>
            <a:pPr marL="58737" lvl="0" eaLnBrk="0" hangingPunct="0">
              <a:spcBef>
                <a:spcPct val="20000"/>
              </a:spcBef>
            </a:pPr>
            <a:r>
              <a:rPr lang="en-US" sz="2800" b="1" dirty="0" smtClean="0">
                <a:solidFill>
                  <a:schemeClr val="tx1"/>
                </a:solidFill>
                <a:latin typeface="+mj-lt"/>
                <a:cs typeface="Times New Roman" pitchFamily="18" charset="0"/>
              </a:rPr>
              <a:t>Contributions:</a:t>
            </a:r>
            <a:endParaRPr lang="en-US" sz="2800" b="1" dirty="0">
              <a:solidFill>
                <a:schemeClr val="tx1"/>
              </a:solidFill>
              <a:latin typeface="+mj-lt"/>
              <a:cs typeface="Times New Roman" pitchFamily="18" charset="0"/>
            </a:endParaRPr>
          </a:p>
        </p:txBody>
      </p:sp>
      <p:sp>
        <p:nvSpPr>
          <p:cNvPr id="7" name="TextBox 6"/>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Tree>
    <p:extLst>
      <p:ext uri="{BB962C8B-B14F-4D97-AF65-F5344CB8AC3E}">
        <p14:creationId xmlns:p14="http://schemas.microsoft.com/office/powerpoint/2010/main" val="846129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377024"/>
            <a:ext cx="4286250" cy="331089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8238" y="1367499"/>
            <a:ext cx="4286250" cy="3329940"/>
          </a:xfrm>
          <a:prstGeom prst="rect">
            <a:avLst/>
          </a:prstGeom>
        </p:spPr>
      </p:pic>
      <p:sp>
        <p:nvSpPr>
          <p:cNvPr id="4" name="Title 1"/>
          <p:cNvSpPr>
            <a:spLocks noGrp="1"/>
          </p:cNvSpPr>
          <p:nvPr>
            <p:ph type="title"/>
          </p:nvPr>
        </p:nvSpPr>
        <p:spPr>
          <a:xfrm>
            <a:off x="466344" y="393192"/>
            <a:ext cx="4970817" cy="689886"/>
          </a:xfrm>
        </p:spPr>
        <p:txBody>
          <a:bodyPr/>
          <a:lstStyle/>
          <a:p>
            <a:r>
              <a:rPr lang="en-US" altLang="zh-CN" sz="3200" dirty="0" smtClean="0">
                <a:solidFill>
                  <a:schemeClr val="tx1"/>
                </a:solidFill>
                <a:latin typeface="+mj-lt"/>
                <a:cs typeface="Times New Roman" pitchFamily="18" charset="0"/>
              </a:rPr>
              <a:t>No Local Maximum Property</a:t>
            </a:r>
            <a:endParaRPr lang="en-US" sz="3200" dirty="0">
              <a:solidFill>
                <a:schemeClr val="tx1"/>
              </a:solidFill>
              <a:latin typeface="+mj-lt"/>
              <a:cs typeface="Times New Roman" pitchFamily="18" charset="0"/>
            </a:endParaRPr>
          </a:p>
        </p:txBody>
      </p:sp>
      <p:sp>
        <p:nvSpPr>
          <p:cNvPr id="12" name="Rectangle 11"/>
          <p:cNvSpPr/>
          <p:nvPr/>
        </p:nvSpPr>
        <p:spPr>
          <a:xfrm>
            <a:off x="6732240" y="1934660"/>
            <a:ext cx="2411759" cy="492443"/>
          </a:xfrm>
          <a:prstGeom prst="rect">
            <a:avLst/>
          </a:prstGeom>
          <a:solidFill>
            <a:srgbClr val="FFFFFF"/>
          </a:solidFill>
        </p:spPr>
        <p:txBody>
          <a:bodyPr wrap="square">
            <a:spAutoFit/>
          </a:bodyPr>
          <a:lstStyle/>
          <a:p>
            <a:pPr marL="58737" lvl="0" eaLnBrk="0" hangingPunct="0">
              <a:spcBef>
                <a:spcPct val="20000"/>
              </a:spcBef>
            </a:pPr>
            <a:r>
              <a:rPr lang="en-US" sz="2600" dirty="0" smtClean="0">
                <a:solidFill>
                  <a:schemeClr val="tx1"/>
                </a:solidFill>
                <a:latin typeface="+mj-lt"/>
                <a:cs typeface="Times New Roman" pitchFamily="18" charset="0"/>
              </a:rPr>
              <a:t>Local maximum</a:t>
            </a:r>
            <a:endParaRPr lang="en-US" sz="2600" dirty="0">
              <a:solidFill>
                <a:schemeClr val="tx1"/>
              </a:solidFill>
              <a:latin typeface="+mj-lt"/>
              <a:cs typeface="Times New Roman" pitchFamily="18" charset="0"/>
            </a:endParaRPr>
          </a:p>
        </p:txBody>
      </p:sp>
      <p:sp>
        <p:nvSpPr>
          <p:cNvPr id="13" name="Rectangle 12"/>
          <p:cNvSpPr/>
          <p:nvPr/>
        </p:nvSpPr>
        <p:spPr>
          <a:xfrm>
            <a:off x="613334" y="4888121"/>
            <a:ext cx="3418606" cy="523220"/>
          </a:xfrm>
          <a:prstGeom prst="rect">
            <a:avLst/>
          </a:prstGeom>
        </p:spPr>
        <p:txBody>
          <a:bodyPr wrap="square">
            <a:spAutoFit/>
          </a:bodyPr>
          <a:lstStyle/>
          <a:p>
            <a:pPr marL="58737" lvl="0" algn="ctr" eaLnBrk="0" hangingPunct="0">
              <a:spcBef>
                <a:spcPct val="20000"/>
              </a:spcBef>
            </a:pPr>
            <a:r>
              <a:rPr lang="en-US" sz="2800" dirty="0" smtClean="0">
                <a:solidFill>
                  <a:schemeClr val="tx1"/>
                </a:solidFill>
                <a:latin typeface="+mj-lt"/>
                <a:cs typeface="Times New Roman" pitchFamily="18" charset="0"/>
              </a:rPr>
              <a:t>No  local  </a:t>
            </a:r>
            <a:r>
              <a:rPr lang="en-US" sz="2800" dirty="0" smtClean="0">
                <a:latin typeface="+mj-lt"/>
                <a:cs typeface="Times New Roman" pitchFamily="18" charset="0"/>
              </a:rPr>
              <a:t>m</a:t>
            </a:r>
            <a:r>
              <a:rPr lang="en-US" sz="2800" dirty="0" smtClean="0">
                <a:solidFill>
                  <a:schemeClr val="tx1"/>
                </a:solidFill>
                <a:latin typeface="+mj-lt"/>
                <a:cs typeface="Times New Roman" pitchFamily="18" charset="0"/>
              </a:rPr>
              <a:t>aximum</a:t>
            </a:r>
            <a:endParaRPr lang="en-US" sz="2800" dirty="0">
              <a:solidFill>
                <a:schemeClr val="tx1"/>
              </a:solidFill>
              <a:latin typeface="+mj-lt"/>
              <a:cs typeface="Times New Roman" pitchFamily="18" charset="0"/>
            </a:endParaRPr>
          </a:p>
        </p:txBody>
      </p:sp>
      <p:sp>
        <p:nvSpPr>
          <p:cNvPr id="14" name="Rectangle 13"/>
          <p:cNvSpPr/>
          <p:nvPr/>
        </p:nvSpPr>
        <p:spPr>
          <a:xfrm>
            <a:off x="4877690" y="4888121"/>
            <a:ext cx="3887346" cy="523220"/>
          </a:xfrm>
          <a:prstGeom prst="rect">
            <a:avLst/>
          </a:prstGeom>
        </p:spPr>
        <p:txBody>
          <a:bodyPr wrap="square">
            <a:spAutoFit/>
          </a:bodyPr>
          <a:lstStyle/>
          <a:p>
            <a:pPr marL="58737" lvl="0" algn="ctr" eaLnBrk="0" hangingPunct="0">
              <a:spcBef>
                <a:spcPct val="20000"/>
              </a:spcBef>
            </a:pPr>
            <a:r>
              <a:rPr lang="en-US" sz="2800" dirty="0" smtClean="0">
                <a:solidFill>
                  <a:schemeClr val="tx1"/>
                </a:solidFill>
                <a:latin typeface="+mj-lt"/>
                <a:cs typeface="Times New Roman" pitchFamily="18" charset="0"/>
              </a:rPr>
              <a:t>With  local  </a:t>
            </a:r>
            <a:r>
              <a:rPr lang="en-US" sz="2800" dirty="0">
                <a:latin typeface="+mj-lt"/>
                <a:cs typeface="Times New Roman" pitchFamily="18" charset="0"/>
              </a:rPr>
              <a:t>m</a:t>
            </a:r>
            <a:r>
              <a:rPr lang="en-US" sz="2800" dirty="0" smtClean="0">
                <a:solidFill>
                  <a:schemeClr val="tx1"/>
                </a:solidFill>
                <a:latin typeface="+mj-lt"/>
                <a:cs typeface="Times New Roman" pitchFamily="18" charset="0"/>
              </a:rPr>
              <a:t>aximum</a:t>
            </a:r>
            <a:endParaRPr lang="en-US" sz="2800" dirty="0">
              <a:solidFill>
                <a:schemeClr val="tx1"/>
              </a:solidFill>
              <a:latin typeface="+mj-lt"/>
              <a:cs typeface="Times New Roman" pitchFamily="18" charset="0"/>
            </a:endParaRPr>
          </a:p>
        </p:txBody>
      </p:sp>
      <p:cxnSp>
        <p:nvCxnSpPr>
          <p:cNvPr id="17" name="Straight Arrow Connector 16"/>
          <p:cNvCxnSpPr/>
          <p:nvPr/>
        </p:nvCxnSpPr>
        <p:spPr>
          <a:xfrm flipH="1" flipV="1">
            <a:off x="1403648" y="1570746"/>
            <a:ext cx="422455" cy="454098"/>
          </a:xfrm>
          <a:prstGeom prst="straightConnector1">
            <a:avLst/>
          </a:prstGeom>
          <a:ln w="19050">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5904148" y="1553917"/>
            <a:ext cx="422455" cy="454098"/>
          </a:xfrm>
          <a:prstGeom prst="straightConnector1">
            <a:avLst/>
          </a:prstGeom>
          <a:ln w="19050">
            <a:prstDash val="dash"/>
            <a:tailEnd type="arrow"/>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6281928" y="1950407"/>
            <a:ext cx="91440" cy="91440"/>
          </a:xfrm>
          <a:prstGeom prst="ellipse">
            <a:avLst/>
          </a:prstGeom>
          <a:solidFill>
            <a:srgbClr val="FF0000"/>
          </a:solidFill>
          <a:ln>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1773936" y="1975104"/>
            <a:ext cx="91440" cy="91440"/>
          </a:xfrm>
          <a:prstGeom prst="ellipse">
            <a:avLst/>
          </a:prstGeom>
          <a:solidFill>
            <a:srgbClr val="FF0000"/>
          </a:solidFill>
          <a:ln>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
        <p:nvSpPr>
          <p:cNvPr id="23" name="Rectangle 22"/>
          <p:cNvSpPr/>
          <p:nvPr/>
        </p:nvSpPr>
        <p:spPr>
          <a:xfrm>
            <a:off x="6556030" y="44624"/>
            <a:ext cx="1328338" cy="400110"/>
          </a:xfrm>
          <a:prstGeom prst="rect">
            <a:avLst/>
          </a:prstGeom>
        </p:spPr>
        <p:txBody>
          <a:bodyPr wrap="square">
            <a:spAutoFit/>
          </a:bodyPr>
          <a:lstStyle/>
          <a:p>
            <a:pPr lvl="0" algn="ctr" eaLnBrk="0" hangingPunct="0">
              <a:spcBef>
                <a:spcPct val="20000"/>
              </a:spcBef>
            </a:pPr>
            <a:r>
              <a:rPr lang="en-US" sz="2000" dirty="0" smtClean="0">
                <a:solidFill>
                  <a:schemeClr val="tx1"/>
                </a:solidFill>
                <a:latin typeface="Times New Roman" pitchFamily="18" charset="0"/>
                <a:cs typeface="Times New Roman" pitchFamily="18" charset="0"/>
              </a:rPr>
              <a:t>Grid graph</a:t>
            </a:r>
            <a:endParaRPr lang="en-US" sz="2000" dirty="0">
              <a:solidFill>
                <a:schemeClr val="tx1"/>
              </a:solidFill>
              <a:latin typeface="Times New Roman" pitchFamily="18" charset="0"/>
              <a:cs typeface="Times New Roman" pitchFamily="18" charset="0"/>
            </a:endParaRPr>
          </a:p>
        </p:txBody>
      </p:sp>
      <p:sp>
        <p:nvSpPr>
          <p:cNvPr id="24" name="Oval 23"/>
          <p:cNvSpPr/>
          <p:nvPr/>
        </p:nvSpPr>
        <p:spPr>
          <a:xfrm>
            <a:off x="2807804" y="3589588"/>
            <a:ext cx="91440" cy="91440"/>
          </a:xfrm>
          <a:prstGeom prst="ellipse">
            <a:avLst/>
          </a:prstGeom>
          <a:solidFill>
            <a:srgbClr val="33CC33"/>
          </a:solidFill>
          <a:ln>
            <a:solidFill>
              <a:srgbClr val="33CC33"/>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3519" r="7093" b="4761"/>
          <a:stretch/>
        </p:blipFill>
        <p:spPr>
          <a:xfrm>
            <a:off x="7992380" y="37219"/>
            <a:ext cx="1119934" cy="1123529"/>
          </a:xfrm>
          <a:prstGeom prst="rect">
            <a:avLst/>
          </a:prstGeom>
        </p:spPr>
      </p:pic>
      <p:sp>
        <p:nvSpPr>
          <p:cNvPr id="10" name="Right Brace 9"/>
          <p:cNvSpPr/>
          <p:nvPr/>
        </p:nvSpPr>
        <p:spPr>
          <a:xfrm rot="10800000">
            <a:off x="7751855" y="44624"/>
            <a:ext cx="204521" cy="1081722"/>
          </a:xfrm>
          <a:prstGeom prst="rightBrace">
            <a:avLst>
              <a:gd name="adj1" fmla="val 69300"/>
              <a:gd name="adj2" fmla="val 50000"/>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Rectangle 24"/>
          <p:cNvSpPr/>
          <p:nvPr/>
        </p:nvSpPr>
        <p:spPr>
          <a:xfrm>
            <a:off x="7348118" y="400598"/>
            <a:ext cx="464242" cy="400110"/>
          </a:xfrm>
          <a:prstGeom prst="rect">
            <a:avLst/>
          </a:prstGeom>
        </p:spPr>
        <p:txBody>
          <a:bodyPr wrap="square">
            <a:spAutoFit/>
          </a:bodyPr>
          <a:lstStyle/>
          <a:p>
            <a:pPr lvl="0" algn="ctr" eaLnBrk="0" hangingPunct="0">
              <a:spcBef>
                <a:spcPct val="20000"/>
              </a:spcBef>
            </a:pPr>
            <a:r>
              <a:rPr lang="en-US" sz="2000" dirty="0" smtClean="0">
                <a:latin typeface="Times New Roman" pitchFamily="18" charset="0"/>
                <a:cs typeface="Times New Roman" pitchFamily="18" charset="0"/>
              </a:rPr>
              <a:t>2</a:t>
            </a:r>
            <a:r>
              <a:rPr lang="en-US" sz="2000" dirty="0" smtClean="0">
                <a:solidFill>
                  <a:schemeClr val="tx1"/>
                </a:solidFill>
                <a:latin typeface="Times New Roman" pitchFamily="18" charset="0"/>
                <a:cs typeface="Times New Roman" pitchFamily="18" charset="0"/>
              </a:rPr>
              <a:t>0</a:t>
            </a:r>
            <a:endParaRPr lang="en-US" sz="2000" dirty="0">
              <a:solidFill>
                <a:schemeClr val="tx1"/>
              </a:solidFill>
              <a:latin typeface="Times New Roman" pitchFamily="18" charset="0"/>
              <a:cs typeface="Times New Roman" pitchFamily="18" charset="0"/>
            </a:endParaRPr>
          </a:p>
        </p:txBody>
      </p:sp>
      <p:sp>
        <p:nvSpPr>
          <p:cNvPr id="26" name="Right Brace 25"/>
          <p:cNvSpPr/>
          <p:nvPr/>
        </p:nvSpPr>
        <p:spPr>
          <a:xfrm rot="5400000">
            <a:off x="8450086" y="733650"/>
            <a:ext cx="204521" cy="1081722"/>
          </a:xfrm>
          <a:prstGeom prst="rightBrace">
            <a:avLst>
              <a:gd name="adj1" fmla="val 69300"/>
              <a:gd name="adj2" fmla="val 50000"/>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Rectangle 26"/>
          <p:cNvSpPr/>
          <p:nvPr/>
        </p:nvSpPr>
        <p:spPr>
          <a:xfrm>
            <a:off x="8316416" y="1304764"/>
            <a:ext cx="464242" cy="400110"/>
          </a:xfrm>
          <a:prstGeom prst="rect">
            <a:avLst/>
          </a:prstGeom>
        </p:spPr>
        <p:txBody>
          <a:bodyPr wrap="square">
            <a:spAutoFit/>
          </a:bodyPr>
          <a:lstStyle/>
          <a:p>
            <a:pPr lvl="0" algn="ctr" eaLnBrk="0" hangingPunct="0">
              <a:spcBef>
                <a:spcPct val="20000"/>
              </a:spcBef>
            </a:pPr>
            <a:r>
              <a:rPr lang="en-US" sz="2000" dirty="0" smtClean="0">
                <a:latin typeface="Times New Roman" pitchFamily="18" charset="0"/>
                <a:cs typeface="Times New Roman" pitchFamily="18" charset="0"/>
              </a:rPr>
              <a:t>2</a:t>
            </a:r>
            <a:r>
              <a:rPr lang="en-US" sz="2000" dirty="0" smtClean="0">
                <a:solidFill>
                  <a:schemeClr val="tx1"/>
                </a:solidFill>
                <a:latin typeface="Times New Roman" pitchFamily="18" charset="0"/>
                <a:cs typeface="Times New Roman" pitchFamily="18" charset="0"/>
              </a:rPr>
              <a:t>0</a:t>
            </a:r>
            <a:endParaRPr lang="en-US" sz="2000" dirty="0">
              <a:solidFill>
                <a:schemeClr val="tx1"/>
              </a:solidFill>
              <a:latin typeface="Times New Roman" pitchFamily="18" charset="0"/>
              <a:cs typeface="Times New Roman" pitchFamily="18" charset="0"/>
            </a:endParaRPr>
          </a:p>
        </p:txBody>
      </p:sp>
      <p:sp>
        <p:nvSpPr>
          <p:cNvPr id="28" name="Oval 27"/>
          <p:cNvSpPr/>
          <p:nvPr/>
        </p:nvSpPr>
        <p:spPr>
          <a:xfrm>
            <a:off x="8244408" y="277220"/>
            <a:ext cx="91440" cy="91440"/>
          </a:xfrm>
          <a:prstGeom prst="ellipse">
            <a:avLst/>
          </a:prstGeom>
          <a:solidFill>
            <a:srgbClr val="FF0000"/>
          </a:solidFill>
          <a:ln>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7435513" y="2312876"/>
            <a:ext cx="409041" cy="770524"/>
          </a:xfrm>
          <a:prstGeom prst="straightConnector1">
            <a:avLst/>
          </a:prstGeom>
          <a:ln w="19050">
            <a:solidFill>
              <a:srgbClr val="33CC33"/>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7370064" y="3049528"/>
            <a:ext cx="91440" cy="91440"/>
          </a:xfrm>
          <a:prstGeom prst="ellipse">
            <a:avLst/>
          </a:prstGeom>
          <a:solidFill>
            <a:srgbClr val="33CC33"/>
          </a:solidFill>
          <a:ln>
            <a:solidFill>
              <a:srgbClr val="33CC33"/>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8765036" y="800708"/>
            <a:ext cx="91440" cy="91440"/>
          </a:xfrm>
          <a:prstGeom prst="ellipse">
            <a:avLst/>
          </a:prstGeom>
          <a:solidFill>
            <a:srgbClr val="33CC33"/>
          </a:solidFill>
          <a:ln>
            <a:solidFill>
              <a:srgbClr val="33CC33"/>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5281469" y="1092252"/>
            <a:ext cx="1162739" cy="523220"/>
          </a:xfrm>
          <a:prstGeom prst="rect">
            <a:avLst/>
          </a:prstGeom>
        </p:spPr>
        <p:txBody>
          <a:bodyPr wrap="square">
            <a:spAutoFit/>
          </a:bodyPr>
          <a:lstStyle/>
          <a:p>
            <a:pPr marL="58737" lvl="0" eaLnBrk="0" hangingPunct="0">
              <a:spcBef>
                <a:spcPct val="20000"/>
              </a:spcBef>
            </a:pPr>
            <a:r>
              <a:rPr lang="en-US" sz="2800" dirty="0" smtClean="0">
                <a:solidFill>
                  <a:schemeClr val="tx1"/>
                </a:solidFill>
                <a:latin typeface="+mj-lt"/>
                <a:cs typeface="Times New Roman" pitchFamily="18" charset="0"/>
              </a:rPr>
              <a:t>Query</a:t>
            </a:r>
            <a:endParaRPr lang="en-US" sz="2800" b="1" dirty="0">
              <a:solidFill>
                <a:schemeClr val="tx1"/>
              </a:solidFill>
              <a:latin typeface="+mj-lt"/>
              <a:cs typeface="Times New Roman" pitchFamily="18" charset="0"/>
            </a:endParaRPr>
          </a:p>
        </p:txBody>
      </p:sp>
      <p:sp>
        <p:nvSpPr>
          <p:cNvPr id="31" name="Rectangle 30"/>
          <p:cNvSpPr/>
          <p:nvPr/>
        </p:nvSpPr>
        <p:spPr>
          <a:xfrm>
            <a:off x="805898" y="1092252"/>
            <a:ext cx="1137810" cy="523220"/>
          </a:xfrm>
          <a:prstGeom prst="rect">
            <a:avLst/>
          </a:prstGeom>
        </p:spPr>
        <p:txBody>
          <a:bodyPr wrap="square">
            <a:spAutoFit/>
          </a:bodyPr>
          <a:lstStyle/>
          <a:p>
            <a:pPr marL="58737" lvl="0" eaLnBrk="0" hangingPunct="0">
              <a:spcBef>
                <a:spcPct val="20000"/>
              </a:spcBef>
            </a:pPr>
            <a:r>
              <a:rPr lang="en-US" sz="2800" dirty="0" smtClean="0">
                <a:solidFill>
                  <a:schemeClr val="tx1"/>
                </a:solidFill>
                <a:latin typeface="+mj-lt"/>
                <a:cs typeface="Times New Roman" pitchFamily="18" charset="0"/>
              </a:rPr>
              <a:t>Query</a:t>
            </a:r>
            <a:endParaRPr lang="en-US" sz="2800" b="1" dirty="0">
              <a:solidFill>
                <a:schemeClr val="tx1"/>
              </a:solidFill>
              <a:latin typeface="+mj-lt"/>
              <a:cs typeface="Times New Roman" pitchFamily="18" charset="0"/>
            </a:endParaRPr>
          </a:p>
        </p:txBody>
      </p:sp>
    </p:spTree>
    <p:extLst>
      <p:ext uri="{BB962C8B-B14F-4D97-AF65-F5344CB8AC3E}">
        <p14:creationId xmlns:p14="http://schemas.microsoft.com/office/powerpoint/2010/main" val="2024903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99346859"/>
              </p:ext>
            </p:extLst>
          </p:nvPr>
        </p:nvGraphicFramePr>
        <p:xfrm>
          <a:off x="611560" y="1196752"/>
          <a:ext cx="7848872" cy="4023360"/>
        </p:xfrm>
        <a:graphic>
          <a:graphicData uri="http://schemas.openxmlformats.org/drawingml/2006/table">
            <a:tbl>
              <a:tblPr firstRow="1" bandRow="1">
                <a:tableStyleId>{5C22544A-7EE6-4342-B048-85BDC9FD1C3A}</a:tableStyleId>
              </a:tblPr>
              <a:tblGrid>
                <a:gridCol w="1440160"/>
                <a:gridCol w="3960440"/>
                <a:gridCol w="2448272"/>
              </a:tblGrid>
              <a:tr h="326666">
                <a:tc>
                  <a:txBody>
                    <a:bodyPr/>
                    <a:lstStyle/>
                    <a:p>
                      <a:pPr algn="ctr"/>
                      <a:r>
                        <a:rPr lang="en-US" sz="2400" dirty="0" smtClean="0">
                          <a:latin typeface="+mj-lt"/>
                          <a:cs typeface="Times New Roman" pitchFamily="18" charset="0"/>
                        </a:rPr>
                        <a:t>Abbr.</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Proximity measures</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Local maximum ?</a:t>
                      </a:r>
                      <a:endParaRPr lang="en-US" sz="2400" dirty="0">
                        <a:latin typeface="+mj-lt"/>
                        <a:cs typeface="Times New Roman" pitchFamily="18" charset="0"/>
                      </a:endParaRPr>
                    </a:p>
                  </a:txBody>
                  <a:tcPr anchor="ctr"/>
                </a:tc>
              </a:tr>
              <a:tr h="370840">
                <a:tc>
                  <a:txBody>
                    <a:bodyPr/>
                    <a:lstStyle/>
                    <a:p>
                      <a:pPr algn="ctr"/>
                      <a:r>
                        <a:rPr lang="en-US" sz="2400" dirty="0" smtClean="0">
                          <a:latin typeface="+mj-lt"/>
                          <a:cs typeface="Times New Roman" pitchFamily="18" charset="0"/>
                        </a:rPr>
                        <a:t>HT</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Hitting time</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No</a:t>
                      </a:r>
                      <a:endParaRPr lang="en-US" sz="2400" dirty="0">
                        <a:latin typeface="+mj-lt"/>
                        <a:cs typeface="Times New Roman" pitchFamily="18" charset="0"/>
                      </a:endParaRPr>
                    </a:p>
                  </a:txBody>
                  <a:tcPr anchor="ctr"/>
                </a:tc>
              </a:tr>
              <a:tr h="370840">
                <a:tc>
                  <a:txBody>
                    <a:bodyPr/>
                    <a:lstStyle/>
                    <a:p>
                      <a:pPr algn="ctr"/>
                      <a:r>
                        <a:rPr lang="en-US" sz="2400" dirty="0" smtClean="0">
                          <a:latin typeface="+mj-lt"/>
                          <a:cs typeface="Times New Roman" pitchFamily="18" charset="0"/>
                        </a:rPr>
                        <a:t>DHT</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Discounted hitting time</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No</a:t>
                      </a:r>
                      <a:endParaRPr lang="en-US" sz="2400" dirty="0">
                        <a:latin typeface="+mj-lt"/>
                        <a:cs typeface="Times New Roman" pitchFamily="18" charset="0"/>
                      </a:endParaRPr>
                    </a:p>
                  </a:txBody>
                  <a:tcPr anchor="ctr"/>
                </a:tc>
              </a:tr>
              <a:tr h="370840">
                <a:tc>
                  <a:txBody>
                    <a:bodyPr/>
                    <a:lstStyle/>
                    <a:p>
                      <a:pPr algn="ctr"/>
                      <a:r>
                        <a:rPr lang="en-US" sz="2400" dirty="0" smtClean="0">
                          <a:latin typeface="+mj-lt"/>
                          <a:cs typeface="Times New Roman" pitchFamily="18" charset="0"/>
                        </a:rPr>
                        <a:t>THT</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Truncated hitting time</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No</a:t>
                      </a:r>
                      <a:endParaRPr lang="en-US" sz="2400" dirty="0">
                        <a:latin typeface="+mj-lt"/>
                        <a:cs typeface="Times New Roman" pitchFamily="18" charset="0"/>
                      </a:endParaRPr>
                    </a:p>
                  </a:txBody>
                  <a:tcPr anchor="ctr"/>
                </a:tc>
              </a:tr>
              <a:tr h="370840">
                <a:tc>
                  <a:txBody>
                    <a:bodyPr/>
                    <a:lstStyle/>
                    <a:p>
                      <a:pPr algn="ctr"/>
                      <a:r>
                        <a:rPr lang="en-US" sz="2400" dirty="0" smtClean="0">
                          <a:latin typeface="+mj-lt"/>
                          <a:cs typeface="Times New Roman" pitchFamily="18" charset="0"/>
                        </a:rPr>
                        <a:t>PHP</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Penalized</a:t>
                      </a:r>
                      <a:r>
                        <a:rPr lang="en-US" sz="2400" baseline="0" dirty="0" smtClean="0">
                          <a:latin typeface="+mj-lt"/>
                          <a:cs typeface="Times New Roman" pitchFamily="18" charset="0"/>
                        </a:rPr>
                        <a:t> hitting probability</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No</a:t>
                      </a:r>
                      <a:endParaRPr lang="en-US" sz="2400" dirty="0">
                        <a:latin typeface="+mj-lt"/>
                        <a:cs typeface="Times New Roman" pitchFamily="18" charset="0"/>
                      </a:endParaRPr>
                    </a:p>
                  </a:txBody>
                  <a:tcPr anchor="ctr"/>
                </a:tc>
              </a:tr>
              <a:tr h="370840">
                <a:tc>
                  <a:txBody>
                    <a:bodyPr/>
                    <a:lstStyle/>
                    <a:p>
                      <a:pPr algn="ctr"/>
                      <a:r>
                        <a:rPr lang="en-US" sz="2400" dirty="0" smtClean="0">
                          <a:latin typeface="+mj-lt"/>
                          <a:cs typeface="Times New Roman" pitchFamily="18" charset="0"/>
                        </a:rPr>
                        <a:t>EI</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Effective importance</a:t>
                      </a:r>
                    </a:p>
                    <a:p>
                      <a:pPr algn="ctr"/>
                      <a:r>
                        <a:rPr lang="en-US" sz="2400" dirty="0" smtClean="0">
                          <a:latin typeface="+mj-lt"/>
                          <a:cs typeface="Times New Roman" pitchFamily="18" charset="0"/>
                        </a:rPr>
                        <a:t>(degree normalized RWR)</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No</a:t>
                      </a:r>
                      <a:endParaRPr lang="en-US" sz="2400" dirty="0">
                        <a:latin typeface="+mj-lt"/>
                        <a:cs typeface="Times New Roman" pitchFamily="18" charset="0"/>
                      </a:endParaRPr>
                    </a:p>
                  </a:txBody>
                  <a:tcPr anchor="ctr"/>
                </a:tc>
              </a:tr>
              <a:tr h="370840">
                <a:tc>
                  <a:txBody>
                    <a:bodyPr/>
                    <a:lstStyle/>
                    <a:p>
                      <a:pPr algn="ctr"/>
                      <a:r>
                        <a:rPr lang="en-US" sz="2400" dirty="0" smtClean="0">
                          <a:latin typeface="+mj-lt"/>
                          <a:cs typeface="Times New Roman" pitchFamily="18" charset="0"/>
                        </a:rPr>
                        <a:t>RWR</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Random</a:t>
                      </a:r>
                      <a:r>
                        <a:rPr lang="en-US" sz="2400" baseline="0" dirty="0" smtClean="0">
                          <a:latin typeface="+mj-lt"/>
                          <a:cs typeface="Times New Roman" pitchFamily="18" charset="0"/>
                        </a:rPr>
                        <a:t> walk with restart</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Yes</a:t>
                      </a:r>
                      <a:endParaRPr lang="en-US" sz="2400" dirty="0">
                        <a:latin typeface="+mj-lt"/>
                        <a:cs typeface="Times New Roman" pitchFamily="18" charset="0"/>
                      </a:endParaRPr>
                    </a:p>
                  </a:txBody>
                  <a:tcPr anchor="ctr"/>
                </a:tc>
              </a:tr>
              <a:tr h="370840">
                <a:tc>
                  <a:txBody>
                    <a:bodyPr/>
                    <a:lstStyle/>
                    <a:p>
                      <a:pPr algn="ctr"/>
                      <a:r>
                        <a:rPr lang="en-US" sz="2400" dirty="0" smtClean="0">
                          <a:latin typeface="+mj-lt"/>
                          <a:cs typeface="Times New Roman" pitchFamily="18" charset="0"/>
                        </a:rPr>
                        <a:t>CT</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Commute time</a:t>
                      </a:r>
                      <a:endParaRPr lang="en-US" sz="2400" dirty="0">
                        <a:latin typeface="+mj-lt"/>
                        <a:cs typeface="Times New Roman" pitchFamily="18" charset="0"/>
                      </a:endParaRPr>
                    </a:p>
                  </a:txBody>
                  <a:tcPr anchor="ctr"/>
                </a:tc>
                <a:tc>
                  <a:txBody>
                    <a:bodyPr/>
                    <a:lstStyle/>
                    <a:p>
                      <a:pPr algn="ctr"/>
                      <a:r>
                        <a:rPr lang="en-US" sz="2400" dirty="0" smtClean="0">
                          <a:latin typeface="+mj-lt"/>
                          <a:cs typeface="Times New Roman" pitchFamily="18" charset="0"/>
                        </a:rPr>
                        <a:t>Yes</a:t>
                      </a:r>
                      <a:endParaRPr lang="en-US" sz="2400" dirty="0">
                        <a:latin typeface="+mj-lt"/>
                        <a:cs typeface="Times New Roman" pitchFamily="18" charset="0"/>
                      </a:endParaRPr>
                    </a:p>
                  </a:txBody>
                  <a:tcPr anchor="ctr"/>
                </a:tc>
              </a:tr>
            </a:tbl>
          </a:graphicData>
        </a:graphic>
      </p:graphicFrame>
      <p:sp>
        <p:nvSpPr>
          <p:cNvPr id="4" name="Title 1"/>
          <p:cNvSpPr>
            <a:spLocks noGrp="1"/>
          </p:cNvSpPr>
          <p:nvPr>
            <p:ph type="title"/>
          </p:nvPr>
        </p:nvSpPr>
        <p:spPr>
          <a:xfrm>
            <a:off x="466344" y="393192"/>
            <a:ext cx="8030092" cy="607277"/>
          </a:xfrm>
        </p:spPr>
        <p:txBody>
          <a:bodyPr/>
          <a:lstStyle/>
          <a:p>
            <a:r>
              <a:rPr lang="en-US" altLang="zh-CN" sz="3200" dirty="0" smtClean="0">
                <a:solidFill>
                  <a:schemeClr val="tx1"/>
                </a:solidFill>
                <a:latin typeface="+mj-lt"/>
                <a:cs typeface="Times New Roman" pitchFamily="18" charset="0"/>
              </a:rPr>
              <a:t>Measures With and Without Local Maximum</a:t>
            </a:r>
            <a:endParaRPr lang="en-US" sz="3200" dirty="0">
              <a:solidFill>
                <a:schemeClr val="tx1"/>
              </a:solidFill>
              <a:latin typeface="+mj-lt"/>
              <a:cs typeface="Times New Roman" pitchFamily="18" charset="0"/>
            </a:endParaRPr>
          </a:p>
        </p:txBody>
      </p:sp>
      <p:sp>
        <p:nvSpPr>
          <p:cNvPr id="7" name="TextBox 6"/>
          <p:cNvSpPr txBox="1"/>
          <p:nvPr/>
        </p:nvSpPr>
        <p:spPr>
          <a:xfrm>
            <a:off x="3351306" y="5877272"/>
            <a:ext cx="5757198" cy="830997"/>
          </a:xfrm>
          <a:prstGeom prst="rect">
            <a:avLst/>
          </a:prstGeom>
          <a:noFill/>
        </p:spPr>
        <p:txBody>
          <a:bodyPr wrap="square" rtlCol="0">
            <a:spAutoFit/>
          </a:bodyPr>
          <a:lstStyle/>
          <a:p>
            <a:r>
              <a:rPr lang="en-US" sz="1600" dirty="0" err="1" smtClean="0">
                <a:solidFill>
                  <a:schemeClr val="bg1"/>
                </a:solidFill>
              </a:rPr>
              <a:t>Yubao</a:t>
            </a:r>
            <a:r>
              <a:rPr lang="en-US" sz="1600" dirty="0" smtClean="0">
                <a:solidFill>
                  <a:schemeClr val="bg1"/>
                </a:solidFill>
              </a:rPr>
              <a:t> Wu, </a:t>
            </a:r>
            <a:r>
              <a:rPr lang="en-US" sz="1600" dirty="0" err="1" smtClean="0">
                <a:solidFill>
                  <a:schemeClr val="bg1"/>
                </a:solidFill>
              </a:rPr>
              <a:t>Ruoming</a:t>
            </a:r>
            <a:r>
              <a:rPr lang="en-US" sz="1600" dirty="0" smtClean="0">
                <a:solidFill>
                  <a:schemeClr val="bg1"/>
                </a:solidFill>
              </a:rPr>
              <a:t> Jin, Xiang Zhang. </a:t>
            </a:r>
            <a:r>
              <a:rPr lang="en-US" sz="1600" dirty="0">
                <a:solidFill>
                  <a:schemeClr val="bg1"/>
                </a:solidFill>
                <a:cs typeface="Times New Roman" pitchFamily="18" charset="0"/>
              </a:rPr>
              <a:t>Fast and Unified Local Search for Random Walk Based K-Nearest Neighbor Query in Large </a:t>
            </a:r>
            <a:r>
              <a:rPr lang="en-US" sz="1600" dirty="0" smtClean="0">
                <a:solidFill>
                  <a:schemeClr val="bg1"/>
                </a:solidFill>
                <a:cs typeface="Times New Roman" pitchFamily="18" charset="0"/>
              </a:rPr>
              <a:t>Graphs</a:t>
            </a:r>
            <a:r>
              <a:rPr lang="en-US" sz="1600" dirty="0" smtClean="0">
                <a:solidFill>
                  <a:schemeClr val="bg1"/>
                </a:solidFill>
              </a:rPr>
              <a:t>. SIGMOD, 2014.</a:t>
            </a:r>
            <a:endParaRPr lang="en-US" sz="1600" dirty="0">
              <a:solidFill>
                <a:schemeClr val="bg1"/>
              </a:solidFill>
              <a:cs typeface="Times New Roman" pitchFamily="18" charset="0"/>
            </a:endParaRPr>
          </a:p>
        </p:txBody>
      </p:sp>
    </p:spTree>
    <p:extLst>
      <p:ext uri="{BB962C8B-B14F-4D97-AF65-F5344CB8AC3E}">
        <p14:creationId xmlns:p14="http://schemas.microsoft.com/office/powerpoint/2010/main" val="3915239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Case Option 1">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0A304E"/>
          </a:solidFill>
          <a:prstDash val="solid"/>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0A304E"/>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ase Option 1">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prstDash val="lgDash"/>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6997</TotalTime>
  <Words>3511</Words>
  <Application>Microsoft Office PowerPoint</Application>
  <PresentationFormat>On-screen Show (4:3)</PresentationFormat>
  <Paragraphs>388</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Case Option 1</vt:lpstr>
      <vt:lpstr>1_Case Option 1</vt:lpstr>
      <vt:lpstr>PowerPoint Presentation</vt:lpstr>
      <vt:lpstr>K-Nearest Neighbor Query in Graphs</vt:lpstr>
      <vt:lpstr>K-Nearest Neighbor Query —— Challenges</vt:lpstr>
      <vt:lpstr>Proximity Measures</vt:lpstr>
      <vt:lpstr>Computational Methods for KNN Query</vt:lpstr>
      <vt:lpstr>K-Nearest Neighbor Query —— Challenge</vt:lpstr>
      <vt:lpstr>Our Method —— FLoS (Fast Local Search)</vt:lpstr>
      <vt:lpstr>No Local Maximum Property</vt:lpstr>
      <vt:lpstr>Measures With and Without Local Maximum</vt:lpstr>
      <vt:lpstr>Local Search Process</vt:lpstr>
      <vt:lpstr>Bounding the Unvisited Nodes</vt:lpstr>
      <vt:lpstr>Bounding the Visited Nodes</vt:lpstr>
      <vt:lpstr>Bounding the Visited Nodes —— Monotonicity</vt:lpstr>
      <vt:lpstr>Running Example</vt:lpstr>
      <vt:lpstr>PowerPoint Presentation</vt:lpstr>
      <vt:lpstr>Experiments —— Datasets</vt:lpstr>
      <vt:lpstr>Experiments —— State-of-the-art Methods</vt:lpstr>
      <vt:lpstr>Experiments —— PHP, Real Graphs</vt:lpstr>
      <vt:lpstr>Experiments —— RWR, Real Graphs</vt:lpstr>
      <vt:lpstr>Experiments —— PHP/RWR, Disk-Resident Syn. Graphs</vt:lpstr>
      <vt:lpstr>Conclusions</vt:lpstr>
      <vt:lpstr>PowerPoint Presentation</vt:lpstr>
      <vt:lpstr>Backup Slides : Bounding the Visited Nodes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Yubao</dc:creator>
  <cp:lastModifiedBy>Yubao</cp:lastModifiedBy>
  <cp:revision>1252</cp:revision>
  <dcterms:created xsi:type="dcterms:W3CDTF">2006-08-16T00:00:00Z</dcterms:created>
  <dcterms:modified xsi:type="dcterms:W3CDTF">2015-01-19T21:20:29Z</dcterms:modified>
</cp:coreProperties>
</file>