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0" r:id="rId2"/>
    <p:sldId id="328" r:id="rId3"/>
    <p:sldId id="356" r:id="rId4"/>
    <p:sldId id="351" r:id="rId5"/>
    <p:sldId id="321" r:id="rId6"/>
    <p:sldId id="355" r:id="rId7"/>
    <p:sldId id="327" r:id="rId8"/>
    <p:sldId id="358" r:id="rId9"/>
    <p:sldId id="357" r:id="rId10"/>
    <p:sldId id="332" r:id="rId11"/>
    <p:sldId id="359" r:id="rId12"/>
    <p:sldId id="337" r:id="rId13"/>
    <p:sldId id="360" r:id="rId14"/>
    <p:sldId id="340" r:id="rId15"/>
    <p:sldId id="341" r:id="rId16"/>
    <p:sldId id="343" r:id="rId17"/>
    <p:sldId id="344" r:id="rId18"/>
    <p:sldId id="346" r:id="rId19"/>
    <p:sldId id="35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FB5"/>
    <a:srgbClr val="AE017E"/>
    <a:srgbClr val="DD3397"/>
    <a:srgbClr val="7A0177"/>
    <a:srgbClr val="238B45"/>
    <a:srgbClr val="0099CC"/>
    <a:srgbClr val="008080"/>
    <a:srgbClr val="E9EDF4"/>
    <a:srgbClr val="82A5D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9" autoAdjust="0"/>
    <p:restoredTop sz="82389" autoAdjust="0"/>
  </p:normalViewPr>
  <p:slideViewPr>
    <p:cSldViewPr>
      <p:cViewPr varScale="1">
        <p:scale>
          <a:sx n="100" d="100"/>
          <a:sy n="100" d="100"/>
        </p:scale>
        <p:origin x="102" y="162"/>
      </p:cViewPr>
      <p:guideLst>
        <p:guide orient="horz" pos="216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F2D9-3E2A-4593-82A3-9AC918E5720C}" type="datetimeFigureOut">
              <a:rPr lang="en-US" smtClean="0"/>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753AF-1290-4E75-8BB1-17F060CEB915}" type="slidenum">
              <a:rPr lang="en-US" smtClean="0"/>
              <a:t>‹#›</a:t>
            </a:fld>
            <a:endParaRPr lang="en-US"/>
          </a:p>
        </p:txBody>
      </p:sp>
    </p:spTree>
    <p:extLst>
      <p:ext uri="{BB962C8B-B14F-4D97-AF65-F5344CB8AC3E}">
        <p14:creationId xmlns:p14="http://schemas.microsoft.com/office/powerpoint/2010/main" val="304150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Hello, everyone. My name is </a:t>
            </a:r>
            <a:r>
              <a:rPr lang="en-US" sz="1600" dirty="0" err="1" smtClean="0"/>
              <a:t>Yubao</a:t>
            </a:r>
            <a:r>
              <a:rPr lang="en-US" sz="1600" baseline="0" dirty="0" smtClean="0"/>
              <a:t> Wu. I am a fourth year PhD student at Case Western Reserve University. </a:t>
            </a:r>
            <a:r>
              <a:rPr lang="en-US" sz="1600" dirty="0" smtClean="0"/>
              <a:t>I am glad to present my </a:t>
            </a:r>
            <a:r>
              <a:rPr lang="en-US" sz="1600" baseline="0" dirty="0" smtClean="0"/>
              <a:t>work: finding dense and connected subgraphs in dual networks. This is a joint work with professor </a:t>
            </a:r>
            <a:r>
              <a:rPr lang="en-US" sz="1600" baseline="0" dirty="0" err="1" smtClean="0"/>
              <a:t>Ruoming</a:t>
            </a:r>
            <a:r>
              <a:rPr lang="en-US" sz="1600" baseline="0" dirty="0" smtClean="0"/>
              <a:t> </a:t>
            </a:r>
            <a:r>
              <a:rPr lang="en-US" sz="1600" baseline="0" dirty="0" err="1" smtClean="0"/>
              <a:t>Jin</a:t>
            </a:r>
            <a:r>
              <a:rPr lang="en-US" sz="1600" baseline="0" dirty="0" smtClean="0"/>
              <a:t>, professor </a:t>
            </a:r>
            <a:r>
              <a:rPr lang="en-US" sz="1600" baseline="0" dirty="0" err="1" smtClean="0"/>
              <a:t>Xiaofeng</a:t>
            </a:r>
            <a:r>
              <a:rPr lang="en-US" sz="1600" baseline="0" dirty="0" smtClean="0"/>
              <a:t> Zhu, and my advisor, professor Xiang </a:t>
            </a:r>
            <a:r>
              <a:rPr lang="en-US" sz="1600" baseline="0" smtClean="0"/>
              <a:t>Zhang</a:t>
            </a:r>
            <a:r>
              <a:rPr lang="en-US" sz="1600" baseline="0" smtClean="0"/>
              <a:t>.</a:t>
            </a: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p:txBody>
      </p:sp>
      <p:sp>
        <p:nvSpPr>
          <p:cNvPr id="4" name="Slide Number Placeholder 3"/>
          <p:cNvSpPr>
            <a:spLocks noGrp="1"/>
          </p:cNvSpPr>
          <p:nvPr>
            <p:ph type="sldNum" sz="quarter" idx="10"/>
          </p:nvPr>
        </p:nvSpPr>
        <p:spPr/>
        <p:txBody>
          <a:bodyPr/>
          <a:lstStyle/>
          <a:p>
            <a:fld id="{B5B753AF-1290-4E75-8BB1-17F060CEB915}" type="slidenum">
              <a:rPr lang="en-US" smtClean="0"/>
              <a:t>1</a:t>
            </a:fld>
            <a:endParaRPr lang="en-US"/>
          </a:p>
        </p:txBody>
      </p:sp>
    </p:spTree>
    <p:extLst>
      <p:ext uri="{BB962C8B-B14F-4D97-AF65-F5344CB8AC3E}">
        <p14:creationId xmlns:p14="http://schemas.microsoft.com/office/powerpoint/2010/main" val="277364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The second </a:t>
            </a:r>
            <a:r>
              <a:rPr lang="en-US" sz="1600" baseline="0" dirty="0" smtClean="0"/>
              <a:t>heuristic </a:t>
            </a:r>
            <a:r>
              <a:rPr lang="en-US" sz="1600" dirty="0" smtClean="0"/>
              <a:t>algorithm is called the</a:t>
            </a:r>
            <a:r>
              <a:rPr lang="en-US" sz="1600" baseline="0" dirty="0" smtClean="0"/>
              <a:t> greedy node deletion algorithm. The basic idea is that we iteratively delete the low degree nodes in the conceptual network, while we keep the physical network connected.</a:t>
            </a:r>
          </a:p>
          <a:p>
            <a:endParaRPr lang="en-US" sz="1600" baseline="0" dirty="0" smtClean="0"/>
          </a:p>
          <a:p>
            <a:r>
              <a:rPr lang="en-US" sz="1600" baseline="0" dirty="0" smtClean="0"/>
              <a:t>($: click for the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Specifically, we first compute the articulation nodes in the physical network. The articulation node is defined as the node whose deletion will disconnect the graph.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click for the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In the conceptual network, we select the node with the minimum degree. For example, node 6 has the minimum degree and its deletion will not disconnect the physical network. So, node 6 can be deleted.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click for the animation)</a:t>
            </a:r>
          </a:p>
          <a:p>
            <a:r>
              <a:rPr lang="en-US" sz="1600" baseline="0" dirty="0" smtClean="0"/>
              <a:t>After the deletion of the minimum degree non-articulation node, we compute the density of the remaining subgraph.</a:t>
            </a:r>
          </a:p>
          <a:p>
            <a:endParaRPr lang="en-US" sz="1600" baseline="0" dirty="0" smtClean="0"/>
          </a:p>
          <a:p>
            <a:r>
              <a:rPr lang="en-US" sz="1600" baseline="0" dirty="0" smtClean="0"/>
              <a:t>We repeat this process until the graph becomes empty. The subgraph with the maximum density is returned as the DCS pattern.</a:t>
            </a:r>
          </a:p>
          <a:p>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10</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To accelerate the computation process, we could delete multiple low degree nodes at each iteration as long as the deletion of these nodes will not disconnect the physical network. ($: click for the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For example, nodes 6 and 8 both have low degree, and their deletions will not disconnect the physical network. Therefore, they can be deleted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click for the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p:txBody>
      </p:sp>
      <p:sp>
        <p:nvSpPr>
          <p:cNvPr id="4" name="Slide Number Placeholder 3"/>
          <p:cNvSpPr>
            <a:spLocks noGrp="1"/>
          </p:cNvSpPr>
          <p:nvPr>
            <p:ph type="sldNum" sz="quarter" idx="10"/>
          </p:nvPr>
        </p:nvSpPr>
        <p:spPr/>
        <p:txBody>
          <a:bodyPr/>
          <a:lstStyle/>
          <a:p>
            <a:fld id="{4D0BD279-38C5-4EA8-AEF7-13E47BCBEA0F}" type="slidenum">
              <a:rPr lang="en-US" smtClean="0"/>
              <a:pPr/>
              <a:t>11</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In the</a:t>
            </a:r>
            <a:r>
              <a:rPr lang="en-US" sz="1600" baseline="0" dirty="0" smtClean="0"/>
              <a:t> experiments, w</a:t>
            </a:r>
            <a:r>
              <a:rPr lang="en-US" sz="1600" dirty="0" smtClean="0"/>
              <a:t>e</a:t>
            </a:r>
            <a:r>
              <a:rPr lang="en-US" sz="1600" baseline="0" dirty="0" smtClean="0"/>
              <a:t> use three types of dual networks to evaluate the effectiveness and efficiency. They are dual biological networks, dual co-author networks, and dual social networks.</a:t>
            </a:r>
          </a:p>
          <a:p>
            <a:endParaRPr lang="en-US" sz="1600" baseline="0" dirty="0" smtClean="0"/>
          </a:p>
          <a:p>
            <a:r>
              <a:rPr lang="en-US" sz="1600" baseline="0" dirty="0" smtClean="0"/>
              <a:t>In the dual biological networks, the physical network is downloaded from the </a:t>
            </a:r>
            <a:r>
              <a:rPr lang="en-US" sz="1600" baseline="0" dirty="0" err="1" smtClean="0"/>
              <a:t>BioGrid</a:t>
            </a:r>
            <a:r>
              <a:rPr lang="en-US" sz="1600" baseline="0" dirty="0" smtClean="0"/>
              <a:t> database, and the conceptual network is constructed from the </a:t>
            </a:r>
            <a:r>
              <a:rPr lang="en-US" sz="1600" baseline="0" dirty="0" err="1" smtClean="0"/>
              <a:t>Wellcome</a:t>
            </a:r>
            <a:r>
              <a:rPr lang="en-US" sz="1600" baseline="0" dirty="0" smtClean="0"/>
              <a:t> Trust genome-wide association study dataset.</a:t>
            </a:r>
          </a:p>
          <a:p>
            <a:endParaRPr lang="en-US" sz="1600" baseline="0" dirty="0" smtClean="0"/>
          </a:p>
          <a:p>
            <a:r>
              <a:rPr lang="en-US" sz="1600" baseline="0" dirty="0" smtClean="0"/>
              <a:t>We construct two dual co-author networks from the DBLP bibliographic dataset, one for database research community and one for data mining research community. We construct two dual social networks, one from the </a:t>
            </a:r>
            <a:r>
              <a:rPr lang="en-US" sz="1600" baseline="0" dirty="0" err="1" smtClean="0"/>
              <a:t>Flixster</a:t>
            </a:r>
            <a:r>
              <a:rPr lang="en-US" sz="1600" baseline="0" dirty="0" smtClean="0"/>
              <a:t> dataset and one from the </a:t>
            </a:r>
            <a:r>
              <a:rPr lang="en-US" sz="1600" baseline="0" dirty="0" err="1" smtClean="0"/>
              <a:t>Epinions</a:t>
            </a:r>
            <a:r>
              <a:rPr lang="en-US" sz="1600" baseline="0" dirty="0" smtClean="0"/>
              <a:t> dataset.</a:t>
            </a:r>
          </a:p>
        </p:txBody>
      </p:sp>
      <p:sp>
        <p:nvSpPr>
          <p:cNvPr id="4" name="Slide Number Placeholder 3"/>
          <p:cNvSpPr>
            <a:spLocks noGrp="1"/>
          </p:cNvSpPr>
          <p:nvPr>
            <p:ph type="sldNum" sz="quarter" idx="10"/>
          </p:nvPr>
        </p:nvSpPr>
        <p:spPr/>
        <p:txBody>
          <a:bodyPr/>
          <a:lstStyle/>
          <a:p>
            <a:fld id="{4D0BD279-38C5-4EA8-AEF7-13E47BCBEA0F}" type="slidenum">
              <a:rPr lang="en-US" smtClean="0"/>
              <a:pPr/>
              <a:t>12</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The statistics of the constructed dual networks are shown in this</a:t>
            </a:r>
            <a:r>
              <a:rPr lang="en-US" sz="1600" baseline="0" dirty="0" smtClean="0"/>
              <a:t> table.</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13</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This is the DCS</a:t>
            </a:r>
            <a:r>
              <a:rPr lang="en-US" sz="1600" baseline="0" dirty="0" smtClean="0"/>
              <a:t> pattern discovered from the dual biological networks. From the figure, we can see that the </a:t>
            </a:r>
            <a:r>
              <a:rPr lang="en-US" sz="1600" baseline="0" dirty="0" err="1" smtClean="0"/>
              <a:t>subgraph</a:t>
            </a:r>
            <a:r>
              <a:rPr lang="en-US" sz="1600" baseline="0" dirty="0" smtClean="0"/>
              <a:t> is sparsely connected in the protein interaction network, and densely connected in the genetic interaction network. We also find some interesting genes that have been reported to be associated with the disease.</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14</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 take the genes in the renin</a:t>
            </a:r>
            <a:r>
              <a:rPr lang="en-US" sz="1600" baseline="0" dirty="0" smtClean="0"/>
              <a:t> pathway as the seed nodes. Because the renin pathway is known to be associated with the hypertension disease.</a:t>
            </a:r>
          </a:p>
          <a:p>
            <a:endParaRPr lang="en-US" sz="1600" baseline="0" dirty="0" smtClean="0"/>
          </a:p>
          <a:p>
            <a:r>
              <a:rPr lang="en-US" sz="1600" baseline="0" dirty="0" smtClean="0"/>
              <a:t>We identify the DCS pattern near the seed nodes, which is shown in the Figures. The genes in the red ellipses are the seed genes.</a:t>
            </a:r>
          </a:p>
          <a:p>
            <a:endParaRPr lang="en-US" sz="1600" baseline="0" dirty="0" smtClean="0"/>
          </a:p>
          <a:p>
            <a:r>
              <a:rPr lang="en-US" sz="1600" baseline="0" dirty="0" smtClean="0"/>
              <a:t>We can see that the seed genes originally are not connected in the protein interaction network. After we add some new genes, they become connected in the protein interaction network and they are densely connected in genetic interaction network.</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15</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This is the DCS pattern from the dual co-author</a:t>
            </a:r>
            <a:r>
              <a:rPr lang="en-US" sz="1600" baseline="0" dirty="0" smtClean="0"/>
              <a:t> networks. The </a:t>
            </a:r>
            <a:r>
              <a:rPr lang="en-US" sz="1600" baseline="0" dirty="0" err="1" smtClean="0"/>
              <a:t>subgraph</a:t>
            </a:r>
            <a:r>
              <a:rPr lang="en-US" sz="1600" baseline="0" dirty="0" smtClean="0"/>
              <a:t> in the co-author network shows the collaboration pattern among the researchers. The subgraph in the research interest similarity network represents that they have similar research interests.</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16</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This is the DCS pattern discovered from the database research community. Similarly, the</a:t>
            </a:r>
            <a:r>
              <a:rPr lang="en-US" sz="1600" baseline="0" dirty="0" smtClean="0"/>
              <a:t> subgraph is connected in the collaboration network, and dense in the research interest similarity network.</a:t>
            </a:r>
          </a:p>
          <a:p>
            <a:endParaRPr lang="en-US" sz="1600" baseline="0" dirty="0" smtClean="0"/>
          </a:p>
          <a:p>
            <a:r>
              <a:rPr lang="en-US" sz="1600" baseline="0" dirty="0" smtClean="0"/>
              <a:t>The DCS pattern is very interesting, and it cannot be discovered by existing methods in either single network.</a:t>
            </a:r>
          </a:p>
        </p:txBody>
      </p:sp>
      <p:sp>
        <p:nvSpPr>
          <p:cNvPr id="4" name="Slide Number Placeholder 3"/>
          <p:cNvSpPr>
            <a:spLocks noGrp="1"/>
          </p:cNvSpPr>
          <p:nvPr>
            <p:ph type="sldNum" sz="quarter" idx="10"/>
          </p:nvPr>
        </p:nvSpPr>
        <p:spPr/>
        <p:txBody>
          <a:bodyPr/>
          <a:lstStyle/>
          <a:p>
            <a:fld id="{4D0BD279-38C5-4EA8-AEF7-13E47BCBEA0F}" type="slidenum">
              <a:rPr lang="en-US" smtClean="0"/>
              <a:pPr/>
              <a:t>17</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 further evaluate</a:t>
            </a:r>
            <a:r>
              <a:rPr lang="en-US" sz="1600" baseline="0" dirty="0" smtClean="0"/>
              <a:t> the efficiency of the algorithms.</a:t>
            </a:r>
          </a:p>
          <a:p>
            <a:endParaRPr lang="en-US" sz="1600" baseline="0" dirty="0" smtClean="0"/>
          </a:p>
          <a:p>
            <a:r>
              <a:rPr lang="en-US" sz="1600" baseline="0" dirty="0" smtClean="0"/>
              <a:t>The left figure shows the running time of the algorithms. The x-axis represents different datasets; the y-axis represents the running time. We can see that our method can process large graphs efficiently.</a:t>
            </a:r>
          </a:p>
          <a:p>
            <a:endParaRPr lang="en-US" sz="1600" baseline="0" dirty="0" smtClean="0"/>
          </a:p>
          <a:p>
            <a:r>
              <a:rPr lang="en-US" sz="1600" baseline="0" dirty="0" smtClean="0"/>
              <a:t>The right table shows the approximation ratios of the algorithms. We can see that the approximation ratios are around 2. This demonstrates that the algorithm has tight approximation ratios in practice.</a:t>
            </a:r>
          </a:p>
          <a:p>
            <a:endParaRPr lang="en-US" sz="1600" baseline="0" dirty="0" smtClean="0"/>
          </a:p>
        </p:txBody>
      </p:sp>
      <p:sp>
        <p:nvSpPr>
          <p:cNvPr id="4" name="Slide Number Placeholder 3"/>
          <p:cNvSpPr>
            <a:spLocks noGrp="1"/>
          </p:cNvSpPr>
          <p:nvPr>
            <p:ph type="sldNum" sz="quarter" idx="10"/>
          </p:nvPr>
        </p:nvSpPr>
        <p:spPr/>
        <p:txBody>
          <a:bodyPr/>
          <a:lstStyle/>
          <a:p>
            <a:fld id="{4D0BD279-38C5-4EA8-AEF7-13E47BCBEA0F}" type="slidenum">
              <a:rPr lang="en-US" smtClean="0"/>
              <a:pPr/>
              <a:t>18</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In conclusion, the DCS</a:t>
            </a:r>
            <a:r>
              <a:rPr lang="en-US" sz="1600" baseline="0" dirty="0" smtClean="0"/>
              <a:t> pattern is very interesting. This work provides a novel way to think about how to integrate multiple networks.</a:t>
            </a:r>
          </a:p>
          <a:p>
            <a:endParaRPr lang="en-US" sz="1600" baseline="0" dirty="0" smtClean="0"/>
          </a:p>
          <a:p>
            <a:r>
              <a:rPr lang="en-US" sz="1600" baseline="0" dirty="0" smtClean="0"/>
              <a:t>In future, we may extend the DCS pattern to networks with multiple edge types. And we also want to look for more applications. Thank you. Any question?</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19</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a:t>
            </a:r>
            <a:r>
              <a:rPr lang="en-US" sz="1600" baseline="0" dirty="0" smtClean="0"/>
              <a:t> can observe dual networks in real life. For example, we have protein interaction network. From the genome-wide association study dataset, we can construct the genetic interaction network. The edge in the protein interaction network represents the physical bounding interaction. While the edge in the genetic interaction network represents the statistical interaction. These two types of edges are over the same set of nodes. We call this data structure “the dual networks”. In genetics, the key question is how to use the physical protein interaction to interpret the conceptual genetic interaction.</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2</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a:t>
            </a:r>
            <a:r>
              <a:rPr lang="en-US" sz="1600" baseline="0" dirty="0" smtClean="0"/>
              <a:t> also observe dual co-author networks. In addition to the traditional co-author network, we can build the research interest similarity network based on the paper title.</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3</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a:t>
            </a:r>
            <a:r>
              <a:rPr lang="en-US" sz="1600" baseline="0" dirty="0" smtClean="0"/>
              <a:t> could observe dual social networks. For example, in the </a:t>
            </a:r>
            <a:r>
              <a:rPr lang="en-US" sz="1600" baseline="0" dirty="0" err="1" smtClean="0"/>
              <a:t>Flixster</a:t>
            </a:r>
            <a:r>
              <a:rPr lang="en-US" sz="1600" baseline="0" dirty="0" smtClean="0"/>
              <a:t> website, there is a social network among the users. The users can rate the movies. Based on the ratings, we can construct the interest similarity network among the users.</a:t>
            </a:r>
          </a:p>
          <a:p>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4</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There exist so many dual networks.</a:t>
            </a:r>
            <a:r>
              <a:rPr lang="en-US" sz="1600" baseline="0" dirty="0" smtClean="0"/>
              <a:t> So, we propose the dual networks model, which contains two networks: physical network, and conceptual network. Then, we study the densest connected subgraph problem, also called the DCS problem. In the DCS problem, we want to find a </a:t>
            </a:r>
            <a:r>
              <a:rPr lang="en-US" sz="1600" baseline="0" dirty="0" err="1" smtClean="0"/>
              <a:t>subgraph</a:t>
            </a:r>
            <a:r>
              <a:rPr lang="en-US" sz="1600" baseline="0" dirty="0" smtClean="0"/>
              <a:t>, which is connected in the physical network, and dense in the conceptual network.</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5</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Why DCS pattern? Because it is</a:t>
            </a:r>
            <a:r>
              <a:rPr lang="en-US" sz="1600" baseline="0" dirty="0" smtClean="0"/>
              <a:t> meaningful. For example, in the dual biological networks, the DCS can be interpreted as the disease pathway. The connectivity in the protein interaction network represents the signal transduction process; the density in genetic interaction network represents the strong statistical association.</a:t>
            </a:r>
          </a:p>
          <a:p>
            <a:endParaRPr lang="en-US" sz="1600" baseline="0" dirty="0" smtClean="0"/>
          </a:p>
          <a:p>
            <a:r>
              <a:rPr lang="en-US" sz="1600" baseline="0" dirty="0" smtClean="0"/>
              <a:t>DCS also has practical meanings in other types of dual networks.</a:t>
            </a:r>
          </a:p>
          <a:p>
            <a:endParaRPr lang="en-US" sz="1600" baseline="0" dirty="0" smtClean="0"/>
          </a:p>
          <a:p>
            <a:r>
              <a:rPr lang="en-US" sz="1600" baseline="0" dirty="0" smtClean="0"/>
              <a:t>($: click for the animation)</a:t>
            </a:r>
          </a:p>
          <a:p>
            <a:r>
              <a:rPr lang="en-US" sz="1600" baseline="0" dirty="0" smtClean="0"/>
              <a:t>Even though the densest subgraph problem in a single network can be solved in polynomial time, the DCS problem is NP-hard. Therefore, we develop a two-step approach to solve the DCS problem.</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6</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aseline="0" dirty="0" smtClean="0"/>
              <a:t>In the first step, we effectively prune the dual networks while guarantee that the optimal solution is contained in the remaining networks.</a:t>
            </a:r>
          </a:p>
          <a:p>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click for the animation)</a:t>
            </a:r>
          </a:p>
          <a:p>
            <a:r>
              <a:rPr lang="en-US" sz="1600" baseline="0" dirty="0" smtClean="0"/>
              <a:t>Specifically, we first identify the low degree leaf nodes, which are defined as the nodes which are leaf nodes in the physical network, and have low degree in the conceptual network.</a:t>
            </a:r>
          </a:p>
          <a:p>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click for the animation)</a:t>
            </a:r>
          </a:p>
          <a:p>
            <a:r>
              <a:rPr lang="en-US" sz="1600" dirty="0" smtClean="0"/>
              <a:t>These</a:t>
            </a:r>
            <a:r>
              <a:rPr lang="en-US" sz="1600" baseline="0" dirty="0" smtClean="0"/>
              <a:t> low degree leaf nodes are guaranteed to not belong to the optimal solution, thus they can be safely removed.</a:t>
            </a:r>
          </a:p>
          <a:p>
            <a:endParaRPr lang="en-US" sz="1600" baseline="0" dirty="0" smtClean="0"/>
          </a:p>
          <a:p>
            <a:r>
              <a:rPr lang="en-US" sz="1600" baseline="0" dirty="0" smtClean="0"/>
              <a:t>($: click for the animation)</a:t>
            </a:r>
          </a:p>
          <a:p>
            <a:r>
              <a:rPr lang="en-US" sz="1600" baseline="0" dirty="0" smtClean="0"/>
              <a:t>The optimal solution is retained during this process.</a:t>
            </a:r>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7</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After the optimality preserving pruning,</a:t>
            </a:r>
            <a:r>
              <a:rPr lang="en-US" sz="1600" baseline="0" dirty="0" smtClean="0"/>
              <a:t> we develop two heuristic algorithms to find the DCSs. </a:t>
            </a:r>
            <a:r>
              <a:rPr lang="en-US" sz="1600" dirty="0" smtClean="0"/>
              <a:t>The first </a:t>
            </a:r>
            <a:r>
              <a:rPr lang="en-US" sz="1600" baseline="0" dirty="0" smtClean="0"/>
              <a:t>heuristic </a:t>
            </a:r>
            <a:r>
              <a:rPr lang="en-US" sz="1600" dirty="0" smtClean="0"/>
              <a:t>algorithm is called refining</a:t>
            </a:r>
            <a:r>
              <a:rPr lang="en-US" sz="1600" baseline="0" dirty="0" smtClean="0"/>
              <a:t> densest subgraph algorithm. There are two steps.</a:t>
            </a:r>
          </a:p>
          <a:p>
            <a:endParaRPr lang="en-US" sz="1600" baseline="0" dirty="0" smtClean="0"/>
          </a:p>
          <a:p>
            <a:r>
              <a:rPr lang="en-US" sz="1600" baseline="0" dirty="0" smtClean="0"/>
              <a:t>($: click for the animation)</a:t>
            </a:r>
          </a:p>
          <a:p>
            <a:r>
              <a:rPr lang="en-US" sz="1600" baseline="0" dirty="0" smtClean="0"/>
              <a:t>In the first step, we find the densest subgraph in conceptual network. The densest subgraph problem can be solved in polynomial time by use of the parametric maximum flow method, however, the computational complexity is high. We thus develop a removing low degree nodes method to effectively prune the search space. The key observation is that the densest subgraph does not contain any low degree node.</a:t>
            </a:r>
          </a:p>
          <a:p>
            <a:endParaRPr lang="en-US" sz="1600" baseline="0" dirty="0" smtClean="0"/>
          </a:p>
          <a:p>
            <a:r>
              <a:rPr lang="en-US" sz="1600" baseline="0" dirty="0" smtClean="0"/>
              <a:t>Specifically, we first use the greedy node deletion method to get a density threshold, then we remove all the nodes whose degrees are smaller than the threshold. The densest subgraph is guaranteed to be retained in the remaining subgraphs.</a:t>
            </a:r>
          </a:p>
          <a:p>
            <a:endParaRPr lang="en-US" sz="1600" baseline="0" dirty="0" smtClean="0"/>
          </a:p>
          <a:p>
            <a:r>
              <a:rPr lang="en-US" sz="1600" baseline="0" dirty="0" smtClean="0"/>
              <a:t>For example, in this example graph, suppose the threshold is 2.5, thus we can safely remove the nodes whose degrees are smaller than 2.5, and we can see that the densest subgraph is retained.</a:t>
            </a:r>
          </a:p>
          <a:p>
            <a:endParaRPr lang="en-US" sz="1600" baseline="0" dirty="0" smtClean="0"/>
          </a:p>
        </p:txBody>
      </p:sp>
      <p:sp>
        <p:nvSpPr>
          <p:cNvPr id="4" name="Slide Number Placeholder 3"/>
          <p:cNvSpPr>
            <a:spLocks noGrp="1"/>
          </p:cNvSpPr>
          <p:nvPr>
            <p:ph type="sldNum" sz="quarter" idx="10"/>
          </p:nvPr>
        </p:nvSpPr>
        <p:spPr/>
        <p:txBody>
          <a:bodyPr/>
          <a:lstStyle/>
          <a:p>
            <a:fld id="{4D0BD279-38C5-4EA8-AEF7-13E47BCBEA0F}" type="slidenum">
              <a:rPr lang="en-US" smtClean="0"/>
              <a:pPr/>
              <a:t>8</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aseline="0" dirty="0" smtClean="0"/>
              <a:t>($: click for the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After we get the densest subgraph in the conceptual network, we put it into the physical network. ($: click for the animation)</a:t>
            </a:r>
          </a:p>
          <a:p>
            <a:endParaRPr lang="en-US" sz="1600" baseline="0" dirty="0" smtClean="0"/>
          </a:p>
          <a:p>
            <a:r>
              <a:rPr lang="en-US" sz="1600" baseline="0" dirty="0" smtClean="0"/>
              <a:t>Usually, the subgraph is disconnected in the physical network, we thus make it connected by adding the nodes on the shortest paths connecting the disconnected components.</a:t>
            </a:r>
          </a:p>
          <a:p>
            <a:endParaRPr lang="en-US" sz="1600" dirty="0"/>
          </a:p>
        </p:txBody>
      </p:sp>
      <p:sp>
        <p:nvSpPr>
          <p:cNvPr id="4" name="Slide Number Placeholder 3"/>
          <p:cNvSpPr>
            <a:spLocks noGrp="1"/>
          </p:cNvSpPr>
          <p:nvPr>
            <p:ph type="sldNum" sz="quarter" idx="10"/>
          </p:nvPr>
        </p:nvSpPr>
        <p:spPr/>
        <p:txBody>
          <a:bodyPr/>
          <a:lstStyle/>
          <a:p>
            <a:fld id="{4D0BD279-38C5-4EA8-AEF7-13E47BCBEA0F}" type="slidenum">
              <a:rPr lang="en-US" smtClean="0"/>
              <a:pPr/>
              <a:t>9</a:t>
            </a:fld>
            <a:endParaRPr lang="en-US"/>
          </a:p>
        </p:txBody>
      </p:sp>
    </p:spTree>
    <p:extLst>
      <p:ext uri="{BB962C8B-B14F-4D97-AF65-F5344CB8AC3E}">
        <p14:creationId xmlns:p14="http://schemas.microsoft.com/office/powerpoint/2010/main" val="308216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3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rgbClr val="123A59"/>
                </a:solidFill>
              </a:defRPr>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extLst>
      <p:ext uri="{BB962C8B-B14F-4D97-AF65-F5344CB8AC3E}">
        <p14:creationId xmlns:p14="http://schemas.microsoft.com/office/powerpoint/2010/main" val="104504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88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335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733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6" name="Slide Number Placeholder 5"/>
          <p:cNvSpPr>
            <a:spLocks noGrp="1"/>
          </p:cNvSpPr>
          <p:nvPr>
            <p:ph type="sldNum" sz="quarter" idx="12"/>
          </p:nvPr>
        </p:nvSpPr>
        <p:spPr>
          <a:xfrm>
            <a:off x="6553200" y="6243638"/>
            <a:ext cx="2133600" cy="457200"/>
          </a:xfrm>
          <a:prstGeom prst="rect">
            <a:avLst/>
          </a:prstGeom>
        </p:spPr>
        <p:txBody>
          <a:bodyPr/>
          <a:lstStyle>
            <a:lvl1pPr>
              <a:defRPr/>
            </a:lvl1pPr>
          </a:lstStyle>
          <a:p>
            <a:pPr defTabSz="457200" fontAlgn="base">
              <a:spcBef>
                <a:spcPct val="0"/>
              </a:spcBef>
              <a:spcAft>
                <a:spcPct val="0"/>
              </a:spcAft>
            </a:pPr>
            <a:fld id="{3A371DB3-7DC5-434C-ABDD-50166C3F3610}" type="slidenum">
              <a:rPr lang="en-US" altLang="en-US">
                <a:solidFill>
                  <a:prstClr val="black"/>
                </a:solidFill>
                <a:latin typeface="Arial" charset="0"/>
                <a:ea typeface="ＭＳ Ｐゴシック" charset="-128"/>
              </a:rPr>
              <a:pPr defTabSz="457200" fontAlgn="base">
                <a:spcBef>
                  <a:spcPct val="0"/>
                </a:spcBef>
                <a:spcAft>
                  <a:spcPct val="0"/>
                </a:spcAft>
              </a:pPr>
              <a:t>‹#›</a:t>
            </a:fld>
            <a:endParaRPr lang="en-US" altLang="en-US">
              <a:solidFill>
                <a:prstClr val="black"/>
              </a:solidFill>
              <a:latin typeface="Arial" charset="0"/>
              <a:ea typeface="ＭＳ Ｐゴシック" charset="-128"/>
            </a:endParaRPr>
          </a:p>
        </p:txBody>
      </p:sp>
    </p:spTree>
    <p:extLst>
      <p:ext uri="{BB962C8B-B14F-4D97-AF65-F5344CB8AC3E}">
        <p14:creationId xmlns:p14="http://schemas.microsoft.com/office/powerpoint/2010/main" val="125059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695950"/>
            <a:ext cx="9144000" cy="1162050"/>
          </a:xfrm>
          <a:prstGeom prst="rect">
            <a:avLst/>
          </a:prstGeom>
          <a:solidFill>
            <a:srgbClr val="123A59"/>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9"/>
          <a:srcRect/>
          <a:stretch>
            <a:fillRect/>
          </a:stretch>
        </p:blipFill>
        <p:spPr bwMode="auto">
          <a:xfrm>
            <a:off x="546100" y="6018213"/>
            <a:ext cx="2565400" cy="608012"/>
          </a:xfrm>
          <a:prstGeom prst="rect">
            <a:avLst/>
          </a:prstGeom>
          <a:noFill/>
          <a:ln w="9525">
            <a:noFill/>
            <a:miter lim="800000"/>
            <a:headEnd/>
            <a:tailEnd/>
          </a:ln>
        </p:spPr>
      </p:pic>
    </p:spTree>
    <p:extLst>
      <p:ext uri="{BB962C8B-B14F-4D97-AF65-F5344CB8AC3E}">
        <p14:creationId xmlns:p14="http://schemas.microsoft.com/office/powerpoint/2010/main" val="47485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image" Target="../media/image40.png"/><Relationship Id="rId3" Type="http://schemas.openxmlformats.org/officeDocument/2006/relationships/image" Target="../media/image23.png"/><Relationship Id="rId7" Type="http://schemas.openxmlformats.org/officeDocument/2006/relationships/image" Target="../media/image31.png"/><Relationship Id="rId12"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8.png"/><Relationship Id="rId5" Type="http://schemas.openxmlformats.org/officeDocument/2006/relationships/image" Target="../media/image25.png"/><Relationship Id="rId10" Type="http://schemas.openxmlformats.org/officeDocument/2006/relationships/image" Target="../media/image37.png"/><Relationship Id="rId4" Type="http://schemas.openxmlformats.org/officeDocument/2006/relationships/image" Target="../media/image24.png"/><Relationship Id="rId9" Type="http://schemas.openxmlformats.org/officeDocument/2006/relationships/image" Target="../media/image36.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13"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31.png"/><Relationship Id="rId12"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11"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833" y="2123230"/>
            <a:ext cx="7911430" cy="1200329"/>
          </a:xfrm>
          <a:prstGeom prst="rect">
            <a:avLst/>
          </a:prstGeom>
          <a:noFill/>
        </p:spPr>
        <p:txBody>
          <a:bodyPr wrap="square" rtlCol="0">
            <a:spAutoFit/>
          </a:bodyPr>
          <a:lstStyle/>
          <a:p>
            <a:pPr algn="ctr"/>
            <a:r>
              <a:rPr lang="en-US" sz="3600" dirty="0" smtClean="0">
                <a:cs typeface="Times New Roman" pitchFamily="18" charset="0"/>
              </a:rPr>
              <a:t>Finding Dense and Connected Subgraphs in Dual Networks</a:t>
            </a:r>
            <a:endParaRPr lang="en-US" sz="3600" dirty="0">
              <a:cs typeface="Times New Roman" pitchFamily="18" charset="0"/>
            </a:endParaRPr>
          </a:p>
        </p:txBody>
      </p:sp>
      <p:sp>
        <p:nvSpPr>
          <p:cNvPr id="4" name="Rectangle 3"/>
          <p:cNvSpPr/>
          <p:nvPr/>
        </p:nvSpPr>
        <p:spPr>
          <a:xfrm>
            <a:off x="2805370" y="3955417"/>
            <a:ext cx="1790178" cy="1508105"/>
          </a:xfrm>
          <a:prstGeom prst="rect">
            <a:avLst/>
          </a:prstGeom>
        </p:spPr>
        <p:txBody>
          <a:bodyPr wrap="square">
            <a:spAutoFit/>
          </a:bodyPr>
          <a:lstStyle/>
          <a:p>
            <a:pPr marL="57150" lvl="0" algn="ctr" eaLnBrk="0" hangingPunct="0">
              <a:spcBef>
                <a:spcPct val="20000"/>
              </a:spcBef>
            </a:pPr>
            <a:r>
              <a:rPr lang="en-US" sz="2000" dirty="0" err="1" smtClean="0">
                <a:solidFill>
                  <a:schemeClr val="tx1"/>
                </a:solidFill>
                <a:cs typeface="Times New Roman" pitchFamily="18" charset="0"/>
              </a:rPr>
              <a:t>Yubao</a:t>
            </a:r>
            <a:r>
              <a:rPr lang="en-US" sz="2000" dirty="0" smtClean="0">
                <a:solidFill>
                  <a:schemeClr val="tx1"/>
                </a:solidFill>
                <a:cs typeface="Times New Roman" pitchFamily="18" charset="0"/>
              </a:rPr>
              <a:t>  Wu</a:t>
            </a:r>
          </a:p>
          <a:p>
            <a:pPr marL="57150" lvl="0" algn="ctr" eaLnBrk="0" hangingPunct="0">
              <a:spcBef>
                <a:spcPct val="20000"/>
              </a:spcBef>
            </a:pPr>
            <a:r>
              <a:rPr lang="en-US" sz="2000" dirty="0" err="1" smtClean="0">
                <a:cs typeface="Times New Roman" pitchFamily="18" charset="0"/>
              </a:rPr>
              <a:t>Ruoming</a:t>
            </a:r>
            <a:r>
              <a:rPr lang="en-US" sz="2000" dirty="0" smtClean="0">
                <a:cs typeface="Times New Roman" pitchFamily="18" charset="0"/>
              </a:rPr>
              <a:t>  Jin</a:t>
            </a:r>
          </a:p>
          <a:p>
            <a:pPr marL="57150" lvl="0" algn="ctr" eaLnBrk="0" hangingPunct="0">
              <a:spcBef>
                <a:spcPct val="20000"/>
              </a:spcBef>
            </a:pPr>
            <a:r>
              <a:rPr lang="en-US" sz="2000" dirty="0" err="1" smtClean="0">
                <a:cs typeface="Times New Roman" pitchFamily="18" charset="0"/>
              </a:rPr>
              <a:t>Xiaofeng</a:t>
            </a:r>
            <a:r>
              <a:rPr lang="en-US" sz="2000" dirty="0" smtClean="0">
                <a:cs typeface="Times New Roman" pitchFamily="18" charset="0"/>
              </a:rPr>
              <a:t>  Zhu</a:t>
            </a:r>
          </a:p>
          <a:p>
            <a:pPr marL="57150" lvl="0" algn="ctr" eaLnBrk="0" hangingPunct="0">
              <a:spcBef>
                <a:spcPct val="20000"/>
              </a:spcBef>
            </a:pPr>
            <a:r>
              <a:rPr lang="en-US" sz="2000" dirty="0" smtClean="0">
                <a:cs typeface="Times New Roman" pitchFamily="18" charset="0"/>
              </a:rPr>
              <a:t>Xiang  Zhang</a:t>
            </a:r>
            <a:endParaRPr lang="en-US" sz="2000" dirty="0">
              <a:cs typeface="Times New Roman" pitchFamily="18" charset="0"/>
            </a:endParaRPr>
          </a:p>
        </p:txBody>
      </p:sp>
      <p:sp>
        <p:nvSpPr>
          <p:cNvPr id="5" name="Rectangle 4"/>
          <p:cNvSpPr/>
          <p:nvPr/>
        </p:nvSpPr>
        <p:spPr>
          <a:xfrm>
            <a:off x="4379975" y="3956360"/>
            <a:ext cx="2150680" cy="1508105"/>
          </a:xfrm>
          <a:prstGeom prst="rect">
            <a:avLst/>
          </a:prstGeom>
        </p:spPr>
        <p:txBody>
          <a:bodyPr wrap="square">
            <a:spAutoFit/>
          </a:bodyPr>
          <a:lstStyle/>
          <a:p>
            <a:pPr marL="57150" lvl="0" algn="ctr" eaLnBrk="0" hangingPunct="0">
              <a:spcBef>
                <a:spcPct val="20000"/>
              </a:spcBef>
            </a:pPr>
            <a:r>
              <a:rPr lang="en-US" sz="2000" dirty="0" smtClean="0">
                <a:solidFill>
                  <a:schemeClr val="tx1"/>
                </a:solidFill>
                <a:cs typeface="Times New Roman" pitchFamily="18" charset="0"/>
              </a:rPr>
              <a:t>(EECS, CWRU)</a:t>
            </a:r>
          </a:p>
          <a:p>
            <a:pPr marL="57150" algn="ctr" eaLnBrk="0" hangingPunct="0">
              <a:spcBef>
                <a:spcPct val="20000"/>
              </a:spcBef>
            </a:pPr>
            <a:r>
              <a:rPr lang="en-US" sz="2000" dirty="0" smtClean="0">
                <a:cs typeface="Times New Roman" pitchFamily="18" charset="0"/>
              </a:rPr>
              <a:t>(CS</a:t>
            </a:r>
            <a:r>
              <a:rPr lang="en-US" sz="2000" dirty="0">
                <a:cs typeface="Times New Roman" pitchFamily="18" charset="0"/>
              </a:rPr>
              <a:t>, </a:t>
            </a:r>
            <a:r>
              <a:rPr lang="en-US" sz="2000" dirty="0" smtClean="0">
                <a:cs typeface="Times New Roman" pitchFamily="18" charset="0"/>
              </a:rPr>
              <a:t>Kent State U)</a:t>
            </a:r>
            <a:endParaRPr lang="en-US" sz="2000" dirty="0">
              <a:cs typeface="Times New Roman" pitchFamily="18" charset="0"/>
            </a:endParaRPr>
          </a:p>
          <a:p>
            <a:pPr marL="57150" algn="ctr" eaLnBrk="0" hangingPunct="0">
              <a:spcBef>
                <a:spcPct val="20000"/>
              </a:spcBef>
            </a:pPr>
            <a:r>
              <a:rPr lang="en-US" sz="2000" dirty="0" smtClean="0">
                <a:cs typeface="Times New Roman" pitchFamily="18" charset="0"/>
              </a:rPr>
              <a:t>(EPBI, </a:t>
            </a:r>
            <a:r>
              <a:rPr lang="en-US" sz="2000" dirty="0">
                <a:cs typeface="Times New Roman" pitchFamily="18" charset="0"/>
              </a:rPr>
              <a:t>CWRU)</a:t>
            </a:r>
          </a:p>
          <a:p>
            <a:pPr marL="57150" algn="ctr" eaLnBrk="0" hangingPunct="0">
              <a:spcBef>
                <a:spcPct val="20000"/>
              </a:spcBef>
            </a:pPr>
            <a:r>
              <a:rPr lang="en-US" sz="2000" dirty="0" smtClean="0">
                <a:cs typeface="Times New Roman" pitchFamily="18" charset="0"/>
              </a:rPr>
              <a:t>(EECS</a:t>
            </a:r>
            <a:r>
              <a:rPr lang="en-US" sz="2000" dirty="0">
                <a:cs typeface="Times New Roman" pitchFamily="18" charset="0"/>
              </a:rPr>
              <a:t>, CWRU</a:t>
            </a:r>
            <a:r>
              <a:rPr lang="en-US" sz="2000" dirty="0" smtClean="0">
                <a:cs typeface="Times New Roman" pitchFamily="18" charset="0"/>
              </a:rPr>
              <a:t>)</a:t>
            </a:r>
            <a:endParaRPr lang="en-US" sz="2000" dirty="0">
              <a:cs typeface="Times New Roman" pitchFamily="18" charset="0"/>
            </a:endParaRPr>
          </a:p>
        </p:txBody>
      </p:sp>
    </p:spTree>
    <p:extLst>
      <p:ext uri="{BB962C8B-B14F-4D97-AF65-F5344CB8AC3E}">
        <p14:creationId xmlns:p14="http://schemas.microsoft.com/office/powerpoint/2010/main" val="3460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440" y="1937117"/>
            <a:ext cx="2071688" cy="12906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440" y="3667900"/>
            <a:ext cx="2071688" cy="12906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9457" y="3620275"/>
            <a:ext cx="2171700" cy="1385888"/>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333" y="3620275"/>
            <a:ext cx="2171700" cy="138588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850" y="1889579"/>
            <a:ext cx="2166667" cy="138571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1838" y="1889492"/>
            <a:ext cx="2166938" cy="1385888"/>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116138" y="1892800"/>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16138" y="1892800"/>
                <a:ext cx="473012" cy="40011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132859" y="1892800"/>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3132859" y="1892800"/>
                <a:ext cx="473012" cy="40011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40529" y="1889684"/>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Times New Roman" pitchFamily="18" charset="0"/>
                            </a:rPr>
                          </m:ctrlPr>
                        </m:sSubSupPr>
                        <m:e>
                          <m:r>
                            <a:rPr lang="en-US" sz="2000" i="1" smtClean="0">
                              <a:latin typeface="Cambria Math"/>
                              <a:cs typeface="Times New Roman" pitchFamily="18" charset="0"/>
                            </a:rPr>
                            <m:t>𝐺</m:t>
                          </m:r>
                        </m:e>
                        <m:sub>
                          <m:r>
                            <a:rPr lang="en-US" sz="2000" i="1">
                              <a:latin typeface="Cambria Math"/>
                              <a:cs typeface="Times New Roman" pitchFamily="18" charset="0"/>
                            </a:rPr>
                            <m:t>𝑎</m:t>
                          </m:r>
                        </m:sub>
                        <m:sup>
                          <m:r>
                            <a:rPr lang="en-US" sz="2000" b="0" i="1" smtClean="0">
                              <a:latin typeface="Cambria Math"/>
                              <a:cs typeface="Times New Roman" pitchFamily="18" charset="0"/>
                            </a:rPr>
                            <m:t>′</m:t>
                          </m:r>
                        </m:sup>
                      </m:sSubSup>
                    </m:oMath>
                  </m:oMathPara>
                </a14:m>
                <a:endParaRPr lang="en-US" sz="2000" dirty="0">
                  <a:solidFill>
                    <a:schemeClr val="tx1"/>
                  </a:solidFill>
                  <a:latin typeface="Times New Roman" pitchFamily="18" charset="0"/>
                  <a:cs typeface="Times New Roman"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140529" y="1889684"/>
                <a:ext cx="473012" cy="40011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32021" y="3605398"/>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132021" y="3605398"/>
                <a:ext cx="548059" cy="400110"/>
              </a:xfrm>
              <a:prstGeom prst="rect">
                <a:avLst/>
              </a:prstGeom>
              <a:blipFill rotWithShape="1">
                <a:blip r:embed="rId1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107759" y="3602282"/>
                <a:ext cx="53855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Sup>
                        <m:sSubSupPr>
                          <m:ctrlPr>
                            <a:rPr lang="en-US" sz="2000" i="1" smtClean="0">
                              <a:latin typeface="Cambria Math" panose="02040503050406030204" pitchFamily="18" charset="0"/>
                              <a:cs typeface="Times New Roman" pitchFamily="18" charset="0"/>
                            </a:rPr>
                          </m:ctrlPr>
                        </m:sSubSupPr>
                        <m:e>
                          <m:r>
                            <a:rPr lang="en-US" sz="2000" i="1" smtClean="0">
                              <a:latin typeface="Cambria Math"/>
                              <a:cs typeface="Times New Roman" pitchFamily="18" charset="0"/>
                            </a:rPr>
                            <m:t>𝐺</m:t>
                          </m:r>
                        </m:e>
                        <m:sub>
                          <m:r>
                            <a:rPr lang="en-US" sz="2000" b="0" i="1" smtClean="0">
                              <a:latin typeface="Cambria Math"/>
                              <a:cs typeface="Times New Roman" pitchFamily="18" charset="0"/>
                            </a:rPr>
                            <m:t>𝑏</m:t>
                          </m:r>
                        </m:sub>
                        <m:sup>
                          <m:r>
                            <a:rPr lang="en-US" sz="2000" b="0" i="1" smtClean="0">
                              <a:latin typeface="Cambria Math"/>
                              <a:cs typeface="Times New Roman" pitchFamily="18" charset="0"/>
                            </a:rPr>
                            <m:t>′</m:t>
                          </m:r>
                        </m:sup>
                      </m:sSubSup>
                    </m:oMath>
                  </m:oMathPara>
                </a14:m>
                <a:endParaRPr lang="en-US" sz="2000" dirty="0">
                  <a:solidFill>
                    <a:schemeClr val="tx1"/>
                  </a:solidFill>
                  <a:latin typeface="Times New Roman" pitchFamily="18" charset="0"/>
                  <a:cs typeface="Times New Roman"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6107759" y="3602282"/>
                <a:ext cx="538552" cy="400110"/>
              </a:xfrm>
              <a:prstGeom prst="rect">
                <a:avLst/>
              </a:prstGeom>
              <a:blipFill rotWithShape="1">
                <a:blip r:embed="rId13"/>
                <a:stretch>
                  <a:fillRect b="-3030"/>
                </a:stretch>
              </a:blipFill>
            </p:spPr>
            <p:txBody>
              <a:bodyPr/>
              <a:lstStyle/>
              <a:p>
                <a:r>
                  <a:rPr lang="en-US">
                    <a:noFill/>
                  </a:rPr>
                  <a:t> </a:t>
                </a:r>
              </a:p>
            </p:txBody>
          </p:sp>
        </mc:Fallback>
      </mc:AlternateContent>
      <p:sp>
        <p:nvSpPr>
          <p:cNvPr id="19" name="Right Arrow 18"/>
          <p:cNvSpPr/>
          <p:nvPr/>
        </p:nvSpPr>
        <p:spPr>
          <a:xfrm>
            <a:off x="5647340" y="3235522"/>
            <a:ext cx="460860"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2690155" y="3214868"/>
            <a:ext cx="460860"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146864" y="3609928"/>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3146864" y="3609928"/>
                <a:ext cx="548059" cy="400110"/>
              </a:xfrm>
              <a:prstGeom prst="rect">
                <a:avLst/>
              </a:prstGeom>
              <a:blipFill rotWithShape="1">
                <a:blip r:embed="rId14"/>
                <a:stretch>
                  <a:fillRect b="-1515"/>
                </a:stretch>
              </a:blipFill>
            </p:spPr>
            <p:txBody>
              <a:bodyPr/>
              <a:lstStyle/>
              <a:p>
                <a:r>
                  <a:rPr lang="en-US">
                    <a:noFill/>
                  </a:rPr>
                  <a:t> </a:t>
                </a:r>
              </a:p>
            </p:txBody>
          </p:sp>
        </mc:Fallback>
      </mc:AlternateContent>
      <p:sp>
        <p:nvSpPr>
          <p:cNvPr id="23" name="Rectangle 22"/>
          <p:cNvSpPr/>
          <p:nvPr/>
        </p:nvSpPr>
        <p:spPr>
          <a:xfrm>
            <a:off x="3383306" y="1397520"/>
            <a:ext cx="2110416" cy="400110"/>
          </a:xfrm>
          <a:prstGeom prst="rect">
            <a:avLst/>
          </a:prstGeom>
        </p:spPr>
        <p:txBody>
          <a:bodyPr wrap="square">
            <a:spAutoFit/>
          </a:bodyPr>
          <a:lstStyle/>
          <a:p>
            <a:pPr algn="ctr"/>
            <a:r>
              <a:rPr lang="en-US" sz="2000" dirty="0" smtClean="0">
                <a:cs typeface="Times New Roman" panose="02020603050405020304" pitchFamily="18" charset="0"/>
              </a:rPr>
              <a:t>Articulation nodes</a:t>
            </a:r>
            <a:endParaRPr lang="en-US" sz="2000" dirty="0">
              <a:cs typeface="Times New Roman" panose="02020603050405020304" pitchFamily="18" charset="0"/>
            </a:endParaRPr>
          </a:p>
        </p:txBody>
      </p:sp>
      <p:sp>
        <p:nvSpPr>
          <p:cNvPr id="24" name="Rectangle 23"/>
          <p:cNvSpPr/>
          <p:nvPr/>
        </p:nvSpPr>
        <p:spPr>
          <a:xfrm>
            <a:off x="3152878" y="4943524"/>
            <a:ext cx="2571272" cy="400110"/>
          </a:xfrm>
          <a:prstGeom prst="rect">
            <a:avLst/>
          </a:prstGeom>
        </p:spPr>
        <p:txBody>
          <a:bodyPr wrap="square">
            <a:spAutoFit/>
          </a:bodyPr>
          <a:lstStyle/>
          <a:p>
            <a:pPr algn="ctr"/>
            <a:r>
              <a:rPr lang="en-US" sz="2000" dirty="0" smtClean="0">
                <a:cs typeface="Times New Roman" panose="02020603050405020304" pitchFamily="18" charset="0"/>
              </a:rPr>
              <a:t>Minimum degree node</a:t>
            </a:r>
            <a:endParaRPr lang="en-US" sz="2000" dirty="0">
              <a:cs typeface="Times New Roman" panose="02020603050405020304" pitchFamily="18" charset="0"/>
            </a:endParaRPr>
          </a:p>
        </p:txBody>
      </p:sp>
      <p:sp>
        <p:nvSpPr>
          <p:cNvPr id="27" name="Rectangle 26"/>
          <p:cNvSpPr/>
          <p:nvPr/>
        </p:nvSpPr>
        <p:spPr>
          <a:xfrm>
            <a:off x="5878220" y="1089744"/>
            <a:ext cx="3120776" cy="707886"/>
          </a:xfrm>
          <a:prstGeom prst="rect">
            <a:avLst/>
          </a:prstGeom>
        </p:spPr>
        <p:txBody>
          <a:bodyPr wrap="square">
            <a:spAutoFit/>
          </a:bodyPr>
          <a:lstStyle/>
          <a:p>
            <a:pPr algn="ctr"/>
            <a:r>
              <a:rPr lang="en-US" sz="2000" dirty="0" smtClean="0">
                <a:cs typeface="Times New Roman" panose="02020603050405020304" pitchFamily="18" charset="0"/>
              </a:rPr>
              <a:t>Delete the minimum degree non-articulation nodes</a:t>
            </a:r>
            <a:endParaRPr lang="en-US" sz="2000" dirty="0">
              <a:cs typeface="Times New Roman" panose="02020603050405020304" pitchFamily="18" charset="0"/>
            </a:endParaRPr>
          </a:p>
        </p:txBody>
      </p:sp>
      <p:sp>
        <p:nvSpPr>
          <p:cNvPr id="28" name="Oval 27"/>
          <p:cNvSpPr/>
          <p:nvPr/>
        </p:nvSpPr>
        <p:spPr>
          <a:xfrm>
            <a:off x="5098227" y="4422087"/>
            <a:ext cx="422455" cy="422455"/>
          </a:xfrm>
          <a:prstGeom prst="ellipse">
            <a:avLst/>
          </a:prstGeom>
          <a:noFill/>
          <a:ln w="19050">
            <a:solidFill>
              <a:srgbClr val="0099C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32" name="Title 1"/>
          <p:cNvSpPr txBox="1">
            <a:spLocks/>
          </p:cNvSpPr>
          <p:nvPr/>
        </p:nvSpPr>
        <p:spPr bwMode="auto">
          <a:xfrm>
            <a:off x="498129" y="381000"/>
            <a:ext cx="6262955" cy="689886"/>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600" dirty="0">
                <a:solidFill>
                  <a:schemeClr val="tx1"/>
                </a:solidFill>
                <a:latin typeface="+mn-lt"/>
                <a:cs typeface="Times New Roman" pitchFamily="18" charset="0"/>
              </a:rPr>
              <a:t>DCS_GND </a:t>
            </a:r>
            <a:r>
              <a:rPr lang="en-US" sz="3600" dirty="0" smtClean="0">
                <a:solidFill>
                  <a:schemeClr val="tx1"/>
                </a:solidFill>
                <a:latin typeface="+mn-lt"/>
                <a:cs typeface="Times New Roman" pitchFamily="18" charset="0"/>
              </a:rPr>
              <a:t>Algorithm </a:t>
            </a:r>
            <a:r>
              <a:rPr lang="en-US" altLang="zh-CN" sz="3600" dirty="0" smtClean="0">
                <a:solidFill>
                  <a:schemeClr val="tx1"/>
                </a:solidFill>
                <a:latin typeface="+mn-lt"/>
                <a:cs typeface="Times New Roman" pitchFamily="18" charset="0"/>
              </a:rPr>
              <a:t>—— Basic</a:t>
            </a:r>
            <a:endParaRPr lang="en-US" sz="3600" dirty="0">
              <a:solidFill>
                <a:schemeClr val="tx1"/>
              </a:solidFill>
              <a:latin typeface="+mn-lt"/>
              <a:cs typeface="Times New Roman" pitchFamily="18" charset="0"/>
            </a:endParaRPr>
          </a:p>
        </p:txBody>
      </p:sp>
      <p:sp>
        <p:nvSpPr>
          <p:cNvPr id="33" name="Rectangle 32"/>
          <p:cNvSpPr/>
          <p:nvPr/>
        </p:nvSpPr>
        <p:spPr>
          <a:xfrm>
            <a:off x="6107759" y="4949581"/>
            <a:ext cx="2379186" cy="400110"/>
          </a:xfrm>
          <a:prstGeom prst="rect">
            <a:avLst/>
          </a:prstGeom>
        </p:spPr>
        <p:txBody>
          <a:bodyPr wrap="square">
            <a:spAutoFit/>
          </a:bodyPr>
          <a:lstStyle/>
          <a:p>
            <a:pPr algn="ctr"/>
            <a:r>
              <a:rPr lang="en-US" sz="2000" dirty="0" smtClean="0">
                <a:cs typeface="Times New Roman" panose="02020603050405020304" pitchFamily="18" charset="0"/>
              </a:rPr>
              <a:t>Compute the density</a:t>
            </a:r>
            <a:endParaRPr lang="en-US" sz="2000" dirty="0">
              <a:cs typeface="Times New Roman" panose="02020603050405020304" pitchFamily="18" charset="0"/>
            </a:endParaRPr>
          </a:p>
        </p:txBody>
      </p:sp>
    </p:spTree>
    <p:extLst>
      <p:ext uri="{BB962C8B-B14F-4D97-AF65-F5344CB8AC3E}">
        <p14:creationId xmlns:p14="http://schemas.microsoft.com/office/powerpoint/2010/main" val="18130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animBg="1"/>
      <p:bldP spid="20" grpId="0" animBg="1"/>
      <p:bldP spid="22" grpId="0"/>
      <p:bldP spid="23" grpId="0"/>
      <p:bldP spid="24" grpId="0"/>
      <p:bldP spid="27" grpId="0"/>
      <p:bldP spid="28"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457" y="3620275"/>
            <a:ext cx="2171700" cy="138588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048" y="1892887"/>
            <a:ext cx="2166667" cy="138571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1048" y="3620362"/>
            <a:ext cx="2166667" cy="1385715"/>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33" y="3620275"/>
            <a:ext cx="2171700" cy="138588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850" y="1892887"/>
            <a:ext cx="2166667" cy="138571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1838" y="1892800"/>
            <a:ext cx="2166938" cy="1385888"/>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116138" y="1892800"/>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16138" y="1892800"/>
                <a:ext cx="473012" cy="40011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132859" y="1892800"/>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3132859" y="1892800"/>
                <a:ext cx="473012" cy="40011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40529" y="1889684"/>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Times New Roman" pitchFamily="18" charset="0"/>
                            </a:rPr>
                          </m:ctrlPr>
                        </m:sSubSupPr>
                        <m:e>
                          <m:r>
                            <a:rPr lang="en-US" sz="2000" i="1" smtClean="0">
                              <a:latin typeface="Cambria Math"/>
                              <a:cs typeface="Times New Roman" pitchFamily="18" charset="0"/>
                            </a:rPr>
                            <m:t>𝐺</m:t>
                          </m:r>
                        </m:e>
                        <m:sub>
                          <m:r>
                            <a:rPr lang="en-US" sz="2000" i="1">
                              <a:latin typeface="Cambria Math"/>
                              <a:cs typeface="Times New Roman" pitchFamily="18" charset="0"/>
                            </a:rPr>
                            <m:t>𝑎</m:t>
                          </m:r>
                        </m:sub>
                        <m:sup>
                          <m:r>
                            <a:rPr lang="en-US" sz="2000" b="0" i="1" smtClean="0">
                              <a:latin typeface="Cambria Math"/>
                              <a:cs typeface="Times New Roman" pitchFamily="18" charset="0"/>
                            </a:rPr>
                            <m:t>′</m:t>
                          </m:r>
                        </m:sup>
                      </m:sSubSup>
                    </m:oMath>
                  </m:oMathPara>
                </a14:m>
                <a:endParaRPr lang="en-US" sz="2000" dirty="0">
                  <a:solidFill>
                    <a:schemeClr val="tx1"/>
                  </a:solidFill>
                  <a:latin typeface="Times New Roman" pitchFamily="18" charset="0"/>
                  <a:cs typeface="Times New Roman"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140529" y="1889684"/>
                <a:ext cx="473012" cy="40011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32021" y="3605398"/>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132021" y="3605398"/>
                <a:ext cx="548059" cy="400110"/>
              </a:xfrm>
              <a:prstGeom prst="rect">
                <a:avLst/>
              </a:prstGeom>
              <a:blipFill rotWithShape="1">
                <a:blip r:embed="rId1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107759" y="3602282"/>
                <a:ext cx="53855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Sup>
                        <m:sSubSupPr>
                          <m:ctrlPr>
                            <a:rPr lang="en-US" sz="2000" i="1" smtClean="0">
                              <a:latin typeface="Cambria Math" panose="02040503050406030204" pitchFamily="18" charset="0"/>
                              <a:cs typeface="Times New Roman" pitchFamily="18" charset="0"/>
                            </a:rPr>
                          </m:ctrlPr>
                        </m:sSubSupPr>
                        <m:e>
                          <m:r>
                            <a:rPr lang="en-US" sz="2000" i="1" smtClean="0">
                              <a:latin typeface="Cambria Math"/>
                              <a:cs typeface="Times New Roman" pitchFamily="18" charset="0"/>
                            </a:rPr>
                            <m:t>𝐺</m:t>
                          </m:r>
                        </m:e>
                        <m:sub>
                          <m:r>
                            <a:rPr lang="en-US" sz="2000" b="0" i="1" smtClean="0">
                              <a:latin typeface="Cambria Math"/>
                              <a:cs typeface="Times New Roman" pitchFamily="18" charset="0"/>
                            </a:rPr>
                            <m:t>𝑏</m:t>
                          </m:r>
                        </m:sub>
                        <m:sup>
                          <m:r>
                            <a:rPr lang="en-US" sz="2000" b="0" i="1" smtClean="0">
                              <a:latin typeface="Cambria Math"/>
                              <a:cs typeface="Times New Roman" pitchFamily="18" charset="0"/>
                            </a:rPr>
                            <m:t>′</m:t>
                          </m:r>
                        </m:sup>
                      </m:sSubSup>
                    </m:oMath>
                  </m:oMathPara>
                </a14:m>
                <a:endParaRPr lang="en-US" sz="2000" dirty="0">
                  <a:solidFill>
                    <a:schemeClr val="tx1"/>
                  </a:solidFill>
                  <a:latin typeface="Times New Roman" pitchFamily="18" charset="0"/>
                  <a:cs typeface="Times New Roman"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6107759" y="3602282"/>
                <a:ext cx="538552" cy="400110"/>
              </a:xfrm>
              <a:prstGeom prst="rect">
                <a:avLst/>
              </a:prstGeom>
              <a:blipFill rotWithShape="1">
                <a:blip r:embed="rId13"/>
                <a:stretch>
                  <a:fillRect b="-3030"/>
                </a:stretch>
              </a:blipFill>
            </p:spPr>
            <p:txBody>
              <a:bodyPr/>
              <a:lstStyle/>
              <a:p>
                <a:r>
                  <a:rPr lang="en-US">
                    <a:noFill/>
                  </a:rPr>
                  <a:t> </a:t>
                </a:r>
              </a:p>
            </p:txBody>
          </p:sp>
        </mc:Fallback>
      </mc:AlternateContent>
      <p:sp>
        <p:nvSpPr>
          <p:cNvPr id="19" name="Right Arrow 18"/>
          <p:cNvSpPr/>
          <p:nvPr/>
        </p:nvSpPr>
        <p:spPr>
          <a:xfrm>
            <a:off x="5647340" y="3235522"/>
            <a:ext cx="460860"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2690155" y="3214868"/>
            <a:ext cx="460860"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146864" y="3609928"/>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3146864" y="3609928"/>
                <a:ext cx="548059" cy="400110"/>
              </a:xfrm>
              <a:prstGeom prst="rect">
                <a:avLst/>
              </a:prstGeom>
              <a:blipFill rotWithShape="1">
                <a:blip r:embed="rId14"/>
                <a:stretch>
                  <a:fillRect b="-1515"/>
                </a:stretch>
              </a:blipFill>
            </p:spPr>
            <p:txBody>
              <a:bodyPr/>
              <a:lstStyle/>
              <a:p>
                <a:r>
                  <a:rPr lang="en-US">
                    <a:noFill/>
                  </a:rPr>
                  <a:t> </a:t>
                </a:r>
              </a:p>
            </p:txBody>
          </p:sp>
        </mc:Fallback>
      </mc:AlternateContent>
      <p:sp>
        <p:nvSpPr>
          <p:cNvPr id="23" name="Rectangle 22"/>
          <p:cNvSpPr/>
          <p:nvPr/>
        </p:nvSpPr>
        <p:spPr>
          <a:xfrm>
            <a:off x="3383306" y="1397520"/>
            <a:ext cx="2110416" cy="400110"/>
          </a:xfrm>
          <a:prstGeom prst="rect">
            <a:avLst/>
          </a:prstGeom>
        </p:spPr>
        <p:txBody>
          <a:bodyPr wrap="square">
            <a:spAutoFit/>
          </a:bodyPr>
          <a:lstStyle/>
          <a:p>
            <a:pPr algn="ctr"/>
            <a:r>
              <a:rPr lang="en-US" sz="2000" dirty="0" smtClean="0">
                <a:cs typeface="Times New Roman" panose="02020603050405020304" pitchFamily="18" charset="0"/>
              </a:rPr>
              <a:t>Articulation nodes</a:t>
            </a:r>
            <a:endParaRPr lang="en-US" sz="2000" dirty="0">
              <a:cs typeface="Times New Roman" panose="02020603050405020304" pitchFamily="18" charset="0"/>
            </a:endParaRPr>
          </a:p>
        </p:txBody>
      </p:sp>
      <p:sp>
        <p:nvSpPr>
          <p:cNvPr id="24" name="Rectangle 23"/>
          <p:cNvSpPr/>
          <p:nvPr/>
        </p:nvSpPr>
        <p:spPr>
          <a:xfrm>
            <a:off x="3383307" y="4943524"/>
            <a:ext cx="2110414" cy="400110"/>
          </a:xfrm>
          <a:prstGeom prst="rect">
            <a:avLst/>
          </a:prstGeom>
        </p:spPr>
        <p:txBody>
          <a:bodyPr wrap="square">
            <a:spAutoFit/>
          </a:bodyPr>
          <a:lstStyle/>
          <a:p>
            <a:pPr algn="ctr"/>
            <a:r>
              <a:rPr lang="en-US" sz="2000" dirty="0" smtClean="0">
                <a:cs typeface="Times New Roman" panose="02020603050405020304" pitchFamily="18" charset="0"/>
              </a:rPr>
              <a:t>Low degree nodes</a:t>
            </a:r>
            <a:endParaRPr lang="en-US" sz="2000" dirty="0">
              <a:cs typeface="Times New Roman" panose="02020603050405020304" pitchFamily="18" charset="0"/>
            </a:endParaRPr>
          </a:p>
        </p:txBody>
      </p:sp>
      <p:sp>
        <p:nvSpPr>
          <p:cNvPr id="26" name="Rectangle 25"/>
          <p:cNvSpPr/>
          <p:nvPr/>
        </p:nvSpPr>
        <p:spPr>
          <a:xfrm>
            <a:off x="6107759" y="4949581"/>
            <a:ext cx="2379186" cy="400110"/>
          </a:xfrm>
          <a:prstGeom prst="rect">
            <a:avLst/>
          </a:prstGeom>
        </p:spPr>
        <p:txBody>
          <a:bodyPr wrap="square">
            <a:spAutoFit/>
          </a:bodyPr>
          <a:lstStyle/>
          <a:p>
            <a:pPr algn="ctr"/>
            <a:r>
              <a:rPr lang="en-US" sz="2000" dirty="0" smtClean="0">
                <a:cs typeface="Times New Roman" panose="02020603050405020304" pitchFamily="18" charset="0"/>
              </a:rPr>
              <a:t>Compute the density</a:t>
            </a:r>
            <a:endParaRPr lang="en-US" sz="2000" dirty="0">
              <a:cs typeface="Times New Roman" panose="02020603050405020304" pitchFamily="18" charset="0"/>
            </a:endParaRPr>
          </a:p>
        </p:txBody>
      </p:sp>
      <p:sp>
        <p:nvSpPr>
          <p:cNvPr id="27" name="Rectangle 26"/>
          <p:cNvSpPr/>
          <p:nvPr/>
        </p:nvSpPr>
        <p:spPr>
          <a:xfrm>
            <a:off x="5878221" y="1089744"/>
            <a:ext cx="2763236" cy="707886"/>
          </a:xfrm>
          <a:prstGeom prst="rect">
            <a:avLst/>
          </a:prstGeom>
        </p:spPr>
        <p:txBody>
          <a:bodyPr wrap="square">
            <a:spAutoFit/>
          </a:bodyPr>
          <a:lstStyle/>
          <a:p>
            <a:pPr algn="ctr"/>
            <a:r>
              <a:rPr lang="en-US" sz="2000" dirty="0" smtClean="0">
                <a:cs typeface="Times New Roman" panose="02020603050405020304" pitchFamily="18" charset="0"/>
              </a:rPr>
              <a:t>Delete the low degree non-articulation nodes</a:t>
            </a:r>
            <a:endParaRPr lang="en-US" sz="2000" dirty="0">
              <a:cs typeface="Times New Roman" panose="02020603050405020304" pitchFamily="18" charset="0"/>
            </a:endParaRPr>
          </a:p>
        </p:txBody>
      </p:sp>
      <p:sp>
        <p:nvSpPr>
          <p:cNvPr id="11" name="Oval 10"/>
          <p:cNvSpPr/>
          <p:nvPr/>
        </p:nvSpPr>
        <p:spPr>
          <a:xfrm>
            <a:off x="3333514" y="4441817"/>
            <a:ext cx="422455" cy="422455"/>
          </a:xfrm>
          <a:prstGeom prst="ellipse">
            <a:avLst/>
          </a:prstGeom>
          <a:noFill/>
          <a:ln w="19050">
            <a:solidFill>
              <a:srgbClr val="0099C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098227" y="4422087"/>
            <a:ext cx="422455" cy="422455"/>
          </a:xfrm>
          <a:prstGeom prst="ellipse">
            <a:avLst/>
          </a:prstGeom>
          <a:noFill/>
          <a:ln w="19050">
            <a:solidFill>
              <a:srgbClr val="0099C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32" name="Title 1"/>
          <p:cNvSpPr txBox="1">
            <a:spLocks/>
          </p:cNvSpPr>
          <p:nvPr/>
        </p:nvSpPr>
        <p:spPr bwMode="auto">
          <a:xfrm>
            <a:off x="498129" y="381000"/>
            <a:ext cx="5878905" cy="689886"/>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600" dirty="0">
                <a:solidFill>
                  <a:schemeClr val="tx1"/>
                </a:solidFill>
                <a:latin typeface="+mn-lt"/>
                <a:cs typeface="Times New Roman" pitchFamily="18" charset="0"/>
              </a:rPr>
              <a:t>DCS_GND </a:t>
            </a:r>
            <a:r>
              <a:rPr lang="en-US" sz="3600" dirty="0" smtClean="0">
                <a:solidFill>
                  <a:schemeClr val="tx1"/>
                </a:solidFill>
                <a:latin typeface="+mn-lt"/>
                <a:cs typeface="Times New Roman" pitchFamily="18" charset="0"/>
              </a:rPr>
              <a:t>Algorithm </a:t>
            </a:r>
            <a:r>
              <a:rPr lang="en-US" altLang="zh-CN" sz="3600" dirty="0" smtClean="0">
                <a:solidFill>
                  <a:schemeClr val="tx1"/>
                </a:solidFill>
                <a:latin typeface="+mn-lt"/>
                <a:cs typeface="Times New Roman" pitchFamily="18" charset="0"/>
              </a:rPr>
              <a:t>—— Fast</a:t>
            </a:r>
            <a:endParaRPr lang="en-US" sz="3600" dirty="0">
              <a:solidFill>
                <a:schemeClr val="tx1"/>
              </a:solidFill>
              <a:latin typeface="+mn-lt"/>
              <a:cs typeface="Times New Roman" pitchFamily="18" charset="0"/>
            </a:endParaRPr>
          </a:p>
        </p:txBody>
      </p:sp>
    </p:spTree>
    <p:extLst>
      <p:ext uri="{BB962C8B-B14F-4D97-AF65-F5344CB8AC3E}">
        <p14:creationId xmlns:p14="http://schemas.microsoft.com/office/powerpoint/2010/main" val="381954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animBg="1"/>
      <p:bldP spid="22" grpId="0"/>
      <p:bldP spid="24" grpId="0"/>
      <p:bldP spid="26" grpId="0"/>
      <p:bldP spid="27" grpId="0"/>
      <p:bldP spid="11"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7888799"/>
              </p:ext>
            </p:extLst>
          </p:nvPr>
        </p:nvGraphicFramePr>
        <p:xfrm>
          <a:off x="616285" y="2059235"/>
          <a:ext cx="7892228" cy="2560320"/>
        </p:xfrm>
        <a:graphic>
          <a:graphicData uri="http://schemas.openxmlformats.org/drawingml/2006/table">
            <a:tbl>
              <a:tblPr firstRow="1" bandRow="1">
                <a:tableStyleId>{5C22544A-7EE6-4342-B048-85BDC9FD1C3A}</a:tableStyleId>
              </a:tblPr>
              <a:tblGrid>
                <a:gridCol w="1632213"/>
                <a:gridCol w="1958655"/>
                <a:gridCol w="2457920"/>
                <a:gridCol w="1843440"/>
              </a:tblGrid>
              <a:tr h="640080">
                <a:tc>
                  <a:txBody>
                    <a:bodyPr/>
                    <a:lstStyle/>
                    <a:p>
                      <a:pPr algn="ctr"/>
                      <a:r>
                        <a:rPr lang="en-US" sz="1800" dirty="0" smtClean="0">
                          <a:latin typeface="+mn-lt"/>
                          <a:cs typeface="Times New Roman" panose="02020603050405020304" pitchFamily="18" charset="0"/>
                        </a:rPr>
                        <a:t>Dual  networks</a:t>
                      </a:r>
                      <a:endParaRPr lang="en-US" sz="1800" dirty="0">
                        <a:latin typeface="+mn-lt"/>
                        <a:cs typeface="Times New Roman" panose="02020603050405020304" pitchFamily="18" charset="0"/>
                      </a:endParaRP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Physical  network</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Conceptual  network</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Data sources</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tcPr>
                </a:tc>
              </a:tr>
              <a:tr h="640080">
                <a:tc>
                  <a:txBody>
                    <a:bodyPr/>
                    <a:lstStyle/>
                    <a:p>
                      <a:pPr algn="ctr"/>
                      <a:r>
                        <a:rPr lang="en-US" sz="1800" b="0" dirty="0" smtClean="0">
                          <a:latin typeface="+mn-lt"/>
                          <a:cs typeface="Times New Roman" pitchFamily="18" charset="0"/>
                        </a:rPr>
                        <a:t>Biological</a:t>
                      </a:r>
                      <a:endParaRPr lang="en-US" sz="1800" b="0" dirty="0">
                        <a:latin typeface="+mn-lt"/>
                        <a:cs typeface="Times New Roman" panose="02020603050405020304" pitchFamily="18" charset="0"/>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itchFamily="18" charset="0"/>
                        </a:rPr>
                        <a:t>protein</a:t>
                      </a:r>
                      <a:r>
                        <a:rPr lang="en-US" sz="1800" baseline="0" dirty="0" smtClean="0">
                          <a:latin typeface="+mn-lt"/>
                          <a:cs typeface="Times New Roman" pitchFamily="18" charset="0"/>
                        </a:rPr>
                        <a:t> </a:t>
                      </a:r>
                      <a:r>
                        <a:rPr lang="en-US" sz="1800" dirty="0" smtClean="0">
                          <a:latin typeface="+mn-lt"/>
                          <a:cs typeface="Times New Roman" pitchFamily="18" charset="0"/>
                        </a:rPr>
                        <a:t>interaction</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itchFamily="18" charset="0"/>
                        </a:rPr>
                        <a:t>genetic interaction</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1800" dirty="0" err="1" smtClean="0">
                          <a:latin typeface="+mn-lt"/>
                          <a:cs typeface="Times New Roman" panose="02020603050405020304" pitchFamily="18" charset="0"/>
                        </a:rPr>
                        <a:t>BioGrid</a:t>
                      </a:r>
                      <a:r>
                        <a:rPr lang="en-US" sz="1800" baseline="0" dirty="0" smtClean="0">
                          <a:latin typeface="+mn-lt"/>
                          <a:cs typeface="Times New Roman" panose="02020603050405020304" pitchFamily="18" charset="0"/>
                        </a:rPr>
                        <a:t>; </a:t>
                      </a:r>
                      <a:r>
                        <a:rPr lang="en-US" sz="1800" dirty="0" smtClean="0">
                          <a:latin typeface="+mn-lt"/>
                          <a:cs typeface="Times New Roman" panose="02020603050405020304" pitchFamily="18" charset="0"/>
                        </a:rPr>
                        <a:t>WTCCC</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6400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Co-author</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itchFamily="18" charset="0"/>
                        </a:rPr>
                        <a:t>co-author network</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itchFamily="18" charset="0"/>
                        </a:rPr>
                        <a:t>research interest similar.</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DBLP</a:t>
                      </a:r>
                    </a:p>
                    <a:p>
                      <a:pPr algn="ctr"/>
                      <a:r>
                        <a:rPr lang="en-US" sz="1800" dirty="0" smtClean="0">
                          <a:latin typeface="+mn-lt"/>
                          <a:cs typeface="Times New Roman" panose="02020603050405020304" pitchFamily="18" charset="0"/>
                        </a:rPr>
                        <a:t>( DB / DM )</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6400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Social</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itchFamily="18" charset="0"/>
                        </a:rPr>
                        <a:t>social network</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itchFamily="18" charset="0"/>
                        </a:rPr>
                        <a:t>interest similarity</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1800" dirty="0" err="1" smtClean="0">
                          <a:latin typeface="+mn-lt"/>
                          <a:cs typeface="Times New Roman" panose="02020603050405020304" pitchFamily="18" charset="0"/>
                        </a:rPr>
                        <a:t>Flixster</a:t>
                      </a:r>
                      <a:r>
                        <a:rPr lang="en-US" sz="1800" baseline="0" dirty="0" smtClean="0">
                          <a:latin typeface="+mn-lt"/>
                          <a:cs typeface="Times New Roman" panose="02020603050405020304" pitchFamily="18" charset="0"/>
                        </a:rPr>
                        <a:t> /</a:t>
                      </a:r>
                      <a:r>
                        <a:rPr lang="en-US" sz="1800" dirty="0" smtClean="0">
                          <a:latin typeface="+mn-lt"/>
                          <a:cs typeface="Times New Roman" panose="02020603050405020304" pitchFamily="18" charset="0"/>
                        </a:rPr>
                        <a:t> </a:t>
                      </a:r>
                      <a:r>
                        <a:rPr lang="en-US" sz="1800" dirty="0" err="1" smtClean="0">
                          <a:latin typeface="+mn-lt"/>
                          <a:cs typeface="Times New Roman" panose="02020603050405020304" pitchFamily="18" charset="0"/>
                        </a:rPr>
                        <a:t>Epinions</a:t>
                      </a:r>
                      <a:endParaRPr lang="en-US" sz="18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bl>
          </a:graphicData>
        </a:graphic>
      </p:graphicFrame>
      <p:sp>
        <p:nvSpPr>
          <p:cNvPr id="6" name="Title 1"/>
          <p:cNvSpPr>
            <a:spLocks noGrp="1"/>
          </p:cNvSpPr>
          <p:nvPr>
            <p:ph type="title"/>
          </p:nvPr>
        </p:nvSpPr>
        <p:spPr>
          <a:xfrm>
            <a:off x="649516" y="663840"/>
            <a:ext cx="5266660" cy="613675"/>
          </a:xfrm>
        </p:spPr>
        <p:txBody>
          <a:bodyPr/>
          <a:lstStyle/>
          <a:p>
            <a:r>
              <a:rPr lang="en-US" sz="3600" dirty="0" smtClean="0">
                <a:solidFill>
                  <a:schemeClr val="tx1"/>
                </a:solidFill>
                <a:latin typeface="+mn-lt"/>
                <a:cs typeface="Times New Roman" pitchFamily="18" charset="0"/>
              </a:rPr>
              <a:t>Experiments </a:t>
            </a:r>
            <a:r>
              <a:rPr lang="en-US" altLang="zh-CN" sz="3600" dirty="0" smtClean="0">
                <a:solidFill>
                  <a:schemeClr val="tx1"/>
                </a:solidFill>
                <a:latin typeface="+mn-lt"/>
                <a:cs typeface="Times New Roman" pitchFamily="18" charset="0"/>
              </a:rPr>
              <a:t>—— Datasets</a:t>
            </a:r>
            <a:endParaRPr lang="en-US" sz="2800" dirty="0">
              <a:solidFill>
                <a:schemeClr val="tx1"/>
              </a:solidFill>
              <a:latin typeface="+mn-lt"/>
              <a:cs typeface="Times New Roman" pitchFamily="18" charset="0"/>
            </a:endParaRPr>
          </a:p>
        </p:txBody>
      </p:sp>
      <p:sp>
        <p:nvSpPr>
          <p:cNvPr id="8" name="Rectangle 7"/>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2580317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270432281"/>
                  </p:ext>
                </p:extLst>
              </p:nvPr>
            </p:nvGraphicFramePr>
            <p:xfrm>
              <a:off x="1038740" y="2008015"/>
              <a:ext cx="7104925" cy="2710698"/>
            </p:xfrm>
            <a:graphic>
              <a:graphicData uri="http://schemas.openxmlformats.org/drawingml/2006/table">
                <a:tbl>
                  <a:tblPr firstRow="1" bandRow="1">
                    <a:tableStyleId>{5C22544A-7EE6-4342-B048-85BDC9FD1C3A}</a:tableStyleId>
                  </a:tblPr>
                  <a:tblGrid>
                    <a:gridCol w="1805035"/>
                    <a:gridCol w="844910"/>
                    <a:gridCol w="1267365"/>
                    <a:gridCol w="1536200"/>
                    <a:gridCol w="1651415"/>
                  </a:tblGrid>
                  <a:tr h="451783">
                    <a:tc>
                      <a:txBody>
                        <a:bodyPr/>
                        <a:lstStyle/>
                        <a:p>
                          <a:pPr algn="ctr"/>
                          <a:r>
                            <a:rPr lang="en-US" sz="1800" dirty="0" smtClean="0">
                              <a:latin typeface="+mn-lt"/>
                              <a:cs typeface="Times New Roman" panose="02020603050405020304" pitchFamily="18" charset="0"/>
                            </a:rPr>
                            <a:t>Dual  networks</a:t>
                          </a:r>
                          <a:endParaRPr lang="en-US" sz="1800" dirty="0">
                            <a:latin typeface="+mn-lt"/>
                            <a:cs typeface="Times New Roman" panose="02020603050405020304" pitchFamily="18" charset="0"/>
                          </a:endParaRPr>
                        </a:p>
                      </a:txBody>
                      <a:tcPr anchor="ctr">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Abbr.</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#nodes</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#edges</a:t>
                          </a:r>
                          <a:r>
                            <a:rPr lang="en-US" sz="1800" baseline="0" dirty="0" smtClean="0">
                              <a:latin typeface="+mn-lt"/>
                              <a:cs typeface="Times New Roman" panose="02020603050405020304" pitchFamily="18" charset="0"/>
                            </a:rPr>
                            <a:t> in </a:t>
                          </a:r>
                          <a14:m>
                            <m:oMath xmlns:m="http://schemas.openxmlformats.org/officeDocument/2006/math">
                              <m:sSub>
                                <m:sSubPr>
                                  <m:ctrlPr>
                                    <a:rPr lang="en-US" sz="1800" i="1" baseline="0" smtClean="0">
                                      <a:latin typeface="Cambria Math" panose="02040503050406030204" pitchFamily="18" charset="0"/>
                                      <a:cs typeface="Times New Roman" panose="02020603050405020304" pitchFamily="18" charset="0"/>
                                    </a:rPr>
                                  </m:ctrlPr>
                                </m:sSubPr>
                                <m:e>
                                  <m:r>
                                    <a:rPr lang="en-US" sz="1800" b="1" i="1" baseline="0" smtClean="0">
                                      <a:latin typeface="Cambria Math"/>
                                      <a:cs typeface="Times New Roman" panose="02020603050405020304" pitchFamily="18" charset="0"/>
                                    </a:rPr>
                                    <m:t>𝑮</m:t>
                                  </m:r>
                                </m:e>
                                <m:sub>
                                  <m:r>
                                    <a:rPr lang="en-US" sz="1800" b="1" i="1" baseline="0" smtClean="0">
                                      <a:latin typeface="Cambria Math"/>
                                      <a:cs typeface="Times New Roman" panose="02020603050405020304" pitchFamily="18" charset="0"/>
                                    </a:rPr>
                                    <m:t>𝒂</m:t>
                                  </m:r>
                                </m:sub>
                              </m:sSub>
                            </m:oMath>
                          </a14:m>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#edges</a:t>
                          </a:r>
                          <a:r>
                            <a:rPr lang="en-US" sz="1800" baseline="0" dirty="0" smtClean="0">
                              <a:latin typeface="+mn-lt"/>
                              <a:cs typeface="Times New Roman" panose="02020603050405020304" pitchFamily="18" charset="0"/>
                            </a:rPr>
                            <a:t> in </a:t>
                          </a:r>
                          <a14:m>
                            <m:oMath xmlns:m="http://schemas.openxmlformats.org/officeDocument/2006/math">
                              <m:sSub>
                                <m:sSubPr>
                                  <m:ctrlPr>
                                    <a:rPr lang="en-US" sz="1800" i="1" baseline="0" smtClean="0">
                                      <a:latin typeface="Cambria Math" panose="02040503050406030204" pitchFamily="18" charset="0"/>
                                      <a:cs typeface="Times New Roman" panose="02020603050405020304" pitchFamily="18" charset="0"/>
                                    </a:rPr>
                                  </m:ctrlPr>
                                </m:sSubPr>
                                <m:e>
                                  <m:r>
                                    <a:rPr lang="en-US" sz="1800" b="1" i="1" baseline="0" smtClean="0">
                                      <a:latin typeface="Cambria Math"/>
                                      <a:cs typeface="Times New Roman" panose="02020603050405020304" pitchFamily="18" charset="0"/>
                                    </a:rPr>
                                    <m:t>𝑮</m:t>
                                  </m:r>
                                </m:e>
                                <m:sub>
                                  <m:r>
                                    <a:rPr lang="en-US" sz="1800" b="1" i="1" baseline="0" smtClean="0">
                                      <a:latin typeface="Cambria Math"/>
                                      <a:cs typeface="Times New Roman" panose="02020603050405020304" pitchFamily="18" charset="0"/>
                                    </a:rPr>
                                    <m:t>𝒃</m:t>
                                  </m:r>
                                </m:sub>
                              </m:sSub>
                            </m:oMath>
                          </a14:m>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Protein-Genetic</a:t>
                          </a: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Bio</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8,468</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25,715</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67,744</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51783">
                    <a:tc>
                      <a:txBody>
                        <a:bodyPr/>
                        <a:lstStyle/>
                        <a:p>
                          <a:pPr algn="ctr"/>
                          <a:r>
                            <a:rPr lang="en-US" sz="1800" b="0" dirty="0" smtClean="0">
                              <a:latin typeface="+mn-lt"/>
                              <a:cs typeface="Times New Roman" pitchFamily="18" charset="0"/>
                            </a:rPr>
                            <a:t>Research-DM</a:t>
                          </a:r>
                          <a:endParaRPr lang="en-US" sz="1800" b="0" dirty="0">
                            <a:latin typeface="+mn-lt"/>
                            <a:cs typeface="Times New Roman" panose="02020603050405020304"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DM</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tabLst>
                              <a:tab pos="1028700" algn="l"/>
                            </a:tabLst>
                          </a:pPr>
                          <a:r>
                            <a:rPr lang="en-US" sz="1800" dirty="0" smtClean="0">
                              <a:latin typeface="+mn-lt"/>
                              <a:cs typeface="Times New Roman" panose="02020603050405020304" pitchFamily="18" charset="0"/>
                            </a:rPr>
                            <a:t>7,169</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14,526</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30,000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Research-DB</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itchFamily="18" charset="0"/>
                            </a:rPr>
                            <a:t>DB</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itchFamily="18" charset="0"/>
                            </a:rPr>
                            <a:t>6,131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17,940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30,000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err="1" smtClean="0">
                              <a:latin typeface="+mn-lt"/>
                              <a:cs typeface="Times New Roman" pitchFamily="18" charset="0"/>
                            </a:rPr>
                            <a:t>Recom-Epinions</a:t>
                          </a:r>
                          <a:endParaRPr lang="en-US" sz="1800" b="0" dirty="0" smtClean="0">
                            <a:latin typeface="+mn-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EP</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49,288</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487,002</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313,432</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err="1" smtClean="0">
                              <a:latin typeface="+mn-lt"/>
                              <a:cs typeface="Times New Roman" pitchFamily="18" charset="0"/>
                            </a:rPr>
                            <a:t>Recom-Flixster</a:t>
                          </a:r>
                          <a:endParaRPr lang="en-US" sz="1800" b="0" dirty="0" smtClean="0">
                            <a:latin typeface="+mn-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FX</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786,936</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7,058,819</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2,713,671</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270432281"/>
                  </p:ext>
                </p:extLst>
              </p:nvPr>
            </p:nvGraphicFramePr>
            <p:xfrm>
              <a:off x="1038740" y="2008015"/>
              <a:ext cx="7104925" cy="2710698"/>
            </p:xfrm>
            <a:graphic>
              <a:graphicData uri="http://schemas.openxmlformats.org/drawingml/2006/table">
                <a:tbl>
                  <a:tblPr firstRow="1" bandRow="1">
                    <a:tableStyleId>{5C22544A-7EE6-4342-B048-85BDC9FD1C3A}</a:tableStyleId>
                  </a:tblPr>
                  <a:tblGrid>
                    <a:gridCol w="1805035"/>
                    <a:gridCol w="844910"/>
                    <a:gridCol w="1267365"/>
                    <a:gridCol w="1536200"/>
                    <a:gridCol w="1651415"/>
                  </a:tblGrid>
                  <a:tr h="451783">
                    <a:tc>
                      <a:txBody>
                        <a:bodyPr/>
                        <a:lstStyle/>
                        <a:p>
                          <a:pPr algn="ctr"/>
                          <a:r>
                            <a:rPr lang="en-US" sz="1800" dirty="0" smtClean="0">
                              <a:latin typeface="+mn-lt"/>
                              <a:cs typeface="Times New Roman" panose="02020603050405020304" pitchFamily="18" charset="0"/>
                            </a:rPr>
                            <a:t>Dual  networks</a:t>
                          </a:r>
                          <a:endParaRPr lang="en-US" sz="1800" dirty="0">
                            <a:latin typeface="+mn-lt"/>
                            <a:cs typeface="Times New Roman" panose="02020603050405020304" pitchFamily="18" charset="0"/>
                          </a:endParaRPr>
                        </a:p>
                      </a:txBody>
                      <a:tcPr anchor="ctr">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Abbr.</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#nodes</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en-US"/>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blipFill rotWithShape="1">
                          <a:blip r:embed="rId3"/>
                          <a:stretch>
                            <a:fillRect l="-255159" r="-107540" b="-513514"/>
                          </a:stretch>
                        </a:blipFill>
                      </a:tcPr>
                    </a:tc>
                    <a:tc>
                      <a:txBody>
                        <a:bodyPr/>
                        <a:lstStyle/>
                        <a:p>
                          <a:endParaRPr lang="en-US"/>
                        </a:p>
                      </a:txBody>
                      <a:tcPr anchor="ctr">
                        <a:lnL w="28575" cap="flat" cmpd="sng" algn="ctr">
                          <a:solidFill>
                            <a:schemeClr val="bg1"/>
                          </a:solidFill>
                          <a:prstDash val="solid"/>
                          <a:round/>
                          <a:headEnd type="none" w="med" len="med"/>
                          <a:tailEnd type="none" w="med" len="med"/>
                        </a:lnL>
                        <a:blipFill rotWithShape="1">
                          <a:blip r:embed="rId3"/>
                          <a:stretch>
                            <a:fillRect l="-330258" b="-513514"/>
                          </a:stretch>
                        </a:blipFill>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Protein-Genetic</a:t>
                          </a: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Bio</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8,468</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25,715</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67,744</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51783">
                    <a:tc>
                      <a:txBody>
                        <a:bodyPr/>
                        <a:lstStyle/>
                        <a:p>
                          <a:pPr algn="ctr"/>
                          <a:r>
                            <a:rPr lang="en-US" sz="1800" b="0" dirty="0" smtClean="0">
                              <a:latin typeface="+mn-lt"/>
                              <a:cs typeface="Times New Roman" pitchFamily="18" charset="0"/>
                            </a:rPr>
                            <a:t>Research-DM</a:t>
                          </a:r>
                          <a:endParaRPr lang="en-US" sz="1800" b="0" dirty="0">
                            <a:latin typeface="+mn-lt"/>
                            <a:cs typeface="Times New Roman" panose="02020603050405020304"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DM</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tabLst>
                              <a:tab pos="1028700" algn="l"/>
                            </a:tabLst>
                          </a:pPr>
                          <a:r>
                            <a:rPr lang="en-US" sz="1800" dirty="0" smtClean="0">
                              <a:latin typeface="+mn-lt"/>
                              <a:cs typeface="Times New Roman" panose="02020603050405020304" pitchFamily="18" charset="0"/>
                            </a:rPr>
                            <a:t>7,169</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14,526</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30,000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mn-lt"/>
                              <a:cs typeface="Times New Roman" pitchFamily="18" charset="0"/>
                            </a:rPr>
                            <a:t>Research-DB</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itchFamily="18" charset="0"/>
                            </a:rPr>
                            <a:t>DB</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itchFamily="18" charset="0"/>
                            </a:rPr>
                            <a:t>6,131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17,940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30,000</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err="1" smtClean="0">
                              <a:latin typeface="+mn-lt"/>
                              <a:cs typeface="Times New Roman" pitchFamily="18" charset="0"/>
                            </a:rPr>
                            <a:t>Recom-Epinions</a:t>
                          </a:r>
                          <a:endParaRPr lang="en-US" sz="1800" b="0" dirty="0" smtClean="0">
                            <a:latin typeface="+mn-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EP</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49,288</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487,002</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313,432</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1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err="1" smtClean="0">
                              <a:latin typeface="+mn-lt"/>
                              <a:cs typeface="Times New Roman" pitchFamily="18" charset="0"/>
                            </a:rPr>
                            <a:t>Recom-Flixster</a:t>
                          </a:r>
                          <a:endParaRPr lang="en-US" sz="1800" b="0" dirty="0" smtClean="0">
                            <a:latin typeface="+mn-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FX</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786,936</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7,058,819</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1800" dirty="0" smtClean="0">
                              <a:latin typeface="+mn-lt"/>
                              <a:cs typeface="Times New Roman" panose="02020603050405020304" pitchFamily="18" charset="0"/>
                            </a:rPr>
                            <a:t>2,713,671</a:t>
                          </a:r>
                          <a:endParaRPr lang="en-US" sz="1800" dirty="0">
                            <a:latin typeface="+mn-lt"/>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mc:Fallback>
      </mc:AlternateContent>
      <p:sp>
        <p:nvSpPr>
          <p:cNvPr id="8" name="Rectangle 7"/>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9" name="Title 1"/>
          <p:cNvSpPr txBox="1">
            <a:spLocks/>
          </p:cNvSpPr>
          <p:nvPr/>
        </p:nvSpPr>
        <p:spPr bwMode="auto">
          <a:xfrm>
            <a:off x="649516" y="663840"/>
            <a:ext cx="6918074" cy="613675"/>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600" dirty="0" smtClean="0">
                <a:solidFill>
                  <a:schemeClr val="tx1"/>
                </a:solidFill>
                <a:latin typeface="+mn-lt"/>
                <a:cs typeface="Times New Roman" pitchFamily="18" charset="0"/>
              </a:rPr>
              <a:t>Experiments </a:t>
            </a:r>
            <a:r>
              <a:rPr lang="en-US" altLang="zh-CN" sz="3600" dirty="0" smtClean="0">
                <a:solidFill>
                  <a:schemeClr val="tx1"/>
                </a:solidFill>
                <a:latin typeface="+mn-lt"/>
                <a:cs typeface="Times New Roman" pitchFamily="18" charset="0"/>
              </a:rPr>
              <a:t>—— Datasets Statistics</a:t>
            </a:r>
            <a:endParaRPr lang="en-US" sz="2800" dirty="0">
              <a:solidFill>
                <a:schemeClr val="tx1"/>
              </a:solidFill>
              <a:latin typeface="+mn-lt"/>
              <a:cs typeface="Times New Roman" pitchFamily="18" charset="0"/>
            </a:endParaRPr>
          </a:p>
        </p:txBody>
      </p:sp>
    </p:spTree>
    <p:extLst>
      <p:ext uri="{BB962C8B-B14F-4D97-AF65-F5344CB8AC3E}">
        <p14:creationId xmlns:p14="http://schemas.microsoft.com/office/powerpoint/2010/main" val="627756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961930" y="471815"/>
                <a:ext cx="7220142" cy="477756"/>
              </a:xfrm>
            </p:spPr>
            <p:txBody>
              <a:bodyPr/>
              <a:lstStyle/>
              <a:p>
                <a:pPr algn="ctr"/>
                <a:r>
                  <a:rPr lang="en-US" sz="2800" dirty="0" smtClean="0">
                    <a:solidFill>
                      <a:schemeClr val="tx1"/>
                    </a:solidFill>
                    <a:latin typeface="+mn-lt"/>
                    <a:cs typeface="Times New Roman" pitchFamily="18" charset="0"/>
                  </a:rPr>
                  <a:t>DCS_</a:t>
                </a:r>
                <a14:m>
                  <m:oMath xmlns:m="http://schemas.openxmlformats.org/officeDocument/2006/math">
                    <m:r>
                      <a:rPr lang="en-US" sz="2800" b="0" i="1" smtClean="0">
                        <a:solidFill>
                          <a:schemeClr val="tx1"/>
                        </a:solidFill>
                        <a:latin typeface="Cambria Math"/>
                        <a:cs typeface="Times New Roman" pitchFamily="18" charset="0"/>
                      </a:rPr>
                      <m:t>𝑘</m:t>
                    </m:r>
                  </m:oMath>
                </a14:m>
                <a:r>
                  <a:rPr lang="en-US" sz="2800" dirty="0" smtClean="0">
                    <a:solidFill>
                      <a:schemeClr val="tx1"/>
                    </a:solidFill>
                    <a:latin typeface="+mn-lt"/>
                    <a:cs typeface="Times New Roman" pitchFamily="18" charset="0"/>
                  </a:rPr>
                  <a:t>  from dual </a:t>
                </a:r>
                <a:r>
                  <a:rPr lang="en-US" sz="2800" dirty="0">
                    <a:solidFill>
                      <a:schemeClr val="tx1"/>
                    </a:solidFill>
                    <a:latin typeface="+mn-lt"/>
                    <a:cs typeface="Times New Roman" pitchFamily="18" charset="0"/>
                  </a:rPr>
                  <a:t>b</a:t>
                </a:r>
                <a:r>
                  <a:rPr lang="en-US" sz="2800" dirty="0" smtClean="0">
                    <a:solidFill>
                      <a:schemeClr val="tx1"/>
                    </a:solidFill>
                    <a:latin typeface="+mn-lt"/>
                    <a:cs typeface="Times New Roman" pitchFamily="18" charset="0"/>
                  </a:rPr>
                  <a:t>iological </a:t>
                </a:r>
                <a:r>
                  <a:rPr lang="en-US" sz="2800" dirty="0">
                    <a:solidFill>
                      <a:schemeClr val="tx1"/>
                    </a:solidFill>
                    <a:latin typeface="+mn-lt"/>
                    <a:cs typeface="Times New Roman" pitchFamily="18" charset="0"/>
                  </a:rPr>
                  <a:t>n</a:t>
                </a:r>
                <a:r>
                  <a:rPr lang="en-US" sz="2800" dirty="0" smtClean="0">
                    <a:solidFill>
                      <a:schemeClr val="tx1"/>
                    </a:solidFill>
                    <a:latin typeface="+mn-lt"/>
                    <a:cs typeface="Times New Roman" pitchFamily="18" charset="0"/>
                  </a:rPr>
                  <a:t>etworks (</a:t>
                </a:r>
                <a14:m>
                  <m:oMath xmlns:m="http://schemas.openxmlformats.org/officeDocument/2006/math">
                    <m:r>
                      <a:rPr lang="en-US" sz="2800" b="0" i="1" smtClean="0">
                        <a:solidFill>
                          <a:schemeClr val="tx1"/>
                        </a:solidFill>
                        <a:latin typeface="Cambria Math"/>
                        <a:cs typeface="Times New Roman" pitchFamily="18" charset="0"/>
                      </a:rPr>
                      <m:t>𝑘</m:t>
                    </m:r>
                    <m:r>
                      <a:rPr lang="en-US" sz="2800" b="0" i="1" smtClean="0">
                        <a:solidFill>
                          <a:schemeClr val="tx1"/>
                        </a:solidFill>
                        <a:latin typeface="Cambria Math"/>
                        <a:cs typeface="Times New Roman" pitchFamily="18" charset="0"/>
                      </a:rPr>
                      <m:t>=40</m:t>
                    </m:r>
                  </m:oMath>
                </a14:m>
                <a:r>
                  <a:rPr lang="en-US" sz="2800" dirty="0" smtClean="0">
                    <a:solidFill>
                      <a:schemeClr val="tx1"/>
                    </a:solidFill>
                    <a:latin typeface="+mn-lt"/>
                    <a:cs typeface="Times New Roman" pitchFamily="18" charset="0"/>
                  </a:rPr>
                  <a:t>)</a:t>
                </a:r>
                <a:endParaRPr lang="en-US" sz="2800" dirty="0">
                  <a:solidFill>
                    <a:schemeClr val="tx1"/>
                  </a:solidFill>
                  <a:latin typeface="+mn-lt"/>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961930" y="471815"/>
                <a:ext cx="7220142" cy="477756"/>
              </a:xfrm>
              <a:blipFill rotWithShape="1">
                <a:blip r:embed="rId3"/>
                <a:stretch>
                  <a:fillRect t="-11392" b="-44304"/>
                </a:stretch>
              </a:blipFill>
            </p:spPr>
            <p:txBody>
              <a:bodyPr/>
              <a:lstStyle/>
              <a:p>
                <a:r>
                  <a:rPr lang="en-US">
                    <a:noFill/>
                  </a:rPr>
                  <a:t> </a:t>
                </a:r>
              </a:p>
            </p:txBody>
          </p:sp>
        </mc:Fallback>
      </mc:AlternateContent>
      <p:sp>
        <p:nvSpPr>
          <p:cNvPr id="7" name="Rectangle 6"/>
          <p:cNvSpPr/>
          <p:nvPr/>
        </p:nvSpPr>
        <p:spPr>
          <a:xfrm>
            <a:off x="85750" y="4168219"/>
            <a:ext cx="4447845"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(a) </a:t>
            </a:r>
            <a:r>
              <a:rPr lang="en-US" dirty="0" err="1" smtClean="0">
                <a:cs typeface="Times New Roman" pitchFamily="18" charset="0"/>
              </a:rPr>
              <a:t>Subgraph</a:t>
            </a:r>
            <a:r>
              <a:rPr lang="en-US" dirty="0" smtClean="0">
                <a:cs typeface="Times New Roman" pitchFamily="18" charset="0"/>
              </a:rPr>
              <a:t> in protein interaction network</a:t>
            </a:r>
            <a:endParaRPr lang="en-US" dirty="0">
              <a:cs typeface="Times New Roman" pitchFamily="18" charset="0"/>
            </a:endParaRPr>
          </a:p>
        </p:txBody>
      </p:sp>
      <p:sp>
        <p:nvSpPr>
          <p:cNvPr id="8" name="Rectangle 7"/>
          <p:cNvSpPr/>
          <p:nvPr/>
        </p:nvSpPr>
        <p:spPr>
          <a:xfrm>
            <a:off x="4610098" y="4158695"/>
            <a:ext cx="4453676"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(b) </a:t>
            </a:r>
            <a:r>
              <a:rPr lang="en-US" dirty="0" err="1">
                <a:cs typeface="Times New Roman" pitchFamily="18" charset="0"/>
              </a:rPr>
              <a:t>Subgraph</a:t>
            </a:r>
            <a:r>
              <a:rPr lang="en-US" dirty="0">
                <a:cs typeface="Times New Roman" pitchFamily="18" charset="0"/>
              </a:rPr>
              <a:t> in </a:t>
            </a:r>
            <a:r>
              <a:rPr lang="en-US" dirty="0" smtClean="0">
                <a:cs typeface="Times New Roman" pitchFamily="18" charset="0"/>
              </a:rPr>
              <a:t>genetic </a:t>
            </a:r>
            <a:r>
              <a:rPr lang="en-US" dirty="0">
                <a:cs typeface="Times New Roman" pitchFamily="18" charset="0"/>
              </a:rPr>
              <a:t>interaction network</a:t>
            </a:r>
          </a:p>
        </p:txBody>
      </p:sp>
      <p:sp>
        <p:nvSpPr>
          <p:cNvPr id="10" name="Rectangle 9"/>
          <p:cNvSpPr/>
          <p:nvPr/>
        </p:nvSpPr>
        <p:spPr>
          <a:xfrm>
            <a:off x="309043" y="4926795"/>
            <a:ext cx="8833152" cy="369332"/>
          </a:xfrm>
          <a:prstGeom prst="rect">
            <a:avLst/>
          </a:prstGeom>
        </p:spPr>
        <p:txBody>
          <a:bodyPr wrap="square">
            <a:spAutoFit/>
          </a:bodyPr>
          <a:lstStyle/>
          <a:p>
            <a:pPr marL="57150" lvl="0" eaLnBrk="0" hangingPunct="0">
              <a:spcBef>
                <a:spcPct val="20000"/>
              </a:spcBef>
            </a:pPr>
            <a:r>
              <a:rPr lang="en-US" b="1" dirty="0" smtClean="0">
                <a:cs typeface="Times New Roman" pitchFamily="18" charset="0"/>
              </a:rPr>
              <a:t>MYO6</a:t>
            </a:r>
            <a:r>
              <a:rPr lang="en-US" dirty="0" smtClean="0">
                <a:cs typeface="Times New Roman" pitchFamily="18" charset="0"/>
              </a:rPr>
              <a:t>, </a:t>
            </a:r>
            <a:r>
              <a:rPr lang="en-US" b="1" dirty="0" smtClean="0">
                <a:cs typeface="Times New Roman" pitchFamily="18" charset="0"/>
              </a:rPr>
              <a:t>CUBN</a:t>
            </a:r>
            <a:r>
              <a:rPr lang="en-US" dirty="0" smtClean="0">
                <a:cs typeface="Times New Roman" pitchFamily="18" charset="0"/>
              </a:rPr>
              <a:t>, and </a:t>
            </a:r>
            <a:r>
              <a:rPr lang="en-US" b="1" dirty="0" smtClean="0">
                <a:cs typeface="Times New Roman" pitchFamily="18" charset="0"/>
              </a:rPr>
              <a:t>STK39</a:t>
            </a:r>
            <a:r>
              <a:rPr lang="en-US" dirty="0" smtClean="0">
                <a:cs typeface="Times New Roman" pitchFamily="18" charset="0"/>
              </a:rPr>
              <a:t> have been reported to be associated with hypertension disease.</a:t>
            </a:r>
            <a:endParaRPr lang="en-US" dirty="0">
              <a:cs typeface="Times New Roman"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5" y="1316725"/>
            <a:ext cx="4126128" cy="26413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846" y="1360319"/>
            <a:ext cx="4108514" cy="2555748"/>
          </a:xfrm>
          <a:prstGeom prst="rect">
            <a:avLst/>
          </a:prstGeom>
        </p:spPr>
      </p:pic>
      <p:sp>
        <p:nvSpPr>
          <p:cNvPr id="9" name="Rectangle 8"/>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4016423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176" y="471815"/>
            <a:ext cx="6299034" cy="477756"/>
          </a:xfrm>
        </p:spPr>
        <p:txBody>
          <a:bodyPr/>
          <a:lstStyle/>
          <a:p>
            <a:pPr algn="ctr"/>
            <a:r>
              <a:rPr lang="en-US" sz="2800" dirty="0" err="1" smtClean="0">
                <a:solidFill>
                  <a:schemeClr val="tx1"/>
                </a:solidFill>
                <a:latin typeface="+mn-lt"/>
                <a:cs typeface="Times New Roman" pitchFamily="18" charset="0"/>
              </a:rPr>
              <a:t>DCS_</a:t>
            </a:r>
            <a:r>
              <a:rPr lang="en-US" sz="2800" i="1" dirty="0" err="1" smtClean="0">
                <a:solidFill>
                  <a:schemeClr val="tx1"/>
                </a:solidFill>
                <a:latin typeface="+mn-lt"/>
                <a:cs typeface="Times New Roman" pitchFamily="18" charset="0"/>
              </a:rPr>
              <a:t>seed</a:t>
            </a:r>
            <a:r>
              <a:rPr lang="en-US" sz="2800" dirty="0" smtClean="0">
                <a:solidFill>
                  <a:schemeClr val="tx1"/>
                </a:solidFill>
                <a:latin typeface="+mn-lt"/>
                <a:cs typeface="Times New Roman" pitchFamily="18" charset="0"/>
              </a:rPr>
              <a:t>  from dual </a:t>
            </a:r>
            <a:r>
              <a:rPr lang="en-US" sz="2800" dirty="0">
                <a:solidFill>
                  <a:schemeClr val="tx1"/>
                </a:solidFill>
                <a:latin typeface="+mn-lt"/>
                <a:cs typeface="Times New Roman" pitchFamily="18" charset="0"/>
              </a:rPr>
              <a:t>b</a:t>
            </a:r>
            <a:r>
              <a:rPr lang="en-US" sz="2800" dirty="0" smtClean="0">
                <a:solidFill>
                  <a:schemeClr val="tx1"/>
                </a:solidFill>
                <a:latin typeface="+mn-lt"/>
                <a:cs typeface="Times New Roman" pitchFamily="18" charset="0"/>
              </a:rPr>
              <a:t>iological </a:t>
            </a:r>
            <a:r>
              <a:rPr lang="en-US" sz="2800" dirty="0">
                <a:solidFill>
                  <a:schemeClr val="tx1"/>
                </a:solidFill>
                <a:latin typeface="+mn-lt"/>
                <a:cs typeface="Times New Roman" pitchFamily="18" charset="0"/>
              </a:rPr>
              <a:t>n</a:t>
            </a:r>
            <a:r>
              <a:rPr lang="en-US" sz="2800" dirty="0" smtClean="0">
                <a:solidFill>
                  <a:schemeClr val="tx1"/>
                </a:solidFill>
                <a:latin typeface="+mn-lt"/>
                <a:cs typeface="Times New Roman" pitchFamily="18" charset="0"/>
              </a:rPr>
              <a:t>etworks</a:t>
            </a:r>
            <a:endParaRPr lang="en-US" sz="2800" dirty="0">
              <a:solidFill>
                <a:schemeClr val="tx1"/>
              </a:solidFill>
              <a:latin typeface="+mn-lt"/>
              <a:cs typeface="Times New Roman" pitchFamily="18" charset="0"/>
            </a:endParaRPr>
          </a:p>
        </p:txBody>
      </p:sp>
      <p:sp>
        <p:nvSpPr>
          <p:cNvPr id="7" name="Rectangle 6"/>
          <p:cNvSpPr/>
          <p:nvPr/>
        </p:nvSpPr>
        <p:spPr>
          <a:xfrm>
            <a:off x="85750" y="4168219"/>
            <a:ext cx="4447845"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(a) </a:t>
            </a:r>
            <a:r>
              <a:rPr lang="en-US" dirty="0" err="1" smtClean="0">
                <a:cs typeface="Times New Roman" pitchFamily="18" charset="0"/>
              </a:rPr>
              <a:t>Subgraph</a:t>
            </a:r>
            <a:r>
              <a:rPr lang="en-US" dirty="0" smtClean="0">
                <a:cs typeface="Times New Roman" pitchFamily="18" charset="0"/>
              </a:rPr>
              <a:t> in protein interaction network</a:t>
            </a:r>
            <a:endParaRPr lang="en-US" dirty="0">
              <a:cs typeface="Times New Roman" pitchFamily="18" charset="0"/>
            </a:endParaRPr>
          </a:p>
        </p:txBody>
      </p:sp>
      <p:sp>
        <p:nvSpPr>
          <p:cNvPr id="8" name="Rectangle 7"/>
          <p:cNvSpPr/>
          <p:nvPr/>
        </p:nvSpPr>
        <p:spPr>
          <a:xfrm>
            <a:off x="4610098" y="4158695"/>
            <a:ext cx="4453676"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(b) </a:t>
            </a:r>
            <a:r>
              <a:rPr lang="en-US" dirty="0" err="1">
                <a:cs typeface="Times New Roman" pitchFamily="18" charset="0"/>
              </a:rPr>
              <a:t>Subgraph</a:t>
            </a:r>
            <a:r>
              <a:rPr lang="en-US" dirty="0">
                <a:cs typeface="Times New Roman" pitchFamily="18" charset="0"/>
              </a:rPr>
              <a:t> in </a:t>
            </a:r>
            <a:r>
              <a:rPr lang="en-US" dirty="0" smtClean="0">
                <a:cs typeface="Times New Roman" pitchFamily="18" charset="0"/>
              </a:rPr>
              <a:t>genetic </a:t>
            </a:r>
            <a:r>
              <a:rPr lang="en-US" dirty="0">
                <a:cs typeface="Times New Roman" pitchFamily="18" charset="0"/>
              </a:rPr>
              <a:t>interaction network</a:t>
            </a:r>
          </a:p>
        </p:txBody>
      </p:sp>
      <p:sp>
        <p:nvSpPr>
          <p:cNvPr id="10" name="Rectangle 9"/>
          <p:cNvSpPr/>
          <p:nvPr/>
        </p:nvSpPr>
        <p:spPr>
          <a:xfrm>
            <a:off x="415697" y="5171943"/>
            <a:ext cx="8235795" cy="369332"/>
          </a:xfrm>
          <a:prstGeom prst="rect">
            <a:avLst/>
          </a:prstGeom>
        </p:spPr>
        <p:txBody>
          <a:bodyPr wrap="square">
            <a:spAutoFit/>
          </a:bodyPr>
          <a:lstStyle/>
          <a:p>
            <a:pPr marL="57150" lvl="0" eaLnBrk="0" hangingPunct="0">
              <a:spcBef>
                <a:spcPct val="20000"/>
              </a:spcBef>
            </a:pPr>
            <a:r>
              <a:rPr lang="en-US" b="1" dirty="0" smtClean="0">
                <a:cs typeface="Times New Roman" pitchFamily="18" charset="0"/>
              </a:rPr>
              <a:t>NEDD4L</a:t>
            </a:r>
            <a:r>
              <a:rPr lang="en-US" dirty="0" smtClean="0">
                <a:cs typeface="Times New Roman" pitchFamily="18" charset="0"/>
              </a:rPr>
              <a:t>  has been reported to be associated with hypertension disease.</a:t>
            </a:r>
            <a:endParaRPr lang="en-US" dirty="0">
              <a:cs typeface="Times New Roman" pitchFamily="18" charset="0"/>
            </a:endParaRPr>
          </a:p>
        </p:txBody>
      </p:sp>
      <p:sp>
        <p:nvSpPr>
          <p:cNvPr id="11" name="Rectangle 10"/>
          <p:cNvSpPr/>
          <p:nvPr/>
        </p:nvSpPr>
        <p:spPr>
          <a:xfrm>
            <a:off x="415697" y="4782699"/>
            <a:ext cx="8235795" cy="369332"/>
          </a:xfrm>
          <a:prstGeom prst="rect">
            <a:avLst/>
          </a:prstGeom>
        </p:spPr>
        <p:txBody>
          <a:bodyPr wrap="square">
            <a:spAutoFit/>
          </a:bodyPr>
          <a:lstStyle/>
          <a:p>
            <a:pPr marL="57150" lvl="0" eaLnBrk="0" hangingPunct="0">
              <a:spcBef>
                <a:spcPct val="20000"/>
              </a:spcBef>
            </a:pPr>
            <a:r>
              <a:rPr lang="en-US" dirty="0" smtClean="0">
                <a:cs typeface="Times New Roman" pitchFamily="18" charset="0"/>
              </a:rPr>
              <a:t>Renin pathway genes are in red ellipses.</a:t>
            </a:r>
            <a:endParaRPr lang="en-US" dirty="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31" y="1278320"/>
            <a:ext cx="4206240" cy="26883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816" y="1278320"/>
            <a:ext cx="4206240" cy="2688336"/>
          </a:xfrm>
          <a:prstGeom prst="rect">
            <a:avLst/>
          </a:prstGeom>
        </p:spPr>
      </p:pic>
      <p:sp>
        <p:nvSpPr>
          <p:cNvPr id="9" name="Rectangle 8"/>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369326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46715" y="471814"/>
                <a:ext cx="7450570" cy="960126"/>
              </a:xfrm>
            </p:spPr>
            <p:txBody>
              <a:bodyPr/>
              <a:lstStyle/>
              <a:p>
                <a:pPr algn="ctr"/>
                <a:r>
                  <a:rPr lang="en-US" sz="2800" dirty="0" smtClean="0">
                    <a:solidFill>
                      <a:schemeClr val="tx1"/>
                    </a:solidFill>
                    <a:latin typeface="+mn-lt"/>
                    <a:cs typeface="Times New Roman" pitchFamily="18" charset="0"/>
                  </a:rPr>
                  <a:t>DCS_</a:t>
                </a:r>
                <a14:m>
                  <m:oMath xmlns:m="http://schemas.openxmlformats.org/officeDocument/2006/math">
                    <m:r>
                      <a:rPr lang="en-US" sz="2800" b="0" i="1" smtClean="0">
                        <a:solidFill>
                          <a:schemeClr val="tx1"/>
                        </a:solidFill>
                        <a:latin typeface="Cambria Math"/>
                        <a:cs typeface="Times New Roman" pitchFamily="18" charset="0"/>
                      </a:rPr>
                      <m:t>𝑘</m:t>
                    </m:r>
                  </m:oMath>
                </a14:m>
                <a:r>
                  <a:rPr lang="en-US" sz="2800" dirty="0" smtClean="0">
                    <a:solidFill>
                      <a:schemeClr val="tx1"/>
                    </a:solidFill>
                    <a:latin typeface="+mn-lt"/>
                    <a:cs typeface="Times New Roman" pitchFamily="18" charset="0"/>
                  </a:rPr>
                  <a:t> from dual </a:t>
                </a:r>
                <a:r>
                  <a:rPr lang="en-US" sz="2800" dirty="0">
                    <a:solidFill>
                      <a:schemeClr val="tx1"/>
                    </a:solidFill>
                    <a:latin typeface="+mn-lt"/>
                    <a:cs typeface="Times New Roman" pitchFamily="18" charset="0"/>
                  </a:rPr>
                  <a:t>c</a:t>
                </a:r>
                <a:r>
                  <a:rPr lang="en-US" sz="2800" dirty="0" smtClean="0">
                    <a:solidFill>
                      <a:schemeClr val="tx1"/>
                    </a:solidFill>
                    <a:latin typeface="+mn-lt"/>
                    <a:cs typeface="Times New Roman" pitchFamily="18" charset="0"/>
                  </a:rPr>
                  <a:t>o-author </a:t>
                </a:r>
                <a:r>
                  <a:rPr lang="en-US" sz="2800" dirty="0">
                    <a:solidFill>
                      <a:schemeClr val="tx1"/>
                    </a:solidFill>
                    <a:latin typeface="+mn-lt"/>
                    <a:cs typeface="Times New Roman" pitchFamily="18" charset="0"/>
                  </a:rPr>
                  <a:t>n</a:t>
                </a:r>
                <a:r>
                  <a:rPr lang="en-US" sz="2800" dirty="0" smtClean="0">
                    <a:solidFill>
                      <a:schemeClr val="tx1"/>
                    </a:solidFill>
                    <a:latin typeface="+mn-lt"/>
                    <a:cs typeface="Times New Roman" pitchFamily="18" charset="0"/>
                  </a:rPr>
                  <a:t>etworks (</a:t>
                </a:r>
                <a14:m>
                  <m:oMath xmlns:m="http://schemas.openxmlformats.org/officeDocument/2006/math">
                    <m:r>
                      <a:rPr lang="en-US" sz="2800" b="0" i="1" smtClean="0">
                        <a:solidFill>
                          <a:schemeClr val="tx1"/>
                        </a:solidFill>
                        <a:latin typeface="Cambria Math"/>
                        <a:cs typeface="Times New Roman" pitchFamily="18" charset="0"/>
                      </a:rPr>
                      <m:t>𝑘</m:t>
                    </m:r>
                    <m:r>
                      <a:rPr lang="en-US" sz="2800" b="0" i="1" smtClean="0">
                        <a:solidFill>
                          <a:schemeClr val="tx1"/>
                        </a:solidFill>
                        <a:latin typeface="Cambria Math"/>
                        <a:cs typeface="Times New Roman" pitchFamily="18" charset="0"/>
                      </a:rPr>
                      <m:t>=30</m:t>
                    </m:r>
                  </m:oMath>
                </a14:m>
                <a:r>
                  <a:rPr lang="en-US" sz="2800" dirty="0" smtClean="0">
                    <a:solidFill>
                      <a:schemeClr val="tx1"/>
                    </a:solidFill>
                    <a:latin typeface="+mn-lt"/>
                    <a:cs typeface="Times New Roman" pitchFamily="18" charset="0"/>
                  </a:rPr>
                  <a:t>)</a:t>
                </a:r>
                <a:br>
                  <a:rPr lang="en-US" sz="2800" dirty="0" smtClean="0">
                    <a:solidFill>
                      <a:schemeClr val="tx1"/>
                    </a:solidFill>
                    <a:latin typeface="+mn-lt"/>
                    <a:cs typeface="Times New Roman" pitchFamily="18" charset="0"/>
                  </a:rPr>
                </a:br>
                <a:r>
                  <a:rPr lang="en-US" sz="2800" dirty="0" smtClean="0">
                    <a:solidFill>
                      <a:schemeClr val="tx1"/>
                    </a:solidFill>
                    <a:latin typeface="+mn-lt"/>
                    <a:cs typeface="Times New Roman" pitchFamily="18" charset="0"/>
                  </a:rPr>
                  <a:t>(</a:t>
                </a:r>
                <a:r>
                  <a:rPr lang="en-US" sz="2800" dirty="0">
                    <a:solidFill>
                      <a:schemeClr val="tx1"/>
                    </a:solidFill>
                    <a:latin typeface="+mn-lt"/>
                    <a:cs typeface="Times New Roman" pitchFamily="18" charset="0"/>
                  </a:rPr>
                  <a:t>data mining </a:t>
                </a:r>
                <a:r>
                  <a:rPr lang="en-US" sz="2800" dirty="0" smtClean="0">
                    <a:solidFill>
                      <a:schemeClr val="tx1"/>
                    </a:solidFill>
                    <a:latin typeface="+mn-lt"/>
                    <a:cs typeface="Times New Roman" pitchFamily="18" charset="0"/>
                  </a:rPr>
                  <a:t>research community</a:t>
                </a:r>
                <a:r>
                  <a:rPr lang="en-US" sz="2800" dirty="0">
                    <a:solidFill>
                      <a:schemeClr val="tx1"/>
                    </a:solidFill>
                    <a:latin typeface="+mn-lt"/>
                    <a:cs typeface="Times New Roman"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46715" y="471814"/>
                <a:ext cx="7450570" cy="960126"/>
              </a:xfrm>
              <a:blipFill rotWithShape="1">
                <a:blip r:embed="rId3"/>
                <a:stretch>
                  <a:fillRect t="-5696" b="-16456"/>
                </a:stretch>
              </a:blipFill>
            </p:spPr>
            <p:txBody>
              <a:bodyPr/>
              <a:lstStyle/>
              <a:p>
                <a:r>
                  <a:rPr lang="en-US">
                    <a:noFill/>
                  </a:rPr>
                  <a:t> </a:t>
                </a:r>
              </a:p>
            </p:txBody>
          </p:sp>
        </mc:Fallback>
      </mc:AlternateContent>
      <p:sp>
        <p:nvSpPr>
          <p:cNvPr id="7" name="Rectangle 6"/>
          <p:cNvSpPr/>
          <p:nvPr/>
        </p:nvSpPr>
        <p:spPr>
          <a:xfrm>
            <a:off x="366650" y="4158695"/>
            <a:ext cx="3590869"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(a) </a:t>
            </a:r>
            <a:r>
              <a:rPr lang="en-US" dirty="0" err="1" smtClean="0">
                <a:cs typeface="Times New Roman" pitchFamily="18" charset="0"/>
              </a:rPr>
              <a:t>Subgraph</a:t>
            </a:r>
            <a:r>
              <a:rPr lang="en-US" dirty="0" smtClean="0">
                <a:cs typeface="Times New Roman" pitchFamily="18" charset="0"/>
              </a:rPr>
              <a:t> in co-author network</a:t>
            </a:r>
            <a:endParaRPr lang="en-US" dirty="0">
              <a:cs typeface="Times New Roman" pitchFamily="18" charset="0"/>
            </a:endParaRPr>
          </a:p>
        </p:txBody>
      </p:sp>
      <p:sp>
        <p:nvSpPr>
          <p:cNvPr id="8" name="Rectangle 7"/>
          <p:cNvSpPr/>
          <p:nvPr/>
        </p:nvSpPr>
        <p:spPr>
          <a:xfrm>
            <a:off x="4599983" y="4158695"/>
            <a:ext cx="4234972" cy="646331"/>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(b) </a:t>
            </a:r>
            <a:r>
              <a:rPr lang="en-US" dirty="0" err="1">
                <a:cs typeface="Times New Roman" pitchFamily="18" charset="0"/>
              </a:rPr>
              <a:t>Subgraph</a:t>
            </a:r>
            <a:r>
              <a:rPr lang="en-US" dirty="0">
                <a:cs typeface="Times New Roman" pitchFamily="18" charset="0"/>
              </a:rPr>
              <a:t> in </a:t>
            </a:r>
            <a:r>
              <a:rPr lang="en-US" dirty="0" smtClean="0">
                <a:cs typeface="Times New Roman" pitchFamily="18" charset="0"/>
              </a:rPr>
              <a:t>research interest similarity network</a:t>
            </a:r>
            <a:endParaRPr lang="en-US" dirty="0">
              <a:cs typeface="Times New Roman"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20" y="2100416"/>
            <a:ext cx="4387787" cy="16358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9193" y="2070159"/>
            <a:ext cx="4387787" cy="1635824"/>
          </a:xfrm>
          <a:prstGeom prst="rect">
            <a:avLst/>
          </a:prstGeom>
        </p:spPr>
      </p:pic>
      <p:sp>
        <p:nvSpPr>
          <p:cNvPr id="9" name="Rectangle 8"/>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266205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1230765" y="463750"/>
            <a:ext cx="6644065" cy="96819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800" dirty="0" err="1" smtClean="0">
                <a:solidFill>
                  <a:schemeClr val="tx1"/>
                </a:solidFill>
                <a:latin typeface="+mn-lt"/>
                <a:cs typeface="Times New Roman" pitchFamily="18" charset="0"/>
              </a:rPr>
              <a:t>DCS_</a:t>
            </a:r>
            <a:r>
              <a:rPr lang="en-US" sz="2800" i="1" dirty="0" err="1" smtClean="0">
                <a:solidFill>
                  <a:schemeClr val="tx1"/>
                </a:solidFill>
                <a:latin typeface="+mn-lt"/>
                <a:cs typeface="Times New Roman" pitchFamily="18" charset="0"/>
              </a:rPr>
              <a:t>seed</a:t>
            </a:r>
            <a:r>
              <a:rPr lang="en-US" sz="2800" dirty="0" smtClean="0">
                <a:solidFill>
                  <a:schemeClr val="tx1"/>
                </a:solidFill>
                <a:latin typeface="+mn-lt"/>
                <a:cs typeface="Times New Roman" pitchFamily="18" charset="0"/>
              </a:rPr>
              <a:t>  from </a:t>
            </a:r>
            <a:r>
              <a:rPr lang="en-US" sz="2800" dirty="0">
                <a:solidFill>
                  <a:schemeClr val="tx1"/>
                </a:solidFill>
                <a:latin typeface="+mn-lt"/>
                <a:cs typeface="Times New Roman" pitchFamily="18" charset="0"/>
              </a:rPr>
              <a:t>d</a:t>
            </a:r>
            <a:r>
              <a:rPr lang="en-US" sz="2800" dirty="0" smtClean="0">
                <a:solidFill>
                  <a:schemeClr val="tx1"/>
                </a:solidFill>
                <a:latin typeface="+mn-lt"/>
                <a:cs typeface="Times New Roman" pitchFamily="18" charset="0"/>
              </a:rPr>
              <a:t>ual </a:t>
            </a:r>
            <a:r>
              <a:rPr lang="en-US" sz="2800" dirty="0">
                <a:solidFill>
                  <a:schemeClr val="tx1"/>
                </a:solidFill>
                <a:latin typeface="+mn-lt"/>
                <a:cs typeface="Times New Roman" pitchFamily="18" charset="0"/>
              </a:rPr>
              <a:t>c</a:t>
            </a:r>
            <a:r>
              <a:rPr lang="en-US" sz="2800" dirty="0" smtClean="0">
                <a:solidFill>
                  <a:schemeClr val="tx1"/>
                </a:solidFill>
                <a:latin typeface="+mn-lt"/>
                <a:cs typeface="Times New Roman" pitchFamily="18" charset="0"/>
              </a:rPr>
              <a:t>o-author networks</a:t>
            </a:r>
            <a:endParaRPr lang="en-US" sz="2800" dirty="0">
              <a:solidFill>
                <a:schemeClr val="tx1"/>
              </a:solidFill>
              <a:latin typeface="+mn-lt"/>
              <a:cs typeface="Times New Roman" pitchFamily="18" charset="0"/>
            </a:endParaRPr>
          </a:p>
          <a:p>
            <a:pPr algn="ctr"/>
            <a:r>
              <a:rPr lang="en-US" sz="2800" dirty="0" smtClean="0">
                <a:solidFill>
                  <a:schemeClr val="tx1"/>
                </a:solidFill>
                <a:latin typeface="+mn-lt"/>
                <a:cs typeface="Times New Roman" pitchFamily="18" charset="0"/>
              </a:rPr>
              <a:t>(database research community)</a:t>
            </a:r>
            <a:endParaRPr lang="en-US" sz="2800" dirty="0">
              <a:solidFill>
                <a:schemeClr val="tx1"/>
              </a:solidFill>
              <a:latin typeface="+mn-lt"/>
              <a:cs typeface="Times New Roman" pitchFamily="18" charset="0"/>
            </a:endParaRPr>
          </a:p>
        </p:txBody>
      </p:sp>
      <p:sp>
        <p:nvSpPr>
          <p:cNvPr id="12" name="Rectangle 11"/>
          <p:cNvSpPr/>
          <p:nvPr/>
        </p:nvSpPr>
        <p:spPr>
          <a:xfrm>
            <a:off x="232235" y="4762951"/>
            <a:ext cx="3641340" cy="369332"/>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(a) Subgraph in co-author network</a:t>
            </a:r>
            <a:endParaRPr lang="en-US" dirty="0">
              <a:cs typeface="Times New Roman" pitchFamily="18" charset="0"/>
            </a:endParaRPr>
          </a:p>
        </p:txBody>
      </p:sp>
      <p:sp>
        <p:nvSpPr>
          <p:cNvPr id="16" name="Rectangle 15"/>
          <p:cNvSpPr/>
          <p:nvPr/>
        </p:nvSpPr>
        <p:spPr>
          <a:xfrm>
            <a:off x="4572000" y="4746959"/>
            <a:ext cx="4421430" cy="646331"/>
          </a:xfrm>
          <a:prstGeom prst="rect">
            <a:avLst/>
          </a:prstGeom>
        </p:spPr>
        <p:txBody>
          <a:bodyPr wrap="square">
            <a:spAutoFit/>
          </a:bodyPr>
          <a:lstStyle/>
          <a:p>
            <a:pPr marL="57150" lvl="0" algn="ctr" eaLnBrk="0" hangingPunct="0">
              <a:spcBef>
                <a:spcPct val="20000"/>
              </a:spcBef>
            </a:pPr>
            <a:r>
              <a:rPr lang="en-US" dirty="0" smtClean="0">
                <a:cs typeface="Times New Roman" pitchFamily="18" charset="0"/>
              </a:rPr>
              <a:t>(b) </a:t>
            </a:r>
            <a:r>
              <a:rPr lang="en-US" dirty="0" err="1">
                <a:cs typeface="Times New Roman" pitchFamily="18" charset="0"/>
              </a:rPr>
              <a:t>Subgraph</a:t>
            </a:r>
            <a:r>
              <a:rPr lang="en-US" dirty="0">
                <a:cs typeface="Times New Roman" pitchFamily="18" charset="0"/>
              </a:rPr>
              <a:t> in </a:t>
            </a:r>
            <a:r>
              <a:rPr lang="en-US" dirty="0" smtClean="0">
                <a:cs typeface="Times New Roman" pitchFamily="18" charset="0"/>
              </a:rPr>
              <a:t>research interest similarity network</a:t>
            </a:r>
            <a:endParaRPr lang="en-US" dirty="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 y="2123230"/>
            <a:ext cx="4470562" cy="23154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948" y="2129373"/>
            <a:ext cx="4446842" cy="2303145"/>
          </a:xfrm>
          <a:prstGeom prst="rect">
            <a:avLst/>
          </a:prstGeom>
        </p:spPr>
      </p:pic>
      <p:sp>
        <p:nvSpPr>
          <p:cNvPr id="7" name="Rectangle 6"/>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73644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187" y="471815"/>
            <a:ext cx="6336825" cy="569485"/>
          </a:xfrm>
        </p:spPr>
        <p:txBody>
          <a:bodyPr/>
          <a:lstStyle/>
          <a:p>
            <a:pPr algn="ctr"/>
            <a:r>
              <a:rPr lang="en-US" sz="2800" dirty="0" smtClean="0">
                <a:solidFill>
                  <a:schemeClr val="tx1"/>
                </a:solidFill>
                <a:latin typeface="+mn-lt"/>
                <a:cs typeface="Times New Roman" pitchFamily="18" charset="0"/>
              </a:rPr>
              <a:t>Running time and approximation ratios</a:t>
            </a:r>
            <a:endParaRPr lang="en-US" sz="2800" dirty="0">
              <a:solidFill>
                <a:schemeClr val="tx1"/>
              </a:solidFill>
              <a:latin typeface="+mn-lt"/>
              <a:cs typeface="Times New Roman"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045" y="1585560"/>
            <a:ext cx="3220843" cy="2649945"/>
          </a:xfrm>
          <a:prstGeom prst="rect">
            <a:avLst/>
          </a:prstGeom>
        </p:spPr>
      </p:pic>
      <p:sp>
        <p:nvSpPr>
          <p:cNvPr id="14" name="Title 1"/>
          <p:cNvSpPr txBox="1">
            <a:spLocks/>
          </p:cNvSpPr>
          <p:nvPr/>
        </p:nvSpPr>
        <p:spPr bwMode="auto">
          <a:xfrm>
            <a:off x="4577600" y="4504340"/>
            <a:ext cx="3695958" cy="38405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000" dirty="0" smtClean="0">
                <a:solidFill>
                  <a:schemeClr val="tx1"/>
                </a:solidFill>
                <a:latin typeface="+mn-lt"/>
                <a:cs typeface="Times New Roman" pitchFamily="18" charset="0"/>
              </a:rPr>
              <a:t>Table 1. Approximation ratios</a:t>
            </a:r>
            <a:endParaRPr lang="en-US" sz="2000" dirty="0">
              <a:solidFill>
                <a:schemeClr val="tx1"/>
              </a:solidFill>
              <a:latin typeface="+mn-lt"/>
              <a:cs typeface="Times New Roman" pitchFamily="18" charset="0"/>
            </a:endParaRPr>
          </a:p>
        </p:txBody>
      </p:sp>
      <p:sp>
        <p:nvSpPr>
          <p:cNvPr id="6" name="Title 1"/>
          <p:cNvSpPr txBox="1">
            <a:spLocks/>
          </p:cNvSpPr>
          <p:nvPr/>
        </p:nvSpPr>
        <p:spPr bwMode="auto">
          <a:xfrm>
            <a:off x="665428" y="4504340"/>
            <a:ext cx="2927858" cy="38405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000" dirty="0" smtClean="0">
                <a:solidFill>
                  <a:schemeClr val="tx1"/>
                </a:solidFill>
                <a:latin typeface="+mn-lt"/>
                <a:cs typeface="Times New Roman" pitchFamily="18" charset="0"/>
              </a:rPr>
              <a:t>Figure 1. Running time</a:t>
            </a:r>
            <a:endParaRPr lang="en-US" sz="2000" dirty="0">
              <a:solidFill>
                <a:schemeClr val="tx1"/>
              </a:solidFill>
              <a:latin typeface="+mn-lt"/>
              <a:cs typeface="Times New Roman" pitchFamily="18" charset="0"/>
            </a:endParaRPr>
          </a:p>
        </p:txBody>
      </p:sp>
      <p:sp>
        <p:nvSpPr>
          <p:cNvPr id="7" name="Rectangle 6"/>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95621208"/>
              </p:ext>
            </p:extLst>
          </p:nvPr>
        </p:nvGraphicFramePr>
        <p:xfrm>
          <a:off x="3878357" y="1629872"/>
          <a:ext cx="5120639" cy="2423802"/>
        </p:xfrm>
        <a:graphic>
          <a:graphicData uri="http://schemas.openxmlformats.org/drawingml/2006/table">
            <a:tbl>
              <a:tblPr firstRow="1" bandRow="1">
                <a:tableStyleId>{5C22544A-7EE6-4342-B048-85BDC9FD1C3A}</a:tableStyleId>
              </a:tblPr>
              <a:tblGrid>
                <a:gridCol w="1152150"/>
                <a:gridCol w="1190555"/>
                <a:gridCol w="1382580"/>
                <a:gridCol w="1395354"/>
              </a:tblGrid>
              <a:tr h="438271">
                <a:tc>
                  <a:txBody>
                    <a:bodyPr/>
                    <a:lstStyle/>
                    <a:p>
                      <a:pPr algn="ctr"/>
                      <a:r>
                        <a:rPr lang="en-US" sz="1800" dirty="0" smtClean="0">
                          <a:latin typeface="+mn-lt"/>
                          <a:cs typeface="Times New Roman" panose="02020603050405020304" pitchFamily="18" charset="0"/>
                        </a:rPr>
                        <a:t>Datasets</a:t>
                      </a:r>
                      <a:endParaRPr lang="en-US" sz="1800" dirty="0">
                        <a:latin typeface="+mn-lt"/>
                        <a:cs typeface="Times New Roman" panose="02020603050405020304" pitchFamily="18" charset="0"/>
                      </a:endParaRPr>
                    </a:p>
                  </a:txBody>
                  <a:tcPr marT="0" marB="27432" anchor="ctr">
                    <a:lnR w="28575" cap="flat" cmpd="sng" algn="ctr">
                      <a:solidFill>
                        <a:schemeClr val="bg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DCS_RDS</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Basic DCS_GND</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1800" dirty="0" smtClean="0">
                          <a:latin typeface="+mn-lt"/>
                          <a:cs typeface="Times New Roman" panose="02020603050405020304" pitchFamily="18" charset="0"/>
                        </a:rPr>
                        <a:t>Fast   DCS_GND</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tcPr>
                </a:tc>
              </a:tr>
              <a:tr h="369546">
                <a:tc>
                  <a:txBody>
                    <a:bodyPr/>
                    <a:lstStyle/>
                    <a:p>
                      <a:pPr algn="ctr"/>
                      <a:r>
                        <a:rPr lang="en-US" sz="1800" dirty="0" smtClean="0">
                          <a:latin typeface="+mn-lt"/>
                          <a:cs typeface="Times New Roman" panose="02020603050405020304" pitchFamily="18" charset="0"/>
                        </a:rPr>
                        <a:t>DBLP-DB</a:t>
                      </a:r>
                      <a:endParaRPr lang="en-US" sz="1800" dirty="0">
                        <a:latin typeface="+mn-lt"/>
                        <a:cs typeface="Times New Roman" panose="02020603050405020304" pitchFamily="18" charset="0"/>
                      </a:endParaRPr>
                    </a:p>
                  </a:txBody>
                  <a:tcPr marT="0" marB="27432"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1.48</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1.53</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2.21</a:t>
                      </a:r>
                    </a:p>
                  </a:txBody>
                  <a:tcPr marT="0" marB="27432"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369546">
                <a:tc>
                  <a:txBody>
                    <a:bodyPr/>
                    <a:lstStyle/>
                    <a:p>
                      <a:pPr algn="ctr"/>
                      <a:r>
                        <a:rPr lang="en-US" sz="1800" dirty="0" smtClean="0">
                          <a:latin typeface="+mn-lt"/>
                          <a:cs typeface="Times New Roman" panose="02020603050405020304" pitchFamily="18" charset="0"/>
                        </a:rPr>
                        <a:t>DBLP-DM</a:t>
                      </a:r>
                      <a:endParaRPr lang="en-US" sz="1800" dirty="0">
                        <a:latin typeface="+mn-lt"/>
                        <a:cs typeface="Times New Roman" panose="02020603050405020304" pitchFamily="18" charset="0"/>
                      </a:endParaRPr>
                    </a:p>
                  </a:txBody>
                  <a:tcPr marT="0" marB="27432"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1.42</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1.44</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2.10</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95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Biology</a:t>
                      </a:r>
                    </a:p>
                  </a:txBody>
                  <a:tcPr marT="0" marB="27432"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1.94</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2.11</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2.35</a:t>
                      </a:r>
                      <a:endParaRPr lang="en-US" sz="1800" dirty="0">
                        <a:latin typeface="+mn-lt"/>
                        <a:cs typeface="Times New Roman" panose="02020603050405020304" pitchFamily="18" charset="0"/>
                      </a:endParaRPr>
                    </a:p>
                  </a:txBody>
                  <a:tcPr marT="0" marB="27432"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95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err="1" smtClean="0">
                          <a:latin typeface="+mn-lt"/>
                          <a:cs typeface="Times New Roman" panose="02020603050405020304" pitchFamily="18" charset="0"/>
                        </a:rPr>
                        <a:t>Epinions</a:t>
                      </a:r>
                      <a:endParaRPr lang="en-US" sz="1800" dirty="0" smtClean="0">
                        <a:latin typeface="+mn-lt"/>
                        <a:cs typeface="Times New Roman" panose="02020603050405020304" pitchFamily="18" charset="0"/>
                      </a:endParaRPr>
                    </a:p>
                  </a:txBody>
                  <a:tcPr marT="0" marB="27432"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800" dirty="0" smtClean="0">
                          <a:latin typeface="+mn-lt"/>
                          <a:cs typeface="Times New Roman" panose="02020603050405020304" pitchFamily="18" charset="0"/>
                        </a:rPr>
                        <a:t>1.23</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1.26</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1.87</a:t>
                      </a:r>
                    </a:p>
                  </a:txBody>
                  <a:tcPr marT="0" marB="27432"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95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err="1" smtClean="0">
                          <a:latin typeface="+mn-lt"/>
                          <a:cs typeface="Times New Roman" panose="02020603050405020304" pitchFamily="18" charset="0"/>
                        </a:rPr>
                        <a:t>Flixster</a:t>
                      </a:r>
                      <a:endParaRPr lang="en-US" sz="1800" dirty="0" smtClean="0">
                        <a:latin typeface="+mn-lt"/>
                        <a:cs typeface="Times New Roman" panose="02020603050405020304" pitchFamily="18" charset="0"/>
                      </a:endParaRPr>
                    </a:p>
                  </a:txBody>
                  <a:tcPr marT="0" marB="27432"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2.25</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2.34</a:t>
                      </a:r>
                    </a:p>
                  </a:txBody>
                  <a:tcPr marT="0"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2.62</a:t>
                      </a:r>
                    </a:p>
                  </a:txBody>
                  <a:tcPr marT="0" marB="27432"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0879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503089" y="1347415"/>
            <a:ext cx="8408675" cy="3686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altLang="zh-CN" sz="3200" dirty="0" smtClean="0">
                <a:solidFill>
                  <a:schemeClr val="tx1"/>
                </a:solidFill>
                <a:latin typeface="+mn-lt"/>
                <a:cs typeface="Times New Roman" pitchFamily="18" charset="0"/>
              </a:rPr>
              <a:t>Conclusion:</a:t>
            </a:r>
          </a:p>
          <a:p>
            <a:pPr marL="0" indent="0"/>
            <a:r>
              <a:rPr lang="en-US" altLang="zh-CN" sz="2400" dirty="0" smtClean="0">
                <a:solidFill>
                  <a:schemeClr val="tx1"/>
                </a:solidFill>
                <a:latin typeface="+mn-lt"/>
                <a:cs typeface="Times New Roman" pitchFamily="18" charset="0"/>
              </a:rPr>
              <a:t>1)  Densest connected </a:t>
            </a:r>
            <a:r>
              <a:rPr lang="en-US" altLang="zh-CN" sz="2400" dirty="0" err="1" smtClean="0">
                <a:solidFill>
                  <a:schemeClr val="tx1"/>
                </a:solidFill>
                <a:latin typeface="+mn-lt"/>
                <a:cs typeface="Times New Roman" pitchFamily="18" charset="0"/>
              </a:rPr>
              <a:t>subgraph</a:t>
            </a:r>
            <a:r>
              <a:rPr lang="en-US" altLang="zh-CN" sz="2400" dirty="0" smtClean="0">
                <a:solidFill>
                  <a:schemeClr val="tx1"/>
                </a:solidFill>
                <a:latin typeface="+mn-lt"/>
                <a:cs typeface="Times New Roman" pitchFamily="18" charset="0"/>
              </a:rPr>
              <a:t> is an interesting pattern;</a:t>
            </a:r>
          </a:p>
          <a:p>
            <a:pPr marL="0" indent="0"/>
            <a:r>
              <a:rPr lang="en-US" altLang="zh-CN" sz="2400" dirty="0" smtClean="0">
                <a:solidFill>
                  <a:schemeClr val="tx1"/>
                </a:solidFill>
                <a:latin typeface="+mn-lt"/>
                <a:cs typeface="Times New Roman" pitchFamily="18" charset="0"/>
              </a:rPr>
              <a:t>2</a:t>
            </a:r>
            <a:r>
              <a:rPr lang="en-US" altLang="zh-CN" sz="2400" dirty="0">
                <a:solidFill>
                  <a:schemeClr val="tx1"/>
                </a:solidFill>
                <a:latin typeface="+mn-lt"/>
                <a:cs typeface="Times New Roman" pitchFamily="18" charset="0"/>
              </a:rPr>
              <a:t>) </a:t>
            </a:r>
            <a:r>
              <a:rPr lang="en-US" altLang="zh-CN" sz="2400" dirty="0" smtClean="0">
                <a:solidFill>
                  <a:schemeClr val="tx1"/>
                </a:solidFill>
                <a:latin typeface="+mn-lt"/>
                <a:cs typeface="Times New Roman" pitchFamily="18" charset="0"/>
              </a:rPr>
              <a:t> A </a:t>
            </a:r>
            <a:r>
              <a:rPr lang="en-US" altLang="zh-CN" sz="2400" dirty="0">
                <a:solidFill>
                  <a:schemeClr val="tx1"/>
                </a:solidFill>
                <a:latin typeface="+mn-lt"/>
                <a:cs typeface="Times New Roman" pitchFamily="18" charset="0"/>
              </a:rPr>
              <a:t>new way to think about </a:t>
            </a:r>
            <a:r>
              <a:rPr lang="en-US" altLang="zh-CN" sz="2400" dirty="0" smtClean="0">
                <a:solidFill>
                  <a:schemeClr val="tx1"/>
                </a:solidFill>
                <a:latin typeface="+mn-lt"/>
                <a:cs typeface="Times New Roman" pitchFamily="18" charset="0"/>
              </a:rPr>
              <a:t>how to integrate multiple networks.</a:t>
            </a:r>
          </a:p>
          <a:p>
            <a:pPr marL="0" indent="0"/>
            <a:endParaRPr lang="en-US" altLang="zh-CN" sz="2400" dirty="0">
              <a:solidFill>
                <a:schemeClr val="tx1"/>
              </a:solidFill>
              <a:latin typeface="+mn-lt"/>
              <a:cs typeface="Times New Roman" pitchFamily="18" charset="0"/>
            </a:endParaRPr>
          </a:p>
          <a:p>
            <a:pPr marL="0" indent="0"/>
            <a:r>
              <a:rPr lang="en-US" altLang="zh-CN" sz="3200" dirty="0" smtClean="0">
                <a:solidFill>
                  <a:schemeClr val="tx1"/>
                </a:solidFill>
                <a:latin typeface="+mn-lt"/>
                <a:cs typeface="Times New Roman" pitchFamily="18" charset="0"/>
              </a:rPr>
              <a:t>Future work:</a:t>
            </a:r>
          </a:p>
          <a:p>
            <a:pPr marL="0" indent="0"/>
            <a:r>
              <a:rPr lang="en-US" altLang="zh-CN" sz="2400" dirty="0" smtClean="0">
                <a:solidFill>
                  <a:schemeClr val="tx1"/>
                </a:solidFill>
                <a:latin typeface="+mn-lt"/>
                <a:cs typeface="Times New Roman" pitchFamily="18" charset="0"/>
              </a:rPr>
              <a:t>1)  Multiple edge types?</a:t>
            </a:r>
          </a:p>
          <a:p>
            <a:pPr marL="0" indent="0"/>
            <a:r>
              <a:rPr lang="en-US" altLang="zh-CN" sz="2400" dirty="0" smtClean="0">
                <a:solidFill>
                  <a:schemeClr val="tx1"/>
                </a:solidFill>
                <a:latin typeface="+mn-lt"/>
                <a:cs typeface="Times New Roman" pitchFamily="18" charset="0"/>
              </a:rPr>
              <a:t>2)  Applications in real world?</a:t>
            </a:r>
            <a:endParaRPr lang="en-US" altLang="zh-CN" sz="2400" dirty="0">
              <a:solidFill>
                <a:schemeClr val="tx1"/>
              </a:solidFill>
              <a:latin typeface="+mn-lt"/>
              <a:cs typeface="Times New Roman" pitchFamily="18" charset="0"/>
            </a:endParaRPr>
          </a:p>
        </p:txBody>
      </p:sp>
      <p:sp>
        <p:nvSpPr>
          <p:cNvPr id="3" name="Rectangle 2"/>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1730712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40" y="202980"/>
            <a:ext cx="8229600" cy="689886"/>
          </a:xfrm>
        </p:spPr>
        <p:txBody>
          <a:bodyPr/>
          <a:lstStyle/>
          <a:p>
            <a:r>
              <a:rPr lang="en-US" sz="3600" dirty="0" smtClean="0">
                <a:solidFill>
                  <a:schemeClr val="tx1"/>
                </a:solidFill>
                <a:latin typeface="+mn-lt"/>
                <a:cs typeface="Times New Roman" pitchFamily="18" charset="0"/>
              </a:rPr>
              <a:t>Dual Biological </a:t>
            </a:r>
            <a:r>
              <a:rPr lang="en-US" sz="3600" dirty="0">
                <a:solidFill>
                  <a:schemeClr val="tx1"/>
                </a:solidFill>
                <a:latin typeface="+mn-lt"/>
                <a:cs typeface="Times New Roman" pitchFamily="18" charset="0"/>
              </a:rPr>
              <a:t>N</a:t>
            </a:r>
            <a:r>
              <a:rPr lang="en-US" sz="3600" dirty="0" smtClean="0">
                <a:solidFill>
                  <a:schemeClr val="tx1"/>
                </a:solidFill>
                <a:latin typeface="+mn-lt"/>
                <a:cs typeface="Times New Roman" pitchFamily="18" charset="0"/>
              </a:rPr>
              <a:t>etworks</a:t>
            </a:r>
            <a:endParaRPr lang="en-US" sz="3600" dirty="0">
              <a:solidFill>
                <a:schemeClr val="tx1"/>
              </a:solidFill>
              <a:latin typeface="+mn-lt"/>
              <a:cs typeface="Times New Roman" pitchFamily="18" charset="0"/>
            </a:endParaRPr>
          </a:p>
        </p:txBody>
      </p:sp>
      <p:sp>
        <p:nvSpPr>
          <p:cNvPr id="7" name="Rectangle 6"/>
          <p:cNvSpPr/>
          <p:nvPr/>
        </p:nvSpPr>
        <p:spPr>
          <a:xfrm>
            <a:off x="523082" y="2844493"/>
            <a:ext cx="3758958"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(a) protein interaction network</a:t>
            </a:r>
            <a:endParaRPr lang="en-US" sz="2200" dirty="0">
              <a:cs typeface="Times New Roman" pitchFamily="18" charset="0"/>
            </a:endParaRPr>
          </a:p>
        </p:txBody>
      </p:sp>
      <p:sp>
        <p:nvSpPr>
          <p:cNvPr id="10" name="Rectangle 9"/>
          <p:cNvSpPr/>
          <p:nvPr/>
        </p:nvSpPr>
        <p:spPr>
          <a:xfrm>
            <a:off x="4834012" y="2844493"/>
            <a:ext cx="3808918"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(b) genetic interaction network</a:t>
            </a:r>
            <a:endParaRPr lang="en-US" sz="2200" dirty="0">
              <a:cs typeface="Times New Roman" pitchFamily="18" charset="0"/>
            </a:endParaRPr>
          </a:p>
        </p:txBody>
      </p:sp>
      <p:sp>
        <p:nvSpPr>
          <p:cNvPr id="11" name="Rectangle 10"/>
          <p:cNvSpPr/>
          <p:nvPr/>
        </p:nvSpPr>
        <p:spPr>
          <a:xfrm>
            <a:off x="223434" y="3429000"/>
            <a:ext cx="4338878" cy="430887"/>
          </a:xfrm>
          <a:prstGeom prst="rect">
            <a:avLst/>
          </a:prstGeom>
        </p:spPr>
        <p:txBody>
          <a:bodyPr wrap="square">
            <a:spAutoFit/>
          </a:bodyPr>
          <a:lstStyle/>
          <a:p>
            <a:pPr marL="57150" lvl="0" eaLnBrk="0" hangingPunct="0">
              <a:spcBef>
                <a:spcPct val="20000"/>
              </a:spcBef>
            </a:pPr>
            <a:r>
              <a:rPr lang="en-US" sz="2200" dirty="0" smtClean="0">
                <a:cs typeface="Times New Roman" pitchFamily="18" charset="0"/>
              </a:rPr>
              <a:t>Edge: </a:t>
            </a:r>
            <a:r>
              <a:rPr lang="en-US" sz="2000" dirty="0" smtClean="0">
                <a:cs typeface="Times New Roman" pitchFamily="18" charset="0"/>
              </a:rPr>
              <a:t>physical bounding interaction</a:t>
            </a:r>
            <a:endParaRPr lang="en-US" sz="2200" dirty="0">
              <a:cs typeface="Times New Roman" pitchFamily="18" charset="0"/>
            </a:endParaRPr>
          </a:p>
        </p:txBody>
      </p:sp>
      <p:sp>
        <p:nvSpPr>
          <p:cNvPr id="12" name="Rectangle 11"/>
          <p:cNvSpPr/>
          <p:nvPr/>
        </p:nvSpPr>
        <p:spPr>
          <a:xfrm>
            <a:off x="4697307" y="3429000"/>
            <a:ext cx="4338878" cy="763286"/>
          </a:xfrm>
          <a:prstGeom prst="rect">
            <a:avLst/>
          </a:prstGeom>
        </p:spPr>
        <p:txBody>
          <a:bodyPr wrap="square">
            <a:spAutoFit/>
          </a:bodyPr>
          <a:lstStyle/>
          <a:p>
            <a:pPr marL="57150" lvl="0" eaLnBrk="0" hangingPunct="0">
              <a:spcBef>
                <a:spcPct val="20000"/>
              </a:spcBef>
            </a:pPr>
            <a:r>
              <a:rPr lang="en-US" sz="2200" dirty="0" smtClean="0">
                <a:cs typeface="Times New Roman" pitchFamily="18" charset="0"/>
              </a:rPr>
              <a:t>Edge: </a:t>
            </a:r>
            <a:r>
              <a:rPr lang="en-US" sz="2000" dirty="0" smtClean="0">
                <a:cs typeface="Times New Roman" pitchFamily="18" charset="0"/>
              </a:rPr>
              <a:t>conceptual statistical interaction</a:t>
            </a:r>
          </a:p>
          <a:p>
            <a:pPr marL="57150" lvl="0" algn="ctr" eaLnBrk="0" hangingPunct="0">
              <a:spcBef>
                <a:spcPct val="20000"/>
              </a:spcBef>
            </a:pPr>
            <a:r>
              <a:rPr lang="en-US" dirty="0" smtClean="0">
                <a:cs typeface="Times New Roman" pitchFamily="18" charset="0"/>
              </a:rPr>
              <a:t>(likelihood ratio test)</a:t>
            </a:r>
            <a:endParaRPr lang="en-US" dirty="0">
              <a:cs typeface="Times New Roman" pitchFamily="18" charset="0"/>
            </a:endParaRPr>
          </a:p>
        </p:txBody>
      </p:sp>
      <p:sp>
        <p:nvSpPr>
          <p:cNvPr id="15" name="Rectangle 14"/>
          <p:cNvSpPr/>
          <p:nvPr/>
        </p:nvSpPr>
        <p:spPr>
          <a:xfrm>
            <a:off x="2304296" y="4005075"/>
            <a:ext cx="1576414" cy="430887"/>
          </a:xfrm>
          <a:prstGeom prst="rect">
            <a:avLst/>
          </a:prstGeom>
        </p:spPr>
        <p:txBody>
          <a:bodyPr wrap="square">
            <a:spAutoFit/>
          </a:bodyPr>
          <a:lstStyle/>
          <a:p>
            <a:pPr marL="57150" lvl="0" eaLnBrk="0" hangingPunct="0">
              <a:spcBef>
                <a:spcPct val="20000"/>
              </a:spcBef>
            </a:pPr>
            <a:r>
              <a:rPr lang="en-US" sz="2200" dirty="0">
                <a:cs typeface="Times New Roman" pitchFamily="18" charset="0"/>
              </a:rPr>
              <a:t>membrane</a:t>
            </a:r>
          </a:p>
        </p:txBody>
      </p:sp>
      <p:sp>
        <p:nvSpPr>
          <p:cNvPr id="16" name="Rectangle 15"/>
          <p:cNvSpPr/>
          <p:nvPr/>
        </p:nvSpPr>
        <p:spPr>
          <a:xfrm>
            <a:off x="2517824" y="5113443"/>
            <a:ext cx="1149358" cy="430887"/>
          </a:xfrm>
          <a:prstGeom prst="rect">
            <a:avLst/>
          </a:prstGeom>
        </p:spPr>
        <p:txBody>
          <a:bodyPr wrap="square">
            <a:spAutoFit/>
          </a:bodyPr>
          <a:lstStyle/>
          <a:p>
            <a:pPr marL="57150" lvl="0" algn="ctr" eaLnBrk="0" hangingPunct="0">
              <a:spcBef>
                <a:spcPct val="20000"/>
              </a:spcBef>
            </a:pPr>
            <a:r>
              <a:rPr lang="en-US" sz="2200" dirty="0">
                <a:cs typeface="Times New Roman" pitchFamily="18" charset="0"/>
              </a:rPr>
              <a:t>nucleus</a:t>
            </a:r>
          </a:p>
        </p:txBody>
      </p:sp>
      <p:sp>
        <p:nvSpPr>
          <p:cNvPr id="22" name="Rectangle 21"/>
          <p:cNvSpPr/>
          <p:nvPr/>
        </p:nvSpPr>
        <p:spPr>
          <a:xfrm>
            <a:off x="3998502" y="4465935"/>
            <a:ext cx="5143693" cy="707886"/>
          </a:xfrm>
          <a:prstGeom prst="rect">
            <a:avLst/>
          </a:prstGeom>
        </p:spPr>
        <p:txBody>
          <a:bodyPr wrap="square">
            <a:spAutoFit/>
          </a:bodyPr>
          <a:lstStyle/>
          <a:p>
            <a:pPr lvl="0" eaLnBrk="0" hangingPunct="0">
              <a:spcBef>
                <a:spcPct val="20000"/>
              </a:spcBef>
            </a:pPr>
            <a:r>
              <a:rPr lang="en-US" sz="2000" dirty="0" smtClean="0">
                <a:latin typeface="+mj-lt"/>
                <a:cs typeface="Times New Roman" pitchFamily="18" charset="0"/>
              </a:rPr>
              <a:t>How to use the  </a:t>
            </a:r>
            <a:r>
              <a:rPr lang="en-US" sz="2000" b="1" i="1" dirty="0" smtClean="0">
                <a:latin typeface="+mj-lt"/>
                <a:cs typeface="Times New Roman" pitchFamily="18" charset="0"/>
              </a:rPr>
              <a:t>physical protein interaction</a:t>
            </a:r>
            <a:r>
              <a:rPr lang="en-US" sz="2000" dirty="0">
                <a:latin typeface="+mj-lt"/>
                <a:cs typeface="Times New Roman" pitchFamily="18" charset="0"/>
              </a:rPr>
              <a:t> </a:t>
            </a:r>
            <a:r>
              <a:rPr lang="en-US" sz="2000" dirty="0" smtClean="0">
                <a:latin typeface="+mj-lt"/>
                <a:cs typeface="Times New Roman" pitchFamily="18" charset="0"/>
              </a:rPr>
              <a:t>     to interpret the </a:t>
            </a:r>
            <a:r>
              <a:rPr lang="en-US" sz="2000" b="1" i="1" dirty="0" smtClean="0">
                <a:latin typeface="+mj-lt"/>
                <a:cs typeface="Times New Roman" pitchFamily="18" charset="0"/>
              </a:rPr>
              <a:t>conceptual genetic interaction</a:t>
            </a:r>
            <a:r>
              <a:rPr lang="en-US" sz="2000" dirty="0" smtClean="0">
                <a:latin typeface="+mj-lt"/>
                <a:cs typeface="Times New Roman" pitchFamily="18" charset="0"/>
              </a:rPr>
              <a:t>?</a:t>
            </a:r>
            <a:endParaRPr lang="en-US" sz="2000" dirty="0">
              <a:latin typeface="+mj-lt"/>
              <a:cs typeface="Times New Roman"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4094" r="14116"/>
          <a:stretch/>
        </p:blipFill>
        <p:spPr>
          <a:xfrm>
            <a:off x="1142553" y="1145767"/>
            <a:ext cx="2557538" cy="1698726"/>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4742" r="14433"/>
          <a:stretch/>
        </p:blipFill>
        <p:spPr>
          <a:xfrm>
            <a:off x="5438378" y="1119833"/>
            <a:ext cx="2600186" cy="175059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31" y="3928265"/>
            <a:ext cx="2028179" cy="1747355"/>
          </a:xfrm>
          <a:prstGeom prst="rect">
            <a:avLst/>
          </a:prstGeom>
        </p:spPr>
      </p:pic>
      <p:sp>
        <p:nvSpPr>
          <p:cNvPr id="9" name="Up-Down Arrow 8"/>
          <p:cNvSpPr/>
          <p:nvPr/>
        </p:nvSpPr>
        <p:spPr>
          <a:xfrm>
            <a:off x="2933180" y="4457771"/>
            <a:ext cx="318646" cy="664104"/>
          </a:xfrm>
          <a:prstGeom prst="upDownArrow">
            <a:avLst>
              <a:gd name="adj1" fmla="val 34057"/>
              <a:gd name="adj2" fmla="val 53986"/>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1842093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45" y="867408"/>
            <a:ext cx="6600000" cy="4266667"/>
          </a:xfrm>
          <a:prstGeom prst="rect">
            <a:avLst/>
          </a:prstGeom>
        </p:spPr>
      </p:pic>
      <p:sp>
        <p:nvSpPr>
          <p:cNvPr id="2" name="Title 1"/>
          <p:cNvSpPr>
            <a:spLocks noGrp="1"/>
          </p:cNvSpPr>
          <p:nvPr>
            <p:ph type="title"/>
          </p:nvPr>
        </p:nvSpPr>
        <p:spPr>
          <a:xfrm>
            <a:off x="490140" y="204384"/>
            <a:ext cx="8229600" cy="689886"/>
          </a:xfrm>
        </p:spPr>
        <p:txBody>
          <a:bodyPr/>
          <a:lstStyle/>
          <a:p>
            <a:r>
              <a:rPr lang="en-US" sz="3600" dirty="0" smtClean="0">
                <a:solidFill>
                  <a:schemeClr val="tx1"/>
                </a:solidFill>
                <a:latin typeface="+mn-lt"/>
                <a:cs typeface="Times New Roman" pitchFamily="18" charset="0"/>
              </a:rPr>
              <a:t>Dual Co-author Networks</a:t>
            </a:r>
            <a:endParaRPr lang="en-US" sz="3600" dirty="0">
              <a:solidFill>
                <a:schemeClr val="tx1"/>
              </a:solidFill>
              <a:latin typeface="+mn-lt"/>
              <a:cs typeface="Times New Roman" pitchFamily="18" charset="0"/>
            </a:endParaRPr>
          </a:p>
        </p:txBody>
      </p:sp>
      <p:sp>
        <p:nvSpPr>
          <p:cNvPr id="8" name="Rectangle 7"/>
          <p:cNvSpPr/>
          <p:nvPr/>
        </p:nvSpPr>
        <p:spPr>
          <a:xfrm>
            <a:off x="816884" y="5225603"/>
            <a:ext cx="3140636"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(a) Co-author network</a:t>
            </a:r>
            <a:endParaRPr lang="en-US" sz="2200" dirty="0">
              <a:cs typeface="Times New Roman" pitchFamily="18" charset="0"/>
            </a:endParaRPr>
          </a:p>
        </p:txBody>
      </p:sp>
      <p:sp>
        <p:nvSpPr>
          <p:cNvPr id="9" name="Rectangle 8"/>
          <p:cNvSpPr/>
          <p:nvPr/>
        </p:nvSpPr>
        <p:spPr>
          <a:xfrm>
            <a:off x="4226355" y="5225602"/>
            <a:ext cx="4800625"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(b) Research interest similarity network</a:t>
            </a:r>
            <a:endParaRPr lang="en-US" sz="2200" dirty="0">
              <a:cs typeface="Times New Roman" pitchFamily="18" charset="0"/>
            </a:endParaRPr>
          </a:p>
        </p:txBody>
      </p:sp>
      <p:cxnSp>
        <p:nvCxnSpPr>
          <p:cNvPr id="10" name="Straight Arrow Connector 9"/>
          <p:cNvCxnSpPr/>
          <p:nvPr/>
        </p:nvCxnSpPr>
        <p:spPr>
          <a:xfrm>
            <a:off x="6185010" y="4926795"/>
            <a:ext cx="460861" cy="392582"/>
          </a:xfrm>
          <a:prstGeom prst="straightConnector1">
            <a:avLst/>
          </a:prstGeom>
          <a:ln>
            <a:prstDash val="lgDash"/>
            <a:tailEnd type="arrow" w="lg" len="lg"/>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738393" y="4908054"/>
            <a:ext cx="3456449"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247817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30" y="202980"/>
            <a:ext cx="8229600" cy="689886"/>
          </a:xfrm>
        </p:spPr>
        <p:txBody>
          <a:bodyPr/>
          <a:lstStyle/>
          <a:p>
            <a:r>
              <a:rPr lang="en-US" sz="3600" dirty="0" smtClean="0">
                <a:solidFill>
                  <a:schemeClr val="tx1"/>
                </a:solidFill>
                <a:latin typeface="+mn-lt"/>
                <a:cs typeface="Times New Roman" pitchFamily="18" charset="0"/>
              </a:rPr>
              <a:t>Dual Social Networks</a:t>
            </a:r>
            <a:endParaRPr lang="en-US" sz="3600" dirty="0">
              <a:solidFill>
                <a:schemeClr val="tx1"/>
              </a:solidFill>
              <a:latin typeface="+mn-lt"/>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653" y="1009801"/>
            <a:ext cx="6582694" cy="4124901"/>
          </a:xfrm>
          <a:prstGeom prst="rect">
            <a:avLst/>
          </a:prstGeom>
        </p:spPr>
      </p:pic>
      <p:sp>
        <p:nvSpPr>
          <p:cNvPr id="7" name="Rectangle 6"/>
          <p:cNvSpPr/>
          <p:nvPr/>
        </p:nvSpPr>
        <p:spPr>
          <a:xfrm>
            <a:off x="1201737" y="5204163"/>
            <a:ext cx="2370930"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(a) Social network</a:t>
            </a:r>
            <a:endParaRPr lang="en-US" sz="2200" dirty="0">
              <a:cs typeface="Times New Roman" pitchFamily="18" charset="0"/>
            </a:endParaRPr>
          </a:p>
        </p:txBody>
      </p:sp>
      <p:sp>
        <p:nvSpPr>
          <p:cNvPr id="8" name="Rectangle 7"/>
          <p:cNvSpPr/>
          <p:nvPr/>
        </p:nvSpPr>
        <p:spPr>
          <a:xfrm>
            <a:off x="4879240" y="5204162"/>
            <a:ext cx="3684468" cy="430887"/>
          </a:xfrm>
          <a:prstGeom prst="rect">
            <a:avLst/>
          </a:prstGeom>
        </p:spPr>
        <p:txBody>
          <a:bodyPr wrap="square">
            <a:spAutoFit/>
          </a:bodyPr>
          <a:lstStyle/>
          <a:p>
            <a:pPr marL="57150" lvl="0" algn="ctr" eaLnBrk="0" hangingPunct="0">
              <a:spcBef>
                <a:spcPct val="20000"/>
              </a:spcBef>
            </a:pPr>
            <a:r>
              <a:rPr lang="en-US" sz="2200" dirty="0" smtClean="0">
                <a:cs typeface="Times New Roman" pitchFamily="18" charset="0"/>
              </a:rPr>
              <a:t>(b) Interest similarity network</a:t>
            </a:r>
            <a:endParaRPr lang="en-US" sz="2200" dirty="0">
              <a:cs typeface="Times New Roman" pitchFamily="18" charset="0"/>
            </a:endParaRPr>
          </a:p>
        </p:txBody>
      </p:sp>
      <p:cxnSp>
        <p:nvCxnSpPr>
          <p:cNvPr id="5" name="Straight Arrow Connector 4"/>
          <p:cNvCxnSpPr>
            <a:stCxn id="9" idx="5"/>
          </p:cNvCxnSpPr>
          <p:nvPr/>
        </p:nvCxnSpPr>
        <p:spPr>
          <a:xfrm>
            <a:off x="6660647" y="2636473"/>
            <a:ext cx="484488" cy="2674372"/>
          </a:xfrm>
          <a:prstGeom prst="straightConnector1">
            <a:avLst/>
          </a:prstGeom>
          <a:ln>
            <a:solidFill>
              <a:srgbClr val="00206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956050" y="2046420"/>
            <a:ext cx="1997060" cy="691290"/>
          </a:xfrm>
          <a:prstGeom prst="ellipse">
            <a:avLst/>
          </a:prstGeom>
          <a:noFill/>
          <a:ln w="19050">
            <a:solidFill>
              <a:srgbClr val="00206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2343765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059" y="1297657"/>
            <a:ext cx="3955715" cy="2046060"/>
          </a:xfrm>
          <a:prstGeom prst="rect">
            <a:avLst/>
          </a:prstGeom>
        </p:spPr>
      </p:pic>
      <p:sp>
        <p:nvSpPr>
          <p:cNvPr id="2" name="Title 1"/>
          <p:cNvSpPr>
            <a:spLocks noGrp="1"/>
          </p:cNvSpPr>
          <p:nvPr>
            <p:ph type="title"/>
          </p:nvPr>
        </p:nvSpPr>
        <p:spPr>
          <a:xfrm>
            <a:off x="495020" y="204384"/>
            <a:ext cx="5882015" cy="689886"/>
          </a:xfrm>
        </p:spPr>
        <p:txBody>
          <a:bodyPr/>
          <a:lstStyle/>
          <a:p>
            <a:r>
              <a:rPr lang="en-US" sz="3600" dirty="0" smtClean="0">
                <a:solidFill>
                  <a:schemeClr val="tx1"/>
                </a:solidFill>
                <a:latin typeface="+mn-lt"/>
                <a:cs typeface="Times New Roman" pitchFamily="18" charset="0"/>
              </a:rPr>
              <a:t>Densest Connected Subgraph</a:t>
            </a:r>
            <a:endParaRPr lang="en-US" sz="36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7468208" y="2576819"/>
                <a:ext cx="1267365" cy="725391"/>
              </a:xfrm>
              <a:prstGeom prst="rect">
                <a:avLst/>
              </a:prstGeom>
            </p:spPr>
            <p:txBody>
              <a:bodyPr wrap="square">
                <a:spAutoFit/>
              </a:bodyPr>
              <a:lstStyle/>
              <a:p>
                <a:pPr marL="57150" lvl="0" eaLnBrk="0" hangingPunct="0">
                  <a:spcBef>
                    <a:spcPct val="20000"/>
                  </a:spcBef>
                </a:pPr>
                <a:r>
                  <a:rPr lang="en-US" sz="2000" dirty="0" smtClean="0">
                    <a:solidFill>
                      <a:schemeClr val="tx1"/>
                    </a:solidFill>
                    <a:ea typeface="Cambria Math"/>
                  </a:rPr>
                  <a:t>:  </a:t>
                </a:r>
                <a14:m>
                  <m:oMath xmlns:m="http://schemas.openxmlformats.org/officeDocument/2006/math">
                    <m:f>
                      <m:fPr>
                        <m:ctrlPr>
                          <a:rPr lang="en-US" sz="2600" i="1">
                            <a:solidFill>
                              <a:schemeClr val="tx1"/>
                            </a:solidFill>
                            <a:latin typeface="Cambria Math" panose="02040503050406030204" pitchFamily="18" charset="0"/>
                          </a:rPr>
                        </m:ctrlPr>
                      </m:fPr>
                      <m:num>
                        <m:d>
                          <m:dPr>
                            <m:begChr m:val="|"/>
                            <m:endChr m:val="|"/>
                            <m:ctrlPr>
                              <a:rPr lang="en-US" sz="2600" i="1" smtClean="0">
                                <a:solidFill>
                                  <a:schemeClr val="tx1"/>
                                </a:solidFill>
                                <a:latin typeface="Cambria Math" panose="02040503050406030204" pitchFamily="18" charset="0"/>
                              </a:rPr>
                            </m:ctrlPr>
                          </m:dPr>
                          <m:e>
                            <m:r>
                              <a:rPr lang="en-US" sz="2600" b="0" i="1" smtClean="0">
                                <a:solidFill>
                                  <a:schemeClr val="tx1"/>
                                </a:solidFill>
                                <a:latin typeface="Cambria Math"/>
                              </a:rPr>
                              <m:t>𝐸</m:t>
                            </m:r>
                            <m:r>
                              <a:rPr lang="en-US" sz="2600" b="0" i="1" smtClean="0">
                                <a:solidFill>
                                  <a:schemeClr val="tx1"/>
                                </a:solidFill>
                                <a:latin typeface="Cambria Math"/>
                              </a:rPr>
                              <m:t>(</m:t>
                            </m:r>
                            <m:r>
                              <a:rPr lang="en-US" sz="2600" b="0" i="1" smtClean="0">
                                <a:solidFill>
                                  <a:schemeClr val="tx1"/>
                                </a:solidFill>
                                <a:latin typeface="Cambria Math"/>
                              </a:rPr>
                              <m:t>𝑆</m:t>
                            </m:r>
                            <m:r>
                              <a:rPr lang="en-US" sz="2600" b="0" i="1" smtClean="0">
                                <a:solidFill>
                                  <a:schemeClr val="tx1"/>
                                </a:solidFill>
                                <a:latin typeface="Cambria Math"/>
                              </a:rPr>
                              <m:t>)</m:t>
                            </m:r>
                          </m:e>
                        </m:d>
                      </m:num>
                      <m:den>
                        <m:d>
                          <m:dPr>
                            <m:begChr m:val="|"/>
                            <m:endChr m:val="|"/>
                            <m:ctrlPr>
                              <a:rPr lang="en-US" sz="2600" i="1">
                                <a:solidFill>
                                  <a:schemeClr val="tx1"/>
                                </a:solidFill>
                                <a:latin typeface="Cambria Math" panose="02040503050406030204" pitchFamily="18" charset="0"/>
                              </a:rPr>
                            </m:ctrlPr>
                          </m:dPr>
                          <m:e>
                            <m:r>
                              <a:rPr lang="en-US" sz="2600" i="1">
                                <a:solidFill>
                                  <a:schemeClr val="tx1"/>
                                </a:solidFill>
                                <a:latin typeface="Cambria Math"/>
                              </a:rPr>
                              <m:t>𝑆</m:t>
                            </m:r>
                          </m:e>
                        </m:d>
                      </m:den>
                    </m:f>
                  </m:oMath>
                </a14:m>
                <a:endParaRPr lang="en-US" sz="2600" dirty="0">
                  <a:solidFill>
                    <a:schemeClr val="tx1"/>
                  </a:solidFill>
                  <a:latin typeface="TitilliumMaps26L 500 wt"/>
                </a:endParaRPr>
              </a:p>
            </p:txBody>
          </p:sp>
        </mc:Choice>
        <mc:Fallback xmlns="">
          <p:sp>
            <p:nvSpPr>
              <p:cNvPr id="14" name="Rectangle 13"/>
              <p:cNvSpPr>
                <a:spLocks noRot="1" noChangeAspect="1" noMove="1" noResize="1" noEditPoints="1" noAdjustHandles="1" noChangeArrowheads="1" noChangeShapeType="1" noTextEdit="1"/>
              </p:cNvSpPr>
              <p:nvPr/>
            </p:nvSpPr>
            <p:spPr>
              <a:xfrm>
                <a:off x="7468208" y="2576819"/>
                <a:ext cx="1267365" cy="725391"/>
              </a:xfrm>
              <a:prstGeom prst="rect">
                <a:avLst/>
              </a:prstGeom>
              <a:blipFill rotWithShape="1">
                <a:blip r:embed="rId4"/>
                <a:stretch>
                  <a:fillRect l="-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33400" y="3928265"/>
                <a:ext cx="8153400" cy="1649682"/>
              </a:xfrm>
              <a:prstGeom prst="rect">
                <a:avLst/>
              </a:prstGeom>
            </p:spPr>
            <p:txBody>
              <a:bodyPr wrap="square">
                <a:spAutoFit/>
              </a:bodyPr>
              <a:lstStyle/>
              <a:p>
                <a:pPr marL="57150" lvl="0" eaLnBrk="0" hangingPunct="0">
                  <a:spcBef>
                    <a:spcPct val="20000"/>
                  </a:spcBef>
                </a:pPr>
                <a:r>
                  <a:rPr lang="en-US" sz="2200" b="1" dirty="0" smtClean="0">
                    <a:cs typeface="Times New Roman" pitchFamily="18" charset="0"/>
                  </a:rPr>
                  <a:t>The Densest Connected Subgraph (DCS) </a:t>
                </a:r>
                <a:r>
                  <a:rPr lang="en-US" sz="2200" b="1" dirty="0" smtClean="0">
                    <a:solidFill>
                      <a:schemeClr val="tx1"/>
                    </a:solidFill>
                    <a:cs typeface="Times New Roman" pitchFamily="18" charset="0"/>
                  </a:rPr>
                  <a:t>Problem</a:t>
                </a:r>
                <a:r>
                  <a:rPr lang="en-US" sz="2200" dirty="0" smtClean="0">
                    <a:solidFill>
                      <a:schemeClr val="tx1"/>
                    </a:solidFill>
                    <a:cs typeface="Times New Roman" pitchFamily="18" charset="0"/>
                  </a:rPr>
                  <a:t>:</a:t>
                </a:r>
              </a:p>
              <a:p>
                <a:pPr marL="57150" lvl="0" eaLnBrk="0" hangingPunct="0">
                  <a:spcBef>
                    <a:spcPct val="20000"/>
                  </a:spcBef>
                </a:pPr>
                <a:r>
                  <a:rPr lang="en-US" sz="2200" dirty="0" smtClean="0">
                    <a:solidFill>
                      <a:schemeClr val="tx1"/>
                    </a:solidFill>
                    <a:cs typeface="Times New Roman" pitchFamily="18" charset="0"/>
                  </a:rPr>
                  <a:t>Given dual networks </a:t>
                </a:r>
                <a14:m>
                  <m:oMath xmlns:m="http://schemas.openxmlformats.org/officeDocument/2006/math">
                    <m:r>
                      <a:rPr lang="en-US" sz="2200" b="0" i="1" smtClean="0">
                        <a:solidFill>
                          <a:schemeClr val="tx1"/>
                        </a:solidFill>
                        <a:latin typeface="Cambria Math"/>
                        <a:cs typeface="Times New Roman" pitchFamily="18" charset="0"/>
                      </a:rPr>
                      <m:t>𝐺</m:t>
                    </m:r>
                    <m:r>
                      <a:rPr lang="en-US" sz="2200" b="0" i="1" smtClean="0">
                        <a:solidFill>
                          <a:schemeClr val="tx1"/>
                        </a:solidFill>
                        <a:latin typeface="Cambria Math"/>
                        <a:cs typeface="Times New Roman" pitchFamily="18" charset="0"/>
                      </a:rPr>
                      <m:t>(</m:t>
                    </m:r>
                    <m:r>
                      <a:rPr lang="en-US" sz="2200" b="0" i="1" smtClean="0">
                        <a:solidFill>
                          <a:schemeClr val="tx1"/>
                        </a:solidFill>
                        <a:latin typeface="Cambria Math"/>
                        <a:cs typeface="Times New Roman" pitchFamily="18" charset="0"/>
                      </a:rPr>
                      <m:t>𝑉</m:t>
                    </m:r>
                    <m:r>
                      <a:rPr lang="en-US" sz="2200" b="0" i="1" smtClean="0">
                        <a:solidFill>
                          <a:schemeClr val="tx1"/>
                        </a:solidFill>
                        <a:latin typeface="Cambria Math"/>
                        <a:cs typeface="Times New Roman" pitchFamily="18" charset="0"/>
                      </a:rPr>
                      <m:t>, </m:t>
                    </m:r>
                    <m:sSub>
                      <m:sSubPr>
                        <m:ctrlPr>
                          <a:rPr lang="en-US" sz="2200" b="0" i="1" smtClean="0">
                            <a:solidFill>
                              <a:schemeClr val="tx1"/>
                            </a:solidFill>
                            <a:latin typeface="Cambria Math" panose="02040503050406030204" pitchFamily="18" charset="0"/>
                            <a:cs typeface="Times New Roman" pitchFamily="18" charset="0"/>
                          </a:rPr>
                        </m:ctrlPr>
                      </m:sSubPr>
                      <m:e>
                        <m:r>
                          <a:rPr lang="en-US" sz="2200" i="1">
                            <a:solidFill>
                              <a:schemeClr val="tx1"/>
                            </a:solidFill>
                            <a:latin typeface="Cambria Math"/>
                            <a:cs typeface="Times New Roman" pitchFamily="18" charset="0"/>
                          </a:rPr>
                          <m:t>𝐸</m:t>
                        </m:r>
                      </m:e>
                      <m:sub>
                        <m:r>
                          <a:rPr lang="en-US" sz="2200" b="0" i="1" smtClean="0">
                            <a:solidFill>
                              <a:schemeClr val="tx1"/>
                            </a:solidFill>
                            <a:latin typeface="Cambria Math"/>
                            <a:cs typeface="Times New Roman" pitchFamily="18" charset="0"/>
                          </a:rPr>
                          <m:t>𝑎</m:t>
                        </m:r>
                      </m:sub>
                    </m:sSub>
                    <m:r>
                      <a:rPr lang="en-US" sz="2200" b="0" i="1" smtClean="0">
                        <a:solidFill>
                          <a:schemeClr val="tx1"/>
                        </a:solidFill>
                        <a:latin typeface="Cambria Math"/>
                        <a:cs typeface="Times New Roman" pitchFamily="18" charset="0"/>
                      </a:rPr>
                      <m:t>,</m:t>
                    </m:r>
                    <m:sSub>
                      <m:sSubPr>
                        <m:ctrlPr>
                          <a:rPr lang="en-US" sz="2200" i="1">
                            <a:solidFill>
                              <a:schemeClr val="tx1"/>
                            </a:solidFill>
                            <a:latin typeface="Cambria Math" panose="02040503050406030204" pitchFamily="18" charset="0"/>
                            <a:cs typeface="Times New Roman" pitchFamily="18" charset="0"/>
                          </a:rPr>
                        </m:ctrlPr>
                      </m:sSubPr>
                      <m:e>
                        <m:r>
                          <a:rPr lang="en-US" sz="2200" i="1">
                            <a:solidFill>
                              <a:schemeClr val="tx1"/>
                            </a:solidFill>
                            <a:latin typeface="Cambria Math"/>
                            <a:cs typeface="Times New Roman" pitchFamily="18" charset="0"/>
                          </a:rPr>
                          <m:t>𝐸</m:t>
                        </m:r>
                      </m:e>
                      <m:sub>
                        <m:r>
                          <a:rPr lang="en-US" sz="2200" b="0" i="1" smtClean="0">
                            <a:solidFill>
                              <a:schemeClr val="tx1"/>
                            </a:solidFill>
                            <a:latin typeface="Cambria Math"/>
                            <a:cs typeface="Times New Roman" pitchFamily="18" charset="0"/>
                          </a:rPr>
                          <m:t>𝑏</m:t>
                        </m:r>
                      </m:sub>
                    </m:sSub>
                    <m:r>
                      <a:rPr lang="en-US" sz="2200" b="0" i="1" smtClean="0">
                        <a:solidFill>
                          <a:schemeClr val="tx1"/>
                        </a:solidFill>
                        <a:latin typeface="Cambria Math"/>
                        <a:cs typeface="Times New Roman" pitchFamily="18" charset="0"/>
                      </a:rPr>
                      <m:t>)</m:t>
                    </m:r>
                  </m:oMath>
                </a14:m>
                <a:r>
                  <a:rPr lang="en-US" sz="2200" dirty="0">
                    <a:solidFill>
                      <a:schemeClr val="tx1"/>
                    </a:solidFill>
                    <a:cs typeface="Times New Roman" pitchFamily="18" charset="0"/>
                  </a:rPr>
                  <a:t>, </a:t>
                </a:r>
                <a:r>
                  <a:rPr lang="en-US" sz="2200" dirty="0" smtClean="0">
                    <a:solidFill>
                      <a:schemeClr val="tx1"/>
                    </a:solidFill>
                    <a:cs typeface="Times New Roman" pitchFamily="18" charset="0"/>
                  </a:rPr>
                  <a:t>find </a:t>
                </a:r>
                <a14:m>
                  <m:oMath xmlns:m="http://schemas.openxmlformats.org/officeDocument/2006/math">
                    <m:r>
                      <a:rPr lang="en-US" sz="2200" b="0" i="1" smtClean="0">
                        <a:solidFill>
                          <a:schemeClr val="tx1"/>
                        </a:solidFill>
                        <a:latin typeface="Cambria Math"/>
                        <a:cs typeface="Times New Roman" pitchFamily="18" charset="0"/>
                      </a:rPr>
                      <m:t>𝑆</m:t>
                    </m:r>
                    <m:r>
                      <a:rPr lang="en-US" sz="2200" b="0" i="1" smtClean="0">
                        <a:solidFill>
                          <a:schemeClr val="tx1"/>
                        </a:solidFill>
                        <a:latin typeface="Cambria Math"/>
                        <a:cs typeface="Times New Roman" pitchFamily="18" charset="0"/>
                      </a:rPr>
                      <m:t>⊆</m:t>
                    </m:r>
                    <m:r>
                      <a:rPr lang="en-US" sz="2200" b="0" i="1" smtClean="0">
                        <a:solidFill>
                          <a:schemeClr val="tx1"/>
                        </a:solidFill>
                        <a:latin typeface="Cambria Math"/>
                        <a:cs typeface="Times New Roman" pitchFamily="18" charset="0"/>
                      </a:rPr>
                      <m:t>𝑉</m:t>
                    </m:r>
                  </m:oMath>
                </a14:m>
                <a:r>
                  <a:rPr lang="en-US" sz="2200" dirty="0">
                    <a:solidFill>
                      <a:schemeClr val="tx1"/>
                    </a:solidFill>
                    <a:cs typeface="Times New Roman" pitchFamily="18" charset="0"/>
                  </a:rPr>
                  <a:t> such </a:t>
                </a:r>
                <a:r>
                  <a:rPr lang="en-US" sz="2200" dirty="0" smtClean="0">
                    <a:solidFill>
                      <a:schemeClr val="tx1"/>
                    </a:solidFill>
                    <a:cs typeface="Times New Roman" pitchFamily="18" charset="0"/>
                  </a:rPr>
                  <a:t>that:</a:t>
                </a:r>
              </a:p>
              <a:p>
                <a:pPr marL="688975" lvl="0" eaLnBrk="0" hangingPunct="0">
                  <a:spcBef>
                    <a:spcPct val="20000"/>
                  </a:spcBef>
                </a:pPr>
                <a:r>
                  <a:rPr lang="en-US" sz="2200" dirty="0" smtClean="0">
                    <a:cs typeface="Times New Roman" pitchFamily="18" charset="0"/>
                  </a:rPr>
                  <a:t>(a)</a:t>
                </a:r>
                <a:r>
                  <a:rPr lang="en-US" sz="2200" dirty="0" smtClean="0">
                    <a:solidFill>
                      <a:schemeClr val="tx1"/>
                    </a:solidFill>
                    <a:cs typeface="Times New Roman" pitchFamily="18" charset="0"/>
                  </a:rPr>
                  <a:t> </a:t>
                </a:r>
                <a14:m>
                  <m:oMath xmlns:m="http://schemas.openxmlformats.org/officeDocument/2006/math">
                    <m:sSub>
                      <m:sSubPr>
                        <m:ctrlPr>
                          <a:rPr lang="en-US" sz="2200" i="1">
                            <a:solidFill>
                              <a:schemeClr val="tx1"/>
                            </a:solidFill>
                            <a:latin typeface="Cambria Math" panose="02040503050406030204" pitchFamily="18" charset="0"/>
                            <a:cs typeface="Times New Roman" pitchFamily="18" charset="0"/>
                          </a:rPr>
                        </m:ctrlPr>
                      </m:sSubPr>
                      <m:e>
                        <m:r>
                          <a:rPr lang="en-US" sz="2200" b="0" i="1" smtClean="0">
                            <a:solidFill>
                              <a:schemeClr val="tx1"/>
                            </a:solidFill>
                            <a:latin typeface="Cambria Math"/>
                            <a:cs typeface="Times New Roman" pitchFamily="18" charset="0"/>
                          </a:rPr>
                          <m:t>𝐺</m:t>
                        </m:r>
                      </m:e>
                      <m:sub>
                        <m:r>
                          <a:rPr lang="en-US" sz="2200" i="1">
                            <a:solidFill>
                              <a:schemeClr val="tx1"/>
                            </a:solidFill>
                            <a:latin typeface="Cambria Math"/>
                            <a:cs typeface="Times New Roman" pitchFamily="18" charset="0"/>
                          </a:rPr>
                          <m:t>𝑎</m:t>
                        </m:r>
                      </m:sub>
                    </m:sSub>
                    <m:r>
                      <a:rPr lang="en-US" sz="2200" b="0" i="1" smtClean="0">
                        <a:solidFill>
                          <a:schemeClr val="tx1"/>
                        </a:solidFill>
                        <a:latin typeface="Cambria Math"/>
                        <a:cs typeface="Times New Roman" pitchFamily="18" charset="0"/>
                      </a:rPr>
                      <m:t>[</m:t>
                    </m:r>
                    <m:r>
                      <a:rPr lang="en-US" sz="2200" b="0" i="1" smtClean="0">
                        <a:solidFill>
                          <a:schemeClr val="tx1"/>
                        </a:solidFill>
                        <a:latin typeface="Cambria Math"/>
                        <a:cs typeface="Times New Roman" pitchFamily="18" charset="0"/>
                      </a:rPr>
                      <m:t>𝑆</m:t>
                    </m:r>
                    <m:r>
                      <a:rPr lang="en-US" sz="2200" b="0" i="1" smtClean="0">
                        <a:solidFill>
                          <a:schemeClr val="tx1"/>
                        </a:solidFill>
                        <a:latin typeface="Cambria Math"/>
                        <a:cs typeface="Times New Roman" pitchFamily="18" charset="0"/>
                      </a:rPr>
                      <m:t>]</m:t>
                    </m:r>
                  </m:oMath>
                </a14:m>
                <a:r>
                  <a:rPr lang="en-US" sz="2200" dirty="0">
                    <a:solidFill>
                      <a:schemeClr val="tx1"/>
                    </a:solidFill>
                    <a:cs typeface="Times New Roman" pitchFamily="18" charset="0"/>
                  </a:rPr>
                  <a:t> is </a:t>
                </a:r>
                <a:r>
                  <a:rPr lang="en-US" sz="2200" dirty="0" smtClean="0">
                    <a:solidFill>
                      <a:schemeClr val="tx1"/>
                    </a:solidFill>
                    <a:cs typeface="Times New Roman" pitchFamily="18" charset="0"/>
                  </a:rPr>
                  <a:t>connected;</a:t>
                </a:r>
              </a:p>
              <a:p>
                <a:pPr marL="688975" lvl="0" eaLnBrk="0" hangingPunct="0">
                  <a:spcBef>
                    <a:spcPct val="20000"/>
                  </a:spcBef>
                </a:pPr>
                <a:r>
                  <a:rPr lang="en-US" sz="2200" dirty="0" smtClean="0">
                    <a:solidFill>
                      <a:schemeClr val="tx1"/>
                    </a:solidFill>
                    <a:cs typeface="Times New Roman" pitchFamily="18" charset="0"/>
                  </a:rPr>
                  <a:t>(b) </a:t>
                </a:r>
                <a:r>
                  <a:rPr lang="en-US" sz="2200" dirty="0">
                    <a:solidFill>
                      <a:schemeClr val="tx1"/>
                    </a:solidFill>
                    <a:cs typeface="Times New Roman" pitchFamily="18" charset="0"/>
                  </a:rPr>
                  <a:t>the density of </a:t>
                </a:r>
                <a14:m>
                  <m:oMath xmlns:m="http://schemas.openxmlformats.org/officeDocument/2006/math">
                    <m:sSub>
                      <m:sSubPr>
                        <m:ctrlPr>
                          <a:rPr lang="en-US" sz="2200" i="1">
                            <a:solidFill>
                              <a:schemeClr val="tx1"/>
                            </a:solidFill>
                            <a:latin typeface="Cambria Math" panose="02040503050406030204" pitchFamily="18" charset="0"/>
                            <a:cs typeface="Times New Roman" pitchFamily="18" charset="0"/>
                          </a:rPr>
                        </m:ctrlPr>
                      </m:sSubPr>
                      <m:e>
                        <m:r>
                          <a:rPr lang="en-US" sz="2200" i="1">
                            <a:solidFill>
                              <a:schemeClr val="tx1"/>
                            </a:solidFill>
                            <a:latin typeface="Cambria Math"/>
                            <a:cs typeface="Times New Roman" pitchFamily="18" charset="0"/>
                          </a:rPr>
                          <m:t>𝐺</m:t>
                        </m:r>
                      </m:e>
                      <m:sub>
                        <m:r>
                          <a:rPr lang="en-US" sz="2200" b="0" i="1" smtClean="0">
                            <a:solidFill>
                              <a:schemeClr val="tx1"/>
                            </a:solidFill>
                            <a:latin typeface="Cambria Math"/>
                            <a:cs typeface="Times New Roman" pitchFamily="18" charset="0"/>
                          </a:rPr>
                          <m:t>𝑏</m:t>
                        </m:r>
                      </m:sub>
                    </m:sSub>
                    <m:r>
                      <a:rPr lang="en-US" sz="2200" i="1">
                        <a:solidFill>
                          <a:schemeClr val="tx1"/>
                        </a:solidFill>
                        <a:latin typeface="Cambria Math"/>
                        <a:cs typeface="Times New Roman" pitchFamily="18" charset="0"/>
                      </a:rPr>
                      <m:t>[</m:t>
                    </m:r>
                    <m:r>
                      <a:rPr lang="en-US" sz="2200" i="1">
                        <a:solidFill>
                          <a:schemeClr val="tx1"/>
                        </a:solidFill>
                        <a:latin typeface="Cambria Math"/>
                        <a:cs typeface="Times New Roman" pitchFamily="18" charset="0"/>
                      </a:rPr>
                      <m:t>𝑆</m:t>
                    </m:r>
                    <m:r>
                      <a:rPr lang="en-US" sz="2200" i="1">
                        <a:solidFill>
                          <a:schemeClr val="tx1"/>
                        </a:solidFill>
                        <a:latin typeface="Cambria Math"/>
                        <a:cs typeface="Times New Roman" pitchFamily="18" charset="0"/>
                      </a:rPr>
                      <m:t>]</m:t>
                    </m:r>
                  </m:oMath>
                </a14:m>
                <a:r>
                  <a:rPr lang="en-US" sz="2200" dirty="0" smtClean="0">
                    <a:solidFill>
                      <a:schemeClr val="tx1"/>
                    </a:solidFill>
                    <a:cs typeface="Times New Roman" pitchFamily="18" charset="0"/>
                  </a:rPr>
                  <a:t> is </a:t>
                </a:r>
                <a:r>
                  <a:rPr lang="en-US" sz="2200" dirty="0">
                    <a:solidFill>
                      <a:schemeClr val="tx1"/>
                    </a:solidFill>
                    <a:cs typeface="Times New Roman" pitchFamily="18" charset="0"/>
                  </a:rPr>
                  <a:t>maximized.</a:t>
                </a:r>
              </a:p>
            </p:txBody>
          </p:sp>
        </mc:Choice>
        <mc:Fallback xmlns="">
          <p:sp>
            <p:nvSpPr>
              <p:cNvPr id="15" name="Rectangle 14"/>
              <p:cNvSpPr>
                <a:spLocks noRot="1" noChangeAspect="1" noMove="1" noResize="1" noEditPoints="1" noAdjustHandles="1" noChangeArrowheads="1" noChangeShapeType="1" noTextEdit="1"/>
              </p:cNvSpPr>
              <p:nvPr/>
            </p:nvSpPr>
            <p:spPr>
              <a:xfrm>
                <a:off x="533400" y="3928265"/>
                <a:ext cx="8153400" cy="1649682"/>
              </a:xfrm>
              <a:prstGeom prst="rect">
                <a:avLst/>
              </a:prstGeom>
              <a:blipFill rotWithShape="1">
                <a:blip r:embed="rId5"/>
                <a:stretch>
                  <a:fillRect l="-299" t="-2214" b="-6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9475" y="1470345"/>
                <a:ext cx="1279517"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r>
                        <a:rPr lang="en-US" sz="2000" b="0" i="1" smtClean="0">
                          <a:latin typeface="Cambria Math"/>
                          <a:cs typeface="Times New Roman" pitchFamily="18" charset="0"/>
                        </a:rPr>
                        <m:t>(</m:t>
                      </m:r>
                      <m:r>
                        <a:rPr lang="en-US" sz="2000" b="0" i="1" smtClean="0">
                          <a:latin typeface="Cambria Math"/>
                          <a:cs typeface="Times New Roman" pitchFamily="18" charset="0"/>
                        </a:rPr>
                        <m:t>𝑉</m:t>
                      </m:r>
                      <m:r>
                        <a:rPr lang="en-US" sz="2000" b="0" i="1" smtClean="0">
                          <a:latin typeface="Cambria Math"/>
                          <a:cs typeface="Times New Roman" pitchFamily="18" charset="0"/>
                        </a:rPr>
                        <m:t>, </m:t>
                      </m:r>
                      <m:sSub>
                        <m:sSubPr>
                          <m:ctrlPr>
                            <a:rPr lang="en-US" sz="2000" b="0" i="1" smtClean="0">
                              <a:latin typeface="Cambria Math" panose="02040503050406030204" pitchFamily="18" charset="0"/>
                              <a:cs typeface="Times New Roman" pitchFamily="18" charset="0"/>
                            </a:rPr>
                          </m:ctrlPr>
                        </m:sSubPr>
                        <m:e>
                          <m:r>
                            <a:rPr lang="en-US" sz="2000" b="0" i="1" smtClean="0">
                              <a:latin typeface="Cambria Math"/>
                              <a:cs typeface="Times New Roman" pitchFamily="18" charset="0"/>
                            </a:rPr>
                            <m:t>𝐸</m:t>
                          </m:r>
                        </m:e>
                        <m:sub>
                          <m:r>
                            <a:rPr lang="en-US" sz="2000" b="0" i="1" smtClean="0">
                              <a:latin typeface="Cambria Math"/>
                              <a:cs typeface="Times New Roman" pitchFamily="18" charset="0"/>
                            </a:rPr>
                            <m:t>𝑎</m:t>
                          </m:r>
                        </m:sub>
                      </m:sSub>
                      <m:r>
                        <a:rPr lang="en-US" sz="2000" b="0" i="1" smtClean="0">
                          <a:latin typeface="Cambria Math"/>
                          <a:cs typeface="Times New Roman" pitchFamily="18" charset="0"/>
                        </a:rPr>
                        <m:t>)</m:t>
                      </m:r>
                    </m:oMath>
                  </m:oMathPara>
                </a14:m>
                <a:endParaRPr lang="en-US" sz="2000" dirty="0">
                  <a:solidFill>
                    <a:schemeClr val="tx1"/>
                  </a:solidFill>
                  <a:latin typeface="Times New Roman" pitchFamily="18" charset="0"/>
                  <a:cs typeface="Times New Roman"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39475" y="1470345"/>
                <a:ext cx="1279517" cy="400110"/>
              </a:xfrm>
              <a:prstGeom prst="rect">
                <a:avLst/>
              </a:prstGeom>
              <a:blipFill rotWithShape="1">
                <a:blip r:embed="rId6"/>
                <a:stretch>
                  <a:fillRect r="-1905"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39475" y="2760055"/>
                <a:ext cx="1279517"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r>
                        <a:rPr lang="en-US" sz="2000" b="0" i="1" smtClean="0">
                          <a:latin typeface="Cambria Math"/>
                          <a:cs typeface="Times New Roman" pitchFamily="18" charset="0"/>
                        </a:rPr>
                        <m:t>(</m:t>
                      </m:r>
                      <m:r>
                        <a:rPr lang="en-US" sz="2000" b="0" i="1" smtClean="0">
                          <a:latin typeface="Cambria Math"/>
                          <a:cs typeface="Times New Roman" pitchFamily="18" charset="0"/>
                        </a:rPr>
                        <m:t>𝑉</m:t>
                      </m:r>
                      <m:r>
                        <a:rPr lang="en-US" sz="2000" b="0" i="1" smtClean="0">
                          <a:latin typeface="Cambria Math"/>
                          <a:cs typeface="Times New Roman" pitchFamily="18" charset="0"/>
                        </a:rPr>
                        <m:t>, </m:t>
                      </m:r>
                      <m:sSub>
                        <m:sSubPr>
                          <m:ctrlPr>
                            <a:rPr lang="en-US" sz="2000" b="0" i="1" smtClean="0">
                              <a:latin typeface="Cambria Math" panose="02040503050406030204" pitchFamily="18" charset="0"/>
                              <a:cs typeface="Times New Roman" pitchFamily="18" charset="0"/>
                            </a:rPr>
                          </m:ctrlPr>
                        </m:sSubPr>
                        <m:e>
                          <m:r>
                            <a:rPr lang="en-US" sz="2000" b="0" i="1" smtClean="0">
                              <a:latin typeface="Cambria Math"/>
                              <a:cs typeface="Times New Roman" pitchFamily="18" charset="0"/>
                            </a:rPr>
                            <m:t>𝐸</m:t>
                          </m:r>
                        </m:e>
                        <m:sub>
                          <m:r>
                            <a:rPr lang="en-US" sz="2000" b="0" i="1" smtClean="0">
                              <a:latin typeface="Cambria Math"/>
                              <a:cs typeface="Times New Roman" pitchFamily="18" charset="0"/>
                            </a:rPr>
                            <m:t>𝑏</m:t>
                          </m:r>
                        </m:sub>
                      </m:sSub>
                      <m:r>
                        <a:rPr lang="en-US" sz="2000" b="0" i="1" smtClean="0">
                          <a:latin typeface="Cambria Math"/>
                          <a:cs typeface="Times New Roman" pitchFamily="18" charset="0"/>
                        </a:rPr>
                        <m:t>)</m:t>
                      </m:r>
                    </m:oMath>
                  </m:oMathPara>
                </a14:m>
                <a:endParaRPr lang="en-US" sz="2000" dirty="0">
                  <a:solidFill>
                    <a:schemeClr val="tx1"/>
                  </a:solidFill>
                  <a:latin typeface="Times New Roman" pitchFamily="18" charset="0"/>
                  <a:cs typeface="Times New Roman"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39475" y="2760055"/>
                <a:ext cx="1279517" cy="400110"/>
              </a:xfrm>
              <a:prstGeom prst="rect">
                <a:avLst/>
              </a:prstGeom>
              <a:blipFill rotWithShape="1">
                <a:blip r:embed="rId7"/>
                <a:stretch>
                  <a:fillRect r="-1905" b="-16923"/>
                </a:stretch>
              </a:blipFill>
            </p:spPr>
            <p:txBody>
              <a:bodyPr/>
              <a:lstStyle/>
              <a:p>
                <a:r>
                  <a:rPr lang="en-US">
                    <a:noFill/>
                  </a:rPr>
                  <a:t> </a:t>
                </a:r>
              </a:p>
            </p:txBody>
          </p:sp>
        </mc:Fallback>
      </mc:AlternateContent>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14094" r="14116"/>
          <a:stretch/>
        </p:blipFill>
        <p:spPr>
          <a:xfrm>
            <a:off x="1933888" y="1163105"/>
            <a:ext cx="1588181" cy="1054876"/>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val="0"/>
              </a:ext>
            </a:extLst>
          </a:blip>
          <a:srcRect l="14742" r="14433"/>
          <a:stretch/>
        </p:blipFill>
        <p:spPr>
          <a:xfrm>
            <a:off x="1939039" y="2430470"/>
            <a:ext cx="1583030" cy="1065786"/>
          </a:xfrm>
          <a:prstGeom prst="rect">
            <a:avLst/>
          </a:prstGeom>
        </p:spPr>
      </p:pic>
      <p:sp>
        <p:nvSpPr>
          <p:cNvPr id="16" name="Rectangle 15"/>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361679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15" y="471815"/>
            <a:ext cx="5074925" cy="689886"/>
          </a:xfrm>
        </p:spPr>
        <p:txBody>
          <a:bodyPr/>
          <a:lstStyle/>
          <a:p>
            <a:r>
              <a:rPr lang="en-US" sz="3600" dirty="0" smtClean="0">
                <a:solidFill>
                  <a:schemeClr val="tx1"/>
                </a:solidFill>
                <a:latin typeface="+mn-lt"/>
                <a:cs typeface="Times New Roman" pitchFamily="18" charset="0"/>
              </a:rPr>
              <a:t>DCS in Dual Networks</a:t>
            </a:r>
            <a:endParaRPr lang="en-US" sz="3600" dirty="0">
              <a:solidFill>
                <a:schemeClr val="tx1"/>
              </a:solidFill>
              <a:latin typeface="+mn-lt"/>
              <a:cs typeface="Times New Roman" pitchFamily="18"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2488211826"/>
              </p:ext>
            </p:extLst>
          </p:nvPr>
        </p:nvGraphicFramePr>
        <p:xfrm>
          <a:off x="347451" y="1547155"/>
          <a:ext cx="8449100" cy="2904768"/>
        </p:xfrm>
        <a:graphic>
          <a:graphicData uri="http://schemas.openxmlformats.org/drawingml/2006/table">
            <a:tbl>
              <a:tblPr firstRow="1" bandRow="1">
                <a:tableStyleId>{5C22544A-7EE6-4342-B048-85BDC9FD1C3A}</a:tableStyleId>
              </a:tblPr>
              <a:tblGrid>
                <a:gridCol w="1728224"/>
                <a:gridCol w="2419515"/>
                <a:gridCol w="1997060"/>
                <a:gridCol w="2304301"/>
              </a:tblGrid>
              <a:tr h="527925">
                <a:tc>
                  <a:txBody>
                    <a:bodyPr/>
                    <a:lstStyle/>
                    <a:p>
                      <a:pPr algn="ctr"/>
                      <a:r>
                        <a:rPr lang="en-US" sz="2000" b="1" dirty="0" smtClean="0">
                          <a:latin typeface="+mn-lt"/>
                          <a:cs typeface="Times New Roman" panose="02020603050405020304" pitchFamily="18" charset="0"/>
                        </a:rPr>
                        <a:t>Dual networks</a:t>
                      </a:r>
                      <a:endParaRPr lang="en-US" sz="2000" b="1" dirty="0">
                        <a:latin typeface="+mn-lt"/>
                        <a:cs typeface="Times New Roman" panose="02020603050405020304" pitchFamily="18" charset="0"/>
                      </a:endParaRPr>
                    </a:p>
                  </a:txBody>
                  <a:tcPr anchor="ctr">
                    <a:lnR w="38100" cap="flat" cmpd="sng" algn="ctr">
                      <a:solidFill>
                        <a:schemeClr val="bg1"/>
                      </a:solidFill>
                      <a:prstDash val="solid"/>
                      <a:round/>
                      <a:headEnd type="none" w="med" len="med"/>
                      <a:tailEnd type="none" w="med" len="med"/>
                    </a:lnR>
                  </a:tcPr>
                </a:tc>
                <a:tc>
                  <a:txBody>
                    <a:bodyPr/>
                    <a:lstStyle/>
                    <a:p>
                      <a:pPr algn="ctr"/>
                      <a:r>
                        <a:rPr lang="en-US" sz="2000" dirty="0" smtClean="0">
                          <a:latin typeface="+mn-lt"/>
                          <a:cs typeface="Times New Roman" panose="02020603050405020304" pitchFamily="18" charset="0"/>
                        </a:rPr>
                        <a:t>Dual biological</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2000" dirty="0" smtClean="0">
                          <a:latin typeface="+mn-lt"/>
                          <a:cs typeface="Times New Roman" panose="02020603050405020304" pitchFamily="18" charset="0"/>
                        </a:rPr>
                        <a:t>Dual co-author</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2000" dirty="0" smtClean="0">
                          <a:latin typeface="+mn-lt"/>
                          <a:cs typeface="Times New Roman" panose="02020603050405020304" pitchFamily="18" charset="0"/>
                        </a:rPr>
                        <a:t>Dual social</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tcPr>
                </a:tc>
              </a:tr>
              <a:tr h="8747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smtClean="0">
                          <a:latin typeface="+mn-lt"/>
                          <a:cs typeface="Times New Roman" panose="02020603050405020304" pitchFamily="18" charset="0"/>
                        </a:rPr>
                        <a:t>DCS</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n-lt"/>
                          <a:cs typeface="Times New Roman" panose="02020603050405020304" pitchFamily="18" charset="0"/>
                        </a:rPr>
                        <a:t>Disease pathway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dirty="0" smtClean="0">
                          <a:latin typeface="+mn-lt"/>
                          <a:cs typeface="Times New Roman" panose="02020603050405020304" pitchFamily="18" charset="0"/>
                        </a:rPr>
                        <a:t>Research group</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dirty="0" smtClean="0">
                          <a:latin typeface="+mn-lt"/>
                          <a:cs typeface="Times New Roman" panose="02020603050405020304" pitchFamily="18" charset="0"/>
                        </a:rPr>
                        <a:t>Consumer </a:t>
                      </a:r>
                      <a:r>
                        <a:rPr lang="en-US" sz="2000" baseline="0" dirty="0" smtClean="0">
                          <a:latin typeface="+mn-lt"/>
                          <a:cs typeface="Times New Roman" panose="02020603050405020304" pitchFamily="18" charset="0"/>
                        </a:rPr>
                        <a:t>group</a:t>
                      </a:r>
                    </a:p>
                    <a:p>
                      <a:pPr algn="ctr"/>
                      <a:r>
                        <a:rPr lang="en-US" sz="2000" baseline="0" dirty="0" smtClean="0">
                          <a:latin typeface="+mn-lt"/>
                          <a:cs typeface="Times New Roman" panose="02020603050405020304" pitchFamily="18" charset="0"/>
                        </a:rPr>
                        <a:t>(advertising)</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8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smtClean="0">
                          <a:latin typeface="+mn-lt"/>
                          <a:cs typeface="Times New Roman" panose="02020603050405020304" pitchFamily="18" charset="0"/>
                        </a:rPr>
                        <a:t>Connectivity</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n-lt"/>
                          <a:cs typeface="Times New Roman" panose="02020603050405020304" pitchFamily="18" charset="0"/>
                        </a:rPr>
                        <a:t>Signal transduction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sz="2000" dirty="0" smtClean="0">
                          <a:latin typeface="+mn-lt"/>
                          <a:cs typeface="Times New Roman" panose="02020603050405020304" pitchFamily="18" charset="0"/>
                        </a:rPr>
                        <a:t>Collaboration</a:t>
                      </a:r>
                      <a:r>
                        <a:rPr lang="en-US" sz="2000" baseline="0" dirty="0" smtClean="0">
                          <a:latin typeface="+mn-lt"/>
                          <a:cs typeface="Times New Roman" panose="02020603050405020304" pitchFamily="18" charset="0"/>
                        </a:rPr>
                        <a:t> pattern</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sz="2000" dirty="0" smtClean="0">
                          <a:latin typeface="+mn-lt"/>
                          <a:cs typeface="Times New Roman" panose="02020603050405020304" pitchFamily="18" charset="0"/>
                        </a:rPr>
                        <a:t>Posts</a:t>
                      </a:r>
                    </a:p>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n-lt"/>
                          <a:cs typeface="Times New Roman" panose="02020603050405020304" pitchFamily="18" charset="0"/>
                        </a:rPr>
                        <a:t>(word-of-mouth)</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smtClean="0">
                          <a:latin typeface="+mn-lt"/>
                          <a:cs typeface="Times New Roman" panose="02020603050405020304" pitchFamily="18" charset="0"/>
                        </a:rPr>
                        <a:t>Density</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n-lt"/>
                          <a:cs typeface="Times New Roman" panose="02020603050405020304" pitchFamily="18" charset="0"/>
                        </a:rPr>
                        <a:t>Statistical association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latin typeface="+mn-lt"/>
                          <a:cs typeface="Times New Roman" panose="02020603050405020304" pitchFamily="18" charset="0"/>
                        </a:rPr>
                        <a:t>Similar research interest</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latin typeface="+mn-lt"/>
                          <a:cs typeface="Times New Roman" panose="02020603050405020304" pitchFamily="18" charset="0"/>
                        </a:rPr>
                        <a:t>Consumer</a:t>
                      </a:r>
                      <a:r>
                        <a:rPr lang="en-US" sz="2000" baseline="0" dirty="0" smtClean="0">
                          <a:latin typeface="+mn-lt"/>
                          <a:cs typeface="Times New Roman" panose="02020603050405020304" pitchFamily="18" charset="0"/>
                        </a:rPr>
                        <a:t> interest</a:t>
                      </a:r>
                      <a:endParaRPr lang="en-US" sz="2000" dirty="0">
                        <a:latin typeface="+mn-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bl>
          </a:graphicData>
        </a:graphic>
      </p:graphicFrame>
      <p:sp>
        <p:nvSpPr>
          <p:cNvPr id="5" name="Rectangle 4"/>
          <p:cNvSpPr/>
          <p:nvPr/>
        </p:nvSpPr>
        <p:spPr>
          <a:xfrm>
            <a:off x="501070" y="4941781"/>
            <a:ext cx="5257800" cy="430887"/>
          </a:xfrm>
          <a:prstGeom prst="rect">
            <a:avLst/>
          </a:prstGeom>
        </p:spPr>
        <p:txBody>
          <a:bodyPr wrap="square">
            <a:spAutoFit/>
          </a:bodyPr>
          <a:lstStyle/>
          <a:p>
            <a:pPr marL="57150" lvl="0" eaLnBrk="0" hangingPunct="0">
              <a:spcBef>
                <a:spcPct val="20000"/>
              </a:spcBef>
            </a:pPr>
            <a:r>
              <a:rPr lang="en-US" sz="2200" b="1" dirty="0" smtClean="0">
                <a:solidFill>
                  <a:schemeClr val="tx1"/>
                </a:solidFill>
                <a:cs typeface="Times New Roman" pitchFamily="18" charset="0"/>
              </a:rPr>
              <a:t>Theorem</a:t>
            </a:r>
            <a:r>
              <a:rPr lang="en-US" sz="2200" dirty="0" smtClean="0">
                <a:solidFill>
                  <a:schemeClr val="tx1"/>
                </a:solidFill>
                <a:cs typeface="Times New Roman" pitchFamily="18" charset="0"/>
              </a:rPr>
              <a:t>: The DCS problem is NP-hard.</a:t>
            </a:r>
            <a:endParaRPr lang="en-US" sz="2200" dirty="0">
              <a:solidFill>
                <a:schemeClr val="tx1"/>
              </a:solidFill>
              <a:cs typeface="Times New Roman" pitchFamily="18" charset="0"/>
            </a:endParaRPr>
          </a:p>
        </p:txBody>
      </p:sp>
      <p:sp>
        <p:nvSpPr>
          <p:cNvPr id="6" name="Rectangle 5"/>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178729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30" y="381000"/>
            <a:ext cx="8229600" cy="689886"/>
          </a:xfrm>
        </p:spPr>
        <p:txBody>
          <a:bodyPr/>
          <a:lstStyle/>
          <a:p>
            <a:r>
              <a:rPr lang="en-US" sz="3600" dirty="0" smtClean="0">
                <a:solidFill>
                  <a:schemeClr val="tx1"/>
                </a:solidFill>
                <a:latin typeface="+mn-lt"/>
                <a:cs typeface="Times New Roman" pitchFamily="18" charset="0"/>
              </a:rPr>
              <a:t>Optimality Preserving Pruning</a:t>
            </a:r>
            <a:endParaRPr lang="en-US" sz="36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519831" y="2262687"/>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19831" y="2262687"/>
                <a:ext cx="473012"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01069" y="4272320"/>
                <a:ext cx="510536"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01069" y="4272320"/>
                <a:ext cx="510536" cy="400110"/>
              </a:xfrm>
              <a:prstGeom prst="rect">
                <a:avLst/>
              </a:prstGeom>
              <a:blipFill rotWithShape="1">
                <a:blip r:embed="rId4"/>
                <a:stretch>
                  <a:fillRect b="-3077"/>
                </a:stretch>
              </a:blipFill>
            </p:spPr>
            <p:txBody>
              <a:bodyPr/>
              <a:lstStyle/>
              <a:p>
                <a:r>
                  <a:rPr lang="en-US">
                    <a:noFill/>
                  </a:rPr>
                  <a:t> </a:t>
                </a:r>
              </a:p>
            </p:txBody>
          </p:sp>
        </mc:Fallback>
      </mc:AlternateContent>
      <p:sp>
        <p:nvSpPr>
          <p:cNvPr id="21" name="Rectangle 2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cxnSp>
        <p:nvCxnSpPr>
          <p:cNvPr id="31" name="Straight Connector 30"/>
          <p:cNvCxnSpPr>
            <a:stCxn id="23" idx="7"/>
            <a:endCxn id="26" idx="3"/>
          </p:cNvCxnSpPr>
          <p:nvPr/>
        </p:nvCxnSpPr>
        <p:spPr>
          <a:xfrm flipV="1">
            <a:off x="1727066" y="1959936"/>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3" idx="5"/>
            <a:endCxn id="24" idx="1"/>
          </p:cNvCxnSpPr>
          <p:nvPr/>
        </p:nvCxnSpPr>
        <p:spPr>
          <a:xfrm>
            <a:off x="1727066" y="2205858"/>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5" idx="7"/>
            <a:endCxn id="24" idx="2"/>
          </p:cNvCxnSpPr>
          <p:nvPr/>
        </p:nvCxnSpPr>
        <p:spPr>
          <a:xfrm flipV="1">
            <a:off x="1580790" y="2399700"/>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6" idx="4"/>
            <a:endCxn id="24" idx="0"/>
          </p:cNvCxnSpPr>
          <p:nvPr/>
        </p:nvCxnSpPr>
        <p:spPr>
          <a:xfrm flipH="1">
            <a:off x="1964783" y="1986718"/>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49" idx="7"/>
            <a:endCxn id="28" idx="3"/>
          </p:cNvCxnSpPr>
          <p:nvPr/>
        </p:nvCxnSpPr>
        <p:spPr>
          <a:xfrm flipV="1">
            <a:off x="1589775" y="2911588"/>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48" idx="2"/>
            <a:endCxn id="29" idx="7"/>
          </p:cNvCxnSpPr>
          <p:nvPr/>
        </p:nvCxnSpPr>
        <p:spPr>
          <a:xfrm flipH="1">
            <a:off x="2333097" y="2607695"/>
            <a:ext cx="268573" cy="11941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6" idx="5"/>
            <a:endCxn id="27" idx="1"/>
          </p:cNvCxnSpPr>
          <p:nvPr/>
        </p:nvCxnSpPr>
        <p:spPr>
          <a:xfrm>
            <a:off x="2043050" y="1959936"/>
            <a:ext cx="240787" cy="25600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9" idx="1"/>
            <a:endCxn id="24" idx="5"/>
          </p:cNvCxnSpPr>
          <p:nvPr/>
        </p:nvCxnSpPr>
        <p:spPr>
          <a:xfrm flipH="1" flipV="1">
            <a:off x="2029441" y="2464358"/>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8" idx="2"/>
            <a:endCxn id="25" idx="5"/>
          </p:cNvCxnSpPr>
          <p:nvPr/>
        </p:nvCxnSpPr>
        <p:spPr>
          <a:xfrm flipH="1" flipV="1">
            <a:off x="1580790" y="2598307"/>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0" idx="6"/>
            <a:endCxn id="26" idx="2"/>
          </p:cNvCxnSpPr>
          <p:nvPr/>
        </p:nvCxnSpPr>
        <p:spPr>
          <a:xfrm>
            <a:off x="1432751" y="1895278"/>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50" idx="1"/>
            <a:endCxn id="29" idx="5"/>
          </p:cNvCxnSpPr>
          <p:nvPr/>
        </p:nvCxnSpPr>
        <p:spPr>
          <a:xfrm flipH="1" flipV="1">
            <a:off x="2333097" y="2856426"/>
            <a:ext cx="30796" cy="22294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27" idx="7"/>
            <a:endCxn id="44" idx="3"/>
          </p:cNvCxnSpPr>
          <p:nvPr/>
        </p:nvCxnSpPr>
        <p:spPr>
          <a:xfrm flipV="1">
            <a:off x="2413153" y="1895278"/>
            <a:ext cx="157593" cy="32066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23" idx="1"/>
            <a:endCxn id="30" idx="5"/>
          </p:cNvCxnSpPr>
          <p:nvPr/>
        </p:nvCxnSpPr>
        <p:spPr>
          <a:xfrm flipH="1" flipV="1">
            <a:off x="1405969" y="1959936"/>
            <a:ext cx="191781"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9" idx="6"/>
            <a:endCxn id="50" idx="2"/>
          </p:cNvCxnSpPr>
          <p:nvPr/>
        </p:nvCxnSpPr>
        <p:spPr>
          <a:xfrm>
            <a:off x="1616557" y="3144032"/>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9" idx="1"/>
            <a:endCxn id="25" idx="3"/>
          </p:cNvCxnSpPr>
          <p:nvPr/>
        </p:nvCxnSpPr>
        <p:spPr>
          <a:xfrm flipH="1" flipV="1">
            <a:off x="1451474" y="2598307"/>
            <a:ext cx="8985" cy="48106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0" idx="7"/>
            <a:endCxn id="48" idx="4"/>
          </p:cNvCxnSpPr>
          <p:nvPr/>
        </p:nvCxnSpPr>
        <p:spPr>
          <a:xfrm flipV="1">
            <a:off x="2493209" y="2699135"/>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7" idx="5"/>
            <a:endCxn id="48" idx="1"/>
          </p:cNvCxnSpPr>
          <p:nvPr/>
        </p:nvCxnSpPr>
        <p:spPr>
          <a:xfrm>
            <a:off x="2413153" y="2345259"/>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48" idx="5"/>
            <a:endCxn id="96" idx="2"/>
          </p:cNvCxnSpPr>
          <p:nvPr/>
        </p:nvCxnSpPr>
        <p:spPr>
          <a:xfrm>
            <a:off x="2757768" y="2672353"/>
            <a:ext cx="204132" cy="8313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44" idx="5"/>
            <a:endCxn id="97" idx="2"/>
          </p:cNvCxnSpPr>
          <p:nvPr/>
        </p:nvCxnSpPr>
        <p:spPr>
          <a:xfrm>
            <a:off x="2700062" y="1895278"/>
            <a:ext cx="241494" cy="19325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142" idx="7"/>
            <a:endCxn id="145" idx="3"/>
          </p:cNvCxnSpPr>
          <p:nvPr/>
        </p:nvCxnSpPr>
        <p:spPr>
          <a:xfrm flipV="1">
            <a:off x="1718624" y="4013761"/>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a:stCxn id="142" idx="5"/>
            <a:endCxn id="143" idx="1"/>
          </p:cNvCxnSpPr>
          <p:nvPr/>
        </p:nvCxnSpPr>
        <p:spPr>
          <a:xfrm>
            <a:off x="1718624" y="4259683"/>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a:stCxn id="144" idx="0"/>
            <a:endCxn id="142" idx="3"/>
          </p:cNvCxnSpPr>
          <p:nvPr/>
        </p:nvCxnSpPr>
        <p:spPr>
          <a:xfrm flipV="1">
            <a:off x="1507690" y="4259683"/>
            <a:ext cx="81618" cy="2363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145" idx="4"/>
            <a:endCxn id="143" idx="0"/>
          </p:cNvCxnSpPr>
          <p:nvPr/>
        </p:nvCxnSpPr>
        <p:spPr>
          <a:xfrm flipH="1">
            <a:off x="1956341" y="4040543"/>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143" idx="7"/>
            <a:endCxn id="146" idx="2"/>
          </p:cNvCxnSpPr>
          <p:nvPr/>
        </p:nvCxnSpPr>
        <p:spPr>
          <a:xfrm flipV="1">
            <a:off x="2020999" y="4334426"/>
            <a:ext cx="227614" cy="5444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a:stCxn id="146" idx="4"/>
            <a:endCxn id="148" idx="0"/>
          </p:cNvCxnSpPr>
          <p:nvPr/>
        </p:nvCxnSpPr>
        <p:spPr>
          <a:xfrm flipH="1">
            <a:off x="2259997" y="4425866"/>
            <a:ext cx="80056" cy="32828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a:stCxn id="143" idx="5"/>
            <a:endCxn id="148" idx="1"/>
          </p:cNvCxnSpPr>
          <p:nvPr/>
        </p:nvCxnSpPr>
        <p:spPr>
          <a:xfrm>
            <a:off x="2020999" y="4518183"/>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145" idx="5"/>
            <a:endCxn id="146" idx="1"/>
          </p:cNvCxnSpPr>
          <p:nvPr/>
        </p:nvCxnSpPr>
        <p:spPr>
          <a:xfrm>
            <a:off x="2034608" y="4013761"/>
            <a:ext cx="240787" cy="25600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47" idx="0"/>
            <a:endCxn id="143" idx="4"/>
          </p:cNvCxnSpPr>
          <p:nvPr/>
        </p:nvCxnSpPr>
        <p:spPr>
          <a:xfrm flipV="1">
            <a:off x="1885658" y="4544965"/>
            <a:ext cx="70683" cy="26435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147" idx="2"/>
            <a:endCxn id="144" idx="5"/>
          </p:cNvCxnSpPr>
          <p:nvPr/>
        </p:nvCxnSpPr>
        <p:spPr>
          <a:xfrm flipH="1" flipV="1">
            <a:off x="1572348" y="4652132"/>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a:stCxn id="144" idx="1"/>
            <a:endCxn id="149" idx="4"/>
          </p:cNvCxnSpPr>
          <p:nvPr/>
        </p:nvCxnSpPr>
        <p:spPr>
          <a:xfrm flipH="1" flipV="1">
            <a:off x="1332869" y="4040543"/>
            <a:ext cx="110163" cy="48227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9" idx="6"/>
            <a:endCxn id="145" idx="2"/>
          </p:cNvCxnSpPr>
          <p:nvPr/>
        </p:nvCxnSpPr>
        <p:spPr>
          <a:xfrm>
            <a:off x="1424309" y="3949103"/>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7" idx="6"/>
            <a:endCxn id="148" idx="3"/>
          </p:cNvCxnSpPr>
          <p:nvPr/>
        </p:nvCxnSpPr>
        <p:spPr>
          <a:xfrm>
            <a:off x="1977098" y="4900755"/>
            <a:ext cx="218241" cy="949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2" idx="4"/>
            <a:endCxn id="147" idx="1"/>
          </p:cNvCxnSpPr>
          <p:nvPr/>
        </p:nvCxnSpPr>
        <p:spPr>
          <a:xfrm>
            <a:off x="1653966" y="4286465"/>
            <a:ext cx="167034" cy="54963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7" idx="7"/>
            <a:endCxn id="146" idx="3"/>
          </p:cNvCxnSpPr>
          <p:nvPr/>
        </p:nvCxnSpPr>
        <p:spPr>
          <a:xfrm flipV="1">
            <a:off x="1950316" y="4399084"/>
            <a:ext cx="325079" cy="43701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4" idx="6"/>
            <a:endCxn id="143" idx="3"/>
          </p:cNvCxnSpPr>
          <p:nvPr/>
        </p:nvCxnSpPr>
        <p:spPr>
          <a:xfrm flipV="1">
            <a:off x="1599130" y="4518183"/>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68" idx="7"/>
            <a:endCxn id="147" idx="3"/>
          </p:cNvCxnSpPr>
          <p:nvPr/>
        </p:nvCxnSpPr>
        <p:spPr>
          <a:xfrm flipV="1">
            <a:off x="1581333" y="4965413"/>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68" idx="1"/>
            <a:endCxn id="144" idx="3"/>
          </p:cNvCxnSpPr>
          <p:nvPr/>
        </p:nvCxnSpPr>
        <p:spPr>
          <a:xfrm flipH="1" flipV="1">
            <a:off x="1443032" y="4652132"/>
            <a:ext cx="8985" cy="48106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68" idx="6"/>
            <a:endCxn id="169" idx="2"/>
          </p:cNvCxnSpPr>
          <p:nvPr/>
        </p:nvCxnSpPr>
        <p:spPr>
          <a:xfrm>
            <a:off x="1608115" y="5197857"/>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69" idx="7"/>
            <a:endCxn id="167" idx="4"/>
          </p:cNvCxnSpPr>
          <p:nvPr/>
        </p:nvCxnSpPr>
        <p:spPr>
          <a:xfrm flipV="1">
            <a:off x="2484767" y="4752960"/>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69" idx="1"/>
            <a:endCxn id="148" idx="4"/>
          </p:cNvCxnSpPr>
          <p:nvPr/>
        </p:nvCxnSpPr>
        <p:spPr>
          <a:xfrm flipH="1" flipV="1">
            <a:off x="2259997" y="4937033"/>
            <a:ext cx="95454" cy="19616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63" idx="3"/>
            <a:endCxn id="146" idx="7"/>
          </p:cNvCxnSpPr>
          <p:nvPr/>
        </p:nvCxnSpPr>
        <p:spPr>
          <a:xfrm flipH="1">
            <a:off x="2404711" y="3949103"/>
            <a:ext cx="157593" cy="32066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45" idx="6"/>
            <a:endCxn id="163" idx="2"/>
          </p:cNvCxnSpPr>
          <p:nvPr/>
        </p:nvCxnSpPr>
        <p:spPr>
          <a:xfrm flipV="1">
            <a:off x="2061390" y="3884445"/>
            <a:ext cx="474132" cy="6465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46" idx="5"/>
            <a:endCxn id="167" idx="1"/>
          </p:cNvCxnSpPr>
          <p:nvPr/>
        </p:nvCxnSpPr>
        <p:spPr>
          <a:xfrm>
            <a:off x="2404711" y="4399084"/>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67" idx="5"/>
            <a:endCxn id="179" idx="2"/>
          </p:cNvCxnSpPr>
          <p:nvPr/>
        </p:nvCxnSpPr>
        <p:spPr>
          <a:xfrm>
            <a:off x="2749326" y="4726178"/>
            <a:ext cx="204132" cy="8313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67" idx="7"/>
            <a:endCxn id="180" idx="3"/>
          </p:cNvCxnSpPr>
          <p:nvPr/>
        </p:nvCxnSpPr>
        <p:spPr>
          <a:xfrm flipV="1">
            <a:off x="2749326" y="4207011"/>
            <a:ext cx="210570" cy="3898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a:stCxn id="180" idx="4"/>
            <a:endCxn id="179" idx="0"/>
          </p:cNvCxnSpPr>
          <p:nvPr/>
        </p:nvCxnSpPr>
        <p:spPr>
          <a:xfrm>
            <a:off x="3024554" y="4233793"/>
            <a:ext cx="20344" cy="48408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3284366" y="2262687"/>
            <a:ext cx="780522" cy="400110"/>
          </a:xfrm>
          <a:prstGeom prst="rect">
            <a:avLst/>
          </a:prstGeom>
        </p:spPr>
        <p:txBody>
          <a:bodyPr wrap="square">
            <a:spAutoFit/>
          </a:bodyPr>
          <a:lstStyle/>
          <a:p>
            <a:pPr marL="57150" lvl="0" eaLnBrk="0" hangingPunct="0">
              <a:spcBef>
                <a:spcPct val="20000"/>
              </a:spcBef>
            </a:pPr>
            <a:r>
              <a:rPr lang="en-US" sz="2000" dirty="0" smtClean="0">
                <a:solidFill>
                  <a:schemeClr val="tx1"/>
                </a:solidFill>
                <a:cs typeface="Times New Roman" pitchFamily="18" charset="0"/>
              </a:rPr>
              <a:t>Leaf</a:t>
            </a:r>
            <a:endParaRPr lang="en-US" sz="2000" dirty="0">
              <a:solidFill>
                <a:schemeClr val="tx1"/>
              </a:solidFill>
              <a:cs typeface="Times New Roman" pitchFamily="18" charset="0"/>
            </a:endParaRPr>
          </a:p>
        </p:txBody>
      </p:sp>
      <p:sp>
        <p:nvSpPr>
          <p:cNvPr id="207" name="Rectangle 206"/>
          <p:cNvSpPr/>
          <p:nvPr/>
        </p:nvSpPr>
        <p:spPr>
          <a:xfrm>
            <a:off x="3189419" y="4272320"/>
            <a:ext cx="1497796" cy="400110"/>
          </a:xfrm>
          <a:prstGeom prst="rect">
            <a:avLst/>
          </a:prstGeom>
        </p:spPr>
        <p:txBody>
          <a:bodyPr wrap="square">
            <a:spAutoFit/>
          </a:bodyPr>
          <a:lstStyle/>
          <a:p>
            <a:pPr marL="57150" lvl="0" eaLnBrk="0" hangingPunct="0">
              <a:spcBef>
                <a:spcPct val="20000"/>
              </a:spcBef>
            </a:pPr>
            <a:r>
              <a:rPr lang="en-US" sz="2000" dirty="0" smtClean="0">
                <a:solidFill>
                  <a:schemeClr val="tx1"/>
                </a:solidFill>
                <a:cs typeface="Times New Roman" pitchFamily="18" charset="0"/>
              </a:rPr>
              <a:t>Low degree</a:t>
            </a:r>
            <a:endParaRPr lang="en-US" sz="2000" dirty="0">
              <a:solidFill>
                <a:schemeClr val="tx1"/>
              </a:solidFill>
              <a:cs typeface="Times New Roman" pitchFamily="18" charset="0"/>
            </a:endParaRPr>
          </a:p>
        </p:txBody>
      </p:sp>
      <mc:AlternateContent xmlns:mc="http://schemas.openxmlformats.org/markup-compatibility/2006" xmlns:a14="http://schemas.microsoft.com/office/drawing/2010/main">
        <mc:Choice Requires="a14">
          <p:sp>
            <p:nvSpPr>
              <p:cNvPr id="210" name="Rectangle 209"/>
              <p:cNvSpPr/>
              <p:nvPr/>
            </p:nvSpPr>
            <p:spPr>
              <a:xfrm>
                <a:off x="6011747" y="2262687"/>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210" name="Rectangle 209"/>
              <p:cNvSpPr>
                <a:spLocks noRot="1" noChangeAspect="1" noMove="1" noResize="1" noEditPoints="1" noAdjustHandles="1" noChangeArrowheads="1" noChangeShapeType="1" noTextEdit="1"/>
              </p:cNvSpPr>
              <p:nvPr/>
            </p:nvSpPr>
            <p:spPr>
              <a:xfrm>
                <a:off x="6011747" y="2262687"/>
                <a:ext cx="473012"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5992985" y="4272320"/>
                <a:ext cx="510536"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211" name="Rectangle 210"/>
              <p:cNvSpPr>
                <a:spLocks noRot="1" noChangeAspect="1" noMove="1" noResize="1" noEditPoints="1" noAdjustHandles="1" noChangeArrowheads="1" noChangeShapeType="1" noTextEdit="1"/>
              </p:cNvSpPr>
              <p:nvPr/>
            </p:nvSpPr>
            <p:spPr>
              <a:xfrm>
                <a:off x="5992985" y="4272320"/>
                <a:ext cx="510536" cy="400110"/>
              </a:xfrm>
              <a:prstGeom prst="rect">
                <a:avLst/>
              </a:prstGeom>
              <a:blipFill rotWithShape="1">
                <a:blip r:embed="rId6"/>
                <a:stretch>
                  <a:fillRect b="-3077"/>
                </a:stretch>
              </a:blipFill>
            </p:spPr>
            <p:txBody>
              <a:bodyPr/>
              <a:lstStyle/>
              <a:p>
                <a:r>
                  <a:rPr lang="en-US">
                    <a:noFill/>
                  </a:rPr>
                  <a:t> </a:t>
                </a:r>
              </a:p>
            </p:txBody>
          </p:sp>
        </mc:Fallback>
      </mc:AlternateContent>
      <p:sp>
        <p:nvSpPr>
          <p:cNvPr id="212" name="Oval 211"/>
          <p:cNvSpPr/>
          <p:nvPr/>
        </p:nvSpPr>
        <p:spPr>
          <a:xfrm>
            <a:off x="7062884" y="204976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3" name="Oval 212"/>
          <p:cNvSpPr/>
          <p:nvPr/>
        </p:nvSpPr>
        <p:spPr>
          <a:xfrm>
            <a:off x="7365259" y="230826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4" name="Oval 213"/>
          <p:cNvSpPr/>
          <p:nvPr/>
        </p:nvSpPr>
        <p:spPr>
          <a:xfrm>
            <a:off x="6916608" y="24422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5" name="Oval 214"/>
          <p:cNvSpPr/>
          <p:nvPr/>
        </p:nvSpPr>
        <p:spPr>
          <a:xfrm>
            <a:off x="7378868" y="180383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6" name="Oval 215"/>
          <p:cNvSpPr/>
          <p:nvPr/>
        </p:nvSpPr>
        <p:spPr>
          <a:xfrm>
            <a:off x="7748971" y="218916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7" name="Oval 216"/>
          <p:cNvSpPr/>
          <p:nvPr/>
        </p:nvSpPr>
        <p:spPr>
          <a:xfrm>
            <a:off x="7294576" y="275549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8" name="Oval 217"/>
          <p:cNvSpPr/>
          <p:nvPr/>
        </p:nvSpPr>
        <p:spPr>
          <a:xfrm>
            <a:off x="7668915" y="270032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9" name="Oval 218"/>
          <p:cNvSpPr/>
          <p:nvPr/>
        </p:nvSpPr>
        <p:spPr>
          <a:xfrm>
            <a:off x="6741787" y="180383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20" name="Straight Connector 219"/>
          <p:cNvCxnSpPr>
            <a:stCxn id="212" idx="7"/>
            <a:endCxn id="215" idx="3"/>
          </p:cNvCxnSpPr>
          <p:nvPr/>
        </p:nvCxnSpPr>
        <p:spPr>
          <a:xfrm flipV="1">
            <a:off x="7218982" y="1959936"/>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212" idx="5"/>
            <a:endCxn id="213" idx="1"/>
          </p:cNvCxnSpPr>
          <p:nvPr/>
        </p:nvCxnSpPr>
        <p:spPr>
          <a:xfrm>
            <a:off x="7218982" y="2205858"/>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214" idx="7"/>
            <a:endCxn id="213" idx="2"/>
          </p:cNvCxnSpPr>
          <p:nvPr/>
        </p:nvCxnSpPr>
        <p:spPr>
          <a:xfrm flipV="1">
            <a:off x="7072706" y="2399700"/>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215" idx="4"/>
            <a:endCxn id="213" idx="0"/>
          </p:cNvCxnSpPr>
          <p:nvPr/>
        </p:nvCxnSpPr>
        <p:spPr>
          <a:xfrm flipH="1">
            <a:off x="7456699" y="1986718"/>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235" idx="7"/>
            <a:endCxn id="217" idx="3"/>
          </p:cNvCxnSpPr>
          <p:nvPr/>
        </p:nvCxnSpPr>
        <p:spPr>
          <a:xfrm flipV="1">
            <a:off x="7081691" y="2911588"/>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234" idx="2"/>
            <a:endCxn id="218" idx="7"/>
          </p:cNvCxnSpPr>
          <p:nvPr/>
        </p:nvCxnSpPr>
        <p:spPr>
          <a:xfrm flipH="1">
            <a:off x="7825013" y="2607695"/>
            <a:ext cx="268573" cy="11941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215" idx="5"/>
            <a:endCxn id="216" idx="1"/>
          </p:cNvCxnSpPr>
          <p:nvPr/>
        </p:nvCxnSpPr>
        <p:spPr>
          <a:xfrm>
            <a:off x="7534966" y="1959936"/>
            <a:ext cx="240787" cy="25600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218" idx="1"/>
            <a:endCxn id="213" idx="5"/>
          </p:cNvCxnSpPr>
          <p:nvPr/>
        </p:nvCxnSpPr>
        <p:spPr>
          <a:xfrm flipH="1" flipV="1">
            <a:off x="7521357" y="2464358"/>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a:stCxn id="217" idx="2"/>
            <a:endCxn id="214" idx="5"/>
          </p:cNvCxnSpPr>
          <p:nvPr/>
        </p:nvCxnSpPr>
        <p:spPr>
          <a:xfrm flipH="1" flipV="1">
            <a:off x="7072706" y="2598307"/>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a:stCxn id="219" idx="6"/>
            <a:endCxn id="215" idx="2"/>
          </p:cNvCxnSpPr>
          <p:nvPr/>
        </p:nvCxnSpPr>
        <p:spPr>
          <a:xfrm>
            <a:off x="6924667" y="1895278"/>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30" name="Oval 229"/>
          <p:cNvSpPr/>
          <p:nvPr/>
        </p:nvSpPr>
        <p:spPr>
          <a:xfrm>
            <a:off x="8035880" y="17391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31" name="Straight Connector 230"/>
          <p:cNvCxnSpPr>
            <a:stCxn id="236" idx="1"/>
            <a:endCxn id="218" idx="5"/>
          </p:cNvCxnSpPr>
          <p:nvPr/>
        </p:nvCxnSpPr>
        <p:spPr>
          <a:xfrm flipH="1" flipV="1">
            <a:off x="7825013" y="2856426"/>
            <a:ext cx="30796" cy="22294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a:stCxn id="216" idx="7"/>
            <a:endCxn id="230" idx="3"/>
          </p:cNvCxnSpPr>
          <p:nvPr/>
        </p:nvCxnSpPr>
        <p:spPr>
          <a:xfrm flipV="1">
            <a:off x="7905069" y="1895278"/>
            <a:ext cx="157593" cy="32066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a:stCxn id="212" idx="1"/>
            <a:endCxn id="219" idx="5"/>
          </p:cNvCxnSpPr>
          <p:nvPr/>
        </p:nvCxnSpPr>
        <p:spPr>
          <a:xfrm flipH="1" flipV="1">
            <a:off x="6897885" y="1959936"/>
            <a:ext cx="191781"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34" name="Oval 233"/>
          <p:cNvSpPr/>
          <p:nvPr/>
        </p:nvSpPr>
        <p:spPr>
          <a:xfrm>
            <a:off x="8093586" y="251625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35" name="Oval 234"/>
          <p:cNvSpPr/>
          <p:nvPr/>
        </p:nvSpPr>
        <p:spPr>
          <a:xfrm>
            <a:off x="6925593" y="305259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36" name="Oval 235"/>
          <p:cNvSpPr/>
          <p:nvPr/>
        </p:nvSpPr>
        <p:spPr>
          <a:xfrm>
            <a:off x="7829027" y="305259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37" name="Straight Connector 236"/>
          <p:cNvCxnSpPr>
            <a:stCxn id="235" idx="6"/>
            <a:endCxn id="236" idx="2"/>
          </p:cNvCxnSpPr>
          <p:nvPr/>
        </p:nvCxnSpPr>
        <p:spPr>
          <a:xfrm>
            <a:off x="7108473" y="3144032"/>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a:stCxn id="235" idx="1"/>
            <a:endCxn id="214" idx="3"/>
          </p:cNvCxnSpPr>
          <p:nvPr/>
        </p:nvCxnSpPr>
        <p:spPr>
          <a:xfrm flipH="1" flipV="1">
            <a:off x="6943390" y="2598307"/>
            <a:ext cx="8985" cy="48106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a:stCxn id="236" idx="7"/>
            <a:endCxn id="234" idx="4"/>
          </p:cNvCxnSpPr>
          <p:nvPr/>
        </p:nvCxnSpPr>
        <p:spPr>
          <a:xfrm flipV="1">
            <a:off x="7985125" y="2699135"/>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a:stCxn id="216" idx="5"/>
            <a:endCxn id="234" idx="1"/>
          </p:cNvCxnSpPr>
          <p:nvPr/>
        </p:nvCxnSpPr>
        <p:spPr>
          <a:xfrm>
            <a:off x="7905069" y="2345259"/>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45" name="Oval 244"/>
          <p:cNvSpPr/>
          <p:nvPr/>
        </p:nvSpPr>
        <p:spPr>
          <a:xfrm>
            <a:off x="7054442" y="410358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6" name="Oval 245"/>
          <p:cNvSpPr/>
          <p:nvPr/>
        </p:nvSpPr>
        <p:spPr>
          <a:xfrm>
            <a:off x="7356817" y="436208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7" name="Oval 246"/>
          <p:cNvSpPr/>
          <p:nvPr/>
        </p:nvSpPr>
        <p:spPr>
          <a:xfrm>
            <a:off x="6908166" y="4496034"/>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8" name="Oval 247"/>
          <p:cNvSpPr/>
          <p:nvPr/>
        </p:nvSpPr>
        <p:spPr>
          <a:xfrm>
            <a:off x="7370426" y="38576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9" name="Oval 248"/>
          <p:cNvSpPr/>
          <p:nvPr/>
        </p:nvSpPr>
        <p:spPr>
          <a:xfrm>
            <a:off x="7740529" y="4242986"/>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0" name="Oval 249"/>
          <p:cNvSpPr/>
          <p:nvPr/>
        </p:nvSpPr>
        <p:spPr>
          <a:xfrm>
            <a:off x="7286134" y="480931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1" name="Oval 250"/>
          <p:cNvSpPr/>
          <p:nvPr/>
        </p:nvSpPr>
        <p:spPr>
          <a:xfrm>
            <a:off x="7660473" y="475415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2" name="Oval 251"/>
          <p:cNvSpPr/>
          <p:nvPr/>
        </p:nvSpPr>
        <p:spPr>
          <a:xfrm>
            <a:off x="6733345" y="38576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53" name="Straight Connector 252"/>
          <p:cNvCxnSpPr>
            <a:stCxn id="245" idx="7"/>
            <a:endCxn id="248" idx="3"/>
          </p:cNvCxnSpPr>
          <p:nvPr/>
        </p:nvCxnSpPr>
        <p:spPr>
          <a:xfrm flipV="1">
            <a:off x="7210540" y="4013761"/>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a:stCxn id="245" idx="5"/>
            <a:endCxn id="246" idx="1"/>
          </p:cNvCxnSpPr>
          <p:nvPr/>
        </p:nvCxnSpPr>
        <p:spPr>
          <a:xfrm>
            <a:off x="7210540" y="4259683"/>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a:stCxn id="247" idx="0"/>
            <a:endCxn id="245" idx="3"/>
          </p:cNvCxnSpPr>
          <p:nvPr/>
        </p:nvCxnSpPr>
        <p:spPr>
          <a:xfrm flipV="1">
            <a:off x="6999606" y="4259683"/>
            <a:ext cx="81618" cy="2363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48" idx="4"/>
            <a:endCxn id="246" idx="0"/>
          </p:cNvCxnSpPr>
          <p:nvPr/>
        </p:nvCxnSpPr>
        <p:spPr>
          <a:xfrm flipH="1">
            <a:off x="7448257" y="4040543"/>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46" idx="7"/>
            <a:endCxn id="249" idx="2"/>
          </p:cNvCxnSpPr>
          <p:nvPr/>
        </p:nvCxnSpPr>
        <p:spPr>
          <a:xfrm flipV="1">
            <a:off x="7512915" y="4334426"/>
            <a:ext cx="227614" cy="5444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a:stCxn id="249" idx="4"/>
            <a:endCxn id="251" idx="0"/>
          </p:cNvCxnSpPr>
          <p:nvPr/>
        </p:nvCxnSpPr>
        <p:spPr>
          <a:xfrm flipH="1">
            <a:off x="7751913" y="4425866"/>
            <a:ext cx="80056" cy="32828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a:stCxn id="246" idx="5"/>
            <a:endCxn id="251" idx="1"/>
          </p:cNvCxnSpPr>
          <p:nvPr/>
        </p:nvCxnSpPr>
        <p:spPr>
          <a:xfrm>
            <a:off x="7512915" y="4518183"/>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stCxn id="248" idx="5"/>
            <a:endCxn id="249" idx="1"/>
          </p:cNvCxnSpPr>
          <p:nvPr/>
        </p:nvCxnSpPr>
        <p:spPr>
          <a:xfrm>
            <a:off x="7526524" y="4013761"/>
            <a:ext cx="240787" cy="25600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a:stCxn id="250" idx="0"/>
            <a:endCxn id="246" idx="4"/>
          </p:cNvCxnSpPr>
          <p:nvPr/>
        </p:nvCxnSpPr>
        <p:spPr>
          <a:xfrm flipV="1">
            <a:off x="7377574" y="4544965"/>
            <a:ext cx="70683" cy="26435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a:stCxn id="250" idx="2"/>
            <a:endCxn id="247" idx="5"/>
          </p:cNvCxnSpPr>
          <p:nvPr/>
        </p:nvCxnSpPr>
        <p:spPr>
          <a:xfrm flipH="1" flipV="1">
            <a:off x="7064264" y="4652132"/>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a:stCxn id="247" idx="1"/>
            <a:endCxn id="252" idx="4"/>
          </p:cNvCxnSpPr>
          <p:nvPr/>
        </p:nvCxnSpPr>
        <p:spPr>
          <a:xfrm flipH="1" flipV="1">
            <a:off x="6824785" y="4040543"/>
            <a:ext cx="110163" cy="48227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4" name="Straight Connector 263"/>
          <p:cNvCxnSpPr>
            <a:stCxn id="252" idx="6"/>
            <a:endCxn id="248" idx="2"/>
          </p:cNvCxnSpPr>
          <p:nvPr/>
        </p:nvCxnSpPr>
        <p:spPr>
          <a:xfrm>
            <a:off x="6916225" y="3949103"/>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a:stCxn id="250" idx="6"/>
            <a:endCxn id="251" idx="3"/>
          </p:cNvCxnSpPr>
          <p:nvPr/>
        </p:nvCxnSpPr>
        <p:spPr>
          <a:xfrm>
            <a:off x="7469014" y="4900755"/>
            <a:ext cx="218241" cy="949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66" name="Oval 265"/>
          <p:cNvSpPr/>
          <p:nvPr/>
        </p:nvSpPr>
        <p:spPr>
          <a:xfrm>
            <a:off x="8027438" y="379300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67" name="Straight Connector 266"/>
          <p:cNvCxnSpPr>
            <a:stCxn id="245" idx="4"/>
            <a:endCxn id="250" idx="1"/>
          </p:cNvCxnSpPr>
          <p:nvPr/>
        </p:nvCxnSpPr>
        <p:spPr>
          <a:xfrm>
            <a:off x="7145882" y="4286465"/>
            <a:ext cx="167034" cy="54963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a:stCxn id="250" idx="7"/>
            <a:endCxn id="249" idx="3"/>
          </p:cNvCxnSpPr>
          <p:nvPr/>
        </p:nvCxnSpPr>
        <p:spPr>
          <a:xfrm flipV="1">
            <a:off x="7442232" y="4399084"/>
            <a:ext cx="325079" cy="43701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247" idx="6"/>
            <a:endCxn id="246" idx="3"/>
          </p:cNvCxnSpPr>
          <p:nvPr/>
        </p:nvCxnSpPr>
        <p:spPr>
          <a:xfrm flipV="1">
            <a:off x="7091046" y="4518183"/>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70" name="Oval 269"/>
          <p:cNvSpPr/>
          <p:nvPr/>
        </p:nvSpPr>
        <p:spPr>
          <a:xfrm>
            <a:off x="8085144" y="45700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71" name="Oval 270"/>
          <p:cNvSpPr/>
          <p:nvPr/>
        </p:nvSpPr>
        <p:spPr>
          <a:xfrm>
            <a:off x="6917151" y="5106417"/>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72" name="Oval 271"/>
          <p:cNvSpPr/>
          <p:nvPr/>
        </p:nvSpPr>
        <p:spPr>
          <a:xfrm>
            <a:off x="7820585" y="5106417"/>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273" name="Straight Connector 272"/>
          <p:cNvCxnSpPr>
            <a:stCxn id="271" idx="7"/>
            <a:endCxn id="250" idx="3"/>
          </p:cNvCxnSpPr>
          <p:nvPr/>
        </p:nvCxnSpPr>
        <p:spPr>
          <a:xfrm flipV="1">
            <a:off x="7073249" y="4965413"/>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4" name="Straight Connector 273"/>
          <p:cNvCxnSpPr>
            <a:stCxn id="271" idx="1"/>
            <a:endCxn id="247" idx="3"/>
          </p:cNvCxnSpPr>
          <p:nvPr/>
        </p:nvCxnSpPr>
        <p:spPr>
          <a:xfrm flipH="1" flipV="1">
            <a:off x="6934948" y="4652132"/>
            <a:ext cx="8985" cy="48106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5" name="Straight Connector 274"/>
          <p:cNvCxnSpPr>
            <a:stCxn id="271" idx="6"/>
            <a:endCxn id="272" idx="2"/>
          </p:cNvCxnSpPr>
          <p:nvPr/>
        </p:nvCxnSpPr>
        <p:spPr>
          <a:xfrm>
            <a:off x="7100031" y="5197857"/>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6" name="Straight Connector 275"/>
          <p:cNvCxnSpPr>
            <a:stCxn id="272" idx="7"/>
            <a:endCxn id="270" idx="4"/>
          </p:cNvCxnSpPr>
          <p:nvPr/>
        </p:nvCxnSpPr>
        <p:spPr>
          <a:xfrm flipV="1">
            <a:off x="7976683" y="4752960"/>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7" name="Straight Connector 276"/>
          <p:cNvCxnSpPr>
            <a:stCxn id="272" idx="1"/>
            <a:endCxn id="251" idx="4"/>
          </p:cNvCxnSpPr>
          <p:nvPr/>
        </p:nvCxnSpPr>
        <p:spPr>
          <a:xfrm flipH="1" flipV="1">
            <a:off x="7751913" y="4937033"/>
            <a:ext cx="95454" cy="19616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6" idx="3"/>
            <a:endCxn id="249" idx="7"/>
          </p:cNvCxnSpPr>
          <p:nvPr/>
        </p:nvCxnSpPr>
        <p:spPr>
          <a:xfrm flipH="1">
            <a:off x="7896627" y="3949103"/>
            <a:ext cx="157593" cy="32066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48" idx="6"/>
            <a:endCxn id="266" idx="2"/>
          </p:cNvCxnSpPr>
          <p:nvPr/>
        </p:nvCxnSpPr>
        <p:spPr>
          <a:xfrm flipV="1">
            <a:off x="7553306" y="3884445"/>
            <a:ext cx="474132" cy="6465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49" idx="5"/>
            <a:endCxn id="270" idx="1"/>
          </p:cNvCxnSpPr>
          <p:nvPr/>
        </p:nvCxnSpPr>
        <p:spPr>
          <a:xfrm>
            <a:off x="7896627" y="4399084"/>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88" name="Right Arrow 287"/>
          <p:cNvSpPr/>
          <p:nvPr/>
        </p:nvSpPr>
        <p:spPr>
          <a:xfrm>
            <a:off x="4575660" y="3214868"/>
            <a:ext cx="1420985"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648810" y="2852925"/>
            <a:ext cx="1106426" cy="400110"/>
          </a:xfrm>
          <a:prstGeom prst="rect">
            <a:avLst/>
          </a:prstGeom>
        </p:spPr>
        <p:txBody>
          <a:bodyPr wrap="square">
            <a:spAutoFit/>
          </a:bodyPr>
          <a:lstStyle/>
          <a:p>
            <a:pPr marL="57150" lvl="0" eaLnBrk="0" hangingPunct="0">
              <a:spcBef>
                <a:spcPct val="20000"/>
              </a:spcBef>
            </a:pPr>
            <a:r>
              <a:rPr lang="en-US" sz="2000" dirty="0" smtClean="0">
                <a:solidFill>
                  <a:schemeClr val="tx1"/>
                </a:solidFill>
                <a:cs typeface="Times New Roman" pitchFamily="18" charset="0"/>
              </a:rPr>
              <a:t>Pruning</a:t>
            </a:r>
            <a:endParaRPr lang="en-US" sz="2000" dirty="0">
              <a:solidFill>
                <a:schemeClr val="tx1"/>
              </a:solidFill>
              <a:cs typeface="Times New Roman" pitchFamily="18" charset="0"/>
            </a:endParaRPr>
          </a:p>
        </p:txBody>
      </p:sp>
      <p:sp>
        <p:nvSpPr>
          <p:cNvPr id="292" name="Freeform 291"/>
          <p:cNvSpPr/>
          <p:nvPr/>
        </p:nvSpPr>
        <p:spPr>
          <a:xfrm>
            <a:off x="1281410" y="3713634"/>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38B45"/>
              </a:solidFill>
            </a:endParaRPr>
          </a:p>
        </p:txBody>
      </p:sp>
      <p:sp>
        <p:nvSpPr>
          <p:cNvPr id="294" name="Freeform 293"/>
          <p:cNvSpPr/>
          <p:nvPr/>
        </p:nvSpPr>
        <p:spPr>
          <a:xfrm>
            <a:off x="1281410" y="1676037"/>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38B45"/>
              </a:solidFill>
            </a:endParaRPr>
          </a:p>
        </p:txBody>
      </p:sp>
      <p:sp>
        <p:nvSpPr>
          <p:cNvPr id="295" name="Freeform 294"/>
          <p:cNvSpPr/>
          <p:nvPr/>
        </p:nvSpPr>
        <p:spPr>
          <a:xfrm>
            <a:off x="6784360" y="3713634"/>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38B45"/>
              </a:solidFill>
            </a:endParaRPr>
          </a:p>
        </p:txBody>
      </p:sp>
      <p:sp>
        <p:nvSpPr>
          <p:cNvPr id="296" name="Freeform 295"/>
          <p:cNvSpPr/>
          <p:nvPr/>
        </p:nvSpPr>
        <p:spPr>
          <a:xfrm>
            <a:off x="6784360" y="1676037"/>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38B45"/>
              </a:solidFill>
            </a:endParaRPr>
          </a:p>
        </p:txBody>
      </p:sp>
      <p:sp>
        <p:nvSpPr>
          <p:cNvPr id="23" name="Oval 22"/>
          <p:cNvSpPr/>
          <p:nvPr/>
        </p:nvSpPr>
        <p:spPr>
          <a:xfrm>
            <a:off x="1570968" y="204976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 name="Oval 23"/>
          <p:cNvSpPr/>
          <p:nvPr/>
        </p:nvSpPr>
        <p:spPr>
          <a:xfrm>
            <a:off x="1873343" y="230826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 name="Oval 24"/>
          <p:cNvSpPr/>
          <p:nvPr/>
        </p:nvSpPr>
        <p:spPr>
          <a:xfrm>
            <a:off x="1424692" y="24422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6" name="Oval 25"/>
          <p:cNvSpPr/>
          <p:nvPr/>
        </p:nvSpPr>
        <p:spPr>
          <a:xfrm>
            <a:off x="1886952" y="180383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7" name="Oval 26"/>
          <p:cNvSpPr/>
          <p:nvPr/>
        </p:nvSpPr>
        <p:spPr>
          <a:xfrm>
            <a:off x="2257055" y="218916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8" name="Oval 27"/>
          <p:cNvSpPr/>
          <p:nvPr/>
        </p:nvSpPr>
        <p:spPr>
          <a:xfrm>
            <a:off x="1802660" y="275549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9" name="Oval 28"/>
          <p:cNvSpPr/>
          <p:nvPr/>
        </p:nvSpPr>
        <p:spPr>
          <a:xfrm>
            <a:off x="2176999" y="270032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0" name="Oval 29"/>
          <p:cNvSpPr/>
          <p:nvPr/>
        </p:nvSpPr>
        <p:spPr>
          <a:xfrm>
            <a:off x="1249871" y="180383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4" name="Oval 43"/>
          <p:cNvSpPr/>
          <p:nvPr/>
        </p:nvSpPr>
        <p:spPr>
          <a:xfrm>
            <a:off x="2543964" y="17391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8" name="Oval 47"/>
          <p:cNvSpPr/>
          <p:nvPr/>
        </p:nvSpPr>
        <p:spPr>
          <a:xfrm>
            <a:off x="2601670" y="251625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9" name="Oval 48"/>
          <p:cNvSpPr/>
          <p:nvPr/>
        </p:nvSpPr>
        <p:spPr>
          <a:xfrm>
            <a:off x="1433677" y="305259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0" name="Oval 49"/>
          <p:cNvSpPr/>
          <p:nvPr/>
        </p:nvSpPr>
        <p:spPr>
          <a:xfrm>
            <a:off x="2337111" y="305259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6" name="Oval 95"/>
          <p:cNvSpPr/>
          <p:nvPr/>
        </p:nvSpPr>
        <p:spPr>
          <a:xfrm>
            <a:off x="2961900" y="266405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7" name="Oval 96"/>
          <p:cNvSpPr/>
          <p:nvPr/>
        </p:nvSpPr>
        <p:spPr>
          <a:xfrm>
            <a:off x="2941556" y="199708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2" name="Oval 141"/>
          <p:cNvSpPr/>
          <p:nvPr/>
        </p:nvSpPr>
        <p:spPr>
          <a:xfrm>
            <a:off x="1562526" y="410358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3" name="Oval 142"/>
          <p:cNvSpPr/>
          <p:nvPr/>
        </p:nvSpPr>
        <p:spPr>
          <a:xfrm>
            <a:off x="1864901" y="436208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4" name="Oval 143"/>
          <p:cNvSpPr/>
          <p:nvPr/>
        </p:nvSpPr>
        <p:spPr>
          <a:xfrm>
            <a:off x="1416250" y="4496034"/>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5" name="Oval 144"/>
          <p:cNvSpPr/>
          <p:nvPr/>
        </p:nvSpPr>
        <p:spPr>
          <a:xfrm>
            <a:off x="1878510" y="38576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6" name="Oval 145"/>
          <p:cNvSpPr/>
          <p:nvPr/>
        </p:nvSpPr>
        <p:spPr>
          <a:xfrm>
            <a:off x="2248613" y="4242986"/>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7" name="Oval 146"/>
          <p:cNvSpPr/>
          <p:nvPr/>
        </p:nvSpPr>
        <p:spPr>
          <a:xfrm>
            <a:off x="1794218" y="480931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8" name="Oval 147"/>
          <p:cNvSpPr/>
          <p:nvPr/>
        </p:nvSpPr>
        <p:spPr>
          <a:xfrm>
            <a:off x="2168557" y="475415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9" name="Oval 148"/>
          <p:cNvSpPr/>
          <p:nvPr/>
        </p:nvSpPr>
        <p:spPr>
          <a:xfrm>
            <a:off x="1241429" y="38576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63" name="Oval 162"/>
          <p:cNvSpPr/>
          <p:nvPr/>
        </p:nvSpPr>
        <p:spPr>
          <a:xfrm>
            <a:off x="2535522" y="379300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67" name="Oval 166"/>
          <p:cNvSpPr/>
          <p:nvPr/>
        </p:nvSpPr>
        <p:spPr>
          <a:xfrm>
            <a:off x="2593228" y="45700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68" name="Oval 167"/>
          <p:cNvSpPr/>
          <p:nvPr/>
        </p:nvSpPr>
        <p:spPr>
          <a:xfrm>
            <a:off x="1425235" y="5106417"/>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69" name="Oval 168"/>
          <p:cNvSpPr/>
          <p:nvPr/>
        </p:nvSpPr>
        <p:spPr>
          <a:xfrm>
            <a:off x="2328669" y="5106417"/>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79" name="Oval 178"/>
          <p:cNvSpPr/>
          <p:nvPr/>
        </p:nvSpPr>
        <p:spPr>
          <a:xfrm>
            <a:off x="2953458" y="4717875"/>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0" name="Oval 179"/>
          <p:cNvSpPr/>
          <p:nvPr/>
        </p:nvSpPr>
        <p:spPr>
          <a:xfrm>
            <a:off x="2933114" y="405091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97" name="Rectangle 296"/>
          <p:cNvSpPr/>
          <p:nvPr/>
        </p:nvSpPr>
        <p:spPr>
          <a:xfrm>
            <a:off x="3252758" y="5197857"/>
            <a:ext cx="3250763" cy="400110"/>
          </a:xfrm>
          <a:prstGeom prst="rect">
            <a:avLst/>
          </a:prstGeom>
        </p:spPr>
        <p:txBody>
          <a:bodyPr wrap="square">
            <a:spAutoFit/>
          </a:bodyPr>
          <a:lstStyle/>
          <a:p>
            <a:pPr marL="57150" lvl="0" eaLnBrk="0" hangingPunct="0">
              <a:spcBef>
                <a:spcPct val="20000"/>
              </a:spcBef>
            </a:pPr>
            <a:r>
              <a:rPr lang="en-US" sz="2000" dirty="0" smtClean="0">
                <a:solidFill>
                  <a:schemeClr val="tx1"/>
                </a:solidFill>
                <a:cs typeface="Times New Roman" pitchFamily="18" charset="0"/>
              </a:rPr>
              <a:t>Densest connected subgraph</a:t>
            </a:r>
            <a:endParaRPr lang="en-US" sz="2000" dirty="0">
              <a:solidFill>
                <a:schemeClr val="tx1"/>
              </a:solidFill>
              <a:cs typeface="Times New Roman" pitchFamily="18" charset="0"/>
            </a:endParaRPr>
          </a:p>
        </p:txBody>
      </p:sp>
      <p:cxnSp>
        <p:nvCxnSpPr>
          <p:cNvPr id="299" name="Straight Arrow Connector 298"/>
          <p:cNvCxnSpPr>
            <a:stCxn id="292" idx="9"/>
          </p:cNvCxnSpPr>
          <p:nvPr/>
        </p:nvCxnSpPr>
        <p:spPr>
          <a:xfrm>
            <a:off x="2463801" y="4905376"/>
            <a:ext cx="840834" cy="383921"/>
          </a:xfrm>
          <a:prstGeom prst="straightConnector1">
            <a:avLst/>
          </a:prstGeom>
          <a:ln w="28575">
            <a:solidFill>
              <a:srgbClr val="FA9FB5"/>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a:stCxn id="295" idx="3"/>
          </p:cNvCxnSpPr>
          <p:nvPr/>
        </p:nvCxnSpPr>
        <p:spPr>
          <a:xfrm flipH="1">
            <a:off x="6377035" y="4746626"/>
            <a:ext cx="491166" cy="542671"/>
          </a:xfrm>
          <a:prstGeom prst="straightConnector1">
            <a:avLst/>
          </a:prstGeom>
          <a:ln w="28575">
            <a:solidFill>
              <a:srgbClr val="FA9FB5"/>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3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97"/>
                                        </p:tgtEl>
                                        <p:attrNameLst>
                                          <p:attrName>style.color</p:attrName>
                                        </p:attrNameLst>
                                      </p:cBhvr>
                                      <p:to>
                                        <a:srgbClr val="238745"/>
                                      </p:to>
                                    </p:animClr>
                                    <p:animClr clrSpc="rgb" dir="cw">
                                      <p:cBhvr>
                                        <p:cTn id="7" dur="500" fill="hold"/>
                                        <p:tgtEl>
                                          <p:spTgt spid="97"/>
                                        </p:tgtEl>
                                        <p:attrNameLst>
                                          <p:attrName>fillcolor</p:attrName>
                                        </p:attrNameLst>
                                      </p:cBhvr>
                                      <p:to>
                                        <a:srgbClr val="238745"/>
                                      </p:to>
                                    </p:animClr>
                                    <p:set>
                                      <p:cBhvr>
                                        <p:cTn id="8" dur="500" fill="hold"/>
                                        <p:tgtEl>
                                          <p:spTgt spid="97"/>
                                        </p:tgtEl>
                                        <p:attrNameLst>
                                          <p:attrName>fill.type</p:attrName>
                                        </p:attrNameLst>
                                      </p:cBhvr>
                                      <p:to>
                                        <p:strVal val="solid"/>
                                      </p:to>
                                    </p:set>
                                    <p:set>
                                      <p:cBhvr>
                                        <p:cTn id="9" dur="500" fill="hold"/>
                                        <p:tgtEl>
                                          <p:spTgt spid="97"/>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6"/>
                                        </p:tgtEl>
                                        <p:attrNameLst>
                                          <p:attrName>style.color</p:attrName>
                                        </p:attrNameLst>
                                      </p:cBhvr>
                                      <p:to>
                                        <a:srgbClr val="238745"/>
                                      </p:to>
                                    </p:animClr>
                                    <p:animClr clrSpc="rgb" dir="cw">
                                      <p:cBhvr>
                                        <p:cTn id="12" dur="500" fill="hold"/>
                                        <p:tgtEl>
                                          <p:spTgt spid="96"/>
                                        </p:tgtEl>
                                        <p:attrNameLst>
                                          <p:attrName>fillcolor</p:attrName>
                                        </p:attrNameLst>
                                      </p:cBhvr>
                                      <p:to>
                                        <a:srgbClr val="238745"/>
                                      </p:to>
                                    </p:animClr>
                                    <p:set>
                                      <p:cBhvr>
                                        <p:cTn id="13" dur="500" fill="hold"/>
                                        <p:tgtEl>
                                          <p:spTgt spid="96"/>
                                        </p:tgtEl>
                                        <p:attrNameLst>
                                          <p:attrName>fill.type</p:attrName>
                                        </p:attrNameLst>
                                      </p:cBhvr>
                                      <p:to>
                                        <p:strVal val="solid"/>
                                      </p:to>
                                    </p:set>
                                    <p:set>
                                      <p:cBhvr>
                                        <p:cTn id="14" dur="500" fill="hold"/>
                                        <p:tgtEl>
                                          <p:spTgt spid="96"/>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80"/>
                                        </p:tgtEl>
                                        <p:attrNameLst>
                                          <p:attrName>style.color</p:attrName>
                                        </p:attrNameLst>
                                      </p:cBhvr>
                                      <p:to>
                                        <a:srgbClr val="238745"/>
                                      </p:to>
                                    </p:animClr>
                                    <p:animClr clrSpc="rgb" dir="cw">
                                      <p:cBhvr>
                                        <p:cTn id="17" dur="500" fill="hold"/>
                                        <p:tgtEl>
                                          <p:spTgt spid="180"/>
                                        </p:tgtEl>
                                        <p:attrNameLst>
                                          <p:attrName>fillcolor</p:attrName>
                                        </p:attrNameLst>
                                      </p:cBhvr>
                                      <p:to>
                                        <a:srgbClr val="238745"/>
                                      </p:to>
                                    </p:animClr>
                                    <p:set>
                                      <p:cBhvr>
                                        <p:cTn id="18" dur="500" fill="hold"/>
                                        <p:tgtEl>
                                          <p:spTgt spid="180"/>
                                        </p:tgtEl>
                                        <p:attrNameLst>
                                          <p:attrName>fill.type</p:attrName>
                                        </p:attrNameLst>
                                      </p:cBhvr>
                                      <p:to>
                                        <p:strVal val="solid"/>
                                      </p:to>
                                    </p:set>
                                    <p:set>
                                      <p:cBhvr>
                                        <p:cTn id="19" dur="500" fill="hold"/>
                                        <p:tgtEl>
                                          <p:spTgt spid="180"/>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79"/>
                                        </p:tgtEl>
                                        <p:attrNameLst>
                                          <p:attrName>style.color</p:attrName>
                                        </p:attrNameLst>
                                      </p:cBhvr>
                                      <p:to>
                                        <a:srgbClr val="238745"/>
                                      </p:to>
                                    </p:animClr>
                                    <p:animClr clrSpc="rgb" dir="cw">
                                      <p:cBhvr>
                                        <p:cTn id="22" dur="500" fill="hold"/>
                                        <p:tgtEl>
                                          <p:spTgt spid="179"/>
                                        </p:tgtEl>
                                        <p:attrNameLst>
                                          <p:attrName>fillcolor</p:attrName>
                                        </p:attrNameLst>
                                      </p:cBhvr>
                                      <p:to>
                                        <a:srgbClr val="238745"/>
                                      </p:to>
                                    </p:animClr>
                                    <p:set>
                                      <p:cBhvr>
                                        <p:cTn id="23" dur="500" fill="hold"/>
                                        <p:tgtEl>
                                          <p:spTgt spid="179"/>
                                        </p:tgtEl>
                                        <p:attrNameLst>
                                          <p:attrName>fill.type</p:attrName>
                                        </p:attrNameLst>
                                      </p:cBhvr>
                                      <p:to>
                                        <p:strVal val="solid"/>
                                      </p:to>
                                    </p:set>
                                    <p:set>
                                      <p:cBhvr>
                                        <p:cTn id="24" dur="500" fill="hold"/>
                                        <p:tgtEl>
                                          <p:spTgt spid="17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5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5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5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6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6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6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6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6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6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6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7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7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7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7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79"/>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8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9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9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9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9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9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9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9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P spid="212" grpId="0" animBg="1"/>
      <p:bldP spid="213" grpId="0" animBg="1"/>
      <p:bldP spid="214" grpId="0" animBg="1"/>
      <p:bldP spid="215" grpId="0" animBg="1"/>
      <p:bldP spid="216" grpId="0" animBg="1"/>
      <p:bldP spid="217" grpId="0" animBg="1"/>
      <p:bldP spid="218" grpId="0" animBg="1"/>
      <p:bldP spid="219" grpId="0" animBg="1"/>
      <p:bldP spid="230" grpId="0" animBg="1"/>
      <p:bldP spid="234" grpId="0" animBg="1"/>
      <p:bldP spid="235" grpId="0" animBg="1"/>
      <p:bldP spid="236" grpId="0" animBg="1"/>
      <p:bldP spid="245" grpId="0" animBg="1"/>
      <p:bldP spid="246" grpId="0" animBg="1"/>
      <p:bldP spid="247" grpId="0" animBg="1"/>
      <p:bldP spid="248" grpId="0" animBg="1"/>
      <p:bldP spid="249" grpId="0" animBg="1"/>
      <p:bldP spid="250" grpId="0" animBg="1"/>
      <p:bldP spid="251" grpId="0" animBg="1"/>
      <p:bldP spid="252" grpId="0" animBg="1"/>
      <p:bldP spid="266" grpId="0" animBg="1"/>
      <p:bldP spid="270" grpId="0" animBg="1"/>
      <p:bldP spid="271" grpId="0" animBg="1"/>
      <p:bldP spid="272" grpId="0" animBg="1"/>
      <p:bldP spid="288" grpId="0" animBg="1"/>
      <p:bldP spid="290" grpId="0"/>
      <p:bldP spid="292" grpId="0" animBg="1"/>
      <p:bldP spid="294" grpId="0" animBg="1"/>
      <p:bldP spid="295" grpId="0" animBg="1"/>
      <p:bldP spid="296" grpId="0" animBg="1"/>
      <p:bldP spid="96" grpId="0" animBg="1"/>
      <p:bldP spid="97" grpId="0" animBg="1"/>
      <p:bldP spid="179" grpId="0" animBg="1"/>
      <p:bldP spid="180" grpId="0" animBg="1"/>
      <p:bldP spid="2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stCxn id="23" idx="5"/>
            <a:endCxn id="24" idx="0"/>
          </p:cNvCxnSpPr>
          <p:nvPr/>
        </p:nvCxnSpPr>
        <p:spPr>
          <a:xfrm>
            <a:off x="2690106" y="4279807"/>
            <a:ext cx="305445" cy="22922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17" idx="6"/>
            <a:endCxn id="24" idx="1"/>
          </p:cNvCxnSpPr>
          <p:nvPr/>
        </p:nvCxnSpPr>
        <p:spPr>
          <a:xfrm>
            <a:off x="2400904" y="4461071"/>
            <a:ext cx="529989" cy="7474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0" name="Title 1"/>
          <p:cNvSpPr txBox="1">
            <a:spLocks/>
          </p:cNvSpPr>
          <p:nvPr/>
        </p:nvSpPr>
        <p:spPr bwMode="auto">
          <a:xfrm>
            <a:off x="498130" y="381000"/>
            <a:ext cx="8500866" cy="689886"/>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600" dirty="0" smtClean="0">
                <a:solidFill>
                  <a:schemeClr val="tx1"/>
                </a:solidFill>
                <a:latin typeface="+mn-lt"/>
                <a:cs typeface="Times New Roman" pitchFamily="18" charset="0"/>
              </a:rPr>
              <a:t>DCS_RDS Algorithm : </a:t>
            </a:r>
            <a:r>
              <a:rPr lang="en-US" sz="2800" dirty="0" smtClean="0">
                <a:solidFill>
                  <a:schemeClr val="tx1"/>
                </a:solidFill>
                <a:latin typeface="+mn-lt"/>
                <a:cs typeface="Times New Roman" pitchFamily="18" charset="0"/>
              </a:rPr>
              <a:t>Finding the Densest Subgraph</a:t>
            </a:r>
            <a:endParaRPr lang="en-US" sz="36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617424282"/>
                  </p:ext>
                </p:extLst>
              </p:nvPr>
            </p:nvGraphicFramePr>
            <p:xfrm>
              <a:off x="385855" y="1090160"/>
              <a:ext cx="8336824" cy="2607675"/>
            </p:xfrm>
            <a:graphic>
              <a:graphicData uri="http://schemas.openxmlformats.org/drawingml/2006/table">
                <a:tbl>
                  <a:tblPr firstRow="1" bandRow="1">
                    <a:tableStyleId>{5C22544A-7EE6-4342-B048-85BDC9FD1C3A}</a:tableStyleId>
                  </a:tblPr>
                  <a:tblGrid>
                    <a:gridCol w="1802789"/>
                    <a:gridCol w="2073845"/>
                    <a:gridCol w="2265895"/>
                    <a:gridCol w="2194295"/>
                  </a:tblGrid>
                  <a:tr h="442570">
                    <a:tc>
                      <a:txBody>
                        <a:bodyPr/>
                        <a:lstStyle/>
                        <a:p>
                          <a:pPr algn="ctr"/>
                          <a:r>
                            <a:rPr lang="en-US" dirty="0" smtClean="0"/>
                            <a:t>Methods</a:t>
                          </a:r>
                          <a:endParaRPr lang="en-US" dirty="0"/>
                        </a:p>
                      </a:txBody>
                      <a:tcPr anchor="ctr">
                        <a:lnR w="38100" cap="flat" cmpd="sng" algn="ctr">
                          <a:solidFill>
                            <a:schemeClr val="bg1"/>
                          </a:solidFill>
                          <a:prstDash val="solid"/>
                          <a:round/>
                          <a:headEnd type="none" w="med" len="med"/>
                          <a:tailEnd type="none" w="med" len="med"/>
                        </a:lnR>
                      </a:tcPr>
                    </a:tc>
                    <a:tc>
                      <a:txBody>
                        <a:bodyPr/>
                        <a:lstStyle/>
                        <a:p>
                          <a:pPr algn="ctr"/>
                          <a:r>
                            <a:rPr lang="en-US" dirty="0" smtClean="0"/>
                            <a:t>Relationship</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dirty="0" smtClean="0"/>
                            <a:t>Exact or Approx.</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dirty="0" smtClean="0"/>
                            <a:t>Complexity</a:t>
                          </a:r>
                          <a:endParaRPr lang="en-US" dirty="0"/>
                        </a:p>
                      </a:txBody>
                      <a:tcPr anchor="ctr">
                        <a:lnL w="38100" cap="flat" cmpd="sng" algn="ctr">
                          <a:solidFill>
                            <a:schemeClr val="bg1"/>
                          </a:solidFill>
                          <a:prstDash val="solid"/>
                          <a:round/>
                          <a:headEnd type="none" w="med" len="med"/>
                          <a:tailEnd type="none" w="med" len="med"/>
                        </a:lnL>
                      </a:tcPr>
                    </a:tc>
                  </a:tr>
                  <a:tr h="671175">
                    <a:tc>
                      <a:txBody>
                        <a:bodyPr/>
                        <a:lstStyle/>
                        <a:p>
                          <a:pPr algn="ctr"/>
                          <a:r>
                            <a:rPr lang="en-US" sz="1800" dirty="0" smtClean="0">
                              <a:solidFill>
                                <a:schemeClr val="tx1"/>
                              </a:solidFill>
                              <a:cs typeface="Times New Roman" pitchFamily="18" charset="0"/>
                            </a:rPr>
                            <a:t>Greedy node deletion</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dirty="0" smtClean="0"/>
                            <a:t>Get a</a:t>
                          </a:r>
                          <a:r>
                            <a:rPr lang="en-US" baseline="0" dirty="0" smtClean="0"/>
                            <a:t> value </a:t>
                          </a:r>
                          <a14:m>
                            <m:oMath xmlns:m="http://schemas.openxmlformats.org/officeDocument/2006/math">
                              <m:r>
                                <a:rPr lang="en-US" b="0" i="1" baseline="0" smtClean="0">
                                  <a:latin typeface="Cambria Math"/>
                                </a:rPr>
                                <m:t>𝑑</m:t>
                              </m:r>
                            </m:oMath>
                          </a14:m>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dirty="0" smtClean="0"/>
                            <a:t>2-approx.</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𝑚</m:t>
                                </m:r>
                                <m:r>
                                  <a:rPr lang="en-US" b="0" i="1" smtClean="0">
                                    <a:latin typeface="Cambria Math"/>
                                  </a:rPr>
                                  <m:t>+</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m:oMathPara>
                          </a14:m>
                          <a:endParaRPr lang="en-US" dirty="0"/>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691290">
                    <a:tc>
                      <a:txBody>
                        <a:bodyPr/>
                        <a:lstStyle/>
                        <a:p>
                          <a:pPr algn="ctr"/>
                          <a:r>
                            <a:rPr lang="en-US" sz="1800" dirty="0" smtClean="0">
                              <a:solidFill>
                                <a:schemeClr val="tx1"/>
                              </a:solidFill>
                              <a:cs typeface="Times New Roman" pitchFamily="18" charset="0"/>
                            </a:rPr>
                            <a:t>Removing low degree nodes</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smtClean="0"/>
                            <a:t>Use </a:t>
                          </a:r>
                          <a14:m>
                            <m:oMath xmlns:m="http://schemas.openxmlformats.org/officeDocument/2006/math">
                              <m:r>
                                <a:rPr lang="en-US" b="0" i="1" baseline="0" smtClean="0">
                                  <a:latin typeface="Cambria Math"/>
                                </a:rPr>
                                <m:t>𝑑</m:t>
                              </m:r>
                            </m:oMath>
                          </a14:m>
                          <a:r>
                            <a:rPr lang="en-US" dirty="0" smtClean="0"/>
                            <a:t> to prune</a:t>
                          </a:r>
                          <a:r>
                            <a:rPr lang="en-US" baseline="0" dirty="0" smtClean="0"/>
                            <a:t>, get a subgraph </a:t>
                          </a:r>
                          <a14:m>
                            <m:oMath xmlns:m="http://schemas.openxmlformats.org/officeDocument/2006/math">
                              <m:r>
                                <a:rPr lang="en-US" b="0" i="1" baseline="0" smtClean="0">
                                  <a:latin typeface="Cambria Math"/>
                                </a:rPr>
                                <m:t>𝐺</m:t>
                              </m:r>
                              <m:r>
                                <a:rPr lang="en-US" b="0" i="1" baseline="0" smtClean="0">
                                  <a:latin typeface="Cambria Math"/>
                                </a:rPr>
                                <m:t>[</m:t>
                              </m:r>
                              <m:r>
                                <a:rPr lang="en-US" b="0" i="1" baseline="0" smtClean="0">
                                  <a:latin typeface="Cambria Math"/>
                                </a:rPr>
                                <m:t>𝑇</m:t>
                              </m:r>
                              <m:r>
                                <a:rPr lang="en-US" b="0" i="1" baseline="0" smtClean="0">
                                  <a:latin typeface="Cambria Math"/>
                                </a:rPr>
                                <m:t>]</m:t>
                              </m:r>
                            </m:oMath>
                          </a14:m>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4-approx.</a:t>
                          </a: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(containing the exact)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𝑚</m:t>
                                </m:r>
                                <m:r>
                                  <a:rPr lang="en-US" b="0" i="1" smtClean="0">
                                    <a:latin typeface="Cambria Math"/>
                                  </a:rPr>
                                  <m:t>)</m:t>
                                </m:r>
                              </m:oMath>
                            </m:oMathPara>
                          </a14:m>
                          <a:endParaRPr lang="en-US"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29695">
                    <a:tc>
                      <a:txBody>
                        <a:bodyPr/>
                        <a:lstStyle/>
                        <a:p>
                          <a:pPr algn="ctr"/>
                          <a:r>
                            <a:rPr lang="en-US" sz="1800" dirty="0" smtClean="0">
                              <a:solidFill>
                                <a:schemeClr val="tx1"/>
                              </a:solidFill>
                              <a:cs typeface="Times New Roman" pitchFamily="18" charset="0"/>
                            </a:rPr>
                            <a:t>Parametric maximum flow</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Find the</a:t>
                          </a:r>
                          <a:r>
                            <a:rPr lang="en-US" baseline="0" dirty="0" smtClean="0"/>
                            <a:t> densest subgraph on </a:t>
                          </a:r>
                          <a14:m>
                            <m:oMath xmlns:m="http://schemas.openxmlformats.org/officeDocument/2006/math">
                              <m:r>
                                <a:rPr lang="en-US" b="0" i="1" baseline="0" smtClean="0">
                                  <a:latin typeface="Cambria Math"/>
                                </a:rPr>
                                <m:t>𝐺</m:t>
                              </m:r>
                              <m:r>
                                <a:rPr lang="en-US" b="0" i="1" baseline="0" smtClean="0">
                                  <a:latin typeface="Cambria Math"/>
                                </a:rPr>
                                <m:t>[</m:t>
                              </m:r>
                              <m:r>
                                <a:rPr lang="en-US" b="0" i="1" baseline="0" smtClean="0">
                                  <a:latin typeface="Cambria Math"/>
                                </a:rPr>
                                <m:t>𝑇</m:t>
                              </m:r>
                              <m:r>
                                <a:rPr lang="en-US" b="0" i="1" baseline="0" smtClean="0">
                                  <a:latin typeface="Cambria Math"/>
                                </a:rPr>
                                <m:t>]</m:t>
                              </m:r>
                            </m:oMath>
                          </a14:m>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dirty="0" smtClean="0"/>
                            <a:t>Exact</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ts val="28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m:t>
                                    </m:r>
                                  </m:sup>
                                </m:sSup>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m:t>
                                            </m:r>
                                          </m:sup>
                                        </m:sSup>
                                      </m:e>
                                      <m:sup>
                                        <m:r>
                                          <a:rPr lang="en-US" b="0" i="1" smtClean="0">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m:t>
                                        </m:r>
                                      </m:sup>
                                    </m:sSup>
                                    <m:r>
                                      <a:rPr lang="en-US" b="0" i="1" smtClean="0">
                                        <a:latin typeface="Cambria Math"/>
                                      </a:rPr>
                                      <m:t>)</m:t>
                                    </m:r>
                                  </m:e>
                                </m:func>
                                <m:r>
                                  <a:rPr lang="en-US" b="0" i="1" smtClean="0">
                                    <a:latin typeface="Cambria Math"/>
                                  </a:rPr>
                                  <m:t>)</m:t>
                                </m:r>
                              </m:oMath>
                            </m:oMathPara>
                          </a14:m>
                          <a:endParaRPr lang="en-US" dirty="0"/>
                        </a:p>
                        <a:p>
                          <a:pPr algn="ctr">
                            <a:lnSpc>
                              <a:spcPts val="2800"/>
                            </a:lnSpc>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m:t>
                                    </m:r>
                                  </m:sup>
                                </m:sSup>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m:t>
                                    </m:r>
                                  </m:sup>
                                </m:sSup>
                                <m:r>
                                  <a:rPr lang="en-US" b="0" i="1" smtClean="0">
                                    <a:latin typeface="Cambria Math"/>
                                    <a:ea typeface="Cambria Math"/>
                                  </a:rPr>
                                  <m:t>≪</m:t>
                                </m:r>
                                <m:r>
                                  <a:rPr lang="en-US" b="0" i="1" smtClean="0">
                                    <a:latin typeface="Cambria Math"/>
                                    <a:ea typeface="Cambria Math"/>
                                  </a:rPr>
                                  <m:t>𝑚</m:t>
                                </m:r>
                              </m:oMath>
                            </m:oMathPara>
                          </a14:m>
                          <a:endParaRPr lang="en-US"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17424282"/>
                  </p:ext>
                </p:extLst>
              </p:nvPr>
            </p:nvGraphicFramePr>
            <p:xfrm>
              <a:off x="385855" y="1090160"/>
              <a:ext cx="8336824" cy="2607675"/>
            </p:xfrm>
            <a:graphic>
              <a:graphicData uri="http://schemas.openxmlformats.org/drawingml/2006/table">
                <a:tbl>
                  <a:tblPr firstRow="1" bandRow="1">
                    <a:tableStyleId>{5C22544A-7EE6-4342-B048-85BDC9FD1C3A}</a:tableStyleId>
                  </a:tblPr>
                  <a:tblGrid>
                    <a:gridCol w="1802789"/>
                    <a:gridCol w="2073845"/>
                    <a:gridCol w="2265895"/>
                    <a:gridCol w="2194295"/>
                  </a:tblGrid>
                  <a:tr h="442570">
                    <a:tc>
                      <a:txBody>
                        <a:bodyPr/>
                        <a:lstStyle/>
                        <a:p>
                          <a:pPr algn="ctr"/>
                          <a:r>
                            <a:rPr lang="en-US" dirty="0" smtClean="0"/>
                            <a:t>Methods</a:t>
                          </a:r>
                          <a:endParaRPr lang="en-US" dirty="0"/>
                        </a:p>
                      </a:txBody>
                      <a:tcPr anchor="ctr">
                        <a:lnR w="38100" cap="flat" cmpd="sng" algn="ctr">
                          <a:solidFill>
                            <a:schemeClr val="bg1"/>
                          </a:solidFill>
                          <a:prstDash val="solid"/>
                          <a:round/>
                          <a:headEnd type="none" w="med" len="med"/>
                          <a:tailEnd type="none" w="med" len="med"/>
                        </a:lnR>
                      </a:tcPr>
                    </a:tc>
                    <a:tc>
                      <a:txBody>
                        <a:bodyPr/>
                        <a:lstStyle/>
                        <a:p>
                          <a:pPr algn="ctr"/>
                          <a:r>
                            <a:rPr lang="en-US" dirty="0" smtClean="0"/>
                            <a:t>Relationship</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dirty="0" smtClean="0"/>
                            <a:t>Exact or Approx.</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dirty="0" smtClean="0"/>
                            <a:t>Complexity</a:t>
                          </a:r>
                          <a:endParaRPr lang="en-US" dirty="0"/>
                        </a:p>
                      </a:txBody>
                      <a:tcPr anchor="ctr">
                        <a:lnL w="38100" cap="flat" cmpd="sng" algn="ctr">
                          <a:solidFill>
                            <a:schemeClr val="bg1"/>
                          </a:solidFill>
                          <a:prstDash val="solid"/>
                          <a:round/>
                          <a:headEnd type="none" w="med" len="med"/>
                          <a:tailEnd type="none" w="med" len="med"/>
                        </a:lnL>
                      </a:tcPr>
                    </a:tc>
                  </a:tr>
                  <a:tr h="671175">
                    <a:tc>
                      <a:txBody>
                        <a:bodyPr/>
                        <a:lstStyle/>
                        <a:p>
                          <a:pPr algn="ctr"/>
                          <a:r>
                            <a:rPr lang="en-US" sz="1800" dirty="0" smtClean="0">
                              <a:solidFill>
                                <a:schemeClr val="tx1"/>
                              </a:solidFill>
                              <a:cs typeface="Times New Roman" pitchFamily="18" charset="0"/>
                            </a:rPr>
                            <a:t>Greedy node deletion</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blipFill rotWithShape="1">
                          <a:blip r:embed="rId3"/>
                          <a:stretch>
                            <a:fillRect l="-87059" t="-67273" r="-215294" b="-224545"/>
                          </a:stretch>
                        </a:blipFill>
                      </a:tcPr>
                    </a:tc>
                    <a:tc>
                      <a:txBody>
                        <a:bodyPr/>
                        <a:lstStyle/>
                        <a:p>
                          <a:pPr algn="ctr"/>
                          <a:r>
                            <a:rPr lang="en-US" dirty="0" smtClean="0"/>
                            <a:t>2-approx.</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blipFill rotWithShape="1">
                          <a:blip r:embed="rId3"/>
                          <a:stretch>
                            <a:fillRect l="-280000" t="-67273" b="-224545"/>
                          </a:stretch>
                        </a:blipFill>
                      </a:tcPr>
                    </a:tc>
                  </a:tr>
                  <a:tr h="691290">
                    <a:tc>
                      <a:txBody>
                        <a:bodyPr/>
                        <a:lstStyle/>
                        <a:p>
                          <a:pPr algn="ctr"/>
                          <a:r>
                            <a:rPr lang="en-US" sz="1800" dirty="0" smtClean="0">
                              <a:solidFill>
                                <a:schemeClr val="tx1"/>
                              </a:solidFill>
                              <a:cs typeface="Times New Roman" pitchFamily="18" charset="0"/>
                            </a:rPr>
                            <a:t>Removing low degree nodes</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l="-87059" t="-162832" r="-215294" b="-118584"/>
                          </a:stretch>
                        </a:blip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4-approx.</a:t>
                          </a: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(containing the exact)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l="-280000" t="-162832" b="-118584"/>
                          </a:stretch>
                        </a:blipFill>
                      </a:tcPr>
                    </a:tc>
                  </a:tr>
                  <a:tr h="802640">
                    <a:tc>
                      <a:txBody>
                        <a:bodyPr/>
                        <a:lstStyle/>
                        <a:p>
                          <a:pPr algn="ctr"/>
                          <a:r>
                            <a:rPr lang="en-US" sz="1800" dirty="0" smtClean="0">
                              <a:solidFill>
                                <a:schemeClr val="tx1"/>
                              </a:solidFill>
                              <a:cs typeface="Times New Roman" pitchFamily="18" charset="0"/>
                            </a:rPr>
                            <a:t>Parametric maximum flow</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blipFill rotWithShape="1">
                          <a:blip r:embed="rId3"/>
                          <a:stretch>
                            <a:fillRect l="-87059" t="-225000" r="-215294" b="-1515"/>
                          </a:stretch>
                        </a:blipFill>
                      </a:tcPr>
                    </a:tc>
                    <a:tc>
                      <a:txBody>
                        <a:bodyPr/>
                        <a:lstStyle/>
                        <a:p>
                          <a:pPr algn="ctr"/>
                          <a:r>
                            <a:rPr lang="en-US" dirty="0" smtClean="0"/>
                            <a:t>Exact</a:t>
                          </a:r>
                          <a:endParaRPr 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blipFill rotWithShape="1">
                          <a:blip r:embed="rId3"/>
                          <a:stretch>
                            <a:fillRect l="-280000" t="-225000" b="-15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16" name="Rectangle 15"/>
              <p:cNvSpPr/>
              <p:nvPr/>
            </p:nvSpPr>
            <p:spPr>
              <a:xfrm>
                <a:off x="885120" y="4538366"/>
                <a:ext cx="510536"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885120" y="4538366"/>
                <a:ext cx="510536" cy="400110"/>
              </a:xfrm>
              <a:prstGeom prst="rect">
                <a:avLst/>
              </a:prstGeom>
              <a:blipFill rotWithShape="1">
                <a:blip r:embed="rId4"/>
                <a:stretch>
                  <a:fillRect b="-1515"/>
                </a:stretch>
              </a:blipFill>
            </p:spPr>
            <p:txBody>
              <a:bodyPr/>
              <a:lstStyle/>
              <a:p>
                <a:r>
                  <a:rPr lang="en-US">
                    <a:noFill/>
                  </a:rPr>
                  <a:t> </a:t>
                </a:r>
              </a:p>
            </p:txBody>
          </p:sp>
        </mc:Fallback>
      </mc:AlternateContent>
      <p:cxnSp>
        <p:nvCxnSpPr>
          <p:cNvPr id="28" name="Straight Connector 27"/>
          <p:cNvCxnSpPr>
            <a:stCxn id="17" idx="7"/>
            <a:endCxn id="23" idx="3"/>
          </p:cNvCxnSpPr>
          <p:nvPr/>
        </p:nvCxnSpPr>
        <p:spPr>
          <a:xfrm flipV="1">
            <a:off x="2374122" y="4279807"/>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7" idx="5"/>
            <a:endCxn id="18" idx="1"/>
          </p:cNvCxnSpPr>
          <p:nvPr/>
        </p:nvCxnSpPr>
        <p:spPr>
          <a:xfrm>
            <a:off x="2374122" y="4525729"/>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2" idx="0"/>
            <a:endCxn id="17" idx="3"/>
          </p:cNvCxnSpPr>
          <p:nvPr/>
        </p:nvCxnSpPr>
        <p:spPr>
          <a:xfrm flipV="1">
            <a:off x="2163188" y="4525729"/>
            <a:ext cx="81618" cy="2363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4"/>
            <a:endCxn id="18" idx="0"/>
          </p:cNvCxnSpPr>
          <p:nvPr/>
        </p:nvCxnSpPr>
        <p:spPr>
          <a:xfrm flipH="1">
            <a:off x="2611839" y="4306589"/>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8" idx="7"/>
            <a:endCxn id="24" idx="2"/>
          </p:cNvCxnSpPr>
          <p:nvPr/>
        </p:nvCxnSpPr>
        <p:spPr>
          <a:xfrm flipV="1">
            <a:off x="2676497" y="4600472"/>
            <a:ext cx="227614" cy="5444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4" idx="4"/>
            <a:endCxn id="26" idx="0"/>
          </p:cNvCxnSpPr>
          <p:nvPr/>
        </p:nvCxnSpPr>
        <p:spPr>
          <a:xfrm flipH="1">
            <a:off x="2915495" y="4691912"/>
            <a:ext cx="80056" cy="32828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8" idx="5"/>
            <a:endCxn id="26" idx="1"/>
          </p:cNvCxnSpPr>
          <p:nvPr/>
        </p:nvCxnSpPr>
        <p:spPr>
          <a:xfrm>
            <a:off x="2676497" y="4784229"/>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5" idx="0"/>
            <a:endCxn id="18" idx="4"/>
          </p:cNvCxnSpPr>
          <p:nvPr/>
        </p:nvCxnSpPr>
        <p:spPr>
          <a:xfrm flipV="1">
            <a:off x="2541156" y="4811011"/>
            <a:ext cx="70683" cy="26435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5" idx="2"/>
            <a:endCxn id="22" idx="5"/>
          </p:cNvCxnSpPr>
          <p:nvPr/>
        </p:nvCxnSpPr>
        <p:spPr>
          <a:xfrm flipH="1" flipV="1">
            <a:off x="2227846" y="4918178"/>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2" idx="1"/>
            <a:endCxn id="27" idx="4"/>
          </p:cNvCxnSpPr>
          <p:nvPr/>
        </p:nvCxnSpPr>
        <p:spPr>
          <a:xfrm flipH="1" flipV="1">
            <a:off x="1988367" y="4306589"/>
            <a:ext cx="110163" cy="48227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7" idx="6"/>
            <a:endCxn id="23" idx="2"/>
          </p:cNvCxnSpPr>
          <p:nvPr/>
        </p:nvCxnSpPr>
        <p:spPr>
          <a:xfrm>
            <a:off x="2079807" y="4215149"/>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5" idx="6"/>
            <a:endCxn id="26" idx="3"/>
          </p:cNvCxnSpPr>
          <p:nvPr/>
        </p:nvCxnSpPr>
        <p:spPr>
          <a:xfrm>
            <a:off x="2632596" y="5166801"/>
            <a:ext cx="218241" cy="949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7" idx="4"/>
            <a:endCxn id="25" idx="1"/>
          </p:cNvCxnSpPr>
          <p:nvPr/>
        </p:nvCxnSpPr>
        <p:spPr>
          <a:xfrm>
            <a:off x="2309464" y="4552511"/>
            <a:ext cx="167034" cy="54963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5" idx="7"/>
            <a:endCxn id="24" idx="3"/>
          </p:cNvCxnSpPr>
          <p:nvPr/>
        </p:nvCxnSpPr>
        <p:spPr>
          <a:xfrm flipV="1">
            <a:off x="2605814" y="4665130"/>
            <a:ext cx="325079" cy="43701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22" idx="6"/>
            <a:endCxn id="18" idx="3"/>
          </p:cNvCxnSpPr>
          <p:nvPr/>
        </p:nvCxnSpPr>
        <p:spPr>
          <a:xfrm flipV="1">
            <a:off x="2254628" y="4784229"/>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6" idx="7"/>
            <a:endCxn id="25" idx="3"/>
          </p:cNvCxnSpPr>
          <p:nvPr/>
        </p:nvCxnSpPr>
        <p:spPr>
          <a:xfrm flipV="1">
            <a:off x="2236831" y="5231459"/>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6" idx="0"/>
            <a:endCxn id="22" idx="4"/>
          </p:cNvCxnSpPr>
          <p:nvPr/>
        </p:nvCxnSpPr>
        <p:spPr>
          <a:xfrm flipH="1" flipV="1">
            <a:off x="2163188" y="4944960"/>
            <a:ext cx="8985" cy="42750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6" idx="6"/>
            <a:endCxn id="47" idx="2"/>
          </p:cNvCxnSpPr>
          <p:nvPr/>
        </p:nvCxnSpPr>
        <p:spPr>
          <a:xfrm>
            <a:off x="2263613" y="5463903"/>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7" idx="7"/>
            <a:endCxn id="45" idx="4"/>
          </p:cNvCxnSpPr>
          <p:nvPr/>
        </p:nvCxnSpPr>
        <p:spPr>
          <a:xfrm flipV="1">
            <a:off x="3140265" y="5019006"/>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7" idx="1"/>
            <a:endCxn id="26" idx="4"/>
          </p:cNvCxnSpPr>
          <p:nvPr/>
        </p:nvCxnSpPr>
        <p:spPr>
          <a:xfrm flipH="1" flipV="1">
            <a:off x="2915495" y="5203079"/>
            <a:ext cx="95454" cy="19616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1" idx="3"/>
            <a:endCxn id="24" idx="7"/>
          </p:cNvCxnSpPr>
          <p:nvPr/>
        </p:nvCxnSpPr>
        <p:spPr>
          <a:xfrm flipH="1">
            <a:off x="3060209" y="4215149"/>
            <a:ext cx="157593" cy="320665"/>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23" idx="6"/>
            <a:endCxn id="41" idx="2"/>
          </p:cNvCxnSpPr>
          <p:nvPr/>
        </p:nvCxnSpPr>
        <p:spPr>
          <a:xfrm flipV="1">
            <a:off x="2716888" y="4150491"/>
            <a:ext cx="474132" cy="6465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24" idx="5"/>
            <a:endCxn id="45" idx="1"/>
          </p:cNvCxnSpPr>
          <p:nvPr/>
        </p:nvCxnSpPr>
        <p:spPr>
          <a:xfrm>
            <a:off x="3060209" y="4665130"/>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5" idx="5"/>
            <a:endCxn id="57" idx="2"/>
          </p:cNvCxnSpPr>
          <p:nvPr/>
        </p:nvCxnSpPr>
        <p:spPr>
          <a:xfrm>
            <a:off x="3404824" y="4992224"/>
            <a:ext cx="204132" cy="8313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5" idx="7"/>
            <a:endCxn id="58" idx="3"/>
          </p:cNvCxnSpPr>
          <p:nvPr/>
        </p:nvCxnSpPr>
        <p:spPr>
          <a:xfrm flipV="1">
            <a:off x="3404824" y="4473057"/>
            <a:ext cx="210570" cy="3898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8" idx="4"/>
            <a:endCxn id="57" idx="0"/>
          </p:cNvCxnSpPr>
          <p:nvPr/>
        </p:nvCxnSpPr>
        <p:spPr>
          <a:xfrm>
            <a:off x="3680052" y="4499839"/>
            <a:ext cx="20344" cy="48408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p:cNvSpPr/>
              <p:nvPr/>
            </p:nvSpPr>
            <p:spPr>
              <a:xfrm>
                <a:off x="4230302" y="4273910"/>
                <a:ext cx="1097734"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cs typeface="Times New Roman" pitchFamily="18" charset="0"/>
                        </a:rPr>
                        <m:t>𝑑</m:t>
                      </m:r>
                      <m:r>
                        <a:rPr lang="en-US" sz="2000" b="0" i="1" smtClean="0">
                          <a:solidFill>
                            <a:schemeClr val="tx1"/>
                          </a:solidFill>
                          <a:latin typeface="Cambria Math"/>
                          <a:cs typeface="Times New Roman" pitchFamily="18" charset="0"/>
                        </a:rPr>
                        <m:t>=2.5</m:t>
                      </m:r>
                    </m:oMath>
                  </m:oMathPara>
                </a14:m>
                <a:endParaRPr lang="en-US" sz="2000" dirty="0">
                  <a:solidFill>
                    <a:schemeClr val="tx1"/>
                  </a:solidFill>
                  <a:cs typeface="Times New Roman" pitchFamily="18" charset="0"/>
                </a:endParaRPr>
              </a:p>
            </p:txBody>
          </p:sp>
        </mc:Choice>
        <mc:Fallback xmlns="">
          <p:sp>
            <p:nvSpPr>
              <p:cNvPr id="61" name="Rectangle 60"/>
              <p:cNvSpPr>
                <a:spLocks noRot="1" noChangeAspect="1" noMove="1" noResize="1" noEditPoints="1" noAdjustHandles="1" noChangeArrowheads="1" noChangeShapeType="1" noTextEdit="1"/>
              </p:cNvSpPr>
              <p:nvPr/>
            </p:nvSpPr>
            <p:spPr>
              <a:xfrm>
                <a:off x="4230302" y="4273910"/>
                <a:ext cx="1097734" cy="400110"/>
              </a:xfrm>
              <a:prstGeom prst="rect">
                <a:avLst/>
              </a:prstGeom>
              <a:blipFill rotWithShape="1">
                <a:blip r:embed="rId5"/>
                <a:stretch>
                  <a:fillRect/>
                </a:stretch>
              </a:blipFill>
            </p:spPr>
            <p:txBody>
              <a:bodyPr/>
              <a:lstStyle/>
              <a:p>
                <a:r>
                  <a:rPr lang="en-US">
                    <a:noFill/>
                  </a:rPr>
                  <a:t> </a:t>
                </a:r>
              </a:p>
            </p:txBody>
          </p:sp>
        </mc:Fallback>
      </mc:AlternateContent>
      <p:cxnSp>
        <p:nvCxnSpPr>
          <p:cNvPr id="71" name="Straight Connector 70"/>
          <p:cNvCxnSpPr>
            <a:stCxn id="63" idx="7"/>
            <a:endCxn id="66" idx="3"/>
          </p:cNvCxnSpPr>
          <p:nvPr/>
        </p:nvCxnSpPr>
        <p:spPr>
          <a:xfrm flipV="1">
            <a:off x="6421232" y="4279807"/>
            <a:ext cx="186668" cy="11660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3" idx="5"/>
            <a:endCxn id="64" idx="1"/>
          </p:cNvCxnSpPr>
          <p:nvPr/>
        </p:nvCxnSpPr>
        <p:spPr>
          <a:xfrm>
            <a:off x="6421232" y="4525729"/>
            <a:ext cx="173059" cy="129184"/>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5" idx="0"/>
            <a:endCxn id="63" idx="3"/>
          </p:cNvCxnSpPr>
          <p:nvPr/>
        </p:nvCxnSpPr>
        <p:spPr>
          <a:xfrm flipV="1">
            <a:off x="6210298" y="4525729"/>
            <a:ext cx="81618" cy="23635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6" idx="4"/>
            <a:endCxn id="64" idx="0"/>
          </p:cNvCxnSpPr>
          <p:nvPr/>
        </p:nvCxnSpPr>
        <p:spPr>
          <a:xfrm flipH="1">
            <a:off x="6658949" y="4306589"/>
            <a:ext cx="13609" cy="32154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64" idx="7"/>
            <a:endCxn id="67" idx="2"/>
          </p:cNvCxnSpPr>
          <p:nvPr/>
        </p:nvCxnSpPr>
        <p:spPr>
          <a:xfrm flipV="1">
            <a:off x="6723607" y="4600472"/>
            <a:ext cx="227614" cy="5444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67" idx="4"/>
            <a:endCxn id="69" idx="0"/>
          </p:cNvCxnSpPr>
          <p:nvPr/>
        </p:nvCxnSpPr>
        <p:spPr>
          <a:xfrm flipH="1">
            <a:off x="6962605" y="4691912"/>
            <a:ext cx="80056" cy="32828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64" idx="5"/>
            <a:endCxn id="69" idx="1"/>
          </p:cNvCxnSpPr>
          <p:nvPr/>
        </p:nvCxnSpPr>
        <p:spPr>
          <a:xfrm>
            <a:off x="6723607" y="4784229"/>
            <a:ext cx="174340" cy="26275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6" idx="5"/>
            <a:endCxn id="67" idx="1"/>
          </p:cNvCxnSpPr>
          <p:nvPr/>
        </p:nvCxnSpPr>
        <p:spPr>
          <a:xfrm>
            <a:off x="6737216" y="4279807"/>
            <a:ext cx="240787" cy="25600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68" idx="0"/>
            <a:endCxn id="64" idx="4"/>
          </p:cNvCxnSpPr>
          <p:nvPr/>
        </p:nvCxnSpPr>
        <p:spPr>
          <a:xfrm flipV="1">
            <a:off x="6588266" y="4811011"/>
            <a:ext cx="70683" cy="26435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8" idx="2"/>
            <a:endCxn id="65" idx="5"/>
          </p:cNvCxnSpPr>
          <p:nvPr/>
        </p:nvCxnSpPr>
        <p:spPr>
          <a:xfrm flipH="1" flipV="1">
            <a:off x="6274956" y="4918178"/>
            <a:ext cx="221870" cy="24862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68" idx="6"/>
            <a:endCxn id="69" idx="3"/>
          </p:cNvCxnSpPr>
          <p:nvPr/>
        </p:nvCxnSpPr>
        <p:spPr>
          <a:xfrm>
            <a:off x="6679706" y="5166801"/>
            <a:ext cx="218241" cy="949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63" idx="4"/>
            <a:endCxn id="68" idx="1"/>
          </p:cNvCxnSpPr>
          <p:nvPr/>
        </p:nvCxnSpPr>
        <p:spPr>
          <a:xfrm>
            <a:off x="6356574" y="4552511"/>
            <a:ext cx="167034" cy="549632"/>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68" idx="7"/>
            <a:endCxn id="67" idx="3"/>
          </p:cNvCxnSpPr>
          <p:nvPr/>
        </p:nvCxnSpPr>
        <p:spPr>
          <a:xfrm flipV="1">
            <a:off x="6652924" y="4665130"/>
            <a:ext cx="325079" cy="43701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65" idx="6"/>
            <a:endCxn id="64" idx="3"/>
          </p:cNvCxnSpPr>
          <p:nvPr/>
        </p:nvCxnSpPr>
        <p:spPr>
          <a:xfrm flipV="1">
            <a:off x="6301738" y="4784229"/>
            <a:ext cx="292553" cy="69291"/>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9" idx="7"/>
            <a:endCxn id="68" idx="3"/>
          </p:cNvCxnSpPr>
          <p:nvPr/>
        </p:nvCxnSpPr>
        <p:spPr>
          <a:xfrm flipV="1">
            <a:off x="6283941" y="5231459"/>
            <a:ext cx="239667" cy="16778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9" idx="1"/>
            <a:endCxn id="65" idx="3"/>
          </p:cNvCxnSpPr>
          <p:nvPr/>
        </p:nvCxnSpPr>
        <p:spPr>
          <a:xfrm flipH="1" flipV="1">
            <a:off x="6145640" y="4918178"/>
            <a:ext cx="8985" cy="481067"/>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9" idx="6"/>
            <a:endCxn id="90" idx="2"/>
          </p:cNvCxnSpPr>
          <p:nvPr/>
        </p:nvCxnSpPr>
        <p:spPr>
          <a:xfrm>
            <a:off x="6310723" y="5463903"/>
            <a:ext cx="720554"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90" idx="7"/>
            <a:endCxn id="88" idx="4"/>
          </p:cNvCxnSpPr>
          <p:nvPr/>
        </p:nvCxnSpPr>
        <p:spPr>
          <a:xfrm flipV="1">
            <a:off x="7187375" y="5019006"/>
            <a:ext cx="199901" cy="38023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90" idx="1"/>
            <a:endCxn id="69" idx="4"/>
          </p:cNvCxnSpPr>
          <p:nvPr/>
        </p:nvCxnSpPr>
        <p:spPr>
          <a:xfrm flipH="1" flipV="1">
            <a:off x="6962605" y="5203079"/>
            <a:ext cx="95454" cy="19616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67" idx="5"/>
            <a:endCxn id="88" idx="1"/>
          </p:cNvCxnSpPr>
          <p:nvPr/>
        </p:nvCxnSpPr>
        <p:spPr>
          <a:xfrm>
            <a:off x="7107319" y="4665130"/>
            <a:ext cx="215299" cy="197778"/>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99" name="Freeform 98"/>
          <p:cNvSpPr/>
          <p:nvPr/>
        </p:nvSpPr>
        <p:spPr>
          <a:xfrm>
            <a:off x="1936908" y="3979680"/>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Freeform 99"/>
          <p:cNvSpPr/>
          <p:nvPr/>
        </p:nvSpPr>
        <p:spPr>
          <a:xfrm>
            <a:off x="5995052" y="3979680"/>
            <a:ext cx="1315743" cy="1392007"/>
          </a:xfrm>
          <a:custGeom>
            <a:avLst/>
            <a:gdLst>
              <a:gd name="connsiteX0" fmla="*/ 202489 w 1336014"/>
              <a:gd name="connsiteY0" fmla="*/ 386437 h 1397154"/>
              <a:gd name="connsiteX1" fmla="*/ 189789 w 1336014"/>
              <a:gd name="connsiteY1" fmla="*/ 551537 h 1397154"/>
              <a:gd name="connsiteX2" fmla="*/ 34214 w 1336014"/>
              <a:gd name="connsiteY2" fmla="*/ 729337 h 1397154"/>
              <a:gd name="connsiteX3" fmla="*/ 18339 w 1336014"/>
              <a:gd name="connsiteY3" fmla="*/ 999212 h 1397154"/>
              <a:gd name="connsiteX4" fmla="*/ 250114 w 1336014"/>
              <a:gd name="connsiteY4" fmla="*/ 1145262 h 1397154"/>
              <a:gd name="connsiteX5" fmla="*/ 342189 w 1336014"/>
              <a:gd name="connsiteY5" fmla="*/ 1272262 h 1397154"/>
              <a:gd name="connsiteX6" fmla="*/ 573964 w 1336014"/>
              <a:gd name="connsiteY6" fmla="*/ 1396087 h 1397154"/>
              <a:gd name="connsiteX7" fmla="*/ 802564 w 1336014"/>
              <a:gd name="connsiteY7" fmla="*/ 1332587 h 1397154"/>
              <a:gd name="connsiteX8" fmla="*/ 1015289 w 1336014"/>
              <a:gd name="connsiteY8" fmla="*/ 1338937 h 1397154"/>
              <a:gd name="connsiteX9" fmla="*/ 1202614 w 1336014"/>
              <a:gd name="connsiteY9" fmla="*/ 1227812 h 1397154"/>
              <a:gd name="connsiteX10" fmla="*/ 1164514 w 1336014"/>
              <a:gd name="connsiteY10" fmla="*/ 964287 h 1397154"/>
              <a:gd name="connsiteX11" fmla="*/ 1208964 w 1336014"/>
              <a:gd name="connsiteY11" fmla="*/ 830937 h 1397154"/>
              <a:gd name="connsiteX12" fmla="*/ 1335964 w 1336014"/>
              <a:gd name="connsiteY12" fmla="*/ 646787 h 1397154"/>
              <a:gd name="connsiteX13" fmla="*/ 1221664 w 1336014"/>
              <a:gd name="connsiteY13" fmla="*/ 386437 h 1397154"/>
              <a:gd name="connsiteX14" fmla="*/ 1027989 w 1336014"/>
              <a:gd name="connsiteY14" fmla="*/ 297537 h 1397154"/>
              <a:gd name="connsiteX15" fmla="*/ 958139 w 1336014"/>
              <a:gd name="connsiteY15" fmla="*/ 62587 h 1397154"/>
              <a:gd name="connsiteX16" fmla="*/ 643814 w 1336014"/>
              <a:gd name="connsiteY16" fmla="*/ 2262 h 1397154"/>
              <a:gd name="connsiteX17" fmla="*/ 478714 w 1336014"/>
              <a:gd name="connsiteY17" fmla="*/ 119737 h 1397154"/>
              <a:gd name="connsiteX18" fmla="*/ 427914 w 1336014"/>
              <a:gd name="connsiteY18" fmla="*/ 256262 h 1397154"/>
              <a:gd name="connsiteX19" fmla="*/ 265989 w 1336014"/>
              <a:gd name="connsiteY19" fmla="*/ 294362 h 1397154"/>
              <a:gd name="connsiteX20" fmla="*/ 202489 w 1336014"/>
              <a:gd name="connsiteY20" fmla="*/ 386437 h 1397154"/>
              <a:gd name="connsiteX0" fmla="*/ 195742 w 1329267"/>
              <a:gd name="connsiteY0" fmla="*/ 386437 h 1397154"/>
              <a:gd name="connsiteX1" fmla="*/ 183042 w 1329267"/>
              <a:gd name="connsiteY1" fmla="*/ 551537 h 1397154"/>
              <a:gd name="connsiteX2" fmla="*/ 27467 w 1329267"/>
              <a:gd name="connsiteY2" fmla="*/ 729337 h 1397154"/>
              <a:gd name="connsiteX3" fmla="*/ 21117 w 1329267"/>
              <a:gd name="connsiteY3" fmla="*/ 976987 h 1397154"/>
              <a:gd name="connsiteX4" fmla="*/ 243367 w 1329267"/>
              <a:gd name="connsiteY4" fmla="*/ 1145262 h 1397154"/>
              <a:gd name="connsiteX5" fmla="*/ 335442 w 1329267"/>
              <a:gd name="connsiteY5" fmla="*/ 1272262 h 1397154"/>
              <a:gd name="connsiteX6" fmla="*/ 567217 w 1329267"/>
              <a:gd name="connsiteY6" fmla="*/ 1396087 h 1397154"/>
              <a:gd name="connsiteX7" fmla="*/ 795817 w 1329267"/>
              <a:gd name="connsiteY7" fmla="*/ 1332587 h 1397154"/>
              <a:gd name="connsiteX8" fmla="*/ 1008542 w 1329267"/>
              <a:gd name="connsiteY8" fmla="*/ 1338937 h 1397154"/>
              <a:gd name="connsiteX9" fmla="*/ 1195867 w 1329267"/>
              <a:gd name="connsiteY9" fmla="*/ 1227812 h 1397154"/>
              <a:gd name="connsiteX10" fmla="*/ 1157767 w 1329267"/>
              <a:gd name="connsiteY10" fmla="*/ 964287 h 1397154"/>
              <a:gd name="connsiteX11" fmla="*/ 1202217 w 1329267"/>
              <a:gd name="connsiteY11" fmla="*/ 830937 h 1397154"/>
              <a:gd name="connsiteX12" fmla="*/ 1329217 w 1329267"/>
              <a:gd name="connsiteY12" fmla="*/ 646787 h 1397154"/>
              <a:gd name="connsiteX13" fmla="*/ 1214917 w 1329267"/>
              <a:gd name="connsiteY13" fmla="*/ 386437 h 1397154"/>
              <a:gd name="connsiteX14" fmla="*/ 1021242 w 1329267"/>
              <a:gd name="connsiteY14" fmla="*/ 297537 h 1397154"/>
              <a:gd name="connsiteX15" fmla="*/ 951392 w 1329267"/>
              <a:gd name="connsiteY15" fmla="*/ 62587 h 1397154"/>
              <a:gd name="connsiteX16" fmla="*/ 637067 w 1329267"/>
              <a:gd name="connsiteY16" fmla="*/ 2262 h 1397154"/>
              <a:gd name="connsiteX17" fmla="*/ 471967 w 1329267"/>
              <a:gd name="connsiteY17" fmla="*/ 119737 h 1397154"/>
              <a:gd name="connsiteX18" fmla="*/ 421167 w 1329267"/>
              <a:gd name="connsiteY18" fmla="*/ 256262 h 1397154"/>
              <a:gd name="connsiteX19" fmla="*/ 259242 w 1329267"/>
              <a:gd name="connsiteY19" fmla="*/ 294362 h 1397154"/>
              <a:gd name="connsiteX20" fmla="*/ 195742 w 1329267"/>
              <a:gd name="connsiteY20" fmla="*/ 386437 h 1397154"/>
              <a:gd name="connsiteX0" fmla="*/ 202211 w 1335736"/>
              <a:gd name="connsiteY0" fmla="*/ 386437 h 1397154"/>
              <a:gd name="connsiteX1" fmla="*/ 189511 w 1335736"/>
              <a:gd name="connsiteY1" fmla="*/ 551537 h 1397154"/>
              <a:gd name="connsiteX2" fmla="*/ 21236 w 1335736"/>
              <a:gd name="connsiteY2" fmla="*/ 738862 h 1397154"/>
              <a:gd name="connsiteX3" fmla="*/ 27586 w 1335736"/>
              <a:gd name="connsiteY3" fmla="*/ 976987 h 1397154"/>
              <a:gd name="connsiteX4" fmla="*/ 249836 w 1335736"/>
              <a:gd name="connsiteY4" fmla="*/ 1145262 h 1397154"/>
              <a:gd name="connsiteX5" fmla="*/ 341911 w 1335736"/>
              <a:gd name="connsiteY5" fmla="*/ 1272262 h 1397154"/>
              <a:gd name="connsiteX6" fmla="*/ 573686 w 1335736"/>
              <a:gd name="connsiteY6" fmla="*/ 1396087 h 1397154"/>
              <a:gd name="connsiteX7" fmla="*/ 802286 w 1335736"/>
              <a:gd name="connsiteY7" fmla="*/ 1332587 h 1397154"/>
              <a:gd name="connsiteX8" fmla="*/ 1015011 w 1335736"/>
              <a:gd name="connsiteY8" fmla="*/ 1338937 h 1397154"/>
              <a:gd name="connsiteX9" fmla="*/ 1202336 w 1335736"/>
              <a:gd name="connsiteY9" fmla="*/ 1227812 h 1397154"/>
              <a:gd name="connsiteX10" fmla="*/ 1164236 w 1335736"/>
              <a:gd name="connsiteY10" fmla="*/ 964287 h 1397154"/>
              <a:gd name="connsiteX11" fmla="*/ 1208686 w 1335736"/>
              <a:gd name="connsiteY11" fmla="*/ 830937 h 1397154"/>
              <a:gd name="connsiteX12" fmla="*/ 1335686 w 1335736"/>
              <a:gd name="connsiteY12" fmla="*/ 646787 h 1397154"/>
              <a:gd name="connsiteX13" fmla="*/ 1221386 w 1335736"/>
              <a:gd name="connsiteY13" fmla="*/ 386437 h 1397154"/>
              <a:gd name="connsiteX14" fmla="*/ 1027711 w 1335736"/>
              <a:gd name="connsiteY14" fmla="*/ 297537 h 1397154"/>
              <a:gd name="connsiteX15" fmla="*/ 957861 w 1335736"/>
              <a:gd name="connsiteY15" fmla="*/ 62587 h 1397154"/>
              <a:gd name="connsiteX16" fmla="*/ 643536 w 1335736"/>
              <a:gd name="connsiteY16" fmla="*/ 2262 h 1397154"/>
              <a:gd name="connsiteX17" fmla="*/ 478436 w 1335736"/>
              <a:gd name="connsiteY17" fmla="*/ 119737 h 1397154"/>
              <a:gd name="connsiteX18" fmla="*/ 427636 w 1335736"/>
              <a:gd name="connsiteY18" fmla="*/ 256262 h 1397154"/>
              <a:gd name="connsiteX19" fmla="*/ 265711 w 1335736"/>
              <a:gd name="connsiteY19" fmla="*/ 294362 h 1397154"/>
              <a:gd name="connsiteX20" fmla="*/ 202211 w 1335736"/>
              <a:gd name="connsiteY20" fmla="*/ 386437 h 1397154"/>
              <a:gd name="connsiteX0" fmla="*/ 203429 w 1336954"/>
              <a:gd name="connsiteY0" fmla="*/ 386437 h 1397154"/>
              <a:gd name="connsiteX1" fmla="*/ 190729 w 1336954"/>
              <a:gd name="connsiteY1" fmla="*/ 551537 h 1397154"/>
              <a:gd name="connsiteX2" fmla="*/ 22454 w 1336954"/>
              <a:gd name="connsiteY2" fmla="*/ 738862 h 1397154"/>
              <a:gd name="connsiteX3" fmla="*/ 28804 w 1336954"/>
              <a:gd name="connsiteY3" fmla="*/ 976987 h 1397154"/>
              <a:gd name="connsiteX4" fmla="*/ 251054 w 1336954"/>
              <a:gd name="connsiteY4" fmla="*/ 1145262 h 1397154"/>
              <a:gd name="connsiteX5" fmla="*/ 343129 w 1336954"/>
              <a:gd name="connsiteY5" fmla="*/ 1272262 h 1397154"/>
              <a:gd name="connsiteX6" fmla="*/ 574904 w 1336954"/>
              <a:gd name="connsiteY6" fmla="*/ 1396087 h 1397154"/>
              <a:gd name="connsiteX7" fmla="*/ 803504 w 1336954"/>
              <a:gd name="connsiteY7" fmla="*/ 1332587 h 1397154"/>
              <a:gd name="connsiteX8" fmla="*/ 1016229 w 1336954"/>
              <a:gd name="connsiteY8" fmla="*/ 1338937 h 1397154"/>
              <a:gd name="connsiteX9" fmla="*/ 1203554 w 1336954"/>
              <a:gd name="connsiteY9" fmla="*/ 1227812 h 1397154"/>
              <a:gd name="connsiteX10" fmla="*/ 1165454 w 1336954"/>
              <a:gd name="connsiteY10" fmla="*/ 964287 h 1397154"/>
              <a:gd name="connsiteX11" fmla="*/ 1209904 w 1336954"/>
              <a:gd name="connsiteY11" fmla="*/ 830937 h 1397154"/>
              <a:gd name="connsiteX12" fmla="*/ 1336904 w 1336954"/>
              <a:gd name="connsiteY12" fmla="*/ 646787 h 1397154"/>
              <a:gd name="connsiteX13" fmla="*/ 1222604 w 1336954"/>
              <a:gd name="connsiteY13" fmla="*/ 386437 h 1397154"/>
              <a:gd name="connsiteX14" fmla="*/ 1028929 w 1336954"/>
              <a:gd name="connsiteY14" fmla="*/ 297537 h 1397154"/>
              <a:gd name="connsiteX15" fmla="*/ 959079 w 1336954"/>
              <a:gd name="connsiteY15" fmla="*/ 62587 h 1397154"/>
              <a:gd name="connsiteX16" fmla="*/ 644754 w 1336954"/>
              <a:gd name="connsiteY16" fmla="*/ 2262 h 1397154"/>
              <a:gd name="connsiteX17" fmla="*/ 479654 w 1336954"/>
              <a:gd name="connsiteY17" fmla="*/ 119737 h 1397154"/>
              <a:gd name="connsiteX18" fmla="*/ 428854 w 1336954"/>
              <a:gd name="connsiteY18" fmla="*/ 256262 h 1397154"/>
              <a:gd name="connsiteX19" fmla="*/ 266929 w 1336954"/>
              <a:gd name="connsiteY19" fmla="*/ 294362 h 1397154"/>
              <a:gd name="connsiteX20" fmla="*/ 203429 w 1336954"/>
              <a:gd name="connsiteY20" fmla="*/ 386437 h 1397154"/>
              <a:gd name="connsiteX0" fmla="*/ 200054 w 1333579"/>
              <a:gd name="connsiteY0" fmla="*/ 386437 h 1397154"/>
              <a:gd name="connsiteX1" fmla="*/ 152429 w 1333579"/>
              <a:gd name="connsiteY1" fmla="*/ 615037 h 1397154"/>
              <a:gd name="connsiteX2" fmla="*/ 19079 w 1333579"/>
              <a:gd name="connsiteY2" fmla="*/ 738862 h 1397154"/>
              <a:gd name="connsiteX3" fmla="*/ 25429 w 1333579"/>
              <a:gd name="connsiteY3" fmla="*/ 976987 h 1397154"/>
              <a:gd name="connsiteX4" fmla="*/ 247679 w 1333579"/>
              <a:gd name="connsiteY4" fmla="*/ 1145262 h 1397154"/>
              <a:gd name="connsiteX5" fmla="*/ 339754 w 1333579"/>
              <a:gd name="connsiteY5" fmla="*/ 1272262 h 1397154"/>
              <a:gd name="connsiteX6" fmla="*/ 571529 w 1333579"/>
              <a:gd name="connsiteY6" fmla="*/ 1396087 h 1397154"/>
              <a:gd name="connsiteX7" fmla="*/ 800129 w 1333579"/>
              <a:gd name="connsiteY7" fmla="*/ 1332587 h 1397154"/>
              <a:gd name="connsiteX8" fmla="*/ 1012854 w 1333579"/>
              <a:gd name="connsiteY8" fmla="*/ 1338937 h 1397154"/>
              <a:gd name="connsiteX9" fmla="*/ 1200179 w 1333579"/>
              <a:gd name="connsiteY9" fmla="*/ 1227812 h 1397154"/>
              <a:gd name="connsiteX10" fmla="*/ 1162079 w 1333579"/>
              <a:gd name="connsiteY10" fmla="*/ 964287 h 1397154"/>
              <a:gd name="connsiteX11" fmla="*/ 1206529 w 1333579"/>
              <a:gd name="connsiteY11" fmla="*/ 830937 h 1397154"/>
              <a:gd name="connsiteX12" fmla="*/ 1333529 w 1333579"/>
              <a:gd name="connsiteY12" fmla="*/ 646787 h 1397154"/>
              <a:gd name="connsiteX13" fmla="*/ 1219229 w 1333579"/>
              <a:gd name="connsiteY13" fmla="*/ 386437 h 1397154"/>
              <a:gd name="connsiteX14" fmla="*/ 1025554 w 1333579"/>
              <a:gd name="connsiteY14" fmla="*/ 297537 h 1397154"/>
              <a:gd name="connsiteX15" fmla="*/ 955704 w 1333579"/>
              <a:gd name="connsiteY15" fmla="*/ 62587 h 1397154"/>
              <a:gd name="connsiteX16" fmla="*/ 641379 w 1333579"/>
              <a:gd name="connsiteY16" fmla="*/ 2262 h 1397154"/>
              <a:gd name="connsiteX17" fmla="*/ 476279 w 1333579"/>
              <a:gd name="connsiteY17" fmla="*/ 119737 h 1397154"/>
              <a:gd name="connsiteX18" fmla="*/ 425479 w 1333579"/>
              <a:gd name="connsiteY18" fmla="*/ 256262 h 1397154"/>
              <a:gd name="connsiteX19" fmla="*/ 263554 w 1333579"/>
              <a:gd name="connsiteY19" fmla="*/ 294362 h 1397154"/>
              <a:gd name="connsiteX20" fmla="*/ 200054 w 1333579"/>
              <a:gd name="connsiteY20" fmla="*/ 386437 h 1397154"/>
              <a:gd name="connsiteX0" fmla="*/ 201414 w 1334939"/>
              <a:gd name="connsiteY0" fmla="*/ 386437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201414 w 1334939"/>
              <a:gd name="connsiteY20" fmla="*/ 386437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4914 w 1334939"/>
              <a:gd name="connsiteY19" fmla="*/ 294362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264914 w 1334939"/>
              <a:gd name="connsiteY20" fmla="*/ 294362 h 1397154"/>
              <a:gd name="connsiteX21" fmla="*/ 188714 w 1334939"/>
              <a:gd name="connsiteY21"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26839 w 1334939"/>
              <a:gd name="connsiteY18" fmla="*/ 256262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4062 h 1397154"/>
              <a:gd name="connsiteX1" fmla="*/ 176014 w 1334939"/>
              <a:gd name="connsiteY1" fmla="*/ 599162 h 1397154"/>
              <a:gd name="connsiteX2" fmla="*/ 20439 w 1334939"/>
              <a:gd name="connsiteY2" fmla="*/ 738862 h 1397154"/>
              <a:gd name="connsiteX3" fmla="*/ 26789 w 1334939"/>
              <a:gd name="connsiteY3" fmla="*/ 976987 h 1397154"/>
              <a:gd name="connsiteX4" fmla="*/ 249039 w 1334939"/>
              <a:gd name="connsiteY4" fmla="*/ 1145262 h 1397154"/>
              <a:gd name="connsiteX5" fmla="*/ 341114 w 1334939"/>
              <a:gd name="connsiteY5" fmla="*/ 1272262 h 1397154"/>
              <a:gd name="connsiteX6" fmla="*/ 572889 w 1334939"/>
              <a:gd name="connsiteY6" fmla="*/ 1396087 h 1397154"/>
              <a:gd name="connsiteX7" fmla="*/ 801489 w 1334939"/>
              <a:gd name="connsiteY7" fmla="*/ 1332587 h 1397154"/>
              <a:gd name="connsiteX8" fmla="*/ 1014214 w 1334939"/>
              <a:gd name="connsiteY8" fmla="*/ 1338937 h 1397154"/>
              <a:gd name="connsiteX9" fmla="*/ 1201539 w 1334939"/>
              <a:gd name="connsiteY9" fmla="*/ 1227812 h 1397154"/>
              <a:gd name="connsiteX10" fmla="*/ 1163439 w 1334939"/>
              <a:gd name="connsiteY10" fmla="*/ 964287 h 1397154"/>
              <a:gd name="connsiteX11" fmla="*/ 1207889 w 1334939"/>
              <a:gd name="connsiteY11" fmla="*/ 830937 h 1397154"/>
              <a:gd name="connsiteX12" fmla="*/ 1334889 w 1334939"/>
              <a:gd name="connsiteY12" fmla="*/ 646787 h 1397154"/>
              <a:gd name="connsiteX13" fmla="*/ 1220589 w 1334939"/>
              <a:gd name="connsiteY13" fmla="*/ 386437 h 1397154"/>
              <a:gd name="connsiteX14" fmla="*/ 1026914 w 1334939"/>
              <a:gd name="connsiteY14" fmla="*/ 297537 h 1397154"/>
              <a:gd name="connsiteX15" fmla="*/ 957064 w 1334939"/>
              <a:gd name="connsiteY15" fmla="*/ 62587 h 1397154"/>
              <a:gd name="connsiteX16" fmla="*/ 642739 w 1334939"/>
              <a:gd name="connsiteY16" fmla="*/ 2262 h 1397154"/>
              <a:gd name="connsiteX17" fmla="*/ 477639 w 1334939"/>
              <a:gd name="connsiteY17" fmla="*/ 119737 h 1397154"/>
              <a:gd name="connsiteX18" fmla="*/ 430014 w 1334939"/>
              <a:gd name="connsiteY18" fmla="*/ 246737 h 1397154"/>
              <a:gd name="connsiteX19" fmla="*/ 261739 w 1334939"/>
              <a:gd name="connsiteY19" fmla="*/ 297537 h 1397154"/>
              <a:gd name="connsiteX20" fmla="*/ 188714 w 1334939"/>
              <a:gd name="connsiteY20" fmla="*/ 434062 h 1397154"/>
              <a:gd name="connsiteX0" fmla="*/ 188714 w 1334939"/>
              <a:gd name="connsiteY0" fmla="*/ 432013 h 1395105"/>
              <a:gd name="connsiteX1" fmla="*/ 176014 w 1334939"/>
              <a:gd name="connsiteY1" fmla="*/ 597113 h 1395105"/>
              <a:gd name="connsiteX2" fmla="*/ 20439 w 1334939"/>
              <a:gd name="connsiteY2" fmla="*/ 736813 h 1395105"/>
              <a:gd name="connsiteX3" fmla="*/ 26789 w 1334939"/>
              <a:gd name="connsiteY3" fmla="*/ 974938 h 1395105"/>
              <a:gd name="connsiteX4" fmla="*/ 249039 w 1334939"/>
              <a:gd name="connsiteY4" fmla="*/ 1143213 h 1395105"/>
              <a:gd name="connsiteX5" fmla="*/ 341114 w 1334939"/>
              <a:gd name="connsiteY5" fmla="*/ 1270213 h 1395105"/>
              <a:gd name="connsiteX6" fmla="*/ 572889 w 1334939"/>
              <a:gd name="connsiteY6" fmla="*/ 1394038 h 1395105"/>
              <a:gd name="connsiteX7" fmla="*/ 801489 w 1334939"/>
              <a:gd name="connsiteY7" fmla="*/ 1330538 h 1395105"/>
              <a:gd name="connsiteX8" fmla="*/ 1014214 w 1334939"/>
              <a:gd name="connsiteY8" fmla="*/ 1336888 h 1395105"/>
              <a:gd name="connsiteX9" fmla="*/ 1201539 w 1334939"/>
              <a:gd name="connsiteY9" fmla="*/ 1225763 h 1395105"/>
              <a:gd name="connsiteX10" fmla="*/ 1163439 w 1334939"/>
              <a:gd name="connsiteY10" fmla="*/ 962238 h 1395105"/>
              <a:gd name="connsiteX11" fmla="*/ 1207889 w 1334939"/>
              <a:gd name="connsiteY11" fmla="*/ 828888 h 1395105"/>
              <a:gd name="connsiteX12" fmla="*/ 1334889 w 1334939"/>
              <a:gd name="connsiteY12" fmla="*/ 644738 h 1395105"/>
              <a:gd name="connsiteX13" fmla="*/ 1220589 w 1334939"/>
              <a:gd name="connsiteY13" fmla="*/ 384388 h 1395105"/>
              <a:gd name="connsiteX14" fmla="*/ 1026914 w 1334939"/>
              <a:gd name="connsiteY14" fmla="*/ 295488 h 1395105"/>
              <a:gd name="connsiteX15" fmla="*/ 957064 w 1334939"/>
              <a:gd name="connsiteY15" fmla="*/ 60538 h 1395105"/>
              <a:gd name="connsiteX16" fmla="*/ 642739 w 1334939"/>
              <a:gd name="connsiteY16" fmla="*/ 213 h 1395105"/>
              <a:gd name="connsiteX17" fmla="*/ 518914 w 1334939"/>
              <a:gd name="connsiteY17" fmla="*/ 73238 h 1395105"/>
              <a:gd name="connsiteX18" fmla="*/ 430014 w 1334939"/>
              <a:gd name="connsiteY18" fmla="*/ 244688 h 1395105"/>
              <a:gd name="connsiteX19" fmla="*/ 261739 w 1334939"/>
              <a:gd name="connsiteY19" fmla="*/ 295488 h 1395105"/>
              <a:gd name="connsiteX20" fmla="*/ 188714 w 1334939"/>
              <a:gd name="connsiteY20" fmla="*/ 432013 h 1395105"/>
              <a:gd name="connsiteX0" fmla="*/ 188714 w 1334939"/>
              <a:gd name="connsiteY0" fmla="*/ 438311 h 1401403"/>
              <a:gd name="connsiteX1" fmla="*/ 176014 w 1334939"/>
              <a:gd name="connsiteY1" fmla="*/ 603411 h 1401403"/>
              <a:gd name="connsiteX2" fmla="*/ 20439 w 1334939"/>
              <a:gd name="connsiteY2" fmla="*/ 743111 h 1401403"/>
              <a:gd name="connsiteX3" fmla="*/ 26789 w 1334939"/>
              <a:gd name="connsiteY3" fmla="*/ 981236 h 1401403"/>
              <a:gd name="connsiteX4" fmla="*/ 249039 w 1334939"/>
              <a:gd name="connsiteY4" fmla="*/ 1149511 h 1401403"/>
              <a:gd name="connsiteX5" fmla="*/ 341114 w 1334939"/>
              <a:gd name="connsiteY5" fmla="*/ 1276511 h 1401403"/>
              <a:gd name="connsiteX6" fmla="*/ 572889 w 1334939"/>
              <a:gd name="connsiteY6" fmla="*/ 1400336 h 1401403"/>
              <a:gd name="connsiteX7" fmla="*/ 801489 w 1334939"/>
              <a:gd name="connsiteY7" fmla="*/ 1336836 h 1401403"/>
              <a:gd name="connsiteX8" fmla="*/ 1014214 w 1334939"/>
              <a:gd name="connsiteY8" fmla="*/ 1343186 h 1401403"/>
              <a:gd name="connsiteX9" fmla="*/ 1201539 w 1334939"/>
              <a:gd name="connsiteY9" fmla="*/ 1232061 h 1401403"/>
              <a:gd name="connsiteX10" fmla="*/ 1163439 w 1334939"/>
              <a:gd name="connsiteY10" fmla="*/ 968536 h 1401403"/>
              <a:gd name="connsiteX11" fmla="*/ 1207889 w 1334939"/>
              <a:gd name="connsiteY11" fmla="*/ 835186 h 1401403"/>
              <a:gd name="connsiteX12" fmla="*/ 1334889 w 1334939"/>
              <a:gd name="connsiteY12" fmla="*/ 651036 h 1401403"/>
              <a:gd name="connsiteX13" fmla="*/ 1220589 w 1334939"/>
              <a:gd name="connsiteY13" fmla="*/ 390686 h 1401403"/>
              <a:gd name="connsiteX14" fmla="*/ 1026914 w 1334939"/>
              <a:gd name="connsiteY14" fmla="*/ 301786 h 1401403"/>
              <a:gd name="connsiteX15" fmla="*/ 957064 w 1334939"/>
              <a:gd name="connsiteY15" fmla="*/ 66836 h 1401403"/>
              <a:gd name="connsiteX16" fmla="*/ 728464 w 1334939"/>
              <a:gd name="connsiteY16" fmla="*/ 161 h 1401403"/>
              <a:gd name="connsiteX17" fmla="*/ 518914 w 1334939"/>
              <a:gd name="connsiteY17" fmla="*/ 79536 h 1401403"/>
              <a:gd name="connsiteX18" fmla="*/ 430014 w 1334939"/>
              <a:gd name="connsiteY18" fmla="*/ 250986 h 1401403"/>
              <a:gd name="connsiteX19" fmla="*/ 261739 w 1334939"/>
              <a:gd name="connsiteY19" fmla="*/ 301786 h 1401403"/>
              <a:gd name="connsiteX20" fmla="*/ 188714 w 1334939"/>
              <a:gd name="connsiteY20" fmla="*/ 438311 h 1401403"/>
              <a:gd name="connsiteX0" fmla="*/ 188714 w 1334939"/>
              <a:gd name="connsiteY0" fmla="*/ 438274 h 1401366"/>
              <a:gd name="connsiteX1" fmla="*/ 176014 w 1334939"/>
              <a:gd name="connsiteY1" fmla="*/ 603374 h 1401366"/>
              <a:gd name="connsiteX2" fmla="*/ 20439 w 1334939"/>
              <a:gd name="connsiteY2" fmla="*/ 743074 h 1401366"/>
              <a:gd name="connsiteX3" fmla="*/ 26789 w 1334939"/>
              <a:gd name="connsiteY3" fmla="*/ 981199 h 1401366"/>
              <a:gd name="connsiteX4" fmla="*/ 249039 w 1334939"/>
              <a:gd name="connsiteY4" fmla="*/ 1149474 h 1401366"/>
              <a:gd name="connsiteX5" fmla="*/ 341114 w 1334939"/>
              <a:gd name="connsiteY5" fmla="*/ 1276474 h 1401366"/>
              <a:gd name="connsiteX6" fmla="*/ 572889 w 1334939"/>
              <a:gd name="connsiteY6" fmla="*/ 1400299 h 1401366"/>
              <a:gd name="connsiteX7" fmla="*/ 801489 w 1334939"/>
              <a:gd name="connsiteY7" fmla="*/ 1336799 h 1401366"/>
              <a:gd name="connsiteX8" fmla="*/ 1014214 w 1334939"/>
              <a:gd name="connsiteY8" fmla="*/ 1343149 h 1401366"/>
              <a:gd name="connsiteX9" fmla="*/ 1201539 w 1334939"/>
              <a:gd name="connsiteY9" fmla="*/ 1232024 h 1401366"/>
              <a:gd name="connsiteX10" fmla="*/ 1163439 w 1334939"/>
              <a:gd name="connsiteY10" fmla="*/ 968499 h 1401366"/>
              <a:gd name="connsiteX11" fmla="*/ 1207889 w 1334939"/>
              <a:gd name="connsiteY11" fmla="*/ 835149 h 1401366"/>
              <a:gd name="connsiteX12" fmla="*/ 1334889 w 1334939"/>
              <a:gd name="connsiteY12" fmla="*/ 650999 h 1401366"/>
              <a:gd name="connsiteX13" fmla="*/ 1220589 w 1334939"/>
              <a:gd name="connsiteY13" fmla="*/ 390649 h 1401366"/>
              <a:gd name="connsiteX14" fmla="*/ 1026914 w 1334939"/>
              <a:gd name="connsiteY14" fmla="*/ 301749 h 1401366"/>
              <a:gd name="connsiteX15" fmla="*/ 915789 w 1334939"/>
              <a:gd name="connsiteY15" fmla="*/ 95374 h 1401366"/>
              <a:gd name="connsiteX16" fmla="*/ 728464 w 1334939"/>
              <a:gd name="connsiteY16" fmla="*/ 124 h 1401366"/>
              <a:gd name="connsiteX17" fmla="*/ 518914 w 1334939"/>
              <a:gd name="connsiteY17" fmla="*/ 79499 h 1401366"/>
              <a:gd name="connsiteX18" fmla="*/ 430014 w 1334939"/>
              <a:gd name="connsiteY18" fmla="*/ 250949 h 1401366"/>
              <a:gd name="connsiteX19" fmla="*/ 261739 w 1334939"/>
              <a:gd name="connsiteY19" fmla="*/ 301749 h 1401366"/>
              <a:gd name="connsiteX20" fmla="*/ 188714 w 1334939"/>
              <a:gd name="connsiteY20" fmla="*/ 438274 h 1401366"/>
              <a:gd name="connsiteX0" fmla="*/ 188714 w 1334942"/>
              <a:gd name="connsiteY0" fmla="*/ 438274 h 1401366"/>
              <a:gd name="connsiteX1" fmla="*/ 176014 w 1334942"/>
              <a:gd name="connsiteY1" fmla="*/ 603374 h 1401366"/>
              <a:gd name="connsiteX2" fmla="*/ 20439 w 1334942"/>
              <a:gd name="connsiteY2" fmla="*/ 743074 h 1401366"/>
              <a:gd name="connsiteX3" fmla="*/ 26789 w 1334942"/>
              <a:gd name="connsiteY3" fmla="*/ 981199 h 1401366"/>
              <a:gd name="connsiteX4" fmla="*/ 249039 w 1334942"/>
              <a:gd name="connsiteY4" fmla="*/ 1149474 h 1401366"/>
              <a:gd name="connsiteX5" fmla="*/ 341114 w 1334942"/>
              <a:gd name="connsiteY5" fmla="*/ 1276474 h 1401366"/>
              <a:gd name="connsiteX6" fmla="*/ 572889 w 1334942"/>
              <a:gd name="connsiteY6" fmla="*/ 1400299 h 1401366"/>
              <a:gd name="connsiteX7" fmla="*/ 801489 w 1334942"/>
              <a:gd name="connsiteY7" fmla="*/ 1336799 h 1401366"/>
              <a:gd name="connsiteX8" fmla="*/ 1014214 w 1334942"/>
              <a:gd name="connsiteY8" fmla="*/ 1343149 h 1401366"/>
              <a:gd name="connsiteX9" fmla="*/ 1201539 w 1334942"/>
              <a:gd name="connsiteY9" fmla="*/ 1232024 h 1401366"/>
              <a:gd name="connsiteX10" fmla="*/ 1163439 w 1334942"/>
              <a:gd name="connsiteY10" fmla="*/ 968499 h 1401366"/>
              <a:gd name="connsiteX11" fmla="*/ 1207889 w 1334942"/>
              <a:gd name="connsiteY11" fmla="*/ 835149 h 1401366"/>
              <a:gd name="connsiteX12" fmla="*/ 1334889 w 1334942"/>
              <a:gd name="connsiteY12" fmla="*/ 650999 h 1401366"/>
              <a:gd name="connsiteX13" fmla="*/ 1220589 w 1334942"/>
              <a:gd name="connsiteY13" fmla="*/ 390649 h 1401366"/>
              <a:gd name="connsiteX14" fmla="*/ 1004689 w 1334942"/>
              <a:gd name="connsiteY14" fmla="*/ 330324 h 1401366"/>
              <a:gd name="connsiteX15" fmla="*/ 915789 w 1334942"/>
              <a:gd name="connsiteY15" fmla="*/ 95374 h 1401366"/>
              <a:gd name="connsiteX16" fmla="*/ 728464 w 1334942"/>
              <a:gd name="connsiteY16" fmla="*/ 124 h 1401366"/>
              <a:gd name="connsiteX17" fmla="*/ 518914 w 1334942"/>
              <a:gd name="connsiteY17" fmla="*/ 79499 h 1401366"/>
              <a:gd name="connsiteX18" fmla="*/ 430014 w 1334942"/>
              <a:gd name="connsiteY18" fmla="*/ 250949 h 1401366"/>
              <a:gd name="connsiteX19" fmla="*/ 261739 w 1334942"/>
              <a:gd name="connsiteY19" fmla="*/ 301749 h 1401366"/>
              <a:gd name="connsiteX20" fmla="*/ 188714 w 1334942"/>
              <a:gd name="connsiteY20" fmla="*/ 438274 h 1401366"/>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39165 h 1402257"/>
              <a:gd name="connsiteX1" fmla="*/ 176014 w 1334942"/>
              <a:gd name="connsiteY1" fmla="*/ 604265 h 1402257"/>
              <a:gd name="connsiteX2" fmla="*/ 20439 w 1334942"/>
              <a:gd name="connsiteY2" fmla="*/ 743965 h 1402257"/>
              <a:gd name="connsiteX3" fmla="*/ 26789 w 1334942"/>
              <a:gd name="connsiteY3" fmla="*/ 982090 h 1402257"/>
              <a:gd name="connsiteX4" fmla="*/ 249039 w 1334942"/>
              <a:gd name="connsiteY4" fmla="*/ 1150365 h 1402257"/>
              <a:gd name="connsiteX5" fmla="*/ 341114 w 1334942"/>
              <a:gd name="connsiteY5" fmla="*/ 1277365 h 1402257"/>
              <a:gd name="connsiteX6" fmla="*/ 572889 w 1334942"/>
              <a:gd name="connsiteY6" fmla="*/ 1401190 h 1402257"/>
              <a:gd name="connsiteX7" fmla="*/ 801489 w 1334942"/>
              <a:gd name="connsiteY7" fmla="*/ 1337690 h 1402257"/>
              <a:gd name="connsiteX8" fmla="*/ 1014214 w 1334942"/>
              <a:gd name="connsiteY8" fmla="*/ 1344040 h 1402257"/>
              <a:gd name="connsiteX9" fmla="*/ 1201539 w 1334942"/>
              <a:gd name="connsiteY9" fmla="*/ 1232915 h 1402257"/>
              <a:gd name="connsiteX10" fmla="*/ 1163439 w 1334942"/>
              <a:gd name="connsiteY10" fmla="*/ 969390 h 1402257"/>
              <a:gd name="connsiteX11" fmla="*/ 1207889 w 1334942"/>
              <a:gd name="connsiteY11" fmla="*/ 836040 h 1402257"/>
              <a:gd name="connsiteX12" fmla="*/ 1334889 w 1334942"/>
              <a:gd name="connsiteY12" fmla="*/ 651890 h 1402257"/>
              <a:gd name="connsiteX13" fmla="*/ 1220589 w 1334942"/>
              <a:gd name="connsiteY13" fmla="*/ 391540 h 1402257"/>
              <a:gd name="connsiteX14" fmla="*/ 1004689 w 1334942"/>
              <a:gd name="connsiteY14" fmla="*/ 331215 h 1402257"/>
              <a:gd name="connsiteX15" fmla="*/ 918964 w 1334942"/>
              <a:gd name="connsiteY15" fmla="*/ 131190 h 1402257"/>
              <a:gd name="connsiteX16" fmla="*/ 728464 w 1334942"/>
              <a:gd name="connsiteY16" fmla="*/ 1015 h 1402257"/>
              <a:gd name="connsiteX17" fmla="*/ 518914 w 1334942"/>
              <a:gd name="connsiteY17" fmla="*/ 80390 h 1402257"/>
              <a:gd name="connsiteX18" fmla="*/ 430014 w 1334942"/>
              <a:gd name="connsiteY18" fmla="*/ 251840 h 1402257"/>
              <a:gd name="connsiteX19" fmla="*/ 261739 w 1334942"/>
              <a:gd name="connsiteY19" fmla="*/ 302640 h 1402257"/>
              <a:gd name="connsiteX20" fmla="*/ 188714 w 1334942"/>
              <a:gd name="connsiteY20" fmla="*/ 439165 h 1402257"/>
              <a:gd name="connsiteX0" fmla="*/ 188714 w 1334942"/>
              <a:gd name="connsiteY0" fmla="*/ 423619 h 1386711"/>
              <a:gd name="connsiteX1" fmla="*/ 176014 w 1334942"/>
              <a:gd name="connsiteY1" fmla="*/ 588719 h 1386711"/>
              <a:gd name="connsiteX2" fmla="*/ 20439 w 1334942"/>
              <a:gd name="connsiteY2" fmla="*/ 728419 h 1386711"/>
              <a:gd name="connsiteX3" fmla="*/ 26789 w 1334942"/>
              <a:gd name="connsiteY3" fmla="*/ 966544 h 1386711"/>
              <a:gd name="connsiteX4" fmla="*/ 249039 w 1334942"/>
              <a:gd name="connsiteY4" fmla="*/ 1134819 h 1386711"/>
              <a:gd name="connsiteX5" fmla="*/ 341114 w 1334942"/>
              <a:gd name="connsiteY5" fmla="*/ 1261819 h 1386711"/>
              <a:gd name="connsiteX6" fmla="*/ 572889 w 1334942"/>
              <a:gd name="connsiteY6" fmla="*/ 1385644 h 1386711"/>
              <a:gd name="connsiteX7" fmla="*/ 801489 w 1334942"/>
              <a:gd name="connsiteY7" fmla="*/ 1322144 h 1386711"/>
              <a:gd name="connsiteX8" fmla="*/ 1014214 w 1334942"/>
              <a:gd name="connsiteY8" fmla="*/ 1328494 h 1386711"/>
              <a:gd name="connsiteX9" fmla="*/ 1201539 w 1334942"/>
              <a:gd name="connsiteY9" fmla="*/ 1217369 h 1386711"/>
              <a:gd name="connsiteX10" fmla="*/ 1163439 w 1334942"/>
              <a:gd name="connsiteY10" fmla="*/ 953844 h 1386711"/>
              <a:gd name="connsiteX11" fmla="*/ 1207889 w 1334942"/>
              <a:gd name="connsiteY11" fmla="*/ 820494 h 1386711"/>
              <a:gd name="connsiteX12" fmla="*/ 1334889 w 1334942"/>
              <a:gd name="connsiteY12" fmla="*/ 636344 h 1386711"/>
              <a:gd name="connsiteX13" fmla="*/ 1220589 w 1334942"/>
              <a:gd name="connsiteY13" fmla="*/ 375994 h 1386711"/>
              <a:gd name="connsiteX14" fmla="*/ 1004689 w 1334942"/>
              <a:gd name="connsiteY14" fmla="*/ 315669 h 1386711"/>
              <a:gd name="connsiteX15" fmla="*/ 918964 w 1334942"/>
              <a:gd name="connsiteY15" fmla="*/ 115644 h 1386711"/>
              <a:gd name="connsiteX16" fmla="*/ 731639 w 1334942"/>
              <a:gd name="connsiteY16" fmla="*/ 1344 h 1386711"/>
              <a:gd name="connsiteX17" fmla="*/ 518914 w 1334942"/>
              <a:gd name="connsiteY17" fmla="*/ 64844 h 1386711"/>
              <a:gd name="connsiteX18" fmla="*/ 430014 w 1334942"/>
              <a:gd name="connsiteY18" fmla="*/ 236294 h 1386711"/>
              <a:gd name="connsiteX19" fmla="*/ 261739 w 1334942"/>
              <a:gd name="connsiteY19" fmla="*/ 287094 h 1386711"/>
              <a:gd name="connsiteX20" fmla="*/ 188714 w 1334942"/>
              <a:gd name="connsiteY20" fmla="*/ 423619 h 1386711"/>
              <a:gd name="connsiteX0" fmla="*/ 188714 w 1334942"/>
              <a:gd name="connsiteY0" fmla="*/ 423040 h 1386132"/>
              <a:gd name="connsiteX1" fmla="*/ 176014 w 1334942"/>
              <a:gd name="connsiteY1" fmla="*/ 588140 h 1386132"/>
              <a:gd name="connsiteX2" fmla="*/ 20439 w 1334942"/>
              <a:gd name="connsiteY2" fmla="*/ 727840 h 1386132"/>
              <a:gd name="connsiteX3" fmla="*/ 26789 w 1334942"/>
              <a:gd name="connsiteY3" fmla="*/ 965965 h 1386132"/>
              <a:gd name="connsiteX4" fmla="*/ 249039 w 1334942"/>
              <a:gd name="connsiteY4" fmla="*/ 1134240 h 1386132"/>
              <a:gd name="connsiteX5" fmla="*/ 341114 w 1334942"/>
              <a:gd name="connsiteY5" fmla="*/ 1261240 h 1386132"/>
              <a:gd name="connsiteX6" fmla="*/ 572889 w 1334942"/>
              <a:gd name="connsiteY6" fmla="*/ 1385065 h 1386132"/>
              <a:gd name="connsiteX7" fmla="*/ 801489 w 1334942"/>
              <a:gd name="connsiteY7" fmla="*/ 1321565 h 1386132"/>
              <a:gd name="connsiteX8" fmla="*/ 1014214 w 1334942"/>
              <a:gd name="connsiteY8" fmla="*/ 1327915 h 1386132"/>
              <a:gd name="connsiteX9" fmla="*/ 1201539 w 1334942"/>
              <a:gd name="connsiteY9" fmla="*/ 1216790 h 1386132"/>
              <a:gd name="connsiteX10" fmla="*/ 1163439 w 1334942"/>
              <a:gd name="connsiteY10" fmla="*/ 953265 h 1386132"/>
              <a:gd name="connsiteX11" fmla="*/ 1207889 w 1334942"/>
              <a:gd name="connsiteY11" fmla="*/ 819915 h 1386132"/>
              <a:gd name="connsiteX12" fmla="*/ 1334889 w 1334942"/>
              <a:gd name="connsiteY12" fmla="*/ 635765 h 1386132"/>
              <a:gd name="connsiteX13" fmla="*/ 1220589 w 1334942"/>
              <a:gd name="connsiteY13" fmla="*/ 375415 h 1386132"/>
              <a:gd name="connsiteX14" fmla="*/ 1004689 w 1334942"/>
              <a:gd name="connsiteY14" fmla="*/ 315090 h 1386132"/>
              <a:gd name="connsiteX15" fmla="*/ 918964 w 1334942"/>
              <a:gd name="connsiteY15" fmla="*/ 115065 h 1386132"/>
              <a:gd name="connsiteX16" fmla="*/ 731639 w 1334942"/>
              <a:gd name="connsiteY16" fmla="*/ 765 h 1386132"/>
              <a:gd name="connsiteX17" fmla="*/ 550664 w 1334942"/>
              <a:gd name="connsiteY17" fmla="*/ 73790 h 1386132"/>
              <a:gd name="connsiteX18" fmla="*/ 430014 w 1334942"/>
              <a:gd name="connsiteY18" fmla="*/ 235715 h 1386132"/>
              <a:gd name="connsiteX19" fmla="*/ 261739 w 1334942"/>
              <a:gd name="connsiteY19" fmla="*/ 286515 h 1386132"/>
              <a:gd name="connsiteX20" fmla="*/ 188714 w 1334942"/>
              <a:gd name="connsiteY20" fmla="*/ 423040 h 1386132"/>
              <a:gd name="connsiteX0" fmla="*/ 188714 w 1334901"/>
              <a:gd name="connsiteY0" fmla="*/ 423040 h 1386132"/>
              <a:gd name="connsiteX1" fmla="*/ 176014 w 1334901"/>
              <a:gd name="connsiteY1" fmla="*/ 588140 h 1386132"/>
              <a:gd name="connsiteX2" fmla="*/ 20439 w 1334901"/>
              <a:gd name="connsiteY2" fmla="*/ 727840 h 1386132"/>
              <a:gd name="connsiteX3" fmla="*/ 26789 w 1334901"/>
              <a:gd name="connsiteY3" fmla="*/ 965965 h 1386132"/>
              <a:gd name="connsiteX4" fmla="*/ 249039 w 1334901"/>
              <a:gd name="connsiteY4" fmla="*/ 1134240 h 1386132"/>
              <a:gd name="connsiteX5" fmla="*/ 341114 w 1334901"/>
              <a:gd name="connsiteY5" fmla="*/ 1261240 h 1386132"/>
              <a:gd name="connsiteX6" fmla="*/ 572889 w 1334901"/>
              <a:gd name="connsiteY6" fmla="*/ 1385065 h 1386132"/>
              <a:gd name="connsiteX7" fmla="*/ 801489 w 1334901"/>
              <a:gd name="connsiteY7" fmla="*/ 1321565 h 1386132"/>
              <a:gd name="connsiteX8" fmla="*/ 1014214 w 1334901"/>
              <a:gd name="connsiteY8" fmla="*/ 1327915 h 1386132"/>
              <a:gd name="connsiteX9" fmla="*/ 1201539 w 1334901"/>
              <a:gd name="connsiteY9" fmla="*/ 1216790 h 1386132"/>
              <a:gd name="connsiteX10" fmla="*/ 1163439 w 1334901"/>
              <a:gd name="connsiteY10" fmla="*/ 953265 h 1386132"/>
              <a:gd name="connsiteX11" fmla="*/ 1207889 w 1334901"/>
              <a:gd name="connsiteY11" fmla="*/ 819915 h 1386132"/>
              <a:gd name="connsiteX12" fmla="*/ 1334889 w 1334901"/>
              <a:gd name="connsiteY12" fmla="*/ 635765 h 1386132"/>
              <a:gd name="connsiteX13" fmla="*/ 1214239 w 1334901"/>
              <a:gd name="connsiteY13" fmla="*/ 429390 h 1386132"/>
              <a:gd name="connsiteX14" fmla="*/ 1004689 w 1334901"/>
              <a:gd name="connsiteY14" fmla="*/ 315090 h 1386132"/>
              <a:gd name="connsiteX15" fmla="*/ 918964 w 1334901"/>
              <a:gd name="connsiteY15" fmla="*/ 115065 h 1386132"/>
              <a:gd name="connsiteX16" fmla="*/ 731639 w 1334901"/>
              <a:gd name="connsiteY16" fmla="*/ 765 h 1386132"/>
              <a:gd name="connsiteX17" fmla="*/ 550664 w 1334901"/>
              <a:gd name="connsiteY17" fmla="*/ 73790 h 1386132"/>
              <a:gd name="connsiteX18" fmla="*/ 430014 w 1334901"/>
              <a:gd name="connsiteY18" fmla="*/ 235715 h 1386132"/>
              <a:gd name="connsiteX19" fmla="*/ 261739 w 1334901"/>
              <a:gd name="connsiteY19" fmla="*/ 286515 h 1386132"/>
              <a:gd name="connsiteX20" fmla="*/ 188714 w 1334901"/>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819915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36"/>
              <a:gd name="connsiteY0" fmla="*/ 423040 h 1386132"/>
              <a:gd name="connsiteX1" fmla="*/ 176014 w 1296836"/>
              <a:gd name="connsiteY1" fmla="*/ 588140 h 1386132"/>
              <a:gd name="connsiteX2" fmla="*/ 20439 w 1296836"/>
              <a:gd name="connsiteY2" fmla="*/ 727840 h 1386132"/>
              <a:gd name="connsiteX3" fmla="*/ 26789 w 1296836"/>
              <a:gd name="connsiteY3" fmla="*/ 965965 h 1386132"/>
              <a:gd name="connsiteX4" fmla="*/ 249039 w 1296836"/>
              <a:gd name="connsiteY4" fmla="*/ 1134240 h 1386132"/>
              <a:gd name="connsiteX5" fmla="*/ 341114 w 1296836"/>
              <a:gd name="connsiteY5" fmla="*/ 1261240 h 1386132"/>
              <a:gd name="connsiteX6" fmla="*/ 572889 w 1296836"/>
              <a:gd name="connsiteY6" fmla="*/ 1385065 h 1386132"/>
              <a:gd name="connsiteX7" fmla="*/ 801489 w 1296836"/>
              <a:gd name="connsiteY7" fmla="*/ 1321565 h 1386132"/>
              <a:gd name="connsiteX8" fmla="*/ 1014214 w 1296836"/>
              <a:gd name="connsiteY8" fmla="*/ 1327915 h 1386132"/>
              <a:gd name="connsiteX9" fmla="*/ 1201539 w 1296836"/>
              <a:gd name="connsiteY9" fmla="*/ 1216790 h 1386132"/>
              <a:gd name="connsiteX10" fmla="*/ 1163439 w 1296836"/>
              <a:gd name="connsiteY10" fmla="*/ 953265 h 1386132"/>
              <a:gd name="connsiteX11" fmla="*/ 1207889 w 1296836"/>
              <a:gd name="connsiteY11" fmla="*/ 819915 h 1386132"/>
              <a:gd name="connsiteX12" fmla="*/ 1296789 w 1296836"/>
              <a:gd name="connsiteY12" fmla="*/ 629415 h 1386132"/>
              <a:gd name="connsiteX13" fmla="*/ 1214239 w 1296836"/>
              <a:gd name="connsiteY13" fmla="*/ 429390 h 1386132"/>
              <a:gd name="connsiteX14" fmla="*/ 1004689 w 1296836"/>
              <a:gd name="connsiteY14" fmla="*/ 315090 h 1386132"/>
              <a:gd name="connsiteX15" fmla="*/ 918964 w 1296836"/>
              <a:gd name="connsiteY15" fmla="*/ 115065 h 1386132"/>
              <a:gd name="connsiteX16" fmla="*/ 731639 w 1296836"/>
              <a:gd name="connsiteY16" fmla="*/ 765 h 1386132"/>
              <a:gd name="connsiteX17" fmla="*/ 550664 w 1296836"/>
              <a:gd name="connsiteY17" fmla="*/ 73790 h 1386132"/>
              <a:gd name="connsiteX18" fmla="*/ 430014 w 1296836"/>
              <a:gd name="connsiteY18" fmla="*/ 235715 h 1386132"/>
              <a:gd name="connsiteX19" fmla="*/ 261739 w 1296836"/>
              <a:gd name="connsiteY19" fmla="*/ 286515 h 1386132"/>
              <a:gd name="connsiteX20" fmla="*/ 188714 w 1296836"/>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3439 w 1296812"/>
              <a:gd name="connsiteY10" fmla="*/ 953265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201539 w 1296812"/>
              <a:gd name="connsiteY9" fmla="*/ 1216790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32"/>
              <a:gd name="connsiteX1" fmla="*/ 176014 w 1296812"/>
              <a:gd name="connsiteY1" fmla="*/ 588140 h 1386132"/>
              <a:gd name="connsiteX2" fmla="*/ 20439 w 1296812"/>
              <a:gd name="connsiteY2" fmla="*/ 727840 h 1386132"/>
              <a:gd name="connsiteX3" fmla="*/ 26789 w 1296812"/>
              <a:gd name="connsiteY3" fmla="*/ 965965 h 1386132"/>
              <a:gd name="connsiteX4" fmla="*/ 249039 w 1296812"/>
              <a:gd name="connsiteY4" fmla="*/ 1134240 h 1386132"/>
              <a:gd name="connsiteX5" fmla="*/ 341114 w 1296812"/>
              <a:gd name="connsiteY5" fmla="*/ 1261240 h 1386132"/>
              <a:gd name="connsiteX6" fmla="*/ 572889 w 1296812"/>
              <a:gd name="connsiteY6" fmla="*/ 1385065 h 1386132"/>
              <a:gd name="connsiteX7" fmla="*/ 801489 w 1296812"/>
              <a:gd name="connsiteY7" fmla="*/ 1321565 h 1386132"/>
              <a:gd name="connsiteX8" fmla="*/ 1014214 w 1296812"/>
              <a:gd name="connsiteY8" fmla="*/ 1327915 h 1386132"/>
              <a:gd name="connsiteX9" fmla="*/ 1198364 w 1296812"/>
              <a:gd name="connsiteY9" fmla="*/ 1175515 h 1386132"/>
              <a:gd name="connsiteX10" fmla="*/ 1160264 w 1296812"/>
              <a:gd name="connsiteY10" fmla="*/ 931040 h 1386132"/>
              <a:gd name="connsiteX11" fmla="*/ 1207889 w 1296812"/>
              <a:gd name="connsiteY11" fmla="*/ 778640 h 1386132"/>
              <a:gd name="connsiteX12" fmla="*/ 1296789 w 1296812"/>
              <a:gd name="connsiteY12" fmla="*/ 629415 h 1386132"/>
              <a:gd name="connsiteX13" fmla="*/ 1214239 w 1296812"/>
              <a:gd name="connsiteY13" fmla="*/ 429390 h 1386132"/>
              <a:gd name="connsiteX14" fmla="*/ 1004689 w 1296812"/>
              <a:gd name="connsiteY14" fmla="*/ 315090 h 1386132"/>
              <a:gd name="connsiteX15" fmla="*/ 918964 w 1296812"/>
              <a:gd name="connsiteY15" fmla="*/ 115065 h 1386132"/>
              <a:gd name="connsiteX16" fmla="*/ 731639 w 1296812"/>
              <a:gd name="connsiteY16" fmla="*/ 765 h 1386132"/>
              <a:gd name="connsiteX17" fmla="*/ 550664 w 1296812"/>
              <a:gd name="connsiteY17" fmla="*/ 73790 h 1386132"/>
              <a:gd name="connsiteX18" fmla="*/ 430014 w 1296812"/>
              <a:gd name="connsiteY18" fmla="*/ 235715 h 1386132"/>
              <a:gd name="connsiteX19" fmla="*/ 261739 w 1296812"/>
              <a:gd name="connsiteY19" fmla="*/ 286515 h 1386132"/>
              <a:gd name="connsiteX20" fmla="*/ 188714 w 1296812"/>
              <a:gd name="connsiteY20" fmla="*/ 423040 h 1386132"/>
              <a:gd name="connsiteX0" fmla="*/ 188714 w 1296812"/>
              <a:gd name="connsiteY0" fmla="*/ 423040 h 1386189"/>
              <a:gd name="connsiteX1" fmla="*/ 176014 w 1296812"/>
              <a:gd name="connsiteY1" fmla="*/ 588140 h 1386189"/>
              <a:gd name="connsiteX2" fmla="*/ 20439 w 1296812"/>
              <a:gd name="connsiteY2" fmla="*/ 727840 h 1386189"/>
              <a:gd name="connsiteX3" fmla="*/ 26789 w 1296812"/>
              <a:gd name="connsiteY3" fmla="*/ 965965 h 1386189"/>
              <a:gd name="connsiteX4" fmla="*/ 249039 w 1296812"/>
              <a:gd name="connsiteY4" fmla="*/ 1134240 h 1386189"/>
              <a:gd name="connsiteX5" fmla="*/ 341114 w 1296812"/>
              <a:gd name="connsiteY5" fmla="*/ 1261240 h 1386189"/>
              <a:gd name="connsiteX6" fmla="*/ 572889 w 1296812"/>
              <a:gd name="connsiteY6" fmla="*/ 1385065 h 1386189"/>
              <a:gd name="connsiteX7" fmla="*/ 801489 w 1296812"/>
              <a:gd name="connsiteY7" fmla="*/ 1321565 h 1386189"/>
              <a:gd name="connsiteX8" fmla="*/ 1055489 w 1296812"/>
              <a:gd name="connsiteY8" fmla="*/ 1305690 h 1386189"/>
              <a:gd name="connsiteX9" fmla="*/ 1198364 w 1296812"/>
              <a:gd name="connsiteY9" fmla="*/ 1175515 h 1386189"/>
              <a:gd name="connsiteX10" fmla="*/ 1160264 w 1296812"/>
              <a:gd name="connsiteY10" fmla="*/ 931040 h 1386189"/>
              <a:gd name="connsiteX11" fmla="*/ 1207889 w 1296812"/>
              <a:gd name="connsiteY11" fmla="*/ 778640 h 1386189"/>
              <a:gd name="connsiteX12" fmla="*/ 1296789 w 1296812"/>
              <a:gd name="connsiteY12" fmla="*/ 629415 h 1386189"/>
              <a:gd name="connsiteX13" fmla="*/ 1214239 w 1296812"/>
              <a:gd name="connsiteY13" fmla="*/ 429390 h 1386189"/>
              <a:gd name="connsiteX14" fmla="*/ 1004689 w 1296812"/>
              <a:gd name="connsiteY14" fmla="*/ 315090 h 1386189"/>
              <a:gd name="connsiteX15" fmla="*/ 918964 w 1296812"/>
              <a:gd name="connsiteY15" fmla="*/ 115065 h 1386189"/>
              <a:gd name="connsiteX16" fmla="*/ 731639 w 1296812"/>
              <a:gd name="connsiteY16" fmla="*/ 765 h 1386189"/>
              <a:gd name="connsiteX17" fmla="*/ 550664 w 1296812"/>
              <a:gd name="connsiteY17" fmla="*/ 73790 h 1386189"/>
              <a:gd name="connsiteX18" fmla="*/ 430014 w 1296812"/>
              <a:gd name="connsiteY18" fmla="*/ 235715 h 1386189"/>
              <a:gd name="connsiteX19" fmla="*/ 261739 w 1296812"/>
              <a:gd name="connsiteY19" fmla="*/ 286515 h 1386189"/>
              <a:gd name="connsiteX20" fmla="*/ 188714 w 1296812"/>
              <a:gd name="connsiteY20" fmla="*/ 423040 h 1386189"/>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428"/>
              <a:gd name="connsiteX1" fmla="*/ 176014 w 1296812"/>
              <a:gd name="connsiteY1" fmla="*/ 588140 h 1385428"/>
              <a:gd name="connsiteX2" fmla="*/ 20439 w 1296812"/>
              <a:gd name="connsiteY2" fmla="*/ 727840 h 1385428"/>
              <a:gd name="connsiteX3" fmla="*/ 26789 w 1296812"/>
              <a:gd name="connsiteY3" fmla="*/ 965965 h 1385428"/>
              <a:gd name="connsiteX4" fmla="*/ 249039 w 1296812"/>
              <a:gd name="connsiteY4" fmla="*/ 1134240 h 1385428"/>
              <a:gd name="connsiteX5" fmla="*/ 341114 w 1296812"/>
              <a:gd name="connsiteY5" fmla="*/ 1261240 h 1385428"/>
              <a:gd name="connsiteX6" fmla="*/ 572889 w 1296812"/>
              <a:gd name="connsiteY6" fmla="*/ 1385065 h 1385428"/>
              <a:gd name="connsiteX7" fmla="*/ 830064 w 1296812"/>
              <a:gd name="connsiteY7" fmla="*/ 1299340 h 1385428"/>
              <a:gd name="connsiteX8" fmla="*/ 1055489 w 1296812"/>
              <a:gd name="connsiteY8" fmla="*/ 1305690 h 1385428"/>
              <a:gd name="connsiteX9" fmla="*/ 1198364 w 1296812"/>
              <a:gd name="connsiteY9" fmla="*/ 1175515 h 1385428"/>
              <a:gd name="connsiteX10" fmla="*/ 1160264 w 1296812"/>
              <a:gd name="connsiteY10" fmla="*/ 931040 h 1385428"/>
              <a:gd name="connsiteX11" fmla="*/ 1207889 w 1296812"/>
              <a:gd name="connsiteY11" fmla="*/ 778640 h 1385428"/>
              <a:gd name="connsiteX12" fmla="*/ 1296789 w 1296812"/>
              <a:gd name="connsiteY12" fmla="*/ 629415 h 1385428"/>
              <a:gd name="connsiteX13" fmla="*/ 1214239 w 1296812"/>
              <a:gd name="connsiteY13" fmla="*/ 429390 h 1385428"/>
              <a:gd name="connsiteX14" fmla="*/ 1004689 w 1296812"/>
              <a:gd name="connsiteY14" fmla="*/ 315090 h 1385428"/>
              <a:gd name="connsiteX15" fmla="*/ 918964 w 1296812"/>
              <a:gd name="connsiteY15" fmla="*/ 115065 h 1385428"/>
              <a:gd name="connsiteX16" fmla="*/ 731639 w 1296812"/>
              <a:gd name="connsiteY16" fmla="*/ 765 h 1385428"/>
              <a:gd name="connsiteX17" fmla="*/ 550664 w 1296812"/>
              <a:gd name="connsiteY17" fmla="*/ 73790 h 1385428"/>
              <a:gd name="connsiteX18" fmla="*/ 430014 w 1296812"/>
              <a:gd name="connsiteY18" fmla="*/ 235715 h 1385428"/>
              <a:gd name="connsiteX19" fmla="*/ 261739 w 1296812"/>
              <a:gd name="connsiteY19" fmla="*/ 286515 h 1385428"/>
              <a:gd name="connsiteX20" fmla="*/ 188714 w 1296812"/>
              <a:gd name="connsiteY20" fmla="*/ 423040 h 1385428"/>
              <a:gd name="connsiteX0" fmla="*/ 188714 w 1296812"/>
              <a:gd name="connsiteY0" fmla="*/ 423040 h 1385362"/>
              <a:gd name="connsiteX1" fmla="*/ 176014 w 1296812"/>
              <a:gd name="connsiteY1" fmla="*/ 588140 h 1385362"/>
              <a:gd name="connsiteX2" fmla="*/ 20439 w 1296812"/>
              <a:gd name="connsiteY2" fmla="*/ 727840 h 1385362"/>
              <a:gd name="connsiteX3" fmla="*/ 26789 w 1296812"/>
              <a:gd name="connsiteY3" fmla="*/ 965965 h 1385362"/>
              <a:gd name="connsiteX4" fmla="*/ 249039 w 1296812"/>
              <a:gd name="connsiteY4" fmla="*/ 1134240 h 1385362"/>
              <a:gd name="connsiteX5" fmla="*/ 341114 w 1296812"/>
              <a:gd name="connsiteY5" fmla="*/ 1261240 h 1385362"/>
              <a:gd name="connsiteX6" fmla="*/ 572889 w 1296812"/>
              <a:gd name="connsiteY6" fmla="*/ 1385065 h 1385362"/>
              <a:gd name="connsiteX7" fmla="*/ 845939 w 1296812"/>
              <a:gd name="connsiteY7" fmla="*/ 1296165 h 1385362"/>
              <a:gd name="connsiteX8" fmla="*/ 1055489 w 1296812"/>
              <a:gd name="connsiteY8" fmla="*/ 1305690 h 1385362"/>
              <a:gd name="connsiteX9" fmla="*/ 1198364 w 1296812"/>
              <a:gd name="connsiteY9" fmla="*/ 1175515 h 1385362"/>
              <a:gd name="connsiteX10" fmla="*/ 1160264 w 1296812"/>
              <a:gd name="connsiteY10" fmla="*/ 931040 h 1385362"/>
              <a:gd name="connsiteX11" fmla="*/ 1207889 w 1296812"/>
              <a:gd name="connsiteY11" fmla="*/ 778640 h 1385362"/>
              <a:gd name="connsiteX12" fmla="*/ 1296789 w 1296812"/>
              <a:gd name="connsiteY12" fmla="*/ 629415 h 1385362"/>
              <a:gd name="connsiteX13" fmla="*/ 1214239 w 1296812"/>
              <a:gd name="connsiteY13" fmla="*/ 429390 h 1385362"/>
              <a:gd name="connsiteX14" fmla="*/ 1004689 w 1296812"/>
              <a:gd name="connsiteY14" fmla="*/ 315090 h 1385362"/>
              <a:gd name="connsiteX15" fmla="*/ 918964 w 1296812"/>
              <a:gd name="connsiteY15" fmla="*/ 115065 h 1385362"/>
              <a:gd name="connsiteX16" fmla="*/ 731639 w 1296812"/>
              <a:gd name="connsiteY16" fmla="*/ 765 h 1385362"/>
              <a:gd name="connsiteX17" fmla="*/ 550664 w 1296812"/>
              <a:gd name="connsiteY17" fmla="*/ 73790 h 1385362"/>
              <a:gd name="connsiteX18" fmla="*/ 430014 w 1296812"/>
              <a:gd name="connsiteY18" fmla="*/ 235715 h 1385362"/>
              <a:gd name="connsiteX19" fmla="*/ 261739 w 1296812"/>
              <a:gd name="connsiteY19" fmla="*/ 286515 h 1385362"/>
              <a:gd name="connsiteX20" fmla="*/ 188714 w 1296812"/>
              <a:gd name="connsiteY20" fmla="*/ 423040 h 1385362"/>
              <a:gd name="connsiteX0" fmla="*/ 188714 w 1296812"/>
              <a:gd name="connsiteY0" fmla="*/ 423040 h 1385341"/>
              <a:gd name="connsiteX1" fmla="*/ 176014 w 1296812"/>
              <a:gd name="connsiteY1" fmla="*/ 588140 h 1385341"/>
              <a:gd name="connsiteX2" fmla="*/ 20439 w 1296812"/>
              <a:gd name="connsiteY2" fmla="*/ 727840 h 1385341"/>
              <a:gd name="connsiteX3" fmla="*/ 26789 w 1296812"/>
              <a:gd name="connsiteY3" fmla="*/ 965965 h 1385341"/>
              <a:gd name="connsiteX4" fmla="*/ 249039 w 1296812"/>
              <a:gd name="connsiteY4" fmla="*/ 1134240 h 1385341"/>
              <a:gd name="connsiteX5" fmla="*/ 341114 w 1296812"/>
              <a:gd name="connsiteY5" fmla="*/ 1261240 h 1385341"/>
              <a:gd name="connsiteX6" fmla="*/ 572889 w 1296812"/>
              <a:gd name="connsiteY6" fmla="*/ 1385065 h 1385341"/>
              <a:gd name="connsiteX7" fmla="*/ 845939 w 1296812"/>
              <a:gd name="connsiteY7" fmla="*/ 1296165 h 1385341"/>
              <a:gd name="connsiteX8" fmla="*/ 1055489 w 1296812"/>
              <a:gd name="connsiteY8" fmla="*/ 1305690 h 1385341"/>
              <a:gd name="connsiteX9" fmla="*/ 1198364 w 1296812"/>
              <a:gd name="connsiteY9" fmla="*/ 1175515 h 1385341"/>
              <a:gd name="connsiteX10" fmla="*/ 1160264 w 1296812"/>
              <a:gd name="connsiteY10" fmla="*/ 931040 h 1385341"/>
              <a:gd name="connsiteX11" fmla="*/ 1207889 w 1296812"/>
              <a:gd name="connsiteY11" fmla="*/ 778640 h 1385341"/>
              <a:gd name="connsiteX12" fmla="*/ 1296789 w 1296812"/>
              <a:gd name="connsiteY12" fmla="*/ 629415 h 1385341"/>
              <a:gd name="connsiteX13" fmla="*/ 1214239 w 1296812"/>
              <a:gd name="connsiteY13" fmla="*/ 429390 h 1385341"/>
              <a:gd name="connsiteX14" fmla="*/ 1004689 w 1296812"/>
              <a:gd name="connsiteY14" fmla="*/ 315090 h 1385341"/>
              <a:gd name="connsiteX15" fmla="*/ 918964 w 1296812"/>
              <a:gd name="connsiteY15" fmla="*/ 115065 h 1385341"/>
              <a:gd name="connsiteX16" fmla="*/ 731639 w 1296812"/>
              <a:gd name="connsiteY16" fmla="*/ 765 h 1385341"/>
              <a:gd name="connsiteX17" fmla="*/ 550664 w 1296812"/>
              <a:gd name="connsiteY17" fmla="*/ 73790 h 1385341"/>
              <a:gd name="connsiteX18" fmla="*/ 430014 w 1296812"/>
              <a:gd name="connsiteY18" fmla="*/ 235715 h 1385341"/>
              <a:gd name="connsiteX19" fmla="*/ 261739 w 1296812"/>
              <a:gd name="connsiteY19" fmla="*/ 286515 h 1385341"/>
              <a:gd name="connsiteX20" fmla="*/ 188714 w 1296812"/>
              <a:gd name="connsiteY20" fmla="*/ 423040 h 1385341"/>
              <a:gd name="connsiteX0" fmla="*/ 188714 w 1296812"/>
              <a:gd name="connsiteY0" fmla="*/ 423040 h 1369541"/>
              <a:gd name="connsiteX1" fmla="*/ 176014 w 1296812"/>
              <a:gd name="connsiteY1" fmla="*/ 588140 h 1369541"/>
              <a:gd name="connsiteX2" fmla="*/ 20439 w 1296812"/>
              <a:gd name="connsiteY2" fmla="*/ 727840 h 1369541"/>
              <a:gd name="connsiteX3" fmla="*/ 26789 w 1296812"/>
              <a:gd name="connsiteY3" fmla="*/ 965965 h 1369541"/>
              <a:gd name="connsiteX4" fmla="*/ 249039 w 1296812"/>
              <a:gd name="connsiteY4" fmla="*/ 1134240 h 1369541"/>
              <a:gd name="connsiteX5" fmla="*/ 341114 w 1296812"/>
              <a:gd name="connsiteY5" fmla="*/ 1261240 h 1369541"/>
              <a:gd name="connsiteX6" fmla="*/ 598289 w 1296812"/>
              <a:gd name="connsiteY6" fmla="*/ 1369190 h 1369541"/>
              <a:gd name="connsiteX7" fmla="*/ 845939 w 1296812"/>
              <a:gd name="connsiteY7" fmla="*/ 1296165 h 1369541"/>
              <a:gd name="connsiteX8" fmla="*/ 1055489 w 1296812"/>
              <a:gd name="connsiteY8" fmla="*/ 1305690 h 1369541"/>
              <a:gd name="connsiteX9" fmla="*/ 1198364 w 1296812"/>
              <a:gd name="connsiteY9" fmla="*/ 1175515 h 1369541"/>
              <a:gd name="connsiteX10" fmla="*/ 1160264 w 1296812"/>
              <a:gd name="connsiteY10" fmla="*/ 931040 h 1369541"/>
              <a:gd name="connsiteX11" fmla="*/ 1207889 w 1296812"/>
              <a:gd name="connsiteY11" fmla="*/ 778640 h 1369541"/>
              <a:gd name="connsiteX12" fmla="*/ 1296789 w 1296812"/>
              <a:gd name="connsiteY12" fmla="*/ 629415 h 1369541"/>
              <a:gd name="connsiteX13" fmla="*/ 1214239 w 1296812"/>
              <a:gd name="connsiteY13" fmla="*/ 429390 h 1369541"/>
              <a:gd name="connsiteX14" fmla="*/ 1004689 w 1296812"/>
              <a:gd name="connsiteY14" fmla="*/ 315090 h 1369541"/>
              <a:gd name="connsiteX15" fmla="*/ 918964 w 1296812"/>
              <a:gd name="connsiteY15" fmla="*/ 115065 h 1369541"/>
              <a:gd name="connsiteX16" fmla="*/ 731639 w 1296812"/>
              <a:gd name="connsiteY16" fmla="*/ 765 h 1369541"/>
              <a:gd name="connsiteX17" fmla="*/ 550664 w 1296812"/>
              <a:gd name="connsiteY17" fmla="*/ 73790 h 1369541"/>
              <a:gd name="connsiteX18" fmla="*/ 430014 w 1296812"/>
              <a:gd name="connsiteY18" fmla="*/ 235715 h 1369541"/>
              <a:gd name="connsiteX19" fmla="*/ 261739 w 1296812"/>
              <a:gd name="connsiteY19" fmla="*/ 286515 h 1369541"/>
              <a:gd name="connsiteX20" fmla="*/ 188714 w 1296812"/>
              <a:gd name="connsiteY20" fmla="*/ 423040 h 1369541"/>
              <a:gd name="connsiteX0" fmla="*/ 188714 w 1296812"/>
              <a:gd name="connsiteY0" fmla="*/ 423040 h 1369738"/>
              <a:gd name="connsiteX1" fmla="*/ 176014 w 1296812"/>
              <a:gd name="connsiteY1" fmla="*/ 588140 h 1369738"/>
              <a:gd name="connsiteX2" fmla="*/ 20439 w 1296812"/>
              <a:gd name="connsiteY2" fmla="*/ 727840 h 1369738"/>
              <a:gd name="connsiteX3" fmla="*/ 26789 w 1296812"/>
              <a:gd name="connsiteY3" fmla="*/ 965965 h 1369738"/>
              <a:gd name="connsiteX4" fmla="*/ 249039 w 1296812"/>
              <a:gd name="connsiteY4" fmla="*/ 1134240 h 1369738"/>
              <a:gd name="connsiteX5" fmla="*/ 407789 w 1296812"/>
              <a:gd name="connsiteY5" fmla="*/ 1251715 h 1369738"/>
              <a:gd name="connsiteX6" fmla="*/ 598289 w 1296812"/>
              <a:gd name="connsiteY6" fmla="*/ 1369190 h 1369738"/>
              <a:gd name="connsiteX7" fmla="*/ 845939 w 1296812"/>
              <a:gd name="connsiteY7" fmla="*/ 1296165 h 1369738"/>
              <a:gd name="connsiteX8" fmla="*/ 1055489 w 1296812"/>
              <a:gd name="connsiteY8" fmla="*/ 1305690 h 1369738"/>
              <a:gd name="connsiteX9" fmla="*/ 1198364 w 1296812"/>
              <a:gd name="connsiteY9" fmla="*/ 1175515 h 1369738"/>
              <a:gd name="connsiteX10" fmla="*/ 1160264 w 1296812"/>
              <a:gd name="connsiteY10" fmla="*/ 931040 h 1369738"/>
              <a:gd name="connsiteX11" fmla="*/ 1207889 w 1296812"/>
              <a:gd name="connsiteY11" fmla="*/ 778640 h 1369738"/>
              <a:gd name="connsiteX12" fmla="*/ 1296789 w 1296812"/>
              <a:gd name="connsiteY12" fmla="*/ 629415 h 1369738"/>
              <a:gd name="connsiteX13" fmla="*/ 1214239 w 1296812"/>
              <a:gd name="connsiteY13" fmla="*/ 429390 h 1369738"/>
              <a:gd name="connsiteX14" fmla="*/ 1004689 w 1296812"/>
              <a:gd name="connsiteY14" fmla="*/ 315090 h 1369738"/>
              <a:gd name="connsiteX15" fmla="*/ 918964 w 1296812"/>
              <a:gd name="connsiteY15" fmla="*/ 115065 h 1369738"/>
              <a:gd name="connsiteX16" fmla="*/ 731639 w 1296812"/>
              <a:gd name="connsiteY16" fmla="*/ 765 h 1369738"/>
              <a:gd name="connsiteX17" fmla="*/ 550664 w 1296812"/>
              <a:gd name="connsiteY17" fmla="*/ 73790 h 1369738"/>
              <a:gd name="connsiteX18" fmla="*/ 430014 w 1296812"/>
              <a:gd name="connsiteY18" fmla="*/ 235715 h 1369738"/>
              <a:gd name="connsiteX19" fmla="*/ 261739 w 1296812"/>
              <a:gd name="connsiteY19" fmla="*/ 286515 h 1369738"/>
              <a:gd name="connsiteX20" fmla="*/ 188714 w 1296812"/>
              <a:gd name="connsiteY20" fmla="*/ 423040 h 1369738"/>
              <a:gd name="connsiteX0" fmla="*/ 193902 w 1302000"/>
              <a:gd name="connsiteY0" fmla="*/ 423040 h 1369738"/>
              <a:gd name="connsiteX1" fmla="*/ 181202 w 1302000"/>
              <a:gd name="connsiteY1" fmla="*/ 588140 h 1369738"/>
              <a:gd name="connsiteX2" fmla="*/ 25627 w 1302000"/>
              <a:gd name="connsiteY2" fmla="*/ 727840 h 1369738"/>
              <a:gd name="connsiteX3" fmla="*/ 31977 w 1302000"/>
              <a:gd name="connsiteY3" fmla="*/ 965965 h 1369738"/>
              <a:gd name="connsiteX4" fmla="*/ 333602 w 1302000"/>
              <a:gd name="connsiteY4" fmla="*/ 1115190 h 1369738"/>
              <a:gd name="connsiteX5" fmla="*/ 412977 w 1302000"/>
              <a:gd name="connsiteY5" fmla="*/ 1251715 h 1369738"/>
              <a:gd name="connsiteX6" fmla="*/ 603477 w 1302000"/>
              <a:gd name="connsiteY6" fmla="*/ 1369190 h 1369738"/>
              <a:gd name="connsiteX7" fmla="*/ 851127 w 1302000"/>
              <a:gd name="connsiteY7" fmla="*/ 1296165 h 1369738"/>
              <a:gd name="connsiteX8" fmla="*/ 1060677 w 1302000"/>
              <a:gd name="connsiteY8" fmla="*/ 1305690 h 1369738"/>
              <a:gd name="connsiteX9" fmla="*/ 1203552 w 1302000"/>
              <a:gd name="connsiteY9" fmla="*/ 1175515 h 1369738"/>
              <a:gd name="connsiteX10" fmla="*/ 1165452 w 1302000"/>
              <a:gd name="connsiteY10" fmla="*/ 931040 h 1369738"/>
              <a:gd name="connsiteX11" fmla="*/ 1213077 w 1302000"/>
              <a:gd name="connsiteY11" fmla="*/ 778640 h 1369738"/>
              <a:gd name="connsiteX12" fmla="*/ 1301977 w 1302000"/>
              <a:gd name="connsiteY12" fmla="*/ 629415 h 1369738"/>
              <a:gd name="connsiteX13" fmla="*/ 1219427 w 1302000"/>
              <a:gd name="connsiteY13" fmla="*/ 429390 h 1369738"/>
              <a:gd name="connsiteX14" fmla="*/ 1009877 w 1302000"/>
              <a:gd name="connsiteY14" fmla="*/ 315090 h 1369738"/>
              <a:gd name="connsiteX15" fmla="*/ 924152 w 1302000"/>
              <a:gd name="connsiteY15" fmla="*/ 115065 h 1369738"/>
              <a:gd name="connsiteX16" fmla="*/ 736827 w 1302000"/>
              <a:gd name="connsiteY16" fmla="*/ 765 h 1369738"/>
              <a:gd name="connsiteX17" fmla="*/ 555852 w 1302000"/>
              <a:gd name="connsiteY17" fmla="*/ 73790 h 1369738"/>
              <a:gd name="connsiteX18" fmla="*/ 435202 w 1302000"/>
              <a:gd name="connsiteY18" fmla="*/ 235715 h 1369738"/>
              <a:gd name="connsiteX19" fmla="*/ 266927 w 1302000"/>
              <a:gd name="connsiteY19" fmla="*/ 286515 h 1369738"/>
              <a:gd name="connsiteX20" fmla="*/ 193902 w 1302000"/>
              <a:gd name="connsiteY20" fmla="*/ 423040 h 1369738"/>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93902 w 1302000"/>
              <a:gd name="connsiteY0" fmla="*/ 423040 h 1369301"/>
              <a:gd name="connsiteX1" fmla="*/ 181202 w 1302000"/>
              <a:gd name="connsiteY1" fmla="*/ 588140 h 1369301"/>
              <a:gd name="connsiteX2" fmla="*/ 25627 w 1302000"/>
              <a:gd name="connsiteY2" fmla="*/ 727840 h 1369301"/>
              <a:gd name="connsiteX3" fmla="*/ 31977 w 1302000"/>
              <a:gd name="connsiteY3" fmla="*/ 965965 h 1369301"/>
              <a:gd name="connsiteX4" fmla="*/ 333602 w 1302000"/>
              <a:gd name="connsiteY4" fmla="*/ 1115190 h 1369301"/>
              <a:gd name="connsiteX5" fmla="*/ 438377 w 1302000"/>
              <a:gd name="connsiteY5" fmla="*/ 1277115 h 1369301"/>
              <a:gd name="connsiteX6" fmla="*/ 603477 w 1302000"/>
              <a:gd name="connsiteY6" fmla="*/ 1369190 h 1369301"/>
              <a:gd name="connsiteX7" fmla="*/ 851127 w 1302000"/>
              <a:gd name="connsiteY7" fmla="*/ 1296165 h 1369301"/>
              <a:gd name="connsiteX8" fmla="*/ 1060677 w 1302000"/>
              <a:gd name="connsiteY8" fmla="*/ 1305690 h 1369301"/>
              <a:gd name="connsiteX9" fmla="*/ 1203552 w 1302000"/>
              <a:gd name="connsiteY9" fmla="*/ 1175515 h 1369301"/>
              <a:gd name="connsiteX10" fmla="*/ 1165452 w 1302000"/>
              <a:gd name="connsiteY10" fmla="*/ 931040 h 1369301"/>
              <a:gd name="connsiteX11" fmla="*/ 1213077 w 1302000"/>
              <a:gd name="connsiteY11" fmla="*/ 778640 h 1369301"/>
              <a:gd name="connsiteX12" fmla="*/ 1301977 w 1302000"/>
              <a:gd name="connsiteY12" fmla="*/ 629415 h 1369301"/>
              <a:gd name="connsiteX13" fmla="*/ 1219427 w 1302000"/>
              <a:gd name="connsiteY13" fmla="*/ 429390 h 1369301"/>
              <a:gd name="connsiteX14" fmla="*/ 1009877 w 1302000"/>
              <a:gd name="connsiteY14" fmla="*/ 315090 h 1369301"/>
              <a:gd name="connsiteX15" fmla="*/ 924152 w 1302000"/>
              <a:gd name="connsiteY15" fmla="*/ 115065 h 1369301"/>
              <a:gd name="connsiteX16" fmla="*/ 736827 w 1302000"/>
              <a:gd name="connsiteY16" fmla="*/ 765 h 1369301"/>
              <a:gd name="connsiteX17" fmla="*/ 555852 w 1302000"/>
              <a:gd name="connsiteY17" fmla="*/ 73790 h 1369301"/>
              <a:gd name="connsiteX18" fmla="*/ 435202 w 1302000"/>
              <a:gd name="connsiteY18" fmla="*/ 235715 h 1369301"/>
              <a:gd name="connsiteX19" fmla="*/ 266927 w 1302000"/>
              <a:gd name="connsiteY19" fmla="*/ 286515 h 1369301"/>
              <a:gd name="connsiteX20" fmla="*/ 193902 w 1302000"/>
              <a:gd name="connsiteY20" fmla="*/ 423040 h 1369301"/>
              <a:gd name="connsiteX0" fmla="*/ 175697 w 1283795"/>
              <a:gd name="connsiteY0" fmla="*/ 423040 h 1369301"/>
              <a:gd name="connsiteX1" fmla="*/ 162997 w 1283795"/>
              <a:gd name="connsiteY1" fmla="*/ 588140 h 1369301"/>
              <a:gd name="connsiteX2" fmla="*/ 7422 w 1283795"/>
              <a:gd name="connsiteY2" fmla="*/ 727840 h 1369301"/>
              <a:gd name="connsiteX3" fmla="*/ 55047 w 1283795"/>
              <a:gd name="connsiteY3" fmla="*/ 1000890 h 1369301"/>
              <a:gd name="connsiteX4" fmla="*/ 315397 w 1283795"/>
              <a:gd name="connsiteY4" fmla="*/ 1115190 h 1369301"/>
              <a:gd name="connsiteX5" fmla="*/ 420172 w 1283795"/>
              <a:gd name="connsiteY5" fmla="*/ 1277115 h 1369301"/>
              <a:gd name="connsiteX6" fmla="*/ 585272 w 1283795"/>
              <a:gd name="connsiteY6" fmla="*/ 1369190 h 1369301"/>
              <a:gd name="connsiteX7" fmla="*/ 832922 w 1283795"/>
              <a:gd name="connsiteY7" fmla="*/ 1296165 h 1369301"/>
              <a:gd name="connsiteX8" fmla="*/ 1042472 w 1283795"/>
              <a:gd name="connsiteY8" fmla="*/ 1305690 h 1369301"/>
              <a:gd name="connsiteX9" fmla="*/ 1185347 w 1283795"/>
              <a:gd name="connsiteY9" fmla="*/ 1175515 h 1369301"/>
              <a:gd name="connsiteX10" fmla="*/ 1147247 w 1283795"/>
              <a:gd name="connsiteY10" fmla="*/ 931040 h 1369301"/>
              <a:gd name="connsiteX11" fmla="*/ 1194872 w 1283795"/>
              <a:gd name="connsiteY11" fmla="*/ 778640 h 1369301"/>
              <a:gd name="connsiteX12" fmla="*/ 1283772 w 1283795"/>
              <a:gd name="connsiteY12" fmla="*/ 629415 h 1369301"/>
              <a:gd name="connsiteX13" fmla="*/ 1201222 w 1283795"/>
              <a:gd name="connsiteY13" fmla="*/ 429390 h 1369301"/>
              <a:gd name="connsiteX14" fmla="*/ 991672 w 1283795"/>
              <a:gd name="connsiteY14" fmla="*/ 315090 h 1369301"/>
              <a:gd name="connsiteX15" fmla="*/ 905947 w 1283795"/>
              <a:gd name="connsiteY15" fmla="*/ 115065 h 1369301"/>
              <a:gd name="connsiteX16" fmla="*/ 718622 w 1283795"/>
              <a:gd name="connsiteY16" fmla="*/ 765 h 1369301"/>
              <a:gd name="connsiteX17" fmla="*/ 537647 w 1283795"/>
              <a:gd name="connsiteY17" fmla="*/ 73790 h 1369301"/>
              <a:gd name="connsiteX18" fmla="*/ 416997 w 1283795"/>
              <a:gd name="connsiteY18" fmla="*/ 235715 h 1369301"/>
              <a:gd name="connsiteX19" fmla="*/ 248722 w 1283795"/>
              <a:gd name="connsiteY19" fmla="*/ 286515 h 1369301"/>
              <a:gd name="connsiteX20" fmla="*/ 175697 w 1283795"/>
              <a:gd name="connsiteY20" fmla="*/ 423040 h 1369301"/>
              <a:gd name="connsiteX0" fmla="*/ 177781 w 1285879"/>
              <a:gd name="connsiteY0" fmla="*/ 423040 h 1369301"/>
              <a:gd name="connsiteX1" fmla="*/ 165081 w 1285879"/>
              <a:gd name="connsiteY1" fmla="*/ 588140 h 1369301"/>
              <a:gd name="connsiteX2" fmla="*/ 9506 w 1285879"/>
              <a:gd name="connsiteY2" fmla="*/ 727840 h 1369301"/>
              <a:gd name="connsiteX3" fmla="*/ 57131 w 1285879"/>
              <a:gd name="connsiteY3" fmla="*/ 1000890 h 1369301"/>
              <a:gd name="connsiteX4" fmla="*/ 317481 w 1285879"/>
              <a:gd name="connsiteY4" fmla="*/ 1115190 h 1369301"/>
              <a:gd name="connsiteX5" fmla="*/ 422256 w 1285879"/>
              <a:gd name="connsiteY5" fmla="*/ 1277115 h 1369301"/>
              <a:gd name="connsiteX6" fmla="*/ 587356 w 1285879"/>
              <a:gd name="connsiteY6" fmla="*/ 1369190 h 1369301"/>
              <a:gd name="connsiteX7" fmla="*/ 835006 w 1285879"/>
              <a:gd name="connsiteY7" fmla="*/ 1296165 h 1369301"/>
              <a:gd name="connsiteX8" fmla="*/ 1044556 w 1285879"/>
              <a:gd name="connsiteY8" fmla="*/ 1305690 h 1369301"/>
              <a:gd name="connsiteX9" fmla="*/ 1187431 w 1285879"/>
              <a:gd name="connsiteY9" fmla="*/ 1175515 h 1369301"/>
              <a:gd name="connsiteX10" fmla="*/ 1149331 w 1285879"/>
              <a:gd name="connsiteY10" fmla="*/ 931040 h 1369301"/>
              <a:gd name="connsiteX11" fmla="*/ 1196956 w 1285879"/>
              <a:gd name="connsiteY11" fmla="*/ 778640 h 1369301"/>
              <a:gd name="connsiteX12" fmla="*/ 1285856 w 1285879"/>
              <a:gd name="connsiteY12" fmla="*/ 629415 h 1369301"/>
              <a:gd name="connsiteX13" fmla="*/ 1203306 w 1285879"/>
              <a:gd name="connsiteY13" fmla="*/ 429390 h 1369301"/>
              <a:gd name="connsiteX14" fmla="*/ 993756 w 1285879"/>
              <a:gd name="connsiteY14" fmla="*/ 315090 h 1369301"/>
              <a:gd name="connsiteX15" fmla="*/ 908031 w 1285879"/>
              <a:gd name="connsiteY15" fmla="*/ 115065 h 1369301"/>
              <a:gd name="connsiteX16" fmla="*/ 720706 w 1285879"/>
              <a:gd name="connsiteY16" fmla="*/ 765 h 1369301"/>
              <a:gd name="connsiteX17" fmla="*/ 539731 w 1285879"/>
              <a:gd name="connsiteY17" fmla="*/ 73790 h 1369301"/>
              <a:gd name="connsiteX18" fmla="*/ 419081 w 1285879"/>
              <a:gd name="connsiteY18" fmla="*/ 235715 h 1369301"/>
              <a:gd name="connsiteX19" fmla="*/ 250806 w 1285879"/>
              <a:gd name="connsiteY19" fmla="*/ 286515 h 1369301"/>
              <a:gd name="connsiteX20" fmla="*/ 177781 w 1285879"/>
              <a:gd name="connsiteY20" fmla="*/ 423040 h 1369301"/>
              <a:gd name="connsiteX0" fmla="*/ 169960 w 1278058"/>
              <a:gd name="connsiteY0" fmla="*/ 423040 h 1369301"/>
              <a:gd name="connsiteX1" fmla="*/ 157260 w 1278058"/>
              <a:gd name="connsiteY1" fmla="*/ 588140 h 1369301"/>
              <a:gd name="connsiteX2" fmla="*/ 1685 w 1278058"/>
              <a:gd name="connsiteY2" fmla="*/ 727840 h 1369301"/>
              <a:gd name="connsiteX3" fmla="*/ 93760 w 1278058"/>
              <a:gd name="connsiteY3" fmla="*/ 1016765 h 1369301"/>
              <a:gd name="connsiteX4" fmla="*/ 309660 w 1278058"/>
              <a:gd name="connsiteY4" fmla="*/ 1115190 h 1369301"/>
              <a:gd name="connsiteX5" fmla="*/ 414435 w 1278058"/>
              <a:gd name="connsiteY5" fmla="*/ 1277115 h 1369301"/>
              <a:gd name="connsiteX6" fmla="*/ 579535 w 1278058"/>
              <a:gd name="connsiteY6" fmla="*/ 1369190 h 1369301"/>
              <a:gd name="connsiteX7" fmla="*/ 827185 w 1278058"/>
              <a:gd name="connsiteY7" fmla="*/ 1296165 h 1369301"/>
              <a:gd name="connsiteX8" fmla="*/ 1036735 w 1278058"/>
              <a:gd name="connsiteY8" fmla="*/ 1305690 h 1369301"/>
              <a:gd name="connsiteX9" fmla="*/ 1179610 w 1278058"/>
              <a:gd name="connsiteY9" fmla="*/ 1175515 h 1369301"/>
              <a:gd name="connsiteX10" fmla="*/ 1141510 w 1278058"/>
              <a:gd name="connsiteY10" fmla="*/ 931040 h 1369301"/>
              <a:gd name="connsiteX11" fmla="*/ 1189135 w 1278058"/>
              <a:gd name="connsiteY11" fmla="*/ 778640 h 1369301"/>
              <a:gd name="connsiteX12" fmla="*/ 1278035 w 1278058"/>
              <a:gd name="connsiteY12" fmla="*/ 629415 h 1369301"/>
              <a:gd name="connsiteX13" fmla="*/ 1195485 w 1278058"/>
              <a:gd name="connsiteY13" fmla="*/ 429390 h 1369301"/>
              <a:gd name="connsiteX14" fmla="*/ 985935 w 1278058"/>
              <a:gd name="connsiteY14" fmla="*/ 315090 h 1369301"/>
              <a:gd name="connsiteX15" fmla="*/ 900210 w 1278058"/>
              <a:gd name="connsiteY15" fmla="*/ 115065 h 1369301"/>
              <a:gd name="connsiteX16" fmla="*/ 712885 w 1278058"/>
              <a:gd name="connsiteY16" fmla="*/ 765 h 1369301"/>
              <a:gd name="connsiteX17" fmla="*/ 531910 w 1278058"/>
              <a:gd name="connsiteY17" fmla="*/ 73790 h 1369301"/>
              <a:gd name="connsiteX18" fmla="*/ 411260 w 1278058"/>
              <a:gd name="connsiteY18" fmla="*/ 235715 h 1369301"/>
              <a:gd name="connsiteX19" fmla="*/ 242985 w 1278058"/>
              <a:gd name="connsiteY19" fmla="*/ 286515 h 1369301"/>
              <a:gd name="connsiteX20" fmla="*/ 169960 w 1278058"/>
              <a:gd name="connsiteY20" fmla="*/ 423040 h 1369301"/>
              <a:gd name="connsiteX0" fmla="*/ 169607 w 1277705"/>
              <a:gd name="connsiteY0" fmla="*/ 423040 h 1369301"/>
              <a:gd name="connsiteX1" fmla="*/ 156907 w 1277705"/>
              <a:gd name="connsiteY1" fmla="*/ 588140 h 1369301"/>
              <a:gd name="connsiteX2" fmla="*/ 1332 w 1277705"/>
              <a:gd name="connsiteY2" fmla="*/ 727840 h 1369301"/>
              <a:gd name="connsiteX3" fmla="*/ 93407 w 1277705"/>
              <a:gd name="connsiteY3" fmla="*/ 1016765 h 1369301"/>
              <a:gd name="connsiteX4" fmla="*/ 309307 w 1277705"/>
              <a:gd name="connsiteY4" fmla="*/ 1115190 h 1369301"/>
              <a:gd name="connsiteX5" fmla="*/ 414082 w 1277705"/>
              <a:gd name="connsiteY5" fmla="*/ 1277115 h 1369301"/>
              <a:gd name="connsiteX6" fmla="*/ 579182 w 1277705"/>
              <a:gd name="connsiteY6" fmla="*/ 1369190 h 1369301"/>
              <a:gd name="connsiteX7" fmla="*/ 826832 w 1277705"/>
              <a:gd name="connsiteY7" fmla="*/ 1296165 h 1369301"/>
              <a:gd name="connsiteX8" fmla="*/ 1036382 w 1277705"/>
              <a:gd name="connsiteY8" fmla="*/ 1305690 h 1369301"/>
              <a:gd name="connsiteX9" fmla="*/ 1179257 w 1277705"/>
              <a:gd name="connsiteY9" fmla="*/ 1175515 h 1369301"/>
              <a:gd name="connsiteX10" fmla="*/ 1141157 w 1277705"/>
              <a:gd name="connsiteY10" fmla="*/ 931040 h 1369301"/>
              <a:gd name="connsiteX11" fmla="*/ 1188782 w 1277705"/>
              <a:gd name="connsiteY11" fmla="*/ 778640 h 1369301"/>
              <a:gd name="connsiteX12" fmla="*/ 1277682 w 1277705"/>
              <a:gd name="connsiteY12" fmla="*/ 629415 h 1369301"/>
              <a:gd name="connsiteX13" fmla="*/ 1195132 w 1277705"/>
              <a:gd name="connsiteY13" fmla="*/ 429390 h 1369301"/>
              <a:gd name="connsiteX14" fmla="*/ 985582 w 1277705"/>
              <a:gd name="connsiteY14" fmla="*/ 315090 h 1369301"/>
              <a:gd name="connsiteX15" fmla="*/ 899857 w 1277705"/>
              <a:gd name="connsiteY15" fmla="*/ 115065 h 1369301"/>
              <a:gd name="connsiteX16" fmla="*/ 712532 w 1277705"/>
              <a:gd name="connsiteY16" fmla="*/ 765 h 1369301"/>
              <a:gd name="connsiteX17" fmla="*/ 531557 w 1277705"/>
              <a:gd name="connsiteY17" fmla="*/ 73790 h 1369301"/>
              <a:gd name="connsiteX18" fmla="*/ 410907 w 1277705"/>
              <a:gd name="connsiteY18" fmla="*/ 235715 h 1369301"/>
              <a:gd name="connsiteX19" fmla="*/ 242632 w 1277705"/>
              <a:gd name="connsiteY19" fmla="*/ 286515 h 1369301"/>
              <a:gd name="connsiteX20" fmla="*/ 169607 w 1277705"/>
              <a:gd name="connsiteY20" fmla="*/ 423040 h 1369301"/>
              <a:gd name="connsiteX0" fmla="*/ 160355 w 1268453"/>
              <a:gd name="connsiteY0" fmla="*/ 423040 h 1369301"/>
              <a:gd name="connsiteX1" fmla="*/ 147655 w 1268453"/>
              <a:gd name="connsiteY1" fmla="*/ 588140 h 1369301"/>
              <a:gd name="connsiteX2" fmla="*/ 1605 w 1268453"/>
              <a:gd name="connsiteY2" fmla="*/ 797690 h 1369301"/>
              <a:gd name="connsiteX3" fmla="*/ 84155 w 1268453"/>
              <a:gd name="connsiteY3" fmla="*/ 1016765 h 1369301"/>
              <a:gd name="connsiteX4" fmla="*/ 300055 w 1268453"/>
              <a:gd name="connsiteY4" fmla="*/ 1115190 h 1369301"/>
              <a:gd name="connsiteX5" fmla="*/ 404830 w 1268453"/>
              <a:gd name="connsiteY5" fmla="*/ 1277115 h 1369301"/>
              <a:gd name="connsiteX6" fmla="*/ 569930 w 1268453"/>
              <a:gd name="connsiteY6" fmla="*/ 1369190 h 1369301"/>
              <a:gd name="connsiteX7" fmla="*/ 817580 w 1268453"/>
              <a:gd name="connsiteY7" fmla="*/ 1296165 h 1369301"/>
              <a:gd name="connsiteX8" fmla="*/ 1027130 w 1268453"/>
              <a:gd name="connsiteY8" fmla="*/ 1305690 h 1369301"/>
              <a:gd name="connsiteX9" fmla="*/ 1170005 w 1268453"/>
              <a:gd name="connsiteY9" fmla="*/ 1175515 h 1369301"/>
              <a:gd name="connsiteX10" fmla="*/ 1131905 w 1268453"/>
              <a:gd name="connsiteY10" fmla="*/ 931040 h 1369301"/>
              <a:gd name="connsiteX11" fmla="*/ 1179530 w 1268453"/>
              <a:gd name="connsiteY11" fmla="*/ 778640 h 1369301"/>
              <a:gd name="connsiteX12" fmla="*/ 1268430 w 1268453"/>
              <a:gd name="connsiteY12" fmla="*/ 629415 h 1369301"/>
              <a:gd name="connsiteX13" fmla="*/ 1185880 w 1268453"/>
              <a:gd name="connsiteY13" fmla="*/ 429390 h 1369301"/>
              <a:gd name="connsiteX14" fmla="*/ 976330 w 1268453"/>
              <a:gd name="connsiteY14" fmla="*/ 315090 h 1369301"/>
              <a:gd name="connsiteX15" fmla="*/ 890605 w 1268453"/>
              <a:gd name="connsiteY15" fmla="*/ 115065 h 1369301"/>
              <a:gd name="connsiteX16" fmla="*/ 703280 w 1268453"/>
              <a:gd name="connsiteY16" fmla="*/ 765 h 1369301"/>
              <a:gd name="connsiteX17" fmla="*/ 522305 w 1268453"/>
              <a:gd name="connsiteY17" fmla="*/ 73790 h 1369301"/>
              <a:gd name="connsiteX18" fmla="*/ 401655 w 1268453"/>
              <a:gd name="connsiteY18" fmla="*/ 235715 h 1369301"/>
              <a:gd name="connsiteX19" fmla="*/ 233380 w 1268453"/>
              <a:gd name="connsiteY19" fmla="*/ 286515 h 1369301"/>
              <a:gd name="connsiteX20" fmla="*/ 160355 w 1268453"/>
              <a:gd name="connsiteY20" fmla="*/ 423040 h 1369301"/>
              <a:gd name="connsiteX0" fmla="*/ 160355 w 1268496"/>
              <a:gd name="connsiteY0" fmla="*/ 423040 h 1369301"/>
              <a:gd name="connsiteX1" fmla="*/ 147655 w 1268496"/>
              <a:gd name="connsiteY1" fmla="*/ 588140 h 1369301"/>
              <a:gd name="connsiteX2" fmla="*/ 1605 w 1268496"/>
              <a:gd name="connsiteY2" fmla="*/ 797690 h 1369301"/>
              <a:gd name="connsiteX3" fmla="*/ 84155 w 1268496"/>
              <a:gd name="connsiteY3" fmla="*/ 1016765 h 1369301"/>
              <a:gd name="connsiteX4" fmla="*/ 300055 w 1268496"/>
              <a:gd name="connsiteY4" fmla="*/ 1115190 h 1369301"/>
              <a:gd name="connsiteX5" fmla="*/ 404830 w 1268496"/>
              <a:gd name="connsiteY5" fmla="*/ 1277115 h 1369301"/>
              <a:gd name="connsiteX6" fmla="*/ 569930 w 1268496"/>
              <a:gd name="connsiteY6" fmla="*/ 1369190 h 1369301"/>
              <a:gd name="connsiteX7" fmla="*/ 817580 w 1268496"/>
              <a:gd name="connsiteY7" fmla="*/ 1296165 h 1369301"/>
              <a:gd name="connsiteX8" fmla="*/ 1027130 w 1268496"/>
              <a:gd name="connsiteY8" fmla="*/ 1305690 h 1369301"/>
              <a:gd name="connsiteX9" fmla="*/ 1170005 w 1268496"/>
              <a:gd name="connsiteY9" fmla="*/ 1175515 h 1369301"/>
              <a:gd name="connsiteX10" fmla="*/ 1131905 w 1268496"/>
              <a:gd name="connsiteY10" fmla="*/ 931040 h 1369301"/>
              <a:gd name="connsiteX11" fmla="*/ 1198580 w 1268496"/>
              <a:gd name="connsiteY11" fmla="*/ 794515 h 1369301"/>
              <a:gd name="connsiteX12" fmla="*/ 1268430 w 1268496"/>
              <a:gd name="connsiteY12" fmla="*/ 629415 h 1369301"/>
              <a:gd name="connsiteX13" fmla="*/ 1185880 w 1268496"/>
              <a:gd name="connsiteY13" fmla="*/ 429390 h 1369301"/>
              <a:gd name="connsiteX14" fmla="*/ 976330 w 1268496"/>
              <a:gd name="connsiteY14" fmla="*/ 315090 h 1369301"/>
              <a:gd name="connsiteX15" fmla="*/ 890605 w 1268496"/>
              <a:gd name="connsiteY15" fmla="*/ 115065 h 1369301"/>
              <a:gd name="connsiteX16" fmla="*/ 703280 w 1268496"/>
              <a:gd name="connsiteY16" fmla="*/ 765 h 1369301"/>
              <a:gd name="connsiteX17" fmla="*/ 522305 w 1268496"/>
              <a:gd name="connsiteY17" fmla="*/ 73790 h 1369301"/>
              <a:gd name="connsiteX18" fmla="*/ 401655 w 1268496"/>
              <a:gd name="connsiteY18" fmla="*/ 235715 h 1369301"/>
              <a:gd name="connsiteX19" fmla="*/ 233380 w 1268496"/>
              <a:gd name="connsiteY19" fmla="*/ 286515 h 1369301"/>
              <a:gd name="connsiteX20" fmla="*/ 160355 w 1268496"/>
              <a:gd name="connsiteY20" fmla="*/ 423040 h 1369301"/>
              <a:gd name="connsiteX0" fmla="*/ 160355 w 1303397"/>
              <a:gd name="connsiteY0" fmla="*/ 423040 h 1369301"/>
              <a:gd name="connsiteX1" fmla="*/ 147655 w 1303397"/>
              <a:gd name="connsiteY1" fmla="*/ 588140 h 1369301"/>
              <a:gd name="connsiteX2" fmla="*/ 1605 w 1303397"/>
              <a:gd name="connsiteY2" fmla="*/ 797690 h 1369301"/>
              <a:gd name="connsiteX3" fmla="*/ 84155 w 1303397"/>
              <a:gd name="connsiteY3" fmla="*/ 1016765 h 1369301"/>
              <a:gd name="connsiteX4" fmla="*/ 300055 w 1303397"/>
              <a:gd name="connsiteY4" fmla="*/ 1115190 h 1369301"/>
              <a:gd name="connsiteX5" fmla="*/ 404830 w 1303397"/>
              <a:gd name="connsiteY5" fmla="*/ 1277115 h 1369301"/>
              <a:gd name="connsiteX6" fmla="*/ 569930 w 1303397"/>
              <a:gd name="connsiteY6" fmla="*/ 1369190 h 1369301"/>
              <a:gd name="connsiteX7" fmla="*/ 817580 w 1303397"/>
              <a:gd name="connsiteY7" fmla="*/ 1296165 h 1369301"/>
              <a:gd name="connsiteX8" fmla="*/ 1027130 w 1303397"/>
              <a:gd name="connsiteY8" fmla="*/ 1305690 h 1369301"/>
              <a:gd name="connsiteX9" fmla="*/ 1170005 w 1303397"/>
              <a:gd name="connsiteY9" fmla="*/ 1175515 h 1369301"/>
              <a:gd name="connsiteX10" fmla="*/ 1131905 w 1303397"/>
              <a:gd name="connsiteY10" fmla="*/ 931040 h 1369301"/>
              <a:gd name="connsiteX11" fmla="*/ 1198580 w 1303397"/>
              <a:gd name="connsiteY11" fmla="*/ 794515 h 1369301"/>
              <a:gd name="connsiteX12" fmla="*/ 1303355 w 1303397"/>
              <a:gd name="connsiteY12" fmla="*/ 613540 h 1369301"/>
              <a:gd name="connsiteX13" fmla="*/ 1185880 w 1303397"/>
              <a:gd name="connsiteY13" fmla="*/ 429390 h 1369301"/>
              <a:gd name="connsiteX14" fmla="*/ 976330 w 1303397"/>
              <a:gd name="connsiteY14" fmla="*/ 315090 h 1369301"/>
              <a:gd name="connsiteX15" fmla="*/ 890605 w 1303397"/>
              <a:gd name="connsiteY15" fmla="*/ 115065 h 1369301"/>
              <a:gd name="connsiteX16" fmla="*/ 703280 w 1303397"/>
              <a:gd name="connsiteY16" fmla="*/ 765 h 1369301"/>
              <a:gd name="connsiteX17" fmla="*/ 522305 w 1303397"/>
              <a:gd name="connsiteY17" fmla="*/ 73790 h 1369301"/>
              <a:gd name="connsiteX18" fmla="*/ 401655 w 1303397"/>
              <a:gd name="connsiteY18" fmla="*/ 235715 h 1369301"/>
              <a:gd name="connsiteX19" fmla="*/ 233380 w 1303397"/>
              <a:gd name="connsiteY19" fmla="*/ 286515 h 1369301"/>
              <a:gd name="connsiteX20" fmla="*/ 160355 w 130339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76330 w 1303357"/>
              <a:gd name="connsiteY14" fmla="*/ 315090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3040 h 1369301"/>
              <a:gd name="connsiteX1" fmla="*/ 147655 w 1303357"/>
              <a:gd name="connsiteY1" fmla="*/ 588140 h 1369301"/>
              <a:gd name="connsiteX2" fmla="*/ 1605 w 1303357"/>
              <a:gd name="connsiteY2" fmla="*/ 797690 h 1369301"/>
              <a:gd name="connsiteX3" fmla="*/ 84155 w 1303357"/>
              <a:gd name="connsiteY3" fmla="*/ 1016765 h 1369301"/>
              <a:gd name="connsiteX4" fmla="*/ 300055 w 1303357"/>
              <a:gd name="connsiteY4" fmla="*/ 1115190 h 1369301"/>
              <a:gd name="connsiteX5" fmla="*/ 404830 w 1303357"/>
              <a:gd name="connsiteY5" fmla="*/ 1277115 h 1369301"/>
              <a:gd name="connsiteX6" fmla="*/ 569930 w 1303357"/>
              <a:gd name="connsiteY6" fmla="*/ 1369190 h 1369301"/>
              <a:gd name="connsiteX7" fmla="*/ 817580 w 1303357"/>
              <a:gd name="connsiteY7" fmla="*/ 1296165 h 1369301"/>
              <a:gd name="connsiteX8" fmla="*/ 1027130 w 1303357"/>
              <a:gd name="connsiteY8" fmla="*/ 1305690 h 1369301"/>
              <a:gd name="connsiteX9" fmla="*/ 1170005 w 1303357"/>
              <a:gd name="connsiteY9" fmla="*/ 1175515 h 1369301"/>
              <a:gd name="connsiteX10" fmla="*/ 1131905 w 1303357"/>
              <a:gd name="connsiteY10" fmla="*/ 931040 h 1369301"/>
              <a:gd name="connsiteX11" fmla="*/ 1198580 w 1303357"/>
              <a:gd name="connsiteY11" fmla="*/ 794515 h 1369301"/>
              <a:gd name="connsiteX12" fmla="*/ 1303355 w 1303357"/>
              <a:gd name="connsiteY12" fmla="*/ 613540 h 1369301"/>
              <a:gd name="connsiteX13" fmla="*/ 1195405 w 1303357"/>
              <a:gd name="connsiteY13" fmla="*/ 400815 h 1369301"/>
              <a:gd name="connsiteX14" fmla="*/ 998555 w 1303357"/>
              <a:gd name="connsiteY14" fmla="*/ 305565 h 1369301"/>
              <a:gd name="connsiteX15" fmla="*/ 890605 w 1303357"/>
              <a:gd name="connsiteY15" fmla="*/ 115065 h 1369301"/>
              <a:gd name="connsiteX16" fmla="*/ 703280 w 1303357"/>
              <a:gd name="connsiteY16" fmla="*/ 765 h 1369301"/>
              <a:gd name="connsiteX17" fmla="*/ 522305 w 1303357"/>
              <a:gd name="connsiteY17" fmla="*/ 73790 h 1369301"/>
              <a:gd name="connsiteX18" fmla="*/ 401655 w 1303357"/>
              <a:gd name="connsiteY18" fmla="*/ 235715 h 1369301"/>
              <a:gd name="connsiteX19" fmla="*/ 233380 w 1303357"/>
              <a:gd name="connsiteY19" fmla="*/ 286515 h 1369301"/>
              <a:gd name="connsiteX20" fmla="*/ 160355 w 1303357"/>
              <a:gd name="connsiteY20" fmla="*/ 423040 h 1369301"/>
              <a:gd name="connsiteX0" fmla="*/ 160355 w 1303357"/>
              <a:gd name="connsiteY0" fmla="*/ 422758 h 1369019"/>
              <a:gd name="connsiteX1" fmla="*/ 147655 w 1303357"/>
              <a:gd name="connsiteY1" fmla="*/ 587858 h 1369019"/>
              <a:gd name="connsiteX2" fmla="*/ 1605 w 1303357"/>
              <a:gd name="connsiteY2" fmla="*/ 797408 h 1369019"/>
              <a:gd name="connsiteX3" fmla="*/ 84155 w 1303357"/>
              <a:gd name="connsiteY3" fmla="*/ 1016483 h 1369019"/>
              <a:gd name="connsiteX4" fmla="*/ 300055 w 1303357"/>
              <a:gd name="connsiteY4" fmla="*/ 1114908 h 1369019"/>
              <a:gd name="connsiteX5" fmla="*/ 404830 w 1303357"/>
              <a:gd name="connsiteY5" fmla="*/ 1276833 h 1369019"/>
              <a:gd name="connsiteX6" fmla="*/ 569930 w 1303357"/>
              <a:gd name="connsiteY6" fmla="*/ 1368908 h 1369019"/>
              <a:gd name="connsiteX7" fmla="*/ 817580 w 1303357"/>
              <a:gd name="connsiteY7" fmla="*/ 1295883 h 1369019"/>
              <a:gd name="connsiteX8" fmla="*/ 1027130 w 1303357"/>
              <a:gd name="connsiteY8" fmla="*/ 1305408 h 1369019"/>
              <a:gd name="connsiteX9" fmla="*/ 1170005 w 1303357"/>
              <a:gd name="connsiteY9" fmla="*/ 1175233 h 1369019"/>
              <a:gd name="connsiteX10" fmla="*/ 1131905 w 1303357"/>
              <a:gd name="connsiteY10" fmla="*/ 930758 h 1369019"/>
              <a:gd name="connsiteX11" fmla="*/ 1198580 w 1303357"/>
              <a:gd name="connsiteY11" fmla="*/ 794233 h 1369019"/>
              <a:gd name="connsiteX12" fmla="*/ 1303355 w 1303357"/>
              <a:gd name="connsiteY12" fmla="*/ 613258 h 1369019"/>
              <a:gd name="connsiteX13" fmla="*/ 1195405 w 1303357"/>
              <a:gd name="connsiteY13" fmla="*/ 400533 h 1369019"/>
              <a:gd name="connsiteX14" fmla="*/ 998555 w 1303357"/>
              <a:gd name="connsiteY14" fmla="*/ 305283 h 1369019"/>
              <a:gd name="connsiteX15" fmla="*/ 909655 w 1303357"/>
              <a:gd name="connsiteY15" fmla="*/ 105258 h 1369019"/>
              <a:gd name="connsiteX16" fmla="*/ 703280 w 1303357"/>
              <a:gd name="connsiteY16" fmla="*/ 483 h 1369019"/>
              <a:gd name="connsiteX17" fmla="*/ 522305 w 1303357"/>
              <a:gd name="connsiteY17" fmla="*/ 73508 h 1369019"/>
              <a:gd name="connsiteX18" fmla="*/ 401655 w 1303357"/>
              <a:gd name="connsiteY18" fmla="*/ 235433 h 1369019"/>
              <a:gd name="connsiteX19" fmla="*/ 233380 w 1303357"/>
              <a:gd name="connsiteY19" fmla="*/ 286233 h 1369019"/>
              <a:gd name="connsiteX20" fmla="*/ 160355 w 1303357"/>
              <a:gd name="connsiteY20" fmla="*/ 422758 h 1369019"/>
              <a:gd name="connsiteX0" fmla="*/ 160355 w 1303357"/>
              <a:gd name="connsiteY0" fmla="*/ 424008 h 1370269"/>
              <a:gd name="connsiteX1" fmla="*/ 147655 w 1303357"/>
              <a:gd name="connsiteY1" fmla="*/ 589108 h 1370269"/>
              <a:gd name="connsiteX2" fmla="*/ 1605 w 1303357"/>
              <a:gd name="connsiteY2" fmla="*/ 798658 h 1370269"/>
              <a:gd name="connsiteX3" fmla="*/ 84155 w 1303357"/>
              <a:gd name="connsiteY3" fmla="*/ 1017733 h 1370269"/>
              <a:gd name="connsiteX4" fmla="*/ 300055 w 1303357"/>
              <a:gd name="connsiteY4" fmla="*/ 1116158 h 1370269"/>
              <a:gd name="connsiteX5" fmla="*/ 404830 w 1303357"/>
              <a:gd name="connsiteY5" fmla="*/ 1278083 h 1370269"/>
              <a:gd name="connsiteX6" fmla="*/ 569930 w 1303357"/>
              <a:gd name="connsiteY6" fmla="*/ 1370158 h 1370269"/>
              <a:gd name="connsiteX7" fmla="*/ 817580 w 1303357"/>
              <a:gd name="connsiteY7" fmla="*/ 1297133 h 1370269"/>
              <a:gd name="connsiteX8" fmla="*/ 1027130 w 1303357"/>
              <a:gd name="connsiteY8" fmla="*/ 1306658 h 1370269"/>
              <a:gd name="connsiteX9" fmla="*/ 1170005 w 1303357"/>
              <a:gd name="connsiteY9" fmla="*/ 1176483 h 1370269"/>
              <a:gd name="connsiteX10" fmla="*/ 1131905 w 1303357"/>
              <a:gd name="connsiteY10" fmla="*/ 932008 h 1370269"/>
              <a:gd name="connsiteX11" fmla="*/ 1198580 w 1303357"/>
              <a:gd name="connsiteY11" fmla="*/ 795483 h 1370269"/>
              <a:gd name="connsiteX12" fmla="*/ 1303355 w 1303357"/>
              <a:gd name="connsiteY12" fmla="*/ 614508 h 1370269"/>
              <a:gd name="connsiteX13" fmla="*/ 1195405 w 1303357"/>
              <a:gd name="connsiteY13" fmla="*/ 401783 h 1370269"/>
              <a:gd name="connsiteX14" fmla="*/ 998555 w 1303357"/>
              <a:gd name="connsiteY14" fmla="*/ 306533 h 1370269"/>
              <a:gd name="connsiteX15" fmla="*/ 909655 w 1303357"/>
              <a:gd name="connsiteY15" fmla="*/ 106508 h 1370269"/>
              <a:gd name="connsiteX16" fmla="*/ 703280 w 1303357"/>
              <a:gd name="connsiteY16" fmla="*/ 1733 h 1370269"/>
              <a:gd name="connsiteX17" fmla="*/ 522305 w 1303357"/>
              <a:gd name="connsiteY17" fmla="*/ 55708 h 1370269"/>
              <a:gd name="connsiteX18" fmla="*/ 401655 w 1303357"/>
              <a:gd name="connsiteY18" fmla="*/ 236683 h 1370269"/>
              <a:gd name="connsiteX19" fmla="*/ 233380 w 1303357"/>
              <a:gd name="connsiteY19" fmla="*/ 287483 h 1370269"/>
              <a:gd name="connsiteX20" fmla="*/ 160355 w 1303357"/>
              <a:gd name="connsiteY20" fmla="*/ 424008 h 1370269"/>
              <a:gd name="connsiteX0" fmla="*/ 160355 w 1303357"/>
              <a:gd name="connsiteY0" fmla="*/ 439380 h 1385641"/>
              <a:gd name="connsiteX1" fmla="*/ 147655 w 1303357"/>
              <a:gd name="connsiteY1" fmla="*/ 604480 h 1385641"/>
              <a:gd name="connsiteX2" fmla="*/ 1605 w 1303357"/>
              <a:gd name="connsiteY2" fmla="*/ 814030 h 1385641"/>
              <a:gd name="connsiteX3" fmla="*/ 84155 w 1303357"/>
              <a:gd name="connsiteY3" fmla="*/ 1033105 h 1385641"/>
              <a:gd name="connsiteX4" fmla="*/ 300055 w 1303357"/>
              <a:gd name="connsiteY4" fmla="*/ 1131530 h 1385641"/>
              <a:gd name="connsiteX5" fmla="*/ 404830 w 1303357"/>
              <a:gd name="connsiteY5" fmla="*/ 1293455 h 1385641"/>
              <a:gd name="connsiteX6" fmla="*/ 569930 w 1303357"/>
              <a:gd name="connsiteY6" fmla="*/ 1385530 h 1385641"/>
              <a:gd name="connsiteX7" fmla="*/ 817580 w 1303357"/>
              <a:gd name="connsiteY7" fmla="*/ 1312505 h 1385641"/>
              <a:gd name="connsiteX8" fmla="*/ 1027130 w 1303357"/>
              <a:gd name="connsiteY8" fmla="*/ 1322030 h 1385641"/>
              <a:gd name="connsiteX9" fmla="*/ 1170005 w 1303357"/>
              <a:gd name="connsiteY9" fmla="*/ 1191855 h 1385641"/>
              <a:gd name="connsiteX10" fmla="*/ 1131905 w 1303357"/>
              <a:gd name="connsiteY10" fmla="*/ 947380 h 1385641"/>
              <a:gd name="connsiteX11" fmla="*/ 1198580 w 1303357"/>
              <a:gd name="connsiteY11" fmla="*/ 810855 h 1385641"/>
              <a:gd name="connsiteX12" fmla="*/ 1303355 w 1303357"/>
              <a:gd name="connsiteY12" fmla="*/ 629880 h 1385641"/>
              <a:gd name="connsiteX13" fmla="*/ 1195405 w 1303357"/>
              <a:gd name="connsiteY13" fmla="*/ 417155 h 1385641"/>
              <a:gd name="connsiteX14" fmla="*/ 998555 w 1303357"/>
              <a:gd name="connsiteY14" fmla="*/ 321905 h 1385641"/>
              <a:gd name="connsiteX15" fmla="*/ 909655 w 1303357"/>
              <a:gd name="connsiteY15" fmla="*/ 121880 h 1385641"/>
              <a:gd name="connsiteX16" fmla="*/ 709630 w 1303357"/>
              <a:gd name="connsiteY16" fmla="*/ 1230 h 1385641"/>
              <a:gd name="connsiteX17" fmla="*/ 522305 w 1303357"/>
              <a:gd name="connsiteY17" fmla="*/ 71080 h 1385641"/>
              <a:gd name="connsiteX18" fmla="*/ 401655 w 1303357"/>
              <a:gd name="connsiteY18" fmla="*/ 252055 h 1385641"/>
              <a:gd name="connsiteX19" fmla="*/ 233380 w 1303357"/>
              <a:gd name="connsiteY19" fmla="*/ 302855 h 1385641"/>
              <a:gd name="connsiteX20" fmla="*/ 160355 w 1303357"/>
              <a:gd name="connsiteY20" fmla="*/ 439380 h 1385641"/>
              <a:gd name="connsiteX0" fmla="*/ 160355 w 1303357"/>
              <a:gd name="connsiteY0" fmla="*/ 439267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60355 w 1303357"/>
              <a:gd name="connsiteY20" fmla="*/ 439267 h 1385528"/>
              <a:gd name="connsiteX0" fmla="*/ 147655 w 1303357"/>
              <a:gd name="connsiteY0" fmla="*/ 436092 h 1385528"/>
              <a:gd name="connsiteX1" fmla="*/ 147655 w 1303357"/>
              <a:gd name="connsiteY1" fmla="*/ 604367 h 1385528"/>
              <a:gd name="connsiteX2" fmla="*/ 1605 w 1303357"/>
              <a:gd name="connsiteY2" fmla="*/ 813917 h 1385528"/>
              <a:gd name="connsiteX3" fmla="*/ 84155 w 1303357"/>
              <a:gd name="connsiteY3" fmla="*/ 1032992 h 1385528"/>
              <a:gd name="connsiteX4" fmla="*/ 300055 w 1303357"/>
              <a:gd name="connsiteY4" fmla="*/ 1131417 h 1385528"/>
              <a:gd name="connsiteX5" fmla="*/ 404830 w 1303357"/>
              <a:gd name="connsiteY5" fmla="*/ 1293342 h 1385528"/>
              <a:gd name="connsiteX6" fmla="*/ 569930 w 1303357"/>
              <a:gd name="connsiteY6" fmla="*/ 1385417 h 1385528"/>
              <a:gd name="connsiteX7" fmla="*/ 817580 w 1303357"/>
              <a:gd name="connsiteY7" fmla="*/ 1312392 h 1385528"/>
              <a:gd name="connsiteX8" fmla="*/ 1027130 w 1303357"/>
              <a:gd name="connsiteY8" fmla="*/ 1321917 h 1385528"/>
              <a:gd name="connsiteX9" fmla="*/ 1170005 w 1303357"/>
              <a:gd name="connsiteY9" fmla="*/ 1191742 h 1385528"/>
              <a:gd name="connsiteX10" fmla="*/ 1131905 w 1303357"/>
              <a:gd name="connsiteY10" fmla="*/ 947267 h 1385528"/>
              <a:gd name="connsiteX11" fmla="*/ 1198580 w 1303357"/>
              <a:gd name="connsiteY11" fmla="*/ 810742 h 1385528"/>
              <a:gd name="connsiteX12" fmla="*/ 1303355 w 1303357"/>
              <a:gd name="connsiteY12" fmla="*/ 629767 h 1385528"/>
              <a:gd name="connsiteX13" fmla="*/ 1195405 w 1303357"/>
              <a:gd name="connsiteY13" fmla="*/ 417042 h 1385528"/>
              <a:gd name="connsiteX14" fmla="*/ 998555 w 1303357"/>
              <a:gd name="connsiteY14" fmla="*/ 321792 h 1385528"/>
              <a:gd name="connsiteX15" fmla="*/ 909655 w 1303357"/>
              <a:gd name="connsiteY15" fmla="*/ 121767 h 1385528"/>
              <a:gd name="connsiteX16" fmla="*/ 709630 w 1303357"/>
              <a:gd name="connsiteY16" fmla="*/ 1117 h 1385528"/>
              <a:gd name="connsiteX17" fmla="*/ 522305 w 1303357"/>
              <a:gd name="connsiteY17" fmla="*/ 70967 h 1385528"/>
              <a:gd name="connsiteX18" fmla="*/ 401655 w 1303357"/>
              <a:gd name="connsiteY18" fmla="*/ 223367 h 1385528"/>
              <a:gd name="connsiteX19" fmla="*/ 233380 w 1303357"/>
              <a:gd name="connsiteY19" fmla="*/ 302742 h 1385528"/>
              <a:gd name="connsiteX20" fmla="*/ 147655 w 1303357"/>
              <a:gd name="connsiteY20" fmla="*/ 436092 h 1385528"/>
              <a:gd name="connsiteX0" fmla="*/ 147277 w 1302979"/>
              <a:gd name="connsiteY0" fmla="*/ 436092 h 1385528"/>
              <a:gd name="connsiteX1" fmla="*/ 137752 w 1302979"/>
              <a:gd name="connsiteY1" fmla="*/ 623417 h 1385528"/>
              <a:gd name="connsiteX2" fmla="*/ 1227 w 1302979"/>
              <a:gd name="connsiteY2" fmla="*/ 813917 h 1385528"/>
              <a:gd name="connsiteX3" fmla="*/ 83777 w 1302979"/>
              <a:gd name="connsiteY3" fmla="*/ 1032992 h 1385528"/>
              <a:gd name="connsiteX4" fmla="*/ 299677 w 1302979"/>
              <a:gd name="connsiteY4" fmla="*/ 1131417 h 1385528"/>
              <a:gd name="connsiteX5" fmla="*/ 404452 w 1302979"/>
              <a:gd name="connsiteY5" fmla="*/ 1293342 h 1385528"/>
              <a:gd name="connsiteX6" fmla="*/ 569552 w 1302979"/>
              <a:gd name="connsiteY6" fmla="*/ 1385417 h 1385528"/>
              <a:gd name="connsiteX7" fmla="*/ 817202 w 1302979"/>
              <a:gd name="connsiteY7" fmla="*/ 1312392 h 1385528"/>
              <a:gd name="connsiteX8" fmla="*/ 1026752 w 1302979"/>
              <a:gd name="connsiteY8" fmla="*/ 1321917 h 1385528"/>
              <a:gd name="connsiteX9" fmla="*/ 1169627 w 1302979"/>
              <a:gd name="connsiteY9" fmla="*/ 1191742 h 1385528"/>
              <a:gd name="connsiteX10" fmla="*/ 1131527 w 1302979"/>
              <a:gd name="connsiteY10" fmla="*/ 947267 h 1385528"/>
              <a:gd name="connsiteX11" fmla="*/ 1198202 w 1302979"/>
              <a:gd name="connsiteY11" fmla="*/ 810742 h 1385528"/>
              <a:gd name="connsiteX12" fmla="*/ 1302977 w 1302979"/>
              <a:gd name="connsiteY12" fmla="*/ 629767 h 1385528"/>
              <a:gd name="connsiteX13" fmla="*/ 1195027 w 1302979"/>
              <a:gd name="connsiteY13" fmla="*/ 417042 h 1385528"/>
              <a:gd name="connsiteX14" fmla="*/ 998177 w 1302979"/>
              <a:gd name="connsiteY14" fmla="*/ 321792 h 1385528"/>
              <a:gd name="connsiteX15" fmla="*/ 909277 w 1302979"/>
              <a:gd name="connsiteY15" fmla="*/ 121767 h 1385528"/>
              <a:gd name="connsiteX16" fmla="*/ 709252 w 1302979"/>
              <a:gd name="connsiteY16" fmla="*/ 1117 h 1385528"/>
              <a:gd name="connsiteX17" fmla="*/ 521927 w 1302979"/>
              <a:gd name="connsiteY17" fmla="*/ 70967 h 1385528"/>
              <a:gd name="connsiteX18" fmla="*/ 401277 w 1302979"/>
              <a:gd name="connsiteY18" fmla="*/ 223367 h 1385528"/>
              <a:gd name="connsiteX19" fmla="*/ 233002 w 1302979"/>
              <a:gd name="connsiteY19" fmla="*/ 302742 h 1385528"/>
              <a:gd name="connsiteX20" fmla="*/ 147277 w 1302979"/>
              <a:gd name="connsiteY20" fmla="*/ 436092 h 1385528"/>
              <a:gd name="connsiteX0" fmla="*/ 159764 w 1315466"/>
              <a:gd name="connsiteY0" fmla="*/ 436092 h 1385528"/>
              <a:gd name="connsiteX1" fmla="*/ 150239 w 1315466"/>
              <a:gd name="connsiteY1" fmla="*/ 623417 h 1385528"/>
              <a:gd name="connsiteX2" fmla="*/ 1014 w 1315466"/>
              <a:gd name="connsiteY2" fmla="*/ 832967 h 1385528"/>
              <a:gd name="connsiteX3" fmla="*/ 96264 w 1315466"/>
              <a:gd name="connsiteY3" fmla="*/ 1032992 h 1385528"/>
              <a:gd name="connsiteX4" fmla="*/ 312164 w 1315466"/>
              <a:gd name="connsiteY4" fmla="*/ 1131417 h 1385528"/>
              <a:gd name="connsiteX5" fmla="*/ 416939 w 1315466"/>
              <a:gd name="connsiteY5" fmla="*/ 1293342 h 1385528"/>
              <a:gd name="connsiteX6" fmla="*/ 582039 w 1315466"/>
              <a:gd name="connsiteY6" fmla="*/ 1385417 h 1385528"/>
              <a:gd name="connsiteX7" fmla="*/ 829689 w 1315466"/>
              <a:gd name="connsiteY7" fmla="*/ 1312392 h 1385528"/>
              <a:gd name="connsiteX8" fmla="*/ 1039239 w 1315466"/>
              <a:gd name="connsiteY8" fmla="*/ 1321917 h 1385528"/>
              <a:gd name="connsiteX9" fmla="*/ 1182114 w 1315466"/>
              <a:gd name="connsiteY9" fmla="*/ 1191742 h 1385528"/>
              <a:gd name="connsiteX10" fmla="*/ 1144014 w 1315466"/>
              <a:gd name="connsiteY10" fmla="*/ 947267 h 1385528"/>
              <a:gd name="connsiteX11" fmla="*/ 1210689 w 1315466"/>
              <a:gd name="connsiteY11" fmla="*/ 810742 h 1385528"/>
              <a:gd name="connsiteX12" fmla="*/ 1315464 w 1315466"/>
              <a:gd name="connsiteY12" fmla="*/ 629767 h 1385528"/>
              <a:gd name="connsiteX13" fmla="*/ 1207514 w 1315466"/>
              <a:gd name="connsiteY13" fmla="*/ 417042 h 1385528"/>
              <a:gd name="connsiteX14" fmla="*/ 1010664 w 1315466"/>
              <a:gd name="connsiteY14" fmla="*/ 321792 h 1385528"/>
              <a:gd name="connsiteX15" fmla="*/ 921764 w 1315466"/>
              <a:gd name="connsiteY15" fmla="*/ 121767 h 1385528"/>
              <a:gd name="connsiteX16" fmla="*/ 721739 w 1315466"/>
              <a:gd name="connsiteY16" fmla="*/ 1117 h 1385528"/>
              <a:gd name="connsiteX17" fmla="*/ 534414 w 1315466"/>
              <a:gd name="connsiteY17" fmla="*/ 70967 h 1385528"/>
              <a:gd name="connsiteX18" fmla="*/ 413764 w 1315466"/>
              <a:gd name="connsiteY18" fmla="*/ 223367 h 1385528"/>
              <a:gd name="connsiteX19" fmla="*/ 245489 w 1315466"/>
              <a:gd name="connsiteY19" fmla="*/ 302742 h 1385528"/>
              <a:gd name="connsiteX20" fmla="*/ 159764 w 1315466"/>
              <a:gd name="connsiteY20" fmla="*/ 436092 h 1385528"/>
              <a:gd name="connsiteX0" fmla="*/ 159384 w 1315086"/>
              <a:gd name="connsiteY0" fmla="*/ 436092 h 1385528"/>
              <a:gd name="connsiteX1" fmla="*/ 137159 w 1315086"/>
              <a:gd name="connsiteY1" fmla="*/ 613892 h 1385528"/>
              <a:gd name="connsiteX2" fmla="*/ 634 w 1315086"/>
              <a:gd name="connsiteY2" fmla="*/ 832967 h 1385528"/>
              <a:gd name="connsiteX3" fmla="*/ 95884 w 1315086"/>
              <a:gd name="connsiteY3" fmla="*/ 1032992 h 1385528"/>
              <a:gd name="connsiteX4" fmla="*/ 311784 w 1315086"/>
              <a:gd name="connsiteY4" fmla="*/ 1131417 h 1385528"/>
              <a:gd name="connsiteX5" fmla="*/ 416559 w 1315086"/>
              <a:gd name="connsiteY5" fmla="*/ 1293342 h 1385528"/>
              <a:gd name="connsiteX6" fmla="*/ 581659 w 1315086"/>
              <a:gd name="connsiteY6" fmla="*/ 1385417 h 1385528"/>
              <a:gd name="connsiteX7" fmla="*/ 829309 w 1315086"/>
              <a:gd name="connsiteY7" fmla="*/ 1312392 h 1385528"/>
              <a:gd name="connsiteX8" fmla="*/ 1038859 w 1315086"/>
              <a:gd name="connsiteY8" fmla="*/ 1321917 h 1385528"/>
              <a:gd name="connsiteX9" fmla="*/ 1181734 w 1315086"/>
              <a:gd name="connsiteY9" fmla="*/ 1191742 h 1385528"/>
              <a:gd name="connsiteX10" fmla="*/ 1143634 w 1315086"/>
              <a:gd name="connsiteY10" fmla="*/ 947267 h 1385528"/>
              <a:gd name="connsiteX11" fmla="*/ 1210309 w 1315086"/>
              <a:gd name="connsiteY11" fmla="*/ 810742 h 1385528"/>
              <a:gd name="connsiteX12" fmla="*/ 1315084 w 1315086"/>
              <a:gd name="connsiteY12" fmla="*/ 629767 h 1385528"/>
              <a:gd name="connsiteX13" fmla="*/ 1207134 w 1315086"/>
              <a:gd name="connsiteY13" fmla="*/ 417042 h 1385528"/>
              <a:gd name="connsiteX14" fmla="*/ 1010284 w 1315086"/>
              <a:gd name="connsiteY14" fmla="*/ 321792 h 1385528"/>
              <a:gd name="connsiteX15" fmla="*/ 921384 w 1315086"/>
              <a:gd name="connsiteY15" fmla="*/ 121767 h 1385528"/>
              <a:gd name="connsiteX16" fmla="*/ 721359 w 1315086"/>
              <a:gd name="connsiteY16" fmla="*/ 1117 h 1385528"/>
              <a:gd name="connsiteX17" fmla="*/ 534034 w 1315086"/>
              <a:gd name="connsiteY17" fmla="*/ 70967 h 1385528"/>
              <a:gd name="connsiteX18" fmla="*/ 413384 w 1315086"/>
              <a:gd name="connsiteY18" fmla="*/ 223367 h 1385528"/>
              <a:gd name="connsiteX19" fmla="*/ 245109 w 1315086"/>
              <a:gd name="connsiteY19" fmla="*/ 302742 h 1385528"/>
              <a:gd name="connsiteX20" fmla="*/ 159384 w 1315086"/>
              <a:gd name="connsiteY20" fmla="*/ 436092 h 1385528"/>
              <a:gd name="connsiteX0" fmla="*/ 160027 w 1315729"/>
              <a:gd name="connsiteY0" fmla="*/ 436092 h 1385528"/>
              <a:gd name="connsiteX1" fmla="*/ 137802 w 1315729"/>
              <a:gd name="connsiteY1" fmla="*/ 613892 h 1385528"/>
              <a:gd name="connsiteX2" fmla="*/ 1277 w 1315729"/>
              <a:gd name="connsiteY2" fmla="*/ 832967 h 1385528"/>
              <a:gd name="connsiteX3" fmla="*/ 83827 w 1315729"/>
              <a:gd name="connsiteY3" fmla="*/ 1032992 h 1385528"/>
              <a:gd name="connsiteX4" fmla="*/ 312427 w 1315729"/>
              <a:gd name="connsiteY4" fmla="*/ 1131417 h 1385528"/>
              <a:gd name="connsiteX5" fmla="*/ 417202 w 1315729"/>
              <a:gd name="connsiteY5" fmla="*/ 1293342 h 1385528"/>
              <a:gd name="connsiteX6" fmla="*/ 582302 w 1315729"/>
              <a:gd name="connsiteY6" fmla="*/ 1385417 h 1385528"/>
              <a:gd name="connsiteX7" fmla="*/ 829952 w 1315729"/>
              <a:gd name="connsiteY7" fmla="*/ 1312392 h 1385528"/>
              <a:gd name="connsiteX8" fmla="*/ 1039502 w 1315729"/>
              <a:gd name="connsiteY8" fmla="*/ 1321917 h 1385528"/>
              <a:gd name="connsiteX9" fmla="*/ 1182377 w 1315729"/>
              <a:gd name="connsiteY9" fmla="*/ 1191742 h 1385528"/>
              <a:gd name="connsiteX10" fmla="*/ 1144277 w 1315729"/>
              <a:gd name="connsiteY10" fmla="*/ 947267 h 1385528"/>
              <a:gd name="connsiteX11" fmla="*/ 1210952 w 1315729"/>
              <a:gd name="connsiteY11" fmla="*/ 810742 h 1385528"/>
              <a:gd name="connsiteX12" fmla="*/ 1315727 w 1315729"/>
              <a:gd name="connsiteY12" fmla="*/ 629767 h 1385528"/>
              <a:gd name="connsiteX13" fmla="*/ 1207777 w 1315729"/>
              <a:gd name="connsiteY13" fmla="*/ 417042 h 1385528"/>
              <a:gd name="connsiteX14" fmla="*/ 1010927 w 1315729"/>
              <a:gd name="connsiteY14" fmla="*/ 321792 h 1385528"/>
              <a:gd name="connsiteX15" fmla="*/ 922027 w 1315729"/>
              <a:gd name="connsiteY15" fmla="*/ 121767 h 1385528"/>
              <a:gd name="connsiteX16" fmla="*/ 722002 w 1315729"/>
              <a:gd name="connsiteY16" fmla="*/ 1117 h 1385528"/>
              <a:gd name="connsiteX17" fmla="*/ 534677 w 1315729"/>
              <a:gd name="connsiteY17" fmla="*/ 70967 h 1385528"/>
              <a:gd name="connsiteX18" fmla="*/ 414027 w 1315729"/>
              <a:gd name="connsiteY18" fmla="*/ 223367 h 1385528"/>
              <a:gd name="connsiteX19" fmla="*/ 245752 w 1315729"/>
              <a:gd name="connsiteY19" fmla="*/ 302742 h 1385528"/>
              <a:gd name="connsiteX20" fmla="*/ 160027 w 1315729"/>
              <a:gd name="connsiteY20" fmla="*/ 436092 h 1385528"/>
              <a:gd name="connsiteX0" fmla="*/ 160110 w 1315812"/>
              <a:gd name="connsiteY0" fmla="*/ 436092 h 1385528"/>
              <a:gd name="connsiteX1" fmla="*/ 137885 w 1315812"/>
              <a:gd name="connsiteY1" fmla="*/ 613892 h 1385528"/>
              <a:gd name="connsiteX2" fmla="*/ 1360 w 1315812"/>
              <a:gd name="connsiteY2" fmla="*/ 832967 h 1385528"/>
              <a:gd name="connsiteX3" fmla="*/ 83910 w 1315812"/>
              <a:gd name="connsiteY3" fmla="*/ 1032992 h 1385528"/>
              <a:gd name="connsiteX4" fmla="*/ 312510 w 1315812"/>
              <a:gd name="connsiteY4" fmla="*/ 1131417 h 1385528"/>
              <a:gd name="connsiteX5" fmla="*/ 417285 w 1315812"/>
              <a:gd name="connsiteY5" fmla="*/ 1293342 h 1385528"/>
              <a:gd name="connsiteX6" fmla="*/ 582385 w 1315812"/>
              <a:gd name="connsiteY6" fmla="*/ 1385417 h 1385528"/>
              <a:gd name="connsiteX7" fmla="*/ 830035 w 1315812"/>
              <a:gd name="connsiteY7" fmla="*/ 1312392 h 1385528"/>
              <a:gd name="connsiteX8" fmla="*/ 1039585 w 1315812"/>
              <a:gd name="connsiteY8" fmla="*/ 1321917 h 1385528"/>
              <a:gd name="connsiteX9" fmla="*/ 1182460 w 1315812"/>
              <a:gd name="connsiteY9" fmla="*/ 1191742 h 1385528"/>
              <a:gd name="connsiteX10" fmla="*/ 1144360 w 1315812"/>
              <a:gd name="connsiteY10" fmla="*/ 947267 h 1385528"/>
              <a:gd name="connsiteX11" fmla="*/ 1211035 w 1315812"/>
              <a:gd name="connsiteY11" fmla="*/ 810742 h 1385528"/>
              <a:gd name="connsiteX12" fmla="*/ 1315810 w 1315812"/>
              <a:gd name="connsiteY12" fmla="*/ 629767 h 1385528"/>
              <a:gd name="connsiteX13" fmla="*/ 1207860 w 1315812"/>
              <a:gd name="connsiteY13" fmla="*/ 417042 h 1385528"/>
              <a:gd name="connsiteX14" fmla="*/ 1011010 w 1315812"/>
              <a:gd name="connsiteY14" fmla="*/ 321792 h 1385528"/>
              <a:gd name="connsiteX15" fmla="*/ 922110 w 1315812"/>
              <a:gd name="connsiteY15" fmla="*/ 121767 h 1385528"/>
              <a:gd name="connsiteX16" fmla="*/ 722085 w 1315812"/>
              <a:gd name="connsiteY16" fmla="*/ 1117 h 1385528"/>
              <a:gd name="connsiteX17" fmla="*/ 534760 w 1315812"/>
              <a:gd name="connsiteY17" fmla="*/ 70967 h 1385528"/>
              <a:gd name="connsiteX18" fmla="*/ 414110 w 1315812"/>
              <a:gd name="connsiteY18" fmla="*/ 223367 h 1385528"/>
              <a:gd name="connsiteX19" fmla="*/ 245835 w 1315812"/>
              <a:gd name="connsiteY19" fmla="*/ 302742 h 1385528"/>
              <a:gd name="connsiteX20" fmla="*/ 160110 w 1315812"/>
              <a:gd name="connsiteY20" fmla="*/ 436092 h 1385528"/>
              <a:gd name="connsiteX0" fmla="*/ 160041 w 1315743"/>
              <a:gd name="connsiteY0" fmla="*/ 436092 h 1385528"/>
              <a:gd name="connsiteX1" fmla="*/ 137816 w 1315743"/>
              <a:gd name="connsiteY1" fmla="*/ 613892 h 1385528"/>
              <a:gd name="connsiteX2" fmla="*/ 1291 w 1315743"/>
              <a:gd name="connsiteY2" fmla="*/ 832967 h 1385528"/>
              <a:gd name="connsiteX3" fmla="*/ 83841 w 1315743"/>
              <a:gd name="connsiteY3" fmla="*/ 1032992 h 1385528"/>
              <a:gd name="connsiteX4" fmla="*/ 315616 w 1315743"/>
              <a:gd name="connsiteY4" fmla="*/ 1147292 h 1385528"/>
              <a:gd name="connsiteX5" fmla="*/ 417216 w 1315743"/>
              <a:gd name="connsiteY5" fmla="*/ 1293342 h 1385528"/>
              <a:gd name="connsiteX6" fmla="*/ 582316 w 1315743"/>
              <a:gd name="connsiteY6" fmla="*/ 1385417 h 1385528"/>
              <a:gd name="connsiteX7" fmla="*/ 829966 w 1315743"/>
              <a:gd name="connsiteY7" fmla="*/ 1312392 h 1385528"/>
              <a:gd name="connsiteX8" fmla="*/ 1039516 w 1315743"/>
              <a:gd name="connsiteY8" fmla="*/ 1321917 h 1385528"/>
              <a:gd name="connsiteX9" fmla="*/ 1182391 w 1315743"/>
              <a:gd name="connsiteY9" fmla="*/ 1191742 h 1385528"/>
              <a:gd name="connsiteX10" fmla="*/ 1144291 w 1315743"/>
              <a:gd name="connsiteY10" fmla="*/ 947267 h 1385528"/>
              <a:gd name="connsiteX11" fmla="*/ 1210966 w 1315743"/>
              <a:gd name="connsiteY11" fmla="*/ 810742 h 1385528"/>
              <a:gd name="connsiteX12" fmla="*/ 1315741 w 1315743"/>
              <a:gd name="connsiteY12" fmla="*/ 629767 h 1385528"/>
              <a:gd name="connsiteX13" fmla="*/ 1207791 w 1315743"/>
              <a:gd name="connsiteY13" fmla="*/ 417042 h 1385528"/>
              <a:gd name="connsiteX14" fmla="*/ 1010941 w 1315743"/>
              <a:gd name="connsiteY14" fmla="*/ 321792 h 1385528"/>
              <a:gd name="connsiteX15" fmla="*/ 922041 w 1315743"/>
              <a:gd name="connsiteY15" fmla="*/ 121767 h 1385528"/>
              <a:gd name="connsiteX16" fmla="*/ 722016 w 1315743"/>
              <a:gd name="connsiteY16" fmla="*/ 1117 h 1385528"/>
              <a:gd name="connsiteX17" fmla="*/ 534691 w 1315743"/>
              <a:gd name="connsiteY17" fmla="*/ 70967 h 1385528"/>
              <a:gd name="connsiteX18" fmla="*/ 414041 w 1315743"/>
              <a:gd name="connsiteY18" fmla="*/ 223367 h 1385528"/>
              <a:gd name="connsiteX19" fmla="*/ 245766 w 1315743"/>
              <a:gd name="connsiteY19" fmla="*/ 302742 h 1385528"/>
              <a:gd name="connsiteX20" fmla="*/ 160041 w 1315743"/>
              <a:gd name="connsiteY20" fmla="*/ 436092 h 1385528"/>
              <a:gd name="connsiteX0" fmla="*/ 160041 w 1315743"/>
              <a:gd name="connsiteY0" fmla="*/ 436092 h 1385430"/>
              <a:gd name="connsiteX1" fmla="*/ 137816 w 1315743"/>
              <a:gd name="connsiteY1" fmla="*/ 613892 h 1385430"/>
              <a:gd name="connsiteX2" fmla="*/ 1291 w 1315743"/>
              <a:gd name="connsiteY2" fmla="*/ 832967 h 1385430"/>
              <a:gd name="connsiteX3" fmla="*/ 83841 w 1315743"/>
              <a:gd name="connsiteY3" fmla="*/ 1032992 h 1385430"/>
              <a:gd name="connsiteX4" fmla="*/ 315616 w 1315743"/>
              <a:gd name="connsiteY4" fmla="*/ 1147292 h 1385430"/>
              <a:gd name="connsiteX5" fmla="*/ 414041 w 1315743"/>
              <a:gd name="connsiteY5" fmla="*/ 1306042 h 1385430"/>
              <a:gd name="connsiteX6" fmla="*/ 582316 w 1315743"/>
              <a:gd name="connsiteY6" fmla="*/ 1385417 h 1385430"/>
              <a:gd name="connsiteX7" fmla="*/ 829966 w 1315743"/>
              <a:gd name="connsiteY7" fmla="*/ 1312392 h 1385430"/>
              <a:gd name="connsiteX8" fmla="*/ 1039516 w 1315743"/>
              <a:gd name="connsiteY8" fmla="*/ 1321917 h 1385430"/>
              <a:gd name="connsiteX9" fmla="*/ 1182391 w 1315743"/>
              <a:gd name="connsiteY9" fmla="*/ 1191742 h 1385430"/>
              <a:gd name="connsiteX10" fmla="*/ 1144291 w 1315743"/>
              <a:gd name="connsiteY10" fmla="*/ 947267 h 1385430"/>
              <a:gd name="connsiteX11" fmla="*/ 1210966 w 1315743"/>
              <a:gd name="connsiteY11" fmla="*/ 810742 h 1385430"/>
              <a:gd name="connsiteX12" fmla="*/ 1315741 w 1315743"/>
              <a:gd name="connsiteY12" fmla="*/ 629767 h 1385430"/>
              <a:gd name="connsiteX13" fmla="*/ 1207791 w 1315743"/>
              <a:gd name="connsiteY13" fmla="*/ 417042 h 1385430"/>
              <a:gd name="connsiteX14" fmla="*/ 1010941 w 1315743"/>
              <a:gd name="connsiteY14" fmla="*/ 321792 h 1385430"/>
              <a:gd name="connsiteX15" fmla="*/ 922041 w 1315743"/>
              <a:gd name="connsiteY15" fmla="*/ 121767 h 1385430"/>
              <a:gd name="connsiteX16" fmla="*/ 722016 w 1315743"/>
              <a:gd name="connsiteY16" fmla="*/ 1117 h 1385430"/>
              <a:gd name="connsiteX17" fmla="*/ 534691 w 1315743"/>
              <a:gd name="connsiteY17" fmla="*/ 70967 h 1385430"/>
              <a:gd name="connsiteX18" fmla="*/ 414041 w 1315743"/>
              <a:gd name="connsiteY18" fmla="*/ 223367 h 1385430"/>
              <a:gd name="connsiteX19" fmla="*/ 245766 w 1315743"/>
              <a:gd name="connsiteY19" fmla="*/ 302742 h 1385430"/>
              <a:gd name="connsiteX20" fmla="*/ 160041 w 1315743"/>
              <a:gd name="connsiteY20" fmla="*/ 436092 h 1385430"/>
              <a:gd name="connsiteX0" fmla="*/ 160041 w 1315743"/>
              <a:gd name="connsiteY0" fmla="*/ 436092 h 1391779"/>
              <a:gd name="connsiteX1" fmla="*/ 137816 w 1315743"/>
              <a:gd name="connsiteY1" fmla="*/ 613892 h 1391779"/>
              <a:gd name="connsiteX2" fmla="*/ 1291 w 1315743"/>
              <a:gd name="connsiteY2" fmla="*/ 832967 h 1391779"/>
              <a:gd name="connsiteX3" fmla="*/ 83841 w 1315743"/>
              <a:gd name="connsiteY3" fmla="*/ 1032992 h 1391779"/>
              <a:gd name="connsiteX4" fmla="*/ 315616 w 1315743"/>
              <a:gd name="connsiteY4" fmla="*/ 1147292 h 1391779"/>
              <a:gd name="connsiteX5" fmla="*/ 414041 w 1315743"/>
              <a:gd name="connsiteY5" fmla="*/ 1306042 h 1391779"/>
              <a:gd name="connsiteX6" fmla="*/ 591841 w 1315743"/>
              <a:gd name="connsiteY6" fmla="*/ 1391767 h 1391779"/>
              <a:gd name="connsiteX7" fmla="*/ 829966 w 1315743"/>
              <a:gd name="connsiteY7" fmla="*/ 1312392 h 1391779"/>
              <a:gd name="connsiteX8" fmla="*/ 1039516 w 1315743"/>
              <a:gd name="connsiteY8" fmla="*/ 1321917 h 1391779"/>
              <a:gd name="connsiteX9" fmla="*/ 1182391 w 1315743"/>
              <a:gd name="connsiteY9" fmla="*/ 1191742 h 1391779"/>
              <a:gd name="connsiteX10" fmla="*/ 1144291 w 1315743"/>
              <a:gd name="connsiteY10" fmla="*/ 947267 h 1391779"/>
              <a:gd name="connsiteX11" fmla="*/ 1210966 w 1315743"/>
              <a:gd name="connsiteY11" fmla="*/ 810742 h 1391779"/>
              <a:gd name="connsiteX12" fmla="*/ 1315741 w 1315743"/>
              <a:gd name="connsiteY12" fmla="*/ 629767 h 1391779"/>
              <a:gd name="connsiteX13" fmla="*/ 1207791 w 1315743"/>
              <a:gd name="connsiteY13" fmla="*/ 417042 h 1391779"/>
              <a:gd name="connsiteX14" fmla="*/ 1010941 w 1315743"/>
              <a:gd name="connsiteY14" fmla="*/ 321792 h 1391779"/>
              <a:gd name="connsiteX15" fmla="*/ 922041 w 1315743"/>
              <a:gd name="connsiteY15" fmla="*/ 121767 h 1391779"/>
              <a:gd name="connsiteX16" fmla="*/ 722016 w 1315743"/>
              <a:gd name="connsiteY16" fmla="*/ 1117 h 1391779"/>
              <a:gd name="connsiteX17" fmla="*/ 534691 w 1315743"/>
              <a:gd name="connsiteY17" fmla="*/ 70967 h 1391779"/>
              <a:gd name="connsiteX18" fmla="*/ 414041 w 1315743"/>
              <a:gd name="connsiteY18" fmla="*/ 223367 h 1391779"/>
              <a:gd name="connsiteX19" fmla="*/ 245766 w 1315743"/>
              <a:gd name="connsiteY19" fmla="*/ 302742 h 1391779"/>
              <a:gd name="connsiteX20" fmla="*/ 160041 w 1315743"/>
              <a:gd name="connsiteY20" fmla="*/ 436092 h 1391779"/>
              <a:gd name="connsiteX0" fmla="*/ 160041 w 1315743"/>
              <a:gd name="connsiteY0" fmla="*/ 436092 h 1392007"/>
              <a:gd name="connsiteX1" fmla="*/ 137816 w 1315743"/>
              <a:gd name="connsiteY1" fmla="*/ 613892 h 1392007"/>
              <a:gd name="connsiteX2" fmla="*/ 1291 w 1315743"/>
              <a:gd name="connsiteY2" fmla="*/ 832967 h 1392007"/>
              <a:gd name="connsiteX3" fmla="*/ 83841 w 1315743"/>
              <a:gd name="connsiteY3" fmla="*/ 1032992 h 1392007"/>
              <a:gd name="connsiteX4" fmla="*/ 315616 w 1315743"/>
              <a:gd name="connsiteY4" fmla="*/ 1147292 h 1392007"/>
              <a:gd name="connsiteX5" fmla="*/ 414041 w 1315743"/>
              <a:gd name="connsiteY5" fmla="*/ 1306042 h 1392007"/>
              <a:gd name="connsiteX6" fmla="*/ 591841 w 1315743"/>
              <a:gd name="connsiteY6" fmla="*/ 1391767 h 1392007"/>
              <a:gd name="connsiteX7" fmla="*/ 820441 w 1315743"/>
              <a:gd name="connsiteY7" fmla="*/ 1331442 h 1392007"/>
              <a:gd name="connsiteX8" fmla="*/ 1039516 w 1315743"/>
              <a:gd name="connsiteY8" fmla="*/ 1321917 h 1392007"/>
              <a:gd name="connsiteX9" fmla="*/ 1182391 w 1315743"/>
              <a:gd name="connsiteY9" fmla="*/ 1191742 h 1392007"/>
              <a:gd name="connsiteX10" fmla="*/ 1144291 w 1315743"/>
              <a:gd name="connsiteY10" fmla="*/ 947267 h 1392007"/>
              <a:gd name="connsiteX11" fmla="*/ 1210966 w 1315743"/>
              <a:gd name="connsiteY11" fmla="*/ 810742 h 1392007"/>
              <a:gd name="connsiteX12" fmla="*/ 1315741 w 1315743"/>
              <a:gd name="connsiteY12" fmla="*/ 629767 h 1392007"/>
              <a:gd name="connsiteX13" fmla="*/ 1207791 w 1315743"/>
              <a:gd name="connsiteY13" fmla="*/ 417042 h 1392007"/>
              <a:gd name="connsiteX14" fmla="*/ 1010941 w 1315743"/>
              <a:gd name="connsiteY14" fmla="*/ 321792 h 1392007"/>
              <a:gd name="connsiteX15" fmla="*/ 922041 w 1315743"/>
              <a:gd name="connsiteY15" fmla="*/ 121767 h 1392007"/>
              <a:gd name="connsiteX16" fmla="*/ 722016 w 1315743"/>
              <a:gd name="connsiteY16" fmla="*/ 1117 h 1392007"/>
              <a:gd name="connsiteX17" fmla="*/ 534691 w 1315743"/>
              <a:gd name="connsiteY17" fmla="*/ 70967 h 1392007"/>
              <a:gd name="connsiteX18" fmla="*/ 414041 w 1315743"/>
              <a:gd name="connsiteY18" fmla="*/ 223367 h 1392007"/>
              <a:gd name="connsiteX19" fmla="*/ 245766 w 1315743"/>
              <a:gd name="connsiteY19" fmla="*/ 302742 h 1392007"/>
              <a:gd name="connsiteX20" fmla="*/ 160041 w 1315743"/>
              <a:gd name="connsiteY20" fmla="*/ 436092 h 139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5743" h="1392007">
                <a:moveTo>
                  <a:pt x="160041" y="436092"/>
                </a:moveTo>
                <a:cubicBezTo>
                  <a:pt x="142049" y="487950"/>
                  <a:pt x="164274" y="547746"/>
                  <a:pt x="137816" y="613892"/>
                </a:cubicBezTo>
                <a:cubicBezTo>
                  <a:pt x="111358" y="680038"/>
                  <a:pt x="10287" y="763117"/>
                  <a:pt x="1291" y="832967"/>
                </a:cubicBezTo>
                <a:cubicBezTo>
                  <a:pt x="-7705" y="902817"/>
                  <a:pt x="31454" y="980605"/>
                  <a:pt x="83841" y="1032992"/>
                </a:cubicBezTo>
                <a:cubicBezTo>
                  <a:pt x="136228" y="1085379"/>
                  <a:pt x="260583" y="1101784"/>
                  <a:pt x="315616" y="1147292"/>
                </a:cubicBezTo>
                <a:cubicBezTo>
                  <a:pt x="370649" y="1192800"/>
                  <a:pt x="368004" y="1265296"/>
                  <a:pt x="414041" y="1306042"/>
                </a:cubicBezTo>
                <a:cubicBezTo>
                  <a:pt x="460078" y="1346788"/>
                  <a:pt x="524108" y="1387534"/>
                  <a:pt x="591841" y="1391767"/>
                </a:cubicBezTo>
                <a:cubicBezTo>
                  <a:pt x="659574" y="1396000"/>
                  <a:pt x="745829" y="1343084"/>
                  <a:pt x="820441" y="1331442"/>
                </a:cubicBezTo>
                <a:cubicBezTo>
                  <a:pt x="895054" y="1319800"/>
                  <a:pt x="979191" y="1345200"/>
                  <a:pt x="1039516" y="1321917"/>
                </a:cubicBezTo>
                <a:cubicBezTo>
                  <a:pt x="1099841" y="1298634"/>
                  <a:pt x="1164929" y="1254184"/>
                  <a:pt x="1182391" y="1191742"/>
                </a:cubicBezTo>
                <a:cubicBezTo>
                  <a:pt x="1199853" y="1129300"/>
                  <a:pt x="1139529" y="1010767"/>
                  <a:pt x="1144291" y="947267"/>
                </a:cubicBezTo>
                <a:cubicBezTo>
                  <a:pt x="1149053" y="883767"/>
                  <a:pt x="1182391" y="863659"/>
                  <a:pt x="1210966" y="810742"/>
                </a:cubicBezTo>
                <a:cubicBezTo>
                  <a:pt x="1239541" y="757825"/>
                  <a:pt x="1316270" y="695384"/>
                  <a:pt x="1315741" y="629767"/>
                </a:cubicBezTo>
                <a:cubicBezTo>
                  <a:pt x="1315212" y="564150"/>
                  <a:pt x="1258591" y="468371"/>
                  <a:pt x="1207791" y="417042"/>
                </a:cubicBezTo>
                <a:cubicBezTo>
                  <a:pt x="1156991" y="365713"/>
                  <a:pt x="1058566" y="371005"/>
                  <a:pt x="1010941" y="321792"/>
                </a:cubicBezTo>
                <a:cubicBezTo>
                  <a:pt x="963316" y="272580"/>
                  <a:pt x="970195" y="175213"/>
                  <a:pt x="922041" y="121767"/>
                </a:cubicBezTo>
                <a:cubicBezTo>
                  <a:pt x="873887" y="68321"/>
                  <a:pt x="786574" y="9584"/>
                  <a:pt x="722016" y="1117"/>
                </a:cubicBezTo>
                <a:cubicBezTo>
                  <a:pt x="657458" y="-7350"/>
                  <a:pt x="586020" y="33925"/>
                  <a:pt x="534691" y="70967"/>
                </a:cubicBezTo>
                <a:cubicBezTo>
                  <a:pt x="483362" y="108009"/>
                  <a:pt x="462195" y="184738"/>
                  <a:pt x="414041" y="223367"/>
                </a:cubicBezTo>
                <a:cubicBezTo>
                  <a:pt x="365887" y="261996"/>
                  <a:pt x="288099" y="267288"/>
                  <a:pt x="245766" y="302742"/>
                </a:cubicBezTo>
                <a:cubicBezTo>
                  <a:pt x="203433" y="338196"/>
                  <a:pt x="178033" y="384234"/>
                  <a:pt x="160041" y="436092"/>
                </a:cubicBezTo>
                <a:close/>
              </a:path>
            </a:pathLst>
          </a:custGeom>
          <a:noFill/>
          <a:ln w="38100">
            <a:solidFill>
              <a:srgbClr val="AE017E"/>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ight Arrow 100"/>
          <p:cNvSpPr/>
          <p:nvPr/>
        </p:nvSpPr>
        <p:spPr>
          <a:xfrm>
            <a:off x="4160192" y="4595384"/>
            <a:ext cx="1420985"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Connector 104"/>
          <p:cNvCxnSpPr>
            <a:stCxn id="104" idx="7"/>
            <a:endCxn id="22" idx="3"/>
          </p:cNvCxnSpPr>
          <p:nvPr/>
        </p:nvCxnSpPr>
        <p:spPr>
          <a:xfrm flipV="1">
            <a:off x="1621711" y="4918178"/>
            <a:ext cx="476819" cy="301456"/>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2218024" y="436963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 name="Oval 17"/>
          <p:cNvSpPr/>
          <p:nvPr/>
        </p:nvSpPr>
        <p:spPr>
          <a:xfrm>
            <a:off x="2520399" y="462813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2" name="Oval 21"/>
          <p:cNvSpPr/>
          <p:nvPr/>
        </p:nvSpPr>
        <p:spPr>
          <a:xfrm>
            <a:off x="2071748" y="47620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3" name="Oval 22"/>
          <p:cNvSpPr/>
          <p:nvPr/>
        </p:nvSpPr>
        <p:spPr>
          <a:xfrm>
            <a:off x="2534008" y="41237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 name="Oval 23"/>
          <p:cNvSpPr/>
          <p:nvPr/>
        </p:nvSpPr>
        <p:spPr>
          <a:xfrm>
            <a:off x="2904111" y="450903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 name="Oval 24"/>
          <p:cNvSpPr/>
          <p:nvPr/>
        </p:nvSpPr>
        <p:spPr>
          <a:xfrm>
            <a:off x="2449716" y="507536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6" name="Oval 25"/>
          <p:cNvSpPr/>
          <p:nvPr/>
        </p:nvSpPr>
        <p:spPr>
          <a:xfrm>
            <a:off x="2824055" y="502019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7" name="Oval 26"/>
          <p:cNvSpPr/>
          <p:nvPr/>
        </p:nvSpPr>
        <p:spPr>
          <a:xfrm>
            <a:off x="1896927" y="41237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1" name="Oval 40"/>
          <p:cNvSpPr/>
          <p:nvPr/>
        </p:nvSpPr>
        <p:spPr>
          <a:xfrm>
            <a:off x="3191020" y="405905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5" name="Oval 44"/>
          <p:cNvSpPr/>
          <p:nvPr/>
        </p:nvSpPr>
        <p:spPr>
          <a:xfrm>
            <a:off x="3248726" y="4836126"/>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6" name="Oval 45"/>
          <p:cNvSpPr/>
          <p:nvPr/>
        </p:nvSpPr>
        <p:spPr>
          <a:xfrm>
            <a:off x="2080733" y="53724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7" name="Oval 46"/>
          <p:cNvSpPr/>
          <p:nvPr/>
        </p:nvSpPr>
        <p:spPr>
          <a:xfrm>
            <a:off x="2984167" y="53724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7" name="Oval 56"/>
          <p:cNvSpPr/>
          <p:nvPr/>
        </p:nvSpPr>
        <p:spPr>
          <a:xfrm>
            <a:off x="3608956" y="498392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8" name="Oval 57"/>
          <p:cNvSpPr/>
          <p:nvPr/>
        </p:nvSpPr>
        <p:spPr>
          <a:xfrm>
            <a:off x="3588612" y="431695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2" name="Oval 101"/>
          <p:cNvSpPr/>
          <p:nvPr/>
        </p:nvSpPr>
        <p:spPr>
          <a:xfrm>
            <a:off x="1372321" y="4178758"/>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4" name="Oval 103"/>
          <p:cNvSpPr/>
          <p:nvPr/>
        </p:nvSpPr>
        <p:spPr>
          <a:xfrm>
            <a:off x="1465613" y="519285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115" name="Straight Connector 114"/>
          <p:cNvCxnSpPr>
            <a:stCxn id="102" idx="6"/>
            <a:endCxn id="27" idx="2"/>
          </p:cNvCxnSpPr>
          <p:nvPr/>
        </p:nvCxnSpPr>
        <p:spPr>
          <a:xfrm flipV="1">
            <a:off x="1555201" y="4215149"/>
            <a:ext cx="341726" cy="55049"/>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5" idx="1"/>
            <a:endCxn id="121" idx="4"/>
          </p:cNvCxnSpPr>
          <p:nvPr/>
        </p:nvCxnSpPr>
        <p:spPr>
          <a:xfrm flipH="1" flipV="1">
            <a:off x="6035477" y="4306589"/>
            <a:ext cx="110163" cy="482273"/>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21" idx="6"/>
            <a:endCxn id="66" idx="2"/>
          </p:cNvCxnSpPr>
          <p:nvPr/>
        </p:nvCxnSpPr>
        <p:spPr>
          <a:xfrm>
            <a:off x="6126917" y="4215149"/>
            <a:ext cx="454201" cy="0"/>
          </a:xfrm>
          <a:prstGeom prst="line">
            <a:avLst/>
          </a:prstGeom>
          <a:ln w="38100">
            <a:solidFill>
              <a:srgbClr val="0A304E"/>
            </a:solidFill>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6265134" y="436963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4" name="Oval 63"/>
          <p:cNvSpPr/>
          <p:nvPr/>
        </p:nvSpPr>
        <p:spPr>
          <a:xfrm>
            <a:off x="6567509" y="462813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5" name="Oval 64"/>
          <p:cNvSpPr/>
          <p:nvPr/>
        </p:nvSpPr>
        <p:spPr>
          <a:xfrm>
            <a:off x="6118858" y="4762080"/>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6" name="Oval 65"/>
          <p:cNvSpPr/>
          <p:nvPr/>
        </p:nvSpPr>
        <p:spPr>
          <a:xfrm>
            <a:off x="6581118" y="41237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7" name="Oval 66"/>
          <p:cNvSpPr/>
          <p:nvPr/>
        </p:nvSpPr>
        <p:spPr>
          <a:xfrm>
            <a:off x="6951221" y="4509032"/>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8" name="Oval 67"/>
          <p:cNvSpPr/>
          <p:nvPr/>
        </p:nvSpPr>
        <p:spPr>
          <a:xfrm>
            <a:off x="6496826" y="5075361"/>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9" name="Oval 68"/>
          <p:cNvSpPr/>
          <p:nvPr/>
        </p:nvSpPr>
        <p:spPr>
          <a:xfrm>
            <a:off x="6871165" y="502019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8" name="Oval 87"/>
          <p:cNvSpPr/>
          <p:nvPr/>
        </p:nvSpPr>
        <p:spPr>
          <a:xfrm>
            <a:off x="7295836" y="4836126"/>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9" name="Oval 88"/>
          <p:cNvSpPr/>
          <p:nvPr/>
        </p:nvSpPr>
        <p:spPr>
          <a:xfrm>
            <a:off x="6127843" y="53724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0" name="Oval 89"/>
          <p:cNvSpPr/>
          <p:nvPr/>
        </p:nvSpPr>
        <p:spPr>
          <a:xfrm>
            <a:off x="7031277" y="5372463"/>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21" name="Oval 120"/>
          <p:cNvSpPr/>
          <p:nvPr/>
        </p:nvSpPr>
        <p:spPr>
          <a:xfrm>
            <a:off x="5944037" y="4123709"/>
            <a:ext cx="182880" cy="18288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59723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2"/>
                                        </p:tgtEl>
                                        <p:attrNameLst>
                                          <p:attrName>style.color</p:attrName>
                                        </p:attrNameLst>
                                      </p:cBhvr>
                                      <p:to>
                                        <a:srgbClr val="238745"/>
                                      </p:to>
                                    </p:animClr>
                                    <p:animClr clrSpc="rgb" dir="cw">
                                      <p:cBhvr>
                                        <p:cTn id="7" dur="500" fill="hold"/>
                                        <p:tgtEl>
                                          <p:spTgt spid="102"/>
                                        </p:tgtEl>
                                        <p:attrNameLst>
                                          <p:attrName>fillcolor</p:attrName>
                                        </p:attrNameLst>
                                      </p:cBhvr>
                                      <p:to>
                                        <a:srgbClr val="238745"/>
                                      </p:to>
                                    </p:animClr>
                                    <p:set>
                                      <p:cBhvr>
                                        <p:cTn id="8" dur="500" fill="hold"/>
                                        <p:tgtEl>
                                          <p:spTgt spid="102"/>
                                        </p:tgtEl>
                                        <p:attrNameLst>
                                          <p:attrName>fill.type</p:attrName>
                                        </p:attrNameLst>
                                      </p:cBhvr>
                                      <p:to>
                                        <p:strVal val="solid"/>
                                      </p:to>
                                    </p:set>
                                    <p:set>
                                      <p:cBhvr>
                                        <p:cTn id="9" dur="500" fill="hold"/>
                                        <p:tgtEl>
                                          <p:spTgt spid="10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41"/>
                                        </p:tgtEl>
                                        <p:attrNameLst>
                                          <p:attrName>style.color</p:attrName>
                                        </p:attrNameLst>
                                      </p:cBhvr>
                                      <p:to>
                                        <a:srgbClr val="238745"/>
                                      </p:to>
                                    </p:animClr>
                                    <p:animClr clrSpc="rgb" dir="cw">
                                      <p:cBhvr>
                                        <p:cTn id="12" dur="500" fill="hold"/>
                                        <p:tgtEl>
                                          <p:spTgt spid="41"/>
                                        </p:tgtEl>
                                        <p:attrNameLst>
                                          <p:attrName>fillcolor</p:attrName>
                                        </p:attrNameLst>
                                      </p:cBhvr>
                                      <p:to>
                                        <a:srgbClr val="238745"/>
                                      </p:to>
                                    </p:animClr>
                                    <p:set>
                                      <p:cBhvr>
                                        <p:cTn id="13" dur="500" fill="hold"/>
                                        <p:tgtEl>
                                          <p:spTgt spid="41"/>
                                        </p:tgtEl>
                                        <p:attrNameLst>
                                          <p:attrName>fill.type</p:attrName>
                                        </p:attrNameLst>
                                      </p:cBhvr>
                                      <p:to>
                                        <p:strVal val="solid"/>
                                      </p:to>
                                    </p:set>
                                    <p:set>
                                      <p:cBhvr>
                                        <p:cTn id="14" dur="500" fill="hold"/>
                                        <p:tgtEl>
                                          <p:spTgt spid="41"/>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8"/>
                                        </p:tgtEl>
                                        <p:attrNameLst>
                                          <p:attrName>style.color</p:attrName>
                                        </p:attrNameLst>
                                      </p:cBhvr>
                                      <p:to>
                                        <a:srgbClr val="238745"/>
                                      </p:to>
                                    </p:animClr>
                                    <p:animClr clrSpc="rgb" dir="cw">
                                      <p:cBhvr>
                                        <p:cTn id="17" dur="500" fill="hold"/>
                                        <p:tgtEl>
                                          <p:spTgt spid="58"/>
                                        </p:tgtEl>
                                        <p:attrNameLst>
                                          <p:attrName>fillcolor</p:attrName>
                                        </p:attrNameLst>
                                      </p:cBhvr>
                                      <p:to>
                                        <a:srgbClr val="238745"/>
                                      </p:to>
                                    </p:animClr>
                                    <p:set>
                                      <p:cBhvr>
                                        <p:cTn id="18" dur="500" fill="hold"/>
                                        <p:tgtEl>
                                          <p:spTgt spid="58"/>
                                        </p:tgtEl>
                                        <p:attrNameLst>
                                          <p:attrName>fill.type</p:attrName>
                                        </p:attrNameLst>
                                      </p:cBhvr>
                                      <p:to>
                                        <p:strVal val="solid"/>
                                      </p:to>
                                    </p:set>
                                    <p:set>
                                      <p:cBhvr>
                                        <p:cTn id="19" dur="500" fill="hold"/>
                                        <p:tgtEl>
                                          <p:spTgt spid="58"/>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57"/>
                                        </p:tgtEl>
                                        <p:attrNameLst>
                                          <p:attrName>style.color</p:attrName>
                                        </p:attrNameLst>
                                      </p:cBhvr>
                                      <p:to>
                                        <a:srgbClr val="238745"/>
                                      </p:to>
                                    </p:animClr>
                                    <p:animClr clrSpc="rgb" dir="cw">
                                      <p:cBhvr>
                                        <p:cTn id="22" dur="500" fill="hold"/>
                                        <p:tgtEl>
                                          <p:spTgt spid="57"/>
                                        </p:tgtEl>
                                        <p:attrNameLst>
                                          <p:attrName>fillcolor</p:attrName>
                                        </p:attrNameLst>
                                      </p:cBhvr>
                                      <p:to>
                                        <a:srgbClr val="238745"/>
                                      </p:to>
                                    </p:animClr>
                                    <p:set>
                                      <p:cBhvr>
                                        <p:cTn id="23" dur="500" fill="hold"/>
                                        <p:tgtEl>
                                          <p:spTgt spid="57"/>
                                        </p:tgtEl>
                                        <p:attrNameLst>
                                          <p:attrName>fill.type</p:attrName>
                                        </p:attrNameLst>
                                      </p:cBhvr>
                                      <p:to>
                                        <p:strVal val="solid"/>
                                      </p:to>
                                    </p:set>
                                    <p:set>
                                      <p:cBhvr>
                                        <p:cTn id="24" dur="500" fill="hold"/>
                                        <p:tgtEl>
                                          <p:spTgt spid="57"/>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04"/>
                                        </p:tgtEl>
                                        <p:attrNameLst>
                                          <p:attrName>style.color</p:attrName>
                                        </p:attrNameLst>
                                      </p:cBhvr>
                                      <p:to>
                                        <a:srgbClr val="238745"/>
                                      </p:to>
                                    </p:animClr>
                                    <p:animClr clrSpc="rgb" dir="cw">
                                      <p:cBhvr>
                                        <p:cTn id="27" dur="500" fill="hold"/>
                                        <p:tgtEl>
                                          <p:spTgt spid="104"/>
                                        </p:tgtEl>
                                        <p:attrNameLst>
                                          <p:attrName>fillcolor</p:attrName>
                                        </p:attrNameLst>
                                      </p:cBhvr>
                                      <p:to>
                                        <a:srgbClr val="238745"/>
                                      </p:to>
                                    </p:animClr>
                                    <p:set>
                                      <p:cBhvr>
                                        <p:cTn id="28" dur="500" fill="hold"/>
                                        <p:tgtEl>
                                          <p:spTgt spid="104"/>
                                        </p:tgtEl>
                                        <p:attrNameLst>
                                          <p:attrName>fill.type</p:attrName>
                                        </p:attrNameLst>
                                      </p:cBhvr>
                                      <p:to>
                                        <p:strVal val="solid"/>
                                      </p:to>
                                    </p:set>
                                    <p:set>
                                      <p:cBhvr>
                                        <p:cTn id="29" dur="500" fill="hold"/>
                                        <p:tgtEl>
                                          <p:spTgt spid="104"/>
                                        </p:tgtEl>
                                        <p:attrNameLst>
                                          <p:attrName>fill.on</p:attrName>
                                        </p:attrNameLst>
                                      </p:cBhvr>
                                      <p:to>
                                        <p:strVal val="true"/>
                                      </p:to>
                                    </p:set>
                                  </p:childTnLst>
                                </p:cTn>
                              </p:par>
                              <p:par>
                                <p:cTn id="30" presetID="1"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9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9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1"/>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1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8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00" grpId="0" animBg="1"/>
      <p:bldP spid="101" grpId="0" animBg="1"/>
      <p:bldP spid="41" grpId="0" animBg="1"/>
      <p:bldP spid="57" grpId="0" animBg="1"/>
      <p:bldP spid="58" grpId="0" animBg="1"/>
      <p:bldP spid="102" grpId="0" animBg="1"/>
      <p:bldP spid="104" grpId="0" animBg="1"/>
      <p:bldP spid="63" grpId="0" animBg="1"/>
      <p:bldP spid="64" grpId="0" animBg="1"/>
      <p:bldP spid="65" grpId="0" animBg="1"/>
      <p:bldP spid="66" grpId="0" animBg="1"/>
      <p:bldP spid="67" grpId="0" animBg="1"/>
      <p:bldP spid="68" grpId="0" animBg="1"/>
      <p:bldP spid="69" grpId="0" animBg="1"/>
      <p:bldP spid="88" grpId="0" animBg="1"/>
      <p:bldP spid="89" grpId="0" animBg="1"/>
      <p:bldP spid="90" grpId="0" animBg="1"/>
      <p:bldP spid="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255" y="1468960"/>
            <a:ext cx="2373630" cy="187833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770" y="3509325"/>
            <a:ext cx="2514600" cy="1878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4635" y="2622495"/>
            <a:ext cx="2514600" cy="1878330"/>
          </a:xfrm>
          <a:prstGeom prst="rect">
            <a:avLst/>
          </a:prstGeom>
        </p:spPr>
      </p:pic>
      <p:sp>
        <p:nvSpPr>
          <p:cNvPr id="2" name="Title 1"/>
          <p:cNvSpPr>
            <a:spLocks noGrp="1"/>
          </p:cNvSpPr>
          <p:nvPr>
            <p:ph type="title"/>
          </p:nvPr>
        </p:nvSpPr>
        <p:spPr>
          <a:xfrm>
            <a:off x="498130" y="381000"/>
            <a:ext cx="8229600" cy="689886"/>
          </a:xfrm>
        </p:spPr>
        <p:txBody>
          <a:bodyPr/>
          <a:lstStyle/>
          <a:p>
            <a:r>
              <a:rPr lang="en-US" sz="3600" dirty="0">
                <a:solidFill>
                  <a:schemeClr val="tx1"/>
                </a:solidFill>
                <a:latin typeface="+mn-lt"/>
                <a:cs typeface="Times New Roman" pitchFamily="18" charset="0"/>
              </a:rPr>
              <a:t>DCS_RDS </a:t>
            </a:r>
            <a:r>
              <a:rPr lang="en-US" sz="3600" dirty="0" smtClean="0">
                <a:solidFill>
                  <a:schemeClr val="tx1"/>
                </a:solidFill>
                <a:latin typeface="+mn-lt"/>
                <a:cs typeface="Times New Roman" pitchFamily="18" charset="0"/>
              </a:rPr>
              <a:t>Algorithm : </a:t>
            </a:r>
            <a:r>
              <a:rPr lang="en-US" sz="2800" dirty="0">
                <a:solidFill>
                  <a:schemeClr val="tx1"/>
                </a:solidFill>
                <a:latin typeface="+mn-lt"/>
                <a:cs typeface="Times New Roman" pitchFamily="18" charset="0"/>
              </a:rPr>
              <a:t>Refining Densest Subgraph</a:t>
            </a:r>
            <a:endParaRPr lang="en-US" sz="36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116138" y="2622495"/>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16138" y="2622495"/>
                <a:ext cx="473012" cy="40011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8615" y="4773175"/>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78615" y="4773175"/>
                <a:ext cx="548059" cy="400110"/>
              </a:xfrm>
              <a:prstGeom prst="rect">
                <a:avLst/>
              </a:prstGeom>
              <a:blipFill rotWithShape="1">
                <a:blip r:embed="rId8"/>
                <a:stretch>
                  <a:fillRect b="-1515"/>
                </a:stretch>
              </a:blipFill>
            </p:spPr>
            <p:txBody>
              <a:bodyPr/>
              <a:lstStyle/>
              <a:p>
                <a:r>
                  <a:rPr lang="en-US">
                    <a:noFill/>
                  </a:rPr>
                  <a:t> </a:t>
                </a:r>
              </a:p>
            </p:txBody>
          </p:sp>
        </mc:Fallback>
      </mc:AlternateContent>
      <p:sp>
        <p:nvSpPr>
          <p:cNvPr id="15" name="Right Arrow 14"/>
          <p:cNvSpPr/>
          <p:nvPr/>
        </p:nvSpPr>
        <p:spPr>
          <a:xfrm rot="20404187">
            <a:off x="2855411" y="3577551"/>
            <a:ext cx="531345"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5839365" y="3214868"/>
            <a:ext cx="460860" cy="3869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997395" y="4538498"/>
            <a:ext cx="2908775" cy="707886"/>
          </a:xfrm>
          <a:prstGeom prst="rect">
            <a:avLst/>
          </a:prstGeom>
        </p:spPr>
        <p:txBody>
          <a:bodyPr wrap="square">
            <a:spAutoFit/>
          </a:bodyPr>
          <a:lstStyle/>
          <a:p>
            <a:pPr algn="ctr"/>
            <a:r>
              <a:rPr lang="en-US" sz="2000" dirty="0" smtClean="0">
                <a:cs typeface="Times New Roman" panose="02020603050405020304" pitchFamily="18" charset="0"/>
              </a:rPr>
              <a:t>Find the densest </a:t>
            </a:r>
            <a:r>
              <a:rPr lang="en-US" sz="2000" dirty="0" err="1" smtClean="0">
                <a:cs typeface="Times New Roman" panose="02020603050405020304" pitchFamily="18" charset="0"/>
              </a:rPr>
              <a:t>subgraph</a:t>
            </a:r>
            <a:endParaRPr lang="en-US" sz="2000" dirty="0">
              <a:cs typeface="Times New Roman" panose="02020603050405020304" pitchFamily="18" charset="0"/>
            </a:endParaRPr>
          </a:p>
          <a:p>
            <a:pPr algn="ctr"/>
            <a:r>
              <a:rPr lang="en-US" sz="2000" dirty="0" smtClean="0">
                <a:cs typeface="Times New Roman" panose="02020603050405020304" pitchFamily="18" charset="0"/>
              </a:rPr>
              <a:t>in conceptual network</a:t>
            </a:r>
            <a:endParaRPr lang="en-US" sz="2000" dirty="0">
              <a:cs typeface="Times New Roman" panose="02020603050405020304" pitchFamily="18" charset="0"/>
            </a:endParaRPr>
          </a:p>
        </p:txBody>
      </p:sp>
      <p:sp>
        <p:nvSpPr>
          <p:cNvPr id="18" name="Rectangle 17"/>
          <p:cNvSpPr/>
          <p:nvPr/>
        </p:nvSpPr>
        <p:spPr>
          <a:xfrm>
            <a:off x="5989375" y="4538498"/>
            <a:ext cx="3154626" cy="707886"/>
          </a:xfrm>
          <a:prstGeom prst="rect">
            <a:avLst/>
          </a:prstGeom>
        </p:spPr>
        <p:txBody>
          <a:bodyPr wrap="square">
            <a:spAutoFit/>
          </a:bodyPr>
          <a:lstStyle/>
          <a:p>
            <a:pPr algn="ctr"/>
            <a:r>
              <a:rPr lang="en-US" sz="2000" dirty="0" smtClean="0">
                <a:cs typeface="Times New Roman" panose="02020603050405020304" pitchFamily="18" charset="0"/>
              </a:rPr>
              <a:t>Refine the densest </a:t>
            </a:r>
            <a:r>
              <a:rPr lang="en-US" sz="2000" dirty="0" err="1" smtClean="0">
                <a:cs typeface="Times New Roman" panose="02020603050405020304" pitchFamily="18" charset="0"/>
              </a:rPr>
              <a:t>subgraph</a:t>
            </a:r>
            <a:endParaRPr lang="en-US" sz="2000" dirty="0">
              <a:cs typeface="Times New Roman" panose="02020603050405020304" pitchFamily="18" charset="0"/>
            </a:endParaRPr>
          </a:p>
          <a:p>
            <a:pPr algn="ctr"/>
            <a:r>
              <a:rPr lang="en-US" sz="2000" dirty="0" smtClean="0">
                <a:cs typeface="Times New Roman" panose="02020603050405020304" pitchFamily="18" charset="0"/>
              </a:rPr>
              <a:t>in physical network</a:t>
            </a:r>
            <a:endParaRPr lang="en-US" sz="2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p:cNvSpPr/>
              <p:nvPr/>
            </p:nvSpPr>
            <p:spPr>
              <a:xfrm>
                <a:off x="4244221" y="2008015"/>
                <a:ext cx="548059"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b="0" i="1" smtClean="0">
                              <a:latin typeface="Cambria Math"/>
                              <a:cs typeface="Times New Roman" pitchFamily="18" charset="0"/>
                            </a:rPr>
                            <m:t>𝑏</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4244221" y="2008015"/>
                <a:ext cx="548059" cy="400110"/>
              </a:xfrm>
              <a:prstGeom prst="rect">
                <a:avLst/>
              </a:prstGeom>
              <a:blipFill rotWithShape="1">
                <a:blip r:embed="rId9"/>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366055" y="2008015"/>
                <a:ext cx="473012" cy="400110"/>
              </a:xfrm>
              <a:prstGeom prst="rect">
                <a:avLst/>
              </a:prstGeom>
            </p:spPr>
            <p:txBody>
              <a:bodyPr wrap="square">
                <a:spAutoFit/>
              </a:bodyPr>
              <a:lstStyle/>
              <a:p>
                <a:pPr marL="57150" lvl="0" eaLnBrk="0" hangingPunct="0">
                  <a:spcBef>
                    <a:spcPct val="200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i="1">
                              <a:latin typeface="Cambria Math"/>
                              <a:cs typeface="Times New Roman" pitchFamily="18" charset="0"/>
                            </a:rPr>
                            <m:t>𝐺</m:t>
                          </m:r>
                        </m:e>
                        <m:sub>
                          <m:r>
                            <a:rPr lang="en-US" sz="2000" i="1">
                              <a:latin typeface="Cambria Math"/>
                              <a:cs typeface="Times New Roman" pitchFamily="18" charset="0"/>
                            </a:rPr>
                            <m:t>𝑎</m:t>
                          </m:r>
                        </m:sub>
                      </m:sSub>
                    </m:oMath>
                  </m:oMathPara>
                </a14:m>
                <a:endParaRPr lang="en-US" sz="2000" dirty="0">
                  <a:solidFill>
                    <a:schemeClr val="tx1"/>
                  </a:solidFill>
                  <a:latin typeface="Times New Roman" pitchFamily="18" charset="0"/>
                  <a:cs typeface="Times New Roman"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7366055" y="2008015"/>
                <a:ext cx="473012" cy="400110"/>
              </a:xfrm>
              <a:prstGeom prst="rect">
                <a:avLst/>
              </a:prstGeom>
              <a:blipFill rotWithShape="1">
                <a:blip r:embed="rId10"/>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15746" y="2664415"/>
            <a:ext cx="2373630" cy="1878330"/>
          </a:xfrm>
          <a:prstGeom prst="rect">
            <a:avLst/>
          </a:prstGeom>
        </p:spPr>
      </p:pic>
      <p:sp>
        <p:nvSpPr>
          <p:cNvPr id="21" name="Rectangle 20"/>
          <p:cNvSpPr/>
          <p:nvPr/>
        </p:nvSpPr>
        <p:spPr>
          <a:xfrm>
            <a:off x="3304635" y="5842337"/>
            <a:ext cx="5694361" cy="923330"/>
          </a:xfrm>
          <a:prstGeom prst="rect">
            <a:avLst/>
          </a:prstGeom>
        </p:spPr>
        <p:txBody>
          <a:bodyPr wrap="square">
            <a:spAutoFit/>
          </a:bodyPr>
          <a:lstStyle/>
          <a:p>
            <a:pPr lvl="0" eaLnBrk="0" hangingPunct="0">
              <a:spcBef>
                <a:spcPct val="20000"/>
              </a:spcBef>
            </a:pPr>
            <a:r>
              <a:rPr lang="en-US" dirty="0" err="1">
                <a:solidFill>
                  <a:schemeClr val="bg1"/>
                </a:solidFill>
                <a:latin typeface="+mj-lt"/>
                <a:cs typeface="Times New Roman" pitchFamily="18" charset="0"/>
              </a:rPr>
              <a:t>Yubao</a:t>
            </a:r>
            <a:r>
              <a:rPr lang="en-US" dirty="0">
                <a:solidFill>
                  <a:schemeClr val="bg1"/>
                </a:solidFill>
                <a:latin typeface="+mj-lt"/>
                <a:cs typeface="Times New Roman" pitchFamily="18" charset="0"/>
              </a:rPr>
              <a:t> Wu, </a:t>
            </a:r>
            <a:r>
              <a:rPr lang="en-US" dirty="0" err="1">
                <a:solidFill>
                  <a:schemeClr val="bg1"/>
                </a:solidFill>
                <a:latin typeface="+mj-lt"/>
                <a:cs typeface="Times New Roman" pitchFamily="18" charset="0"/>
              </a:rPr>
              <a:t>Ruoming</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Jin</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Xiaofeng</a:t>
            </a:r>
            <a:r>
              <a:rPr lang="en-US" dirty="0">
                <a:solidFill>
                  <a:schemeClr val="bg1"/>
                </a:solidFill>
                <a:latin typeface="+mj-lt"/>
                <a:cs typeface="Times New Roman" pitchFamily="18" charset="0"/>
              </a:rPr>
              <a:t> Zhu, and Xiang Zhang. </a:t>
            </a:r>
            <a:r>
              <a:rPr lang="en-US" dirty="0" smtClean="0">
                <a:solidFill>
                  <a:schemeClr val="bg1"/>
                </a:solidFill>
                <a:latin typeface="+mj-lt"/>
                <a:cs typeface="Times New Roman" pitchFamily="18" charset="0"/>
              </a:rPr>
              <a:t>Finding </a:t>
            </a:r>
            <a:r>
              <a:rPr lang="en-US" dirty="0">
                <a:solidFill>
                  <a:schemeClr val="bg1"/>
                </a:solidFill>
                <a:latin typeface="+mj-lt"/>
                <a:cs typeface="Times New Roman" pitchFamily="18" charset="0"/>
              </a:rPr>
              <a:t>Dense and Connected Subgraphs in Dual </a:t>
            </a:r>
            <a:r>
              <a:rPr lang="en-US" dirty="0" smtClean="0">
                <a:solidFill>
                  <a:schemeClr val="bg1"/>
                </a:solidFill>
                <a:latin typeface="+mj-lt"/>
                <a:cs typeface="Times New Roman" pitchFamily="18" charset="0"/>
              </a:rPr>
              <a:t>Networks</a:t>
            </a:r>
            <a:r>
              <a:rPr lang="en-US" dirty="0">
                <a:solidFill>
                  <a:schemeClr val="bg1"/>
                </a:solidFill>
                <a:latin typeface="+mj-lt"/>
                <a:cs typeface="Times New Roman" pitchFamily="18" charset="0"/>
              </a:rPr>
              <a:t>.</a:t>
            </a:r>
            <a:r>
              <a:rPr lang="en-US" dirty="0" smtClean="0">
                <a:solidFill>
                  <a:schemeClr val="bg1"/>
                </a:solidFill>
                <a:latin typeface="+mj-lt"/>
                <a:cs typeface="Times New Roman" pitchFamily="18" charset="0"/>
              </a:rPr>
              <a:t> ICDE, </a:t>
            </a:r>
            <a:r>
              <a:rPr lang="en-US" dirty="0">
                <a:solidFill>
                  <a:schemeClr val="bg1"/>
                </a:solidFill>
                <a:latin typeface="+mj-lt"/>
                <a:cs typeface="Times New Roman" pitchFamily="18" charset="0"/>
              </a:rPr>
              <a:t>2015</a:t>
            </a: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Tree>
    <p:extLst>
      <p:ext uri="{BB962C8B-B14F-4D97-AF65-F5344CB8AC3E}">
        <p14:creationId xmlns:p14="http://schemas.microsoft.com/office/powerpoint/2010/main" val="55237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P spid="20" grpId="0"/>
    </p:bldLst>
  </p:timing>
</p:sld>
</file>

<file path=ppt/theme/theme1.xml><?xml version="1.0" encoding="utf-8"?>
<a:theme xmlns:a="http://schemas.openxmlformats.org/drawingml/2006/main" name="Case Option 1">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099CC"/>
          </a:solidFill>
          <a:prstDash val="soli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2633</Words>
  <Application>Microsoft Office PowerPoint</Application>
  <PresentationFormat>On-screen Show (4:3)</PresentationFormat>
  <Paragraphs>322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ＭＳ Ｐゴシック</vt:lpstr>
      <vt:lpstr>TitilliumMaps26L 500 wt</vt:lpstr>
      <vt:lpstr>TitilliumMaps26L 999 wt</vt:lpstr>
      <vt:lpstr>헤드라인A</vt:lpstr>
      <vt:lpstr>Arial</vt:lpstr>
      <vt:lpstr>Calibri</vt:lpstr>
      <vt:lpstr>Cambria Math</vt:lpstr>
      <vt:lpstr>Times New Roman</vt:lpstr>
      <vt:lpstr>Case Option 1</vt:lpstr>
      <vt:lpstr>PowerPoint Presentation</vt:lpstr>
      <vt:lpstr>Dual Biological Networks</vt:lpstr>
      <vt:lpstr>Dual Co-author Networks</vt:lpstr>
      <vt:lpstr>Dual Social Networks</vt:lpstr>
      <vt:lpstr>Densest Connected Subgraph</vt:lpstr>
      <vt:lpstr>DCS in Dual Networks</vt:lpstr>
      <vt:lpstr>Optimality Preserving Pruning</vt:lpstr>
      <vt:lpstr>PowerPoint Presentation</vt:lpstr>
      <vt:lpstr>DCS_RDS Algorithm : Refining Densest Subgraph</vt:lpstr>
      <vt:lpstr>PowerPoint Presentation</vt:lpstr>
      <vt:lpstr>PowerPoint Presentation</vt:lpstr>
      <vt:lpstr>Experiments —— Datasets</vt:lpstr>
      <vt:lpstr>PowerPoint Presentation</vt:lpstr>
      <vt:lpstr>DCS_k  from dual biological networks (k=40)</vt:lpstr>
      <vt:lpstr>DCS_seed  from dual biological networks</vt:lpstr>
      <vt:lpstr>DCS_k from dual co-author networks (k=30) (data mining research community)</vt:lpstr>
      <vt:lpstr>PowerPoint Presentation</vt:lpstr>
      <vt:lpstr>Running time and approximation ratios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dc:creator>
  <cp:lastModifiedBy>Yubao</cp:lastModifiedBy>
  <cp:revision>1045</cp:revision>
  <dcterms:created xsi:type="dcterms:W3CDTF">2006-08-16T00:00:00Z</dcterms:created>
  <dcterms:modified xsi:type="dcterms:W3CDTF">2015-05-07T00:24:46Z</dcterms:modified>
</cp:coreProperties>
</file>