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80" r:id="rId2"/>
    <p:sldId id="371" r:id="rId3"/>
    <p:sldId id="372" r:id="rId4"/>
    <p:sldId id="373" r:id="rId5"/>
    <p:sldId id="388" r:id="rId6"/>
    <p:sldId id="376" r:id="rId7"/>
    <p:sldId id="377" r:id="rId8"/>
    <p:sldId id="378" r:id="rId9"/>
    <p:sldId id="379" r:id="rId10"/>
    <p:sldId id="381" r:id="rId11"/>
    <p:sldId id="382" r:id="rId12"/>
    <p:sldId id="383" r:id="rId13"/>
    <p:sldId id="384" r:id="rId14"/>
    <p:sldId id="385" r:id="rId15"/>
    <p:sldId id="386" r:id="rId16"/>
    <p:sldId id="387" r:id="rId17"/>
    <p:sldId id="3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FF"/>
    <a:srgbClr val="A65628"/>
    <a:srgbClr val="FFFF33"/>
    <a:srgbClr val="FF7F00"/>
    <a:srgbClr val="984EA3"/>
    <a:srgbClr val="4DAF4A"/>
    <a:srgbClr val="377EB8"/>
    <a:srgbClr val="E41A1C"/>
    <a:srgbClr val="238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0" autoAdjust="0"/>
    <p:restoredTop sz="86452" autoAdjust="0"/>
  </p:normalViewPr>
  <p:slideViewPr>
    <p:cSldViewPr>
      <p:cViewPr varScale="1">
        <p:scale>
          <a:sx n="90" d="100"/>
          <a:sy n="90" d="100"/>
        </p:scale>
        <p:origin x="1212" y="66"/>
      </p:cViewPr>
      <p:guideLst>
        <p:guide orient="horz" pos="2137"/>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97" d="100"/>
          <a:sy n="97" d="100"/>
        </p:scale>
        <p:origin x="-1326"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4FCA03-DD3C-44AD-8D76-210CFC1ED09B}" type="datetimeFigureOut">
              <a:rPr lang="en-US" smtClean="0"/>
              <a:t>9/4/2015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897997-1D87-4A26-85B4-214E4E1A1B66}" type="slidenum">
              <a:rPr lang="en-US" smtClean="0"/>
              <a:t>‹#›</a:t>
            </a:fld>
            <a:endParaRPr lang="en-US"/>
          </a:p>
        </p:txBody>
      </p:sp>
    </p:spTree>
    <p:extLst>
      <p:ext uri="{BB962C8B-B14F-4D97-AF65-F5344CB8AC3E}">
        <p14:creationId xmlns:p14="http://schemas.microsoft.com/office/powerpoint/2010/main" val="2771998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F2D9-3E2A-4593-82A3-9AC918E5720C}" type="datetimeFigureOut">
              <a:rPr lang="en-US" smtClean="0"/>
              <a:t>9/4/2015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753AF-1290-4E75-8BB1-17F060CEB915}" type="slidenum">
              <a:rPr lang="en-US" smtClean="0"/>
              <a:t>‹#›</a:t>
            </a:fld>
            <a:endParaRPr lang="en-US"/>
          </a:p>
        </p:txBody>
      </p:sp>
    </p:spTree>
    <p:extLst>
      <p:ext uri="{BB962C8B-B14F-4D97-AF65-F5344CB8AC3E}">
        <p14:creationId xmlns:p14="http://schemas.microsoft.com/office/powerpoint/2010/main" val="304150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Good afternoon, everyone. My name is Yubao. I am from Case Western Reserve University. I am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talk about robust local community detection: on free rider effect and its elimination. This is a joint work with Dr. </a:t>
            </a:r>
            <a:r>
              <a:rPr lang="en-US" sz="1200" kern="1200" dirty="0" err="1" smtClean="0">
                <a:solidFill>
                  <a:schemeClr val="tx1"/>
                </a:solidFill>
                <a:effectLst/>
                <a:latin typeface="+mn-lt"/>
                <a:ea typeface="+mn-ea"/>
                <a:cs typeface="+mn-cs"/>
              </a:rPr>
              <a:t>Ruoming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Jin</a:t>
            </a:r>
            <a:r>
              <a:rPr lang="en-US" sz="1200" kern="1200" dirty="0" smtClean="0">
                <a:solidFill>
                  <a:schemeClr val="tx1"/>
                </a:solidFill>
                <a:effectLst/>
                <a:latin typeface="+mn-lt"/>
                <a:ea typeface="+mn-ea"/>
                <a:cs typeface="+mn-cs"/>
              </a:rPr>
              <a:t>, Dr. Jing Li, and my advisor, Dr. Xiang </a:t>
            </a:r>
            <a:r>
              <a:rPr lang="en-US" sz="1200" kern="1200" smtClean="0">
                <a:solidFill>
                  <a:schemeClr val="tx1"/>
                </a:solidFill>
                <a:effectLst/>
                <a:latin typeface="+mn-lt"/>
                <a:ea typeface="+mn-ea"/>
                <a:cs typeface="+mn-cs"/>
              </a:rPr>
              <a:t>Zhang</a:t>
            </a:r>
            <a:r>
              <a:rPr lang="en-US" sz="1200" kern="1200" smtClean="0">
                <a:solidFill>
                  <a:schemeClr val="tx1"/>
                </a:solidFill>
                <a:effectLst/>
                <a:latin typeface="+mn-lt"/>
                <a:ea typeface="+mn-ea"/>
                <a:cs typeface="+mn-cs"/>
              </a:rPr>
              <a:t>.</a:t>
            </a:r>
            <a:endParaRPr lang="en-US" sz="1200" dirty="0"/>
          </a:p>
        </p:txBody>
      </p:sp>
      <p:sp>
        <p:nvSpPr>
          <p:cNvPr id="4" name="Slide Number Placeholder 3"/>
          <p:cNvSpPr>
            <a:spLocks noGrp="1"/>
          </p:cNvSpPr>
          <p:nvPr>
            <p:ph type="sldNum" sz="quarter" idx="10"/>
          </p:nvPr>
        </p:nvSpPr>
        <p:spPr/>
        <p:txBody>
          <a:bodyPr/>
          <a:lstStyle/>
          <a:p>
            <a:fld id="{B5B753AF-1290-4E75-8BB1-17F060CEB915}" type="slidenum">
              <a:rPr lang="en-US" smtClean="0"/>
              <a:t>1</a:t>
            </a:fld>
            <a:endParaRPr lang="en-US"/>
          </a:p>
        </p:txBody>
      </p:sp>
    </p:spTree>
    <p:extLst>
      <p:ext uri="{BB962C8B-B14F-4D97-AF65-F5344CB8AC3E}">
        <p14:creationId xmlns:p14="http://schemas.microsoft.com/office/powerpoint/2010/main" val="16746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QDC problem is NP-hard. Therefore, we develop two heuristic algorithms.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one deletes low degree nodes at each iteration, and at the same time, it maintains the connectivity of the remaining graph.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one is a local expansion algorithm. It first connects the query nodes with a Steiner tree. And then, at each iteration, it expands to one neighbor node that can increase the density most.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10</a:t>
            </a:fld>
            <a:endParaRPr lang="en-US"/>
          </a:p>
        </p:txBody>
      </p:sp>
    </p:spTree>
    <p:extLst>
      <p:ext uri="{BB962C8B-B14F-4D97-AF65-F5344CB8AC3E}">
        <p14:creationId xmlns:p14="http://schemas.microsoft.com/office/powerpoint/2010/main" val="420557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experiments, we use a set of real large graphs. This table shows the basic statistics of the graphs. The graphs contain up to tens of millions of nodes and billions of edges. The graphs also contain the ground truth communities.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11</a:t>
            </a:fld>
            <a:endParaRPr lang="en-US"/>
          </a:p>
        </p:txBody>
      </p:sp>
    </p:spTree>
    <p:extLst>
      <p:ext uri="{BB962C8B-B14F-4D97-AF65-F5344CB8AC3E}">
        <p14:creationId xmlns:p14="http://schemas.microsoft.com/office/powerpoint/2010/main" val="151254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compare our method with several state-of-the-art methods. These methods can be categorized into three classes based on the goodness metrics they are optimizing.</a:t>
            </a:r>
            <a:r>
              <a:rPr lang="en-US" sz="1200" kern="1200" baseline="0" dirty="0" smtClean="0">
                <a:solidFill>
                  <a:schemeClr val="tx1"/>
                </a:solidFill>
                <a:effectLst/>
                <a:latin typeface="+mn-lt"/>
                <a:ea typeface="+mn-ea"/>
                <a:cs typeface="+mn-cs"/>
              </a:rPr>
              <a:t> The first class of methods optimizes the</a:t>
            </a:r>
            <a:r>
              <a:rPr lang="en-US" sz="1200" kern="1200" dirty="0" smtClean="0">
                <a:solidFill>
                  <a:schemeClr val="tx1"/>
                </a:solidFill>
                <a:effectLst/>
                <a:latin typeface="+mn-lt"/>
                <a:ea typeface="+mn-ea"/>
                <a:cs typeface="+mn-cs"/>
              </a:rPr>
              <a:t> internal denseness.</a:t>
            </a:r>
            <a:r>
              <a:rPr lang="en-US" sz="1200" kern="1200" baseline="0" dirty="0" smtClean="0">
                <a:solidFill>
                  <a:schemeClr val="tx1"/>
                </a:solidFill>
                <a:effectLst/>
                <a:latin typeface="+mn-lt"/>
                <a:ea typeface="+mn-ea"/>
                <a:cs typeface="+mn-cs"/>
              </a:rPr>
              <a:t> The second class of methods optimizes both the</a:t>
            </a:r>
            <a:r>
              <a:rPr lang="en-US" sz="1200" kern="1200" dirty="0" smtClean="0">
                <a:solidFill>
                  <a:schemeClr val="tx1"/>
                </a:solidFill>
                <a:effectLst/>
                <a:latin typeface="+mn-lt"/>
                <a:ea typeface="+mn-ea"/>
                <a:cs typeface="+mn-cs"/>
              </a:rPr>
              <a:t> internal denseness and external sparseness. And the third class of methods optimizes</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boundary sharpness.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12</a:t>
            </a:fld>
            <a:endParaRPr lang="en-US"/>
          </a:p>
        </p:txBody>
      </p:sp>
    </p:spTree>
    <p:extLst>
      <p:ext uri="{BB962C8B-B14F-4D97-AF65-F5344CB8AC3E}">
        <p14:creationId xmlns:p14="http://schemas.microsoft.com/office/powerpoint/2010/main" val="303161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use three metrics to evaluate the effectiveness.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one is F-score. It measures the accuracy given the ground truth community.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one is a set of community goodness metrics, which includes density, cohesiveness, and </a:t>
            </a:r>
            <a:r>
              <a:rPr lang="en-US" sz="1200" kern="1200" dirty="0" err="1" smtClean="0">
                <a:solidFill>
                  <a:schemeClr val="tx1"/>
                </a:solidFill>
                <a:effectLst/>
                <a:latin typeface="+mn-lt"/>
                <a:ea typeface="+mn-ea"/>
                <a:cs typeface="+mn-cs"/>
              </a:rPr>
              <a:t>separability</a:t>
            </a:r>
            <a:r>
              <a:rPr lang="en-US" sz="1200" kern="1200" dirty="0" smtClean="0">
                <a:solidFill>
                  <a:schemeClr val="tx1"/>
                </a:solidFill>
                <a:effectLst/>
                <a:latin typeface="+mn-lt"/>
                <a:ea typeface="+mn-ea"/>
                <a:cs typeface="+mn-cs"/>
              </a:rPr>
              <a:t>. Density</a:t>
            </a:r>
            <a:r>
              <a:rPr lang="en-US" sz="1200" kern="1200" baseline="0" dirty="0" smtClean="0">
                <a:solidFill>
                  <a:schemeClr val="tx1"/>
                </a:solidFill>
                <a:effectLst/>
                <a:latin typeface="+mn-lt"/>
                <a:ea typeface="+mn-ea"/>
                <a:cs typeface="+mn-cs"/>
              </a:rPr>
              <a:t> measures the internal denseness. Cohesiveness measures the minimum cut within the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Separability</a:t>
            </a:r>
            <a:r>
              <a:rPr lang="en-US" sz="1200" kern="1200" baseline="0" dirty="0" smtClean="0">
                <a:solidFill>
                  <a:schemeClr val="tx1"/>
                </a:solidFill>
                <a:effectLst/>
                <a:latin typeface="+mn-lt"/>
                <a:ea typeface="+mn-ea"/>
                <a:cs typeface="+mn-cs"/>
              </a:rPr>
              <a:t> measures external cut within the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third one is consistency. Intuitively, if we pick any node from one community as the query node, the method should always return the same community. Given the detected community, we randomly pick one node as the query node, detect the local community and compute the F-score. We repeat this process and can get a set of F-scores. If the algorithm is consistent, the variance of the F-scores should be small. Therefore, we use the variance of F-scores to define the consistency.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13</a:t>
            </a:fld>
            <a:endParaRPr lang="en-US"/>
          </a:p>
        </p:txBody>
      </p:sp>
    </p:spTree>
    <p:extLst>
      <p:ext uri="{BB962C8B-B14F-4D97-AF65-F5344CB8AC3E}">
        <p14:creationId xmlns:p14="http://schemas.microsoft.com/office/powerpoint/2010/main" val="349809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table shows the F-score results. Each row corresponds to a dataset; each column corresponds to a method. We can see that our method has the best performance on most datasets.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14</a:t>
            </a:fld>
            <a:endParaRPr lang="en-US"/>
          </a:p>
        </p:txBody>
      </p:sp>
    </p:spTree>
    <p:extLst>
      <p:ext uri="{BB962C8B-B14F-4D97-AF65-F5344CB8AC3E}">
        <p14:creationId xmlns:p14="http://schemas.microsoft.com/office/powerpoint/2010/main" val="287343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figures show the distribution of community goodness metrics. They are cohesiveness, density and </a:t>
            </a:r>
            <a:r>
              <a:rPr lang="en-US" sz="1200" kern="1200" dirty="0" err="1" smtClean="0">
                <a:solidFill>
                  <a:schemeClr val="tx1"/>
                </a:solidFill>
                <a:effectLst/>
                <a:latin typeface="+mn-lt"/>
                <a:ea typeface="+mn-ea"/>
                <a:cs typeface="+mn-cs"/>
              </a:rPr>
              <a:t>separability</a:t>
            </a:r>
            <a:r>
              <a:rPr lang="en-US" sz="1200" kern="1200" dirty="0" smtClean="0">
                <a:solidFill>
                  <a:schemeClr val="tx1"/>
                </a:solidFill>
                <a:effectLst/>
                <a:latin typeface="+mn-lt"/>
                <a:ea typeface="+mn-ea"/>
                <a:cs typeface="+mn-cs"/>
              </a:rPr>
              <a:t>. The larger the goodness value, the better the performance. The square marker denotes our QDC method. We can see that our method has high cohesiveness, high density, and high </a:t>
            </a:r>
            <a:r>
              <a:rPr lang="en-US" sz="1200" kern="1200" dirty="0" err="1" smtClean="0">
                <a:solidFill>
                  <a:schemeClr val="tx1"/>
                </a:solidFill>
                <a:effectLst/>
                <a:latin typeface="+mn-lt"/>
                <a:ea typeface="+mn-ea"/>
                <a:cs typeface="+mn-cs"/>
              </a:rPr>
              <a:t>separability</a:t>
            </a:r>
            <a:r>
              <a:rPr lang="en-US" sz="1200" kern="1200" dirty="0" smtClean="0">
                <a:solidFill>
                  <a:schemeClr val="tx1"/>
                </a:solidFill>
                <a:effectLst/>
                <a:latin typeface="+mn-lt"/>
                <a:ea typeface="+mn-ea"/>
                <a:cs typeface="+mn-cs"/>
              </a:rPr>
              <a:t>. The remaining methods have low cohesiveness value because they suffer from the free rider effect.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15</a:t>
            </a:fld>
            <a:endParaRPr lang="en-US"/>
          </a:p>
        </p:txBody>
      </p:sp>
    </p:spTree>
    <p:extLst>
      <p:ext uri="{BB962C8B-B14F-4D97-AF65-F5344CB8AC3E}">
        <p14:creationId xmlns:p14="http://schemas.microsoft.com/office/powerpoint/2010/main" val="2675362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table shows the consistency results. Each row corresponds to a dataset; each column corresponds to a method. We can see that our method is the most consistent method.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16</a:t>
            </a:fld>
            <a:endParaRPr lang="en-US"/>
          </a:p>
        </p:txBody>
      </p:sp>
    </p:spTree>
    <p:extLst>
      <p:ext uri="{BB962C8B-B14F-4D97-AF65-F5344CB8AC3E}">
        <p14:creationId xmlns:p14="http://schemas.microsoft.com/office/powerpoint/2010/main" val="2732804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conclusion, the free rider effect is a serious problem in local community detection. The proposed query biased node weighting scheme can effectively eliminate the free rider effect thus improve the accuracy. Thank you. Any questions?</a:t>
            </a:r>
            <a:endParaRPr lang="en-US" dirty="0"/>
          </a:p>
        </p:txBody>
      </p:sp>
      <p:sp>
        <p:nvSpPr>
          <p:cNvPr id="4" name="Slide Number Placeholder 3"/>
          <p:cNvSpPr>
            <a:spLocks noGrp="1"/>
          </p:cNvSpPr>
          <p:nvPr>
            <p:ph type="sldNum" sz="quarter" idx="10"/>
          </p:nvPr>
        </p:nvSpPr>
        <p:spPr/>
        <p:txBody>
          <a:bodyPr/>
          <a:lstStyle/>
          <a:p>
            <a:fld id="{B5B753AF-1290-4E75-8BB1-17F060CEB915}" type="slidenum">
              <a:rPr lang="en-US" smtClean="0"/>
              <a:t>17</a:t>
            </a:fld>
            <a:endParaRPr lang="en-US"/>
          </a:p>
        </p:txBody>
      </p:sp>
    </p:spTree>
    <p:extLst>
      <p:ext uri="{BB962C8B-B14F-4D97-AF65-F5344CB8AC3E}">
        <p14:creationId xmlns:p14="http://schemas.microsoft.com/office/powerpoint/2010/main" val="110019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community is usually defined as a subgraph that is densely connected inside and sparsely connected outside.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Given a graph and a query node, the local community detection problem aims at finding a community near the query node. In this example, the purple node is the query node, and subgraph A is the local community to be detected.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all the existing methods tend to include irrelevant subgraphs, such as subgraph B or C, in the detected community. In this work, we try to</a:t>
            </a:r>
            <a:r>
              <a:rPr lang="en-US" sz="1200" kern="1200" baseline="0" dirty="0" smtClean="0">
                <a:solidFill>
                  <a:schemeClr val="tx1"/>
                </a:solidFill>
                <a:effectLst/>
                <a:latin typeface="+mn-lt"/>
                <a:ea typeface="+mn-ea"/>
                <a:cs typeface="+mn-cs"/>
              </a:rPr>
              <a:t> solve this problem</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local community detection problem can be defined in this generic form. The inputs include a graph, a set of query nodes, and a goodness metric. The goodness metric is used to measure the goodness of a community. The output is a subgraph such that the subgraph contains the query nodes, and the goodness metric is maximized.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2</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goodness metrics have been proposed. This table shows some existing goodness metrics. They can be categorized into three classes.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class optimizes the internal denseness. It includes classic density, edge-surplus, and minimum degree. For example,</a:t>
            </a:r>
            <a:r>
              <a:rPr lang="en-US" sz="1200" kern="1200" baseline="0" dirty="0" smtClean="0">
                <a:solidFill>
                  <a:schemeClr val="tx1"/>
                </a:solidFill>
                <a:effectLst/>
                <a:latin typeface="+mn-lt"/>
                <a:ea typeface="+mn-ea"/>
                <a:cs typeface="+mn-cs"/>
              </a:rPr>
              <a:t> the classic density is defined as the summation of the internal edge weights divided by the number of nodes. It measures the average degree.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class optimizes both internal denseness and external sparseness. It includes subgraph modularity, density-isolation, and external conductance. For example, </a:t>
            </a:r>
            <a:r>
              <a:rPr lang="en-US" sz="1200" kern="1200" dirty="0" err="1" smtClean="0">
                <a:solidFill>
                  <a:schemeClr val="tx1"/>
                </a:solidFill>
                <a:effectLst/>
                <a:latin typeface="+mn-lt"/>
                <a:ea typeface="+mn-ea"/>
                <a:cs typeface="+mn-cs"/>
              </a:rPr>
              <a:t>subgraph</a:t>
            </a:r>
            <a:r>
              <a:rPr lang="en-US" sz="1200" kern="1200" dirty="0" smtClean="0">
                <a:solidFill>
                  <a:schemeClr val="tx1"/>
                </a:solidFill>
                <a:effectLst/>
                <a:latin typeface="+mn-lt"/>
                <a:ea typeface="+mn-ea"/>
                <a:cs typeface="+mn-cs"/>
              </a:rPr>
              <a:t> modularity is defined as the summation of the internal edge weights divided</a:t>
            </a:r>
            <a:r>
              <a:rPr lang="en-US" sz="1200" kern="1200" baseline="0" dirty="0" smtClean="0">
                <a:solidFill>
                  <a:schemeClr val="tx1"/>
                </a:solidFill>
                <a:effectLst/>
                <a:latin typeface="+mn-lt"/>
                <a:ea typeface="+mn-ea"/>
                <a:cs typeface="+mn-cs"/>
              </a:rPr>
              <a:t> by the summation of the external edge weights.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third class optimizes the boundary sharpness. It includes local modularity.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3</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all the existing methods tend to include irrelevant subgraphs in the detected local community.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toy graph contains four communities. Suppose that the purple node is the query node and subgraph A is the local community to be detected. Suppose that we use the classic density as the goodness metric. Classic density measures the average degree of the nodes in the subgraph. In this example, the density of subgraph A is 2.5, but the density of the union of subgraphs A and B is 2.95, which is greater than the density of subgraph 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we only want to maximize the goodness value, the union of subgraphs A and B is a better solution than subgraph A. This is counter-intuitive.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study other goodness metrics. This table shows the results. We can see that all of them suffer from the same problem. For example, let’s consider the external conductance</a:t>
            </a:r>
            <a:r>
              <a:rPr lang="en-US" sz="1200" kern="1200" baseline="0" dirty="0" smtClean="0">
                <a:solidFill>
                  <a:schemeClr val="tx1"/>
                </a:solidFill>
                <a:effectLst/>
                <a:latin typeface="+mn-lt"/>
                <a:ea typeface="+mn-ea"/>
                <a:cs typeface="+mn-cs"/>
              </a:rPr>
              <a:t>. The smaller the external conductance value, the better the performance. We can see that the external conductance of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A is 0.25. But the external conductance value of the union of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A and C is 0.11, which is smaller than that of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A.</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call subgraph B or C the free rider subgraph. And we call this phenomenon the free rider effect. We theoretically</a:t>
            </a:r>
            <a:r>
              <a:rPr lang="en-US" sz="1200" kern="1200" baseline="0" dirty="0" smtClean="0">
                <a:solidFill>
                  <a:schemeClr val="tx1"/>
                </a:solidFill>
                <a:effectLst/>
                <a:latin typeface="+mn-lt"/>
                <a:ea typeface="+mn-ea"/>
                <a:cs typeface="+mn-cs"/>
              </a:rPr>
              <a:t> prove that all the existing goodness metrics suffer from the free rider effect.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4</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free rider effect exists in many real networks. The example on the left is detected from the co-author network. The purple nodes are the query authors. This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subgraph</a:t>
            </a:r>
            <a:r>
              <a:rPr lang="en-US" sz="1200" kern="1200" dirty="0" smtClean="0">
                <a:solidFill>
                  <a:schemeClr val="tx1"/>
                </a:solidFill>
                <a:effectLst/>
                <a:latin typeface="+mn-lt"/>
                <a:ea typeface="+mn-ea"/>
                <a:cs typeface="+mn-cs"/>
              </a:rPr>
              <a:t> is detected by the existing method using the classic density as the goodness metric. The subgraph in the upper part is the local community that we want to detect. We can see that the lower part is</a:t>
            </a:r>
            <a:r>
              <a:rPr lang="en-US" sz="1200" kern="1200" baseline="0" dirty="0" smtClean="0">
                <a:solidFill>
                  <a:schemeClr val="tx1"/>
                </a:solidFill>
                <a:effectLst/>
                <a:latin typeface="+mn-lt"/>
                <a:ea typeface="+mn-ea"/>
                <a:cs typeface="+mn-cs"/>
              </a:rPr>
              <a:t> a</a:t>
            </a:r>
            <a:r>
              <a:rPr lang="en-US" sz="1200" kern="1200" dirty="0" smtClean="0">
                <a:solidFill>
                  <a:schemeClr val="tx1"/>
                </a:solidFill>
                <a:effectLst/>
                <a:latin typeface="+mn-lt"/>
                <a:ea typeface="+mn-ea"/>
                <a:cs typeface="+mn-cs"/>
              </a:rPr>
              <a:t> free rider </a:t>
            </a:r>
            <a:r>
              <a:rPr lang="en-US" sz="1200" kern="1200" dirty="0" err="1" smtClean="0">
                <a:solidFill>
                  <a:schemeClr val="tx1"/>
                </a:solidFill>
                <a:effectLst/>
                <a:latin typeface="+mn-lt"/>
                <a:ea typeface="+mn-ea"/>
                <a:cs typeface="+mn-cs"/>
              </a:rPr>
              <a:t>subgraph</a:t>
            </a:r>
            <a:r>
              <a:rPr lang="en-US" sz="1200" kern="1200" dirty="0" smtClean="0">
                <a:solidFill>
                  <a:schemeClr val="tx1"/>
                </a:solidFill>
                <a:effectLst/>
                <a:latin typeface="+mn-lt"/>
                <a:ea typeface="+mn-ea"/>
                <a:cs typeface="+mn-cs"/>
              </a:rPr>
              <a:t> that should not have been included in the results. The example on the right is detected from the biological network. Each node is a protein. The subgraph in the upper part is the protein complex to be detected. However, the irrelevant protein complex in the lower part is included in the existing method.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753AF-1290-4E75-8BB1-17F060CEB915}" type="slidenum">
              <a:rPr lang="en-US" smtClean="0"/>
              <a:t>5</a:t>
            </a:fld>
            <a:endParaRPr lang="en-US"/>
          </a:p>
        </p:txBody>
      </p:sp>
    </p:spTree>
    <p:extLst>
      <p:ext uri="{BB962C8B-B14F-4D97-AF65-F5344CB8AC3E}">
        <p14:creationId xmlns:p14="http://schemas.microsoft.com/office/powerpoint/2010/main" val="204527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eliminate the free rider effect,</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e propose a query biased node weighting scheme. Given a graph and a query node, we first compute the proximity value of each node with regard to the query node. Then, the node weight is defined as the inverse of the proximity value. This figure visualizes the distribution of the node weights. The darker the node color, the larger the node weight. We can see that if one node is far away from the query node, it has large node weight.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we get the node weights, we define a new goodness metric: the query biased density. It equals the summation of edge weights divided the summation of node weights. The denominator is the sum of node weights. Thus, if one subgraph contains many nodes that are far away from the query node, the query biased density will be small. Because those nodes have large node weights.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subgraph A is the query biased densest subgraph. Previously, subgraph B is the densest subgraph.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6</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Based on the query biased density, we define a new problem: the query biased densest connected subgraph problem. It is also called the QDC problem.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inputs include a graph and a set of query nodes. The output is a subgraph such that the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subgraph</a:t>
            </a:r>
            <a:r>
              <a:rPr lang="en-US" sz="1200" kern="1200" dirty="0" smtClean="0">
                <a:solidFill>
                  <a:schemeClr val="tx1"/>
                </a:solidFill>
                <a:effectLst/>
                <a:latin typeface="+mn-lt"/>
                <a:ea typeface="+mn-ea"/>
                <a:cs typeface="+mn-cs"/>
              </a:rPr>
              <a:t> contains the query nodes, the query biased density is maximized, and the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subgraph</a:t>
            </a:r>
            <a:r>
              <a:rPr lang="en-US" sz="1200" kern="1200" dirty="0" smtClean="0">
                <a:solidFill>
                  <a:schemeClr val="tx1"/>
                </a:solidFill>
                <a:effectLst/>
                <a:latin typeface="+mn-lt"/>
                <a:ea typeface="+mn-ea"/>
                <a:cs typeface="+mn-cs"/>
              </a:rPr>
              <a:t> is connected.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7</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QDC problem is NP-hard. Therefore, we study two related problems that have fewer constraints than the QDC problem.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related problem aims at finding the query biased densest subgraph that contains the query nodes. The resulting subgraph maybe disconnected. The second related problem aims at finding the query biased densest subgraph without any constraint. These two related problems can be solved in polynomial time.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solutions of these two related problems satisfy some additional constraints, they will become the optimal solution of the original QDC problem.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Intuitively, the query biased densest subgraph should be in the neighborhood of the query node. Therefore, it is very likely that the query biased densest subgraph contains the query node and is connected. The experimental results also demonstrate that with</a:t>
                </a:r>
                <a:r>
                  <a:rPr lang="en-US" sz="1200" kern="1200" baseline="0" dirty="0" smtClean="0">
                    <a:solidFill>
                      <a:schemeClr val="tx1"/>
                    </a:solidFill>
                    <a:effectLst/>
                    <a:latin typeface="+mn-lt"/>
                    <a:ea typeface="+mn-ea"/>
                    <a:cs typeface="+mn-cs"/>
                  </a:rPr>
                  <a:t> a high probability of 0.95, the solutions of these two related problems satisfy the additional constraints and become the optimal solution of the original QDC problem.</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dirty="0" smtClean="0"/>
                  <a:t>We prove that QDC problem is NP-hard.</a:t>
                </a:r>
              </a:p>
              <a:p>
                <a:endParaRPr lang="en-US" dirty="0" smtClean="0"/>
              </a:p>
              <a:p>
                <a:r>
                  <a:rPr lang="en-US" dirty="0" smtClean="0"/>
                  <a:t>Intuitively,</a:t>
                </a:r>
                <a:r>
                  <a:rPr lang="en-US" baseline="0" dirty="0" smtClean="0"/>
                  <a:t> after the node reweighting, the densest </a:t>
                </a:r>
                <a:r>
                  <a:rPr lang="en-US" baseline="0" dirty="0" err="1" smtClean="0"/>
                  <a:t>subgraph</a:t>
                </a:r>
                <a:r>
                  <a:rPr lang="en-US" baseline="0" dirty="0" smtClean="0"/>
                  <a:t> should be in the neighborhood of the query node. This motivate us to study two related problems.</a:t>
                </a:r>
              </a:p>
              <a:p>
                <a:endParaRPr lang="en-US" baseline="0" dirty="0" smtClean="0"/>
              </a:p>
              <a:p>
                <a:r>
                  <a:rPr lang="en-US" baseline="0" dirty="0" smtClean="0"/>
                  <a:t>The first one is the query biased densest </a:t>
                </a:r>
                <a:r>
                  <a:rPr lang="en-US" baseline="0" dirty="0" err="1" smtClean="0"/>
                  <a:t>subgraph</a:t>
                </a:r>
                <a:r>
                  <a:rPr lang="en-US" baseline="0" dirty="0" smtClean="0"/>
                  <a:t> with seed constraint problem. It aims to find the densest </a:t>
                </a:r>
                <a:r>
                  <a:rPr lang="en-US" baseline="0" dirty="0" err="1" smtClean="0"/>
                  <a:t>subgraph</a:t>
                </a:r>
                <a:r>
                  <a:rPr lang="en-US" baseline="0" dirty="0" smtClean="0"/>
                  <a:t> containing the query nodes, but the resulting </a:t>
                </a:r>
                <a:r>
                  <a:rPr lang="en-US" baseline="0" dirty="0" err="1" smtClean="0"/>
                  <a:t>subgraph</a:t>
                </a:r>
                <a:r>
                  <a:rPr lang="en-US" baseline="0" dirty="0" smtClean="0"/>
                  <a:t> is not required to be connected. We prove that this is polynomial time solvable problem.</a:t>
                </a:r>
              </a:p>
              <a:p>
                <a:endParaRPr lang="en-US" baseline="0" dirty="0" smtClean="0"/>
              </a:p>
              <a:p>
                <a:r>
                  <a:rPr lang="en-US" baseline="0" dirty="0" smtClean="0"/>
                  <a:t>The second problem is the query biased densest </a:t>
                </a:r>
                <a:r>
                  <a:rPr lang="en-US" baseline="0" dirty="0" err="1" smtClean="0"/>
                  <a:t>subgraph</a:t>
                </a:r>
                <a:r>
                  <a:rPr lang="en-US" baseline="0" dirty="0" smtClean="0"/>
                  <a:t> problem. It aims to find the densest </a:t>
                </a:r>
                <a:r>
                  <a:rPr lang="en-US" baseline="0" dirty="0" err="1" smtClean="0"/>
                  <a:t>subgraph</a:t>
                </a:r>
                <a:r>
                  <a:rPr lang="en-US" baseline="0" dirty="0" smtClean="0"/>
                  <a:t>. This is also polynomial time solvable.</a:t>
                </a:r>
              </a:p>
              <a:p>
                <a:endParaRPr lang="en-US" baseline="0" dirty="0" smtClean="0"/>
              </a:p>
              <a:p>
                <a:r>
                  <a:rPr lang="en-US" baseline="0" dirty="0" smtClean="0"/>
                  <a:t>We further find the density values of optimal solutions of the two related problems are the upper bounds of the QDC problem.</a:t>
                </a:r>
              </a:p>
              <a:p>
                <a:endParaRPr lang="en-US" baseline="0" dirty="0" smtClean="0"/>
              </a:p>
              <a:p>
                <a:pPr marL="0" indent="0"/>
                <a:r>
                  <a:rPr lang="en-US" baseline="0" dirty="0" smtClean="0"/>
                  <a:t>If </a:t>
                </a:r>
                <a:r>
                  <a:rPr lang="en-US" sz="1000" kern="1200" dirty="0" err="1" smtClean="0">
                    <a:solidFill>
                      <a:schemeClr val="tx1"/>
                    </a:solidFill>
                    <a:latin typeface="+mn-lt"/>
                    <a:ea typeface="+mn-ea"/>
                    <a:cs typeface="Times New Roman" panose="02020603050405020304" pitchFamily="18" charset="0"/>
                  </a:rPr>
                  <a:t>QDS_seed</a:t>
                </a:r>
                <a:r>
                  <a:rPr lang="en-US" sz="1000" kern="1200" dirty="0" smtClean="0">
                    <a:solidFill>
                      <a:schemeClr val="tx1"/>
                    </a:solidFill>
                    <a:latin typeface="+mn-lt"/>
                    <a:ea typeface="+mn-ea"/>
                    <a:cs typeface="Times New Roman" panose="02020603050405020304" pitchFamily="18" charset="0"/>
                  </a:rPr>
                  <a:t> is connected, then it is the optimal solution of QDC.</a:t>
                </a:r>
              </a:p>
              <a:p>
                <a:pPr marL="0" indent="0"/>
                <a:endParaRPr lang="en-US" sz="1000" kern="1200" dirty="0" smtClean="0">
                  <a:solidFill>
                    <a:schemeClr val="tx1"/>
                  </a:solidFill>
                  <a:latin typeface="+mn-lt"/>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Times New Roman" panose="02020603050405020304" pitchFamily="18" charset="0"/>
                  </a:rPr>
                  <a:t>If </a:t>
                </a:r>
                <a:r>
                  <a:rPr lang="en-US" sz="800" kern="1200" dirty="0" smtClean="0">
                    <a:solidFill>
                      <a:schemeClr val="tx1"/>
                    </a:solidFill>
                    <a:latin typeface="+mn-lt"/>
                    <a:ea typeface="+mn-ea"/>
                    <a:cs typeface="Times New Roman" panose="02020603050405020304" pitchFamily="18" charset="0"/>
                  </a:rPr>
                  <a:t>QDS </a:t>
                </a:r>
                <a:r>
                  <a:rPr lang="en-US" sz="800" kern="1200" dirty="0" smtClean="0">
                    <a:solidFill>
                      <a:schemeClr val="tx1"/>
                    </a:solidFill>
                    <a:latin typeface="+mn-lt"/>
                    <a:ea typeface="+mn-ea"/>
                    <a:cs typeface="Times New Roman" panose="02020603050405020304" pitchFamily="18" charset="0"/>
                  </a:rPr>
                  <a:t>contains </a:t>
                </a:r>
                <a:r>
                  <a:rPr lang="en-US" sz="1000" i="0" dirty="0" smtClean="0">
                    <a:solidFill>
                      <a:schemeClr val="tx1"/>
                    </a:solidFill>
                    <a:latin typeface="Cambria Math"/>
                    <a:cs typeface="Times New Roman" panose="02020603050405020304" pitchFamily="18" charset="0"/>
                  </a:rPr>
                  <a:t>𝑄</a:t>
                </a:r>
                <a:r>
                  <a:rPr lang="en-US" sz="800" kern="1200" dirty="0" smtClean="0">
                    <a:solidFill>
                      <a:schemeClr val="tx1"/>
                    </a:solidFill>
                    <a:latin typeface="+mn-lt"/>
                    <a:ea typeface="+mn-ea"/>
                    <a:cs typeface="Times New Roman" panose="02020603050405020304" pitchFamily="18" charset="0"/>
                  </a:rPr>
                  <a:t>, then it is the optimal solution of </a:t>
                </a:r>
                <a:r>
                  <a:rPr lang="en-US" sz="800" kern="1200" dirty="0" err="1" smtClean="0">
                    <a:solidFill>
                      <a:schemeClr val="tx1"/>
                    </a:solidFill>
                    <a:latin typeface="+mn-lt"/>
                    <a:ea typeface="+mn-ea"/>
                    <a:cs typeface="Times New Roman" panose="02020603050405020304" pitchFamily="18" charset="0"/>
                  </a:rPr>
                  <a:t>QDS_seed</a:t>
                </a:r>
                <a:r>
                  <a:rPr lang="en-US" sz="800" kern="1200" dirty="0" smtClean="0">
                    <a:solidFill>
                      <a:schemeClr val="tx1"/>
                    </a:solidFill>
                    <a:latin typeface="+mn-lt"/>
                    <a:ea typeface="+mn-ea"/>
                    <a:cs typeface="Times New Roman" panose="02020603050405020304" pitchFamily="18" charset="0"/>
                  </a:rPr>
                  <a:t>.</a:t>
                </a:r>
                <a:endParaRPr lang="en-US" sz="800" kern="1200" dirty="0">
                  <a:solidFill>
                    <a:schemeClr val="tx1"/>
                  </a:solidFill>
                  <a:latin typeface="+mn-lt"/>
                  <a:ea typeface="+mn-ea"/>
                  <a:cs typeface="Times New Roman" panose="02020603050405020304" pitchFamily="18" charset="0"/>
                </a:endParaRPr>
              </a:p>
              <a:p>
                <a:pPr marL="0" indent="0"/>
                <a:endParaRPr lang="en-US" sz="1000" kern="1200" dirty="0">
                  <a:solidFill>
                    <a:schemeClr val="tx1"/>
                  </a:solidFill>
                  <a:latin typeface="+mn-lt"/>
                  <a:ea typeface="+mn-ea"/>
                  <a:cs typeface="Times New Roman" panose="02020603050405020304" pitchFamily="18" charset="0"/>
                </a:endParaRPr>
              </a:p>
            </p:txBody>
          </p:sp>
        </mc:Fallback>
      </mc:AlternateContent>
      <p:sp>
        <p:nvSpPr>
          <p:cNvPr id="4" name="Slide Number Placeholder 3"/>
          <p:cNvSpPr>
            <a:spLocks noGrp="1"/>
          </p:cNvSpPr>
          <p:nvPr>
            <p:ph type="sldNum" sz="quarter" idx="10"/>
          </p:nvPr>
        </p:nvSpPr>
        <p:spPr/>
        <p:txBody>
          <a:bodyPr/>
          <a:lstStyle/>
          <a:p>
            <a:fld id="{4D0BD279-38C5-4EA8-AEF7-13E47BCBEA0F}" type="slidenum">
              <a:rPr lang="en-US" smtClean="0"/>
              <a:pPr/>
              <a:t>8</a:t>
            </a:fld>
            <a:endParaRPr lang="en-US"/>
          </a:p>
        </p:txBody>
      </p:sp>
    </p:spTree>
    <p:extLst>
      <p:ext uri="{BB962C8B-B14F-4D97-AF65-F5344CB8AC3E}">
        <p14:creationId xmlns:p14="http://schemas.microsoft.com/office/powerpoint/2010/main" val="308216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provide polynomial time algorithms for these two related problems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query biased densest subgraph problem, the developed algorithm contains</a:t>
            </a:r>
            <a:r>
              <a:rPr lang="en-US" sz="1200" kern="1200" baseline="0" dirty="0" smtClean="0">
                <a:solidFill>
                  <a:schemeClr val="tx1"/>
                </a:solidFill>
                <a:effectLst/>
                <a:latin typeface="+mn-lt"/>
                <a:ea typeface="+mn-ea"/>
                <a:cs typeface="+mn-cs"/>
              </a:rPr>
              <a:t> two steps. First, </a:t>
            </a:r>
            <a:r>
              <a:rPr lang="en-US" sz="1200" kern="1200" dirty="0" smtClean="0">
                <a:solidFill>
                  <a:schemeClr val="tx1"/>
                </a:solidFill>
                <a:effectLst/>
                <a:latin typeface="+mn-lt"/>
                <a:ea typeface="+mn-ea"/>
                <a:cs typeface="+mn-cs"/>
              </a:rPr>
              <a:t>we remove low degree nodes to reduce the search space, but the densest </a:t>
            </a:r>
            <a:r>
              <a:rPr lang="en-US" sz="1200" kern="120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is guaranteed to be retained in the remaining </a:t>
            </a:r>
            <a:r>
              <a:rPr lang="en-US" sz="1200" kern="1200" baseline="0" dirty="0" err="1" smtClean="0">
                <a:solidFill>
                  <a:schemeClr val="tx1"/>
                </a:solidFill>
                <a:effectLst/>
                <a:latin typeface="+mn-lt"/>
                <a:ea typeface="+mn-ea"/>
                <a:cs typeface="+mn-cs"/>
              </a:rPr>
              <a:t>subgraph</a:t>
            </a:r>
            <a:r>
              <a:rPr lang="en-US" sz="1200" kern="1200" baseline="0" dirty="0" smtClean="0">
                <a:solidFill>
                  <a:schemeClr val="tx1"/>
                </a:solidFill>
                <a:effectLst/>
                <a:latin typeface="+mn-lt"/>
                <a:ea typeface="+mn-ea"/>
                <a:cs typeface="+mn-cs"/>
              </a:rPr>
              <a:t>. A</a:t>
            </a:r>
            <a:r>
              <a:rPr lang="en-US" sz="1200" kern="1200" dirty="0" smtClean="0">
                <a:solidFill>
                  <a:schemeClr val="tx1"/>
                </a:solidFill>
                <a:effectLst/>
                <a:latin typeface="+mn-lt"/>
                <a:ea typeface="+mn-ea"/>
                <a:cs typeface="+mn-cs"/>
              </a:rPr>
              <a:t>nd then, we find the densest subgraph on the reduced search space.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problem with seed constraint, we call the densest subgraph algorithm repeatedly. If the resulting densest subgraph does not contain the query node, we contract them together into a super node, and call the densest subgraph algorithm again. In this example, the subgraph in the green curve is the densest subgraph, but it does not contain the query node. So we contract them into a super node and call the densest subgraph algorithm again. The subgraph in the purple curve is the densest subgraph that contains the query node.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BD279-38C5-4EA8-AEF7-13E47BCBEA0F}" type="slidenum">
              <a:rPr lang="en-US" smtClean="0"/>
              <a:pPr/>
              <a:t>9</a:t>
            </a:fld>
            <a:endParaRPr lang="en-US"/>
          </a:p>
        </p:txBody>
      </p:sp>
    </p:spTree>
    <p:extLst>
      <p:ext uri="{BB962C8B-B14F-4D97-AF65-F5344CB8AC3E}">
        <p14:creationId xmlns:p14="http://schemas.microsoft.com/office/powerpoint/2010/main" val="308216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3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rgbClr val="123A59"/>
                </a:solidFill>
              </a:defRPr>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extLst>
      <p:ext uri="{BB962C8B-B14F-4D97-AF65-F5344CB8AC3E}">
        <p14:creationId xmlns:p14="http://schemas.microsoft.com/office/powerpoint/2010/main" val="104504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88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335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123A5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733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defTabSz="457200" fontAlgn="base">
              <a:spcBef>
                <a:spcPct val="0"/>
              </a:spcBef>
              <a:spcAft>
                <a:spcPct val="0"/>
              </a:spcAft>
            </a:pPr>
            <a:endParaRPr lang="en-US" altLang="en-US">
              <a:solidFill>
                <a:prstClr val="black"/>
              </a:solidFill>
              <a:latin typeface="Arial" charset="0"/>
              <a:ea typeface="ＭＳ Ｐゴシック" charset="-128"/>
            </a:endParaRPr>
          </a:p>
        </p:txBody>
      </p:sp>
      <p:sp>
        <p:nvSpPr>
          <p:cNvPr id="6" name="Slide Number Placeholder 5"/>
          <p:cNvSpPr>
            <a:spLocks noGrp="1"/>
          </p:cNvSpPr>
          <p:nvPr>
            <p:ph type="sldNum" sz="quarter" idx="12"/>
          </p:nvPr>
        </p:nvSpPr>
        <p:spPr>
          <a:xfrm>
            <a:off x="6553200" y="6243638"/>
            <a:ext cx="2133600" cy="457200"/>
          </a:xfrm>
          <a:prstGeom prst="rect">
            <a:avLst/>
          </a:prstGeom>
        </p:spPr>
        <p:txBody>
          <a:bodyPr/>
          <a:lstStyle>
            <a:lvl1pPr>
              <a:defRPr/>
            </a:lvl1pPr>
          </a:lstStyle>
          <a:p>
            <a:pPr defTabSz="457200" fontAlgn="base">
              <a:spcBef>
                <a:spcPct val="0"/>
              </a:spcBef>
              <a:spcAft>
                <a:spcPct val="0"/>
              </a:spcAft>
            </a:pPr>
            <a:fld id="{3A371DB3-7DC5-434C-ABDD-50166C3F3610}" type="slidenum">
              <a:rPr lang="en-US" altLang="en-US">
                <a:solidFill>
                  <a:prstClr val="black"/>
                </a:solidFill>
                <a:latin typeface="Arial" charset="0"/>
                <a:ea typeface="ＭＳ Ｐゴシック" charset="-128"/>
              </a:rPr>
              <a:pPr defTabSz="457200" fontAlgn="base">
                <a:spcBef>
                  <a:spcPct val="0"/>
                </a:spcBef>
                <a:spcAft>
                  <a:spcPct val="0"/>
                </a:spcAft>
              </a:pPr>
              <a:t>‹#›</a:t>
            </a:fld>
            <a:endParaRPr lang="en-US" altLang="en-US">
              <a:solidFill>
                <a:prstClr val="black"/>
              </a:solidFill>
              <a:latin typeface="Arial" charset="0"/>
              <a:ea typeface="ＭＳ Ｐゴシック" charset="-128"/>
            </a:endParaRPr>
          </a:p>
        </p:txBody>
      </p:sp>
    </p:spTree>
    <p:extLst>
      <p:ext uri="{BB962C8B-B14F-4D97-AF65-F5344CB8AC3E}">
        <p14:creationId xmlns:p14="http://schemas.microsoft.com/office/powerpoint/2010/main" val="125059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695950"/>
            <a:ext cx="9144000" cy="1162050"/>
          </a:xfrm>
          <a:prstGeom prst="rect">
            <a:avLst/>
          </a:prstGeom>
          <a:solidFill>
            <a:srgbClr val="123A59"/>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9"/>
          <a:srcRect/>
          <a:stretch>
            <a:fillRect/>
          </a:stretch>
        </p:blipFill>
        <p:spPr bwMode="auto">
          <a:xfrm>
            <a:off x="546100" y="6018213"/>
            <a:ext cx="2565400" cy="608012"/>
          </a:xfrm>
          <a:prstGeom prst="rect">
            <a:avLst/>
          </a:prstGeom>
          <a:noFill/>
          <a:ln w="9525">
            <a:noFill/>
            <a:miter lim="800000"/>
            <a:headEnd/>
            <a:tailEnd/>
          </a:ln>
        </p:spPr>
      </p:pic>
    </p:spTree>
    <p:extLst>
      <p:ext uri="{BB962C8B-B14F-4D97-AF65-F5344CB8AC3E}">
        <p14:creationId xmlns:p14="http://schemas.microsoft.com/office/powerpoint/2010/main" val="47485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20788"/>
            <a:ext cx="8352928" cy="1571712"/>
          </a:xfrm>
          <a:prstGeom prst="rect">
            <a:avLst/>
          </a:prstGeom>
          <a:noFill/>
        </p:spPr>
        <p:txBody>
          <a:bodyPr wrap="square" rtlCol="0">
            <a:spAutoFit/>
          </a:bodyPr>
          <a:lstStyle/>
          <a:p>
            <a:pPr algn="ctr">
              <a:lnSpc>
                <a:spcPct val="120000"/>
              </a:lnSpc>
              <a:spcBef>
                <a:spcPts val="200"/>
              </a:spcBef>
              <a:spcAft>
                <a:spcPts val="200"/>
              </a:spcAft>
            </a:pPr>
            <a:r>
              <a:rPr lang="en-US" sz="4000" dirty="0">
                <a:latin typeface="+mj-lt"/>
                <a:cs typeface="Times New Roman" pitchFamily="18" charset="0"/>
              </a:rPr>
              <a:t>Robust Local Community Detection:</a:t>
            </a:r>
          </a:p>
          <a:p>
            <a:pPr algn="ctr">
              <a:lnSpc>
                <a:spcPct val="120000"/>
              </a:lnSpc>
              <a:spcBef>
                <a:spcPts val="200"/>
              </a:spcBef>
              <a:spcAft>
                <a:spcPts val="200"/>
              </a:spcAft>
            </a:pPr>
            <a:r>
              <a:rPr lang="en-US" sz="4000" dirty="0">
                <a:latin typeface="+mj-lt"/>
                <a:cs typeface="Times New Roman" pitchFamily="18" charset="0"/>
              </a:rPr>
              <a:t>On Free Rider Effect and Its Elimination</a:t>
            </a:r>
          </a:p>
        </p:txBody>
      </p:sp>
      <p:sp>
        <p:nvSpPr>
          <p:cNvPr id="4" name="TextBox 3"/>
          <p:cNvSpPr txBox="1"/>
          <p:nvPr/>
        </p:nvSpPr>
        <p:spPr>
          <a:xfrm>
            <a:off x="2338736" y="4767535"/>
            <a:ext cx="4393504" cy="461665"/>
          </a:xfrm>
          <a:prstGeom prst="rect">
            <a:avLst/>
          </a:prstGeom>
          <a:noFill/>
        </p:spPr>
        <p:txBody>
          <a:bodyPr wrap="square" rtlCol="0">
            <a:spAutoFit/>
          </a:bodyPr>
          <a:lstStyle/>
          <a:p>
            <a:r>
              <a:rPr lang="en-US" sz="2400" baseline="30000" dirty="0" smtClean="0">
                <a:latin typeface="+mj-lt"/>
                <a:cs typeface="Times New Roman" pitchFamily="18" charset="0"/>
              </a:rPr>
              <a:t>1</a:t>
            </a:r>
            <a:r>
              <a:rPr lang="en-US" sz="2400" dirty="0" smtClean="0">
                <a:latin typeface="+mj-lt"/>
                <a:cs typeface="Times New Roman" pitchFamily="18" charset="0"/>
              </a:rPr>
              <a:t>Case Western Reserve University</a:t>
            </a:r>
            <a:endParaRPr lang="en-US" sz="2400" dirty="0">
              <a:latin typeface="+mj-lt"/>
              <a:cs typeface="Times New Roman" pitchFamily="18" charset="0"/>
            </a:endParaRPr>
          </a:p>
        </p:txBody>
      </p:sp>
      <p:sp>
        <p:nvSpPr>
          <p:cNvPr id="5" name="Content Placeholder 2"/>
          <p:cNvSpPr txBox="1">
            <a:spLocks/>
          </p:cNvSpPr>
          <p:nvPr/>
        </p:nvSpPr>
        <p:spPr>
          <a:xfrm>
            <a:off x="899592" y="4005075"/>
            <a:ext cx="7344816" cy="4845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US" dirty="0" smtClean="0">
                <a:latin typeface="+mj-lt"/>
                <a:cs typeface="Times New Roman" panose="02020603050405020304" pitchFamily="18" charset="0"/>
              </a:rPr>
              <a:t>Yubao Wu</a:t>
            </a:r>
            <a:r>
              <a:rPr lang="en-US" baseline="30000" dirty="0" smtClean="0">
                <a:latin typeface="+mj-lt"/>
                <a:cs typeface="Times New Roman" panose="02020603050405020304" pitchFamily="18" charset="0"/>
              </a:rPr>
              <a:t>1</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Ruoming</a:t>
            </a:r>
            <a:r>
              <a:rPr lang="en-US" dirty="0" smtClean="0">
                <a:latin typeface="+mj-lt"/>
                <a:cs typeface="Times New Roman" panose="02020603050405020304" pitchFamily="18" charset="0"/>
              </a:rPr>
              <a:t> Jin</a:t>
            </a:r>
            <a:r>
              <a:rPr lang="en-US" baseline="30000" dirty="0" smtClean="0">
                <a:latin typeface="+mj-lt"/>
                <a:cs typeface="Times New Roman" panose="02020603050405020304" pitchFamily="18" charset="0"/>
              </a:rPr>
              <a:t>2</a:t>
            </a:r>
            <a:r>
              <a:rPr lang="en-US" dirty="0" smtClean="0">
                <a:latin typeface="+mj-lt"/>
                <a:cs typeface="Times New Roman" panose="02020603050405020304" pitchFamily="18" charset="0"/>
              </a:rPr>
              <a:t>, Jing Li</a:t>
            </a:r>
            <a:r>
              <a:rPr lang="en-US" baseline="30000" dirty="0" smtClean="0">
                <a:latin typeface="+mj-lt"/>
                <a:cs typeface="Times New Roman" panose="02020603050405020304" pitchFamily="18" charset="0"/>
              </a:rPr>
              <a:t>1</a:t>
            </a:r>
            <a:r>
              <a:rPr lang="en-US" dirty="0" smtClean="0">
                <a:latin typeface="+mj-lt"/>
                <a:cs typeface="Times New Roman" panose="02020603050405020304" pitchFamily="18" charset="0"/>
              </a:rPr>
              <a:t>, Xiang Zhang</a:t>
            </a:r>
            <a:r>
              <a:rPr lang="en-US" baseline="30000" dirty="0" smtClean="0">
                <a:latin typeface="+mj-lt"/>
                <a:cs typeface="Times New Roman" panose="02020603050405020304" pitchFamily="18" charset="0"/>
              </a:rPr>
              <a:t>1</a:t>
            </a:r>
            <a:endParaRPr lang="en-US" sz="2400" baseline="30000" dirty="0">
              <a:latin typeface="+mj-lt"/>
              <a:cs typeface="Times New Roman" panose="02020603050405020304" pitchFamily="18" charset="0"/>
            </a:endParaRPr>
          </a:p>
        </p:txBody>
      </p:sp>
      <p:sp>
        <p:nvSpPr>
          <p:cNvPr id="6" name="TextBox 5"/>
          <p:cNvSpPr txBox="1"/>
          <p:nvPr/>
        </p:nvSpPr>
        <p:spPr>
          <a:xfrm>
            <a:off x="2338736" y="5235587"/>
            <a:ext cx="4393504" cy="461665"/>
          </a:xfrm>
          <a:prstGeom prst="rect">
            <a:avLst/>
          </a:prstGeom>
          <a:noFill/>
        </p:spPr>
        <p:txBody>
          <a:bodyPr wrap="square" rtlCol="0">
            <a:spAutoFit/>
          </a:bodyPr>
          <a:lstStyle/>
          <a:p>
            <a:r>
              <a:rPr lang="en-US" sz="2400" baseline="30000" dirty="0" smtClean="0">
                <a:latin typeface="+mj-lt"/>
                <a:cs typeface="Times New Roman" pitchFamily="18" charset="0"/>
              </a:rPr>
              <a:t>2</a:t>
            </a:r>
            <a:r>
              <a:rPr lang="en-US" sz="2400" dirty="0" smtClean="0">
                <a:latin typeface="+mj-lt"/>
                <a:cs typeface="Times New Roman" pitchFamily="18" charset="0"/>
              </a:rPr>
              <a:t>Kent State University</a:t>
            </a:r>
            <a:endParaRPr lang="en-US" sz="2400" dirty="0">
              <a:latin typeface="+mj-lt"/>
              <a:cs typeface="Times New Roman" pitchFamily="18" charset="0"/>
            </a:endParaRPr>
          </a:p>
        </p:txBody>
      </p:sp>
    </p:spTree>
    <p:extLst>
      <p:ext uri="{BB962C8B-B14F-4D97-AF65-F5344CB8AC3E}">
        <p14:creationId xmlns:p14="http://schemas.microsoft.com/office/powerpoint/2010/main" val="3460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95764" y="337397"/>
            <a:ext cx="3279447" cy="652885"/>
          </a:xfrm>
        </p:spPr>
        <p:txBody>
          <a:bodyPr>
            <a:normAutofit/>
          </a:bodyPr>
          <a:lstStyle/>
          <a:p>
            <a:r>
              <a:rPr lang="en-US" sz="3600" dirty="0" smtClean="0">
                <a:solidFill>
                  <a:schemeClr val="tx1"/>
                </a:solidFill>
                <a:latin typeface="+mj-lt"/>
                <a:cs typeface="Times New Roman" pitchFamily="18" charset="0"/>
              </a:rPr>
              <a:t>Finding the QDC</a:t>
            </a:r>
            <a:endParaRPr lang="en-US" sz="3600" dirty="0">
              <a:solidFill>
                <a:schemeClr val="tx1"/>
              </a:solidFill>
              <a:latin typeface="+mj-lt"/>
              <a:cs typeface="Times New Roman" pitchFamily="18" charset="0"/>
            </a:endParaRPr>
          </a:p>
        </p:txBody>
      </p:sp>
      <p:sp>
        <p:nvSpPr>
          <p:cNvPr id="3" name="Title 1"/>
          <p:cNvSpPr txBox="1">
            <a:spLocks/>
          </p:cNvSpPr>
          <p:nvPr/>
        </p:nvSpPr>
        <p:spPr bwMode="auto">
          <a:xfrm>
            <a:off x="370834" y="1365951"/>
            <a:ext cx="3893926" cy="652885"/>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3200" dirty="0" smtClean="0">
                <a:solidFill>
                  <a:schemeClr val="tx1"/>
                </a:solidFill>
                <a:latin typeface="+mj-lt"/>
                <a:cs typeface="Times New Roman" pitchFamily="18" charset="0"/>
              </a:rPr>
              <a:t>Greedy Node Deletion</a:t>
            </a:r>
            <a:endParaRPr lang="en-US" sz="3200" dirty="0">
              <a:solidFill>
                <a:schemeClr val="tx1"/>
              </a:solidFill>
              <a:latin typeface="+mj-lt"/>
              <a:cs typeface="Times New Roman" pitchFamily="18" charset="0"/>
            </a:endParaRPr>
          </a:p>
        </p:txBody>
      </p:sp>
      <p:sp>
        <p:nvSpPr>
          <p:cNvPr id="5" name="Title 1"/>
          <p:cNvSpPr txBox="1">
            <a:spLocks/>
          </p:cNvSpPr>
          <p:nvPr/>
        </p:nvSpPr>
        <p:spPr bwMode="auto">
          <a:xfrm>
            <a:off x="4956050" y="1365951"/>
            <a:ext cx="3817118" cy="652885"/>
          </a:xfrm>
          <a:prstGeom prst="rect">
            <a:avLst/>
          </a:prstGeom>
          <a:noFill/>
          <a:ln w="9525">
            <a:noFill/>
            <a:miter lim="800000"/>
            <a:headEnd/>
            <a:tailEnd/>
          </a:ln>
        </p:spPr>
        <p:txBody>
          <a:bodyPr vert="horz" wrap="square" lIns="91440" tIns="45720" rIns="91440" bIns="0" numCol="1" anchor="t" anchorCtr="0" compatLnSpc="1">
            <a:prstTxWarp prst="textNoShape">
              <a:avLst/>
            </a:prstTxWarp>
            <a:norm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3200" dirty="0" smtClean="0">
                <a:solidFill>
                  <a:schemeClr val="tx1"/>
                </a:solidFill>
                <a:latin typeface="+mj-lt"/>
                <a:cs typeface="Times New Roman" pitchFamily="18" charset="0"/>
              </a:rPr>
              <a:t>Local Expansion</a:t>
            </a:r>
            <a:endParaRPr lang="en-US" sz="3200" dirty="0">
              <a:solidFill>
                <a:schemeClr val="tx1"/>
              </a:solidFill>
              <a:latin typeface="+mj-lt"/>
              <a:cs typeface="Times New Roman" pitchFamily="18" charset="0"/>
            </a:endParaRPr>
          </a:p>
        </p:txBody>
      </p:sp>
      <p:sp>
        <p:nvSpPr>
          <p:cNvPr id="6" name="Title 1"/>
          <p:cNvSpPr txBox="1">
            <a:spLocks/>
          </p:cNvSpPr>
          <p:nvPr/>
        </p:nvSpPr>
        <p:spPr bwMode="auto">
          <a:xfrm>
            <a:off x="193829" y="3582619"/>
            <a:ext cx="4265111" cy="1005787"/>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marL="347663" indent="-347663">
              <a:spcBef>
                <a:spcPts val="600"/>
              </a:spcBef>
              <a:spcAft>
                <a:spcPts val="600"/>
              </a:spcAft>
              <a:buAutoNum type="arabicParenR"/>
            </a:pPr>
            <a:r>
              <a:rPr lang="en-US" sz="2400" dirty="0" smtClean="0">
                <a:solidFill>
                  <a:schemeClr val="tx1"/>
                </a:solidFill>
                <a:latin typeface="+mn-lt"/>
                <a:cs typeface="Times New Roman" pitchFamily="18" charset="0"/>
              </a:rPr>
              <a:t>Delete low degree nodes</a:t>
            </a:r>
          </a:p>
          <a:p>
            <a:pPr marL="347663" indent="-347663">
              <a:spcBef>
                <a:spcPts val="600"/>
              </a:spcBef>
              <a:spcAft>
                <a:spcPts val="600"/>
              </a:spcAft>
              <a:buAutoNum type="arabicParenR"/>
            </a:pPr>
            <a:r>
              <a:rPr lang="en-US" sz="2400" dirty="0" smtClean="0">
                <a:solidFill>
                  <a:schemeClr val="tx1"/>
                </a:solidFill>
                <a:latin typeface="+mn-lt"/>
                <a:cs typeface="Times New Roman" pitchFamily="18" charset="0"/>
              </a:rPr>
              <a:t>Maintain the connectivity</a:t>
            </a:r>
            <a:endParaRPr lang="en-US" sz="2400" dirty="0">
              <a:solidFill>
                <a:schemeClr val="tx1"/>
              </a:solidFill>
              <a:latin typeface="+mn-lt"/>
              <a:cs typeface="Times New Roman" pitchFamily="18" charset="0"/>
            </a:endParaRPr>
          </a:p>
        </p:txBody>
      </p:sp>
      <p:sp>
        <p:nvSpPr>
          <p:cNvPr id="7" name="Title 1"/>
          <p:cNvSpPr txBox="1">
            <a:spLocks/>
          </p:cNvSpPr>
          <p:nvPr/>
        </p:nvSpPr>
        <p:spPr bwMode="auto">
          <a:xfrm>
            <a:off x="4679259" y="2200040"/>
            <a:ext cx="4428737" cy="1841028"/>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marL="347663" indent="-347663">
              <a:spcBef>
                <a:spcPts val="600"/>
              </a:spcBef>
              <a:spcAft>
                <a:spcPts val="600"/>
              </a:spcAft>
              <a:buAutoNum type="arabicParenR"/>
            </a:pPr>
            <a:r>
              <a:rPr lang="en-US" sz="2400" dirty="0" smtClean="0">
                <a:solidFill>
                  <a:schemeClr val="tx1"/>
                </a:solidFill>
                <a:latin typeface="+mn-lt"/>
                <a:cs typeface="Times New Roman" pitchFamily="18" charset="0"/>
              </a:rPr>
              <a:t>Connect </a:t>
            </a:r>
            <a:r>
              <a:rPr lang="en-US" sz="2400" dirty="0">
                <a:solidFill>
                  <a:schemeClr val="tx1"/>
                </a:solidFill>
                <a:latin typeface="+mn-lt"/>
                <a:cs typeface="Times New Roman" pitchFamily="18" charset="0"/>
              </a:rPr>
              <a:t>the query </a:t>
            </a:r>
            <a:r>
              <a:rPr lang="en-US" sz="2400" dirty="0" smtClean="0">
                <a:solidFill>
                  <a:schemeClr val="tx1"/>
                </a:solidFill>
                <a:latin typeface="+mn-lt"/>
                <a:cs typeface="Times New Roman" pitchFamily="18" charset="0"/>
              </a:rPr>
              <a:t>nodes with a Steiner tree</a:t>
            </a:r>
          </a:p>
          <a:p>
            <a:pPr marL="347663" indent="-347663">
              <a:spcBef>
                <a:spcPts val="600"/>
              </a:spcBef>
              <a:spcAft>
                <a:spcPts val="600"/>
              </a:spcAft>
              <a:buAutoNum type="arabicParenR"/>
            </a:pPr>
            <a:r>
              <a:rPr lang="en-US" sz="2400" dirty="0" smtClean="0">
                <a:solidFill>
                  <a:schemeClr val="tx1"/>
                </a:solidFill>
                <a:latin typeface="+mn-lt"/>
                <a:cs typeface="Times New Roman" pitchFamily="18" charset="0"/>
              </a:rPr>
              <a:t>Greedy local expansion</a:t>
            </a:r>
            <a:endParaRPr lang="en-US" sz="2400" dirty="0">
              <a:solidFill>
                <a:schemeClr val="tx1"/>
              </a:solidFill>
              <a:latin typeface="+mn-lt"/>
              <a:cs typeface="Times New Roman"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30" y="2238445"/>
            <a:ext cx="1884001" cy="107080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9772" y="2239997"/>
            <a:ext cx="1884001" cy="1067704"/>
          </a:xfrm>
          <a:prstGeom prst="rect">
            <a:avLst/>
          </a:prstGeom>
        </p:spPr>
      </p:pic>
      <p:sp>
        <p:nvSpPr>
          <p:cNvPr id="14" name="Right Arrow 13"/>
          <p:cNvSpPr/>
          <p:nvPr/>
        </p:nvSpPr>
        <p:spPr>
          <a:xfrm>
            <a:off x="2173844" y="2639431"/>
            <a:ext cx="324286" cy="26883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34096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7449" y="543867"/>
            <a:ext cx="5196659" cy="652885"/>
          </a:xfrm>
        </p:spPr>
        <p:txBody>
          <a:bodyPr>
            <a:normAutofit/>
          </a:bodyPr>
          <a:lstStyle/>
          <a:p>
            <a:r>
              <a:rPr lang="en-US" sz="3600" dirty="0" smtClean="0">
                <a:solidFill>
                  <a:schemeClr val="tx1"/>
                </a:solidFill>
                <a:latin typeface="+mj-lt"/>
                <a:cs typeface="Times New Roman" pitchFamily="18" charset="0"/>
              </a:rPr>
              <a:t>Experiments</a:t>
            </a:r>
            <a:r>
              <a:rPr lang="en-US" altLang="zh-CN" sz="3600" dirty="0" smtClean="0">
                <a:solidFill>
                  <a:schemeClr val="tx1"/>
                </a:solidFill>
                <a:latin typeface="+mj-lt"/>
                <a:cs typeface="Times New Roman" pitchFamily="18" charset="0"/>
              </a:rPr>
              <a:t>——Datasets</a:t>
            </a:r>
            <a:endParaRPr lang="en-US" sz="3600" dirty="0">
              <a:solidFill>
                <a:schemeClr val="tx1"/>
              </a:solidFill>
              <a:latin typeface="+mj-l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39193664"/>
              </p:ext>
            </p:extLst>
          </p:nvPr>
        </p:nvGraphicFramePr>
        <p:xfrm>
          <a:off x="503548" y="1484784"/>
          <a:ext cx="8136904" cy="3888430"/>
        </p:xfrm>
        <a:graphic>
          <a:graphicData uri="http://schemas.openxmlformats.org/drawingml/2006/table">
            <a:tbl>
              <a:tblPr firstRow="1" bandRow="1">
                <a:tableStyleId>{5C22544A-7EE6-4342-B048-85BDC9FD1C3A}</a:tableStyleId>
              </a:tblPr>
              <a:tblGrid>
                <a:gridCol w="1800200"/>
                <a:gridCol w="1980220"/>
                <a:gridCol w="2124236"/>
                <a:gridCol w="2232248"/>
              </a:tblGrid>
              <a:tr h="555490">
                <a:tc>
                  <a:txBody>
                    <a:bodyPr/>
                    <a:lstStyle/>
                    <a:p>
                      <a:pPr algn="ctr" fontAlgn="b"/>
                      <a:r>
                        <a:rPr lang="en-US" sz="2400" b="1" i="0" u="none" strike="noStrike" dirty="0">
                          <a:solidFill>
                            <a:srgbClr val="E9EDF4"/>
                          </a:solidFill>
                          <a:effectLst/>
                          <a:latin typeface="Calibri"/>
                        </a:rPr>
                        <a:t>Dataset</a:t>
                      </a:r>
                    </a:p>
                  </a:txBody>
                  <a:tcPr marL="0" marR="0" marT="9525" marB="0" anchor="ctr">
                    <a:lnR w="28575" cap="flat" cmpd="sng" algn="ctr">
                      <a:solidFill>
                        <a:schemeClr val="bg1"/>
                      </a:solidFill>
                      <a:prstDash val="solid"/>
                      <a:round/>
                      <a:headEnd type="none" w="med" len="med"/>
                      <a:tailEnd type="none" w="med" len="med"/>
                    </a:lnR>
                  </a:tcPr>
                </a:tc>
                <a:tc>
                  <a:txBody>
                    <a:bodyPr/>
                    <a:lstStyle/>
                    <a:p>
                      <a:pPr algn="ctr" fontAlgn="b"/>
                      <a:r>
                        <a:rPr lang="en-US" sz="2400" b="1" i="0" u="none" strike="noStrike" dirty="0" smtClean="0">
                          <a:solidFill>
                            <a:srgbClr val="E9EDF4"/>
                          </a:solidFill>
                          <a:effectLst/>
                          <a:latin typeface="Calibri"/>
                        </a:rPr>
                        <a:t># Nodes</a:t>
                      </a:r>
                      <a:endParaRPr lang="en-US" sz="2400" b="1" i="0" u="none" strike="noStrike" dirty="0">
                        <a:solidFill>
                          <a:srgbClr val="E9EDF4"/>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400" b="1" i="0" u="none" strike="noStrike" dirty="0" smtClean="0">
                          <a:solidFill>
                            <a:srgbClr val="E9EDF4"/>
                          </a:solidFill>
                          <a:effectLst/>
                          <a:latin typeface="Calibri"/>
                        </a:rPr>
                        <a:t># Edges</a:t>
                      </a:r>
                      <a:endParaRPr lang="en-US" sz="2400" b="1" i="0" u="none" strike="noStrike" dirty="0">
                        <a:solidFill>
                          <a:srgbClr val="E9EDF4"/>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400" b="1" i="0" u="none" strike="noStrike" dirty="0" smtClean="0">
                          <a:solidFill>
                            <a:srgbClr val="E9EDF4"/>
                          </a:solidFill>
                          <a:effectLst/>
                          <a:latin typeface="Calibri"/>
                        </a:rPr>
                        <a:t># Communities</a:t>
                      </a:r>
                      <a:endParaRPr lang="en-US" sz="2400" b="1" i="0" u="none" strike="noStrike" dirty="0">
                        <a:solidFill>
                          <a:srgbClr val="E9EDF4"/>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tcPr>
                </a:tc>
              </a:tr>
              <a:tr h="555490">
                <a:tc>
                  <a:txBody>
                    <a:bodyPr/>
                    <a:lstStyle/>
                    <a:p>
                      <a:pPr algn="ctr" fontAlgn="b"/>
                      <a:r>
                        <a:rPr lang="en-US" sz="2400" b="0" i="0" u="none" strike="noStrike" dirty="0">
                          <a:solidFill>
                            <a:srgbClr val="000000"/>
                          </a:solidFill>
                          <a:effectLst/>
                          <a:latin typeface="Calibri"/>
                        </a:rPr>
                        <a:t>Amazon</a:t>
                      </a:r>
                    </a:p>
                  </a:txBody>
                  <a:tcPr marL="0" marR="0" marT="9525"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D0D8E8"/>
                          </a:solidFill>
                          <a:latin typeface="+mn-lt"/>
                          <a:ea typeface="+mn-ea"/>
                          <a:cs typeface="+mn-cs"/>
                        </a:rPr>
                        <a:t>00,</a:t>
                      </a:r>
                      <a:r>
                        <a:rPr lang="en-US" sz="2400" b="0" i="0" u="none" strike="noStrike" dirty="0" smtClean="0">
                          <a:solidFill>
                            <a:srgbClr val="000000"/>
                          </a:solidFill>
                          <a:effectLst/>
                          <a:latin typeface="Calibri"/>
                        </a:rPr>
                        <a:t>334,863</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D0D8E8"/>
                          </a:solidFill>
                          <a:latin typeface="+mn-lt"/>
                          <a:ea typeface="+mn-ea"/>
                          <a:cs typeface="+mn-cs"/>
                        </a:rPr>
                        <a:t>0,000,</a:t>
                      </a:r>
                      <a:r>
                        <a:rPr lang="en-US" sz="2400" b="0" kern="1200" dirty="0" smtClean="0">
                          <a:solidFill>
                            <a:schemeClr val="tx1"/>
                          </a:solidFill>
                          <a:latin typeface="+mn-lt"/>
                          <a:ea typeface="+mn-ea"/>
                          <a:cs typeface="+mn-cs"/>
                        </a:rPr>
                        <a:t>925,872</a:t>
                      </a:r>
                      <a:endParaRPr lang="en-US" sz="2400" b="0" kern="1200" dirty="0">
                        <a:solidFill>
                          <a:schemeClr val="tx1"/>
                        </a:solidFill>
                        <a:latin typeface="+mn-lt"/>
                        <a:ea typeface="+mn-ea"/>
                        <a:cs typeface="+mn-cs"/>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D0D8E8"/>
                          </a:solidFill>
                          <a:latin typeface="+mn-lt"/>
                          <a:ea typeface="+mn-ea"/>
                          <a:cs typeface="+mn-cs"/>
                        </a:rPr>
                        <a:t>0,</a:t>
                      </a:r>
                      <a:r>
                        <a:rPr lang="en-US" sz="2400" dirty="0" smtClean="0"/>
                        <a:t>151,037 </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555490">
                <a:tc>
                  <a:txBody>
                    <a:bodyPr/>
                    <a:lstStyle/>
                    <a:p>
                      <a:pPr algn="ctr" fontAlgn="b"/>
                      <a:r>
                        <a:rPr lang="en-US" sz="2400" b="0" i="0" u="none" strike="noStrike" dirty="0">
                          <a:solidFill>
                            <a:srgbClr val="000000"/>
                          </a:solidFill>
                          <a:effectLst/>
                          <a:latin typeface="Calibri"/>
                        </a:rPr>
                        <a:t>DBLP</a:t>
                      </a:r>
                    </a:p>
                  </a:txBody>
                  <a:tcPr marL="0" marR="0"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E9EDF4"/>
                          </a:solidFill>
                          <a:latin typeface="+mn-lt"/>
                          <a:ea typeface="+mn-ea"/>
                          <a:cs typeface="+mn-cs"/>
                        </a:rPr>
                        <a:t>00,</a:t>
                      </a:r>
                      <a:r>
                        <a:rPr lang="en-US" sz="2400" dirty="0" smtClean="0"/>
                        <a:t>317,080</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E9EDF4"/>
                          </a:solidFill>
                          <a:latin typeface="+mn-lt"/>
                          <a:ea typeface="+mn-ea"/>
                          <a:cs typeface="+mn-cs"/>
                        </a:rPr>
                        <a:t>0,00</a:t>
                      </a:r>
                      <a:r>
                        <a:rPr lang="en-US" sz="2400" dirty="0" smtClean="0"/>
                        <a:t>1,049,866</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E9EDF4"/>
                          </a:solidFill>
                          <a:latin typeface="+mn-lt"/>
                          <a:ea typeface="+mn-ea"/>
                          <a:cs typeface="+mn-cs"/>
                        </a:rPr>
                        <a:t>0,0</a:t>
                      </a:r>
                      <a:r>
                        <a:rPr lang="en-US" sz="2400" dirty="0" smtClean="0"/>
                        <a:t>13,477</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55490">
                <a:tc>
                  <a:txBody>
                    <a:bodyPr/>
                    <a:lstStyle/>
                    <a:p>
                      <a:pPr algn="ctr" fontAlgn="b"/>
                      <a:r>
                        <a:rPr lang="en-US" sz="2400" b="0" i="0" u="none" strike="noStrike" dirty="0" err="1">
                          <a:solidFill>
                            <a:srgbClr val="000000"/>
                          </a:solidFill>
                          <a:effectLst/>
                          <a:latin typeface="Calibri"/>
                        </a:rPr>
                        <a:t>Youtube</a:t>
                      </a:r>
                      <a:endParaRPr lang="en-US" sz="2400" b="0" i="0" u="none" strike="noStrike" dirty="0">
                        <a:solidFill>
                          <a:srgbClr val="000000"/>
                        </a:solidFill>
                        <a:effectLst/>
                        <a:latin typeface="Calibri"/>
                      </a:endParaRPr>
                    </a:p>
                  </a:txBody>
                  <a:tcPr marL="0" marR="0"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D0D8E8"/>
                          </a:solidFill>
                          <a:latin typeface="+mn-lt"/>
                          <a:ea typeface="+mn-ea"/>
                          <a:cs typeface="+mn-cs"/>
                        </a:rPr>
                        <a:t>0</a:t>
                      </a:r>
                      <a:r>
                        <a:rPr lang="en-US" sz="2400" dirty="0" smtClean="0"/>
                        <a:t>1,134,890</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solidFill>
                            <a:srgbClr val="D0D8E8"/>
                          </a:solidFill>
                        </a:rPr>
                        <a:t>0,00</a:t>
                      </a:r>
                      <a:r>
                        <a:rPr lang="en-US" sz="2400" dirty="0" smtClean="0"/>
                        <a:t>2,987,624</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solidFill>
                            <a:srgbClr val="D0D8E8"/>
                          </a:solidFill>
                        </a:rPr>
                        <a:t>0,00</a:t>
                      </a:r>
                      <a:r>
                        <a:rPr lang="en-US" sz="2400" dirty="0" smtClean="0"/>
                        <a:t>8,385 </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55490">
                <a:tc>
                  <a:txBody>
                    <a:bodyPr/>
                    <a:lstStyle/>
                    <a:p>
                      <a:pPr algn="ctr" fontAlgn="b"/>
                      <a:r>
                        <a:rPr lang="en-US" sz="2400" b="0" i="0" u="none" strike="noStrike" dirty="0">
                          <a:solidFill>
                            <a:srgbClr val="000000"/>
                          </a:solidFill>
                          <a:effectLst/>
                          <a:latin typeface="Calibri"/>
                        </a:rPr>
                        <a:t>Orkut</a:t>
                      </a:r>
                    </a:p>
                  </a:txBody>
                  <a:tcPr marL="0" marR="0"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E9EDF4"/>
                          </a:solidFill>
                          <a:latin typeface="+mn-lt"/>
                          <a:ea typeface="+mn-ea"/>
                          <a:cs typeface="+mn-cs"/>
                        </a:rPr>
                        <a:t>0</a:t>
                      </a:r>
                      <a:r>
                        <a:rPr lang="en-US" sz="2400" dirty="0" smtClean="0"/>
                        <a:t>3,072,441</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solidFill>
                            <a:srgbClr val="E9EDF4"/>
                          </a:solidFill>
                        </a:rPr>
                        <a:t>0,</a:t>
                      </a:r>
                      <a:r>
                        <a:rPr lang="en-US" sz="2400" dirty="0" smtClean="0"/>
                        <a:t>117,185,083</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t>6,288,363</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55490">
                <a:tc>
                  <a:txBody>
                    <a:bodyPr/>
                    <a:lstStyle/>
                    <a:p>
                      <a:pPr algn="ctr" fontAlgn="b"/>
                      <a:r>
                        <a:rPr lang="en-US" sz="2400" b="0" i="0" u="none" strike="noStrike" dirty="0" err="1">
                          <a:solidFill>
                            <a:srgbClr val="000000"/>
                          </a:solidFill>
                          <a:effectLst/>
                          <a:latin typeface="Calibri"/>
                        </a:rPr>
                        <a:t>LiveJournal</a:t>
                      </a:r>
                      <a:endParaRPr lang="en-US" sz="2400" b="0" i="0" u="none" strike="noStrike" dirty="0">
                        <a:solidFill>
                          <a:srgbClr val="000000"/>
                        </a:solidFill>
                        <a:effectLst/>
                        <a:latin typeface="Calibri"/>
                      </a:endParaRPr>
                    </a:p>
                  </a:txBody>
                  <a:tcPr marL="0" marR="0"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kern="1200" dirty="0" smtClean="0">
                          <a:solidFill>
                            <a:srgbClr val="D0D8E8"/>
                          </a:solidFill>
                          <a:latin typeface="+mn-lt"/>
                          <a:ea typeface="+mn-ea"/>
                          <a:cs typeface="+mn-cs"/>
                        </a:rPr>
                        <a:t>0</a:t>
                      </a:r>
                      <a:r>
                        <a:rPr lang="en-US" sz="2400" dirty="0" smtClean="0"/>
                        <a:t>3,997,962</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solidFill>
                            <a:srgbClr val="D0D8E8"/>
                          </a:solidFill>
                        </a:rPr>
                        <a:t>0,0</a:t>
                      </a:r>
                      <a:r>
                        <a:rPr lang="en-US" sz="2400" dirty="0" smtClean="0"/>
                        <a:t>34,681,189</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400" dirty="0" smtClean="0">
                          <a:solidFill>
                            <a:srgbClr val="D0D8E8"/>
                          </a:solidFill>
                        </a:rPr>
                        <a:t>0,</a:t>
                      </a:r>
                      <a:r>
                        <a:rPr lang="en-US" sz="2400" dirty="0" smtClean="0"/>
                        <a:t>287,512</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555490">
                <a:tc>
                  <a:txBody>
                    <a:bodyPr/>
                    <a:lstStyle/>
                    <a:p>
                      <a:pPr algn="ctr" fontAlgn="b"/>
                      <a:r>
                        <a:rPr lang="en-US" sz="2400" b="0" i="0" u="none" strike="noStrike" dirty="0">
                          <a:solidFill>
                            <a:srgbClr val="000000"/>
                          </a:solidFill>
                          <a:effectLst/>
                          <a:latin typeface="Calibri"/>
                        </a:rPr>
                        <a:t>Friendster</a:t>
                      </a:r>
                    </a:p>
                  </a:txBody>
                  <a:tcPr marL="0" marR="0"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400" dirty="0" smtClean="0"/>
                        <a:t>65,608,366</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400" dirty="0" smtClean="0"/>
                        <a:t>1,806,067,135</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400" kern="1200" dirty="0" smtClean="0">
                          <a:solidFill>
                            <a:srgbClr val="E9EDF4"/>
                          </a:solidFill>
                          <a:latin typeface="+mn-lt"/>
                          <a:ea typeface="+mn-ea"/>
                          <a:cs typeface="+mn-cs"/>
                        </a:rPr>
                        <a:t>0,</a:t>
                      </a:r>
                      <a:r>
                        <a:rPr lang="en-US" sz="2400" dirty="0" smtClean="0"/>
                        <a:t>957,154</a:t>
                      </a:r>
                      <a:endParaRPr lang="en-US" sz="2400" b="0" i="0" u="none" strike="noStrike" dirty="0">
                        <a:solidFill>
                          <a:srgbClr val="000000"/>
                        </a:solidFill>
                        <a:effectLst/>
                        <a:latin typeface="Calibri"/>
                      </a:endParaRPr>
                    </a:p>
                  </a:txBody>
                  <a:tcPr marL="0" marR="0"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
        <p:nvSpPr>
          <p:cNvPr id="5" name="Title 1"/>
          <p:cNvSpPr txBox="1">
            <a:spLocks/>
          </p:cNvSpPr>
          <p:nvPr/>
        </p:nvSpPr>
        <p:spPr bwMode="auto">
          <a:xfrm>
            <a:off x="3264425" y="5810110"/>
            <a:ext cx="5800960" cy="960125"/>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1800" dirty="0" smtClean="0">
                <a:solidFill>
                  <a:srgbClr val="E9EDF4"/>
                </a:solidFill>
                <a:latin typeface="+mn-lt"/>
                <a:cs typeface="Times New Roman" pitchFamily="18" charset="0"/>
              </a:rPr>
              <a:t>[1] </a:t>
            </a:r>
            <a:r>
              <a:rPr lang="en-US" sz="1800" dirty="0">
                <a:solidFill>
                  <a:srgbClr val="E9EDF4"/>
                </a:solidFill>
                <a:latin typeface="+mn-lt"/>
              </a:rPr>
              <a:t>J. Yang and J. </a:t>
            </a:r>
            <a:r>
              <a:rPr lang="en-US" sz="1800" dirty="0" err="1">
                <a:solidFill>
                  <a:srgbClr val="E9EDF4"/>
                </a:solidFill>
                <a:latin typeface="+mn-lt"/>
              </a:rPr>
              <a:t>Leskovec</a:t>
            </a:r>
            <a:r>
              <a:rPr lang="en-US" sz="1800" dirty="0">
                <a:solidFill>
                  <a:srgbClr val="E9EDF4"/>
                </a:solidFill>
                <a:latin typeface="+mn-lt"/>
              </a:rPr>
              <a:t>. </a:t>
            </a:r>
            <a:r>
              <a:rPr lang="en-US" sz="1800" dirty="0" smtClean="0">
                <a:solidFill>
                  <a:srgbClr val="E9EDF4"/>
                </a:solidFill>
                <a:latin typeface="+mn-lt"/>
              </a:rPr>
              <a:t>Defining </a:t>
            </a:r>
            <a:r>
              <a:rPr lang="en-US" sz="1800" dirty="0">
                <a:solidFill>
                  <a:srgbClr val="E9EDF4"/>
                </a:solidFill>
                <a:latin typeface="+mn-lt"/>
              </a:rPr>
              <a:t>and evaluating </a:t>
            </a:r>
            <a:r>
              <a:rPr lang="en-US" sz="1800" dirty="0" smtClean="0">
                <a:solidFill>
                  <a:srgbClr val="E9EDF4"/>
                </a:solidFill>
                <a:latin typeface="+mn-lt"/>
              </a:rPr>
              <a:t>network communities </a:t>
            </a:r>
            <a:r>
              <a:rPr lang="en-US" sz="1800" dirty="0">
                <a:solidFill>
                  <a:srgbClr val="E9EDF4"/>
                </a:solidFill>
                <a:latin typeface="+mn-lt"/>
              </a:rPr>
              <a:t>based on ground-truth. In ICDM, </a:t>
            </a:r>
            <a:r>
              <a:rPr lang="en-US" sz="1800" dirty="0" smtClean="0">
                <a:solidFill>
                  <a:srgbClr val="E9EDF4"/>
                </a:solidFill>
                <a:latin typeface="+mn-lt"/>
              </a:rPr>
              <a:t>2012</a:t>
            </a:r>
            <a:r>
              <a:rPr lang="en-US" sz="1800" dirty="0">
                <a:solidFill>
                  <a:srgbClr val="E9EDF4"/>
                </a:solidFill>
                <a:latin typeface="+mn-lt"/>
              </a:rPr>
              <a:t>.</a:t>
            </a:r>
            <a:endParaRPr lang="en-US" sz="1800" dirty="0" smtClean="0">
              <a:solidFill>
                <a:srgbClr val="E9EDF4"/>
              </a:solidFill>
              <a:latin typeface="+mn-lt"/>
              <a:cs typeface="Times New Roman" pitchFamily="18" charset="0"/>
            </a:endParaRPr>
          </a:p>
          <a:p>
            <a:pPr>
              <a:spcBef>
                <a:spcPts val="600"/>
              </a:spcBef>
              <a:spcAft>
                <a:spcPts val="600"/>
              </a:spcAft>
            </a:pPr>
            <a:r>
              <a:rPr lang="en-US" sz="1800" dirty="0" smtClean="0">
                <a:solidFill>
                  <a:srgbClr val="E9EDF4"/>
                </a:solidFill>
                <a:latin typeface="+mn-lt"/>
                <a:cs typeface="Times New Roman" pitchFamily="18" charset="0"/>
              </a:rPr>
              <a:t>[2] snap.stanford.edu</a:t>
            </a:r>
            <a:endParaRPr lang="en-US" sz="1800" dirty="0">
              <a:solidFill>
                <a:srgbClr val="E9EDF4"/>
              </a:solidFill>
              <a:latin typeface="+mn-lt"/>
              <a:cs typeface="Times New Roman" pitchFamily="18" charset="0"/>
            </a:endParaRPr>
          </a:p>
        </p:txBody>
      </p:sp>
    </p:spTree>
    <p:extLst>
      <p:ext uri="{BB962C8B-B14F-4D97-AF65-F5344CB8AC3E}">
        <p14:creationId xmlns:p14="http://schemas.microsoft.com/office/powerpoint/2010/main" val="1034449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7449" y="548680"/>
            <a:ext cx="8112983" cy="652885"/>
          </a:xfrm>
        </p:spPr>
        <p:txBody>
          <a:bodyPr>
            <a:normAutofit/>
          </a:bodyPr>
          <a:lstStyle/>
          <a:p>
            <a:r>
              <a:rPr lang="en-US" sz="3600" dirty="0" smtClean="0">
                <a:solidFill>
                  <a:schemeClr val="tx1"/>
                </a:solidFill>
                <a:latin typeface="+mj-lt"/>
                <a:cs typeface="Times New Roman" pitchFamily="18" charset="0"/>
              </a:rPr>
              <a:t>Experiments</a:t>
            </a:r>
            <a:r>
              <a:rPr lang="en-US" altLang="zh-CN" sz="3600" dirty="0">
                <a:solidFill>
                  <a:schemeClr val="tx1"/>
                </a:solidFill>
                <a:latin typeface="+mj-lt"/>
                <a:cs typeface="Times New Roman" pitchFamily="18" charset="0"/>
              </a:rPr>
              <a:t>——</a:t>
            </a:r>
            <a:r>
              <a:rPr lang="en-US" altLang="zh-CN" sz="3600" dirty="0" smtClean="0">
                <a:solidFill>
                  <a:schemeClr val="tx1"/>
                </a:solidFill>
                <a:latin typeface="+mj-lt"/>
                <a:cs typeface="Times New Roman" pitchFamily="18" charset="0"/>
              </a:rPr>
              <a:t>State-of-the-Art Methods </a:t>
            </a:r>
            <a:endParaRPr lang="en-US" sz="3600" dirty="0">
              <a:solidFill>
                <a:schemeClr val="tx1"/>
              </a:solidFill>
              <a:latin typeface="+mj-lt"/>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5693535"/>
              </p:ext>
            </p:extLst>
          </p:nvPr>
        </p:nvGraphicFramePr>
        <p:xfrm>
          <a:off x="719572" y="1412776"/>
          <a:ext cx="7717550" cy="4032450"/>
        </p:xfrm>
        <a:graphic>
          <a:graphicData uri="http://schemas.openxmlformats.org/drawingml/2006/table">
            <a:tbl>
              <a:tblPr firstRow="1" bandRow="1">
                <a:tableStyleId>{5C22544A-7EE6-4342-B048-85BDC9FD1C3A}</a:tableStyleId>
              </a:tblPr>
              <a:tblGrid>
                <a:gridCol w="1440160"/>
                <a:gridCol w="864096"/>
                <a:gridCol w="684076"/>
                <a:gridCol w="4729218"/>
              </a:tblGrid>
              <a:tr h="448050">
                <a:tc>
                  <a:txBody>
                    <a:bodyPr/>
                    <a:lstStyle/>
                    <a:p>
                      <a:pPr algn="ctr"/>
                      <a:r>
                        <a:rPr lang="en-US" sz="2200" dirty="0" smtClean="0"/>
                        <a:t>Classes</a:t>
                      </a:r>
                      <a:endParaRPr lang="en-US" sz="2200" dirty="0"/>
                    </a:p>
                  </a:txBody>
                  <a:tcPr marL="0" marR="0" anchor="ctr">
                    <a:lnR w="28575" cap="flat" cmpd="sng" algn="ctr">
                      <a:solidFill>
                        <a:schemeClr val="bg1"/>
                      </a:solidFill>
                      <a:prstDash val="solid"/>
                      <a:round/>
                      <a:headEnd type="none" w="med" len="med"/>
                      <a:tailEnd type="none" w="med" len="med"/>
                    </a:lnR>
                  </a:tcPr>
                </a:tc>
                <a:tc>
                  <a:txBody>
                    <a:bodyPr/>
                    <a:lstStyle/>
                    <a:p>
                      <a:pPr algn="ctr"/>
                      <a:r>
                        <a:rPr lang="en-US" sz="2200" dirty="0" smtClean="0"/>
                        <a:t>Abbr.</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2200" dirty="0" smtClean="0"/>
                        <a:t>Ref.</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sz="2200" dirty="0" smtClean="0"/>
                        <a:t>Key Idea</a:t>
                      </a:r>
                      <a:endParaRPr lang="en-US" sz="2200" dirty="0"/>
                    </a:p>
                  </a:txBody>
                  <a:tcPr marL="0" marR="0" anchor="ctr">
                    <a:lnL w="28575" cap="flat" cmpd="sng" algn="ctr">
                      <a:solidFill>
                        <a:schemeClr val="bg1"/>
                      </a:solidFill>
                      <a:prstDash val="solid"/>
                      <a:round/>
                      <a:headEnd type="none" w="med" len="med"/>
                      <a:tailEnd type="none" w="med" len="med"/>
                    </a:lnL>
                  </a:tcPr>
                </a:tc>
              </a:tr>
              <a:tr h="448050">
                <a:tc rowSpan="3">
                  <a:txBody>
                    <a:bodyPr/>
                    <a:lstStyle/>
                    <a:p>
                      <a:pPr algn="ctr"/>
                      <a:r>
                        <a:rPr lang="en-US" sz="2200" dirty="0" smtClean="0"/>
                        <a:t>Internal denseness</a:t>
                      </a:r>
                      <a:endParaRPr lang="en-US" sz="2200" dirty="0"/>
                    </a:p>
                  </a:txBody>
                  <a:tcPr marL="0" marR="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dirty="0" smtClean="0"/>
                        <a:t>DS</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200" dirty="0" smtClean="0"/>
                        <a:t>[1]</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E9EDF4"/>
                    </a:solidFill>
                  </a:tcPr>
                </a:tc>
                <a:tc>
                  <a:txBody>
                    <a:bodyPr/>
                    <a:lstStyle/>
                    <a:p>
                      <a:pPr marL="63500" indent="0" algn="l"/>
                      <a:r>
                        <a:rPr lang="en-US" sz="2200" dirty="0" smtClean="0"/>
                        <a:t>Densest subgraph with query constraint</a:t>
                      </a:r>
                      <a:endParaRPr lang="en-US" sz="2200" dirty="0"/>
                    </a:p>
                  </a:txBody>
                  <a:tcPr marL="0" marR="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rgbClr val="E9EDF4"/>
                    </a:solidFill>
                  </a:tcPr>
                </a:tc>
              </a:tr>
              <a:tr h="448050">
                <a:tc vMerge="1">
                  <a:txBody>
                    <a:bodyPr/>
                    <a:lstStyle/>
                    <a:p>
                      <a:endParaRPr lang="en-US" dirty="0"/>
                    </a:p>
                  </a:txBody>
                  <a:tcPr/>
                </a:tc>
                <a:tc>
                  <a:txBody>
                    <a:bodyPr/>
                    <a:lstStyle/>
                    <a:p>
                      <a:pPr algn="ctr"/>
                      <a:r>
                        <a:rPr lang="en-US" sz="2200" dirty="0" smtClean="0"/>
                        <a:t>OQC</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algn="ctr"/>
                      <a:r>
                        <a:rPr lang="en-US" sz="2200" dirty="0" smtClean="0"/>
                        <a:t>[2]</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marL="63500" indent="0" algn="l"/>
                      <a:r>
                        <a:rPr lang="en-US" sz="2200" kern="1200" dirty="0" smtClean="0">
                          <a:solidFill>
                            <a:schemeClr val="dk1"/>
                          </a:solidFill>
                          <a:latin typeface="+mn-lt"/>
                          <a:ea typeface="+mn-ea"/>
                          <a:cs typeface="+mn-cs"/>
                        </a:rPr>
                        <a:t>Optimal</a:t>
                      </a:r>
                      <a:r>
                        <a:rPr lang="en-US" sz="2200" dirty="0" smtClean="0"/>
                        <a:t> quasi-clique; edge-surplus</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r>
              <a:tr h="448050">
                <a:tc vMerge="1">
                  <a:txBody>
                    <a:bodyPr/>
                    <a:lstStyle/>
                    <a:p>
                      <a:endParaRPr lang="en-US" dirty="0"/>
                    </a:p>
                  </a:txBody>
                  <a:tcPr/>
                </a:tc>
                <a:tc>
                  <a:txBody>
                    <a:bodyPr/>
                    <a:lstStyle/>
                    <a:p>
                      <a:pPr algn="ctr"/>
                      <a:r>
                        <a:rPr lang="en-US" sz="2200" dirty="0" smtClean="0"/>
                        <a:t>MDG</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200" dirty="0" smtClean="0"/>
                        <a:t>[3]</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marL="63500" indent="0" algn="l"/>
                      <a:r>
                        <a:rPr lang="en-US" sz="2200" kern="1200" dirty="0" smtClean="0">
                          <a:solidFill>
                            <a:schemeClr val="dk1"/>
                          </a:solidFill>
                          <a:latin typeface="+mn-lt"/>
                          <a:ea typeface="+mn-ea"/>
                          <a:cs typeface="+mn-cs"/>
                        </a:rPr>
                        <a:t>Minimum</a:t>
                      </a:r>
                      <a:r>
                        <a:rPr lang="en-US" sz="2200" dirty="0" smtClean="0"/>
                        <a:t> degree</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r>
              <a:tr h="448050">
                <a:tc rowSpan="4">
                  <a:txBody>
                    <a:bodyPr/>
                    <a:lstStyle/>
                    <a:p>
                      <a:pPr algn="ctr"/>
                      <a:r>
                        <a:rPr lang="en-US" sz="2200" dirty="0" smtClean="0"/>
                        <a:t>Internal</a:t>
                      </a:r>
                      <a:r>
                        <a:rPr lang="en-US" sz="2200" baseline="0" dirty="0" smtClean="0"/>
                        <a:t> denseness </a:t>
                      </a:r>
                    </a:p>
                    <a:p>
                      <a:pPr algn="ctr"/>
                      <a:r>
                        <a:rPr lang="en-US" sz="2200" baseline="0" dirty="0" smtClean="0"/>
                        <a:t>&amp; external sparseness</a:t>
                      </a:r>
                      <a:endParaRPr lang="en-US" sz="2200" dirty="0"/>
                    </a:p>
                  </a:txBody>
                  <a:tcPr marL="0" marR="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200" dirty="0" smtClean="0"/>
                        <a:t>PRN</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algn="ctr"/>
                      <a:r>
                        <a:rPr lang="en-US" sz="2200" dirty="0" smtClean="0"/>
                        <a:t>[4]</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marL="63500" indent="0" algn="l"/>
                      <a:r>
                        <a:rPr lang="en-US" sz="2200" dirty="0" smtClean="0"/>
                        <a:t>External conductance</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r>
              <a:tr h="448050">
                <a:tc vMerge="1">
                  <a:txBody>
                    <a:bodyPr/>
                    <a:lstStyle/>
                    <a:p>
                      <a:endParaRPr lang="en-US" dirty="0"/>
                    </a:p>
                  </a:txBody>
                  <a:tcPr/>
                </a:tc>
                <a:tc>
                  <a:txBody>
                    <a:bodyPr/>
                    <a:lstStyle/>
                    <a:p>
                      <a:pPr algn="ctr"/>
                      <a:r>
                        <a:rPr lang="en-US" sz="2200" dirty="0" smtClean="0"/>
                        <a:t>LS</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200" dirty="0" smtClean="0"/>
                        <a:t>[5]</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marL="63500" indent="0" algn="l"/>
                      <a:r>
                        <a:rPr lang="en-US" sz="2200" b="0" i="0" u="none" strike="noStrike" kern="1200" baseline="0" dirty="0" smtClean="0">
                          <a:solidFill>
                            <a:schemeClr val="dk1"/>
                          </a:solidFill>
                          <a:latin typeface="+mn-lt"/>
                          <a:ea typeface="+mn-ea"/>
                          <a:cs typeface="+mn-cs"/>
                        </a:rPr>
                        <a:t>Local spectral</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r>
              <a:tr h="448050">
                <a:tc vMerge="1">
                  <a:txBody>
                    <a:bodyPr/>
                    <a:lstStyle/>
                    <a:p>
                      <a:endParaRPr lang="en-US" dirty="0"/>
                    </a:p>
                  </a:txBody>
                  <a:tcPr/>
                </a:tc>
                <a:tc>
                  <a:txBody>
                    <a:bodyPr/>
                    <a:lstStyle/>
                    <a:p>
                      <a:pPr algn="ctr"/>
                      <a:r>
                        <a:rPr lang="en-US" sz="2200" dirty="0" smtClean="0"/>
                        <a:t>EMC</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algn="ctr"/>
                      <a:r>
                        <a:rPr lang="en-US" sz="2200" dirty="0" smtClean="0"/>
                        <a:t>[6]</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marL="63500" indent="0" algn="l"/>
                      <a:r>
                        <a:rPr lang="en-US" sz="2200" b="0" i="0" u="none" strike="noStrike" kern="1200" baseline="0" dirty="0" smtClean="0">
                          <a:solidFill>
                            <a:schemeClr val="dk1"/>
                          </a:solidFill>
                          <a:latin typeface="+mn-lt"/>
                          <a:ea typeface="+mn-ea"/>
                          <a:cs typeface="+mn-cs"/>
                        </a:rPr>
                        <a:t>More internal edges than external edges</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r>
              <a:tr h="448050">
                <a:tc vMerge="1">
                  <a:txBody>
                    <a:bodyPr/>
                    <a:lstStyle/>
                    <a:p>
                      <a:pPr algn="ctr"/>
                      <a:endParaRPr lang="en-US" dirty="0"/>
                    </a:p>
                  </a:txBody>
                  <a:tcPr anchor="ctr">
                    <a:solidFill>
                      <a:srgbClr val="D0D8E8"/>
                    </a:solidFill>
                  </a:tcPr>
                </a:tc>
                <a:tc>
                  <a:txBody>
                    <a:bodyPr/>
                    <a:lstStyle/>
                    <a:p>
                      <a:pPr algn="ctr"/>
                      <a:r>
                        <a:rPr lang="en-US" sz="2200" dirty="0" smtClean="0"/>
                        <a:t>SM</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200" dirty="0" smtClean="0"/>
                        <a:t>[7]</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marL="63500" indent="0" algn="l"/>
                      <a:r>
                        <a:rPr lang="en-US" sz="2200" dirty="0" smtClean="0"/>
                        <a:t>Subgraph modularity</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r>
              <a:tr h="4480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t>Boundary</a:t>
                      </a:r>
                    </a:p>
                  </a:txBody>
                  <a:tcPr marL="0" marR="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0D8E8"/>
                    </a:solidFill>
                  </a:tcPr>
                </a:tc>
                <a:tc>
                  <a:txBody>
                    <a:bodyPr/>
                    <a:lstStyle/>
                    <a:p>
                      <a:pPr algn="ctr"/>
                      <a:r>
                        <a:rPr lang="en-US" sz="2200" dirty="0" smtClean="0"/>
                        <a:t>LM</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0D8E8"/>
                    </a:solidFill>
                  </a:tcPr>
                </a:tc>
                <a:tc>
                  <a:txBody>
                    <a:bodyPr/>
                    <a:lstStyle/>
                    <a:p>
                      <a:pPr algn="ctr"/>
                      <a:r>
                        <a:rPr lang="en-US" sz="2200" dirty="0" smtClean="0"/>
                        <a:t>[8]</a:t>
                      </a:r>
                      <a:endParaRPr lang="en-US" sz="2200" dirty="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D0D8E8"/>
                    </a:solidFill>
                  </a:tcPr>
                </a:tc>
                <a:tc>
                  <a:txBody>
                    <a:bodyPr/>
                    <a:lstStyle/>
                    <a:p>
                      <a:pPr marL="63500" indent="0" algn="l"/>
                      <a:r>
                        <a:rPr lang="en-US" sz="2200" b="0" i="0" u="none" strike="noStrike" kern="1200" baseline="0" dirty="0" smtClean="0">
                          <a:solidFill>
                            <a:schemeClr val="dk1"/>
                          </a:solidFill>
                          <a:latin typeface="+mn-lt"/>
                          <a:ea typeface="+mn-ea"/>
                          <a:cs typeface="+mn-cs"/>
                        </a:rPr>
                        <a:t>Local modularity</a:t>
                      </a:r>
                      <a:endParaRPr lang="en-US" sz="22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rgbClr val="D0D8E8"/>
                    </a:solidFill>
                  </a:tcPr>
                </a:tc>
              </a:tr>
            </a:tbl>
          </a:graphicData>
        </a:graphic>
      </p:graphicFrame>
      <p:sp>
        <p:nvSpPr>
          <p:cNvPr id="9" name="Rectangle 8"/>
          <p:cNvSpPr/>
          <p:nvPr/>
        </p:nvSpPr>
        <p:spPr>
          <a:xfrm>
            <a:off x="3266231" y="5733300"/>
            <a:ext cx="2931808"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[1] B. </a:t>
            </a:r>
            <a:r>
              <a:rPr lang="en-US" sz="1400" dirty="0" err="1" smtClean="0">
                <a:solidFill>
                  <a:schemeClr val="bg1"/>
                </a:solidFill>
                <a:latin typeface="+mj-lt"/>
                <a:cs typeface="Times New Roman" pitchFamily="18" charset="0"/>
              </a:rPr>
              <a:t>Saha</a:t>
            </a:r>
            <a:r>
              <a:rPr lang="en-US" sz="1400" dirty="0" smtClean="0">
                <a:solidFill>
                  <a:schemeClr val="bg1"/>
                </a:solidFill>
                <a:latin typeface="+mj-lt"/>
                <a:cs typeface="Times New Roman" pitchFamily="18" charset="0"/>
              </a:rPr>
              <a:t>, et al. RECOMB’10.</a:t>
            </a:r>
          </a:p>
          <a:p>
            <a:pPr marL="57150" lvl="0" eaLnBrk="0" hangingPunct="0">
              <a:spcBef>
                <a:spcPct val="20000"/>
              </a:spcBef>
            </a:pPr>
            <a:r>
              <a:rPr lang="en-US" sz="1400" dirty="0" smtClean="0">
                <a:solidFill>
                  <a:schemeClr val="bg1"/>
                </a:solidFill>
                <a:latin typeface="+mj-lt"/>
                <a:cs typeface="Times New Roman" pitchFamily="18" charset="0"/>
              </a:rPr>
              <a:t>[2] C. </a:t>
            </a:r>
            <a:r>
              <a:rPr lang="en-US" sz="1400" dirty="0" err="1" smtClean="0">
                <a:solidFill>
                  <a:schemeClr val="bg1"/>
                </a:solidFill>
                <a:latin typeface="+mj-lt"/>
                <a:cs typeface="Times New Roman" pitchFamily="18" charset="0"/>
              </a:rPr>
              <a:t>Tsourakakis</a:t>
            </a:r>
            <a:r>
              <a:rPr lang="en-US" sz="1400" dirty="0" smtClean="0">
                <a:solidFill>
                  <a:schemeClr val="bg1"/>
                </a:solidFill>
                <a:latin typeface="+mj-lt"/>
                <a:cs typeface="Times New Roman" pitchFamily="18" charset="0"/>
              </a:rPr>
              <a:t>, et al. SIGMOD’14.</a:t>
            </a:r>
          </a:p>
          <a:p>
            <a:pPr marL="57150" lvl="0" eaLnBrk="0" hangingPunct="0">
              <a:spcBef>
                <a:spcPct val="20000"/>
              </a:spcBef>
            </a:pPr>
            <a:r>
              <a:rPr lang="en-US" sz="1400" dirty="0">
                <a:solidFill>
                  <a:schemeClr val="bg1"/>
                </a:solidFill>
                <a:cs typeface="Times New Roman" pitchFamily="18" charset="0"/>
              </a:rPr>
              <a:t>[3] M. </a:t>
            </a:r>
            <a:r>
              <a:rPr lang="en-US" sz="1400" dirty="0" err="1">
                <a:solidFill>
                  <a:schemeClr val="bg1"/>
                </a:solidFill>
                <a:cs typeface="Times New Roman" pitchFamily="18" charset="0"/>
              </a:rPr>
              <a:t>Sozio</a:t>
            </a:r>
            <a:r>
              <a:rPr lang="en-US" sz="1400" dirty="0">
                <a:solidFill>
                  <a:schemeClr val="bg1"/>
                </a:solidFill>
                <a:cs typeface="Times New Roman" pitchFamily="18" charset="0"/>
              </a:rPr>
              <a:t>, et al. KDD’10.</a:t>
            </a:r>
          </a:p>
          <a:p>
            <a:pPr marL="57150" lvl="0" eaLnBrk="0" hangingPunct="0">
              <a:spcBef>
                <a:spcPct val="20000"/>
              </a:spcBef>
            </a:pPr>
            <a:r>
              <a:rPr lang="en-US" sz="1400" dirty="0">
                <a:solidFill>
                  <a:schemeClr val="bg1"/>
                </a:solidFill>
                <a:cs typeface="Times New Roman" pitchFamily="18" charset="0"/>
              </a:rPr>
              <a:t>[4] R. Andersen, et al. FOCS’06.</a:t>
            </a:r>
          </a:p>
        </p:txBody>
      </p:sp>
      <p:sp>
        <p:nvSpPr>
          <p:cNvPr id="10" name="Rectangle 9"/>
          <p:cNvSpPr/>
          <p:nvPr/>
        </p:nvSpPr>
        <p:spPr>
          <a:xfrm>
            <a:off x="6198039" y="5738197"/>
            <a:ext cx="2770708"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[5] M. W. Mahoney, et al. JMLR’12.</a:t>
            </a:r>
            <a:endParaRPr lang="en-US" sz="1400" dirty="0">
              <a:solidFill>
                <a:schemeClr val="bg1"/>
              </a:solidFill>
              <a:cs typeface="Times New Roman" pitchFamily="18" charset="0"/>
            </a:endParaRPr>
          </a:p>
          <a:p>
            <a:pPr marL="57150" lvl="0" eaLnBrk="0" hangingPunct="0">
              <a:spcBef>
                <a:spcPct val="20000"/>
              </a:spcBef>
            </a:pPr>
            <a:r>
              <a:rPr lang="en-US" sz="1400" dirty="0" smtClean="0">
                <a:solidFill>
                  <a:schemeClr val="bg1"/>
                </a:solidFill>
                <a:cs typeface="Times New Roman" pitchFamily="18" charset="0"/>
              </a:rPr>
              <a:t>[6] G. W. Flake, KDD’00.</a:t>
            </a:r>
            <a:endParaRPr lang="en-US" sz="1400" dirty="0" smtClean="0">
              <a:solidFill>
                <a:schemeClr val="bg1"/>
              </a:solidFill>
              <a:latin typeface="+mj-lt"/>
              <a:cs typeface="Times New Roman" pitchFamily="18" charset="0"/>
            </a:endParaRPr>
          </a:p>
          <a:p>
            <a:pPr marL="57150" lvl="0" eaLnBrk="0" hangingPunct="0">
              <a:spcBef>
                <a:spcPct val="20000"/>
              </a:spcBef>
            </a:pPr>
            <a:r>
              <a:rPr lang="en-US" sz="1400" dirty="0" smtClean="0">
                <a:solidFill>
                  <a:schemeClr val="bg1"/>
                </a:solidFill>
                <a:cs typeface="Times New Roman" pitchFamily="18" charset="0"/>
              </a:rPr>
              <a:t>[</a:t>
            </a:r>
            <a:r>
              <a:rPr lang="en-US" sz="1400" dirty="0">
                <a:solidFill>
                  <a:schemeClr val="bg1"/>
                </a:solidFill>
                <a:cs typeface="Times New Roman" pitchFamily="18" charset="0"/>
              </a:rPr>
              <a:t>7</a:t>
            </a:r>
            <a:r>
              <a:rPr lang="en-US" sz="1400" dirty="0" smtClean="0">
                <a:solidFill>
                  <a:schemeClr val="bg1"/>
                </a:solidFill>
                <a:cs typeface="Times New Roman" pitchFamily="18" charset="0"/>
              </a:rPr>
              <a:t>] </a:t>
            </a:r>
            <a:r>
              <a:rPr lang="en-US" sz="1400" dirty="0">
                <a:solidFill>
                  <a:schemeClr val="bg1"/>
                </a:solidFill>
                <a:cs typeface="Times New Roman" pitchFamily="18" charset="0"/>
              </a:rPr>
              <a:t>F. Luo, et al. WIAS’08</a:t>
            </a:r>
            <a:r>
              <a:rPr lang="en-US" sz="1400" dirty="0" smtClean="0">
                <a:solidFill>
                  <a:schemeClr val="bg1"/>
                </a:solidFill>
                <a:cs typeface="Times New Roman" pitchFamily="18" charset="0"/>
              </a:rPr>
              <a:t>.</a:t>
            </a:r>
          </a:p>
          <a:p>
            <a:pPr marL="57150" eaLnBrk="0" hangingPunct="0">
              <a:spcBef>
                <a:spcPct val="20000"/>
              </a:spcBef>
            </a:pPr>
            <a:r>
              <a:rPr lang="en-US" sz="1400" dirty="0" smtClean="0">
                <a:solidFill>
                  <a:schemeClr val="bg1"/>
                </a:solidFill>
                <a:cs typeface="Times New Roman" pitchFamily="18" charset="0"/>
              </a:rPr>
              <a:t>[8] </a:t>
            </a:r>
            <a:r>
              <a:rPr lang="en-US" sz="1400" dirty="0">
                <a:solidFill>
                  <a:schemeClr val="bg1"/>
                </a:solidFill>
                <a:cs typeface="Times New Roman" pitchFamily="18" charset="0"/>
              </a:rPr>
              <a:t>A. </a:t>
            </a:r>
            <a:r>
              <a:rPr lang="en-US" sz="1400" dirty="0" err="1">
                <a:solidFill>
                  <a:schemeClr val="bg1"/>
                </a:solidFill>
                <a:cs typeface="Times New Roman" pitchFamily="18" charset="0"/>
              </a:rPr>
              <a:t>Clauset</a:t>
            </a:r>
            <a:r>
              <a:rPr lang="en-US" sz="1400" dirty="0">
                <a:solidFill>
                  <a:schemeClr val="bg1"/>
                </a:solidFill>
                <a:cs typeface="Times New Roman" pitchFamily="18" charset="0"/>
              </a:rPr>
              <a:t>, PRE’05</a:t>
            </a:r>
            <a:r>
              <a:rPr lang="en-US" sz="1400" dirty="0" smtClean="0">
                <a:solidFill>
                  <a:schemeClr val="bg1"/>
                </a:solidFill>
                <a:cs typeface="Times New Roman" pitchFamily="18" charset="0"/>
              </a:rPr>
              <a:t>.</a:t>
            </a:r>
            <a:endParaRPr lang="en-US" sz="1400" dirty="0">
              <a:solidFill>
                <a:schemeClr val="bg1"/>
              </a:solidFill>
              <a:cs typeface="Times New Roman" pitchFamily="18" charset="0"/>
            </a:endParaRPr>
          </a:p>
        </p:txBody>
      </p:sp>
    </p:spTree>
    <p:extLst>
      <p:ext uri="{BB962C8B-B14F-4D97-AF65-F5344CB8AC3E}">
        <p14:creationId xmlns:p14="http://schemas.microsoft.com/office/powerpoint/2010/main" val="3098748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512" y="241385"/>
            <a:ext cx="8941076" cy="775347"/>
          </a:xfrm>
        </p:spPr>
        <p:txBody>
          <a:bodyPr>
            <a:normAutofit/>
          </a:bodyPr>
          <a:lstStyle/>
          <a:p>
            <a:r>
              <a:rPr lang="en-US" sz="3600" dirty="0" smtClean="0">
                <a:solidFill>
                  <a:schemeClr val="tx1"/>
                </a:solidFill>
                <a:latin typeface="+mj-lt"/>
                <a:cs typeface="Times New Roman" pitchFamily="18" charset="0"/>
              </a:rPr>
              <a:t>Experiments</a:t>
            </a:r>
            <a:r>
              <a:rPr lang="en-US" altLang="zh-CN" sz="3600" dirty="0" smtClean="0">
                <a:solidFill>
                  <a:schemeClr val="tx1"/>
                </a:solidFill>
                <a:latin typeface="+mj-lt"/>
                <a:cs typeface="Times New Roman" pitchFamily="18" charset="0"/>
              </a:rPr>
              <a:t>——Effectiveness </a:t>
            </a:r>
            <a:r>
              <a:rPr lang="en-US" altLang="zh-CN" sz="3600" dirty="0" err="1" smtClean="0">
                <a:solidFill>
                  <a:schemeClr val="tx1"/>
                </a:solidFill>
                <a:latin typeface="+mj-lt"/>
                <a:cs typeface="Times New Roman" pitchFamily="18" charset="0"/>
              </a:rPr>
              <a:t>Evaluat</a:t>
            </a:r>
            <a:r>
              <a:rPr lang="en-US" altLang="zh-CN" sz="3600" dirty="0" smtClean="0">
                <a:solidFill>
                  <a:schemeClr val="tx1"/>
                </a:solidFill>
                <a:latin typeface="+mj-lt"/>
                <a:cs typeface="Times New Roman" pitchFamily="18" charset="0"/>
              </a:rPr>
              <a:t>. Metrics</a:t>
            </a:r>
            <a:endParaRPr lang="en-US" sz="36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553887983"/>
                  </p:ext>
                </p:extLst>
              </p:nvPr>
            </p:nvGraphicFramePr>
            <p:xfrm>
              <a:off x="3023828" y="1016732"/>
              <a:ext cx="6032701" cy="4590101"/>
            </p:xfrm>
            <a:graphic>
              <a:graphicData uri="http://schemas.openxmlformats.org/drawingml/2006/table">
                <a:tbl>
                  <a:tblPr firstRow="1" bandRow="1">
                    <a:tableStyleId>{5C22544A-7EE6-4342-B048-85BDC9FD1C3A}</a:tableStyleId>
                  </a:tblPr>
                  <a:tblGrid>
                    <a:gridCol w="1494996"/>
                    <a:gridCol w="1756531"/>
                    <a:gridCol w="2781174"/>
                  </a:tblGrid>
                  <a:tr h="497973">
                    <a:tc>
                      <a:txBody>
                        <a:bodyPr/>
                        <a:lstStyle/>
                        <a:p>
                          <a:pPr algn="ctr"/>
                          <a:r>
                            <a:rPr lang="en-US" sz="2400" dirty="0" smtClean="0"/>
                            <a:t>Metrics</a:t>
                          </a:r>
                          <a:endParaRPr lang="en-US" sz="2400" dirty="0"/>
                        </a:p>
                      </a:txBody>
                      <a:tcPr marL="0" marR="0" anchor="ctr">
                        <a:lnR w="28575" cap="flat" cmpd="sng" algn="ctr">
                          <a:solidFill>
                            <a:schemeClr val="bg1"/>
                          </a:solidFill>
                          <a:prstDash val="solid"/>
                          <a:round/>
                          <a:headEnd type="none" w="med" len="med"/>
                          <a:tailEnd type="none" w="med" len="med"/>
                        </a:lnR>
                      </a:tcPr>
                    </a:tc>
                    <a:tc gridSpan="2">
                      <a:txBody>
                        <a:bodyPr/>
                        <a:lstStyle/>
                        <a:p>
                          <a:pPr algn="ctr"/>
                          <a:r>
                            <a:rPr lang="en-US" sz="2400" dirty="0" smtClean="0"/>
                            <a:t>Formulas</a:t>
                          </a:r>
                          <a:endParaRPr lang="en-US" sz="2400" dirty="0"/>
                        </a:p>
                      </a:txBody>
                      <a:tcPr marL="0" marR="0" anchor="ctr">
                        <a:lnL w="28575" cap="flat" cmpd="sng" algn="ctr">
                          <a:solidFill>
                            <a:schemeClr val="bg1"/>
                          </a:solidFill>
                          <a:prstDash val="solid"/>
                          <a:round/>
                          <a:headEnd type="none" w="med" len="med"/>
                          <a:tailEnd type="none" w="med" len="med"/>
                        </a:lnL>
                      </a:tcPr>
                    </a:tc>
                    <a:tc hMerge="1">
                      <a:txBody>
                        <a:bodyPr/>
                        <a:lstStyle/>
                        <a:p>
                          <a:pPr algn="ctr"/>
                          <a:endParaRPr lang="en-US" dirty="0"/>
                        </a:p>
                      </a:txBody>
                      <a:tcPr anchor="ctr"/>
                    </a:tc>
                  </a:tr>
                  <a:tr h="809158">
                    <a:tc>
                      <a:txBody>
                        <a:bodyPr/>
                        <a:lstStyle/>
                        <a:p>
                          <a:pPr algn="ctr"/>
                          <a:r>
                            <a:rPr lang="en-US" sz="2200" dirty="0" smtClean="0"/>
                            <a:t>F-score</a:t>
                          </a:r>
                          <a:endParaRPr lang="en-US" sz="2200" dirty="0"/>
                        </a:p>
                      </a:txBody>
                      <a:tcPr marL="0" marR="0" anchor="ctr">
                        <a:lnR w="28575"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gridSpan="2">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a:rPr>
                                  <m:t>𝐹</m:t>
                                </m:r>
                                <m:r>
                                  <a:rPr lang="en-US" b="0" i="1" smtClean="0">
                                    <a:latin typeface="Cambria Math"/>
                                  </a:rPr>
                                  <m:t>(</m:t>
                                </m:r>
                                <m:r>
                                  <a:rPr lang="en-US" b="0" i="1" smtClean="0">
                                    <a:latin typeface="Cambria Math"/>
                                  </a:rPr>
                                  <m:t>𝑆</m:t>
                                </m:r>
                                <m:r>
                                  <a:rPr lang="en-US" b="0" i="1" smtClean="0">
                                    <a:latin typeface="Cambria Math"/>
                                  </a:rPr>
                                  <m:t>,</m:t>
                                </m:r>
                                <m:r>
                                  <a:rPr lang="en-US" b="0" i="1" smtClean="0">
                                    <a:latin typeface="Cambria Math"/>
                                  </a:rPr>
                                  <m:t>𝑇</m:t>
                                </m:r>
                                <m:r>
                                  <a:rPr lang="en-US" b="0" i="1" smtClean="0">
                                    <a:latin typeface="Cambria Math"/>
                                  </a:rPr>
                                  <m:t>)=2∙</m:t>
                                </m:r>
                                <m:f>
                                  <m:fPr>
                                    <m:ctrlPr>
                                      <a:rPr lang="en-US" b="0" i="1" smtClean="0">
                                        <a:latin typeface="Cambria Math" panose="02040503050406030204" pitchFamily="18" charset="0"/>
                                      </a:rPr>
                                    </m:ctrlPr>
                                  </m:fPr>
                                  <m:num>
                                    <m:r>
                                      <m:rPr>
                                        <m:sty m:val="p"/>
                                      </m:rPr>
                                      <a:rPr lang="en-US" b="0" i="0" smtClean="0">
                                        <a:latin typeface="Cambria Math"/>
                                      </a:rPr>
                                      <m:t>precision</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𝑇</m:t>
                                        </m:r>
                                      </m:e>
                                    </m:d>
                                    <m:r>
                                      <a:rPr lang="en-US" b="0" i="1" smtClean="0">
                                        <a:latin typeface="Cambria Math"/>
                                        <a:ea typeface="Cambria Math"/>
                                      </a:rPr>
                                      <m:t>∙</m:t>
                                    </m:r>
                                    <m:r>
                                      <m:rPr>
                                        <m:sty m:val="p"/>
                                      </m:rPr>
                                      <a:rPr lang="en-US" b="0" i="0" smtClean="0">
                                        <a:latin typeface="Cambria Math"/>
                                      </a:rPr>
                                      <m:t>recall</m:t>
                                    </m:r>
                                    <m:r>
                                      <a:rPr lang="en-US" b="0" i="1" smtClean="0">
                                        <a:latin typeface="Cambria Math"/>
                                      </a:rPr>
                                      <m:t>(</m:t>
                                    </m:r>
                                    <m:r>
                                      <a:rPr lang="en-US" b="0" i="1" smtClean="0">
                                        <a:latin typeface="Cambria Math"/>
                                      </a:rPr>
                                      <m:t>𝑆</m:t>
                                    </m:r>
                                    <m:r>
                                      <a:rPr lang="en-US" b="0" i="1" smtClean="0">
                                        <a:latin typeface="Cambria Math"/>
                                      </a:rPr>
                                      <m:t>,</m:t>
                                    </m:r>
                                    <m:r>
                                      <a:rPr lang="en-US" b="0" i="1" smtClean="0">
                                        <a:latin typeface="Cambria Math"/>
                                      </a:rPr>
                                      <m:t>𝑇</m:t>
                                    </m:r>
                                    <m:r>
                                      <a:rPr lang="en-US" b="0" i="1" smtClean="0">
                                        <a:latin typeface="Cambria Math"/>
                                      </a:rPr>
                                      <m:t>)</m:t>
                                    </m:r>
                                  </m:num>
                                  <m:den>
                                    <m:r>
                                      <m:rPr>
                                        <m:sty m:val="p"/>
                                      </m:rPr>
                                      <a:rPr lang="en-US" b="0" i="0" smtClean="0">
                                        <a:latin typeface="Cambria Math"/>
                                      </a:rPr>
                                      <m:t>precision</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𝑇</m:t>
                                        </m:r>
                                      </m:e>
                                    </m:d>
                                    <m:r>
                                      <a:rPr lang="en-US" b="0" i="1" smtClean="0">
                                        <a:latin typeface="Cambria Math"/>
                                      </a:rPr>
                                      <m:t>+</m:t>
                                    </m:r>
                                    <m:r>
                                      <m:rPr>
                                        <m:sty m:val="p"/>
                                      </m:rPr>
                                      <a:rPr lang="en-US" b="0" i="0" smtClean="0">
                                        <a:latin typeface="Cambria Math"/>
                                      </a:rPr>
                                      <m:t>recall</m:t>
                                    </m:r>
                                    <m:r>
                                      <a:rPr lang="en-US" b="0" i="1" smtClean="0">
                                        <a:latin typeface="Cambria Math"/>
                                      </a:rPr>
                                      <m:t>(</m:t>
                                    </m:r>
                                    <m:r>
                                      <a:rPr lang="en-US" b="0" i="1" smtClean="0">
                                        <a:latin typeface="Cambria Math"/>
                                      </a:rPr>
                                      <m:t>𝑆</m:t>
                                    </m:r>
                                    <m:r>
                                      <a:rPr lang="en-US" b="0" i="1" smtClean="0">
                                        <a:latin typeface="Cambria Math"/>
                                      </a:rPr>
                                      <m:t>,</m:t>
                                    </m:r>
                                    <m:r>
                                      <a:rPr lang="en-US" b="0" i="1" smtClean="0">
                                        <a:latin typeface="Cambria Math"/>
                                      </a:rPr>
                                      <m:t>𝑇</m:t>
                                    </m:r>
                                    <m:r>
                                      <a:rPr lang="en-US" b="0" i="1" smtClean="0">
                                        <a:latin typeface="Cambria Math"/>
                                      </a:rPr>
                                      <m:t>)</m:t>
                                    </m:r>
                                  </m:den>
                                </m:f>
                              </m:oMath>
                            </m:oMathPara>
                          </a14:m>
                          <a:endParaRPr lang="en-US" dirty="0"/>
                        </a:p>
                      </a:txBody>
                      <a:tcPr marL="0" marR="0" anchor="ctr">
                        <a:lnL w="28575"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hMerge="1">
                      <a:txBody>
                        <a:bodyPr/>
                        <a:lstStyle/>
                        <a:p>
                          <a:pPr algn="ctr"/>
                          <a:endParaRPr lang="en-US" dirty="0"/>
                        </a:p>
                      </a:txBody>
                      <a:tcPr anchor="ctr"/>
                    </a:tc>
                  </a:tr>
                  <a:tr h="719018">
                    <a:tc rowSpan="3">
                      <a:txBody>
                        <a:bodyPr/>
                        <a:lstStyle/>
                        <a:p>
                          <a:pPr algn="ctr"/>
                          <a:r>
                            <a:rPr lang="en-US" sz="2200" dirty="0" smtClean="0"/>
                            <a:t>Community goodness metrics</a:t>
                          </a:r>
                          <a:endParaRPr lang="en-US" sz="2200" dirty="0"/>
                        </a:p>
                      </a:txBody>
                      <a:tcPr marL="0" marR="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t>Density</a:t>
                          </a:r>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𝑒</m:t>
                                    </m:r>
                                    <m:r>
                                      <a:rPr lang="en-US" b="0" i="1" smtClean="0">
                                        <a:latin typeface="Cambria Math"/>
                                      </a:rPr>
                                      <m:t>(</m:t>
                                    </m:r>
                                    <m:r>
                                      <a:rPr lang="en-US" b="0" i="1" smtClean="0">
                                        <a:latin typeface="Cambria Math"/>
                                      </a:rPr>
                                      <m:t>𝑆</m:t>
                                    </m:r>
                                    <m:r>
                                      <a:rPr lang="en-US" b="0" i="1" smtClean="0">
                                        <a:latin typeface="Cambria Math"/>
                                      </a:rPr>
                                      <m:t>)</m:t>
                                    </m:r>
                                  </m:num>
                                  <m:den>
                                    <m:r>
                                      <a:rPr lang="en-US" b="0" i="1" smtClean="0">
                                        <a:latin typeface="Cambria Math"/>
                                      </a:rPr>
                                      <m:t>|</m:t>
                                    </m:r>
                                    <m:r>
                                      <a:rPr lang="en-US" b="0" i="1" smtClean="0">
                                        <a:latin typeface="Cambria Math"/>
                                      </a:rPr>
                                      <m:t>𝑆</m:t>
                                    </m:r>
                                    <m:r>
                                      <a:rPr lang="en-US" b="0" i="1" smtClean="0">
                                        <a:latin typeface="Cambria Math"/>
                                      </a:rPr>
                                      <m:t>|</m:t>
                                    </m:r>
                                  </m:den>
                                </m:f>
                              </m:oMath>
                            </m:oMathPara>
                          </a14:m>
                          <a:endParaRPr lang="en-US" dirty="0"/>
                        </a:p>
                      </a:txBody>
                      <a:tcPr marL="0" marR="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86861">
                    <a:tc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t>Cohesiveness</a:t>
                          </a:r>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63500" marR="0" indent="0" algn="ctr" defTabSz="457200" rtl="0" eaLnBrk="1" fontAlgn="auto" latinLnBrk="0" hangingPunct="1">
                            <a:lnSpc>
                              <a:spcPct val="100000"/>
                            </a:lnSpc>
                            <a:spcBef>
                              <a:spcPts val="0"/>
                            </a:spcBef>
                            <a:spcAft>
                              <a:spcPts val="0"/>
                            </a:spcAft>
                            <a:buClrTx/>
                            <a:buSzTx/>
                            <a:buFontTx/>
                            <a:buNone/>
                            <a:tabLst>
                              <a:tab pos="177800" algn="l"/>
                            </a:tabLst>
                            <a:defRPr/>
                          </a:pPr>
                          <a14:m>
                            <m:oMathPara xmlns:m="http://schemas.openxmlformats.org/officeDocument/2006/math">
                              <m:oMathParaPr>
                                <m:jc m:val="center"/>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a:rPr>
                                          <m:t>min</m:t>
                                        </m:r>
                                      </m:e>
                                      <m:lim>
                                        <m:sSup>
                                          <m:sSupPr>
                                            <m:ctrlPr>
                                              <a:rPr lang="en-US" sz="1800" b="0" i="1" smtClean="0">
                                                <a:latin typeface="Cambria Math" panose="02040503050406030204" pitchFamily="18" charset="0"/>
                                              </a:rPr>
                                            </m:ctrlPr>
                                          </m:sSupPr>
                                          <m:e>
                                            <m:r>
                                              <a:rPr lang="en-US" sz="1800" b="0" i="1" smtClean="0">
                                                <a:latin typeface="Cambria Math"/>
                                              </a:rPr>
                                              <m:t>𝑆</m:t>
                                            </m:r>
                                          </m:e>
                                          <m:sup>
                                            <m:r>
                                              <a:rPr lang="en-US" sz="1800" b="0" i="1" smtClean="0">
                                                <a:latin typeface="Cambria Math"/>
                                              </a:rPr>
                                              <m:t>′</m:t>
                                            </m:r>
                                          </m:sup>
                                        </m:sSup>
                                        <m:r>
                                          <a:rPr lang="en-US" sz="1800" b="0" i="1" smtClean="0">
                                            <a:latin typeface="Cambria Math"/>
                                          </a:rPr>
                                          <m:t>⊂</m:t>
                                        </m:r>
                                        <m:r>
                                          <a:rPr lang="en-US" sz="1800" b="0" i="1" smtClean="0">
                                            <a:latin typeface="Cambria Math"/>
                                          </a:rPr>
                                          <m:t>𝑆</m:t>
                                        </m:r>
                                      </m:lim>
                                    </m:limLow>
                                  </m:fName>
                                  <m:e>
                                    <m:r>
                                      <a:rPr lang="en-US" sz="1800" b="0" i="1" smtClean="0">
                                        <a:latin typeface="Cambria Math"/>
                                      </a:rPr>
                                      <m:t>  </m:t>
                                    </m:r>
                                    <m:f>
                                      <m:fPr>
                                        <m:ctrlPr>
                                          <a:rPr lang="en-US" sz="1800" i="1" smtClean="0">
                                            <a:latin typeface="Cambria Math" panose="02040503050406030204" pitchFamily="18" charset="0"/>
                                          </a:rPr>
                                        </m:ctrlPr>
                                      </m:fPr>
                                      <m:num>
                                        <m:r>
                                          <a:rPr lang="en-US" sz="1800" b="0" i="1" smtClean="0">
                                            <a:latin typeface="Cambria Math"/>
                                            <a:ea typeface="Cambria Math"/>
                                          </a:rPr>
                                          <m:t>𝑒</m:t>
                                        </m:r>
                                        <m:d>
                                          <m:dPr>
                                            <m:ctrlPr>
                                              <a:rPr lang="en-US" sz="1800" i="1">
                                                <a:latin typeface="Cambria Math" panose="02040503050406030204" pitchFamily="18" charset="0"/>
                                                <a:ea typeface="Cambria Math"/>
                                              </a:rPr>
                                            </m:ctrlPr>
                                          </m:dPr>
                                          <m:e>
                                            <m:sSup>
                                              <m:sSupPr>
                                                <m:ctrlPr>
                                                  <a:rPr lang="en-US" sz="1800" b="0" i="1" smtClean="0">
                                                    <a:latin typeface="Cambria Math" panose="02040503050406030204" pitchFamily="18" charset="0"/>
                                                  </a:rPr>
                                                </m:ctrlPr>
                                              </m:sSupPr>
                                              <m:e>
                                                <m:r>
                                                  <a:rPr lang="en-US" sz="1800" b="0" i="1" smtClean="0">
                                                    <a:latin typeface="Cambria Math"/>
                                                  </a:rPr>
                                                  <m:t>𝑆</m:t>
                                                </m:r>
                                              </m:e>
                                              <m:sup>
                                                <m:r>
                                                  <a:rPr lang="en-US" sz="1800" b="0" i="1" smtClean="0">
                                                    <a:latin typeface="Cambria Math"/>
                                                  </a:rPr>
                                                  <m:t>′</m:t>
                                                </m:r>
                                              </m:sup>
                                            </m:sSup>
                                            <m:r>
                                              <a:rPr lang="en-US" sz="1800" i="1">
                                                <a:latin typeface="Cambria Math"/>
                                                <a:ea typeface="Cambria Math"/>
                                              </a:rPr>
                                              <m:t>,</m:t>
                                            </m:r>
                                            <m:r>
                                              <a:rPr lang="en-US" sz="1800" b="0" i="1" smtClean="0">
                                                <a:latin typeface="Cambria Math"/>
                                                <a:ea typeface="Cambria Math"/>
                                              </a:rPr>
                                              <m:t>𝑆</m:t>
                                            </m:r>
                                            <m:r>
                                              <a:rPr lang="en-US" sz="1800" i="1">
                                                <a:latin typeface="Cambria Math"/>
                                                <a:ea typeface="Cambria Math"/>
                                              </a:rPr>
                                              <m:t>\</m:t>
                                            </m:r>
                                            <m:sSup>
                                              <m:sSupPr>
                                                <m:ctrlPr>
                                                  <a:rPr lang="en-US" sz="1800" b="0" i="1" smtClean="0">
                                                    <a:latin typeface="Cambria Math" panose="02040503050406030204" pitchFamily="18" charset="0"/>
                                                  </a:rPr>
                                                </m:ctrlPr>
                                              </m:sSupPr>
                                              <m:e>
                                                <m:r>
                                                  <a:rPr lang="en-US" sz="1800" b="0" i="1" smtClean="0">
                                                    <a:latin typeface="Cambria Math"/>
                                                  </a:rPr>
                                                  <m:t>𝑆</m:t>
                                                </m:r>
                                              </m:e>
                                              <m:sup>
                                                <m:r>
                                                  <a:rPr lang="en-US" sz="1800" b="0" i="1" smtClean="0">
                                                    <a:latin typeface="Cambria Math"/>
                                                  </a:rPr>
                                                  <m:t>′</m:t>
                                                </m:r>
                                              </m:sup>
                                            </m:sSup>
                                          </m:e>
                                        </m:d>
                                      </m:num>
                                      <m:den>
                                        <m:r>
                                          <m:rPr>
                                            <m:sty m:val="p"/>
                                          </m:rPr>
                                          <a:rPr lang="en-US" sz="1800" b="0" i="0" smtClean="0">
                                            <a:latin typeface="Cambria Math"/>
                                          </a:rPr>
                                          <m:t>min</m:t>
                                        </m:r>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ea typeface="Cambria Math"/>
                                              </a:rPr>
                                              <m:t>𝜙</m:t>
                                            </m:r>
                                          </m:e>
                                          <m:sub>
                                            <m:r>
                                              <a:rPr lang="en-US" sz="1800" b="0" i="1" smtClean="0">
                                                <a:latin typeface="Cambria Math"/>
                                              </a:rPr>
                                              <m:t>𝑆</m:t>
                                            </m:r>
                                          </m:sub>
                                        </m:sSub>
                                        <m:r>
                                          <a:rPr lang="en-US" sz="1800" b="0" i="1" smtClean="0">
                                            <a:latin typeface="Cambria Math"/>
                                          </a:rPr>
                                          <m:t>(</m:t>
                                        </m:r>
                                        <m:sSup>
                                          <m:sSupPr>
                                            <m:ctrlPr>
                                              <a:rPr lang="en-US" sz="1800" b="0" i="1" smtClean="0">
                                                <a:latin typeface="Cambria Math" panose="02040503050406030204" pitchFamily="18" charset="0"/>
                                              </a:rPr>
                                            </m:ctrlPr>
                                          </m:sSupPr>
                                          <m:e>
                                            <m:r>
                                              <a:rPr lang="en-US" sz="1800" b="0" i="1" smtClean="0">
                                                <a:latin typeface="Cambria Math"/>
                                              </a:rPr>
                                              <m:t>𝑆</m:t>
                                            </m:r>
                                          </m:e>
                                          <m:sup>
                                            <m:r>
                                              <a:rPr lang="en-US" sz="1800" b="0" i="1" smtClean="0">
                                                <a:latin typeface="Cambria Math"/>
                                              </a:rPr>
                                              <m:t>′</m:t>
                                            </m:r>
                                          </m:sup>
                                        </m:sSup>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ea typeface="Cambria Math"/>
                                              </a:rPr>
                                              <m:t>𝜙</m:t>
                                            </m:r>
                                          </m:e>
                                          <m:sub>
                                            <m:r>
                                              <a:rPr lang="en-US" sz="1800" b="0" i="1" smtClean="0">
                                                <a:latin typeface="Cambria Math"/>
                                              </a:rPr>
                                              <m:t>𝑆</m:t>
                                            </m:r>
                                          </m:sub>
                                        </m:sSub>
                                        <m:r>
                                          <a:rPr lang="en-US" sz="1800" b="0" i="1" smtClean="0">
                                            <a:latin typeface="Cambria Math"/>
                                          </a:rPr>
                                          <m:t>(</m:t>
                                        </m:r>
                                        <m:sSup>
                                          <m:sSupPr>
                                            <m:ctrlPr>
                                              <a:rPr lang="en-US" sz="1800" b="0" i="1" smtClean="0">
                                                <a:latin typeface="Cambria Math" panose="02040503050406030204" pitchFamily="18" charset="0"/>
                                              </a:rPr>
                                            </m:ctrlPr>
                                          </m:sSupPr>
                                          <m:e>
                                            <m:r>
                                              <a:rPr lang="en-US" sz="1800" b="0" i="1" smtClean="0">
                                                <a:latin typeface="Cambria Math"/>
                                              </a:rPr>
                                              <m:t>𝑆</m:t>
                                            </m:r>
                                            <m:r>
                                              <a:rPr lang="en-US" sz="1800" b="0" i="1" smtClean="0">
                                                <a:latin typeface="Cambria Math"/>
                                              </a:rPr>
                                              <m:t>\</m:t>
                                            </m:r>
                                            <m:r>
                                              <a:rPr lang="en-US" sz="1800" b="0" i="1" smtClean="0">
                                                <a:latin typeface="Cambria Math"/>
                                              </a:rPr>
                                              <m:t>𝑆</m:t>
                                            </m:r>
                                          </m:e>
                                          <m:sup>
                                            <m:r>
                                              <a:rPr lang="en-US" sz="1800" b="0" i="1" smtClean="0">
                                                <a:latin typeface="Cambria Math"/>
                                              </a:rPr>
                                              <m:t>′</m:t>
                                            </m:r>
                                          </m:sup>
                                        </m:sSup>
                                        <m:r>
                                          <a:rPr lang="en-US" sz="1800" b="0" i="1" smtClean="0">
                                            <a:latin typeface="Cambria Math"/>
                                          </a:rPr>
                                          <m:t>)}</m:t>
                                        </m:r>
                                      </m:den>
                                    </m:f>
                                  </m:e>
                                </m:func>
                              </m:oMath>
                            </m:oMathPara>
                          </a14:m>
                          <a:endParaRPr lang="en-US" sz="1800"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94769">
                    <a:tc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err="1" smtClean="0"/>
                            <a:t>Separability</a:t>
                          </a:r>
                          <a:endParaRPr lang="en-US" sz="2200" dirty="0" smtClean="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𝑒</m:t>
                                    </m:r>
                                    <m:r>
                                      <a:rPr lang="en-US" b="0" i="1" smtClean="0">
                                        <a:latin typeface="Cambria Math"/>
                                      </a:rPr>
                                      <m:t>(</m:t>
                                    </m:r>
                                    <m:r>
                                      <a:rPr lang="en-US" b="0" i="1" smtClean="0">
                                        <a:latin typeface="Cambria Math"/>
                                      </a:rPr>
                                      <m:t>𝑆</m:t>
                                    </m:r>
                                    <m:r>
                                      <a:rPr lang="en-US" b="0" i="1" smtClean="0">
                                        <a:latin typeface="Cambria Math"/>
                                      </a:rPr>
                                      <m:t>)</m:t>
                                    </m:r>
                                  </m:num>
                                  <m:den>
                                    <m:r>
                                      <a:rPr lang="en-US" b="0" i="1" smtClean="0">
                                        <a:solidFill>
                                          <a:schemeClr val="tx1"/>
                                        </a:solidFill>
                                        <a:latin typeface="Cambria Math"/>
                                      </a:rPr>
                                      <m:t>𝑒</m:t>
                                    </m:r>
                                    <m:r>
                                      <a:rPr lang="en-US" b="0" i="1" smtClean="0">
                                        <a:solidFill>
                                          <a:schemeClr val="tx1"/>
                                        </a:solidFill>
                                        <a:latin typeface="Cambria Math"/>
                                      </a:rPr>
                                      <m:t>(</m:t>
                                    </m:r>
                                    <m:r>
                                      <a:rPr lang="en-US" b="0" i="1" smtClean="0">
                                        <a:solidFill>
                                          <a:schemeClr val="tx1"/>
                                        </a:solidFill>
                                        <a:latin typeface="Cambria Math"/>
                                      </a:rPr>
                                      <m:t>𝑆</m:t>
                                    </m:r>
                                    <m:r>
                                      <a:rPr lang="en-US" b="0" i="1" smtClean="0">
                                        <a:solidFill>
                                          <a:schemeClr val="tx1"/>
                                        </a:solidFill>
                                        <a:latin typeface="Cambria Math"/>
                                      </a:rPr>
                                      <m:t>,</m:t>
                                    </m:r>
                                    <m:bar>
                                      <m:barPr>
                                        <m:pos m:val="top"/>
                                        <m:ctrlPr>
                                          <a:rPr lang="en-US" b="0" i="1" smtClean="0">
                                            <a:solidFill>
                                              <a:schemeClr val="tx1"/>
                                            </a:solidFill>
                                            <a:latin typeface="Cambria Math" panose="02040503050406030204" pitchFamily="18" charset="0"/>
                                          </a:rPr>
                                        </m:ctrlPr>
                                      </m:barPr>
                                      <m:e>
                                        <m:r>
                                          <a:rPr lang="en-US" b="0" i="1" smtClean="0">
                                            <a:solidFill>
                                              <a:schemeClr val="tx1"/>
                                            </a:solidFill>
                                            <a:latin typeface="Cambria Math"/>
                                          </a:rPr>
                                          <m:t>𝑆</m:t>
                                        </m:r>
                                      </m:e>
                                    </m:bar>
                                    <m:r>
                                      <a:rPr lang="en-US" b="0" i="1" smtClean="0">
                                        <a:solidFill>
                                          <a:schemeClr val="tx1"/>
                                        </a:solidFill>
                                        <a:latin typeface="Cambria Math"/>
                                      </a:rPr>
                                      <m:t>)</m:t>
                                    </m:r>
                                  </m:den>
                                </m:f>
                              </m:oMath>
                            </m:oMathPara>
                          </a14:m>
                          <a:endParaRPr lang="en-US" i="1" dirty="0"/>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982322">
                    <a:tc>
                      <a:txBody>
                        <a:bodyPr/>
                        <a:lstStyle/>
                        <a:p>
                          <a:pPr algn="ctr"/>
                          <a:r>
                            <a:rPr lang="en-US" sz="2200" dirty="0" smtClean="0"/>
                            <a:t>Consistency</a:t>
                          </a:r>
                          <a:endParaRPr lang="en-US" sz="2200" dirty="0"/>
                        </a:p>
                      </a:txBody>
                      <a:tcPr marL="0" marR="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gridSpan="2">
                      <a:txBody>
                        <a:bodyPr/>
                        <a:lstStyle/>
                        <a:p>
                          <a:pPr algn="ctr"/>
                          <a14:m>
                            <m:oMath xmlns:m="http://schemas.openxmlformats.org/officeDocument/2006/math">
                              <m:r>
                                <a:rPr lang="en-US" b="0" i="1" smtClean="0">
                                  <a:latin typeface="Cambria Math"/>
                                </a:rPr>
                                <m:t>1−</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a:rPr>
                                                    <m:t>𝑆</m:t>
                                                  </m:r>
                                                </m:e>
                                              </m:d>
                                            </m:num>
                                            <m:den>
                                              <m:d>
                                                <m:dPr>
                                                  <m:begChr m:val="|"/>
                                                  <m:endChr m:val="|"/>
                                                  <m:ctrlPr>
                                                    <a:rPr lang="en-US" b="0" i="1" smtClean="0">
                                                      <a:latin typeface="Cambria Math" panose="02040503050406030204" pitchFamily="18" charset="0"/>
                                                    </a:rPr>
                                                  </m:ctrlPr>
                                                </m:dPr>
                                                <m:e>
                                                  <m:r>
                                                    <a:rPr lang="en-US" b="0" i="1" smtClean="0">
                                                      <a:latin typeface="Cambria Math"/>
                                                    </a:rPr>
                                                    <m:t>𝑄</m:t>
                                                  </m:r>
                                                </m:e>
                                              </m:d>
                                            </m:den>
                                          </m:f>
                                        </m:e>
                                      </m:d>
                                    </m:den>
                                  </m:f>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m:t>
                                          </m:r>
                                        </m:sup>
                                      </m:sSup>
                                      <m:r>
                                        <m:rPr>
                                          <m:brk m:alnAt="7"/>
                                        </m:rPr>
                                        <a:rPr lang="en-US" b="0" i="1" smtClean="0">
                                          <a:latin typeface="Cambria Math"/>
                                        </a:rPr>
                                        <m:t>⊆</m:t>
                                      </m:r>
                                      <m:r>
                                        <a:rPr lang="en-US" b="0" i="1" smtClean="0">
                                          <a:latin typeface="Cambria Math"/>
                                        </a:rPr>
                                        <m:t>𝑆</m:t>
                                      </m:r>
                                      <m:r>
                                        <a:rPr lang="en-US" b="0" i="1" smtClean="0">
                                          <a:latin typeface="Cambria Math"/>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𝑄</m:t>
                                              </m:r>
                                            </m:e>
                                            <m:sup>
                                              <m:r>
                                                <a:rPr lang="en-US" b="0" i="1" smtClean="0">
                                                  <a:latin typeface="Cambria Math"/>
                                                </a:rPr>
                                                <m:t>′</m:t>
                                              </m:r>
                                            </m:sup>
                                          </m:sSup>
                                        </m:e>
                                      </m:d>
                                      <m:r>
                                        <m:rPr>
                                          <m:brk m:alnAt="7"/>
                                        </m:rP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𝑄</m:t>
                                          </m:r>
                                        </m:e>
                                      </m:d>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smtClean="0">
                                                  <a:latin typeface="Cambria Math"/>
                                                </a:rPr>
                                                <m:t>𝐹</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𝑆</m:t>
                                                      </m:r>
                                                    </m:e>
                                                    <m:sup>
                                                      <m:r>
                                                        <a:rPr lang="en-US" b="0" i="1" smtClean="0">
                                                          <a:latin typeface="Cambria Math"/>
                                                        </a:rPr>
                                                        <m:t>′</m:t>
                                                      </m:r>
                                                    </m:sup>
                                                  </m:sSup>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m:t>
                                                  </m:r>
                                                </m:e>
                                                <m:sub>
                                                  <m:r>
                                                    <m:rPr>
                                                      <m:sty m:val="p"/>
                                                    </m:rPr>
                                                    <a:rPr lang="en-US" b="0" i="0" smtClean="0">
                                                      <a:latin typeface="Cambria Math"/>
                                                    </a:rPr>
                                                    <m:t>mean</m:t>
                                                  </m:r>
                                                </m:sub>
                                              </m:sSub>
                                            </m:e>
                                          </m:d>
                                        </m:e>
                                        <m:sup>
                                          <m:r>
                                            <a:rPr lang="en-US" b="0" i="1" smtClean="0">
                                              <a:latin typeface="Cambria Math"/>
                                            </a:rPr>
                                            <m:t>2</m:t>
                                          </m:r>
                                        </m:sup>
                                      </m:sSup>
                                    </m:e>
                                  </m:nary>
                                </m:e>
                              </m:rad>
                            </m:oMath>
                          </a14:m>
                          <a:r>
                            <a:rPr lang="en-US" dirty="0" smtClean="0"/>
                            <a:t> </a:t>
                          </a:r>
                          <a:endParaRPr lang="en-US" dirty="0"/>
                        </a:p>
                      </a:txBody>
                      <a:tcPr marL="0" marR="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hMerge="1">
                      <a:txBody>
                        <a:bodyPr/>
                        <a:lstStyle/>
                        <a:p>
                          <a:pPr algn="ctr"/>
                          <a:endParaRPr lang="en-US" dirty="0"/>
                        </a:p>
                      </a:txBody>
                      <a:tcPr anchor="ct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553887983"/>
                  </p:ext>
                </p:extLst>
              </p:nvPr>
            </p:nvGraphicFramePr>
            <p:xfrm>
              <a:off x="3023828" y="1016732"/>
              <a:ext cx="6032701" cy="4590101"/>
            </p:xfrm>
            <a:graphic>
              <a:graphicData uri="http://schemas.openxmlformats.org/drawingml/2006/table">
                <a:tbl>
                  <a:tblPr firstRow="1" bandRow="1">
                    <a:tableStyleId>{5C22544A-7EE6-4342-B048-85BDC9FD1C3A}</a:tableStyleId>
                  </a:tblPr>
                  <a:tblGrid>
                    <a:gridCol w="1494996"/>
                    <a:gridCol w="1756531"/>
                    <a:gridCol w="2781174"/>
                  </a:tblGrid>
                  <a:tr h="497973">
                    <a:tc>
                      <a:txBody>
                        <a:bodyPr/>
                        <a:lstStyle/>
                        <a:p>
                          <a:pPr algn="ctr"/>
                          <a:r>
                            <a:rPr lang="en-US" sz="2400" dirty="0" smtClean="0"/>
                            <a:t>Metrics</a:t>
                          </a:r>
                          <a:endParaRPr lang="en-US" sz="2400" dirty="0"/>
                        </a:p>
                      </a:txBody>
                      <a:tcPr marL="0" marR="0" anchor="ctr">
                        <a:lnR w="28575" cap="flat" cmpd="sng" algn="ctr">
                          <a:solidFill>
                            <a:schemeClr val="bg1"/>
                          </a:solidFill>
                          <a:prstDash val="solid"/>
                          <a:round/>
                          <a:headEnd type="none" w="med" len="med"/>
                          <a:tailEnd type="none" w="med" len="med"/>
                        </a:lnR>
                      </a:tcPr>
                    </a:tc>
                    <a:tc gridSpan="2">
                      <a:txBody>
                        <a:bodyPr/>
                        <a:lstStyle/>
                        <a:p>
                          <a:pPr algn="ctr"/>
                          <a:r>
                            <a:rPr lang="en-US" sz="2400" dirty="0" smtClean="0"/>
                            <a:t>Formulas</a:t>
                          </a:r>
                          <a:endParaRPr lang="en-US" sz="2400" dirty="0"/>
                        </a:p>
                      </a:txBody>
                      <a:tcPr marL="0" marR="0" anchor="ctr">
                        <a:lnL w="28575" cap="flat" cmpd="sng" algn="ctr">
                          <a:solidFill>
                            <a:schemeClr val="bg1"/>
                          </a:solidFill>
                          <a:prstDash val="solid"/>
                          <a:round/>
                          <a:headEnd type="none" w="med" len="med"/>
                          <a:tailEnd type="none" w="med" len="med"/>
                        </a:lnL>
                      </a:tcPr>
                    </a:tc>
                    <a:tc hMerge="1">
                      <a:txBody>
                        <a:bodyPr/>
                        <a:lstStyle/>
                        <a:p>
                          <a:pPr algn="ctr"/>
                          <a:endParaRPr lang="en-US" dirty="0"/>
                        </a:p>
                      </a:txBody>
                      <a:tcPr anchor="ctr"/>
                    </a:tc>
                  </a:tr>
                  <a:tr h="809158">
                    <a:tc>
                      <a:txBody>
                        <a:bodyPr/>
                        <a:lstStyle/>
                        <a:p>
                          <a:pPr algn="ctr"/>
                          <a:r>
                            <a:rPr lang="en-US" sz="2200" dirty="0" smtClean="0"/>
                            <a:t>F-score</a:t>
                          </a:r>
                          <a:endParaRPr lang="en-US" sz="2200" dirty="0"/>
                        </a:p>
                      </a:txBody>
                      <a:tcPr marL="0" marR="0" anchor="ctr">
                        <a:lnR w="28575"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gridSpan="2">
                      <a:txBody>
                        <a:bodyPr/>
                        <a:lstStyle/>
                        <a:p>
                          <a:endParaRPr lang="en-US"/>
                        </a:p>
                      </a:txBody>
                      <a:tcPr marL="0" marR="0" anchor="ctr">
                        <a:lnL w="28575"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blipFill rotWithShape="0">
                          <a:blip r:embed="rId3"/>
                          <a:stretch>
                            <a:fillRect l="-33154" t="-64662" r="-537" b="-408271"/>
                          </a:stretch>
                        </a:blipFill>
                      </a:tcPr>
                    </a:tc>
                    <a:tc hMerge="1">
                      <a:txBody>
                        <a:bodyPr/>
                        <a:lstStyle/>
                        <a:p>
                          <a:pPr algn="ctr"/>
                          <a:endParaRPr lang="en-US" dirty="0"/>
                        </a:p>
                      </a:txBody>
                      <a:tcPr anchor="ctr"/>
                    </a:tc>
                  </a:tr>
                  <a:tr h="719018">
                    <a:tc rowSpan="3">
                      <a:txBody>
                        <a:bodyPr/>
                        <a:lstStyle/>
                        <a:p>
                          <a:pPr algn="ctr"/>
                          <a:r>
                            <a:rPr lang="en-US" sz="2200" dirty="0" smtClean="0"/>
                            <a:t>Community goodness metrics</a:t>
                          </a:r>
                          <a:endParaRPr lang="en-US" sz="2200" dirty="0"/>
                        </a:p>
                      </a:txBody>
                      <a:tcPr marL="0" marR="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t>Density</a:t>
                          </a:r>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marL="0" marR="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117544" t="-185593" r="-877" b="-360169"/>
                          </a:stretch>
                        </a:blipFill>
                      </a:tcPr>
                    </a:tc>
                  </a:tr>
                  <a:tr h="786861">
                    <a:tc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t>Cohesiveness</a:t>
                          </a:r>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117544" t="-261240" r="-877" b="-229457"/>
                          </a:stretch>
                        </a:blipFill>
                      </a:tcPr>
                    </a:tc>
                  </a:tr>
                  <a:tr h="794769">
                    <a:tc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err="1" smtClean="0"/>
                            <a:t>Separability</a:t>
                          </a:r>
                          <a:endParaRPr lang="en-US" sz="2200" dirty="0" smtClean="0"/>
                        </a:p>
                      </a:txBody>
                      <a:tcPr marL="0" marR="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117544" t="-355725" r="-877" b="-125954"/>
                          </a:stretch>
                        </a:blipFill>
                      </a:tcPr>
                    </a:tc>
                  </a:tr>
                  <a:tr h="982322">
                    <a:tc>
                      <a:txBody>
                        <a:bodyPr/>
                        <a:lstStyle/>
                        <a:p>
                          <a:pPr algn="ctr"/>
                          <a:r>
                            <a:rPr lang="en-US" sz="2200" dirty="0" smtClean="0"/>
                            <a:t>Consistency</a:t>
                          </a:r>
                          <a:endParaRPr lang="en-US" sz="2200" dirty="0"/>
                        </a:p>
                      </a:txBody>
                      <a:tcPr marL="0" marR="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gridSpan="2">
                      <a:txBody>
                        <a:bodyPr/>
                        <a:lstStyle/>
                        <a:p>
                          <a:endParaRPr lang="en-US"/>
                        </a:p>
                      </a:txBody>
                      <a:tcPr marL="0" marR="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blipFill rotWithShape="0">
                          <a:blip r:embed="rId3"/>
                          <a:stretch>
                            <a:fillRect l="-33154" t="-370807" r="-537" b="-2484"/>
                          </a:stretch>
                        </a:blipFill>
                      </a:tcPr>
                    </a:tc>
                    <a:tc hMerge="1">
                      <a:txBody>
                        <a:bodyPr/>
                        <a:lstStyle/>
                        <a:p>
                          <a:pPr algn="ctr"/>
                          <a:endParaRPr lang="en-US" dirty="0"/>
                        </a:p>
                      </a:txBody>
                      <a:tcPr anchor="ctr"/>
                    </a:tc>
                  </a:tr>
                </a:tbl>
              </a:graphicData>
            </a:graphic>
          </p:graphicFrame>
        </mc:Fallback>
      </mc:AlternateContent>
      <p:sp>
        <p:nvSpPr>
          <p:cNvPr id="9" name="Rectangle 8"/>
          <p:cNvSpPr/>
          <p:nvPr/>
        </p:nvSpPr>
        <p:spPr>
          <a:xfrm>
            <a:off x="3266231" y="5733300"/>
            <a:ext cx="5722344" cy="997196"/>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a:t>
            </a:r>
            <a:r>
              <a:rPr lang="en-US" sz="1400" dirty="0">
                <a:solidFill>
                  <a:schemeClr val="bg1"/>
                </a:solidFill>
                <a:latin typeface="+mj-lt"/>
                <a:cs typeface="Times New Roman" pitchFamily="18" charset="0"/>
              </a:rPr>
              <a:t>1</a:t>
            </a:r>
            <a:r>
              <a:rPr lang="en-US" sz="1400" dirty="0" smtClean="0">
                <a:solidFill>
                  <a:schemeClr val="bg1"/>
                </a:solidFill>
                <a:latin typeface="+mj-lt"/>
                <a:cs typeface="Times New Roman" pitchFamily="18" charset="0"/>
              </a:rPr>
              <a:t>] </a:t>
            </a:r>
            <a:r>
              <a:rPr lang="en-US" sz="1400" dirty="0">
                <a:solidFill>
                  <a:srgbClr val="E9EDF4"/>
                </a:solidFill>
              </a:rPr>
              <a:t>J. Yang and J. </a:t>
            </a:r>
            <a:r>
              <a:rPr lang="en-US" sz="1400" dirty="0" err="1">
                <a:solidFill>
                  <a:srgbClr val="E9EDF4"/>
                </a:solidFill>
              </a:rPr>
              <a:t>Leskovec</a:t>
            </a:r>
            <a:r>
              <a:rPr lang="en-US" sz="1400" dirty="0">
                <a:solidFill>
                  <a:srgbClr val="E9EDF4"/>
                </a:solidFill>
              </a:rPr>
              <a:t>. </a:t>
            </a:r>
            <a:r>
              <a:rPr lang="en-US" sz="1400" dirty="0" err="1">
                <a:solidFill>
                  <a:srgbClr val="E9EDF4"/>
                </a:solidFill>
              </a:rPr>
              <a:t>Dening</a:t>
            </a:r>
            <a:r>
              <a:rPr lang="en-US" sz="1400" dirty="0">
                <a:solidFill>
                  <a:srgbClr val="E9EDF4"/>
                </a:solidFill>
              </a:rPr>
              <a:t> and evaluating network communities based on ground-truth. In ICDM, pages 745-754, 2012.</a:t>
            </a:r>
            <a:endParaRPr lang="en-US" sz="1400" dirty="0" smtClean="0">
              <a:solidFill>
                <a:schemeClr val="bg1"/>
              </a:solidFill>
              <a:latin typeface="+mj-lt"/>
              <a:cs typeface="Times New Roman" pitchFamily="18" charset="0"/>
            </a:endParaRPr>
          </a:p>
          <a:p>
            <a:pPr marL="57150" lvl="0" eaLnBrk="0" hangingPunct="0">
              <a:spcBef>
                <a:spcPct val="20000"/>
              </a:spcBef>
            </a:pPr>
            <a:r>
              <a:rPr lang="en-US" sz="1400" dirty="0" smtClean="0">
                <a:solidFill>
                  <a:schemeClr val="bg1"/>
                </a:solidFill>
                <a:cs typeface="Times New Roman" pitchFamily="18" charset="0"/>
              </a:rPr>
              <a:t>[2] </a:t>
            </a:r>
            <a:r>
              <a:rPr lang="en-US" sz="1400" dirty="0">
                <a:solidFill>
                  <a:schemeClr val="bg1"/>
                </a:solidFill>
                <a:cs typeface="Times New Roman" pitchFamily="18" charset="0"/>
              </a:rPr>
              <a:t>Ma, </a:t>
            </a:r>
            <a:r>
              <a:rPr lang="en-US" sz="1400" dirty="0" err="1">
                <a:solidFill>
                  <a:schemeClr val="bg1"/>
                </a:solidFill>
                <a:cs typeface="Times New Roman" pitchFamily="18" charset="0"/>
              </a:rPr>
              <a:t>Lianhang</a:t>
            </a:r>
            <a:r>
              <a:rPr lang="en-US" sz="1400" dirty="0">
                <a:solidFill>
                  <a:schemeClr val="bg1"/>
                </a:solidFill>
                <a:cs typeface="Times New Roman" pitchFamily="18" charset="0"/>
              </a:rPr>
              <a:t>, et al. </a:t>
            </a:r>
            <a:r>
              <a:rPr lang="en-US" sz="1400" dirty="0" smtClean="0">
                <a:solidFill>
                  <a:schemeClr val="bg1"/>
                </a:solidFill>
                <a:cs typeface="Times New Roman" pitchFamily="18" charset="0"/>
              </a:rPr>
              <a:t>GMAC: </a:t>
            </a:r>
            <a:r>
              <a:rPr lang="en-US" sz="1400" dirty="0">
                <a:solidFill>
                  <a:schemeClr val="bg1"/>
                </a:solidFill>
                <a:cs typeface="Times New Roman" pitchFamily="18" charset="0"/>
              </a:rPr>
              <a:t>A seed-insensitive approach to local community detection</a:t>
            </a:r>
            <a:r>
              <a:rPr lang="en-US" sz="1400" dirty="0" smtClean="0">
                <a:solidFill>
                  <a:schemeClr val="bg1"/>
                </a:solidFill>
                <a:cs typeface="Times New Roman" pitchFamily="18" charset="0"/>
              </a:rPr>
              <a:t>. In </a:t>
            </a:r>
            <a:r>
              <a:rPr lang="en-US" sz="1400" dirty="0" err="1" smtClean="0">
                <a:solidFill>
                  <a:schemeClr val="bg1"/>
                </a:solidFill>
                <a:cs typeface="Times New Roman" pitchFamily="18" charset="0"/>
              </a:rPr>
              <a:t>DaWak</a:t>
            </a:r>
            <a:r>
              <a:rPr lang="en-US" sz="1400" dirty="0" smtClean="0">
                <a:solidFill>
                  <a:schemeClr val="bg1"/>
                </a:solidFill>
                <a:cs typeface="Times New Roman" pitchFamily="18" charset="0"/>
              </a:rPr>
              <a:t>, pages 297-308, 2013.</a:t>
            </a:r>
            <a:endParaRPr lang="en-US" sz="1400" dirty="0">
              <a:solidFill>
                <a:schemeClr val="bg1"/>
              </a:solidFill>
              <a:cs typeface="Times New Roman"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869721"/>
            <a:ext cx="2804055" cy="2743524"/>
          </a:xfrm>
          <a:prstGeom prst="rect">
            <a:avLst/>
          </a:prstGeom>
        </p:spPr>
      </p:pic>
      <p:sp>
        <p:nvSpPr>
          <p:cNvPr id="7" name="Oval 6"/>
          <p:cNvSpPr/>
          <p:nvPr/>
        </p:nvSpPr>
        <p:spPr>
          <a:xfrm>
            <a:off x="846740" y="3642092"/>
            <a:ext cx="122666" cy="122666"/>
          </a:xfrm>
          <a:prstGeom prst="ellipse">
            <a:avLst/>
          </a:prstGeom>
          <a:solidFill>
            <a:srgbClr val="FF7F00"/>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33921" y="3623698"/>
            <a:ext cx="130096" cy="130096"/>
          </a:xfrm>
          <a:prstGeom prst="ellipse">
            <a:avLst/>
          </a:prstGeom>
          <a:solidFill>
            <a:srgbClr val="4DAF4A"/>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36004" y="3313500"/>
            <a:ext cx="130098" cy="130098"/>
          </a:xfrm>
          <a:prstGeom prst="ellipse">
            <a:avLst/>
          </a:prstGeom>
          <a:solidFill>
            <a:srgbClr val="377EB8"/>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734910" y="3155544"/>
            <a:ext cx="130098" cy="130098"/>
          </a:xfrm>
          <a:prstGeom prst="ellipse">
            <a:avLst/>
          </a:prstGeom>
          <a:solidFill>
            <a:srgbClr val="E41A1C"/>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1084954" y="3336520"/>
            <a:ext cx="130098" cy="130098"/>
          </a:xfrm>
          <a:prstGeom prst="ellipse">
            <a:avLst/>
          </a:prstGeom>
          <a:solidFill>
            <a:srgbClr val="FFFF33"/>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1089892" y="3665536"/>
            <a:ext cx="130098" cy="130098"/>
          </a:xfrm>
          <a:prstGeom prst="ellipse">
            <a:avLst/>
          </a:prstGeom>
          <a:solidFill>
            <a:srgbClr val="A65628"/>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692047" y="3838962"/>
            <a:ext cx="130098" cy="130098"/>
          </a:xfrm>
          <a:prstGeom prst="ellipse">
            <a:avLst/>
          </a:prstGeom>
          <a:solidFill>
            <a:srgbClr val="984EA3"/>
          </a:solidFill>
          <a:ln w="1778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26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7449" y="368660"/>
            <a:ext cx="7248887" cy="652885"/>
          </a:xfrm>
        </p:spPr>
        <p:txBody>
          <a:bodyPr>
            <a:normAutofit/>
          </a:bodyPr>
          <a:lstStyle/>
          <a:p>
            <a:r>
              <a:rPr lang="en-US" sz="3600" dirty="0" smtClean="0">
                <a:solidFill>
                  <a:schemeClr val="tx1"/>
                </a:solidFill>
                <a:latin typeface="+mj-lt"/>
                <a:cs typeface="Times New Roman" pitchFamily="18" charset="0"/>
              </a:rPr>
              <a:t>Effectiveness Evaluation </a:t>
            </a:r>
            <a:r>
              <a:rPr lang="en-US" altLang="zh-CN" sz="3600" dirty="0" smtClean="0">
                <a:solidFill>
                  <a:schemeClr val="tx1"/>
                </a:solidFill>
                <a:latin typeface="+mj-lt"/>
                <a:cs typeface="Times New Roman" pitchFamily="18" charset="0"/>
              </a:rPr>
              <a:t>—— F-</a:t>
            </a:r>
            <a:r>
              <a:rPr lang="en-US" sz="3600" dirty="0" smtClean="0">
                <a:solidFill>
                  <a:schemeClr val="tx1"/>
                </a:solidFill>
                <a:latin typeface="+mj-lt"/>
                <a:cs typeface="Times New Roman" pitchFamily="18" charset="0"/>
              </a:rPr>
              <a:t>Score</a:t>
            </a:r>
            <a:endParaRPr lang="en-US" sz="3600" dirty="0">
              <a:solidFill>
                <a:schemeClr val="tx1"/>
              </a:solidFill>
              <a:latin typeface="+mj-lt"/>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47259422"/>
              </p:ext>
            </p:extLst>
          </p:nvPr>
        </p:nvGraphicFramePr>
        <p:xfrm>
          <a:off x="431542" y="1196246"/>
          <a:ext cx="8280916" cy="4176970"/>
        </p:xfrm>
        <a:graphic>
          <a:graphicData uri="http://schemas.openxmlformats.org/drawingml/2006/table">
            <a:tbl>
              <a:tblPr firstRow="1" bandRow="1">
                <a:tableStyleId>{5C22544A-7EE6-4342-B048-85BDC9FD1C3A}</a:tableStyleId>
              </a:tblPr>
              <a:tblGrid>
                <a:gridCol w="1617136"/>
                <a:gridCol w="740420"/>
                <a:gridCol w="740420"/>
                <a:gridCol w="740420"/>
                <a:gridCol w="740420"/>
                <a:gridCol w="740420"/>
                <a:gridCol w="740420"/>
                <a:gridCol w="740420"/>
                <a:gridCol w="740420"/>
                <a:gridCol w="740420"/>
              </a:tblGrid>
              <a:tr h="417697">
                <a:tc>
                  <a:txBody>
                    <a:bodyPr/>
                    <a:lstStyle/>
                    <a:p>
                      <a:pPr algn="ctr" fontAlgn="b"/>
                      <a:r>
                        <a:rPr lang="en-US" sz="2000" b="1" i="0" u="none" strike="noStrike" dirty="0" smtClean="0">
                          <a:solidFill>
                            <a:srgbClr val="E9EDF4"/>
                          </a:solidFill>
                          <a:effectLst/>
                          <a:latin typeface="Calibri"/>
                        </a:rPr>
                        <a:t>F-score</a:t>
                      </a:r>
                      <a:endParaRPr lang="en-US" sz="2000" b="1" i="0" u="none" strike="noStrike" dirty="0">
                        <a:solidFill>
                          <a:srgbClr val="E9EDF4"/>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QDC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DS</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OQC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MDG</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PRN</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LS</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EMC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smtClean="0">
                          <a:solidFill>
                            <a:srgbClr val="E9EDF4"/>
                          </a:solidFill>
                          <a:effectLst/>
                          <a:latin typeface="Calibri"/>
                        </a:rPr>
                        <a:t>SM</a:t>
                      </a:r>
                      <a:endParaRPr lang="en-US" sz="2000" b="1" i="0" u="none" strike="noStrike" dirty="0">
                        <a:solidFill>
                          <a:srgbClr val="E9EDF4"/>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LM</a:t>
                      </a:r>
                    </a:p>
                  </a:txBody>
                  <a:tcPr marL="9525" marR="9525" marT="9525" marB="0" anchor="ctr">
                    <a:lnL w="28575" cap="flat" cmpd="sng" algn="ctr">
                      <a:solidFill>
                        <a:schemeClr val="bg1"/>
                      </a:solidFill>
                      <a:prstDash val="solid"/>
                      <a:round/>
                      <a:headEnd type="none" w="med" len="med"/>
                      <a:tailEnd type="none" w="med" len="med"/>
                    </a:lnL>
                  </a:tcPr>
                </a:tc>
              </a:tr>
              <a:tr h="417697">
                <a:tc>
                  <a:txBody>
                    <a:bodyPr/>
                    <a:lstStyle/>
                    <a:p>
                      <a:pPr algn="ctr" fontAlgn="b"/>
                      <a:r>
                        <a:rPr lang="en-US" sz="2000" b="0" i="0" u="none" strike="noStrike" dirty="0" smtClean="0">
                          <a:solidFill>
                            <a:srgbClr val="000000"/>
                          </a:solidFill>
                          <a:effectLst/>
                          <a:latin typeface="+mn-lt"/>
                        </a:rPr>
                        <a:t>Amazon</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0.83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0.66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0.61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0.60</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0.58</a:t>
                      </a:r>
                    </a:p>
                  </a:txBody>
                  <a:tcPr marL="9525" marR="9525" marT="9525"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smtClean="0">
                          <a:solidFill>
                            <a:srgbClr val="000000"/>
                          </a:solidFill>
                          <a:effectLst/>
                          <a:latin typeface="+mn-lt"/>
                        </a:rPr>
                        <a:t>DBLP</a:t>
                      </a:r>
                      <a:endParaRPr lang="en-US" sz="2000" b="0" i="0" u="none" strike="noStrike" dirty="0">
                        <a:solidFill>
                          <a:srgbClr val="000000"/>
                        </a:solidFill>
                        <a:effectLst/>
                        <a:latin typeface="+mn-lt"/>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0.48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0.37</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err="1" smtClean="0">
                          <a:solidFill>
                            <a:srgbClr val="000000"/>
                          </a:solidFill>
                          <a:effectLst/>
                          <a:latin typeface="+mn-lt"/>
                        </a:rPr>
                        <a:t>Youtube</a:t>
                      </a:r>
                      <a:endParaRPr lang="en-US" sz="2000" b="0" i="0" u="none" strike="noStrike" dirty="0">
                        <a:solidFill>
                          <a:srgbClr val="000000"/>
                        </a:solidFill>
                        <a:effectLst/>
                        <a:latin typeface="+mn-lt"/>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0.43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0.23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0.22</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smtClean="0">
                          <a:solidFill>
                            <a:srgbClr val="000000"/>
                          </a:solidFill>
                          <a:effectLst/>
                          <a:latin typeface="+mn-lt"/>
                        </a:rPr>
                        <a:t>Orkut</a:t>
                      </a:r>
                      <a:endParaRPr lang="en-US" sz="2000" b="0" i="0" u="none" strike="noStrike" dirty="0">
                        <a:solidFill>
                          <a:srgbClr val="000000"/>
                        </a:solidFill>
                        <a:effectLst/>
                        <a:latin typeface="+mn-lt"/>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0.47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0.21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0.18</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err="1" smtClean="0">
                          <a:solidFill>
                            <a:srgbClr val="000000"/>
                          </a:solidFill>
                          <a:effectLst/>
                          <a:latin typeface="+mn-lt"/>
                        </a:rPr>
                        <a:t>LiveJournal</a:t>
                      </a:r>
                      <a:endParaRPr lang="en-US" sz="2000" b="0" i="0" u="none" strike="noStrike" dirty="0">
                        <a:solidFill>
                          <a:srgbClr val="000000"/>
                        </a:solidFill>
                        <a:effectLst/>
                        <a:latin typeface="+mn-lt"/>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0.64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0.40</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0.47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0.49</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smtClean="0">
                          <a:solidFill>
                            <a:srgbClr val="000000"/>
                          </a:solidFill>
                          <a:effectLst/>
                          <a:latin typeface="+mn-lt"/>
                        </a:rPr>
                        <a:t>Friendster</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0.32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0.13</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smtClean="0">
                          <a:solidFill>
                            <a:srgbClr val="000000"/>
                          </a:solidFill>
                          <a:effectLst/>
                          <a:latin typeface="Calibri"/>
                        </a:rPr>
                        <a:t>Avg. F-score</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0.53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0.27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0.33</a:t>
                      </a:r>
                    </a:p>
                  </a:txBody>
                  <a:tcPr marL="9525" marR="9525" marT="9525" marB="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smtClean="0">
                          <a:solidFill>
                            <a:srgbClr val="000000"/>
                          </a:solidFill>
                          <a:effectLst/>
                          <a:latin typeface="Calibri"/>
                        </a:rPr>
                        <a:t>Avg. Precision</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0.65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0.46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0.45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0.29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0.51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0.48</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17697">
                <a:tc>
                  <a:txBody>
                    <a:bodyPr/>
                    <a:lstStyle/>
                    <a:p>
                      <a:pPr algn="ctr" fontAlgn="b"/>
                      <a:r>
                        <a:rPr lang="en-US" sz="2000" b="0" i="0" u="none" strike="noStrike" dirty="0">
                          <a:solidFill>
                            <a:srgbClr val="000000"/>
                          </a:solidFill>
                          <a:effectLst/>
                          <a:latin typeface="Calibri"/>
                        </a:rPr>
                        <a:t>Avg. </a:t>
                      </a:r>
                      <a:r>
                        <a:rPr lang="en-US" sz="2000" b="0" i="0" u="none" strike="noStrike" dirty="0" smtClean="0">
                          <a:solidFill>
                            <a:srgbClr val="000000"/>
                          </a:solidFill>
                          <a:effectLst/>
                          <a:latin typeface="Calibri"/>
                        </a:rPr>
                        <a:t>Recall</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1" i="0" u="none" strike="noStrike" dirty="0">
                          <a:solidFill>
                            <a:srgbClr val="000000"/>
                          </a:solidFill>
                          <a:effectLst/>
                          <a:latin typeface="Calibri"/>
                        </a:rPr>
                        <a:t>0.78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0.58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0.59</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p:sp>
        <p:nvSpPr>
          <p:cNvPr id="6" name="TextBox 5"/>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3847440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512" y="435855"/>
            <a:ext cx="8796551" cy="652885"/>
          </a:xfrm>
        </p:spPr>
        <p:txBody>
          <a:bodyPr>
            <a:normAutofit/>
          </a:bodyPr>
          <a:lstStyle/>
          <a:p>
            <a:r>
              <a:rPr lang="en-US" sz="3600" dirty="0" smtClean="0">
                <a:solidFill>
                  <a:schemeClr val="tx1"/>
                </a:solidFill>
                <a:latin typeface="+mj-lt"/>
                <a:cs typeface="Times New Roman" pitchFamily="18" charset="0"/>
              </a:rPr>
              <a:t>Effectiveness Evaluation</a:t>
            </a:r>
            <a:r>
              <a:rPr lang="en-US" altLang="zh-CN" sz="3600" dirty="0" smtClean="0">
                <a:solidFill>
                  <a:schemeClr val="tx1"/>
                </a:solidFill>
                <a:latin typeface="+mj-lt"/>
                <a:cs typeface="Times New Roman" pitchFamily="18" charset="0"/>
              </a:rPr>
              <a:t>——Goodness Metrics</a:t>
            </a:r>
            <a:endParaRPr lang="en-US" sz="3600" dirty="0">
              <a:solidFill>
                <a:schemeClr val="tx1"/>
              </a:solidFill>
              <a:latin typeface="+mj-lt"/>
              <a:cs typeface="Times New Roman" pitchFamily="18" charset="0"/>
            </a:endParaRPr>
          </a:p>
        </p:txBody>
      </p:sp>
      <p:sp>
        <p:nvSpPr>
          <p:cNvPr id="14" name="Title 1"/>
          <p:cNvSpPr txBox="1">
            <a:spLocks/>
          </p:cNvSpPr>
          <p:nvPr/>
        </p:nvSpPr>
        <p:spPr bwMode="auto">
          <a:xfrm>
            <a:off x="1333780" y="4734770"/>
            <a:ext cx="6476440" cy="499266"/>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spcBef>
                <a:spcPts val="600"/>
              </a:spcBef>
              <a:spcAft>
                <a:spcPts val="600"/>
              </a:spcAft>
            </a:pPr>
            <a:r>
              <a:rPr lang="en-US" sz="2400" dirty="0" smtClean="0">
                <a:solidFill>
                  <a:schemeClr val="tx1"/>
                </a:solidFill>
                <a:latin typeface="+mn-lt"/>
                <a:cs typeface="Times New Roman" pitchFamily="18" charset="0"/>
              </a:rPr>
              <a:t>Community </a:t>
            </a:r>
            <a:r>
              <a:rPr lang="en-US" sz="2400" dirty="0">
                <a:solidFill>
                  <a:schemeClr val="tx1"/>
                </a:solidFill>
                <a:latin typeface="+mn-lt"/>
                <a:cs typeface="Times New Roman" pitchFamily="18" charset="0"/>
              </a:rPr>
              <a:t>goodness metrics on </a:t>
            </a:r>
            <a:r>
              <a:rPr lang="en-US" sz="2400" dirty="0" err="1">
                <a:solidFill>
                  <a:schemeClr val="tx1"/>
                </a:solidFill>
                <a:latin typeface="+mn-lt"/>
                <a:cs typeface="Times New Roman" pitchFamily="18" charset="0"/>
              </a:rPr>
              <a:t>LiveJournal</a:t>
            </a:r>
            <a:r>
              <a:rPr lang="en-US" sz="2400" dirty="0">
                <a:solidFill>
                  <a:schemeClr val="tx1"/>
                </a:solidFill>
                <a:latin typeface="+mn-lt"/>
                <a:cs typeface="Times New Roman" pitchFamily="18" charset="0"/>
              </a:rPr>
              <a:t> graph</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48" y="1662373"/>
            <a:ext cx="3157152" cy="278005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6470" y="1662371"/>
            <a:ext cx="3281513" cy="278005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3068" y="1662370"/>
            <a:ext cx="1079128" cy="2780059"/>
          </a:xfrm>
          <a:prstGeom prst="rect">
            <a:avLst/>
          </a:prstGeom>
        </p:spPr>
      </p:pic>
      <p:sp>
        <p:nvSpPr>
          <p:cNvPr id="10" name="TextBox 9"/>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3848177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9532" y="584684"/>
            <a:ext cx="7752944" cy="652885"/>
          </a:xfrm>
        </p:spPr>
        <p:txBody>
          <a:bodyPr>
            <a:normAutofit/>
          </a:bodyPr>
          <a:lstStyle/>
          <a:p>
            <a:r>
              <a:rPr lang="en-US" sz="3600" dirty="0" smtClean="0">
                <a:solidFill>
                  <a:schemeClr val="tx1"/>
                </a:solidFill>
                <a:latin typeface="+mj-lt"/>
                <a:cs typeface="Times New Roman" pitchFamily="18" charset="0"/>
              </a:rPr>
              <a:t>Effectiveness Evaluation</a:t>
            </a:r>
            <a:r>
              <a:rPr lang="en-US" altLang="zh-CN" sz="3600" dirty="0" smtClean="0">
                <a:solidFill>
                  <a:schemeClr val="tx1"/>
                </a:solidFill>
                <a:latin typeface="+mj-lt"/>
                <a:cs typeface="Times New Roman" pitchFamily="18" charset="0"/>
              </a:rPr>
              <a:t>——Consistency</a:t>
            </a:r>
            <a:endParaRPr lang="en-US" sz="3600" dirty="0">
              <a:solidFill>
                <a:schemeClr val="tx1"/>
              </a:solidFill>
              <a:latin typeface="+mj-lt"/>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28860237"/>
              </p:ext>
            </p:extLst>
          </p:nvPr>
        </p:nvGraphicFramePr>
        <p:xfrm>
          <a:off x="539551" y="1664804"/>
          <a:ext cx="8100901" cy="3564400"/>
        </p:xfrm>
        <a:graphic>
          <a:graphicData uri="http://schemas.openxmlformats.org/drawingml/2006/table">
            <a:tbl>
              <a:tblPr firstRow="1" bandRow="1">
                <a:tableStyleId>{5C22544A-7EE6-4342-B048-85BDC9FD1C3A}</a:tableStyleId>
              </a:tblPr>
              <a:tblGrid>
                <a:gridCol w="1422532"/>
                <a:gridCol w="742041"/>
                <a:gridCol w="742041"/>
                <a:gridCol w="742041"/>
                <a:gridCol w="742041"/>
                <a:gridCol w="742041"/>
                <a:gridCol w="742041"/>
                <a:gridCol w="742041"/>
                <a:gridCol w="742041"/>
                <a:gridCol w="742041"/>
              </a:tblGrid>
              <a:tr h="445550">
                <a:tc>
                  <a:txBody>
                    <a:bodyPr/>
                    <a:lstStyle/>
                    <a:p>
                      <a:pPr algn="ctr" fontAlgn="b"/>
                      <a:r>
                        <a:rPr lang="en-US" sz="2000" b="1" i="0" u="none" strike="noStrike" dirty="0" smtClean="0">
                          <a:solidFill>
                            <a:srgbClr val="E9EDF4"/>
                          </a:solidFill>
                          <a:effectLst/>
                          <a:latin typeface="Calibri"/>
                        </a:rPr>
                        <a:t>Consistency</a:t>
                      </a:r>
                      <a:endParaRPr lang="en-US" sz="2000" b="1" i="0" u="none" strike="noStrike" dirty="0">
                        <a:solidFill>
                          <a:srgbClr val="E9EDF4"/>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QDC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DS</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OQC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MDG</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PRN</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LS</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EMC</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smtClean="0">
                          <a:solidFill>
                            <a:srgbClr val="E9EDF4"/>
                          </a:solidFill>
                          <a:effectLst/>
                          <a:latin typeface="Calibri"/>
                        </a:rPr>
                        <a:t>SM</a:t>
                      </a:r>
                      <a:endParaRPr lang="en-US" sz="2000" b="1" i="0" u="none" strike="noStrike" dirty="0">
                        <a:solidFill>
                          <a:srgbClr val="E9EDF4"/>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fontAlgn="b"/>
                      <a:r>
                        <a:rPr lang="en-US" sz="2000" b="1" i="0" u="none" strike="noStrike" dirty="0">
                          <a:solidFill>
                            <a:srgbClr val="E9EDF4"/>
                          </a:solidFill>
                          <a:effectLst/>
                          <a:latin typeface="Calibri"/>
                        </a:rPr>
                        <a:t>LM</a:t>
                      </a:r>
                    </a:p>
                  </a:txBody>
                  <a:tcPr marL="9525" marR="9525" marT="9525" marB="0" anchor="ctr">
                    <a:lnL w="28575" cap="flat" cmpd="sng" algn="ctr">
                      <a:solidFill>
                        <a:schemeClr val="bg1"/>
                      </a:solidFill>
                      <a:prstDash val="solid"/>
                      <a:round/>
                      <a:headEnd type="none" w="med" len="med"/>
                      <a:tailEnd type="none" w="med" len="med"/>
                    </a:lnL>
                  </a:tcPr>
                </a:tc>
              </a:tr>
              <a:tr h="445550">
                <a:tc>
                  <a:txBody>
                    <a:bodyPr/>
                    <a:lstStyle/>
                    <a:p>
                      <a:pPr algn="ctr" fontAlgn="b"/>
                      <a:r>
                        <a:rPr lang="en-US" sz="2000" b="0" i="0" u="none" strike="noStrike" dirty="0" smtClean="0">
                          <a:solidFill>
                            <a:srgbClr val="000000"/>
                          </a:solidFill>
                          <a:effectLst/>
                          <a:latin typeface="+mn-lt"/>
                        </a:rPr>
                        <a:t>Amazon</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0.94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0.77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0.76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0.79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0.74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0.61</a:t>
                      </a:r>
                    </a:p>
                  </a:txBody>
                  <a:tcPr marL="9525" marR="9525" marT="9525" marB="0"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smtClean="0">
                          <a:solidFill>
                            <a:srgbClr val="000000"/>
                          </a:solidFill>
                          <a:effectLst/>
                          <a:latin typeface="+mn-lt"/>
                        </a:rPr>
                        <a:t>DBLP</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0.88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0.56</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err="1" smtClean="0">
                          <a:solidFill>
                            <a:srgbClr val="000000"/>
                          </a:solidFill>
                          <a:effectLst/>
                          <a:latin typeface="+mn-lt"/>
                        </a:rPr>
                        <a:t>Youtube</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0.85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0.61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0.54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0.71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0.36</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smtClean="0">
                          <a:solidFill>
                            <a:srgbClr val="000000"/>
                          </a:solidFill>
                          <a:effectLst/>
                          <a:latin typeface="+mn-lt"/>
                        </a:rPr>
                        <a:t>Orkut</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0.83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0.47</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err="1" smtClean="0">
                          <a:solidFill>
                            <a:srgbClr val="000000"/>
                          </a:solidFill>
                          <a:effectLst/>
                          <a:latin typeface="+mn-lt"/>
                        </a:rPr>
                        <a:t>LiveJournal</a:t>
                      </a:r>
                      <a:endParaRPr lang="en-US" sz="2000" b="0" i="0" u="none" strike="noStrike" dirty="0">
                        <a:solidFill>
                          <a:srgbClr val="000000"/>
                        </a:solidFill>
                        <a:effectLst/>
                        <a:latin typeface="+mn-lt"/>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0.93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0.74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0.84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0.73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0.58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0.52</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smtClean="0">
                          <a:solidFill>
                            <a:srgbClr val="000000"/>
                          </a:solidFill>
                          <a:effectLst/>
                          <a:latin typeface="+mn-lt"/>
                        </a:rPr>
                        <a:t>Friendster</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0.78</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0.56</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0.65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0.49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a:t>
                      </a:r>
                      <a:endParaRPr lang="en-US" sz="2000" b="0" i="0" u="none" strike="noStrike" dirty="0">
                        <a:solidFill>
                          <a:srgbClr val="000000"/>
                        </a:solidFill>
                        <a:effectLst/>
                        <a:latin typeface="Calibri"/>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0.39</a:t>
                      </a:r>
                    </a:p>
                  </a:txBody>
                  <a:tcPr marL="9525" marR="9525" marT="9525" marB="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45550">
                <a:tc>
                  <a:txBody>
                    <a:bodyPr/>
                    <a:lstStyle/>
                    <a:p>
                      <a:pPr algn="ctr" fontAlgn="b"/>
                      <a:r>
                        <a:rPr lang="en-US" sz="2000" b="0" i="0" u="none" strike="noStrike" dirty="0" smtClean="0">
                          <a:solidFill>
                            <a:srgbClr val="000000"/>
                          </a:solidFill>
                          <a:effectLst/>
                          <a:latin typeface="Calibri"/>
                        </a:rPr>
                        <a:t>Average</a:t>
                      </a:r>
                      <a:endParaRPr lang="en-US" sz="2000" b="0" i="0" u="none" strike="noStrike" dirty="0">
                        <a:solidFill>
                          <a:srgbClr val="000000"/>
                        </a:solidFill>
                        <a:effectLst/>
                        <a:latin typeface="Calibri"/>
                      </a:endParaRPr>
                    </a:p>
                  </a:txBody>
                  <a:tcPr marL="9525" marR="9525" marT="9525" marB="0" anchor="ctr">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1" i="0" u="none" strike="noStrike" dirty="0">
                          <a:solidFill>
                            <a:srgbClr val="000000"/>
                          </a:solidFill>
                          <a:effectLst/>
                          <a:latin typeface="Calibri"/>
                        </a:rPr>
                        <a:t>0.87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0.44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0.72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0.53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0.61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0.49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Calibri"/>
                        </a:rPr>
                        <a:t>0.49</a:t>
                      </a:r>
                    </a:p>
                  </a:txBody>
                  <a:tcPr marL="9525" marR="9525" marT="9525" marB="0" anchor="ctr">
                    <a:lnL w="285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r>
            </a:tbl>
          </a:graphicData>
        </a:graphic>
      </p:graphicFrame>
      <p:sp>
        <p:nvSpPr>
          <p:cNvPr id="6" name="TextBox 5"/>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1445664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9562" y="1309687"/>
            <a:ext cx="2664306" cy="652885"/>
          </a:xfrm>
        </p:spPr>
        <p:txBody>
          <a:bodyPr>
            <a:normAutofit/>
          </a:bodyPr>
          <a:lstStyle/>
          <a:p>
            <a:r>
              <a:rPr lang="en-US" sz="3600" dirty="0" smtClean="0">
                <a:solidFill>
                  <a:schemeClr val="tx1"/>
                </a:solidFill>
                <a:latin typeface="+mj-lt"/>
                <a:cs typeface="Times New Roman" pitchFamily="18" charset="0"/>
              </a:rPr>
              <a:t>Conclusions</a:t>
            </a:r>
            <a:endParaRPr lang="en-US" sz="3600" dirty="0">
              <a:solidFill>
                <a:schemeClr val="tx1"/>
              </a:solidFill>
              <a:latin typeface="+mj-lt"/>
              <a:cs typeface="Times New Roman" pitchFamily="18" charset="0"/>
            </a:endParaRPr>
          </a:p>
        </p:txBody>
      </p:sp>
      <p:sp>
        <p:nvSpPr>
          <p:cNvPr id="7" name="Title 1"/>
          <p:cNvSpPr txBox="1">
            <a:spLocks/>
          </p:cNvSpPr>
          <p:nvPr/>
        </p:nvSpPr>
        <p:spPr bwMode="auto">
          <a:xfrm>
            <a:off x="575557" y="2492896"/>
            <a:ext cx="6228692" cy="648072"/>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spcBef>
                <a:spcPts val="600"/>
              </a:spcBef>
              <a:spcAft>
                <a:spcPts val="600"/>
              </a:spcAft>
            </a:pPr>
            <a:r>
              <a:rPr lang="en-US" sz="2800" dirty="0" smtClean="0">
                <a:solidFill>
                  <a:schemeClr val="tx1"/>
                </a:solidFill>
                <a:latin typeface="+mn-lt"/>
                <a:cs typeface="Times New Roman" pitchFamily="18" charset="0"/>
              </a:rPr>
              <a:t>1)  Free rider effect is a serious problem;</a:t>
            </a:r>
          </a:p>
        </p:txBody>
      </p:sp>
      <p:sp>
        <p:nvSpPr>
          <p:cNvPr id="6" name="TextBox 5"/>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
        <p:nvSpPr>
          <p:cNvPr id="5" name="Title 1"/>
          <p:cNvSpPr txBox="1">
            <a:spLocks/>
          </p:cNvSpPr>
          <p:nvPr/>
        </p:nvSpPr>
        <p:spPr bwMode="auto">
          <a:xfrm>
            <a:off x="575557" y="3392996"/>
            <a:ext cx="7884875" cy="1404156"/>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marL="457200" indent="-457200">
              <a:spcBef>
                <a:spcPts val="600"/>
              </a:spcBef>
              <a:spcAft>
                <a:spcPts val="600"/>
              </a:spcAft>
            </a:pPr>
            <a:r>
              <a:rPr lang="en-US" sz="2800" dirty="0" smtClean="0">
                <a:solidFill>
                  <a:schemeClr val="tx1"/>
                </a:solidFill>
                <a:latin typeface="+mn-lt"/>
                <a:cs typeface="Times New Roman" pitchFamily="18" charset="0"/>
              </a:rPr>
              <a:t>2)  Query biased </a:t>
            </a:r>
            <a:r>
              <a:rPr lang="en-US" sz="2800" dirty="0">
                <a:solidFill>
                  <a:schemeClr val="tx1"/>
                </a:solidFill>
                <a:latin typeface="+mn-lt"/>
                <a:cs typeface="Times New Roman" pitchFamily="18" charset="0"/>
              </a:rPr>
              <a:t>n</a:t>
            </a:r>
            <a:r>
              <a:rPr lang="en-US" sz="2800" dirty="0" smtClean="0">
                <a:solidFill>
                  <a:schemeClr val="tx1"/>
                </a:solidFill>
                <a:latin typeface="+mn-lt"/>
                <a:cs typeface="Times New Roman" pitchFamily="18" charset="0"/>
              </a:rPr>
              <a:t>ode weighting scheme can effectively eliminate the free rider effect thus improve the accuracy.</a:t>
            </a:r>
            <a:endParaRPr lang="en-US" sz="2800" dirty="0">
              <a:solidFill>
                <a:schemeClr val="tx1"/>
              </a:solidFill>
              <a:latin typeface="+mn-lt"/>
              <a:cs typeface="Times New Roman" pitchFamily="18" charset="0"/>
            </a:endParaRPr>
          </a:p>
        </p:txBody>
      </p:sp>
    </p:spTree>
    <p:extLst>
      <p:ext uri="{BB962C8B-B14F-4D97-AF65-F5344CB8AC3E}">
        <p14:creationId xmlns:p14="http://schemas.microsoft.com/office/powerpoint/2010/main" val="127286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19" y="587030"/>
            <a:ext cx="8686800" cy="652885"/>
          </a:xfrm>
        </p:spPr>
        <p:txBody>
          <a:bodyPr/>
          <a:lstStyle/>
          <a:p>
            <a:r>
              <a:rPr lang="en-US" sz="3600" dirty="0">
                <a:solidFill>
                  <a:schemeClr val="tx1"/>
                </a:solidFill>
                <a:latin typeface="+mj-lt"/>
                <a:cs typeface="Times New Roman" pitchFamily="18" charset="0"/>
              </a:rPr>
              <a:t>Generic Local Community Detection Problem</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79512" y="1664804"/>
                <a:ext cx="4434901" cy="37093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2400" b="1" dirty="0" smtClean="0">
                    <a:latin typeface="+mj-lt"/>
                    <a:cs typeface="Times New Roman" panose="02020603050405020304" pitchFamily="18" charset="0"/>
                  </a:rPr>
                  <a:t>Input</a:t>
                </a:r>
                <a:r>
                  <a:rPr lang="en-US" sz="2400" b="1" dirty="0">
                    <a:latin typeface="+mj-lt"/>
                    <a:cs typeface="Times New Roman" panose="02020603050405020304" pitchFamily="18" charset="0"/>
                  </a:rPr>
                  <a:t>: </a:t>
                </a:r>
                <a:r>
                  <a:rPr lang="en-US" sz="2400" b="1" dirty="0" smtClean="0">
                    <a:latin typeface="+mj-lt"/>
                    <a:cs typeface="Times New Roman" panose="02020603050405020304" pitchFamily="18" charset="0"/>
                  </a:rPr>
                  <a:t> </a:t>
                </a:r>
              </a:p>
              <a:p>
                <a:pPr marL="1082675" lvl="1" indent="-457200">
                  <a:buFont typeface="+mj-lt"/>
                  <a:buAutoNum type="alphaLcParenR"/>
                </a:pPr>
                <a:r>
                  <a:rPr lang="en-US" sz="2400" dirty="0" smtClean="0">
                    <a:latin typeface="+mj-lt"/>
                    <a:cs typeface="Times New Roman" panose="02020603050405020304" pitchFamily="18" charset="0"/>
                  </a:rPr>
                  <a:t>Graph </a:t>
                </a:r>
                <a14:m>
                  <m:oMath xmlns:m="http://schemas.openxmlformats.org/officeDocument/2006/math">
                    <m:r>
                      <a:rPr lang="en-US" sz="2400">
                        <a:latin typeface="Cambria Math"/>
                        <a:cs typeface="Times New Roman" panose="02020603050405020304" pitchFamily="18" charset="0"/>
                      </a:rPr>
                      <m:t>𝐺</m:t>
                    </m:r>
                    <m:r>
                      <a:rPr lang="en-US" sz="2400">
                        <a:latin typeface="Cambria Math"/>
                        <a:cs typeface="Times New Roman" panose="02020603050405020304" pitchFamily="18" charset="0"/>
                      </a:rPr>
                      <m:t>(</m:t>
                    </m:r>
                    <m:r>
                      <a:rPr lang="en-US" sz="2400">
                        <a:latin typeface="Cambria Math"/>
                        <a:cs typeface="Times New Roman" panose="02020603050405020304" pitchFamily="18" charset="0"/>
                      </a:rPr>
                      <m:t>𝑉</m:t>
                    </m:r>
                    <m:r>
                      <a:rPr lang="en-US" sz="2400">
                        <a:latin typeface="Cambria Math"/>
                        <a:cs typeface="Times New Roman" panose="02020603050405020304" pitchFamily="18" charset="0"/>
                      </a:rPr>
                      <m:t>,</m:t>
                    </m:r>
                    <m:r>
                      <a:rPr lang="en-US" sz="2400">
                        <a:latin typeface="Cambria Math"/>
                        <a:cs typeface="Times New Roman" panose="02020603050405020304" pitchFamily="18" charset="0"/>
                      </a:rPr>
                      <m:t>𝐸</m:t>
                    </m:r>
                    <m:r>
                      <a:rPr lang="en-US" sz="2400">
                        <a:latin typeface="Cambria Math"/>
                        <a:cs typeface="Times New Roman" panose="02020603050405020304" pitchFamily="18" charset="0"/>
                      </a:rPr>
                      <m:t>)</m:t>
                    </m:r>
                  </m:oMath>
                </a14:m>
                <a:endParaRPr lang="en-US" sz="2400" dirty="0" smtClean="0">
                  <a:latin typeface="+mj-lt"/>
                  <a:cs typeface="Times New Roman" panose="02020603050405020304" pitchFamily="18" charset="0"/>
                </a:endParaRPr>
              </a:p>
              <a:p>
                <a:pPr marL="1082675" lvl="1" indent="-457200">
                  <a:buFont typeface="+mj-lt"/>
                  <a:buAutoNum type="alphaLcParenR"/>
                </a:pPr>
                <a:r>
                  <a:rPr lang="en-US" sz="2400" dirty="0" smtClean="0">
                    <a:latin typeface="+mj-lt"/>
                    <a:cs typeface="Times New Roman" panose="02020603050405020304" pitchFamily="18" charset="0"/>
                  </a:rPr>
                  <a:t>A </a:t>
                </a:r>
                <a:r>
                  <a:rPr lang="en-US" sz="2400" dirty="0">
                    <a:latin typeface="+mj-lt"/>
                    <a:cs typeface="Times New Roman" panose="02020603050405020304" pitchFamily="18" charset="0"/>
                  </a:rPr>
                  <a:t>set of </a:t>
                </a:r>
                <a:r>
                  <a:rPr lang="en-US" sz="2400" dirty="0" smtClean="0">
                    <a:latin typeface="+mj-lt"/>
                    <a:cs typeface="Times New Roman" panose="02020603050405020304" pitchFamily="18" charset="0"/>
                  </a:rPr>
                  <a:t>query nodes </a:t>
                </a:r>
                <a14:m>
                  <m:oMath xmlns:m="http://schemas.openxmlformats.org/officeDocument/2006/math">
                    <m:r>
                      <a:rPr lang="en-US" sz="2400" b="0" i="1" smtClean="0">
                        <a:latin typeface="Cambria Math"/>
                        <a:cs typeface="Times New Roman" panose="02020603050405020304" pitchFamily="18" charset="0"/>
                      </a:rPr>
                      <m:t>𝑄</m:t>
                    </m:r>
                  </m:oMath>
                </a14:m>
                <a:r>
                  <a:rPr lang="en-US" sz="2400" dirty="0">
                    <a:latin typeface="+mj-lt"/>
                    <a:cs typeface="Times New Roman" panose="02020603050405020304" pitchFamily="18" charset="0"/>
                  </a:rPr>
                  <a:t> </a:t>
                </a:r>
                <a:endParaRPr lang="en-US" sz="2400" dirty="0" smtClean="0">
                  <a:latin typeface="+mj-lt"/>
                  <a:cs typeface="Times New Roman" panose="02020603050405020304" pitchFamily="18" charset="0"/>
                </a:endParaRPr>
              </a:p>
              <a:p>
                <a:pPr marL="1082675" lvl="1" indent="-457200">
                  <a:buFont typeface="+mj-lt"/>
                  <a:buAutoNum type="alphaLcParenR"/>
                </a:pPr>
                <a:r>
                  <a:rPr lang="en-US" sz="2400" dirty="0" smtClean="0">
                    <a:latin typeface="+mj-lt"/>
                    <a:cs typeface="Times New Roman" panose="02020603050405020304" pitchFamily="18" charset="0"/>
                  </a:rPr>
                  <a:t>A </a:t>
                </a:r>
                <a:r>
                  <a:rPr lang="en-US" sz="2400" dirty="0">
                    <a:latin typeface="+mj-lt"/>
                    <a:cs typeface="Times New Roman" panose="02020603050405020304" pitchFamily="18" charset="0"/>
                  </a:rPr>
                  <a:t>goodness </a:t>
                </a:r>
                <a:r>
                  <a:rPr lang="en-US" sz="2400" dirty="0" smtClean="0">
                    <a:latin typeface="+mj-lt"/>
                    <a:cs typeface="Times New Roman" panose="02020603050405020304" pitchFamily="18" charset="0"/>
                  </a:rPr>
                  <a:t>metric </a:t>
                </a:r>
                <a14:m>
                  <m:oMath xmlns:m="http://schemas.openxmlformats.org/officeDocument/2006/math">
                    <m:r>
                      <a:rPr lang="en-US" sz="2400">
                        <a:latin typeface="Cambria Math"/>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a:latin typeface="Cambria Math"/>
                            <a:cs typeface="Times New Roman" panose="02020603050405020304" pitchFamily="18" charset="0"/>
                          </a:rPr>
                          <m:t>𝑆</m:t>
                        </m:r>
                      </m:e>
                    </m:d>
                  </m:oMath>
                </a14:m>
                <a:endParaRPr lang="en-US" sz="2400" dirty="0" smtClean="0">
                  <a:latin typeface="+mj-lt"/>
                  <a:cs typeface="Times New Roman" panose="02020603050405020304" pitchFamily="18" charset="0"/>
                </a:endParaRPr>
              </a:p>
              <a:p>
                <a:pPr marL="625475" lvl="1" indent="0">
                  <a:buNone/>
                </a:pPr>
                <a:endParaRPr lang="en-US" sz="2400" dirty="0" smtClean="0">
                  <a:latin typeface="+mj-lt"/>
                  <a:cs typeface="Times New Roman" panose="02020603050405020304" pitchFamily="18" charset="0"/>
                </a:endParaRPr>
              </a:p>
              <a:p>
                <a:pPr marL="0" lvl="1" indent="0">
                  <a:buNone/>
                </a:pPr>
                <a:r>
                  <a:rPr lang="en-US" sz="2400" b="1" dirty="0" smtClean="0">
                    <a:latin typeface="+mj-lt"/>
                    <a:cs typeface="Times New Roman" panose="02020603050405020304" pitchFamily="18" charset="0"/>
                  </a:rPr>
                  <a:t>Output</a:t>
                </a:r>
                <a:r>
                  <a:rPr lang="en-US" sz="2400" b="1" dirty="0">
                    <a:latin typeface="+mj-lt"/>
                    <a:cs typeface="Times New Roman" panose="02020603050405020304" pitchFamily="18" charset="0"/>
                  </a:rPr>
                  <a:t>:</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Subgraph</a:t>
                </a:r>
                <a:r>
                  <a:rPr lang="en-US" sz="2400" dirty="0" smtClean="0">
                    <a:latin typeface="+mj-lt"/>
                    <a:cs typeface="Times New Roman" panose="02020603050405020304" pitchFamily="18" charset="0"/>
                  </a:rPr>
                  <a:t> </a:t>
                </a:r>
                <a14:m>
                  <m:oMath xmlns:m="http://schemas.openxmlformats.org/officeDocument/2006/math">
                    <m:r>
                      <a:rPr lang="en-US" sz="2400">
                        <a:latin typeface="Cambria Math"/>
                        <a:cs typeface="Times New Roman" panose="02020603050405020304" pitchFamily="18" charset="0"/>
                      </a:rPr>
                      <m:t>𝐺</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𝑆</m:t>
                        </m:r>
                      </m:e>
                    </m:d>
                  </m:oMath>
                </a14:m>
                <a:r>
                  <a:rPr lang="en-US" sz="2400" dirty="0">
                    <a:latin typeface="+mj-lt"/>
                    <a:cs typeface="Times New Roman" panose="02020603050405020304" pitchFamily="18" charset="0"/>
                  </a:rPr>
                  <a:t> </a:t>
                </a:r>
                <a:r>
                  <a:rPr lang="en-US" sz="2400" dirty="0" smtClean="0">
                    <a:latin typeface="+mj-lt"/>
                    <a:cs typeface="Times New Roman" panose="02020603050405020304" pitchFamily="18" charset="0"/>
                  </a:rPr>
                  <a:t>such that:</a:t>
                </a:r>
              </a:p>
              <a:p>
                <a:pPr marL="1082675" lvl="1" indent="-457200">
                  <a:buFont typeface="+mj-lt"/>
                  <a:buAutoNum type="arabicParenR"/>
                </a:pPr>
                <a14:m>
                  <m:oMath xmlns:m="http://schemas.openxmlformats.org/officeDocument/2006/math">
                    <m:r>
                      <a:rPr lang="en-US" sz="2400" i="1">
                        <a:latin typeface="Cambria Math"/>
                        <a:cs typeface="Times New Roman" panose="02020603050405020304" pitchFamily="18" charset="0"/>
                      </a:rPr>
                      <m:t>𝑆</m:t>
                    </m:r>
                  </m:oMath>
                </a14:m>
                <a:r>
                  <a:rPr lang="en-US" sz="2400" dirty="0" smtClean="0">
                    <a:latin typeface="+mj-lt"/>
                    <a:cs typeface="Times New Roman" panose="02020603050405020304" pitchFamily="18" charset="0"/>
                  </a:rPr>
                  <a:t> contains </a:t>
                </a:r>
                <a14:m>
                  <m:oMath xmlns:m="http://schemas.openxmlformats.org/officeDocument/2006/math">
                    <m:r>
                      <a:rPr lang="en-US" sz="2400" i="1">
                        <a:latin typeface="Cambria Math"/>
                        <a:cs typeface="Times New Roman" panose="02020603050405020304" pitchFamily="18" charset="0"/>
                      </a:rPr>
                      <m:t>𝑄</m:t>
                    </m:r>
                  </m:oMath>
                </a14:m>
                <a:r>
                  <a:rPr lang="en-US" sz="2400" dirty="0" smtClean="0">
                    <a:latin typeface="+mj-lt"/>
                    <a:cs typeface="Times New Roman" panose="02020603050405020304" pitchFamily="18" charset="0"/>
                  </a:rPr>
                  <a:t> (</a:t>
                </a:r>
                <a14:m>
                  <m:oMath xmlns:m="http://schemas.openxmlformats.org/officeDocument/2006/math">
                    <m:r>
                      <a:rPr lang="en-US" sz="2400" b="0" i="1" smtClean="0">
                        <a:latin typeface="Cambria Math"/>
                        <a:cs typeface="Times New Roman" panose="02020603050405020304" pitchFamily="18" charset="0"/>
                      </a:rPr>
                      <m:t>𝑄</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𝑆</m:t>
                    </m:r>
                  </m:oMath>
                </a14:m>
                <a:r>
                  <a:rPr lang="en-US" sz="2400" dirty="0" smtClean="0">
                    <a:latin typeface="+mj-lt"/>
                    <a:cs typeface="Times New Roman" panose="02020603050405020304" pitchFamily="18" charset="0"/>
                  </a:rPr>
                  <a:t>)</a:t>
                </a:r>
              </a:p>
              <a:p>
                <a:pPr marL="1082675" lvl="1" indent="-457200">
                  <a:buFont typeface="+mj-lt"/>
                  <a:buAutoNum type="arabicParenR"/>
                </a:pPr>
                <a14:m>
                  <m:oMath xmlns:m="http://schemas.openxmlformats.org/officeDocument/2006/math">
                    <m:r>
                      <a:rPr lang="en-US" sz="2400">
                        <a:latin typeface="Cambria Math"/>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𝑆</m:t>
                        </m:r>
                      </m:e>
                    </m:d>
                  </m:oMath>
                </a14:m>
                <a:r>
                  <a:rPr lang="en-US" sz="2400" dirty="0" smtClean="0">
                    <a:latin typeface="+mj-lt"/>
                    <a:cs typeface="Times New Roman" panose="02020603050405020304" pitchFamily="18" charset="0"/>
                  </a:rPr>
                  <a:t> is maximized</a:t>
                </a:r>
                <a:endParaRPr lang="en-US" sz="2400" dirty="0">
                  <a:latin typeface="+mj-lt"/>
                  <a:cs typeface="Times New Roman" panose="020206030504050203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79512" y="1664804"/>
                <a:ext cx="4434901" cy="3709325"/>
              </a:xfrm>
              <a:prstGeom prst="rect">
                <a:avLst/>
              </a:prstGeom>
              <a:blipFill rotWithShape="0">
                <a:blip r:embed="rId4"/>
                <a:stretch>
                  <a:fillRect l="-2060" t="-1314" r="-2060"/>
                </a:stretch>
              </a:blipFill>
            </p:spPr>
            <p:txBody>
              <a:bodyPr/>
              <a:lstStyle/>
              <a:p>
                <a:r>
                  <a:rPr lang="en-US">
                    <a:noFill/>
                  </a:rPr>
                  <a:t> </a:t>
                </a:r>
              </a:p>
            </p:txBody>
          </p:sp>
        </mc:Fallback>
      </mc:AlternateContent>
      <p:sp>
        <p:nvSpPr>
          <p:cNvPr id="181" name="Rectangle 180"/>
          <p:cNvSpPr/>
          <p:nvPr/>
        </p:nvSpPr>
        <p:spPr>
          <a:xfrm>
            <a:off x="3266230" y="5733300"/>
            <a:ext cx="2694538"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[1] M</a:t>
            </a:r>
            <a:r>
              <a:rPr lang="en-US" sz="1400" dirty="0">
                <a:solidFill>
                  <a:schemeClr val="bg1"/>
                </a:solidFill>
                <a:latin typeface="+mj-lt"/>
                <a:cs typeface="Times New Roman" pitchFamily="18" charset="0"/>
              </a:rPr>
              <a:t>. </a:t>
            </a:r>
            <a:r>
              <a:rPr lang="en-US" sz="1400" dirty="0" err="1" smtClean="0">
                <a:solidFill>
                  <a:schemeClr val="bg1"/>
                </a:solidFill>
                <a:latin typeface="+mj-lt"/>
                <a:cs typeface="Times New Roman" pitchFamily="18" charset="0"/>
              </a:rPr>
              <a:t>Sozio</a:t>
            </a:r>
            <a:r>
              <a:rPr lang="en-US" sz="1400" dirty="0" smtClean="0">
                <a:solidFill>
                  <a:schemeClr val="bg1"/>
                </a:solidFill>
                <a:latin typeface="+mj-lt"/>
                <a:cs typeface="Times New Roman" pitchFamily="18" charset="0"/>
              </a:rPr>
              <a:t>, et al. KDD’10.</a:t>
            </a:r>
          </a:p>
          <a:p>
            <a:pPr marL="57150" lvl="0" eaLnBrk="0" hangingPunct="0">
              <a:spcBef>
                <a:spcPct val="20000"/>
              </a:spcBef>
            </a:pPr>
            <a:r>
              <a:rPr lang="en-US" sz="1400" dirty="0" smtClean="0">
                <a:solidFill>
                  <a:schemeClr val="bg1"/>
                </a:solidFill>
                <a:latin typeface="+mj-lt"/>
                <a:cs typeface="Times New Roman" pitchFamily="18" charset="0"/>
              </a:rPr>
              <a:t>[2] W. Cui, et al. SIGMOD’14.</a:t>
            </a:r>
          </a:p>
          <a:p>
            <a:pPr marL="57150" lvl="0" eaLnBrk="0" hangingPunct="0">
              <a:spcBef>
                <a:spcPct val="20000"/>
              </a:spcBef>
            </a:pPr>
            <a:r>
              <a:rPr lang="en-US" sz="1400" dirty="0" smtClean="0">
                <a:solidFill>
                  <a:schemeClr val="bg1"/>
                </a:solidFill>
                <a:cs typeface="Times New Roman" pitchFamily="18" charset="0"/>
              </a:rPr>
              <a:t>[3] </a:t>
            </a:r>
            <a:r>
              <a:rPr lang="en-US" sz="1400" dirty="0" smtClean="0">
                <a:solidFill>
                  <a:schemeClr val="bg1"/>
                </a:solidFill>
                <a:latin typeface="+mj-lt"/>
                <a:cs typeface="Times New Roman" pitchFamily="18" charset="0"/>
              </a:rPr>
              <a:t>L. Ma, et al. DaWak’13.</a:t>
            </a:r>
          </a:p>
          <a:p>
            <a:pPr marL="57150" eaLnBrk="0" hangingPunct="0">
              <a:spcBef>
                <a:spcPct val="20000"/>
              </a:spcBef>
            </a:pPr>
            <a:r>
              <a:rPr lang="en-US" sz="1400" dirty="0" smtClean="0">
                <a:solidFill>
                  <a:schemeClr val="bg1"/>
                </a:solidFill>
                <a:cs typeface="Times New Roman" pitchFamily="18" charset="0"/>
              </a:rPr>
              <a:t>[4] B</a:t>
            </a:r>
            <a:r>
              <a:rPr lang="en-US" sz="1400" dirty="0">
                <a:solidFill>
                  <a:schemeClr val="bg1"/>
                </a:solidFill>
                <a:cs typeface="Times New Roman" pitchFamily="18" charset="0"/>
              </a:rPr>
              <a:t>. </a:t>
            </a:r>
            <a:r>
              <a:rPr lang="en-US" sz="1400" dirty="0" err="1">
                <a:solidFill>
                  <a:schemeClr val="bg1"/>
                </a:solidFill>
                <a:cs typeface="Times New Roman" pitchFamily="18" charset="0"/>
              </a:rPr>
              <a:t>Saha</a:t>
            </a:r>
            <a:r>
              <a:rPr lang="en-US" sz="1400" dirty="0">
                <a:solidFill>
                  <a:schemeClr val="bg1"/>
                </a:solidFill>
                <a:cs typeface="Times New Roman" pitchFamily="18" charset="0"/>
              </a:rPr>
              <a:t>, et al. RECOMB’10</a:t>
            </a:r>
            <a:r>
              <a:rPr lang="en-US" sz="1400" dirty="0" smtClean="0">
                <a:solidFill>
                  <a:schemeClr val="bg1"/>
                </a:solidFill>
                <a:cs typeface="Times New Roman" pitchFamily="18" charset="0"/>
              </a:rPr>
              <a:t>.</a:t>
            </a:r>
            <a:endParaRPr lang="en-US" sz="1400" dirty="0">
              <a:solidFill>
                <a:schemeClr val="bg1"/>
              </a:solidFill>
              <a:cs typeface="Times New Roman" pitchFamily="18" charset="0"/>
            </a:endParaRPr>
          </a:p>
        </p:txBody>
      </p:sp>
      <p:sp>
        <p:nvSpPr>
          <p:cNvPr id="182" name="Rectangle 181"/>
          <p:cNvSpPr/>
          <p:nvPr/>
        </p:nvSpPr>
        <p:spPr>
          <a:xfrm>
            <a:off x="6207888" y="5733300"/>
            <a:ext cx="2895902"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cs typeface="Times New Roman" pitchFamily="18" charset="0"/>
              </a:rPr>
              <a:t>[5] </a:t>
            </a:r>
            <a:r>
              <a:rPr lang="en-US" sz="1400" dirty="0" smtClean="0">
                <a:solidFill>
                  <a:schemeClr val="bg1"/>
                </a:solidFill>
                <a:latin typeface="+mj-lt"/>
                <a:cs typeface="Times New Roman" pitchFamily="18" charset="0"/>
              </a:rPr>
              <a:t>C. </a:t>
            </a:r>
            <a:r>
              <a:rPr lang="en-US" sz="1400" dirty="0" err="1" smtClean="0">
                <a:solidFill>
                  <a:schemeClr val="bg1"/>
                </a:solidFill>
                <a:latin typeface="+mj-lt"/>
                <a:cs typeface="Times New Roman" pitchFamily="18" charset="0"/>
              </a:rPr>
              <a:t>Tsourakakis</a:t>
            </a:r>
            <a:r>
              <a:rPr lang="en-US" sz="1400" dirty="0" smtClean="0">
                <a:solidFill>
                  <a:schemeClr val="bg1"/>
                </a:solidFill>
                <a:latin typeface="+mj-lt"/>
                <a:cs typeface="Times New Roman" pitchFamily="18" charset="0"/>
              </a:rPr>
              <a:t>, et al. SIGMOD’14.</a:t>
            </a:r>
          </a:p>
          <a:p>
            <a:pPr marL="57150" lvl="0" eaLnBrk="0" hangingPunct="0">
              <a:spcBef>
                <a:spcPct val="20000"/>
              </a:spcBef>
            </a:pPr>
            <a:r>
              <a:rPr lang="en-US" sz="1400" dirty="0" smtClean="0">
                <a:solidFill>
                  <a:schemeClr val="bg1"/>
                </a:solidFill>
                <a:cs typeface="Times New Roman" pitchFamily="18" charset="0"/>
              </a:rPr>
              <a:t>[6] </a:t>
            </a:r>
            <a:r>
              <a:rPr lang="en-US" sz="1400" dirty="0" smtClean="0">
                <a:solidFill>
                  <a:schemeClr val="bg1"/>
                </a:solidFill>
                <a:latin typeface="+mj-lt"/>
                <a:cs typeface="Times New Roman" pitchFamily="18" charset="0"/>
              </a:rPr>
              <a:t>A. </a:t>
            </a:r>
            <a:r>
              <a:rPr lang="en-US" sz="1400" dirty="0" err="1" smtClean="0">
                <a:solidFill>
                  <a:schemeClr val="bg1"/>
                </a:solidFill>
                <a:latin typeface="+mj-lt"/>
                <a:cs typeface="Times New Roman" pitchFamily="18" charset="0"/>
              </a:rPr>
              <a:t>Clauset</a:t>
            </a:r>
            <a:r>
              <a:rPr lang="en-US" sz="1400" dirty="0" smtClean="0">
                <a:solidFill>
                  <a:schemeClr val="bg1"/>
                </a:solidFill>
                <a:latin typeface="+mj-lt"/>
                <a:cs typeface="Times New Roman" pitchFamily="18" charset="0"/>
              </a:rPr>
              <a:t>, PRE’05.</a:t>
            </a:r>
          </a:p>
          <a:p>
            <a:pPr marL="57150" lvl="0" eaLnBrk="0" hangingPunct="0">
              <a:spcBef>
                <a:spcPct val="20000"/>
              </a:spcBef>
            </a:pPr>
            <a:r>
              <a:rPr lang="en-US" sz="1400" dirty="0" smtClean="0">
                <a:solidFill>
                  <a:schemeClr val="bg1"/>
                </a:solidFill>
                <a:cs typeface="Times New Roman" pitchFamily="18" charset="0"/>
              </a:rPr>
              <a:t>[7] </a:t>
            </a:r>
            <a:r>
              <a:rPr lang="en-US" sz="1400" dirty="0" smtClean="0">
                <a:solidFill>
                  <a:schemeClr val="bg1"/>
                </a:solidFill>
                <a:latin typeface="+mj-lt"/>
                <a:cs typeface="Times New Roman" pitchFamily="18" charset="0"/>
              </a:rPr>
              <a:t>F. Luo, et al. WIAS’08.</a:t>
            </a:r>
          </a:p>
          <a:p>
            <a:pPr marL="57150" lvl="0" eaLnBrk="0" hangingPunct="0">
              <a:spcBef>
                <a:spcPct val="20000"/>
              </a:spcBef>
            </a:pPr>
            <a:r>
              <a:rPr lang="en-US" sz="1400" dirty="0" smtClean="0">
                <a:solidFill>
                  <a:schemeClr val="bg1"/>
                </a:solidFill>
                <a:cs typeface="Times New Roman" pitchFamily="18" charset="0"/>
              </a:rPr>
              <a:t>[8] </a:t>
            </a:r>
            <a:r>
              <a:rPr lang="en-US" sz="1400" dirty="0" smtClean="0">
                <a:solidFill>
                  <a:schemeClr val="bg1"/>
                </a:solidFill>
                <a:latin typeface="+mj-lt"/>
                <a:cs typeface="Times New Roman" pitchFamily="18" charset="0"/>
              </a:rPr>
              <a:t>R. Andersen, et al. FOCS’06.</a:t>
            </a:r>
            <a:endParaRPr lang="en-US" sz="1400" dirty="0">
              <a:solidFill>
                <a:schemeClr val="bg1"/>
              </a:solidFill>
              <a:latin typeface="+mj-lt"/>
              <a:cs typeface="Times New Roman" pitchFamily="18" charset="0"/>
            </a:endParaRPr>
          </a:p>
        </p:txBody>
      </p:sp>
      <p:grpSp>
        <p:nvGrpSpPr>
          <p:cNvPr id="7" name="Group 6"/>
          <p:cNvGrpSpPr/>
          <p:nvPr/>
        </p:nvGrpSpPr>
        <p:grpSpPr>
          <a:xfrm>
            <a:off x="4947898" y="1599067"/>
            <a:ext cx="3852427" cy="3782518"/>
            <a:chOff x="4947898" y="1599067"/>
            <a:chExt cx="3852427" cy="3782518"/>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7898" y="1599067"/>
              <a:ext cx="3852427" cy="3782518"/>
            </a:xfrm>
            <a:prstGeom prst="rect">
              <a:avLst/>
            </a:prstGeom>
          </p:spPr>
        </p:pic>
        <p:sp>
          <p:nvSpPr>
            <p:cNvPr id="3" name="TextBox 2"/>
            <p:cNvSpPr txBox="1"/>
            <p:nvPr/>
          </p:nvSpPr>
          <p:spPr>
            <a:xfrm>
              <a:off x="5004048" y="1772816"/>
              <a:ext cx="288034" cy="523220"/>
            </a:xfrm>
            <a:prstGeom prst="rect">
              <a:avLst/>
            </a:prstGeom>
            <a:noFill/>
          </p:spPr>
          <p:txBody>
            <a:bodyPr wrap="square" rtlCol="0">
              <a:spAutoFit/>
            </a:bodyPr>
            <a:lstStyle/>
            <a:p>
              <a:pPr algn="ctr"/>
              <a:r>
                <a:rPr lang="en-US" sz="2800" dirty="0" smtClean="0">
                  <a:solidFill>
                    <a:srgbClr val="FF00FF"/>
                  </a:solidFill>
                </a:rPr>
                <a:t>A</a:t>
              </a:r>
              <a:endParaRPr lang="en-US" sz="2800" dirty="0">
                <a:solidFill>
                  <a:srgbClr val="FF00FF"/>
                </a:solidFill>
              </a:endParaRPr>
            </a:p>
          </p:txBody>
        </p:sp>
      </p:gr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7898" y="1599067"/>
            <a:ext cx="3925539" cy="3840798"/>
          </a:xfrm>
          <a:prstGeom prst="rect">
            <a:avLst/>
          </a:prstGeom>
        </p:spPr>
      </p:pic>
    </p:spTree>
    <p:extLst>
      <p:ext uri="{BB962C8B-B14F-4D97-AF65-F5344CB8AC3E}">
        <p14:creationId xmlns:p14="http://schemas.microsoft.com/office/powerpoint/2010/main" val="341063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8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1" grpId="0"/>
      <p:bldP spid="1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015" y="395005"/>
            <a:ext cx="6017547" cy="689886"/>
          </a:xfrm>
        </p:spPr>
        <p:txBody>
          <a:bodyPr/>
          <a:lstStyle/>
          <a:p>
            <a:r>
              <a:rPr lang="en-US" sz="3600" dirty="0" smtClean="0">
                <a:solidFill>
                  <a:schemeClr val="tx1"/>
                </a:solidFill>
                <a:latin typeface="+mj-lt"/>
                <a:cs typeface="Times New Roman" pitchFamily="18" charset="0"/>
              </a:rPr>
              <a:t>Community Goodness Metrics</a:t>
            </a:r>
            <a:endParaRPr lang="en-US" sz="3600" dirty="0">
              <a:solidFill>
                <a:schemeClr val="tx1"/>
              </a:solidFill>
              <a:latin typeface="+mj-lt"/>
              <a:cs typeface="Times New Roman" pitchFamily="18" charset="0"/>
            </a:endParaRPr>
          </a:p>
        </p:txBody>
      </p:sp>
      <p:sp>
        <p:nvSpPr>
          <p:cNvPr id="13" name="Rectangle 12"/>
          <p:cNvSpPr/>
          <p:nvPr/>
        </p:nvSpPr>
        <p:spPr>
          <a:xfrm>
            <a:off x="3266231" y="5733300"/>
            <a:ext cx="2931808"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[1] B. </a:t>
            </a:r>
            <a:r>
              <a:rPr lang="en-US" sz="1400" dirty="0" err="1" smtClean="0">
                <a:solidFill>
                  <a:schemeClr val="bg1"/>
                </a:solidFill>
                <a:latin typeface="+mj-lt"/>
                <a:cs typeface="Times New Roman" pitchFamily="18" charset="0"/>
              </a:rPr>
              <a:t>Saha</a:t>
            </a:r>
            <a:r>
              <a:rPr lang="en-US" sz="1400" dirty="0" smtClean="0">
                <a:solidFill>
                  <a:schemeClr val="bg1"/>
                </a:solidFill>
                <a:latin typeface="+mj-lt"/>
                <a:cs typeface="Times New Roman" pitchFamily="18" charset="0"/>
              </a:rPr>
              <a:t>, et al. RECOMB’10.</a:t>
            </a:r>
          </a:p>
          <a:p>
            <a:pPr marL="57150" lvl="0" eaLnBrk="0" hangingPunct="0">
              <a:spcBef>
                <a:spcPct val="20000"/>
              </a:spcBef>
            </a:pPr>
            <a:r>
              <a:rPr lang="en-US" sz="1400" dirty="0" smtClean="0">
                <a:solidFill>
                  <a:schemeClr val="bg1"/>
                </a:solidFill>
                <a:latin typeface="+mj-lt"/>
                <a:cs typeface="Times New Roman" pitchFamily="18" charset="0"/>
              </a:rPr>
              <a:t>[2] C. </a:t>
            </a:r>
            <a:r>
              <a:rPr lang="en-US" sz="1400" dirty="0" err="1" smtClean="0">
                <a:solidFill>
                  <a:schemeClr val="bg1"/>
                </a:solidFill>
                <a:latin typeface="+mj-lt"/>
                <a:cs typeface="Times New Roman" pitchFamily="18" charset="0"/>
              </a:rPr>
              <a:t>Tsourakakis</a:t>
            </a:r>
            <a:r>
              <a:rPr lang="en-US" sz="1400" dirty="0" smtClean="0">
                <a:solidFill>
                  <a:schemeClr val="bg1"/>
                </a:solidFill>
                <a:latin typeface="+mj-lt"/>
                <a:cs typeface="Times New Roman" pitchFamily="18" charset="0"/>
              </a:rPr>
              <a:t>, et al. SIGMOD’14.</a:t>
            </a:r>
          </a:p>
          <a:p>
            <a:pPr marL="57150" lvl="0" eaLnBrk="0" hangingPunct="0">
              <a:spcBef>
                <a:spcPct val="20000"/>
              </a:spcBef>
            </a:pPr>
            <a:r>
              <a:rPr lang="en-US" sz="1400" dirty="0">
                <a:solidFill>
                  <a:schemeClr val="bg1"/>
                </a:solidFill>
                <a:cs typeface="Times New Roman" pitchFamily="18" charset="0"/>
              </a:rPr>
              <a:t>[3] M. </a:t>
            </a:r>
            <a:r>
              <a:rPr lang="en-US" sz="1400" dirty="0" err="1">
                <a:solidFill>
                  <a:schemeClr val="bg1"/>
                </a:solidFill>
                <a:cs typeface="Times New Roman" pitchFamily="18" charset="0"/>
              </a:rPr>
              <a:t>Sozio</a:t>
            </a:r>
            <a:r>
              <a:rPr lang="en-US" sz="1400" dirty="0">
                <a:solidFill>
                  <a:schemeClr val="bg1"/>
                </a:solidFill>
                <a:cs typeface="Times New Roman" pitchFamily="18" charset="0"/>
              </a:rPr>
              <a:t>, et al. KDD’10.</a:t>
            </a:r>
          </a:p>
          <a:p>
            <a:pPr marL="57150" lvl="0" eaLnBrk="0" hangingPunct="0">
              <a:spcBef>
                <a:spcPct val="20000"/>
              </a:spcBef>
            </a:pPr>
            <a:r>
              <a:rPr lang="en-US" sz="1400" dirty="0">
                <a:solidFill>
                  <a:schemeClr val="bg1"/>
                </a:solidFill>
                <a:cs typeface="Times New Roman" pitchFamily="18" charset="0"/>
              </a:rPr>
              <a:t>[4] W. Cui, et al. SIGMOD’14</a:t>
            </a:r>
            <a:r>
              <a:rPr lang="en-US" sz="1400" dirty="0" smtClean="0">
                <a:solidFill>
                  <a:schemeClr val="bg1"/>
                </a:solidFill>
                <a:cs typeface="Times New Roman" pitchFamily="18" charset="0"/>
              </a:rPr>
              <a:t>.</a:t>
            </a:r>
            <a:endParaRPr lang="en-US" sz="1400" dirty="0">
              <a:solidFill>
                <a:schemeClr val="bg1"/>
              </a:solidFill>
              <a:latin typeface="+mj-lt"/>
              <a:cs typeface="Times New Roman" pitchFamily="18" charset="0"/>
            </a:endParaRPr>
          </a:p>
        </p:txBody>
      </p:sp>
      <p:sp>
        <p:nvSpPr>
          <p:cNvPr id="14" name="Rectangle 13"/>
          <p:cNvSpPr/>
          <p:nvPr/>
        </p:nvSpPr>
        <p:spPr>
          <a:xfrm>
            <a:off x="6198039" y="5738197"/>
            <a:ext cx="2770708" cy="1083374"/>
          </a:xfrm>
          <a:prstGeom prst="rect">
            <a:avLst/>
          </a:prstGeom>
        </p:spPr>
        <p:txBody>
          <a:bodyPr wrap="square">
            <a:spAutoFit/>
          </a:bodyPr>
          <a:lstStyle/>
          <a:p>
            <a:pPr marL="57150" eaLnBrk="0" hangingPunct="0">
              <a:spcBef>
                <a:spcPct val="20000"/>
              </a:spcBef>
            </a:pPr>
            <a:r>
              <a:rPr lang="en-US" sz="1400" dirty="0" smtClean="0">
                <a:solidFill>
                  <a:schemeClr val="bg1"/>
                </a:solidFill>
                <a:latin typeface="+mj-lt"/>
                <a:cs typeface="Times New Roman" pitchFamily="18" charset="0"/>
              </a:rPr>
              <a:t>[5] </a:t>
            </a:r>
            <a:r>
              <a:rPr lang="en-US" sz="1400" dirty="0">
                <a:solidFill>
                  <a:schemeClr val="bg1"/>
                </a:solidFill>
                <a:cs typeface="Times New Roman" pitchFamily="18" charset="0"/>
              </a:rPr>
              <a:t>F. Luo, et al. WIAS’08</a:t>
            </a:r>
            <a:r>
              <a:rPr lang="en-US" sz="1400" dirty="0" smtClean="0">
                <a:solidFill>
                  <a:schemeClr val="bg1"/>
                </a:solidFill>
                <a:cs typeface="Times New Roman" pitchFamily="18" charset="0"/>
              </a:rPr>
              <a:t>.</a:t>
            </a:r>
            <a:endParaRPr lang="en-US" sz="1400" dirty="0" smtClean="0">
              <a:solidFill>
                <a:schemeClr val="bg1"/>
              </a:solidFill>
              <a:latin typeface="+mj-lt"/>
              <a:cs typeface="Times New Roman" pitchFamily="18" charset="0"/>
            </a:endParaRPr>
          </a:p>
          <a:p>
            <a:pPr marL="57150" lvl="0" eaLnBrk="0" hangingPunct="0">
              <a:spcBef>
                <a:spcPct val="20000"/>
              </a:spcBef>
            </a:pPr>
            <a:r>
              <a:rPr lang="en-US" sz="1400" dirty="0">
                <a:solidFill>
                  <a:schemeClr val="bg1"/>
                </a:solidFill>
                <a:cs typeface="Times New Roman" pitchFamily="18" charset="0"/>
              </a:rPr>
              <a:t>[6] K. J. Lang, CIKM’07. </a:t>
            </a:r>
          </a:p>
          <a:p>
            <a:pPr marL="57150" lvl="0" eaLnBrk="0" hangingPunct="0">
              <a:spcBef>
                <a:spcPct val="20000"/>
              </a:spcBef>
            </a:pPr>
            <a:r>
              <a:rPr lang="en-US" sz="1400" dirty="0">
                <a:solidFill>
                  <a:schemeClr val="bg1"/>
                </a:solidFill>
                <a:cs typeface="Times New Roman" pitchFamily="18" charset="0"/>
              </a:rPr>
              <a:t>[7] R. Andersen, et al. FOCS’06</a:t>
            </a:r>
            <a:r>
              <a:rPr lang="en-US" sz="1400" dirty="0" smtClean="0">
                <a:solidFill>
                  <a:schemeClr val="bg1"/>
                </a:solidFill>
                <a:cs typeface="Times New Roman" pitchFamily="18" charset="0"/>
              </a:rPr>
              <a:t>.</a:t>
            </a:r>
          </a:p>
          <a:p>
            <a:pPr marL="57150" lvl="0" eaLnBrk="0" hangingPunct="0">
              <a:spcBef>
                <a:spcPct val="20000"/>
              </a:spcBef>
            </a:pPr>
            <a:r>
              <a:rPr lang="en-US" sz="1400" dirty="0" smtClean="0">
                <a:solidFill>
                  <a:schemeClr val="bg1"/>
                </a:solidFill>
                <a:cs typeface="Times New Roman" pitchFamily="18" charset="0"/>
              </a:rPr>
              <a:t>[8</a:t>
            </a:r>
            <a:r>
              <a:rPr lang="en-US" sz="1400" dirty="0">
                <a:solidFill>
                  <a:schemeClr val="bg1"/>
                </a:solidFill>
                <a:cs typeface="Times New Roman" pitchFamily="18" charset="0"/>
              </a:rPr>
              <a:t>] A. </a:t>
            </a:r>
            <a:r>
              <a:rPr lang="en-US" sz="1400" dirty="0" err="1">
                <a:solidFill>
                  <a:schemeClr val="bg1"/>
                </a:solidFill>
                <a:cs typeface="Times New Roman" pitchFamily="18" charset="0"/>
              </a:rPr>
              <a:t>Clauset</a:t>
            </a:r>
            <a:r>
              <a:rPr lang="en-US" sz="1400" dirty="0">
                <a:solidFill>
                  <a:schemeClr val="bg1"/>
                </a:solidFill>
                <a:cs typeface="Times New Roman" pitchFamily="18" charset="0"/>
              </a:rPr>
              <a:t>, PRE’05.</a:t>
            </a:r>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907690295"/>
                  </p:ext>
                </p:extLst>
              </p:nvPr>
            </p:nvGraphicFramePr>
            <p:xfrm>
              <a:off x="359532" y="1223574"/>
              <a:ext cx="8450512" cy="4132874"/>
            </p:xfrm>
            <a:graphic>
              <a:graphicData uri="http://schemas.openxmlformats.org/drawingml/2006/table">
                <a:tbl>
                  <a:tblPr firstRow="1" bandRow="1">
                    <a:tableStyleId>{5C22544A-7EE6-4342-B048-85BDC9FD1C3A}</a:tableStyleId>
                  </a:tblPr>
                  <a:tblGrid>
                    <a:gridCol w="1888476"/>
                    <a:gridCol w="2483377"/>
                    <a:gridCol w="658279"/>
                    <a:gridCol w="1800200"/>
                    <a:gridCol w="1620180"/>
                  </a:tblGrid>
                  <a:tr h="447651">
                    <a:tc>
                      <a:txBody>
                        <a:bodyPr/>
                        <a:lstStyle/>
                        <a:p>
                          <a:pPr algn="ctr"/>
                          <a:r>
                            <a:rPr lang="en-US" sz="2000" dirty="0" smtClean="0"/>
                            <a:t>Intuitions</a:t>
                          </a:r>
                          <a:endParaRPr lang="en-US" sz="2000" dirty="0"/>
                        </a:p>
                      </a:txBody>
                      <a:tcPr anchor="ctr">
                        <a:lnR w="38100" cap="flat" cmpd="sng" algn="ctr">
                          <a:solidFill>
                            <a:schemeClr val="bg1"/>
                          </a:solidFill>
                          <a:prstDash val="solid"/>
                          <a:round/>
                          <a:headEnd type="none" w="med" len="med"/>
                          <a:tailEnd type="none" w="med" len="med"/>
                        </a:lnR>
                      </a:tcPr>
                    </a:tc>
                    <a:tc>
                      <a:txBody>
                        <a:bodyPr/>
                        <a:lstStyle/>
                        <a:p>
                          <a:pPr algn="ctr"/>
                          <a:r>
                            <a:rPr lang="en-US" sz="2000" dirty="0" smtClean="0"/>
                            <a:t>Goodness</a:t>
                          </a:r>
                          <a:r>
                            <a:rPr lang="en-US" sz="2000" baseline="0" dirty="0" smtClean="0"/>
                            <a:t> metrics</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2000" dirty="0" smtClean="0"/>
                            <a:t>Ref.</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gridSpan="2">
                      <a:txBody>
                        <a:bodyPr/>
                        <a:lstStyle/>
                        <a:p>
                          <a:pPr algn="ctr"/>
                          <a:r>
                            <a:rPr lang="en-US" sz="2000" dirty="0" smtClean="0">
                              <a:latin typeface="+mj-lt"/>
                              <a:cs typeface="Times New Roman" panose="02020603050405020304" pitchFamily="18" charset="0"/>
                            </a:rPr>
                            <a:t>Formulas  </a:t>
                          </a:r>
                          <a14:m>
                            <m:oMath xmlns:m="http://schemas.openxmlformats.org/officeDocument/2006/math">
                              <m:r>
                                <a:rPr lang="en-US" sz="2000" b="0" i="1" smtClean="0">
                                  <a:latin typeface="Cambria Math"/>
                                  <a:cs typeface="Times New Roman" panose="02020603050405020304" pitchFamily="18" charset="0"/>
                                </a:rPr>
                                <m:t>𝑓</m:t>
                              </m:r>
                              <m:r>
                                <a:rPr lang="en-US" sz="2000" b="0" i="1" smtClean="0">
                                  <a:latin typeface="Cambria Math"/>
                                  <a:cs typeface="Times New Roman" panose="02020603050405020304" pitchFamily="18" charset="0"/>
                                </a:rPr>
                                <m:t>(</m:t>
                              </m:r>
                              <m:r>
                                <a:rPr lang="en-US" sz="2000" b="0" i="1" smtClean="0">
                                  <a:latin typeface="Cambria Math"/>
                                  <a:cs typeface="Times New Roman" panose="02020603050405020304" pitchFamily="18" charset="0"/>
                                </a:rPr>
                                <m:t>𝑆</m:t>
                              </m:r>
                              <m:r>
                                <a:rPr lang="en-US" sz="2000" b="0" i="1" smtClean="0">
                                  <a:latin typeface="Cambria Math"/>
                                  <a:cs typeface="Times New Roman" panose="02020603050405020304" pitchFamily="18" charset="0"/>
                                </a:rPr>
                                <m:t>)</m:t>
                              </m:r>
                            </m:oMath>
                          </a14:m>
                          <a:endParaRPr lang="en-US" sz="2000" b="0" dirty="0">
                            <a:latin typeface="+mj-lt"/>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tcPr>
                    </a:tc>
                    <a:tc hMerge="1">
                      <a:txBody>
                        <a:bodyPr/>
                        <a:lstStyle/>
                        <a:p>
                          <a:pPr algn="ctr"/>
                          <a:endParaRPr lang="en-US" sz="1800" dirty="0">
                            <a:latin typeface="+mj-lt"/>
                            <a:cs typeface="Times New Roman" panose="02020603050405020304" pitchFamily="18" charset="0"/>
                          </a:endParaRPr>
                        </a:p>
                      </a:txBody>
                      <a:tcPr anchor="ctr"/>
                    </a:tc>
                  </a:tr>
                  <a:tr h="370840">
                    <a:tc rowSpan="4">
                      <a:txBody>
                        <a:bodyPr/>
                        <a:lstStyle/>
                        <a:p>
                          <a:pPr algn="ctr"/>
                          <a:r>
                            <a:rPr lang="en-US" sz="2000" dirty="0" smtClean="0"/>
                            <a:t>Internal denseness</a:t>
                          </a:r>
                          <a:endParaRPr lang="en-US" sz="2000"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b="0" i="0" u="none" strike="noStrike" kern="1200" baseline="0" dirty="0" smtClean="0">
                              <a:solidFill>
                                <a:schemeClr val="dk1"/>
                              </a:solidFill>
                              <a:latin typeface="+mn-lt"/>
                              <a:ea typeface="+mn-ea"/>
                              <a:cs typeface="+mn-cs"/>
                            </a:rPr>
                            <a:t>Classic density</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gridSpan="2">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cs typeface="Times New Roman" panose="02020603050405020304" pitchFamily="18" charset="0"/>
                                  </a:rPr>
                                  <m:t>𝑒</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𝑆</m:t>
                                    </m:r>
                                  </m:e>
                                </m:d>
                                <m:r>
                                  <a:rPr lang="en-US" sz="2000" b="0" i="1" smtClean="0">
                                    <a:latin typeface="Cambria Math"/>
                                    <a:cs typeface="Times New Roman" panose="02020603050405020304" pitchFamily="18" charset="0"/>
                                  </a:rPr>
                                  <m:t>/|</m:t>
                                </m:r>
                                <m:r>
                                  <a:rPr lang="en-US" sz="2000" b="0" i="1" smtClean="0">
                                    <a:latin typeface="Cambria Math"/>
                                    <a:cs typeface="Times New Roman" panose="02020603050405020304" pitchFamily="18" charset="0"/>
                                  </a:rPr>
                                  <m:t>𝑆</m:t>
                                </m:r>
                                <m:r>
                                  <a:rPr lang="en-US" sz="2000" b="0" i="1" smtClean="0">
                                    <a:latin typeface="Cambria Math"/>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370840">
                    <a:tc vMerge="1">
                      <a:txBody>
                        <a:bodyPr/>
                        <a:lstStyle/>
                        <a:p>
                          <a:pPr algn="ctr"/>
                          <a:endParaRPr lang="en-US" sz="1800" b="0" i="0" u="none" strike="noStrike" kern="1200" baseline="0" dirty="0" smtClean="0">
                            <a:solidFill>
                              <a:schemeClr val="dk1"/>
                            </a:solidFill>
                            <a:latin typeface="+mn-lt"/>
                            <a:ea typeface="+mn-ea"/>
                            <a:cs typeface="+mn-cs"/>
                          </a:endParaRPr>
                        </a:p>
                      </a:txBody>
                      <a:tcPr anchor="ctr"/>
                    </a:tc>
                    <a:tc rowSpan="2">
                      <a:txBody>
                        <a:bodyPr/>
                        <a:lstStyle/>
                        <a:p>
                          <a:pPr algn="ctr"/>
                          <a:r>
                            <a:rPr lang="en-US" sz="2000" b="0" i="0" u="none" strike="noStrike" kern="1200" baseline="0" dirty="0" smtClean="0">
                              <a:solidFill>
                                <a:schemeClr val="dk1"/>
                              </a:solidFill>
                              <a:latin typeface="+mn-lt"/>
                              <a:ea typeface="+mn-ea"/>
                              <a:cs typeface="+mn-cs"/>
                            </a:rPr>
                            <a:t>Edge-surplus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pPr algn="ctr"/>
                          <a:r>
                            <a:rPr lang="en-US" sz="2000" dirty="0" smtClean="0"/>
                            <a:t>[2]</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𝑆</m:t>
                                    </m:r>
                                  </m:e>
                                </m:d>
                                <m:r>
                                  <a:rPr lang="en-US" sz="2000" b="0" i="1" smtClean="0">
                                    <a:solidFill>
                                      <a:schemeClr val="tx1"/>
                                    </a:solidFill>
                                    <a:latin typeface="Cambria Math"/>
                                  </a:rPr>
                                  <m:t>−</m:t>
                                </m:r>
                                <m:r>
                                  <a:rPr lang="en-US" sz="2000" b="0" i="1" smtClean="0">
                                    <a:solidFill>
                                      <a:schemeClr val="tx1"/>
                                    </a:solidFill>
                                    <a:latin typeface="Cambria Math"/>
                                    <a:ea typeface="Cambria Math"/>
                                  </a:rPr>
                                  <m:t>𝛼</m:t>
                                </m:r>
                                <m:r>
                                  <a:rPr lang="en-US" sz="2000" b="0" i="1" smtClean="0">
                                    <a:solidFill>
                                      <a:schemeClr val="tx1"/>
                                    </a:solidFill>
                                    <a:latin typeface="Cambria Math"/>
                                    <a:ea typeface="Cambria Math"/>
                                  </a:rPr>
                                  <m:t>h</m:t>
                                </m:r>
                                <m:r>
                                  <a:rPr lang="en-US" sz="2000" b="0" i="1" smtClean="0">
                                    <a:solidFill>
                                      <a:schemeClr val="tx1"/>
                                    </a:solidFill>
                                    <a:latin typeface="Cambria Math"/>
                                    <a:ea typeface="Cambria Math"/>
                                  </a:rPr>
                                  <m:t>(|</m:t>
                                </m:r>
                                <m:r>
                                  <a:rPr lang="en-US" sz="2000" b="0" i="1" smtClean="0">
                                    <a:solidFill>
                                      <a:schemeClr val="tx1"/>
                                    </a:solidFill>
                                    <a:latin typeface="Cambria Math"/>
                                    <a:ea typeface="Cambria Math"/>
                                  </a:rPr>
                                  <m:t>𝑆</m:t>
                                </m:r>
                                <m:r>
                                  <a:rPr lang="en-US" sz="2000" b="0" i="1" smtClean="0">
                                    <a:solidFill>
                                      <a:schemeClr val="tx1"/>
                                    </a:solidFill>
                                    <a:latin typeface="Cambria Math"/>
                                    <a:ea typeface="Cambria Math"/>
                                  </a:rPr>
                                  <m:t>|)</m:t>
                                </m:r>
                              </m:oMath>
                            </m:oMathPara>
                          </a14:m>
                          <a:endParaRPr lang="en-US" sz="2000" dirty="0">
                            <a:solidFill>
                              <a:srgbClr val="E9EDEA"/>
                            </a:solidFill>
                          </a:endParaRPr>
                        </a:p>
                      </a:txBody>
                      <a:tcPr marL="0" marR="0"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Times New Roman" panose="02020603050405020304" pitchFamily="18" charset="0"/>
                            </a:rPr>
                            <a:t>concave  </a:t>
                          </a:r>
                          <a14:m>
                            <m:oMath xmlns:m="http://schemas.openxmlformats.org/officeDocument/2006/math">
                              <m:r>
                                <a:rPr lang="en-US" sz="2000" b="0" i="1" dirty="0" smtClean="0">
                                  <a:latin typeface="Cambria Math"/>
                                  <a:cs typeface="Times New Roman" panose="02020603050405020304" pitchFamily="18" charset="0"/>
                                </a:rPr>
                                <m:t>h</m:t>
                              </m:r>
                              <m:d>
                                <m:dPr>
                                  <m:ctrlPr>
                                    <a:rPr lang="en-US" sz="2000" b="0" i="1" dirty="0" smtClean="0">
                                      <a:latin typeface="Cambria Math" panose="02040503050406030204" pitchFamily="18" charset="0"/>
                                      <a:cs typeface="Times New Roman" panose="02020603050405020304" pitchFamily="18" charset="0"/>
                                    </a:rPr>
                                  </m:ctrlPr>
                                </m:dPr>
                                <m:e>
                                  <m:r>
                                    <a:rPr lang="en-US" sz="2000" b="0" i="1" dirty="0" smtClean="0">
                                      <a:latin typeface="Cambria Math"/>
                                      <a:cs typeface="Times New Roman" panose="02020603050405020304" pitchFamily="18" charset="0"/>
                                    </a:rPr>
                                    <m:t>𝑥</m:t>
                                  </m:r>
                                </m:e>
                              </m:d>
                            </m:oMath>
                          </a14:m>
                          <a:endParaRPr lang="en-US" sz="2000" dirty="0">
                            <a:solidFill>
                              <a:srgbClr val="E9EDEA"/>
                            </a:solidFill>
                          </a:endParaRPr>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vMerge="1">
                      <a:txBody>
                        <a:bodyPr/>
                        <a:lstStyle/>
                        <a:p>
                          <a:endParaRPr lang="en-US"/>
                        </a:p>
                      </a:txBody>
                      <a:tcPr/>
                    </a:tc>
                    <a:tc vMerge="1">
                      <a:txBody>
                        <a:bodyPr/>
                        <a:lstStyle/>
                        <a:p>
                          <a:pPr algn="ctr"/>
                          <a:endParaRPr lang="en-US" dirty="0"/>
                        </a:p>
                      </a:txBody>
                      <a:tcPr anchor="ctr"/>
                    </a:tc>
                    <a:tc vMerge="1">
                      <a:txBody>
                        <a:bodyPr/>
                        <a:lstStyle/>
                        <a:p>
                          <a:pPr algn="ctr"/>
                          <a:endParaRPr lang="en-US" dirty="0"/>
                        </a:p>
                      </a:txBody>
                      <a:tcPr anchor="ctr"/>
                    </a:tc>
                    <a:tc v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r>
                                <a:rPr lang="en-US" sz="2000" b="0" i="1" dirty="0" smtClean="0">
                                  <a:latin typeface="Cambria Math"/>
                                  <a:cs typeface="Times New Roman" panose="02020603050405020304" pitchFamily="18" charset="0"/>
                                </a:rPr>
                                <m:t>h</m:t>
                              </m:r>
                              <m:d>
                                <m:dPr>
                                  <m:ctrlPr>
                                    <a:rPr lang="en-US" sz="2000" b="0" i="1" dirty="0" smtClean="0">
                                      <a:latin typeface="Cambria Math" panose="02040503050406030204" pitchFamily="18" charset="0"/>
                                      <a:cs typeface="Times New Roman" panose="02020603050405020304" pitchFamily="18" charset="0"/>
                                    </a:rPr>
                                  </m:ctrlPr>
                                </m:dPr>
                                <m:e>
                                  <m:r>
                                    <a:rPr lang="en-US" sz="2000" b="0" i="1" dirty="0" smtClean="0">
                                      <a:latin typeface="Cambria Math"/>
                                      <a:cs typeface="Times New Roman" panose="02020603050405020304" pitchFamily="18" charset="0"/>
                                    </a:rPr>
                                    <m:t>𝑥</m:t>
                                  </m:r>
                                </m:e>
                              </m:d>
                              <m:r>
                                <a:rPr lang="en-US" sz="2000" b="0" i="1" dirty="0" smtClean="0">
                                  <a:latin typeface="Cambria Math"/>
                                  <a:cs typeface="Times New Roman" panose="02020603050405020304" pitchFamily="18" charset="0"/>
                                </a:rPr>
                                <m:t>=</m:t>
                              </m:r>
                              <m:d>
                                <m:dPr>
                                  <m:ctrlPr>
                                    <a:rPr lang="en-US" sz="2000" b="0" i="1" dirty="0" smtClean="0">
                                      <a:latin typeface="Cambria Math" panose="02040503050406030204" pitchFamily="18" charset="0"/>
                                      <a:cs typeface="Times New Roman" panose="02020603050405020304" pitchFamily="18" charset="0"/>
                                    </a:rPr>
                                  </m:ctrlPr>
                                </m:dPr>
                                <m:e>
                                  <m:f>
                                    <m:fPr>
                                      <m:type m:val="noBa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a:cs typeface="Times New Roman" panose="02020603050405020304" pitchFamily="18" charset="0"/>
                                        </a:rPr>
                                        <m:t>𝑥</m:t>
                                      </m:r>
                                    </m:num>
                                    <m:den>
                                      <m:r>
                                        <a:rPr lang="en-US" sz="2000" b="0" i="1" dirty="0" smtClean="0">
                                          <a:latin typeface="Cambria Math"/>
                                          <a:cs typeface="Times New Roman" panose="02020603050405020304" pitchFamily="18" charset="0"/>
                                        </a:rPr>
                                        <m:t>2</m:t>
                                      </m:r>
                                    </m:den>
                                  </m:f>
                                </m:e>
                              </m:d>
                            </m:oMath>
                          </a14:m>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r>
                  <a:tr h="370840">
                    <a:tc vMerge="1">
                      <a:txBody>
                        <a:bodyPr/>
                        <a:lstStyle/>
                        <a:p>
                          <a:pPr algn="ctr"/>
                          <a:endParaRPr lang="en-US" dirty="0"/>
                        </a:p>
                      </a:txBody>
                      <a:tcPr anchor="ctr"/>
                    </a:tc>
                    <a:tc>
                      <a:txBody>
                        <a:bodyPr/>
                        <a:lstStyle/>
                        <a:p>
                          <a:pPr algn="ctr"/>
                          <a:r>
                            <a:rPr lang="en-US" sz="2000" b="0" i="0" u="none" strike="noStrike" kern="1200" baseline="0" dirty="0" smtClean="0">
                              <a:solidFill>
                                <a:schemeClr val="dk1"/>
                              </a:solidFill>
                              <a:latin typeface="+mn-lt"/>
                              <a:ea typeface="+mn-ea"/>
                              <a:cs typeface="+mn-cs"/>
                            </a:rPr>
                            <a:t>Minimum degree</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0D8E8"/>
                        </a:solidFill>
                      </a:tcPr>
                    </a:tc>
                    <a:tc>
                      <a:txBody>
                        <a:bodyPr/>
                        <a:lstStyle/>
                        <a:p>
                          <a:pPr algn="ctr"/>
                          <a:r>
                            <a:rPr lang="en-US" sz="2000" dirty="0" smtClean="0"/>
                            <a:t>[3,4]</a:t>
                          </a:r>
                          <a:endParaRPr lang="en-US" sz="20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0D8E8"/>
                        </a:solidFill>
                      </a:tcPr>
                    </a:tc>
                    <a:tc gridSpan="2">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m:rPr>
                                        <m:sty m:val="p"/>
                                      </m:rPr>
                                      <a:rPr lang="en-US" sz="2000" b="0" i="0" smtClean="0">
                                        <a:latin typeface="Cambria Math"/>
                                        <a:cs typeface="Times New Roman" panose="02020603050405020304" pitchFamily="18" charset="0"/>
                                      </a:rPr>
                                      <m:t>min</m:t>
                                    </m:r>
                                  </m:e>
                                  <m:sub>
                                    <m:r>
                                      <a:rPr lang="en-US" sz="2000" b="0" i="1" smtClean="0">
                                        <a:latin typeface="Cambria Math"/>
                                        <a:cs typeface="Times New Roman" panose="02020603050405020304" pitchFamily="18" charset="0"/>
                                      </a:rPr>
                                      <m:t>𝑢</m:t>
                                    </m:r>
                                    <m:r>
                                      <a:rPr lang="en-US" sz="2000" b="0" i="1" smtClean="0">
                                        <a:latin typeface="Cambria Math"/>
                                        <a:ea typeface="Cambria Math"/>
                                        <a:cs typeface="Times New Roman" panose="02020603050405020304" pitchFamily="18" charset="0"/>
                                      </a:rPr>
                                      <m:t>∈</m:t>
                                    </m:r>
                                    <m:r>
                                      <a:rPr lang="en-US" sz="2000" b="0" i="1" smtClean="0">
                                        <a:latin typeface="Cambria Math"/>
                                        <a:ea typeface="Cambria Math"/>
                                        <a:cs typeface="Times New Roman" panose="02020603050405020304" pitchFamily="18" charset="0"/>
                                      </a:rPr>
                                      <m:t>𝑆</m:t>
                                    </m:r>
                                  </m:sub>
                                </m:sSub>
                                <m:r>
                                  <a:rPr lang="en-US" sz="2000" b="0" i="1" smtClean="0">
                                    <a:latin typeface="Cambria Math"/>
                                    <a:cs typeface="Times New Roman" panose="02020603050405020304" pitchFamily="18" charset="0"/>
                                  </a:rPr>
                                  <m:t> </m:t>
                                </m:r>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a:cs typeface="Times New Roman" panose="02020603050405020304" pitchFamily="18" charset="0"/>
                                      </a:rPr>
                                      <m:t>𝑤</m:t>
                                    </m:r>
                                  </m:e>
                                  <m:sub>
                                    <m:r>
                                      <a:rPr lang="en-US" sz="2000" b="0" i="1" smtClean="0">
                                        <a:latin typeface="Cambria Math"/>
                                        <a:cs typeface="Times New Roman" panose="02020603050405020304" pitchFamily="18" charset="0"/>
                                      </a:rPr>
                                      <m:t>𝑆</m:t>
                                    </m:r>
                                  </m:sub>
                                </m:sSub>
                                <m:r>
                                  <a:rPr lang="en-US" sz="2000" b="0" i="1" smtClean="0">
                                    <a:latin typeface="Cambria Math"/>
                                    <a:cs typeface="Times New Roman" panose="02020603050405020304" pitchFamily="18" charset="0"/>
                                  </a:rPr>
                                  <m:t>(</m:t>
                                </m:r>
                                <m:r>
                                  <a:rPr lang="en-US" sz="2000" b="0" i="1" smtClean="0">
                                    <a:latin typeface="Cambria Math"/>
                                    <a:cs typeface="Times New Roman" panose="02020603050405020304" pitchFamily="18" charset="0"/>
                                  </a:rPr>
                                  <m:t>𝑢</m:t>
                                </m:r>
                                <m:r>
                                  <a:rPr lang="en-US" sz="2000" b="0" i="1" smtClean="0">
                                    <a:latin typeface="Cambria Math"/>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0D8E8"/>
                        </a:solid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370840">
                    <a:tc rowSpan="3">
                      <a:txBody>
                        <a:bodyPr/>
                        <a:lstStyle/>
                        <a:p>
                          <a:pPr algn="ctr"/>
                          <a:r>
                            <a:rPr lang="en-US" sz="2000" dirty="0" smtClean="0"/>
                            <a:t>Internal</a:t>
                          </a:r>
                          <a:r>
                            <a:rPr lang="en-US" sz="2000" baseline="0" dirty="0" smtClean="0"/>
                            <a:t> denseness &amp; external sparseness</a:t>
                          </a:r>
                          <a:endParaRPr lang="en-US" sz="2000"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algn="ctr"/>
                          <a:r>
                            <a:rPr lang="en-US" sz="2000" b="0" i="0" u="none" strike="noStrike" kern="1200" baseline="0" dirty="0" smtClean="0">
                              <a:solidFill>
                                <a:schemeClr val="dk1"/>
                              </a:solidFill>
                              <a:latin typeface="+mn-lt"/>
                              <a:ea typeface="+mn-ea"/>
                              <a:cs typeface="+mn-cs"/>
                            </a:rPr>
                            <a:t>Subgraph modularity</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000" dirty="0" smtClean="0"/>
                            <a:t>[5]</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gridSpan="2">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𝑆</m:t>
                                    </m:r>
                                  </m:e>
                                </m:d>
                                <m:r>
                                  <a:rPr lang="en-US" sz="2000" b="0" i="1" smtClean="0">
                                    <a:solidFill>
                                      <a:schemeClr val="tx1"/>
                                    </a:solidFill>
                                    <a:latin typeface="Cambria Math"/>
                                  </a:rPr>
                                  <m:t>/</m:t>
                                </m:r>
                                <m:r>
                                  <a:rPr lang="en-US" sz="2000" b="0" i="1" smtClean="0">
                                    <a:solidFill>
                                      <a:schemeClr val="tx1"/>
                                    </a:solidFill>
                                    <a:latin typeface="Cambria Math"/>
                                  </a:rPr>
                                  <m:t>𝑒</m:t>
                                </m:r>
                                <m:r>
                                  <a:rPr lang="en-US" sz="2000" b="0" i="1" smtClean="0">
                                    <a:solidFill>
                                      <a:schemeClr val="tx1"/>
                                    </a:solidFill>
                                    <a:latin typeface="Cambria Math"/>
                                  </a:rPr>
                                  <m:t>(</m:t>
                                </m:r>
                                <m:r>
                                  <a:rPr lang="en-US" sz="2000" b="0" i="1" smtClean="0">
                                    <a:solidFill>
                                      <a:schemeClr val="tx1"/>
                                    </a:solidFill>
                                    <a:latin typeface="Cambria Math"/>
                                  </a:rPr>
                                  <m:t>𝑆</m:t>
                                </m:r>
                                <m:r>
                                  <a:rPr lang="en-US" sz="2000" b="0" i="1" smtClean="0">
                                    <a:solidFill>
                                      <a:schemeClr val="tx1"/>
                                    </a:solidFill>
                                    <a:latin typeface="Cambria Math"/>
                                  </a:rPr>
                                  <m:t>,</m:t>
                                </m:r>
                                <m:bar>
                                  <m:barPr>
                                    <m:pos m:val="top"/>
                                    <m:ctrlPr>
                                      <a:rPr lang="en-US" sz="2000" b="0" i="1" smtClean="0">
                                        <a:solidFill>
                                          <a:schemeClr val="tx1"/>
                                        </a:solidFill>
                                        <a:latin typeface="Cambria Math" panose="02040503050406030204" pitchFamily="18" charset="0"/>
                                      </a:rPr>
                                    </m:ctrlPr>
                                  </m:barPr>
                                  <m:e>
                                    <m:r>
                                      <a:rPr lang="en-US" sz="2000" b="0" i="1" smtClean="0">
                                        <a:solidFill>
                                          <a:schemeClr val="tx1"/>
                                        </a:solidFill>
                                        <a:latin typeface="Cambria Math"/>
                                      </a:rPr>
                                      <m:t>𝑆</m:t>
                                    </m:r>
                                  </m:e>
                                </m:bar>
                                <m:r>
                                  <a:rPr lang="en-US" sz="2000" b="0" i="1" smtClean="0">
                                    <a:solidFill>
                                      <a:schemeClr val="tx1"/>
                                    </a:solidFill>
                                    <a:latin typeface="Cambria Math"/>
                                  </a:rPr>
                                  <m:t>)</m:t>
                                </m:r>
                              </m:oMath>
                            </m:oMathPara>
                          </a14:m>
                          <a:endParaRPr lang="en-US" sz="2000" i="1"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hMerge="1">
                      <a:txBody>
                        <a:bodyPr/>
                        <a:lstStyle/>
                        <a:p>
                          <a:pPr algn="ctr"/>
                          <a:endParaRPr lang="en-US" dirty="0"/>
                        </a:p>
                      </a:txBody>
                      <a:tcPr anchor="ctr"/>
                    </a:tc>
                  </a:tr>
                  <a:tr h="370840">
                    <a:tc vMerge="1">
                      <a:txBody>
                        <a:bodyPr/>
                        <a:lstStyle/>
                        <a:p>
                          <a:pPr algn="ctr"/>
                          <a:endParaRPr lang="en-US" dirty="0"/>
                        </a:p>
                      </a:txBody>
                      <a:tcPr anchor="ctr"/>
                    </a:tc>
                    <a:tc>
                      <a:txBody>
                        <a:bodyPr/>
                        <a:lstStyle/>
                        <a:p>
                          <a:pPr algn="ctr"/>
                          <a:r>
                            <a:rPr lang="en-US" sz="2000" b="0" i="0" u="none" strike="noStrike" kern="1200" baseline="0" dirty="0" smtClean="0">
                              <a:solidFill>
                                <a:schemeClr val="dk1"/>
                              </a:solidFill>
                              <a:latin typeface="+mn-lt"/>
                              <a:ea typeface="+mn-ea"/>
                              <a:cs typeface="+mn-cs"/>
                            </a:rPr>
                            <a:t>Density-isolation</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algn="ctr"/>
                          <a:r>
                            <a:rPr lang="en-US" sz="2000" dirty="0" smtClean="0"/>
                            <a:t>[6]</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𝑆</m:t>
                                    </m:r>
                                  </m:e>
                                </m:d>
                                <m:r>
                                  <a:rPr lang="en-US" sz="2000" b="0" i="1" smtClean="0">
                                    <a:solidFill>
                                      <a:schemeClr val="tx1"/>
                                    </a:solidFill>
                                    <a:latin typeface="Cambria Math"/>
                                  </a:rPr>
                                  <m:t>−</m:t>
                                </m:r>
                                <m:r>
                                  <a:rPr lang="en-US" sz="2000" b="0" i="1" smtClean="0">
                                    <a:solidFill>
                                      <a:schemeClr val="tx1"/>
                                    </a:solidFill>
                                    <a:latin typeface="Cambria Math"/>
                                    <a:ea typeface="Cambria Math"/>
                                  </a:rPr>
                                  <m:t>𝛼</m:t>
                                </m:r>
                                <m:r>
                                  <a:rPr lang="en-US" sz="2000" b="0" i="1" smtClean="0">
                                    <a:solidFill>
                                      <a:schemeClr val="tx1"/>
                                    </a:solidFill>
                                    <a:latin typeface="Cambria Math"/>
                                    <a:ea typeface="Cambria Math"/>
                                  </a:rPr>
                                  <m:t> </m:t>
                                </m:r>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𝑆</m:t>
                                    </m:r>
                                    <m:r>
                                      <a:rPr lang="en-US" sz="2000" b="0" i="1" smtClean="0">
                                        <a:solidFill>
                                          <a:schemeClr val="tx1"/>
                                        </a:solidFill>
                                        <a:latin typeface="Cambria Math"/>
                                      </a:rPr>
                                      <m:t>,</m:t>
                                    </m:r>
                                    <m:bar>
                                      <m:barPr>
                                        <m:pos m:val="top"/>
                                        <m:ctrlPr>
                                          <a:rPr lang="en-US" sz="2000" b="0" i="1" smtClean="0">
                                            <a:solidFill>
                                              <a:schemeClr val="tx1"/>
                                            </a:solidFill>
                                            <a:latin typeface="Cambria Math" panose="02040503050406030204" pitchFamily="18" charset="0"/>
                                          </a:rPr>
                                        </m:ctrlPr>
                                      </m:barPr>
                                      <m:e>
                                        <m:r>
                                          <a:rPr lang="en-US" sz="2000" b="0" i="1" smtClean="0">
                                            <a:solidFill>
                                              <a:schemeClr val="tx1"/>
                                            </a:solidFill>
                                            <a:latin typeface="Cambria Math"/>
                                          </a:rPr>
                                          <m:t>𝑆</m:t>
                                        </m:r>
                                      </m:e>
                                    </m:bar>
                                  </m:e>
                                </m:d>
                                <m:r>
                                  <a:rPr lang="en-US" sz="2000" b="0" i="1" smtClean="0">
                                    <a:solidFill>
                                      <a:schemeClr val="tx1"/>
                                    </a:solidFill>
                                    <a:latin typeface="Cambria Math"/>
                                  </a:rPr>
                                  <m:t>−</m:t>
                                </m:r>
                                <m:r>
                                  <a:rPr lang="en-US" sz="2000" b="0" i="1" smtClean="0">
                                    <a:solidFill>
                                      <a:schemeClr val="tx1"/>
                                    </a:solidFill>
                                    <a:latin typeface="Cambria Math"/>
                                    <a:ea typeface="Cambria Math"/>
                                  </a:rPr>
                                  <m:t>𝛽</m:t>
                                </m:r>
                                <m:r>
                                  <a:rPr lang="en-US" sz="2000" b="0" i="1" smtClean="0">
                                    <a:solidFill>
                                      <a:schemeClr val="tx1"/>
                                    </a:solidFill>
                                    <a:latin typeface="Cambria Math"/>
                                    <a:ea typeface="Cambria Math"/>
                                  </a:rPr>
                                  <m:t>|</m:t>
                                </m:r>
                                <m:r>
                                  <a:rPr lang="en-US" sz="2000" b="0" i="1" smtClean="0">
                                    <a:solidFill>
                                      <a:schemeClr val="tx1"/>
                                    </a:solidFill>
                                    <a:latin typeface="Cambria Math"/>
                                    <a:ea typeface="Cambria Math"/>
                                  </a:rPr>
                                  <m:t>𝑆</m:t>
                                </m:r>
                                <m:r>
                                  <a:rPr lang="en-US" sz="2000" b="0" i="1" smtClean="0">
                                    <a:solidFill>
                                      <a:schemeClr val="tx1"/>
                                    </a:solidFill>
                                    <a:latin typeface="Cambria Math"/>
                                    <a:ea typeface="Cambria Math"/>
                                  </a:rPr>
                                  <m:t>|</m:t>
                                </m:r>
                              </m:oMath>
                            </m:oMathPara>
                          </a14:m>
                          <a:endParaRPr lang="en-US" sz="2000" i="1" dirty="0"/>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hMerge="1">
                      <a:txBody>
                        <a:bodyPr/>
                        <a:lstStyle/>
                        <a:p>
                          <a:pPr algn="ctr"/>
                          <a:endParaRPr lang="en-US" dirty="0"/>
                        </a:p>
                      </a:txBody>
                      <a:tcPr anchor="ctr"/>
                    </a:tc>
                  </a:tr>
                  <a:tr h="370840">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External conductance</a:t>
                          </a:r>
                          <a:endParaRPr lang="en-US" sz="2000"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algn="ctr"/>
                          <a:r>
                            <a:rPr lang="en-US" sz="2000" dirty="0" smtClean="0"/>
                            <a:t>[7]</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gridSpan="2">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𝑆</m:t>
                                    </m:r>
                                    <m:r>
                                      <a:rPr lang="en-US" sz="2000" b="0" i="1" smtClean="0">
                                        <a:solidFill>
                                          <a:schemeClr val="tx1"/>
                                        </a:solidFill>
                                        <a:latin typeface="Cambria Math"/>
                                      </a:rPr>
                                      <m:t>,</m:t>
                                    </m:r>
                                    <m:bar>
                                      <m:barPr>
                                        <m:pos m:val="top"/>
                                        <m:ctrlPr>
                                          <a:rPr lang="en-US" sz="2000" b="0" i="1" smtClean="0">
                                            <a:solidFill>
                                              <a:schemeClr val="tx1"/>
                                            </a:solidFill>
                                            <a:latin typeface="Cambria Math" panose="02040503050406030204" pitchFamily="18" charset="0"/>
                                          </a:rPr>
                                        </m:ctrlPr>
                                      </m:barPr>
                                      <m:e>
                                        <m:r>
                                          <a:rPr lang="en-US" sz="2000" b="0" i="1" smtClean="0">
                                            <a:solidFill>
                                              <a:schemeClr val="tx1"/>
                                            </a:solidFill>
                                            <a:latin typeface="Cambria Math"/>
                                          </a:rPr>
                                          <m:t>𝑆</m:t>
                                        </m:r>
                                      </m:e>
                                    </m:bar>
                                  </m:e>
                                </m:d>
                                <m:r>
                                  <a:rPr lang="en-US" sz="2000" b="0" i="1" smtClean="0">
                                    <a:solidFill>
                                      <a:schemeClr val="tx1"/>
                                    </a:solidFill>
                                    <a:latin typeface="Cambria Math"/>
                                  </a:rPr>
                                  <m:t>/</m:t>
                                </m:r>
                                <m:r>
                                  <m:rPr>
                                    <m:sty m:val="p"/>
                                  </m:rPr>
                                  <a:rPr lang="en-US" sz="2000" b="0" i="0" smtClean="0">
                                    <a:solidFill>
                                      <a:schemeClr val="tx1"/>
                                    </a:solidFill>
                                    <a:latin typeface="Cambria Math"/>
                                  </a:rPr>
                                  <m:t>min</m:t>
                                </m:r>
                                <m:r>
                                  <a:rPr lang="en-US" sz="2000" b="0" i="1" smtClean="0">
                                    <a:solidFill>
                                      <a:schemeClr val="tx1"/>
                                    </a:solidFill>
                                    <a:latin typeface="Cambria Math"/>
                                  </a:rPr>
                                  <m:t>⁡{</m:t>
                                </m:r>
                                <m:r>
                                  <a:rPr lang="en-US" sz="2000" b="0" i="1" smtClean="0">
                                    <a:solidFill>
                                      <a:schemeClr val="tx1"/>
                                    </a:solidFill>
                                    <a:latin typeface="Cambria Math"/>
                                    <a:ea typeface="Cambria Math"/>
                                  </a:rPr>
                                  <m:t>𝜙</m:t>
                                </m:r>
                                <m:d>
                                  <m:dPr>
                                    <m:ctrlPr>
                                      <a:rPr lang="en-US" sz="2000" b="0" i="1" smtClean="0">
                                        <a:solidFill>
                                          <a:schemeClr val="tx1"/>
                                        </a:solidFill>
                                        <a:latin typeface="Cambria Math" panose="02040503050406030204" pitchFamily="18" charset="0"/>
                                        <a:ea typeface="Cambria Math"/>
                                      </a:rPr>
                                    </m:ctrlPr>
                                  </m:dPr>
                                  <m:e>
                                    <m:r>
                                      <a:rPr lang="en-US" sz="2000" b="0" i="1" smtClean="0">
                                        <a:solidFill>
                                          <a:schemeClr val="tx1"/>
                                        </a:solidFill>
                                        <a:latin typeface="Cambria Math"/>
                                        <a:ea typeface="Cambria Math"/>
                                      </a:rPr>
                                      <m:t>𝑆</m:t>
                                    </m:r>
                                  </m:e>
                                </m:d>
                                <m:r>
                                  <a:rPr lang="en-US" sz="2000" b="0" i="1" smtClean="0">
                                    <a:solidFill>
                                      <a:schemeClr val="tx1"/>
                                    </a:solidFill>
                                    <a:latin typeface="Cambria Math"/>
                                    <a:ea typeface="Cambria Math"/>
                                  </a:rPr>
                                  <m:t>,</m:t>
                                </m:r>
                                <m:r>
                                  <a:rPr lang="en-US" sz="2000" b="0" i="1" smtClean="0">
                                    <a:solidFill>
                                      <a:schemeClr val="tx1"/>
                                    </a:solidFill>
                                    <a:latin typeface="Cambria Math"/>
                                    <a:ea typeface="Cambria Math"/>
                                  </a:rPr>
                                  <m:t>𝜙</m:t>
                                </m:r>
                                <m:r>
                                  <a:rPr lang="en-US" sz="2000" b="0" i="1" smtClean="0">
                                    <a:solidFill>
                                      <a:schemeClr val="tx1"/>
                                    </a:solidFill>
                                    <a:latin typeface="Cambria Math"/>
                                    <a:ea typeface="Cambria Math"/>
                                  </a:rPr>
                                  <m:t>(</m:t>
                                </m:r>
                                <m:bar>
                                  <m:barPr>
                                    <m:pos m:val="top"/>
                                    <m:ctrlPr>
                                      <a:rPr lang="en-US" sz="2000" b="0" i="1" smtClean="0">
                                        <a:solidFill>
                                          <a:schemeClr val="tx1"/>
                                        </a:solidFill>
                                        <a:latin typeface="Cambria Math" panose="02040503050406030204" pitchFamily="18" charset="0"/>
                                        <a:ea typeface="Cambria Math"/>
                                      </a:rPr>
                                    </m:ctrlPr>
                                  </m:barPr>
                                  <m:e>
                                    <m:r>
                                      <a:rPr lang="en-US" sz="2000" b="0" i="1" smtClean="0">
                                        <a:solidFill>
                                          <a:schemeClr val="tx1"/>
                                        </a:solidFill>
                                        <a:latin typeface="Cambria Math"/>
                                        <a:ea typeface="Cambria Math"/>
                                      </a:rPr>
                                      <m:t>𝑆</m:t>
                                    </m:r>
                                  </m:e>
                                </m:bar>
                                <m:r>
                                  <a:rPr lang="en-US" sz="2000" b="0" i="1" smtClean="0">
                                    <a:solidFill>
                                      <a:schemeClr val="tx1"/>
                                    </a:solidFill>
                                    <a:latin typeface="Cambria Math"/>
                                    <a:ea typeface="Cambria Math"/>
                                  </a:rPr>
                                  <m:t>)</m:t>
                                </m:r>
                                <m:r>
                                  <a:rPr lang="en-US" sz="2000" b="0" i="1" smtClean="0">
                                    <a:solidFill>
                                      <a:schemeClr val="tx1"/>
                                    </a:solidFill>
                                    <a:latin typeface="Cambria Math"/>
                                  </a:rPr>
                                  <m:t>}</m:t>
                                </m:r>
                              </m:oMath>
                            </m:oMathPara>
                          </a14:m>
                          <a:endParaRPr lang="en-US" sz="2000" dirty="0">
                            <a:latin typeface="Times New Roman" panose="02020603050405020304" pitchFamily="18" charset="0"/>
                            <a:cs typeface="Times New Roman" panose="02020603050405020304" pitchFamily="18" charset="0"/>
                          </a:endParaRPr>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Boundary sharpness</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Local modularity</a:t>
                          </a:r>
                          <a:endParaRPr lang="en-US" sz="2000"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a:txBody>
                        <a:bodyPr/>
                        <a:lstStyle/>
                        <a:p>
                          <a:pPr algn="ctr"/>
                          <a:r>
                            <a:rPr lang="en-US" sz="2000" dirty="0" smtClean="0"/>
                            <a:t>[8]</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rPr>
                                  <m:t>𝑒</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ea typeface="Cambria Math"/>
                                      </a:rPr>
                                      <m:t>𝛿</m:t>
                                    </m:r>
                                    <m:r>
                                      <a:rPr lang="en-US" sz="2000" b="0" i="1" smtClean="0">
                                        <a:solidFill>
                                          <a:schemeClr val="tx1"/>
                                        </a:solidFill>
                                        <a:latin typeface="Cambria Math"/>
                                      </a:rPr>
                                      <m:t>𝑆</m:t>
                                    </m:r>
                                    <m:r>
                                      <a:rPr lang="en-US" sz="2000" b="0" i="1" smtClean="0">
                                        <a:solidFill>
                                          <a:schemeClr val="tx1"/>
                                        </a:solidFill>
                                        <a:latin typeface="Cambria Math"/>
                                      </a:rPr>
                                      <m:t>,</m:t>
                                    </m:r>
                                    <m:r>
                                      <a:rPr lang="en-US" sz="2000" b="0" i="1" smtClean="0">
                                        <a:solidFill>
                                          <a:schemeClr val="tx1"/>
                                        </a:solidFill>
                                        <a:latin typeface="Cambria Math"/>
                                      </a:rPr>
                                      <m:t>𝑆</m:t>
                                    </m:r>
                                  </m:e>
                                </m:d>
                                <m:r>
                                  <a:rPr lang="en-US" sz="2000" b="0" i="1" smtClean="0">
                                    <a:solidFill>
                                      <a:schemeClr val="tx1"/>
                                    </a:solidFill>
                                    <a:latin typeface="Cambria Math"/>
                                  </a:rPr>
                                  <m:t>/</m:t>
                                </m:r>
                                <m:r>
                                  <a:rPr lang="en-US" sz="2000" b="0" i="1" smtClean="0">
                                    <a:solidFill>
                                      <a:schemeClr val="tx1"/>
                                    </a:solidFill>
                                    <a:latin typeface="Cambria Math"/>
                                  </a:rPr>
                                  <m:t>𝑒</m:t>
                                </m:r>
                                <m:r>
                                  <a:rPr lang="en-US" sz="2000" b="0" i="1" smtClean="0">
                                    <a:solidFill>
                                      <a:schemeClr val="tx1"/>
                                    </a:solidFill>
                                    <a:latin typeface="Cambria Math"/>
                                  </a:rPr>
                                  <m:t>(</m:t>
                                </m:r>
                                <m:r>
                                  <a:rPr lang="en-US" sz="2000" b="0" i="1" smtClean="0">
                                    <a:solidFill>
                                      <a:schemeClr val="tx1"/>
                                    </a:solidFill>
                                    <a:latin typeface="Cambria Math"/>
                                    <a:ea typeface="Cambria Math"/>
                                  </a:rPr>
                                  <m:t>𝛿</m:t>
                                </m:r>
                                <m:r>
                                  <a:rPr lang="en-US" sz="2000" b="0" i="1" smtClean="0">
                                    <a:solidFill>
                                      <a:schemeClr val="tx1"/>
                                    </a:solidFill>
                                    <a:latin typeface="Cambria Math"/>
                                  </a:rPr>
                                  <m:t>𝑆</m:t>
                                </m:r>
                                <m:r>
                                  <a:rPr lang="en-US" sz="2000" b="0" i="1" smtClean="0">
                                    <a:solidFill>
                                      <a:schemeClr val="tx1"/>
                                    </a:solidFill>
                                    <a:latin typeface="Cambria Math"/>
                                  </a:rPr>
                                  <m:t>,</m:t>
                                </m:r>
                                <m:r>
                                  <a:rPr lang="en-US" sz="2000" b="0" i="1" smtClean="0">
                                    <a:solidFill>
                                      <a:schemeClr val="tx1"/>
                                    </a:solidFill>
                                    <a:latin typeface="Cambria Math"/>
                                  </a:rPr>
                                  <m:t>𝑉</m:t>
                                </m:r>
                                <m:r>
                                  <a:rPr lang="en-US" sz="2000" b="0" i="1" smtClean="0">
                                    <a:solidFill>
                                      <a:schemeClr val="tx1"/>
                                    </a:solidFill>
                                    <a:latin typeface="Cambria Math"/>
                                  </a:rPr>
                                  <m:t>)</m:t>
                                </m:r>
                              </m:oMath>
                            </m:oMathPara>
                          </a14:m>
                          <a:endParaRPr lang="en-US" sz="2000" i="1" dirty="0"/>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rgbClr val="D0D8E8"/>
                        </a:solid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907690295"/>
                  </p:ext>
                </p:extLst>
              </p:nvPr>
            </p:nvGraphicFramePr>
            <p:xfrm>
              <a:off x="359532" y="1223574"/>
              <a:ext cx="8450512" cy="4132874"/>
            </p:xfrm>
            <a:graphic>
              <a:graphicData uri="http://schemas.openxmlformats.org/drawingml/2006/table">
                <a:tbl>
                  <a:tblPr firstRow="1" bandRow="1">
                    <a:tableStyleId>{5C22544A-7EE6-4342-B048-85BDC9FD1C3A}</a:tableStyleId>
                  </a:tblPr>
                  <a:tblGrid>
                    <a:gridCol w="1888476"/>
                    <a:gridCol w="2483377"/>
                    <a:gridCol w="658279"/>
                    <a:gridCol w="1800200"/>
                    <a:gridCol w="1620180"/>
                  </a:tblGrid>
                  <a:tr h="447651">
                    <a:tc>
                      <a:txBody>
                        <a:bodyPr/>
                        <a:lstStyle/>
                        <a:p>
                          <a:pPr algn="ctr"/>
                          <a:r>
                            <a:rPr lang="en-US" sz="2000" dirty="0" smtClean="0"/>
                            <a:t>Intuitions</a:t>
                          </a:r>
                          <a:endParaRPr lang="en-US" sz="2000" dirty="0"/>
                        </a:p>
                      </a:txBody>
                      <a:tcPr anchor="ctr">
                        <a:lnR w="38100" cap="flat" cmpd="sng" algn="ctr">
                          <a:solidFill>
                            <a:schemeClr val="bg1"/>
                          </a:solidFill>
                          <a:prstDash val="solid"/>
                          <a:round/>
                          <a:headEnd type="none" w="med" len="med"/>
                          <a:tailEnd type="none" w="med" len="med"/>
                        </a:lnR>
                      </a:tcPr>
                    </a:tc>
                    <a:tc>
                      <a:txBody>
                        <a:bodyPr/>
                        <a:lstStyle/>
                        <a:p>
                          <a:pPr algn="ctr"/>
                          <a:r>
                            <a:rPr lang="en-US" sz="2000" dirty="0" smtClean="0"/>
                            <a:t>Goodness</a:t>
                          </a:r>
                          <a:r>
                            <a:rPr lang="en-US" sz="2000" baseline="0" dirty="0" smtClean="0"/>
                            <a:t> metrics</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r>
                            <a:rPr lang="en-US" sz="2000" dirty="0" smtClean="0"/>
                            <a:t>Ref.</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gridSpan="2">
                      <a:txBody>
                        <a:bodyPr/>
                        <a:lstStyle/>
                        <a:p>
                          <a:endParaRPr lang="en-US"/>
                        </a:p>
                      </a:txBody>
                      <a:tcPr anchor="ctr">
                        <a:lnL w="38100" cap="flat" cmpd="sng" algn="ctr">
                          <a:solidFill>
                            <a:schemeClr val="bg1"/>
                          </a:solidFill>
                          <a:prstDash val="solid"/>
                          <a:round/>
                          <a:headEnd type="none" w="med" len="med"/>
                          <a:tailEnd type="none" w="med" len="med"/>
                        </a:lnL>
                        <a:blipFill rotWithShape="0">
                          <a:blip r:embed="rId3"/>
                          <a:stretch>
                            <a:fillRect l="-147153" t="-1351" r="-712" b="-841892"/>
                          </a:stretch>
                        </a:blipFill>
                      </a:tcPr>
                    </a:tc>
                    <a:tc hMerge="1">
                      <a:txBody>
                        <a:bodyPr/>
                        <a:lstStyle/>
                        <a:p>
                          <a:pPr algn="ctr"/>
                          <a:endParaRPr lang="en-US" sz="1800" dirty="0">
                            <a:latin typeface="+mj-lt"/>
                            <a:cs typeface="Times New Roman" panose="02020603050405020304" pitchFamily="18" charset="0"/>
                          </a:endParaRPr>
                        </a:p>
                      </a:txBody>
                      <a:tcPr anchor="ctr"/>
                    </a:tc>
                  </a:tr>
                  <a:tr h="396240">
                    <a:tc rowSpan="4">
                      <a:txBody>
                        <a:bodyPr/>
                        <a:lstStyle/>
                        <a:p>
                          <a:pPr algn="ctr"/>
                          <a:r>
                            <a:rPr lang="en-US" sz="2000" dirty="0" smtClean="0"/>
                            <a:t>Internal denseness</a:t>
                          </a:r>
                          <a:endParaRPr lang="en-US" sz="2000"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000" b="0" i="0" u="none" strike="noStrike" kern="1200" baseline="0" dirty="0" smtClean="0">
                              <a:solidFill>
                                <a:schemeClr val="dk1"/>
                              </a:solidFill>
                              <a:latin typeface="+mn-lt"/>
                              <a:ea typeface="+mn-ea"/>
                              <a:cs typeface="+mn-cs"/>
                            </a:rPr>
                            <a:t>Classic density</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gridSpan="2">
                      <a:txBody>
                        <a:bodyPr/>
                        <a:lstStyle/>
                        <a:p>
                          <a:endParaRPr lang="en-US"/>
                        </a:p>
                      </a:txBody>
                      <a:tcPr anchor="ctr">
                        <a:lnL w="381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blipFill rotWithShape="0">
                          <a:blip r:embed="rId3"/>
                          <a:stretch>
                            <a:fillRect l="-147153" t="-115385" r="-712" b="-858462"/>
                          </a:stretch>
                        </a:blip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396240">
                    <a:tc vMerge="1">
                      <a:txBody>
                        <a:bodyPr/>
                        <a:lstStyle/>
                        <a:p>
                          <a:pPr algn="ctr"/>
                          <a:endParaRPr lang="en-US" sz="1800" b="0" i="0" u="none" strike="noStrike" kern="1200" baseline="0" dirty="0" smtClean="0">
                            <a:solidFill>
                              <a:schemeClr val="dk1"/>
                            </a:solidFill>
                            <a:latin typeface="+mn-lt"/>
                            <a:ea typeface="+mn-ea"/>
                            <a:cs typeface="+mn-cs"/>
                          </a:endParaRPr>
                        </a:p>
                      </a:txBody>
                      <a:tcPr anchor="ctr"/>
                    </a:tc>
                    <a:tc rowSpan="2">
                      <a:txBody>
                        <a:bodyPr/>
                        <a:lstStyle/>
                        <a:p>
                          <a:pPr algn="ctr"/>
                          <a:r>
                            <a:rPr lang="en-US" sz="2000" b="0" i="0" u="none" strike="noStrike" kern="1200" baseline="0" dirty="0" smtClean="0">
                              <a:solidFill>
                                <a:schemeClr val="dk1"/>
                              </a:solidFill>
                              <a:latin typeface="+mn-lt"/>
                              <a:ea typeface="+mn-ea"/>
                              <a:cs typeface="+mn-cs"/>
                            </a:rPr>
                            <a:t>Edge-surplus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pPr algn="ctr"/>
                          <a:r>
                            <a:rPr lang="en-US" sz="2000" dirty="0" smtClean="0"/>
                            <a:t>[2]</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endParaRPr lang="en-US"/>
                        </a:p>
                      </a:txBody>
                      <a:tcPr marL="0" marR="0"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279392" t="-100719" r="-91216" b="-301439"/>
                          </a:stretch>
                        </a:blipFill>
                      </a:tcPr>
                    </a:tc>
                    <a:tc>
                      <a:txBody>
                        <a:bodyPr/>
                        <a:lstStyle/>
                        <a:p>
                          <a:endParaRPr lang="en-US"/>
                        </a:p>
                      </a:txBody>
                      <a:tcPr marL="0" marR="0"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422180" t="-215385" r="-1504" b="-758462"/>
                          </a:stretch>
                        </a:blipFill>
                      </a:tcPr>
                    </a:tc>
                  </a:tr>
                  <a:tr h="450152">
                    <a:tc vMerge="1">
                      <a:txBody>
                        <a:bodyPr/>
                        <a:lstStyle/>
                        <a:p>
                          <a:endParaRPr lang="en-US"/>
                        </a:p>
                      </a:txBody>
                      <a:tcPr/>
                    </a:tc>
                    <a:tc vMerge="1">
                      <a:txBody>
                        <a:bodyPr/>
                        <a:lstStyle/>
                        <a:p>
                          <a:pPr algn="ctr"/>
                          <a:endParaRPr lang="en-US" dirty="0"/>
                        </a:p>
                      </a:txBody>
                      <a:tcPr anchor="ctr"/>
                    </a:tc>
                    <a:tc vMerge="1">
                      <a:txBody>
                        <a:bodyPr/>
                        <a:lstStyle/>
                        <a:p>
                          <a:pPr algn="ctr"/>
                          <a:endParaRPr lang="en-US" dirty="0"/>
                        </a:p>
                      </a:txBody>
                      <a:tcPr anchor="ctr"/>
                    </a:tc>
                    <a:tc v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422180" t="-277027" r="-1504" b="-566216"/>
                          </a:stretch>
                        </a:blipFill>
                      </a:tcPr>
                    </a:tc>
                  </a:tr>
                  <a:tr h="396240">
                    <a:tc vMerge="1">
                      <a:txBody>
                        <a:bodyPr/>
                        <a:lstStyle/>
                        <a:p>
                          <a:pPr algn="ctr"/>
                          <a:endParaRPr lang="en-US" dirty="0"/>
                        </a:p>
                      </a:txBody>
                      <a:tcPr anchor="ctr"/>
                    </a:tc>
                    <a:tc>
                      <a:txBody>
                        <a:bodyPr/>
                        <a:lstStyle/>
                        <a:p>
                          <a:pPr algn="ctr"/>
                          <a:r>
                            <a:rPr lang="en-US" sz="2000" b="0" i="0" u="none" strike="noStrike" kern="1200" baseline="0" dirty="0" smtClean="0">
                              <a:solidFill>
                                <a:schemeClr val="dk1"/>
                              </a:solidFill>
                              <a:latin typeface="+mn-lt"/>
                              <a:ea typeface="+mn-ea"/>
                              <a:cs typeface="+mn-cs"/>
                            </a:rPr>
                            <a:t>Minimum degree</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0D8E8"/>
                        </a:solidFill>
                      </a:tcPr>
                    </a:tc>
                    <a:tc>
                      <a:txBody>
                        <a:bodyPr/>
                        <a:lstStyle/>
                        <a:p>
                          <a:pPr algn="ctr"/>
                          <a:r>
                            <a:rPr lang="en-US" sz="2000" dirty="0" smtClean="0"/>
                            <a:t>[3,4]</a:t>
                          </a:r>
                          <a:endParaRPr lang="en-US" sz="20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0D8E8"/>
                        </a:solidFill>
                      </a:tcPr>
                    </a:tc>
                    <a:tc gridSpan="2">
                      <a:txBody>
                        <a:bodyPr/>
                        <a:lstStyle/>
                        <a:p>
                          <a:endParaRPr lang="en-US"/>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147153" t="-429231" r="-712" b="-544615"/>
                          </a:stretch>
                        </a:blip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432181">
                    <a:tc rowSpan="3">
                      <a:txBody>
                        <a:bodyPr/>
                        <a:lstStyle/>
                        <a:p>
                          <a:pPr algn="ctr"/>
                          <a:r>
                            <a:rPr lang="en-US" sz="2000" dirty="0" smtClean="0"/>
                            <a:t>Internal</a:t>
                          </a:r>
                          <a:r>
                            <a:rPr lang="en-US" sz="2000" baseline="0" dirty="0" smtClean="0"/>
                            <a:t> denseness &amp; external sparseness</a:t>
                          </a:r>
                          <a:endParaRPr lang="en-US" sz="2000"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algn="ctr"/>
                          <a:r>
                            <a:rPr lang="en-US" sz="2000" b="0" i="0" u="none" strike="noStrike" kern="1200" baseline="0" dirty="0" smtClean="0">
                              <a:solidFill>
                                <a:schemeClr val="dk1"/>
                              </a:solidFill>
                              <a:latin typeface="+mn-lt"/>
                              <a:ea typeface="+mn-ea"/>
                              <a:cs typeface="+mn-cs"/>
                            </a:rPr>
                            <a:t>Subgraph modularity</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a:txBody>
                        <a:bodyPr/>
                        <a:lstStyle/>
                        <a:p>
                          <a:pPr algn="ctr"/>
                          <a:r>
                            <a:rPr lang="en-US" sz="2000" dirty="0" smtClean="0"/>
                            <a:t>[5]</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9EDF4"/>
                        </a:solidFill>
                      </a:tcPr>
                    </a:tc>
                    <a:tc gridSpan="2">
                      <a:txBody>
                        <a:bodyPr/>
                        <a:lstStyle/>
                        <a:p>
                          <a:endParaRPr lang="en-US"/>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147153" t="-484507" r="-712" b="-398592"/>
                          </a:stretch>
                        </a:blipFill>
                      </a:tcPr>
                    </a:tc>
                    <a:tc hMerge="1">
                      <a:txBody>
                        <a:bodyPr/>
                        <a:lstStyle/>
                        <a:p>
                          <a:pPr algn="ctr"/>
                          <a:endParaRPr lang="en-US" dirty="0"/>
                        </a:p>
                      </a:txBody>
                      <a:tcPr anchor="ctr"/>
                    </a:tc>
                  </a:tr>
                  <a:tr h="456565">
                    <a:tc vMerge="1">
                      <a:txBody>
                        <a:bodyPr/>
                        <a:lstStyle/>
                        <a:p>
                          <a:pPr algn="ctr"/>
                          <a:endParaRPr lang="en-US" dirty="0"/>
                        </a:p>
                      </a:txBody>
                      <a:tcPr anchor="ctr"/>
                    </a:tc>
                    <a:tc>
                      <a:txBody>
                        <a:bodyPr/>
                        <a:lstStyle/>
                        <a:p>
                          <a:pPr algn="ctr"/>
                          <a:r>
                            <a:rPr lang="en-US" sz="2000" b="0" i="0" u="none" strike="noStrike" kern="1200" baseline="0" dirty="0" smtClean="0">
                              <a:solidFill>
                                <a:schemeClr val="dk1"/>
                              </a:solidFill>
                              <a:latin typeface="+mn-lt"/>
                              <a:ea typeface="+mn-ea"/>
                              <a:cs typeface="+mn-cs"/>
                            </a:rPr>
                            <a:t>Density-isolation</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a:txBody>
                        <a:bodyPr/>
                        <a:lstStyle/>
                        <a:p>
                          <a:pPr algn="ctr"/>
                          <a:r>
                            <a:rPr lang="en-US" sz="2000" dirty="0" smtClean="0"/>
                            <a:t>[6]</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0D8E8"/>
                        </a:solidFill>
                      </a:tcPr>
                    </a:tc>
                    <a:tc gridSpan="2">
                      <a:txBody>
                        <a:bodyPr/>
                        <a:lstStyle/>
                        <a:p>
                          <a:endParaRPr lang="en-US"/>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rotWithShape="0">
                          <a:blip r:embed="rId3"/>
                          <a:stretch>
                            <a:fillRect l="-147153" t="-553333" r="-712" b="-277333"/>
                          </a:stretch>
                        </a:blipFill>
                      </a:tcPr>
                    </a:tc>
                    <a:tc hMerge="1">
                      <a:txBody>
                        <a:bodyPr/>
                        <a:lstStyle/>
                        <a:p>
                          <a:pPr algn="ctr"/>
                          <a:endParaRPr lang="en-US" dirty="0"/>
                        </a:p>
                      </a:txBody>
                      <a:tcPr anchor="ctr"/>
                    </a:tc>
                  </a:tr>
                  <a:tr h="456565">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External conductance</a:t>
                          </a:r>
                          <a:endParaRPr lang="en-US" sz="2000"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a:txBody>
                        <a:bodyPr/>
                        <a:lstStyle/>
                        <a:p>
                          <a:pPr algn="ctr"/>
                          <a:r>
                            <a:rPr lang="en-US" sz="2000" dirty="0" smtClean="0"/>
                            <a:t>[7]</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9EDF4"/>
                        </a:solidFill>
                      </a:tcPr>
                    </a:tc>
                    <a:tc gridSpan="2">
                      <a:txBody>
                        <a:bodyPr/>
                        <a:lstStyle/>
                        <a:p>
                          <a:endParaRPr lang="en-US"/>
                        </a:p>
                      </a:txBody>
                      <a:tcPr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147153" t="-653333" r="-712" b="-177333"/>
                          </a:stretch>
                        </a:blip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r h="7010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Boundary sharpness</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Local modularity</a:t>
                          </a:r>
                          <a:endParaRPr lang="en-US" sz="2000" dirty="0" smtClean="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a:txBody>
                        <a:bodyPr/>
                        <a:lstStyle/>
                        <a:p>
                          <a:pPr algn="ctr"/>
                          <a:r>
                            <a:rPr lang="en-US" sz="2000" dirty="0" smtClean="0"/>
                            <a:t>[8]</a:t>
                          </a:r>
                          <a:endParaRPr lang="en-US" sz="20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0D8E8"/>
                        </a:solidFill>
                      </a:tcPr>
                    </a:tc>
                    <a:tc gridSpan="2">
                      <a:txBody>
                        <a:bodyPr/>
                        <a:lstStyle/>
                        <a:p>
                          <a:endParaRPr lang="en-US"/>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blipFill rotWithShape="0">
                          <a:blip r:embed="rId3"/>
                          <a:stretch>
                            <a:fillRect l="-147153" t="-491304" r="-712" b="-15652"/>
                          </a:stretch>
                        </a:blipFill>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nchor="ctr"/>
                    </a:tc>
                  </a:tr>
                </a:tbl>
              </a:graphicData>
            </a:graphic>
          </p:graphicFrame>
        </mc:Fallback>
      </mc:AlternateContent>
    </p:spTree>
    <p:extLst>
      <p:ext uri="{BB962C8B-B14F-4D97-AF65-F5344CB8AC3E}">
        <p14:creationId xmlns:p14="http://schemas.microsoft.com/office/powerpoint/2010/main" val="1885813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19" y="355268"/>
            <a:ext cx="3390919" cy="652885"/>
          </a:xfrm>
        </p:spPr>
        <p:txBody>
          <a:bodyPr/>
          <a:lstStyle/>
          <a:p>
            <a:r>
              <a:rPr lang="en-US" sz="3600" dirty="0" smtClean="0">
                <a:solidFill>
                  <a:schemeClr val="tx1"/>
                </a:solidFill>
                <a:latin typeface="+mj-lt"/>
                <a:cs typeface="Times New Roman" pitchFamily="18" charset="0"/>
              </a:rPr>
              <a:t>Free Rider Effect</a:t>
            </a:r>
            <a:endParaRPr lang="en-US" sz="36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18990918"/>
                  </p:ext>
                </p:extLst>
              </p:nvPr>
            </p:nvGraphicFramePr>
            <p:xfrm>
              <a:off x="4249688" y="1450116"/>
              <a:ext cx="4732627" cy="3413760"/>
            </p:xfrm>
            <a:graphic>
              <a:graphicData uri="http://schemas.openxmlformats.org/drawingml/2006/table">
                <a:tbl>
                  <a:tblPr firstRow="1" bandRow="1">
                    <a:tableStyleId>{5C22544A-7EE6-4342-B048-85BDC9FD1C3A}</a:tableStyleId>
                  </a:tblPr>
                  <a:tblGrid>
                    <a:gridCol w="2284355"/>
                    <a:gridCol w="756084"/>
                    <a:gridCol w="864096"/>
                    <a:gridCol w="828092"/>
                  </a:tblGrid>
                  <a:tr h="370840">
                    <a:tc>
                      <a:txBody>
                        <a:bodyPr/>
                        <a:lstStyle/>
                        <a:p>
                          <a:pPr algn="ctr"/>
                          <a:r>
                            <a:rPr lang="en-US" sz="2200" b="0" dirty="0" smtClean="0">
                              <a:solidFill>
                                <a:schemeClr val="tx1"/>
                              </a:solidFill>
                            </a:rPr>
                            <a:t>Goodness</a:t>
                          </a:r>
                          <a:r>
                            <a:rPr lang="en-US" sz="2200" b="0" baseline="0" dirty="0" smtClean="0">
                              <a:solidFill>
                                <a:schemeClr val="tx1"/>
                              </a:solidFill>
                            </a:rPr>
                            <a:t>  metrics</a:t>
                          </a:r>
                          <a:endParaRPr lang="en-US" sz="2200" b="0" dirty="0">
                            <a:solidFill>
                              <a:schemeClr val="tx1"/>
                            </a:solidFill>
                          </a:endParaRPr>
                        </a:p>
                      </a:txBody>
                      <a:tcPr marL="0" marR="0" anchor="ctr">
                        <a:lnR w="38100" cap="flat" cmpd="sng" algn="ctr">
                          <a:solidFill>
                            <a:schemeClr val="bg1"/>
                          </a:solidFill>
                          <a:prstDash val="solid"/>
                          <a:round/>
                          <a:headEnd type="none" w="med" len="med"/>
                          <a:tailEnd type="none" w="med" len="med"/>
                        </a:lnR>
                        <a:solidFill>
                          <a:srgbClr val="CCFFCC"/>
                        </a:solidFill>
                      </a:tcPr>
                    </a:tc>
                    <a:tc>
                      <a:txBody>
                        <a:bodyPr/>
                        <a:lstStyle/>
                        <a:p>
                          <a:pPr algn="ctr"/>
                          <a:r>
                            <a:rPr lang="en-US" sz="2200" dirty="0" smtClean="0">
                              <a:solidFill>
                                <a:srgbClr val="FF00FF"/>
                              </a:solidFill>
                            </a:rPr>
                            <a:t>A</a:t>
                          </a:r>
                          <a:endParaRPr lang="en-US" sz="2200" dirty="0">
                            <a:solidFill>
                              <a:srgbClr val="FF00FF"/>
                            </a:solidFill>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CC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solidFill>
                                <a:srgbClr val="FF00FF"/>
                              </a:solidFill>
                            </a:rPr>
                            <a:t>A</a:t>
                          </a:r>
                          <a:r>
                            <a:rPr lang="en-US" sz="2200" baseline="0" dirty="0">
                              <a:solidFill>
                                <a:srgbClr val="FF00FF"/>
                              </a:solidFill>
                            </a:rPr>
                            <a:t> </a:t>
                          </a:r>
                          <a14:m>
                            <m:oMath xmlns:m="http://schemas.openxmlformats.org/officeDocument/2006/math">
                              <m:r>
                                <m:rPr>
                                  <m:nor/>
                                </m:rPr>
                                <a:rPr lang="en-US" sz="2200" b="0" i="0" dirty="0" smtClean="0">
                                  <a:solidFill>
                                    <a:schemeClr val="tx1"/>
                                  </a:solidFill>
                                  <a:latin typeface="+mn-lt"/>
                                  <a:ea typeface="Cambria Math"/>
                                  <a:cs typeface="Times New Roman" panose="02020603050405020304" pitchFamily="18" charset="0"/>
                                </a:rPr>
                                <m:t>∪</m:t>
                              </m:r>
                            </m:oMath>
                          </a14:m>
                          <a:r>
                            <a:rPr lang="en-US" sz="2200" b="1" i="0" dirty="0" smtClean="0">
                              <a:latin typeface="+mn-lt"/>
                            </a:rPr>
                            <a:t> </a:t>
                          </a:r>
                          <a:r>
                            <a:rPr lang="en-US" sz="2200" b="1" i="0" dirty="0" smtClean="0">
                              <a:solidFill>
                                <a:srgbClr val="00CCFF"/>
                              </a:solidFill>
                              <a:latin typeface="+mn-lt"/>
                            </a:rPr>
                            <a:t>B</a:t>
                          </a:r>
                          <a:endParaRPr lang="en-US" sz="2200" b="1" i="0" dirty="0">
                            <a:solidFill>
                              <a:srgbClr val="00CCFF"/>
                            </a:solidFill>
                            <a:latin typeface="+mn-lt"/>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CC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smtClean="0">
                              <a:solidFill>
                                <a:srgbClr val="FF00FF"/>
                              </a:solidFill>
                            </a:rPr>
                            <a:t>A</a:t>
                          </a:r>
                          <a:r>
                            <a:rPr lang="en-US" sz="2200" baseline="0" dirty="0">
                              <a:solidFill>
                                <a:srgbClr val="FF00FF"/>
                              </a:solidFill>
                            </a:rPr>
                            <a:t> </a:t>
                          </a:r>
                          <a14:m>
                            <m:oMath xmlns:m="http://schemas.openxmlformats.org/officeDocument/2006/math">
                              <m:r>
                                <m:rPr>
                                  <m:nor/>
                                </m:rPr>
                                <a:rPr lang="en-US" sz="2200" b="0" i="0" dirty="0" smtClean="0">
                                  <a:solidFill>
                                    <a:schemeClr val="tx1"/>
                                  </a:solidFill>
                                  <a:latin typeface="+mn-lt"/>
                                  <a:ea typeface="Cambria Math"/>
                                  <a:cs typeface="Times New Roman" panose="02020603050405020304" pitchFamily="18" charset="0"/>
                                </a:rPr>
                                <m:t>∪</m:t>
                              </m:r>
                            </m:oMath>
                          </a14:m>
                          <a:r>
                            <a:rPr lang="en-US" sz="2200" b="1" i="0" dirty="0" smtClean="0">
                              <a:latin typeface="+mn-lt"/>
                            </a:rPr>
                            <a:t> </a:t>
                          </a:r>
                          <a:r>
                            <a:rPr lang="en-US" sz="2200" b="1" i="0" dirty="0" smtClean="0">
                              <a:solidFill>
                                <a:srgbClr val="009900"/>
                              </a:solidFill>
                              <a:latin typeface="+mn-lt"/>
                            </a:rPr>
                            <a:t>C</a:t>
                          </a:r>
                          <a:endParaRPr lang="en-US" sz="2200" b="1" i="0" dirty="0">
                            <a:solidFill>
                              <a:srgbClr val="009900"/>
                            </a:solidFill>
                            <a:latin typeface="+mn-lt"/>
                          </a:endParaRPr>
                        </a:p>
                      </a:txBody>
                      <a:tcPr marL="0" marR="0" anchor="ctr">
                        <a:lnL w="38100" cap="flat" cmpd="sng" algn="ctr">
                          <a:solidFill>
                            <a:schemeClr val="bg1"/>
                          </a:solidFill>
                          <a:prstDash val="solid"/>
                          <a:round/>
                          <a:headEnd type="none" w="med" len="med"/>
                          <a:tailEnd type="none" w="med" len="med"/>
                        </a:lnL>
                        <a:solidFill>
                          <a:srgbClr val="CCFFCC"/>
                        </a:solidFill>
                      </a:tcPr>
                    </a:tc>
                  </a:tr>
                  <a:tr h="370840">
                    <a:tc>
                      <a:txBody>
                        <a:bodyPr/>
                        <a:lstStyle/>
                        <a:p>
                          <a:pPr algn="ctr"/>
                          <a:r>
                            <a:rPr lang="en-US" sz="2000" b="0" i="0" u="none" strike="noStrike" kern="1200" baseline="0" dirty="0" smtClean="0">
                              <a:solidFill>
                                <a:schemeClr val="dk1"/>
                              </a:solidFill>
                              <a:latin typeface="+mn-lt"/>
                              <a:ea typeface="+mn-ea"/>
                              <a:cs typeface="+mn-cs"/>
                            </a:rPr>
                            <a:t>Classic density</a:t>
                          </a:r>
                          <a:endParaRPr lang="en-US" sz="2000" dirty="0"/>
                        </a:p>
                      </a:txBody>
                      <a:tcPr marL="0" marR="0" anchor="ctr">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dirty="0" smtClean="0"/>
                            <a:t>2.50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b="1" dirty="0" smtClean="0"/>
                            <a:t>2.95</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b="0" dirty="0" smtClean="0"/>
                            <a:t>2.83</a:t>
                          </a:r>
                          <a:endParaRPr lang="en-US" sz="2200" b="0" dirty="0"/>
                        </a:p>
                      </a:txBody>
                      <a:tcPr marL="0" marR="0" anchor="ctr">
                        <a:lnL w="381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370840">
                    <a:tc>
                      <a:txBody>
                        <a:bodyPr/>
                        <a:lstStyle/>
                        <a:p>
                          <a:pPr algn="ctr"/>
                          <a:r>
                            <a:rPr lang="en-US" sz="2000" b="0" i="0" u="none" strike="noStrike" kern="1200" baseline="0" dirty="0" smtClean="0">
                              <a:solidFill>
                                <a:schemeClr val="dk1"/>
                              </a:solidFill>
                              <a:latin typeface="+mn-lt"/>
                              <a:ea typeface="+mn-ea"/>
                              <a:cs typeface="+mn-cs"/>
                            </a:rPr>
                            <a:t>Edge-surplus</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15.3</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26.5</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22.8</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b="0" i="0" u="none" strike="noStrike" kern="1200" baseline="0" dirty="0" smtClean="0">
                              <a:solidFill>
                                <a:schemeClr val="dk1"/>
                              </a:solidFill>
                              <a:latin typeface="+mn-lt"/>
                              <a:ea typeface="+mn-ea"/>
                              <a:cs typeface="+mn-cs"/>
                            </a:rPr>
                            <a:t>Minimum degree</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4</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Subgraph modularity</a:t>
                          </a:r>
                          <a:endParaRPr lang="en-US" sz="2000" dirty="0" smtClean="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2.0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3.6</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4.6</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Density-isolation</a:t>
                          </a:r>
                          <a:endParaRPr lang="en-US" sz="2000" dirty="0" smtClean="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-2.6</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3.8</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1.5</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b="0" i="0" u="none" strike="noStrike" kern="1200" baseline="0" dirty="0" smtClean="0">
                              <a:solidFill>
                                <a:schemeClr val="dk1"/>
                              </a:solidFill>
                              <a:latin typeface="+mn-lt"/>
                              <a:ea typeface="+mn-ea"/>
                              <a:cs typeface="+mn-cs"/>
                            </a:rPr>
                            <a:t>Ext. conductance</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0.25</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0.14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0.11</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b="0" i="0" u="none" strike="noStrike" kern="1200" baseline="0" dirty="0" smtClean="0">
                              <a:solidFill>
                                <a:schemeClr val="dk1"/>
                              </a:solidFill>
                              <a:latin typeface="+mn-lt"/>
                              <a:ea typeface="+mn-ea"/>
                              <a:cs typeface="+mn-cs"/>
                            </a:rPr>
                            <a:t>Local modularity</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dirty="0" smtClean="0"/>
                            <a:t>0.63</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dirty="0" smtClean="0"/>
                            <a:t>0.70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b="1" dirty="0" smtClean="0"/>
                            <a:t>0.78</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18990918"/>
                  </p:ext>
                </p:extLst>
              </p:nvPr>
            </p:nvGraphicFramePr>
            <p:xfrm>
              <a:off x="4249688" y="1450116"/>
              <a:ext cx="4732627" cy="3413760"/>
            </p:xfrm>
            <a:graphic>
              <a:graphicData uri="http://schemas.openxmlformats.org/drawingml/2006/table">
                <a:tbl>
                  <a:tblPr firstRow="1" bandRow="1">
                    <a:tableStyleId>{5C22544A-7EE6-4342-B048-85BDC9FD1C3A}</a:tableStyleId>
                  </a:tblPr>
                  <a:tblGrid>
                    <a:gridCol w="2284355"/>
                    <a:gridCol w="756084"/>
                    <a:gridCol w="864096"/>
                    <a:gridCol w="828092"/>
                  </a:tblGrid>
                  <a:tr h="426720">
                    <a:tc>
                      <a:txBody>
                        <a:bodyPr/>
                        <a:lstStyle/>
                        <a:p>
                          <a:pPr algn="ctr"/>
                          <a:r>
                            <a:rPr lang="en-US" sz="2200" b="0" dirty="0" smtClean="0">
                              <a:solidFill>
                                <a:schemeClr val="tx1"/>
                              </a:solidFill>
                            </a:rPr>
                            <a:t>Goodness</a:t>
                          </a:r>
                          <a:r>
                            <a:rPr lang="en-US" sz="2200" b="0" baseline="0" dirty="0" smtClean="0">
                              <a:solidFill>
                                <a:schemeClr val="tx1"/>
                              </a:solidFill>
                            </a:rPr>
                            <a:t>  metrics</a:t>
                          </a:r>
                          <a:endParaRPr lang="en-US" sz="2200" b="0" dirty="0">
                            <a:solidFill>
                              <a:schemeClr val="tx1"/>
                            </a:solidFill>
                          </a:endParaRPr>
                        </a:p>
                      </a:txBody>
                      <a:tcPr marL="0" marR="0" anchor="ctr">
                        <a:lnR w="38100" cap="flat" cmpd="sng" algn="ctr">
                          <a:solidFill>
                            <a:schemeClr val="bg1"/>
                          </a:solidFill>
                          <a:prstDash val="solid"/>
                          <a:round/>
                          <a:headEnd type="none" w="med" len="med"/>
                          <a:tailEnd type="none" w="med" len="med"/>
                        </a:lnR>
                        <a:solidFill>
                          <a:srgbClr val="CCFFCC"/>
                        </a:solidFill>
                      </a:tcPr>
                    </a:tc>
                    <a:tc>
                      <a:txBody>
                        <a:bodyPr/>
                        <a:lstStyle/>
                        <a:p>
                          <a:pPr algn="ctr"/>
                          <a:r>
                            <a:rPr lang="en-US" sz="2200" dirty="0" smtClean="0">
                              <a:solidFill>
                                <a:srgbClr val="FF00FF"/>
                              </a:solidFill>
                            </a:rPr>
                            <a:t>A</a:t>
                          </a:r>
                          <a:endParaRPr lang="en-US" sz="2200" dirty="0">
                            <a:solidFill>
                              <a:srgbClr val="FF00FF"/>
                            </a:solidFill>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CCFFCC"/>
                        </a:solidFill>
                      </a:tcPr>
                    </a:tc>
                    <a:tc>
                      <a:txBody>
                        <a:bodyPr/>
                        <a:lstStyle/>
                        <a:p>
                          <a:endParaRPr lang="en-US"/>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blipFill rotWithShape="0">
                          <a:blip r:embed="rId3"/>
                          <a:stretch>
                            <a:fillRect l="-352113" t="-8571" r="-98592" b="-730000"/>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blipFill rotWithShape="0">
                          <a:blip r:embed="rId3"/>
                          <a:stretch>
                            <a:fillRect l="-472059" t="-8571" r="-2941" b="-730000"/>
                          </a:stretch>
                        </a:blipFill>
                      </a:tcPr>
                    </a:tc>
                  </a:tr>
                  <a:tr h="426720">
                    <a:tc>
                      <a:txBody>
                        <a:bodyPr/>
                        <a:lstStyle/>
                        <a:p>
                          <a:pPr algn="ctr"/>
                          <a:r>
                            <a:rPr lang="en-US" sz="2000" b="0" i="0" u="none" strike="noStrike" kern="1200" baseline="0" dirty="0" smtClean="0">
                              <a:solidFill>
                                <a:schemeClr val="dk1"/>
                              </a:solidFill>
                              <a:latin typeface="+mn-lt"/>
                              <a:ea typeface="+mn-ea"/>
                              <a:cs typeface="+mn-cs"/>
                            </a:rPr>
                            <a:t>Classic density</a:t>
                          </a:r>
                          <a:endParaRPr lang="en-US" sz="2000" dirty="0"/>
                        </a:p>
                      </a:txBody>
                      <a:tcPr marL="0" marR="0" anchor="ctr">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dirty="0" smtClean="0"/>
                            <a:t>2.50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b="1" dirty="0" smtClean="0"/>
                            <a:t>2.95</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200" b="0" dirty="0" smtClean="0"/>
                            <a:t>2.83</a:t>
                          </a:r>
                          <a:endParaRPr lang="en-US" sz="2200" b="0" dirty="0"/>
                        </a:p>
                      </a:txBody>
                      <a:tcPr marL="0" marR="0" anchor="ctr">
                        <a:lnL w="3810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tr>
                  <a:tr h="426720">
                    <a:tc>
                      <a:txBody>
                        <a:bodyPr/>
                        <a:lstStyle/>
                        <a:p>
                          <a:pPr algn="ctr"/>
                          <a:r>
                            <a:rPr lang="en-US" sz="2000" b="0" i="0" u="none" strike="noStrike" kern="1200" baseline="0" dirty="0" smtClean="0">
                              <a:solidFill>
                                <a:schemeClr val="dk1"/>
                              </a:solidFill>
                              <a:latin typeface="+mn-lt"/>
                              <a:ea typeface="+mn-ea"/>
                              <a:cs typeface="+mn-cs"/>
                            </a:rPr>
                            <a:t>Edge-surplus</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15.3</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26.5</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22.8</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6720">
                    <a:tc>
                      <a:txBody>
                        <a:bodyPr/>
                        <a:lstStyle/>
                        <a:p>
                          <a:pPr algn="ctr"/>
                          <a:r>
                            <a:rPr lang="en-US" sz="2000" b="0" i="0" u="none" strike="noStrike" kern="1200" baseline="0" dirty="0" smtClean="0">
                              <a:solidFill>
                                <a:schemeClr val="dk1"/>
                              </a:solidFill>
                              <a:latin typeface="+mn-lt"/>
                              <a:ea typeface="+mn-ea"/>
                              <a:cs typeface="+mn-cs"/>
                            </a:rPr>
                            <a:t>Minimum degree</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4</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67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Subgraph </a:t>
                          </a:r>
                          <a:r>
                            <a:rPr lang="en-US" sz="2000" b="0" i="0" u="none" strike="noStrike" kern="1200" baseline="0" dirty="0" smtClean="0">
                              <a:solidFill>
                                <a:schemeClr val="dk1"/>
                              </a:solidFill>
                              <a:latin typeface="+mn-lt"/>
                              <a:ea typeface="+mn-ea"/>
                              <a:cs typeface="+mn-cs"/>
                            </a:rPr>
                            <a:t>modularity</a:t>
                          </a:r>
                          <a:endParaRPr lang="en-US" sz="2000" dirty="0" smtClean="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2.0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3.6</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4.6</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67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dk1"/>
                              </a:solidFill>
                              <a:latin typeface="+mn-lt"/>
                              <a:ea typeface="+mn-ea"/>
                              <a:cs typeface="+mn-cs"/>
                            </a:rPr>
                            <a:t>Density-isolation</a:t>
                          </a:r>
                          <a:endParaRPr lang="en-US" sz="2000" dirty="0" smtClean="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-2.6</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3.8</a:t>
                          </a:r>
                          <a:endParaRPr lang="en-US" sz="2200" b="1"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0" dirty="0" smtClean="0"/>
                            <a:t>1.5</a:t>
                          </a:r>
                          <a:endParaRPr lang="en-US" sz="2200" b="0"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6720">
                    <a:tc>
                      <a:txBody>
                        <a:bodyPr/>
                        <a:lstStyle/>
                        <a:p>
                          <a:pPr algn="ctr"/>
                          <a:r>
                            <a:rPr lang="en-US" sz="2000" b="0" i="0" u="none" strike="noStrike" kern="1200" baseline="0" dirty="0" smtClean="0">
                              <a:solidFill>
                                <a:schemeClr val="dk1"/>
                              </a:solidFill>
                              <a:latin typeface="+mn-lt"/>
                              <a:ea typeface="+mn-ea"/>
                              <a:cs typeface="+mn-cs"/>
                            </a:rPr>
                            <a:t>Ext. conductance</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0.25</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dirty="0" smtClean="0"/>
                            <a:t>0.14</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200" b="1" dirty="0" smtClean="0"/>
                            <a:t>0.11</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6720">
                    <a:tc>
                      <a:txBody>
                        <a:bodyPr/>
                        <a:lstStyle/>
                        <a:p>
                          <a:pPr algn="ctr"/>
                          <a:r>
                            <a:rPr lang="en-US" sz="2000" b="0" i="0" u="none" strike="noStrike" kern="1200" baseline="0" dirty="0" smtClean="0">
                              <a:solidFill>
                                <a:schemeClr val="dk1"/>
                              </a:solidFill>
                              <a:latin typeface="+mn-lt"/>
                              <a:ea typeface="+mn-ea"/>
                              <a:cs typeface="+mn-cs"/>
                            </a:rPr>
                            <a:t>Local modularity</a:t>
                          </a:r>
                          <a:endParaRPr lang="en-US" sz="2000" dirty="0"/>
                        </a:p>
                      </a:txBody>
                      <a:tcPr marL="0" marR="0" anchor="ctr">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dirty="0" smtClean="0"/>
                            <a:t>0.63</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dirty="0" smtClean="0"/>
                            <a:t>0.70</a:t>
                          </a:r>
                          <a:endParaRPr lang="en-US" sz="2200" dirty="0"/>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pPr algn="ctr"/>
                          <a:r>
                            <a:rPr lang="en-US" sz="2200" b="1" dirty="0" smtClean="0"/>
                            <a:t>0.78</a:t>
                          </a:r>
                          <a:endParaRPr lang="en-US" sz="2200" b="1" dirty="0"/>
                        </a:p>
                      </a:txBody>
                      <a:tcPr marL="0" marR="0" anchor="ctr">
                        <a:lnL w="38100"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r>
                </a:tbl>
              </a:graphicData>
            </a:graphic>
          </p:graphicFrame>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268760"/>
            <a:ext cx="3859794" cy="3776472"/>
          </a:xfrm>
          <a:prstGeom prst="rect">
            <a:avLst/>
          </a:prstGeom>
        </p:spPr>
      </p:pic>
      <p:sp>
        <p:nvSpPr>
          <p:cNvPr id="7" name="Rectangle 6"/>
          <p:cNvSpPr/>
          <p:nvPr/>
        </p:nvSpPr>
        <p:spPr>
          <a:xfrm>
            <a:off x="3266231" y="5733300"/>
            <a:ext cx="2931808" cy="1083374"/>
          </a:xfrm>
          <a:prstGeom prst="rect">
            <a:avLst/>
          </a:prstGeom>
        </p:spPr>
        <p:txBody>
          <a:bodyPr wrap="square">
            <a:spAutoFit/>
          </a:bodyPr>
          <a:lstStyle/>
          <a:p>
            <a:pPr marL="57150" lvl="0" eaLnBrk="0" hangingPunct="0">
              <a:spcBef>
                <a:spcPct val="20000"/>
              </a:spcBef>
            </a:pPr>
            <a:r>
              <a:rPr lang="en-US" sz="1400" dirty="0" smtClean="0">
                <a:solidFill>
                  <a:schemeClr val="bg1"/>
                </a:solidFill>
                <a:latin typeface="+mj-lt"/>
                <a:cs typeface="Times New Roman" pitchFamily="18" charset="0"/>
              </a:rPr>
              <a:t>[1] B. </a:t>
            </a:r>
            <a:r>
              <a:rPr lang="en-US" sz="1400" dirty="0" err="1" smtClean="0">
                <a:solidFill>
                  <a:schemeClr val="bg1"/>
                </a:solidFill>
                <a:latin typeface="+mj-lt"/>
                <a:cs typeface="Times New Roman" pitchFamily="18" charset="0"/>
              </a:rPr>
              <a:t>Saha</a:t>
            </a:r>
            <a:r>
              <a:rPr lang="en-US" sz="1400" dirty="0" smtClean="0">
                <a:solidFill>
                  <a:schemeClr val="bg1"/>
                </a:solidFill>
                <a:latin typeface="+mj-lt"/>
                <a:cs typeface="Times New Roman" pitchFamily="18" charset="0"/>
              </a:rPr>
              <a:t>, et al. RECOMB’10.</a:t>
            </a:r>
          </a:p>
          <a:p>
            <a:pPr marL="57150" lvl="0" eaLnBrk="0" hangingPunct="0">
              <a:spcBef>
                <a:spcPct val="20000"/>
              </a:spcBef>
            </a:pPr>
            <a:r>
              <a:rPr lang="en-US" sz="1400" dirty="0" smtClean="0">
                <a:solidFill>
                  <a:schemeClr val="bg1"/>
                </a:solidFill>
                <a:latin typeface="+mj-lt"/>
                <a:cs typeface="Times New Roman" pitchFamily="18" charset="0"/>
              </a:rPr>
              <a:t>[2] C. </a:t>
            </a:r>
            <a:r>
              <a:rPr lang="en-US" sz="1400" dirty="0" err="1" smtClean="0">
                <a:solidFill>
                  <a:schemeClr val="bg1"/>
                </a:solidFill>
                <a:latin typeface="+mj-lt"/>
                <a:cs typeface="Times New Roman" pitchFamily="18" charset="0"/>
              </a:rPr>
              <a:t>Tsourakakis</a:t>
            </a:r>
            <a:r>
              <a:rPr lang="en-US" sz="1400" dirty="0" smtClean="0">
                <a:solidFill>
                  <a:schemeClr val="bg1"/>
                </a:solidFill>
                <a:latin typeface="+mj-lt"/>
                <a:cs typeface="Times New Roman" pitchFamily="18" charset="0"/>
              </a:rPr>
              <a:t>, et al. SIGMOD’14.</a:t>
            </a:r>
          </a:p>
          <a:p>
            <a:pPr marL="57150" lvl="0" eaLnBrk="0" hangingPunct="0">
              <a:spcBef>
                <a:spcPct val="20000"/>
              </a:spcBef>
            </a:pPr>
            <a:r>
              <a:rPr lang="en-US" sz="1400" dirty="0">
                <a:solidFill>
                  <a:schemeClr val="bg1"/>
                </a:solidFill>
                <a:cs typeface="Times New Roman" pitchFamily="18" charset="0"/>
              </a:rPr>
              <a:t>[3] M. </a:t>
            </a:r>
            <a:r>
              <a:rPr lang="en-US" sz="1400" dirty="0" err="1">
                <a:solidFill>
                  <a:schemeClr val="bg1"/>
                </a:solidFill>
                <a:cs typeface="Times New Roman" pitchFamily="18" charset="0"/>
              </a:rPr>
              <a:t>Sozio</a:t>
            </a:r>
            <a:r>
              <a:rPr lang="en-US" sz="1400" dirty="0">
                <a:solidFill>
                  <a:schemeClr val="bg1"/>
                </a:solidFill>
                <a:cs typeface="Times New Roman" pitchFamily="18" charset="0"/>
              </a:rPr>
              <a:t>, et al. KDD’10.</a:t>
            </a:r>
          </a:p>
          <a:p>
            <a:pPr marL="57150" lvl="0" eaLnBrk="0" hangingPunct="0">
              <a:spcBef>
                <a:spcPct val="20000"/>
              </a:spcBef>
            </a:pPr>
            <a:r>
              <a:rPr lang="en-US" sz="1400" dirty="0">
                <a:solidFill>
                  <a:schemeClr val="bg1"/>
                </a:solidFill>
                <a:cs typeface="Times New Roman" pitchFamily="18" charset="0"/>
              </a:rPr>
              <a:t>[4] W. Cui, et al. SIGMOD’14</a:t>
            </a:r>
            <a:r>
              <a:rPr lang="en-US" sz="1400" dirty="0" smtClean="0">
                <a:solidFill>
                  <a:schemeClr val="bg1"/>
                </a:solidFill>
                <a:cs typeface="Times New Roman" pitchFamily="18" charset="0"/>
              </a:rPr>
              <a:t>.</a:t>
            </a:r>
            <a:endParaRPr lang="en-US" sz="1400" dirty="0">
              <a:solidFill>
                <a:schemeClr val="bg1"/>
              </a:solidFill>
              <a:latin typeface="+mj-lt"/>
              <a:cs typeface="Times New Roman" pitchFamily="18" charset="0"/>
            </a:endParaRPr>
          </a:p>
        </p:txBody>
      </p:sp>
      <p:sp>
        <p:nvSpPr>
          <p:cNvPr id="8" name="Rectangle 7"/>
          <p:cNvSpPr/>
          <p:nvPr/>
        </p:nvSpPr>
        <p:spPr>
          <a:xfrm>
            <a:off x="6198039" y="5738197"/>
            <a:ext cx="2770708" cy="1083374"/>
          </a:xfrm>
          <a:prstGeom prst="rect">
            <a:avLst/>
          </a:prstGeom>
        </p:spPr>
        <p:txBody>
          <a:bodyPr wrap="square">
            <a:spAutoFit/>
          </a:bodyPr>
          <a:lstStyle/>
          <a:p>
            <a:pPr marL="57150" eaLnBrk="0" hangingPunct="0">
              <a:spcBef>
                <a:spcPct val="20000"/>
              </a:spcBef>
            </a:pPr>
            <a:r>
              <a:rPr lang="en-US" sz="1400" dirty="0" smtClean="0">
                <a:solidFill>
                  <a:schemeClr val="bg1"/>
                </a:solidFill>
                <a:latin typeface="+mj-lt"/>
                <a:cs typeface="Times New Roman" pitchFamily="18" charset="0"/>
              </a:rPr>
              <a:t>[5] </a:t>
            </a:r>
            <a:r>
              <a:rPr lang="en-US" sz="1400" dirty="0">
                <a:solidFill>
                  <a:schemeClr val="bg1"/>
                </a:solidFill>
                <a:cs typeface="Times New Roman" pitchFamily="18" charset="0"/>
              </a:rPr>
              <a:t>F. Luo, et al. WIAS’08</a:t>
            </a:r>
            <a:r>
              <a:rPr lang="en-US" sz="1400" dirty="0" smtClean="0">
                <a:solidFill>
                  <a:schemeClr val="bg1"/>
                </a:solidFill>
                <a:cs typeface="Times New Roman" pitchFamily="18" charset="0"/>
              </a:rPr>
              <a:t>.</a:t>
            </a:r>
            <a:endParaRPr lang="en-US" sz="1400" dirty="0" smtClean="0">
              <a:solidFill>
                <a:schemeClr val="bg1"/>
              </a:solidFill>
              <a:latin typeface="+mj-lt"/>
              <a:cs typeface="Times New Roman" pitchFamily="18" charset="0"/>
            </a:endParaRPr>
          </a:p>
          <a:p>
            <a:pPr marL="57150" lvl="0" eaLnBrk="0" hangingPunct="0">
              <a:spcBef>
                <a:spcPct val="20000"/>
              </a:spcBef>
            </a:pPr>
            <a:r>
              <a:rPr lang="en-US" sz="1400" dirty="0">
                <a:solidFill>
                  <a:schemeClr val="bg1"/>
                </a:solidFill>
                <a:cs typeface="Times New Roman" pitchFamily="18" charset="0"/>
              </a:rPr>
              <a:t>[6] K. J. Lang, CIKM’07. </a:t>
            </a:r>
          </a:p>
          <a:p>
            <a:pPr marL="57150" lvl="0" eaLnBrk="0" hangingPunct="0">
              <a:spcBef>
                <a:spcPct val="20000"/>
              </a:spcBef>
            </a:pPr>
            <a:r>
              <a:rPr lang="en-US" sz="1400" dirty="0">
                <a:solidFill>
                  <a:schemeClr val="bg1"/>
                </a:solidFill>
                <a:cs typeface="Times New Roman" pitchFamily="18" charset="0"/>
              </a:rPr>
              <a:t>[7] R. Andersen, et al. FOCS’06</a:t>
            </a:r>
            <a:r>
              <a:rPr lang="en-US" sz="1400" dirty="0" smtClean="0">
                <a:solidFill>
                  <a:schemeClr val="bg1"/>
                </a:solidFill>
                <a:cs typeface="Times New Roman" pitchFamily="18" charset="0"/>
              </a:rPr>
              <a:t>.</a:t>
            </a:r>
          </a:p>
          <a:p>
            <a:pPr marL="57150" lvl="0" eaLnBrk="0" hangingPunct="0">
              <a:spcBef>
                <a:spcPct val="20000"/>
              </a:spcBef>
            </a:pPr>
            <a:r>
              <a:rPr lang="en-US" sz="1400" dirty="0" smtClean="0">
                <a:solidFill>
                  <a:schemeClr val="bg1"/>
                </a:solidFill>
                <a:cs typeface="Times New Roman" pitchFamily="18" charset="0"/>
              </a:rPr>
              <a:t>[8</a:t>
            </a:r>
            <a:r>
              <a:rPr lang="en-US" sz="1400" dirty="0">
                <a:solidFill>
                  <a:schemeClr val="bg1"/>
                </a:solidFill>
                <a:cs typeface="Times New Roman" pitchFamily="18" charset="0"/>
              </a:rPr>
              <a:t>] A. </a:t>
            </a:r>
            <a:r>
              <a:rPr lang="en-US" sz="1400" dirty="0" err="1">
                <a:solidFill>
                  <a:schemeClr val="bg1"/>
                </a:solidFill>
                <a:cs typeface="Times New Roman" pitchFamily="18" charset="0"/>
              </a:rPr>
              <a:t>Clauset</a:t>
            </a:r>
            <a:r>
              <a:rPr lang="en-US" sz="1400" dirty="0">
                <a:solidFill>
                  <a:schemeClr val="bg1"/>
                </a:solidFill>
                <a:cs typeface="Times New Roman" pitchFamily="18" charset="0"/>
              </a:rPr>
              <a:t>, PRE’05.</a:t>
            </a:r>
          </a:p>
        </p:txBody>
      </p:sp>
    </p:spTree>
    <p:extLst>
      <p:ext uri="{BB962C8B-B14F-4D97-AF65-F5344CB8AC3E}">
        <p14:creationId xmlns:p14="http://schemas.microsoft.com/office/powerpoint/2010/main" val="2166610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7449" y="356600"/>
            <a:ext cx="8717936" cy="652885"/>
          </a:xfrm>
        </p:spPr>
        <p:txBody>
          <a:bodyPr>
            <a:normAutofit/>
          </a:bodyPr>
          <a:lstStyle/>
          <a:p>
            <a:r>
              <a:rPr lang="en-US" altLang="zh-CN" sz="3600" dirty="0" smtClean="0">
                <a:solidFill>
                  <a:schemeClr val="tx1"/>
                </a:solidFill>
                <a:latin typeface="+mj-lt"/>
                <a:cs typeface="Times New Roman" pitchFamily="18" charset="0"/>
              </a:rPr>
              <a:t>Free Rider Effect in Real Networks</a:t>
            </a:r>
            <a:endParaRPr lang="en-US" sz="3600" dirty="0">
              <a:solidFill>
                <a:schemeClr val="tx1"/>
              </a:solidFill>
              <a:latin typeface="+mj-lt"/>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30" y="1428776"/>
            <a:ext cx="3264426" cy="28248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645" y="1268760"/>
            <a:ext cx="2726755" cy="3144857"/>
          </a:xfrm>
          <a:prstGeom prst="rect">
            <a:avLst/>
          </a:prstGeom>
        </p:spPr>
      </p:pic>
      <p:sp>
        <p:nvSpPr>
          <p:cNvPr id="14" name="Rectangle 13"/>
          <p:cNvSpPr/>
          <p:nvPr/>
        </p:nvSpPr>
        <p:spPr>
          <a:xfrm>
            <a:off x="1054811" y="4617132"/>
            <a:ext cx="3078663" cy="461665"/>
          </a:xfrm>
          <a:prstGeom prst="rect">
            <a:avLst/>
          </a:prstGeom>
        </p:spPr>
        <p:txBody>
          <a:bodyPr wrap="none">
            <a:spAutoFit/>
          </a:bodyPr>
          <a:lstStyle/>
          <a:p>
            <a:r>
              <a:rPr lang="en-US" altLang="zh-CN" sz="2400" dirty="0" smtClean="0">
                <a:cs typeface="Times New Roman" pitchFamily="18" charset="0"/>
              </a:rPr>
              <a:t>(a) Co-author network</a:t>
            </a:r>
            <a:endParaRPr lang="en-US" sz="2400" dirty="0"/>
          </a:p>
        </p:txBody>
      </p:sp>
      <p:sp>
        <p:nvSpPr>
          <p:cNvPr id="15" name="Rectangle 14"/>
          <p:cNvSpPr/>
          <p:nvPr/>
        </p:nvSpPr>
        <p:spPr>
          <a:xfrm>
            <a:off x="4770224" y="4617132"/>
            <a:ext cx="2904257" cy="461665"/>
          </a:xfrm>
          <a:prstGeom prst="rect">
            <a:avLst/>
          </a:prstGeom>
        </p:spPr>
        <p:txBody>
          <a:bodyPr wrap="none">
            <a:spAutoFit/>
          </a:bodyPr>
          <a:lstStyle/>
          <a:p>
            <a:r>
              <a:rPr lang="en-US" altLang="zh-CN" sz="2400" dirty="0" smtClean="0">
                <a:cs typeface="Times New Roman" pitchFamily="18" charset="0"/>
              </a:rPr>
              <a:t>(b) Biological network</a:t>
            </a:r>
            <a:endParaRPr lang="en-US" sz="2400" dirty="0"/>
          </a:p>
        </p:txBody>
      </p:sp>
      <p:sp>
        <p:nvSpPr>
          <p:cNvPr id="8" name="TextBox 7"/>
          <p:cNvSpPr txBox="1"/>
          <p:nvPr/>
        </p:nvSpPr>
        <p:spPr>
          <a:xfrm>
            <a:off x="3527884" y="6021288"/>
            <a:ext cx="5256584" cy="584775"/>
          </a:xfrm>
          <a:prstGeom prst="rect">
            <a:avLst/>
          </a:prstGeom>
          <a:noFill/>
        </p:spPr>
        <p:txBody>
          <a:bodyPr wrap="square" rtlCol="0">
            <a:spAutoFit/>
          </a:bodyPr>
          <a:lstStyle/>
          <a:p>
            <a:pPr>
              <a:tabLst>
                <a:tab pos="0" algn="l"/>
              </a:tabLst>
            </a:pPr>
            <a:r>
              <a:rPr lang="en-US" sz="1600" dirty="0" err="1" smtClean="0">
                <a:solidFill>
                  <a:schemeClr val="bg1"/>
                </a:solidFill>
              </a:rPr>
              <a:t>Barna</a:t>
            </a:r>
            <a:r>
              <a:rPr lang="en-US" sz="1600" dirty="0" smtClean="0">
                <a:solidFill>
                  <a:schemeClr val="bg1"/>
                </a:solidFill>
              </a:rPr>
              <a:t>, </a:t>
            </a:r>
            <a:r>
              <a:rPr lang="en-US" sz="1600" dirty="0" err="1" smtClean="0">
                <a:solidFill>
                  <a:schemeClr val="bg1"/>
                </a:solidFill>
              </a:rPr>
              <a:t>Saha</a:t>
            </a:r>
            <a:r>
              <a:rPr lang="en-US" sz="1600" dirty="0" smtClean="0">
                <a:solidFill>
                  <a:schemeClr val="bg1"/>
                </a:solidFill>
              </a:rPr>
              <a:t>, </a:t>
            </a:r>
            <a:r>
              <a:rPr lang="en-US" sz="1600" dirty="0">
                <a:solidFill>
                  <a:schemeClr val="bg1"/>
                </a:solidFill>
              </a:rPr>
              <a:t>et al. </a:t>
            </a:r>
            <a:r>
              <a:rPr lang="en-US" sz="1600" dirty="0" smtClean="0">
                <a:solidFill>
                  <a:schemeClr val="bg1"/>
                </a:solidFill>
              </a:rPr>
              <a:t>Dense </a:t>
            </a:r>
            <a:r>
              <a:rPr lang="en-US" sz="1600" dirty="0">
                <a:solidFill>
                  <a:schemeClr val="bg1"/>
                </a:solidFill>
              </a:rPr>
              <a:t>subgraphs with restrictions and applications to gene annotation </a:t>
            </a:r>
            <a:r>
              <a:rPr lang="en-US" sz="1600" dirty="0" smtClean="0">
                <a:solidFill>
                  <a:schemeClr val="bg1"/>
                </a:solidFill>
              </a:rPr>
              <a:t>graphs. RECOMB, </a:t>
            </a:r>
            <a:r>
              <a:rPr lang="en-US" sz="1600" dirty="0">
                <a:solidFill>
                  <a:schemeClr val="bg1"/>
                </a:solidFill>
              </a:rPr>
              <a:t>2010.</a:t>
            </a:r>
            <a:endParaRPr lang="en-US" sz="1600" dirty="0">
              <a:solidFill>
                <a:schemeClr val="bg1"/>
              </a:solidFill>
              <a:cs typeface="Times New Roman" pitchFamily="18" charset="0"/>
            </a:endParaRPr>
          </a:p>
        </p:txBody>
      </p:sp>
      <p:sp>
        <p:nvSpPr>
          <p:cNvPr id="10" name="Rectangle 9"/>
          <p:cNvSpPr/>
          <p:nvPr/>
        </p:nvSpPr>
        <p:spPr>
          <a:xfrm>
            <a:off x="755576" y="5157192"/>
            <a:ext cx="4757264" cy="461665"/>
          </a:xfrm>
          <a:prstGeom prst="rect">
            <a:avLst/>
          </a:prstGeom>
        </p:spPr>
        <p:txBody>
          <a:bodyPr wrap="none">
            <a:spAutoFit/>
          </a:bodyPr>
          <a:lstStyle/>
          <a:p>
            <a:r>
              <a:rPr lang="en-US" sz="2400" dirty="0" smtClean="0"/>
              <a:t>One existing method: classic density</a:t>
            </a:r>
            <a:endParaRPr lang="en-US" sz="2400" dirty="0"/>
          </a:p>
        </p:txBody>
      </p:sp>
      <p:sp>
        <p:nvSpPr>
          <p:cNvPr id="2" name="Freeform 1"/>
          <p:cNvSpPr/>
          <p:nvPr/>
        </p:nvSpPr>
        <p:spPr>
          <a:xfrm>
            <a:off x="857423" y="2829702"/>
            <a:ext cx="3487358" cy="1616033"/>
          </a:xfrm>
          <a:custGeom>
            <a:avLst/>
            <a:gdLst>
              <a:gd name="connsiteX0" fmla="*/ 696619 w 3559543"/>
              <a:gd name="connsiteY0" fmla="*/ 3461 h 1628839"/>
              <a:gd name="connsiteX1" fmla="*/ 958556 w 3559543"/>
              <a:gd name="connsiteY1" fmla="*/ 17748 h 1628839"/>
              <a:gd name="connsiteX2" fmla="*/ 1301456 w 3559543"/>
              <a:gd name="connsiteY2" fmla="*/ 74898 h 1628839"/>
              <a:gd name="connsiteX3" fmla="*/ 1682456 w 3559543"/>
              <a:gd name="connsiteY3" fmla="*/ 98711 h 1628839"/>
              <a:gd name="connsiteX4" fmla="*/ 2249194 w 3559543"/>
              <a:gd name="connsiteY4" fmla="*/ 46323 h 1628839"/>
              <a:gd name="connsiteX5" fmla="*/ 2649244 w 3559543"/>
              <a:gd name="connsiteY5" fmla="*/ 41561 h 1628839"/>
              <a:gd name="connsiteX6" fmla="*/ 3096919 w 3559543"/>
              <a:gd name="connsiteY6" fmla="*/ 79661 h 1628839"/>
              <a:gd name="connsiteX7" fmla="*/ 3173119 w 3559543"/>
              <a:gd name="connsiteY7" fmla="*/ 336836 h 1628839"/>
              <a:gd name="connsiteX8" fmla="*/ 3449344 w 3559543"/>
              <a:gd name="connsiteY8" fmla="*/ 393986 h 1628839"/>
              <a:gd name="connsiteX9" fmla="*/ 3454106 w 3559543"/>
              <a:gd name="connsiteY9" fmla="*/ 651161 h 1628839"/>
              <a:gd name="connsiteX10" fmla="*/ 3558881 w 3559543"/>
              <a:gd name="connsiteY10" fmla="*/ 946436 h 1628839"/>
              <a:gd name="connsiteX11" fmla="*/ 3396956 w 3559543"/>
              <a:gd name="connsiteY11" fmla="*/ 1179798 h 1628839"/>
              <a:gd name="connsiteX12" fmla="*/ 3287419 w 3559543"/>
              <a:gd name="connsiteY12" fmla="*/ 1389348 h 1628839"/>
              <a:gd name="connsiteX13" fmla="*/ 2977856 w 3559543"/>
              <a:gd name="connsiteY13" fmla="*/ 1556036 h 1628839"/>
              <a:gd name="connsiteX14" fmla="*/ 2506369 w 3559543"/>
              <a:gd name="connsiteY14" fmla="*/ 1541748 h 1628839"/>
              <a:gd name="connsiteX15" fmla="*/ 2130131 w 3559543"/>
              <a:gd name="connsiteY15" fmla="*/ 1460786 h 1628839"/>
              <a:gd name="connsiteX16" fmla="*/ 1863431 w 3559543"/>
              <a:gd name="connsiteY16" fmla="*/ 1460786 h 1628839"/>
              <a:gd name="connsiteX17" fmla="*/ 1468144 w 3559543"/>
              <a:gd name="connsiteY17" fmla="*/ 1627473 h 1628839"/>
              <a:gd name="connsiteX18" fmla="*/ 648994 w 3559543"/>
              <a:gd name="connsiteY18" fmla="*/ 1527461 h 1628839"/>
              <a:gd name="connsiteX19" fmla="*/ 272756 w 3559543"/>
              <a:gd name="connsiteY19" fmla="*/ 1313148 h 1628839"/>
              <a:gd name="connsiteX20" fmla="*/ 6056 w 3559543"/>
              <a:gd name="connsiteY20" fmla="*/ 941673 h 1628839"/>
              <a:gd name="connsiteX21" fmla="*/ 82256 w 3559543"/>
              <a:gd name="connsiteY21" fmla="*/ 736886 h 1628839"/>
              <a:gd name="connsiteX22" fmla="*/ 34631 w 3559543"/>
              <a:gd name="connsiteY22" fmla="*/ 403511 h 1628839"/>
              <a:gd name="connsiteX23" fmla="*/ 372769 w 3559543"/>
              <a:gd name="connsiteY23" fmla="*/ 308261 h 1628839"/>
              <a:gd name="connsiteX24" fmla="*/ 520406 w 3559543"/>
              <a:gd name="connsiteY24" fmla="*/ 74898 h 1628839"/>
              <a:gd name="connsiteX25" fmla="*/ 696619 w 3559543"/>
              <a:gd name="connsiteY25" fmla="*/ 3461 h 1628839"/>
              <a:gd name="connsiteX0" fmla="*/ 696168 w 3559092"/>
              <a:gd name="connsiteY0" fmla="*/ 3461 h 1628839"/>
              <a:gd name="connsiteX1" fmla="*/ 958105 w 3559092"/>
              <a:gd name="connsiteY1" fmla="*/ 17748 h 1628839"/>
              <a:gd name="connsiteX2" fmla="*/ 1301005 w 3559092"/>
              <a:gd name="connsiteY2" fmla="*/ 74898 h 1628839"/>
              <a:gd name="connsiteX3" fmla="*/ 1682005 w 3559092"/>
              <a:gd name="connsiteY3" fmla="*/ 98711 h 1628839"/>
              <a:gd name="connsiteX4" fmla="*/ 2248743 w 3559092"/>
              <a:gd name="connsiteY4" fmla="*/ 46323 h 1628839"/>
              <a:gd name="connsiteX5" fmla="*/ 2648793 w 3559092"/>
              <a:gd name="connsiteY5" fmla="*/ 41561 h 1628839"/>
              <a:gd name="connsiteX6" fmla="*/ 3096468 w 3559092"/>
              <a:gd name="connsiteY6" fmla="*/ 79661 h 1628839"/>
              <a:gd name="connsiteX7" fmla="*/ 3172668 w 3559092"/>
              <a:gd name="connsiteY7" fmla="*/ 336836 h 1628839"/>
              <a:gd name="connsiteX8" fmla="*/ 3448893 w 3559092"/>
              <a:gd name="connsiteY8" fmla="*/ 393986 h 1628839"/>
              <a:gd name="connsiteX9" fmla="*/ 3453655 w 3559092"/>
              <a:gd name="connsiteY9" fmla="*/ 651161 h 1628839"/>
              <a:gd name="connsiteX10" fmla="*/ 3558430 w 3559092"/>
              <a:gd name="connsiteY10" fmla="*/ 946436 h 1628839"/>
              <a:gd name="connsiteX11" fmla="*/ 3396505 w 3559092"/>
              <a:gd name="connsiteY11" fmla="*/ 1179798 h 1628839"/>
              <a:gd name="connsiteX12" fmla="*/ 3286968 w 3559092"/>
              <a:gd name="connsiteY12" fmla="*/ 1389348 h 1628839"/>
              <a:gd name="connsiteX13" fmla="*/ 2977405 w 3559092"/>
              <a:gd name="connsiteY13" fmla="*/ 1556036 h 1628839"/>
              <a:gd name="connsiteX14" fmla="*/ 2505918 w 3559092"/>
              <a:gd name="connsiteY14" fmla="*/ 1541748 h 1628839"/>
              <a:gd name="connsiteX15" fmla="*/ 2129680 w 3559092"/>
              <a:gd name="connsiteY15" fmla="*/ 1460786 h 1628839"/>
              <a:gd name="connsiteX16" fmla="*/ 1862980 w 3559092"/>
              <a:gd name="connsiteY16" fmla="*/ 1460786 h 1628839"/>
              <a:gd name="connsiteX17" fmla="*/ 1467693 w 3559092"/>
              <a:gd name="connsiteY17" fmla="*/ 1627473 h 1628839"/>
              <a:gd name="connsiteX18" fmla="*/ 648543 w 3559092"/>
              <a:gd name="connsiteY18" fmla="*/ 1527461 h 1628839"/>
              <a:gd name="connsiteX19" fmla="*/ 272305 w 3559092"/>
              <a:gd name="connsiteY19" fmla="*/ 1313148 h 1628839"/>
              <a:gd name="connsiteX20" fmla="*/ 5605 w 3559092"/>
              <a:gd name="connsiteY20" fmla="*/ 941673 h 1628839"/>
              <a:gd name="connsiteX21" fmla="*/ 86568 w 3559092"/>
              <a:gd name="connsiteY21" fmla="*/ 798799 h 1628839"/>
              <a:gd name="connsiteX22" fmla="*/ 34180 w 3559092"/>
              <a:gd name="connsiteY22" fmla="*/ 403511 h 1628839"/>
              <a:gd name="connsiteX23" fmla="*/ 372318 w 3559092"/>
              <a:gd name="connsiteY23" fmla="*/ 308261 h 1628839"/>
              <a:gd name="connsiteX24" fmla="*/ 519955 w 3559092"/>
              <a:gd name="connsiteY24" fmla="*/ 74898 h 1628839"/>
              <a:gd name="connsiteX25" fmla="*/ 696168 w 3559092"/>
              <a:gd name="connsiteY25" fmla="*/ 3461 h 1628839"/>
              <a:gd name="connsiteX0" fmla="*/ 675362 w 3538286"/>
              <a:gd name="connsiteY0" fmla="*/ 3461 h 1628839"/>
              <a:gd name="connsiteX1" fmla="*/ 937299 w 3538286"/>
              <a:gd name="connsiteY1" fmla="*/ 17748 h 1628839"/>
              <a:gd name="connsiteX2" fmla="*/ 1280199 w 3538286"/>
              <a:gd name="connsiteY2" fmla="*/ 74898 h 1628839"/>
              <a:gd name="connsiteX3" fmla="*/ 1661199 w 3538286"/>
              <a:gd name="connsiteY3" fmla="*/ 98711 h 1628839"/>
              <a:gd name="connsiteX4" fmla="*/ 2227937 w 3538286"/>
              <a:gd name="connsiteY4" fmla="*/ 46323 h 1628839"/>
              <a:gd name="connsiteX5" fmla="*/ 2627987 w 3538286"/>
              <a:gd name="connsiteY5" fmla="*/ 41561 h 1628839"/>
              <a:gd name="connsiteX6" fmla="*/ 3075662 w 3538286"/>
              <a:gd name="connsiteY6" fmla="*/ 79661 h 1628839"/>
              <a:gd name="connsiteX7" fmla="*/ 3151862 w 3538286"/>
              <a:gd name="connsiteY7" fmla="*/ 336836 h 1628839"/>
              <a:gd name="connsiteX8" fmla="*/ 3428087 w 3538286"/>
              <a:gd name="connsiteY8" fmla="*/ 393986 h 1628839"/>
              <a:gd name="connsiteX9" fmla="*/ 3432849 w 3538286"/>
              <a:gd name="connsiteY9" fmla="*/ 651161 h 1628839"/>
              <a:gd name="connsiteX10" fmla="*/ 3537624 w 3538286"/>
              <a:gd name="connsiteY10" fmla="*/ 946436 h 1628839"/>
              <a:gd name="connsiteX11" fmla="*/ 3375699 w 3538286"/>
              <a:gd name="connsiteY11" fmla="*/ 1179798 h 1628839"/>
              <a:gd name="connsiteX12" fmla="*/ 3266162 w 3538286"/>
              <a:gd name="connsiteY12" fmla="*/ 1389348 h 1628839"/>
              <a:gd name="connsiteX13" fmla="*/ 2956599 w 3538286"/>
              <a:gd name="connsiteY13" fmla="*/ 1556036 h 1628839"/>
              <a:gd name="connsiteX14" fmla="*/ 2485112 w 3538286"/>
              <a:gd name="connsiteY14" fmla="*/ 1541748 h 1628839"/>
              <a:gd name="connsiteX15" fmla="*/ 2108874 w 3538286"/>
              <a:gd name="connsiteY15" fmla="*/ 1460786 h 1628839"/>
              <a:gd name="connsiteX16" fmla="*/ 1842174 w 3538286"/>
              <a:gd name="connsiteY16" fmla="*/ 1460786 h 1628839"/>
              <a:gd name="connsiteX17" fmla="*/ 1446887 w 3538286"/>
              <a:gd name="connsiteY17" fmla="*/ 1627473 h 1628839"/>
              <a:gd name="connsiteX18" fmla="*/ 627737 w 3538286"/>
              <a:gd name="connsiteY18" fmla="*/ 1527461 h 1628839"/>
              <a:gd name="connsiteX19" fmla="*/ 251499 w 3538286"/>
              <a:gd name="connsiteY19" fmla="*/ 1313148 h 1628839"/>
              <a:gd name="connsiteX20" fmla="*/ 46711 w 3538286"/>
              <a:gd name="connsiteY20" fmla="*/ 1036923 h 1628839"/>
              <a:gd name="connsiteX21" fmla="*/ 65762 w 3538286"/>
              <a:gd name="connsiteY21" fmla="*/ 798799 h 1628839"/>
              <a:gd name="connsiteX22" fmla="*/ 13374 w 3538286"/>
              <a:gd name="connsiteY22" fmla="*/ 403511 h 1628839"/>
              <a:gd name="connsiteX23" fmla="*/ 351512 w 3538286"/>
              <a:gd name="connsiteY23" fmla="*/ 308261 h 1628839"/>
              <a:gd name="connsiteX24" fmla="*/ 499149 w 3538286"/>
              <a:gd name="connsiteY24" fmla="*/ 74898 h 1628839"/>
              <a:gd name="connsiteX25" fmla="*/ 675362 w 3538286"/>
              <a:gd name="connsiteY25" fmla="*/ 3461 h 1628839"/>
              <a:gd name="connsiteX0" fmla="*/ 639075 w 3501999"/>
              <a:gd name="connsiteY0" fmla="*/ 3461 h 1628839"/>
              <a:gd name="connsiteX1" fmla="*/ 901012 w 3501999"/>
              <a:gd name="connsiteY1" fmla="*/ 17748 h 1628839"/>
              <a:gd name="connsiteX2" fmla="*/ 1243912 w 3501999"/>
              <a:gd name="connsiteY2" fmla="*/ 74898 h 1628839"/>
              <a:gd name="connsiteX3" fmla="*/ 1624912 w 3501999"/>
              <a:gd name="connsiteY3" fmla="*/ 98711 h 1628839"/>
              <a:gd name="connsiteX4" fmla="*/ 2191650 w 3501999"/>
              <a:gd name="connsiteY4" fmla="*/ 46323 h 1628839"/>
              <a:gd name="connsiteX5" fmla="*/ 2591700 w 3501999"/>
              <a:gd name="connsiteY5" fmla="*/ 41561 h 1628839"/>
              <a:gd name="connsiteX6" fmla="*/ 3039375 w 3501999"/>
              <a:gd name="connsiteY6" fmla="*/ 79661 h 1628839"/>
              <a:gd name="connsiteX7" fmla="*/ 3115575 w 3501999"/>
              <a:gd name="connsiteY7" fmla="*/ 336836 h 1628839"/>
              <a:gd name="connsiteX8" fmla="*/ 3391800 w 3501999"/>
              <a:gd name="connsiteY8" fmla="*/ 393986 h 1628839"/>
              <a:gd name="connsiteX9" fmla="*/ 3396562 w 3501999"/>
              <a:gd name="connsiteY9" fmla="*/ 651161 h 1628839"/>
              <a:gd name="connsiteX10" fmla="*/ 3501337 w 3501999"/>
              <a:gd name="connsiteY10" fmla="*/ 946436 h 1628839"/>
              <a:gd name="connsiteX11" fmla="*/ 3339412 w 3501999"/>
              <a:gd name="connsiteY11" fmla="*/ 1179798 h 1628839"/>
              <a:gd name="connsiteX12" fmla="*/ 3229875 w 3501999"/>
              <a:gd name="connsiteY12" fmla="*/ 1389348 h 1628839"/>
              <a:gd name="connsiteX13" fmla="*/ 2920312 w 3501999"/>
              <a:gd name="connsiteY13" fmla="*/ 1556036 h 1628839"/>
              <a:gd name="connsiteX14" fmla="*/ 2448825 w 3501999"/>
              <a:gd name="connsiteY14" fmla="*/ 1541748 h 1628839"/>
              <a:gd name="connsiteX15" fmla="*/ 2072587 w 3501999"/>
              <a:gd name="connsiteY15" fmla="*/ 1460786 h 1628839"/>
              <a:gd name="connsiteX16" fmla="*/ 1805887 w 3501999"/>
              <a:gd name="connsiteY16" fmla="*/ 1460786 h 1628839"/>
              <a:gd name="connsiteX17" fmla="*/ 1410600 w 3501999"/>
              <a:gd name="connsiteY17" fmla="*/ 1627473 h 1628839"/>
              <a:gd name="connsiteX18" fmla="*/ 591450 w 3501999"/>
              <a:gd name="connsiteY18" fmla="*/ 1527461 h 1628839"/>
              <a:gd name="connsiteX19" fmla="*/ 215212 w 3501999"/>
              <a:gd name="connsiteY19" fmla="*/ 1313148 h 1628839"/>
              <a:gd name="connsiteX20" fmla="*/ 10424 w 3501999"/>
              <a:gd name="connsiteY20" fmla="*/ 1036923 h 1628839"/>
              <a:gd name="connsiteX21" fmla="*/ 29475 w 3501999"/>
              <a:gd name="connsiteY21" fmla="*/ 798799 h 1628839"/>
              <a:gd name="connsiteX22" fmla="*/ 24712 w 3501999"/>
              <a:gd name="connsiteY22" fmla="*/ 427323 h 1628839"/>
              <a:gd name="connsiteX23" fmla="*/ 315225 w 3501999"/>
              <a:gd name="connsiteY23" fmla="*/ 308261 h 1628839"/>
              <a:gd name="connsiteX24" fmla="*/ 462862 w 3501999"/>
              <a:gd name="connsiteY24" fmla="*/ 74898 h 1628839"/>
              <a:gd name="connsiteX25" fmla="*/ 639075 w 3501999"/>
              <a:gd name="connsiteY25" fmla="*/ 3461 h 1628839"/>
              <a:gd name="connsiteX0" fmla="*/ 639075 w 3501999"/>
              <a:gd name="connsiteY0" fmla="*/ 3461 h 1628839"/>
              <a:gd name="connsiteX1" fmla="*/ 901012 w 3501999"/>
              <a:gd name="connsiteY1" fmla="*/ 17748 h 1628839"/>
              <a:gd name="connsiteX2" fmla="*/ 1243912 w 3501999"/>
              <a:gd name="connsiteY2" fmla="*/ 74898 h 1628839"/>
              <a:gd name="connsiteX3" fmla="*/ 1624912 w 3501999"/>
              <a:gd name="connsiteY3" fmla="*/ 98711 h 1628839"/>
              <a:gd name="connsiteX4" fmla="*/ 2191650 w 3501999"/>
              <a:gd name="connsiteY4" fmla="*/ 46323 h 1628839"/>
              <a:gd name="connsiteX5" fmla="*/ 2591700 w 3501999"/>
              <a:gd name="connsiteY5" fmla="*/ 41561 h 1628839"/>
              <a:gd name="connsiteX6" fmla="*/ 3039375 w 3501999"/>
              <a:gd name="connsiteY6" fmla="*/ 79661 h 1628839"/>
              <a:gd name="connsiteX7" fmla="*/ 3115575 w 3501999"/>
              <a:gd name="connsiteY7" fmla="*/ 336836 h 1628839"/>
              <a:gd name="connsiteX8" fmla="*/ 3391800 w 3501999"/>
              <a:gd name="connsiteY8" fmla="*/ 393986 h 1628839"/>
              <a:gd name="connsiteX9" fmla="*/ 3396562 w 3501999"/>
              <a:gd name="connsiteY9" fmla="*/ 651161 h 1628839"/>
              <a:gd name="connsiteX10" fmla="*/ 3501337 w 3501999"/>
              <a:gd name="connsiteY10" fmla="*/ 946436 h 1628839"/>
              <a:gd name="connsiteX11" fmla="*/ 3339412 w 3501999"/>
              <a:gd name="connsiteY11" fmla="*/ 1179798 h 1628839"/>
              <a:gd name="connsiteX12" fmla="*/ 3229875 w 3501999"/>
              <a:gd name="connsiteY12" fmla="*/ 1389348 h 1628839"/>
              <a:gd name="connsiteX13" fmla="*/ 2920312 w 3501999"/>
              <a:gd name="connsiteY13" fmla="*/ 1556036 h 1628839"/>
              <a:gd name="connsiteX14" fmla="*/ 2448825 w 3501999"/>
              <a:gd name="connsiteY14" fmla="*/ 1541748 h 1628839"/>
              <a:gd name="connsiteX15" fmla="*/ 2072587 w 3501999"/>
              <a:gd name="connsiteY15" fmla="*/ 1460786 h 1628839"/>
              <a:gd name="connsiteX16" fmla="*/ 1805887 w 3501999"/>
              <a:gd name="connsiteY16" fmla="*/ 1460786 h 1628839"/>
              <a:gd name="connsiteX17" fmla="*/ 1410600 w 3501999"/>
              <a:gd name="connsiteY17" fmla="*/ 1627473 h 1628839"/>
              <a:gd name="connsiteX18" fmla="*/ 591450 w 3501999"/>
              <a:gd name="connsiteY18" fmla="*/ 1527461 h 1628839"/>
              <a:gd name="connsiteX19" fmla="*/ 215212 w 3501999"/>
              <a:gd name="connsiteY19" fmla="*/ 1313148 h 1628839"/>
              <a:gd name="connsiteX20" fmla="*/ 10424 w 3501999"/>
              <a:gd name="connsiteY20" fmla="*/ 1036923 h 1628839"/>
              <a:gd name="connsiteX21" fmla="*/ 29475 w 3501999"/>
              <a:gd name="connsiteY21" fmla="*/ 798799 h 1628839"/>
              <a:gd name="connsiteX22" fmla="*/ 24712 w 3501999"/>
              <a:gd name="connsiteY22" fmla="*/ 427323 h 1628839"/>
              <a:gd name="connsiteX23" fmla="*/ 353325 w 3501999"/>
              <a:gd name="connsiteY23" fmla="*/ 293973 h 1628839"/>
              <a:gd name="connsiteX24" fmla="*/ 462862 w 3501999"/>
              <a:gd name="connsiteY24" fmla="*/ 74898 h 1628839"/>
              <a:gd name="connsiteX25" fmla="*/ 639075 w 3501999"/>
              <a:gd name="connsiteY25" fmla="*/ 3461 h 1628839"/>
              <a:gd name="connsiteX0" fmla="*/ 639075 w 3501999"/>
              <a:gd name="connsiteY0" fmla="*/ 19491 h 1644869"/>
              <a:gd name="connsiteX1" fmla="*/ 901012 w 3501999"/>
              <a:gd name="connsiteY1" fmla="*/ 33778 h 1644869"/>
              <a:gd name="connsiteX2" fmla="*/ 1243912 w 3501999"/>
              <a:gd name="connsiteY2" fmla="*/ 90928 h 1644869"/>
              <a:gd name="connsiteX3" fmla="*/ 1624912 w 3501999"/>
              <a:gd name="connsiteY3" fmla="*/ 114741 h 1644869"/>
              <a:gd name="connsiteX4" fmla="*/ 2191650 w 3501999"/>
              <a:gd name="connsiteY4" fmla="*/ 62353 h 1644869"/>
              <a:gd name="connsiteX5" fmla="*/ 2634562 w 3501999"/>
              <a:gd name="connsiteY5" fmla="*/ 441 h 1644869"/>
              <a:gd name="connsiteX6" fmla="*/ 3039375 w 3501999"/>
              <a:gd name="connsiteY6" fmla="*/ 95691 h 1644869"/>
              <a:gd name="connsiteX7" fmla="*/ 3115575 w 3501999"/>
              <a:gd name="connsiteY7" fmla="*/ 352866 h 1644869"/>
              <a:gd name="connsiteX8" fmla="*/ 3391800 w 3501999"/>
              <a:gd name="connsiteY8" fmla="*/ 410016 h 1644869"/>
              <a:gd name="connsiteX9" fmla="*/ 3396562 w 3501999"/>
              <a:gd name="connsiteY9" fmla="*/ 667191 h 1644869"/>
              <a:gd name="connsiteX10" fmla="*/ 3501337 w 3501999"/>
              <a:gd name="connsiteY10" fmla="*/ 962466 h 1644869"/>
              <a:gd name="connsiteX11" fmla="*/ 3339412 w 3501999"/>
              <a:gd name="connsiteY11" fmla="*/ 1195828 h 1644869"/>
              <a:gd name="connsiteX12" fmla="*/ 3229875 w 3501999"/>
              <a:gd name="connsiteY12" fmla="*/ 1405378 h 1644869"/>
              <a:gd name="connsiteX13" fmla="*/ 2920312 w 3501999"/>
              <a:gd name="connsiteY13" fmla="*/ 1572066 h 1644869"/>
              <a:gd name="connsiteX14" fmla="*/ 2448825 w 3501999"/>
              <a:gd name="connsiteY14" fmla="*/ 1557778 h 1644869"/>
              <a:gd name="connsiteX15" fmla="*/ 2072587 w 3501999"/>
              <a:gd name="connsiteY15" fmla="*/ 1476816 h 1644869"/>
              <a:gd name="connsiteX16" fmla="*/ 1805887 w 3501999"/>
              <a:gd name="connsiteY16" fmla="*/ 1476816 h 1644869"/>
              <a:gd name="connsiteX17" fmla="*/ 1410600 w 3501999"/>
              <a:gd name="connsiteY17" fmla="*/ 1643503 h 1644869"/>
              <a:gd name="connsiteX18" fmla="*/ 591450 w 3501999"/>
              <a:gd name="connsiteY18" fmla="*/ 1543491 h 1644869"/>
              <a:gd name="connsiteX19" fmla="*/ 215212 w 3501999"/>
              <a:gd name="connsiteY19" fmla="*/ 1329178 h 1644869"/>
              <a:gd name="connsiteX20" fmla="*/ 10424 w 3501999"/>
              <a:gd name="connsiteY20" fmla="*/ 1052953 h 1644869"/>
              <a:gd name="connsiteX21" fmla="*/ 29475 w 3501999"/>
              <a:gd name="connsiteY21" fmla="*/ 814829 h 1644869"/>
              <a:gd name="connsiteX22" fmla="*/ 24712 w 3501999"/>
              <a:gd name="connsiteY22" fmla="*/ 443353 h 1644869"/>
              <a:gd name="connsiteX23" fmla="*/ 353325 w 3501999"/>
              <a:gd name="connsiteY23" fmla="*/ 310003 h 1644869"/>
              <a:gd name="connsiteX24" fmla="*/ 462862 w 3501999"/>
              <a:gd name="connsiteY24" fmla="*/ 90928 h 1644869"/>
              <a:gd name="connsiteX25" fmla="*/ 639075 w 3501999"/>
              <a:gd name="connsiteY25" fmla="*/ 19491 h 1644869"/>
              <a:gd name="connsiteX0" fmla="*/ 639075 w 3501999"/>
              <a:gd name="connsiteY0" fmla="*/ 20924 h 1646302"/>
              <a:gd name="connsiteX1" fmla="*/ 901012 w 3501999"/>
              <a:gd name="connsiteY1" fmla="*/ 35211 h 1646302"/>
              <a:gd name="connsiteX2" fmla="*/ 1243912 w 3501999"/>
              <a:gd name="connsiteY2" fmla="*/ 92361 h 1646302"/>
              <a:gd name="connsiteX3" fmla="*/ 1624912 w 3501999"/>
              <a:gd name="connsiteY3" fmla="*/ 116174 h 1646302"/>
              <a:gd name="connsiteX4" fmla="*/ 2191650 w 3501999"/>
              <a:gd name="connsiteY4" fmla="*/ 63786 h 1646302"/>
              <a:gd name="connsiteX5" fmla="*/ 2634562 w 3501999"/>
              <a:gd name="connsiteY5" fmla="*/ 1874 h 1646302"/>
              <a:gd name="connsiteX6" fmla="*/ 2996513 w 3501999"/>
              <a:gd name="connsiteY6" fmla="*/ 49499 h 1646302"/>
              <a:gd name="connsiteX7" fmla="*/ 3115575 w 3501999"/>
              <a:gd name="connsiteY7" fmla="*/ 354299 h 1646302"/>
              <a:gd name="connsiteX8" fmla="*/ 3391800 w 3501999"/>
              <a:gd name="connsiteY8" fmla="*/ 411449 h 1646302"/>
              <a:gd name="connsiteX9" fmla="*/ 3396562 w 3501999"/>
              <a:gd name="connsiteY9" fmla="*/ 668624 h 1646302"/>
              <a:gd name="connsiteX10" fmla="*/ 3501337 w 3501999"/>
              <a:gd name="connsiteY10" fmla="*/ 963899 h 1646302"/>
              <a:gd name="connsiteX11" fmla="*/ 3339412 w 3501999"/>
              <a:gd name="connsiteY11" fmla="*/ 1197261 h 1646302"/>
              <a:gd name="connsiteX12" fmla="*/ 3229875 w 3501999"/>
              <a:gd name="connsiteY12" fmla="*/ 1406811 h 1646302"/>
              <a:gd name="connsiteX13" fmla="*/ 2920312 w 3501999"/>
              <a:gd name="connsiteY13" fmla="*/ 1573499 h 1646302"/>
              <a:gd name="connsiteX14" fmla="*/ 2448825 w 3501999"/>
              <a:gd name="connsiteY14" fmla="*/ 1559211 h 1646302"/>
              <a:gd name="connsiteX15" fmla="*/ 2072587 w 3501999"/>
              <a:gd name="connsiteY15" fmla="*/ 1478249 h 1646302"/>
              <a:gd name="connsiteX16" fmla="*/ 1805887 w 3501999"/>
              <a:gd name="connsiteY16" fmla="*/ 1478249 h 1646302"/>
              <a:gd name="connsiteX17" fmla="*/ 1410600 w 3501999"/>
              <a:gd name="connsiteY17" fmla="*/ 1644936 h 1646302"/>
              <a:gd name="connsiteX18" fmla="*/ 591450 w 3501999"/>
              <a:gd name="connsiteY18" fmla="*/ 1544924 h 1646302"/>
              <a:gd name="connsiteX19" fmla="*/ 215212 w 3501999"/>
              <a:gd name="connsiteY19" fmla="*/ 1330611 h 1646302"/>
              <a:gd name="connsiteX20" fmla="*/ 10424 w 3501999"/>
              <a:gd name="connsiteY20" fmla="*/ 1054386 h 1646302"/>
              <a:gd name="connsiteX21" fmla="*/ 29475 w 3501999"/>
              <a:gd name="connsiteY21" fmla="*/ 816262 h 1646302"/>
              <a:gd name="connsiteX22" fmla="*/ 24712 w 3501999"/>
              <a:gd name="connsiteY22" fmla="*/ 444786 h 1646302"/>
              <a:gd name="connsiteX23" fmla="*/ 353325 w 3501999"/>
              <a:gd name="connsiteY23" fmla="*/ 311436 h 1646302"/>
              <a:gd name="connsiteX24" fmla="*/ 462862 w 3501999"/>
              <a:gd name="connsiteY24" fmla="*/ 92361 h 1646302"/>
              <a:gd name="connsiteX25" fmla="*/ 639075 w 3501999"/>
              <a:gd name="connsiteY25" fmla="*/ 20924 h 1646302"/>
              <a:gd name="connsiteX0" fmla="*/ 639075 w 3501999"/>
              <a:gd name="connsiteY0" fmla="*/ 20541 h 1645919"/>
              <a:gd name="connsiteX1" fmla="*/ 901012 w 3501999"/>
              <a:gd name="connsiteY1" fmla="*/ 34828 h 1645919"/>
              <a:gd name="connsiteX2" fmla="*/ 1243912 w 3501999"/>
              <a:gd name="connsiteY2" fmla="*/ 91978 h 1645919"/>
              <a:gd name="connsiteX3" fmla="*/ 1624912 w 3501999"/>
              <a:gd name="connsiteY3" fmla="*/ 115791 h 1645919"/>
              <a:gd name="connsiteX4" fmla="*/ 2191650 w 3501999"/>
              <a:gd name="connsiteY4" fmla="*/ 63403 h 1645919"/>
              <a:gd name="connsiteX5" fmla="*/ 2634562 w 3501999"/>
              <a:gd name="connsiteY5" fmla="*/ 1491 h 1645919"/>
              <a:gd name="connsiteX6" fmla="*/ 2996513 w 3501999"/>
              <a:gd name="connsiteY6" fmla="*/ 49116 h 1645919"/>
              <a:gd name="connsiteX7" fmla="*/ 3129863 w 3501999"/>
              <a:gd name="connsiteY7" fmla="*/ 339628 h 1645919"/>
              <a:gd name="connsiteX8" fmla="*/ 3391800 w 3501999"/>
              <a:gd name="connsiteY8" fmla="*/ 411066 h 1645919"/>
              <a:gd name="connsiteX9" fmla="*/ 3396562 w 3501999"/>
              <a:gd name="connsiteY9" fmla="*/ 668241 h 1645919"/>
              <a:gd name="connsiteX10" fmla="*/ 3501337 w 3501999"/>
              <a:gd name="connsiteY10" fmla="*/ 963516 h 1645919"/>
              <a:gd name="connsiteX11" fmla="*/ 3339412 w 3501999"/>
              <a:gd name="connsiteY11" fmla="*/ 1196878 h 1645919"/>
              <a:gd name="connsiteX12" fmla="*/ 3229875 w 3501999"/>
              <a:gd name="connsiteY12" fmla="*/ 1406428 h 1645919"/>
              <a:gd name="connsiteX13" fmla="*/ 2920312 w 3501999"/>
              <a:gd name="connsiteY13" fmla="*/ 1573116 h 1645919"/>
              <a:gd name="connsiteX14" fmla="*/ 2448825 w 3501999"/>
              <a:gd name="connsiteY14" fmla="*/ 1558828 h 1645919"/>
              <a:gd name="connsiteX15" fmla="*/ 2072587 w 3501999"/>
              <a:gd name="connsiteY15" fmla="*/ 1477866 h 1645919"/>
              <a:gd name="connsiteX16" fmla="*/ 1805887 w 3501999"/>
              <a:gd name="connsiteY16" fmla="*/ 1477866 h 1645919"/>
              <a:gd name="connsiteX17" fmla="*/ 1410600 w 3501999"/>
              <a:gd name="connsiteY17" fmla="*/ 1644553 h 1645919"/>
              <a:gd name="connsiteX18" fmla="*/ 591450 w 3501999"/>
              <a:gd name="connsiteY18" fmla="*/ 1544541 h 1645919"/>
              <a:gd name="connsiteX19" fmla="*/ 215212 w 3501999"/>
              <a:gd name="connsiteY19" fmla="*/ 1330228 h 1645919"/>
              <a:gd name="connsiteX20" fmla="*/ 10424 w 3501999"/>
              <a:gd name="connsiteY20" fmla="*/ 1054003 h 1645919"/>
              <a:gd name="connsiteX21" fmla="*/ 29475 w 3501999"/>
              <a:gd name="connsiteY21" fmla="*/ 815879 h 1645919"/>
              <a:gd name="connsiteX22" fmla="*/ 24712 w 3501999"/>
              <a:gd name="connsiteY22" fmla="*/ 444403 h 1645919"/>
              <a:gd name="connsiteX23" fmla="*/ 353325 w 3501999"/>
              <a:gd name="connsiteY23" fmla="*/ 311053 h 1645919"/>
              <a:gd name="connsiteX24" fmla="*/ 462862 w 3501999"/>
              <a:gd name="connsiteY24" fmla="*/ 91978 h 1645919"/>
              <a:gd name="connsiteX25" fmla="*/ 639075 w 3501999"/>
              <a:gd name="connsiteY25" fmla="*/ 20541 h 1645919"/>
              <a:gd name="connsiteX0" fmla="*/ 639075 w 3502030"/>
              <a:gd name="connsiteY0" fmla="*/ 20541 h 1645919"/>
              <a:gd name="connsiteX1" fmla="*/ 901012 w 3502030"/>
              <a:gd name="connsiteY1" fmla="*/ 34828 h 1645919"/>
              <a:gd name="connsiteX2" fmla="*/ 1243912 w 3502030"/>
              <a:gd name="connsiteY2" fmla="*/ 91978 h 1645919"/>
              <a:gd name="connsiteX3" fmla="*/ 1624912 w 3502030"/>
              <a:gd name="connsiteY3" fmla="*/ 115791 h 1645919"/>
              <a:gd name="connsiteX4" fmla="*/ 2191650 w 3502030"/>
              <a:gd name="connsiteY4" fmla="*/ 63403 h 1645919"/>
              <a:gd name="connsiteX5" fmla="*/ 2634562 w 3502030"/>
              <a:gd name="connsiteY5" fmla="*/ 1491 h 1645919"/>
              <a:gd name="connsiteX6" fmla="*/ 2996513 w 3502030"/>
              <a:gd name="connsiteY6" fmla="*/ 49116 h 1645919"/>
              <a:gd name="connsiteX7" fmla="*/ 3129863 w 3502030"/>
              <a:gd name="connsiteY7" fmla="*/ 339628 h 1645919"/>
              <a:gd name="connsiteX8" fmla="*/ 3363225 w 3502030"/>
              <a:gd name="connsiteY8" fmla="*/ 439641 h 1645919"/>
              <a:gd name="connsiteX9" fmla="*/ 3396562 w 3502030"/>
              <a:gd name="connsiteY9" fmla="*/ 668241 h 1645919"/>
              <a:gd name="connsiteX10" fmla="*/ 3501337 w 3502030"/>
              <a:gd name="connsiteY10" fmla="*/ 963516 h 1645919"/>
              <a:gd name="connsiteX11" fmla="*/ 3339412 w 3502030"/>
              <a:gd name="connsiteY11" fmla="*/ 1196878 h 1645919"/>
              <a:gd name="connsiteX12" fmla="*/ 3229875 w 3502030"/>
              <a:gd name="connsiteY12" fmla="*/ 1406428 h 1645919"/>
              <a:gd name="connsiteX13" fmla="*/ 2920312 w 3502030"/>
              <a:gd name="connsiteY13" fmla="*/ 1573116 h 1645919"/>
              <a:gd name="connsiteX14" fmla="*/ 2448825 w 3502030"/>
              <a:gd name="connsiteY14" fmla="*/ 1558828 h 1645919"/>
              <a:gd name="connsiteX15" fmla="*/ 2072587 w 3502030"/>
              <a:gd name="connsiteY15" fmla="*/ 1477866 h 1645919"/>
              <a:gd name="connsiteX16" fmla="*/ 1805887 w 3502030"/>
              <a:gd name="connsiteY16" fmla="*/ 1477866 h 1645919"/>
              <a:gd name="connsiteX17" fmla="*/ 1410600 w 3502030"/>
              <a:gd name="connsiteY17" fmla="*/ 1644553 h 1645919"/>
              <a:gd name="connsiteX18" fmla="*/ 591450 w 3502030"/>
              <a:gd name="connsiteY18" fmla="*/ 1544541 h 1645919"/>
              <a:gd name="connsiteX19" fmla="*/ 215212 w 3502030"/>
              <a:gd name="connsiteY19" fmla="*/ 1330228 h 1645919"/>
              <a:gd name="connsiteX20" fmla="*/ 10424 w 3502030"/>
              <a:gd name="connsiteY20" fmla="*/ 1054003 h 1645919"/>
              <a:gd name="connsiteX21" fmla="*/ 29475 w 3502030"/>
              <a:gd name="connsiteY21" fmla="*/ 815879 h 1645919"/>
              <a:gd name="connsiteX22" fmla="*/ 24712 w 3502030"/>
              <a:gd name="connsiteY22" fmla="*/ 444403 h 1645919"/>
              <a:gd name="connsiteX23" fmla="*/ 353325 w 3502030"/>
              <a:gd name="connsiteY23" fmla="*/ 311053 h 1645919"/>
              <a:gd name="connsiteX24" fmla="*/ 462862 w 3502030"/>
              <a:gd name="connsiteY24" fmla="*/ 91978 h 1645919"/>
              <a:gd name="connsiteX25" fmla="*/ 639075 w 3502030"/>
              <a:gd name="connsiteY25" fmla="*/ 20541 h 1645919"/>
              <a:gd name="connsiteX0" fmla="*/ 639075 w 3502030"/>
              <a:gd name="connsiteY0" fmla="*/ 20541 h 1584255"/>
              <a:gd name="connsiteX1" fmla="*/ 901012 w 3502030"/>
              <a:gd name="connsiteY1" fmla="*/ 34828 h 1584255"/>
              <a:gd name="connsiteX2" fmla="*/ 1243912 w 3502030"/>
              <a:gd name="connsiteY2" fmla="*/ 91978 h 1584255"/>
              <a:gd name="connsiteX3" fmla="*/ 1624912 w 3502030"/>
              <a:gd name="connsiteY3" fmla="*/ 115791 h 1584255"/>
              <a:gd name="connsiteX4" fmla="*/ 2191650 w 3502030"/>
              <a:gd name="connsiteY4" fmla="*/ 63403 h 1584255"/>
              <a:gd name="connsiteX5" fmla="*/ 2634562 w 3502030"/>
              <a:gd name="connsiteY5" fmla="*/ 1491 h 1584255"/>
              <a:gd name="connsiteX6" fmla="*/ 2996513 w 3502030"/>
              <a:gd name="connsiteY6" fmla="*/ 49116 h 1584255"/>
              <a:gd name="connsiteX7" fmla="*/ 3129863 w 3502030"/>
              <a:gd name="connsiteY7" fmla="*/ 339628 h 1584255"/>
              <a:gd name="connsiteX8" fmla="*/ 3363225 w 3502030"/>
              <a:gd name="connsiteY8" fmla="*/ 439641 h 1584255"/>
              <a:gd name="connsiteX9" fmla="*/ 3396562 w 3502030"/>
              <a:gd name="connsiteY9" fmla="*/ 668241 h 1584255"/>
              <a:gd name="connsiteX10" fmla="*/ 3501337 w 3502030"/>
              <a:gd name="connsiteY10" fmla="*/ 963516 h 1584255"/>
              <a:gd name="connsiteX11" fmla="*/ 3339412 w 3502030"/>
              <a:gd name="connsiteY11" fmla="*/ 1196878 h 1584255"/>
              <a:gd name="connsiteX12" fmla="*/ 3229875 w 3502030"/>
              <a:gd name="connsiteY12" fmla="*/ 1406428 h 1584255"/>
              <a:gd name="connsiteX13" fmla="*/ 2920312 w 3502030"/>
              <a:gd name="connsiteY13" fmla="*/ 1573116 h 1584255"/>
              <a:gd name="connsiteX14" fmla="*/ 2448825 w 3502030"/>
              <a:gd name="connsiteY14" fmla="*/ 1558828 h 1584255"/>
              <a:gd name="connsiteX15" fmla="*/ 2072587 w 3502030"/>
              <a:gd name="connsiteY15" fmla="*/ 1477866 h 1584255"/>
              <a:gd name="connsiteX16" fmla="*/ 1805887 w 3502030"/>
              <a:gd name="connsiteY16" fmla="*/ 1477866 h 1584255"/>
              <a:gd name="connsiteX17" fmla="*/ 1334400 w 3502030"/>
              <a:gd name="connsiteY17" fmla="*/ 1577878 h 1584255"/>
              <a:gd name="connsiteX18" fmla="*/ 591450 w 3502030"/>
              <a:gd name="connsiteY18" fmla="*/ 1544541 h 1584255"/>
              <a:gd name="connsiteX19" fmla="*/ 215212 w 3502030"/>
              <a:gd name="connsiteY19" fmla="*/ 1330228 h 1584255"/>
              <a:gd name="connsiteX20" fmla="*/ 10424 w 3502030"/>
              <a:gd name="connsiteY20" fmla="*/ 1054003 h 1584255"/>
              <a:gd name="connsiteX21" fmla="*/ 29475 w 3502030"/>
              <a:gd name="connsiteY21" fmla="*/ 815879 h 1584255"/>
              <a:gd name="connsiteX22" fmla="*/ 24712 w 3502030"/>
              <a:gd name="connsiteY22" fmla="*/ 444403 h 1584255"/>
              <a:gd name="connsiteX23" fmla="*/ 353325 w 3502030"/>
              <a:gd name="connsiteY23" fmla="*/ 311053 h 1584255"/>
              <a:gd name="connsiteX24" fmla="*/ 462862 w 3502030"/>
              <a:gd name="connsiteY24" fmla="*/ 91978 h 1584255"/>
              <a:gd name="connsiteX25" fmla="*/ 639075 w 3502030"/>
              <a:gd name="connsiteY25" fmla="*/ 20541 h 1584255"/>
              <a:gd name="connsiteX0" fmla="*/ 639075 w 3502030"/>
              <a:gd name="connsiteY0" fmla="*/ 20541 h 1583384"/>
              <a:gd name="connsiteX1" fmla="*/ 901012 w 3502030"/>
              <a:gd name="connsiteY1" fmla="*/ 34828 h 1583384"/>
              <a:gd name="connsiteX2" fmla="*/ 1243912 w 3502030"/>
              <a:gd name="connsiteY2" fmla="*/ 91978 h 1583384"/>
              <a:gd name="connsiteX3" fmla="*/ 1624912 w 3502030"/>
              <a:gd name="connsiteY3" fmla="*/ 115791 h 1583384"/>
              <a:gd name="connsiteX4" fmla="*/ 2191650 w 3502030"/>
              <a:gd name="connsiteY4" fmla="*/ 63403 h 1583384"/>
              <a:gd name="connsiteX5" fmla="*/ 2634562 w 3502030"/>
              <a:gd name="connsiteY5" fmla="*/ 1491 h 1583384"/>
              <a:gd name="connsiteX6" fmla="*/ 2996513 w 3502030"/>
              <a:gd name="connsiteY6" fmla="*/ 49116 h 1583384"/>
              <a:gd name="connsiteX7" fmla="*/ 3129863 w 3502030"/>
              <a:gd name="connsiteY7" fmla="*/ 339628 h 1583384"/>
              <a:gd name="connsiteX8" fmla="*/ 3363225 w 3502030"/>
              <a:gd name="connsiteY8" fmla="*/ 439641 h 1583384"/>
              <a:gd name="connsiteX9" fmla="*/ 3396562 w 3502030"/>
              <a:gd name="connsiteY9" fmla="*/ 668241 h 1583384"/>
              <a:gd name="connsiteX10" fmla="*/ 3501337 w 3502030"/>
              <a:gd name="connsiteY10" fmla="*/ 963516 h 1583384"/>
              <a:gd name="connsiteX11" fmla="*/ 3339412 w 3502030"/>
              <a:gd name="connsiteY11" fmla="*/ 1196878 h 1583384"/>
              <a:gd name="connsiteX12" fmla="*/ 3229875 w 3502030"/>
              <a:gd name="connsiteY12" fmla="*/ 1406428 h 1583384"/>
              <a:gd name="connsiteX13" fmla="*/ 2920312 w 3502030"/>
              <a:gd name="connsiteY13" fmla="*/ 1573116 h 1583384"/>
              <a:gd name="connsiteX14" fmla="*/ 2448825 w 3502030"/>
              <a:gd name="connsiteY14" fmla="*/ 1558828 h 1583384"/>
              <a:gd name="connsiteX15" fmla="*/ 2101162 w 3502030"/>
              <a:gd name="connsiteY15" fmla="*/ 1511203 h 1583384"/>
              <a:gd name="connsiteX16" fmla="*/ 1805887 w 3502030"/>
              <a:gd name="connsiteY16" fmla="*/ 1477866 h 1583384"/>
              <a:gd name="connsiteX17" fmla="*/ 1334400 w 3502030"/>
              <a:gd name="connsiteY17" fmla="*/ 1577878 h 1583384"/>
              <a:gd name="connsiteX18" fmla="*/ 591450 w 3502030"/>
              <a:gd name="connsiteY18" fmla="*/ 1544541 h 1583384"/>
              <a:gd name="connsiteX19" fmla="*/ 215212 w 3502030"/>
              <a:gd name="connsiteY19" fmla="*/ 1330228 h 1583384"/>
              <a:gd name="connsiteX20" fmla="*/ 10424 w 3502030"/>
              <a:gd name="connsiteY20" fmla="*/ 1054003 h 1583384"/>
              <a:gd name="connsiteX21" fmla="*/ 29475 w 3502030"/>
              <a:gd name="connsiteY21" fmla="*/ 815879 h 1583384"/>
              <a:gd name="connsiteX22" fmla="*/ 24712 w 3502030"/>
              <a:gd name="connsiteY22" fmla="*/ 444403 h 1583384"/>
              <a:gd name="connsiteX23" fmla="*/ 353325 w 3502030"/>
              <a:gd name="connsiteY23" fmla="*/ 311053 h 1583384"/>
              <a:gd name="connsiteX24" fmla="*/ 462862 w 3502030"/>
              <a:gd name="connsiteY24" fmla="*/ 91978 h 1583384"/>
              <a:gd name="connsiteX25" fmla="*/ 639075 w 3502030"/>
              <a:gd name="connsiteY25" fmla="*/ 20541 h 1583384"/>
              <a:gd name="connsiteX0" fmla="*/ 639075 w 3502030"/>
              <a:gd name="connsiteY0" fmla="*/ 20541 h 1610286"/>
              <a:gd name="connsiteX1" fmla="*/ 901012 w 3502030"/>
              <a:gd name="connsiteY1" fmla="*/ 34828 h 1610286"/>
              <a:gd name="connsiteX2" fmla="*/ 1243912 w 3502030"/>
              <a:gd name="connsiteY2" fmla="*/ 91978 h 1610286"/>
              <a:gd name="connsiteX3" fmla="*/ 1624912 w 3502030"/>
              <a:gd name="connsiteY3" fmla="*/ 115791 h 1610286"/>
              <a:gd name="connsiteX4" fmla="*/ 2191650 w 3502030"/>
              <a:gd name="connsiteY4" fmla="*/ 63403 h 1610286"/>
              <a:gd name="connsiteX5" fmla="*/ 2634562 w 3502030"/>
              <a:gd name="connsiteY5" fmla="*/ 1491 h 1610286"/>
              <a:gd name="connsiteX6" fmla="*/ 2996513 w 3502030"/>
              <a:gd name="connsiteY6" fmla="*/ 49116 h 1610286"/>
              <a:gd name="connsiteX7" fmla="*/ 3129863 w 3502030"/>
              <a:gd name="connsiteY7" fmla="*/ 339628 h 1610286"/>
              <a:gd name="connsiteX8" fmla="*/ 3363225 w 3502030"/>
              <a:gd name="connsiteY8" fmla="*/ 439641 h 1610286"/>
              <a:gd name="connsiteX9" fmla="*/ 3396562 w 3502030"/>
              <a:gd name="connsiteY9" fmla="*/ 668241 h 1610286"/>
              <a:gd name="connsiteX10" fmla="*/ 3501337 w 3502030"/>
              <a:gd name="connsiteY10" fmla="*/ 963516 h 1610286"/>
              <a:gd name="connsiteX11" fmla="*/ 3339412 w 3502030"/>
              <a:gd name="connsiteY11" fmla="*/ 1196878 h 1610286"/>
              <a:gd name="connsiteX12" fmla="*/ 3229875 w 3502030"/>
              <a:gd name="connsiteY12" fmla="*/ 1406428 h 1610286"/>
              <a:gd name="connsiteX13" fmla="*/ 2920312 w 3502030"/>
              <a:gd name="connsiteY13" fmla="*/ 1573116 h 1610286"/>
              <a:gd name="connsiteX14" fmla="*/ 2453587 w 3502030"/>
              <a:gd name="connsiteY14" fmla="*/ 1606453 h 1610286"/>
              <a:gd name="connsiteX15" fmla="*/ 2101162 w 3502030"/>
              <a:gd name="connsiteY15" fmla="*/ 1511203 h 1610286"/>
              <a:gd name="connsiteX16" fmla="*/ 1805887 w 3502030"/>
              <a:gd name="connsiteY16" fmla="*/ 1477866 h 1610286"/>
              <a:gd name="connsiteX17" fmla="*/ 1334400 w 3502030"/>
              <a:gd name="connsiteY17" fmla="*/ 1577878 h 1610286"/>
              <a:gd name="connsiteX18" fmla="*/ 591450 w 3502030"/>
              <a:gd name="connsiteY18" fmla="*/ 1544541 h 1610286"/>
              <a:gd name="connsiteX19" fmla="*/ 215212 w 3502030"/>
              <a:gd name="connsiteY19" fmla="*/ 1330228 h 1610286"/>
              <a:gd name="connsiteX20" fmla="*/ 10424 w 3502030"/>
              <a:gd name="connsiteY20" fmla="*/ 1054003 h 1610286"/>
              <a:gd name="connsiteX21" fmla="*/ 29475 w 3502030"/>
              <a:gd name="connsiteY21" fmla="*/ 815879 h 1610286"/>
              <a:gd name="connsiteX22" fmla="*/ 24712 w 3502030"/>
              <a:gd name="connsiteY22" fmla="*/ 444403 h 1610286"/>
              <a:gd name="connsiteX23" fmla="*/ 353325 w 3502030"/>
              <a:gd name="connsiteY23" fmla="*/ 311053 h 1610286"/>
              <a:gd name="connsiteX24" fmla="*/ 462862 w 3502030"/>
              <a:gd name="connsiteY24" fmla="*/ 91978 h 1610286"/>
              <a:gd name="connsiteX25" fmla="*/ 639075 w 3502030"/>
              <a:gd name="connsiteY25" fmla="*/ 20541 h 1610286"/>
              <a:gd name="connsiteX0" fmla="*/ 639075 w 3502030"/>
              <a:gd name="connsiteY0" fmla="*/ 20541 h 1614835"/>
              <a:gd name="connsiteX1" fmla="*/ 901012 w 3502030"/>
              <a:gd name="connsiteY1" fmla="*/ 34828 h 1614835"/>
              <a:gd name="connsiteX2" fmla="*/ 1243912 w 3502030"/>
              <a:gd name="connsiteY2" fmla="*/ 91978 h 1614835"/>
              <a:gd name="connsiteX3" fmla="*/ 1624912 w 3502030"/>
              <a:gd name="connsiteY3" fmla="*/ 115791 h 1614835"/>
              <a:gd name="connsiteX4" fmla="*/ 2191650 w 3502030"/>
              <a:gd name="connsiteY4" fmla="*/ 63403 h 1614835"/>
              <a:gd name="connsiteX5" fmla="*/ 2634562 w 3502030"/>
              <a:gd name="connsiteY5" fmla="*/ 1491 h 1614835"/>
              <a:gd name="connsiteX6" fmla="*/ 2996513 w 3502030"/>
              <a:gd name="connsiteY6" fmla="*/ 49116 h 1614835"/>
              <a:gd name="connsiteX7" fmla="*/ 3129863 w 3502030"/>
              <a:gd name="connsiteY7" fmla="*/ 339628 h 1614835"/>
              <a:gd name="connsiteX8" fmla="*/ 3363225 w 3502030"/>
              <a:gd name="connsiteY8" fmla="*/ 439641 h 1614835"/>
              <a:gd name="connsiteX9" fmla="*/ 3396562 w 3502030"/>
              <a:gd name="connsiteY9" fmla="*/ 668241 h 1614835"/>
              <a:gd name="connsiteX10" fmla="*/ 3501337 w 3502030"/>
              <a:gd name="connsiteY10" fmla="*/ 963516 h 1614835"/>
              <a:gd name="connsiteX11" fmla="*/ 3339412 w 3502030"/>
              <a:gd name="connsiteY11" fmla="*/ 1196878 h 1614835"/>
              <a:gd name="connsiteX12" fmla="*/ 3229875 w 3502030"/>
              <a:gd name="connsiteY12" fmla="*/ 1406428 h 1614835"/>
              <a:gd name="connsiteX13" fmla="*/ 2967937 w 3502030"/>
              <a:gd name="connsiteY13" fmla="*/ 1587403 h 1614835"/>
              <a:gd name="connsiteX14" fmla="*/ 2453587 w 3502030"/>
              <a:gd name="connsiteY14" fmla="*/ 1606453 h 1614835"/>
              <a:gd name="connsiteX15" fmla="*/ 2101162 w 3502030"/>
              <a:gd name="connsiteY15" fmla="*/ 1511203 h 1614835"/>
              <a:gd name="connsiteX16" fmla="*/ 1805887 w 3502030"/>
              <a:gd name="connsiteY16" fmla="*/ 1477866 h 1614835"/>
              <a:gd name="connsiteX17" fmla="*/ 1334400 w 3502030"/>
              <a:gd name="connsiteY17" fmla="*/ 1577878 h 1614835"/>
              <a:gd name="connsiteX18" fmla="*/ 591450 w 3502030"/>
              <a:gd name="connsiteY18" fmla="*/ 1544541 h 1614835"/>
              <a:gd name="connsiteX19" fmla="*/ 215212 w 3502030"/>
              <a:gd name="connsiteY19" fmla="*/ 1330228 h 1614835"/>
              <a:gd name="connsiteX20" fmla="*/ 10424 w 3502030"/>
              <a:gd name="connsiteY20" fmla="*/ 1054003 h 1614835"/>
              <a:gd name="connsiteX21" fmla="*/ 29475 w 3502030"/>
              <a:gd name="connsiteY21" fmla="*/ 815879 h 1614835"/>
              <a:gd name="connsiteX22" fmla="*/ 24712 w 3502030"/>
              <a:gd name="connsiteY22" fmla="*/ 444403 h 1614835"/>
              <a:gd name="connsiteX23" fmla="*/ 353325 w 3502030"/>
              <a:gd name="connsiteY23" fmla="*/ 311053 h 1614835"/>
              <a:gd name="connsiteX24" fmla="*/ 462862 w 3502030"/>
              <a:gd name="connsiteY24" fmla="*/ 91978 h 1614835"/>
              <a:gd name="connsiteX25" fmla="*/ 639075 w 3502030"/>
              <a:gd name="connsiteY25" fmla="*/ 20541 h 1614835"/>
              <a:gd name="connsiteX0" fmla="*/ 639075 w 3502030"/>
              <a:gd name="connsiteY0" fmla="*/ 20541 h 1616033"/>
              <a:gd name="connsiteX1" fmla="*/ 901012 w 3502030"/>
              <a:gd name="connsiteY1" fmla="*/ 34828 h 1616033"/>
              <a:gd name="connsiteX2" fmla="*/ 1243912 w 3502030"/>
              <a:gd name="connsiteY2" fmla="*/ 91978 h 1616033"/>
              <a:gd name="connsiteX3" fmla="*/ 1624912 w 3502030"/>
              <a:gd name="connsiteY3" fmla="*/ 115791 h 1616033"/>
              <a:gd name="connsiteX4" fmla="*/ 2191650 w 3502030"/>
              <a:gd name="connsiteY4" fmla="*/ 63403 h 1616033"/>
              <a:gd name="connsiteX5" fmla="*/ 2634562 w 3502030"/>
              <a:gd name="connsiteY5" fmla="*/ 1491 h 1616033"/>
              <a:gd name="connsiteX6" fmla="*/ 2996513 w 3502030"/>
              <a:gd name="connsiteY6" fmla="*/ 49116 h 1616033"/>
              <a:gd name="connsiteX7" fmla="*/ 3129863 w 3502030"/>
              <a:gd name="connsiteY7" fmla="*/ 339628 h 1616033"/>
              <a:gd name="connsiteX8" fmla="*/ 3363225 w 3502030"/>
              <a:gd name="connsiteY8" fmla="*/ 439641 h 1616033"/>
              <a:gd name="connsiteX9" fmla="*/ 3396562 w 3502030"/>
              <a:gd name="connsiteY9" fmla="*/ 668241 h 1616033"/>
              <a:gd name="connsiteX10" fmla="*/ 3501337 w 3502030"/>
              <a:gd name="connsiteY10" fmla="*/ 963516 h 1616033"/>
              <a:gd name="connsiteX11" fmla="*/ 3339412 w 3502030"/>
              <a:gd name="connsiteY11" fmla="*/ 1196878 h 1616033"/>
              <a:gd name="connsiteX12" fmla="*/ 3263212 w 3502030"/>
              <a:gd name="connsiteY12" fmla="*/ 1382616 h 1616033"/>
              <a:gd name="connsiteX13" fmla="*/ 2967937 w 3502030"/>
              <a:gd name="connsiteY13" fmla="*/ 1587403 h 1616033"/>
              <a:gd name="connsiteX14" fmla="*/ 2453587 w 3502030"/>
              <a:gd name="connsiteY14" fmla="*/ 1606453 h 1616033"/>
              <a:gd name="connsiteX15" fmla="*/ 2101162 w 3502030"/>
              <a:gd name="connsiteY15" fmla="*/ 1511203 h 1616033"/>
              <a:gd name="connsiteX16" fmla="*/ 1805887 w 3502030"/>
              <a:gd name="connsiteY16" fmla="*/ 1477866 h 1616033"/>
              <a:gd name="connsiteX17" fmla="*/ 1334400 w 3502030"/>
              <a:gd name="connsiteY17" fmla="*/ 1577878 h 1616033"/>
              <a:gd name="connsiteX18" fmla="*/ 591450 w 3502030"/>
              <a:gd name="connsiteY18" fmla="*/ 1544541 h 1616033"/>
              <a:gd name="connsiteX19" fmla="*/ 215212 w 3502030"/>
              <a:gd name="connsiteY19" fmla="*/ 1330228 h 1616033"/>
              <a:gd name="connsiteX20" fmla="*/ 10424 w 3502030"/>
              <a:gd name="connsiteY20" fmla="*/ 1054003 h 1616033"/>
              <a:gd name="connsiteX21" fmla="*/ 29475 w 3502030"/>
              <a:gd name="connsiteY21" fmla="*/ 815879 h 1616033"/>
              <a:gd name="connsiteX22" fmla="*/ 24712 w 3502030"/>
              <a:gd name="connsiteY22" fmla="*/ 444403 h 1616033"/>
              <a:gd name="connsiteX23" fmla="*/ 353325 w 3502030"/>
              <a:gd name="connsiteY23" fmla="*/ 311053 h 1616033"/>
              <a:gd name="connsiteX24" fmla="*/ 462862 w 3502030"/>
              <a:gd name="connsiteY24" fmla="*/ 91978 h 1616033"/>
              <a:gd name="connsiteX25" fmla="*/ 639075 w 3502030"/>
              <a:gd name="connsiteY25" fmla="*/ 20541 h 1616033"/>
              <a:gd name="connsiteX0" fmla="*/ 639075 w 3502030"/>
              <a:gd name="connsiteY0" fmla="*/ 20541 h 1616033"/>
              <a:gd name="connsiteX1" fmla="*/ 901012 w 3502030"/>
              <a:gd name="connsiteY1" fmla="*/ 34828 h 1616033"/>
              <a:gd name="connsiteX2" fmla="*/ 1243912 w 3502030"/>
              <a:gd name="connsiteY2" fmla="*/ 91978 h 1616033"/>
              <a:gd name="connsiteX3" fmla="*/ 1624912 w 3502030"/>
              <a:gd name="connsiteY3" fmla="*/ 115791 h 1616033"/>
              <a:gd name="connsiteX4" fmla="*/ 2191650 w 3502030"/>
              <a:gd name="connsiteY4" fmla="*/ 63403 h 1616033"/>
              <a:gd name="connsiteX5" fmla="*/ 2634562 w 3502030"/>
              <a:gd name="connsiteY5" fmla="*/ 1491 h 1616033"/>
              <a:gd name="connsiteX6" fmla="*/ 2996513 w 3502030"/>
              <a:gd name="connsiteY6" fmla="*/ 49116 h 1616033"/>
              <a:gd name="connsiteX7" fmla="*/ 3129863 w 3502030"/>
              <a:gd name="connsiteY7" fmla="*/ 339628 h 1616033"/>
              <a:gd name="connsiteX8" fmla="*/ 3363225 w 3502030"/>
              <a:gd name="connsiteY8" fmla="*/ 439641 h 1616033"/>
              <a:gd name="connsiteX9" fmla="*/ 3396562 w 3502030"/>
              <a:gd name="connsiteY9" fmla="*/ 668241 h 1616033"/>
              <a:gd name="connsiteX10" fmla="*/ 3501337 w 3502030"/>
              <a:gd name="connsiteY10" fmla="*/ 963516 h 1616033"/>
              <a:gd name="connsiteX11" fmla="*/ 3339412 w 3502030"/>
              <a:gd name="connsiteY11" fmla="*/ 1196878 h 1616033"/>
              <a:gd name="connsiteX12" fmla="*/ 3263212 w 3502030"/>
              <a:gd name="connsiteY12" fmla="*/ 1382616 h 1616033"/>
              <a:gd name="connsiteX13" fmla="*/ 2967937 w 3502030"/>
              <a:gd name="connsiteY13" fmla="*/ 1587403 h 1616033"/>
              <a:gd name="connsiteX14" fmla="*/ 2453587 w 3502030"/>
              <a:gd name="connsiteY14" fmla="*/ 1606453 h 1616033"/>
              <a:gd name="connsiteX15" fmla="*/ 2101162 w 3502030"/>
              <a:gd name="connsiteY15" fmla="*/ 1511203 h 1616033"/>
              <a:gd name="connsiteX16" fmla="*/ 1805887 w 3502030"/>
              <a:gd name="connsiteY16" fmla="*/ 1477866 h 1616033"/>
              <a:gd name="connsiteX17" fmla="*/ 1334400 w 3502030"/>
              <a:gd name="connsiteY17" fmla="*/ 1577878 h 1616033"/>
              <a:gd name="connsiteX18" fmla="*/ 591450 w 3502030"/>
              <a:gd name="connsiteY18" fmla="*/ 1544541 h 1616033"/>
              <a:gd name="connsiteX19" fmla="*/ 215212 w 3502030"/>
              <a:gd name="connsiteY19" fmla="*/ 1330228 h 1616033"/>
              <a:gd name="connsiteX20" fmla="*/ 10424 w 3502030"/>
              <a:gd name="connsiteY20" fmla="*/ 1054003 h 1616033"/>
              <a:gd name="connsiteX21" fmla="*/ 29475 w 3502030"/>
              <a:gd name="connsiteY21" fmla="*/ 815879 h 1616033"/>
              <a:gd name="connsiteX22" fmla="*/ 24712 w 3502030"/>
              <a:gd name="connsiteY22" fmla="*/ 444403 h 1616033"/>
              <a:gd name="connsiteX23" fmla="*/ 353325 w 3502030"/>
              <a:gd name="connsiteY23" fmla="*/ 311053 h 1616033"/>
              <a:gd name="connsiteX24" fmla="*/ 462862 w 3502030"/>
              <a:gd name="connsiteY24" fmla="*/ 91978 h 1616033"/>
              <a:gd name="connsiteX25" fmla="*/ 639075 w 3502030"/>
              <a:gd name="connsiteY25" fmla="*/ 20541 h 1616033"/>
              <a:gd name="connsiteX0" fmla="*/ 639075 w 3502506"/>
              <a:gd name="connsiteY0" fmla="*/ 20541 h 1616033"/>
              <a:gd name="connsiteX1" fmla="*/ 901012 w 3502506"/>
              <a:gd name="connsiteY1" fmla="*/ 34828 h 1616033"/>
              <a:gd name="connsiteX2" fmla="*/ 1243912 w 3502506"/>
              <a:gd name="connsiteY2" fmla="*/ 91978 h 1616033"/>
              <a:gd name="connsiteX3" fmla="*/ 1624912 w 3502506"/>
              <a:gd name="connsiteY3" fmla="*/ 115791 h 1616033"/>
              <a:gd name="connsiteX4" fmla="*/ 2191650 w 3502506"/>
              <a:gd name="connsiteY4" fmla="*/ 63403 h 1616033"/>
              <a:gd name="connsiteX5" fmla="*/ 2634562 w 3502506"/>
              <a:gd name="connsiteY5" fmla="*/ 1491 h 1616033"/>
              <a:gd name="connsiteX6" fmla="*/ 2996513 w 3502506"/>
              <a:gd name="connsiteY6" fmla="*/ 49116 h 1616033"/>
              <a:gd name="connsiteX7" fmla="*/ 3129863 w 3502506"/>
              <a:gd name="connsiteY7" fmla="*/ 339628 h 1616033"/>
              <a:gd name="connsiteX8" fmla="*/ 3363225 w 3502506"/>
              <a:gd name="connsiteY8" fmla="*/ 439641 h 1616033"/>
              <a:gd name="connsiteX9" fmla="*/ 3396562 w 3502506"/>
              <a:gd name="connsiteY9" fmla="*/ 668241 h 1616033"/>
              <a:gd name="connsiteX10" fmla="*/ 3501337 w 3502506"/>
              <a:gd name="connsiteY10" fmla="*/ 963516 h 1616033"/>
              <a:gd name="connsiteX11" fmla="*/ 3320362 w 3502506"/>
              <a:gd name="connsiteY11" fmla="*/ 1206403 h 1616033"/>
              <a:gd name="connsiteX12" fmla="*/ 3263212 w 3502506"/>
              <a:gd name="connsiteY12" fmla="*/ 1382616 h 1616033"/>
              <a:gd name="connsiteX13" fmla="*/ 2967937 w 3502506"/>
              <a:gd name="connsiteY13" fmla="*/ 1587403 h 1616033"/>
              <a:gd name="connsiteX14" fmla="*/ 2453587 w 3502506"/>
              <a:gd name="connsiteY14" fmla="*/ 1606453 h 1616033"/>
              <a:gd name="connsiteX15" fmla="*/ 2101162 w 3502506"/>
              <a:gd name="connsiteY15" fmla="*/ 1511203 h 1616033"/>
              <a:gd name="connsiteX16" fmla="*/ 1805887 w 3502506"/>
              <a:gd name="connsiteY16" fmla="*/ 1477866 h 1616033"/>
              <a:gd name="connsiteX17" fmla="*/ 1334400 w 3502506"/>
              <a:gd name="connsiteY17" fmla="*/ 1577878 h 1616033"/>
              <a:gd name="connsiteX18" fmla="*/ 591450 w 3502506"/>
              <a:gd name="connsiteY18" fmla="*/ 1544541 h 1616033"/>
              <a:gd name="connsiteX19" fmla="*/ 215212 w 3502506"/>
              <a:gd name="connsiteY19" fmla="*/ 1330228 h 1616033"/>
              <a:gd name="connsiteX20" fmla="*/ 10424 w 3502506"/>
              <a:gd name="connsiteY20" fmla="*/ 1054003 h 1616033"/>
              <a:gd name="connsiteX21" fmla="*/ 29475 w 3502506"/>
              <a:gd name="connsiteY21" fmla="*/ 815879 h 1616033"/>
              <a:gd name="connsiteX22" fmla="*/ 24712 w 3502506"/>
              <a:gd name="connsiteY22" fmla="*/ 444403 h 1616033"/>
              <a:gd name="connsiteX23" fmla="*/ 353325 w 3502506"/>
              <a:gd name="connsiteY23" fmla="*/ 311053 h 1616033"/>
              <a:gd name="connsiteX24" fmla="*/ 462862 w 3502506"/>
              <a:gd name="connsiteY24" fmla="*/ 91978 h 1616033"/>
              <a:gd name="connsiteX25" fmla="*/ 639075 w 3502506"/>
              <a:gd name="connsiteY25" fmla="*/ 20541 h 1616033"/>
              <a:gd name="connsiteX0" fmla="*/ 639075 w 3488369"/>
              <a:gd name="connsiteY0" fmla="*/ 20541 h 1616033"/>
              <a:gd name="connsiteX1" fmla="*/ 901012 w 3488369"/>
              <a:gd name="connsiteY1" fmla="*/ 34828 h 1616033"/>
              <a:gd name="connsiteX2" fmla="*/ 1243912 w 3488369"/>
              <a:gd name="connsiteY2" fmla="*/ 91978 h 1616033"/>
              <a:gd name="connsiteX3" fmla="*/ 1624912 w 3488369"/>
              <a:gd name="connsiteY3" fmla="*/ 115791 h 1616033"/>
              <a:gd name="connsiteX4" fmla="*/ 2191650 w 3488369"/>
              <a:gd name="connsiteY4" fmla="*/ 63403 h 1616033"/>
              <a:gd name="connsiteX5" fmla="*/ 2634562 w 3488369"/>
              <a:gd name="connsiteY5" fmla="*/ 1491 h 1616033"/>
              <a:gd name="connsiteX6" fmla="*/ 2996513 w 3488369"/>
              <a:gd name="connsiteY6" fmla="*/ 49116 h 1616033"/>
              <a:gd name="connsiteX7" fmla="*/ 3129863 w 3488369"/>
              <a:gd name="connsiteY7" fmla="*/ 339628 h 1616033"/>
              <a:gd name="connsiteX8" fmla="*/ 3363225 w 3488369"/>
              <a:gd name="connsiteY8" fmla="*/ 439641 h 1616033"/>
              <a:gd name="connsiteX9" fmla="*/ 3396562 w 3488369"/>
              <a:gd name="connsiteY9" fmla="*/ 668241 h 1616033"/>
              <a:gd name="connsiteX10" fmla="*/ 3487049 w 3488369"/>
              <a:gd name="connsiteY10" fmla="*/ 992091 h 1616033"/>
              <a:gd name="connsiteX11" fmla="*/ 3320362 w 3488369"/>
              <a:gd name="connsiteY11" fmla="*/ 1206403 h 1616033"/>
              <a:gd name="connsiteX12" fmla="*/ 3263212 w 3488369"/>
              <a:gd name="connsiteY12" fmla="*/ 1382616 h 1616033"/>
              <a:gd name="connsiteX13" fmla="*/ 2967937 w 3488369"/>
              <a:gd name="connsiteY13" fmla="*/ 1587403 h 1616033"/>
              <a:gd name="connsiteX14" fmla="*/ 2453587 w 3488369"/>
              <a:gd name="connsiteY14" fmla="*/ 1606453 h 1616033"/>
              <a:gd name="connsiteX15" fmla="*/ 2101162 w 3488369"/>
              <a:gd name="connsiteY15" fmla="*/ 1511203 h 1616033"/>
              <a:gd name="connsiteX16" fmla="*/ 1805887 w 3488369"/>
              <a:gd name="connsiteY16" fmla="*/ 1477866 h 1616033"/>
              <a:gd name="connsiteX17" fmla="*/ 1334400 w 3488369"/>
              <a:gd name="connsiteY17" fmla="*/ 1577878 h 1616033"/>
              <a:gd name="connsiteX18" fmla="*/ 591450 w 3488369"/>
              <a:gd name="connsiteY18" fmla="*/ 1544541 h 1616033"/>
              <a:gd name="connsiteX19" fmla="*/ 215212 w 3488369"/>
              <a:gd name="connsiteY19" fmla="*/ 1330228 h 1616033"/>
              <a:gd name="connsiteX20" fmla="*/ 10424 w 3488369"/>
              <a:gd name="connsiteY20" fmla="*/ 1054003 h 1616033"/>
              <a:gd name="connsiteX21" fmla="*/ 29475 w 3488369"/>
              <a:gd name="connsiteY21" fmla="*/ 815879 h 1616033"/>
              <a:gd name="connsiteX22" fmla="*/ 24712 w 3488369"/>
              <a:gd name="connsiteY22" fmla="*/ 444403 h 1616033"/>
              <a:gd name="connsiteX23" fmla="*/ 353325 w 3488369"/>
              <a:gd name="connsiteY23" fmla="*/ 311053 h 1616033"/>
              <a:gd name="connsiteX24" fmla="*/ 462862 w 3488369"/>
              <a:gd name="connsiteY24" fmla="*/ 91978 h 1616033"/>
              <a:gd name="connsiteX25" fmla="*/ 639075 w 3488369"/>
              <a:gd name="connsiteY25" fmla="*/ 20541 h 1616033"/>
              <a:gd name="connsiteX0" fmla="*/ 639075 w 3483667"/>
              <a:gd name="connsiteY0" fmla="*/ 20541 h 1616033"/>
              <a:gd name="connsiteX1" fmla="*/ 901012 w 3483667"/>
              <a:gd name="connsiteY1" fmla="*/ 34828 h 1616033"/>
              <a:gd name="connsiteX2" fmla="*/ 1243912 w 3483667"/>
              <a:gd name="connsiteY2" fmla="*/ 91978 h 1616033"/>
              <a:gd name="connsiteX3" fmla="*/ 1624912 w 3483667"/>
              <a:gd name="connsiteY3" fmla="*/ 115791 h 1616033"/>
              <a:gd name="connsiteX4" fmla="*/ 2191650 w 3483667"/>
              <a:gd name="connsiteY4" fmla="*/ 63403 h 1616033"/>
              <a:gd name="connsiteX5" fmla="*/ 2634562 w 3483667"/>
              <a:gd name="connsiteY5" fmla="*/ 1491 h 1616033"/>
              <a:gd name="connsiteX6" fmla="*/ 2996513 w 3483667"/>
              <a:gd name="connsiteY6" fmla="*/ 49116 h 1616033"/>
              <a:gd name="connsiteX7" fmla="*/ 3129863 w 3483667"/>
              <a:gd name="connsiteY7" fmla="*/ 339628 h 1616033"/>
              <a:gd name="connsiteX8" fmla="*/ 3363225 w 3483667"/>
              <a:gd name="connsiteY8" fmla="*/ 439641 h 1616033"/>
              <a:gd name="connsiteX9" fmla="*/ 3396562 w 3483667"/>
              <a:gd name="connsiteY9" fmla="*/ 668241 h 1616033"/>
              <a:gd name="connsiteX10" fmla="*/ 3482287 w 3483667"/>
              <a:gd name="connsiteY10" fmla="*/ 963516 h 1616033"/>
              <a:gd name="connsiteX11" fmla="*/ 3320362 w 3483667"/>
              <a:gd name="connsiteY11" fmla="*/ 1206403 h 1616033"/>
              <a:gd name="connsiteX12" fmla="*/ 3263212 w 3483667"/>
              <a:gd name="connsiteY12" fmla="*/ 1382616 h 1616033"/>
              <a:gd name="connsiteX13" fmla="*/ 2967937 w 3483667"/>
              <a:gd name="connsiteY13" fmla="*/ 1587403 h 1616033"/>
              <a:gd name="connsiteX14" fmla="*/ 2453587 w 3483667"/>
              <a:gd name="connsiteY14" fmla="*/ 1606453 h 1616033"/>
              <a:gd name="connsiteX15" fmla="*/ 2101162 w 3483667"/>
              <a:gd name="connsiteY15" fmla="*/ 1511203 h 1616033"/>
              <a:gd name="connsiteX16" fmla="*/ 1805887 w 3483667"/>
              <a:gd name="connsiteY16" fmla="*/ 1477866 h 1616033"/>
              <a:gd name="connsiteX17" fmla="*/ 1334400 w 3483667"/>
              <a:gd name="connsiteY17" fmla="*/ 1577878 h 1616033"/>
              <a:gd name="connsiteX18" fmla="*/ 591450 w 3483667"/>
              <a:gd name="connsiteY18" fmla="*/ 1544541 h 1616033"/>
              <a:gd name="connsiteX19" fmla="*/ 215212 w 3483667"/>
              <a:gd name="connsiteY19" fmla="*/ 1330228 h 1616033"/>
              <a:gd name="connsiteX20" fmla="*/ 10424 w 3483667"/>
              <a:gd name="connsiteY20" fmla="*/ 1054003 h 1616033"/>
              <a:gd name="connsiteX21" fmla="*/ 29475 w 3483667"/>
              <a:gd name="connsiteY21" fmla="*/ 815879 h 1616033"/>
              <a:gd name="connsiteX22" fmla="*/ 24712 w 3483667"/>
              <a:gd name="connsiteY22" fmla="*/ 444403 h 1616033"/>
              <a:gd name="connsiteX23" fmla="*/ 353325 w 3483667"/>
              <a:gd name="connsiteY23" fmla="*/ 311053 h 1616033"/>
              <a:gd name="connsiteX24" fmla="*/ 462862 w 3483667"/>
              <a:gd name="connsiteY24" fmla="*/ 91978 h 1616033"/>
              <a:gd name="connsiteX25" fmla="*/ 639075 w 3483667"/>
              <a:gd name="connsiteY25" fmla="*/ 20541 h 1616033"/>
              <a:gd name="connsiteX0" fmla="*/ 642766 w 3487358"/>
              <a:gd name="connsiteY0" fmla="*/ 20541 h 1616033"/>
              <a:gd name="connsiteX1" fmla="*/ 904703 w 3487358"/>
              <a:gd name="connsiteY1" fmla="*/ 34828 h 1616033"/>
              <a:gd name="connsiteX2" fmla="*/ 1247603 w 3487358"/>
              <a:gd name="connsiteY2" fmla="*/ 91978 h 1616033"/>
              <a:gd name="connsiteX3" fmla="*/ 1628603 w 3487358"/>
              <a:gd name="connsiteY3" fmla="*/ 115791 h 1616033"/>
              <a:gd name="connsiteX4" fmla="*/ 2195341 w 3487358"/>
              <a:gd name="connsiteY4" fmla="*/ 63403 h 1616033"/>
              <a:gd name="connsiteX5" fmla="*/ 2638253 w 3487358"/>
              <a:gd name="connsiteY5" fmla="*/ 1491 h 1616033"/>
              <a:gd name="connsiteX6" fmla="*/ 3000204 w 3487358"/>
              <a:gd name="connsiteY6" fmla="*/ 49116 h 1616033"/>
              <a:gd name="connsiteX7" fmla="*/ 3133554 w 3487358"/>
              <a:gd name="connsiteY7" fmla="*/ 339628 h 1616033"/>
              <a:gd name="connsiteX8" fmla="*/ 3366916 w 3487358"/>
              <a:gd name="connsiteY8" fmla="*/ 439641 h 1616033"/>
              <a:gd name="connsiteX9" fmla="*/ 3400253 w 3487358"/>
              <a:gd name="connsiteY9" fmla="*/ 668241 h 1616033"/>
              <a:gd name="connsiteX10" fmla="*/ 3485978 w 3487358"/>
              <a:gd name="connsiteY10" fmla="*/ 963516 h 1616033"/>
              <a:gd name="connsiteX11" fmla="*/ 3324053 w 3487358"/>
              <a:gd name="connsiteY11" fmla="*/ 1206403 h 1616033"/>
              <a:gd name="connsiteX12" fmla="*/ 3266903 w 3487358"/>
              <a:gd name="connsiteY12" fmla="*/ 1382616 h 1616033"/>
              <a:gd name="connsiteX13" fmla="*/ 2971628 w 3487358"/>
              <a:gd name="connsiteY13" fmla="*/ 1587403 h 1616033"/>
              <a:gd name="connsiteX14" fmla="*/ 2457278 w 3487358"/>
              <a:gd name="connsiteY14" fmla="*/ 1606453 h 1616033"/>
              <a:gd name="connsiteX15" fmla="*/ 2104853 w 3487358"/>
              <a:gd name="connsiteY15" fmla="*/ 1511203 h 1616033"/>
              <a:gd name="connsiteX16" fmla="*/ 1809578 w 3487358"/>
              <a:gd name="connsiteY16" fmla="*/ 1477866 h 1616033"/>
              <a:gd name="connsiteX17" fmla="*/ 1338091 w 3487358"/>
              <a:gd name="connsiteY17" fmla="*/ 1577878 h 1616033"/>
              <a:gd name="connsiteX18" fmla="*/ 595141 w 3487358"/>
              <a:gd name="connsiteY18" fmla="*/ 1544541 h 1616033"/>
              <a:gd name="connsiteX19" fmla="*/ 271290 w 3487358"/>
              <a:gd name="connsiteY19" fmla="*/ 1268316 h 1616033"/>
              <a:gd name="connsiteX20" fmla="*/ 14115 w 3487358"/>
              <a:gd name="connsiteY20" fmla="*/ 1054003 h 1616033"/>
              <a:gd name="connsiteX21" fmla="*/ 33166 w 3487358"/>
              <a:gd name="connsiteY21" fmla="*/ 815879 h 1616033"/>
              <a:gd name="connsiteX22" fmla="*/ 28403 w 3487358"/>
              <a:gd name="connsiteY22" fmla="*/ 444403 h 1616033"/>
              <a:gd name="connsiteX23" fmla="*/ 357016 w 3487358"/>
              <a:gd name="connsiteY23" fmla="*/ 311053 h 1616033"/>
              <a:gd name="connsiteX24" fmla="*/ 466553 w 3487358"/>
              <a:gd name="connsiteY24" fmla="*/ 91978 h 1616033"/>
              <a:gd name="connsiteX25" fmla="*/ 642766 w 3487358"/>
              <a:gd name="connsiteY25" fmla="*/ 20541 h 1616033"/>
              <a:gd name="connsiteX0" fmla="*/ 642766 w 3487358"/>
              <a:gd name="connsiteY0" fmla="*/ 20541 h 1616033"/>
              <a:gd name="connsiteX1" fmla="*/ 904703 w 3487358"/>
              <a:gd name="connsiteY1" fmla="*/ 34828 h 1616033"/>
              <a:gd name="connsiteX2" fmla="*/ 1247603 w 3487358"/>
              <a:gd name="connsiteY2" fmla="*/ 91978 h 1616033"/>
              <a:gd name="connsiteX3" fmla="*/ 1628603 w 3487358"/>
              <a:gd name="connsiteY3" fmla="*/ 115791 h 1616033"/>
              <a:gd name="connsiteX4" fmla="*/ 2195341 w 3487358"/>
              <a:gd name="connsiteY4" fmla="*/ 63403 h 1616033"/>
              <a:gd name="connsiteX5" fmla="*/ 2638253 w 3487358"/>
              <a:gd name="connsiteY5" fmla="*/ 1491 h 1616033"/>
              <a:gd name="connsiteX6" fmla="*/ 3000204 w 3487358"/>
              <a:gd name="connsiteY6" fmla="*/ 49116 h 1616033"/>
              <a:gd name="connsiteX7" fmla="*/ 3133554 w 3487358"/>
              <a:gd name="connsiteY7" fmla="*/ 339628 h 1616033"/>
              <a:gd name="connsiteX8" fmla="*/ 3366916 w 3487358"/>
              <a:gd name="connsiteY8" fmla="*/ 439641 h 1616033"/>
              <a:gd name="connsiteX9" fmla="*/ 3400253 w 3487358"/>
              <a:gd name="connsiteY9" fmla="*/ 668241 h 1616033"/>
              <a:gd name="connsiteX10" fmla="*/ 3485978 w 3487358"/>
              <a:gd name="connsiteY10" fmla="*/ 963516 h 1616033"/>
              <a:gd name="connsiteX11" fmla="*/ 3324053 w 3487358"/>
              <a:gd name="connsiteY11" fmla="*/ 1206403 h 1616033"/>
              <a:gd name="connsiteX12" fmla="*/ 3266903 w 3487358"/>
              <a:gd name="connsiteY12" fmla="*/ 1382616 h 1616033"/>
              <a:gd name="connsiteX13" fmla="*/ 2971628 w 3487358"/>
              <a:gd name="connsiteY13" fmla="*/ 1587403 h 1616033"/>
              <a:gd name="connsiteX14" fmla="*/ 2457278 w 3487358"/>
              <a:gd name="connsiteY14" fmla="*/ 1606453 h 1616033"/>
              <a:gd name="connsiteX15" fmla="*/ 2104853 w 3487358"/>
              <a:gd name="connsiteY15" fmla="*/ 1511203 h 1616033"/>
              <a:gd name="connsiteX16" fmla="*/ 1809578 w 3487358"/>
              <a:gd name="connsiteY16" fmla="*/ 1477866 h 1616033"/>
              <a:gd name="connsiteX17" fmla="*/ 1338091 w 3487358"/>
              <a:gd name="connsiteY17" fmla="*/ 1577878 h 1616033"/>
              <a:gd name="connsiteX18" fmla="*/ 561804 w 3487358"/>
              <a:gd name="connsiteY18" fmla="*/ 1554066 h 1616033"/>
              <a:gd name="connsiteX19" fmla="*/ 271290 w 3487358"/>
              <a:gd name="connsiteY19" fmla="*/ 1268316 h 1616033"/>
              <a:gd name="connsiteX20" fmla="*/ 14115 w 3487358"/>
              <a:gd name="connsiteY20" fmla="*/ 1054003 h 1616033"/>
              <a:gd name="connsiteX21" fmla="*/ 33166 w 3487358"/>
              <a:gd name="connsiteY21" fmla="*/ 815879 h 1616033"/>
              <a:gd name="connsiteX22" fmla="*/ 28403 w 3487358"/>
              <a:gd name="connsiteY22" fmla="*/ 444403 h 1616033"/>
              <a:gd name="connsiteX23" fmla="*/ 357016 w 3487358"/>
              <a:gd name="connsiteY23" fmla="*/ 311053 h 1616033"/>
              <a:gd name="connsiteX24" fmla="*/ 466553 w 3487358"/>
              <a:gd name="connsiteY24" fmla="*/ 91978 h 1616033"/>
              <a:gd name="connsiteX25" fmla="*/ 642766 w 3487358"/>
              <a:gd name="connsiteY25" fmla="*/ 20541 h 1616033"/>
              <a:gd name="connsiteX0" fmla="*/ 642766 w 3487358"/>
              <a:gd name="connsiteY0" fmla="*/ 20541 h 1616033"/>
              <a:gd name="connsiteX1" fmla="*/ 904703 w 3487358"/>
              <a:gd name="connsiteY1" fmla="*/ 34828 h 1616033"/>
              <a:gd name="connsiteX2" fmla="*/ 1247603 w 3487358"/>
              <a:gd name="connsiteY2" fmla="*/ 91978 h 1616033"/>
              <a:gd name="connsiteX3" fmla="*/ 1628603 w 3487358"/>
              <a:gd name="connsiteY3" fmla="*/ 115791 h 1616033"/>
              <a:gd name="connsiteX4" fmla="*/ 2195341 w 3487358"/>
              <a:gd name="connsiteY4" fmla="*/ 63403 h 1616033"/>
              <a:gd name="connsiteX5" fmla="*/ 2638253 w 3487358"/>
              <a:gd name="connsiteY5" fmla="*/ 1491 h 1616033"/>
              <a:gd name="connsiteX6" fmla="*/ 3000204 w 3487358"/>
              <a:gd name="connsiteY6" fmla="*/ 49116 h 1616033"/>
              <a:gd name="connsiteX7" fmla="*/ 3133554 w 3487358"/>
              <a:gd name="connsiteY7" fmla="*/ 339628 h 1616033"/>
              <a:gd name="connsiteX8" fmla="*/ 3366916 w 3487358"/>
              <a:gd name="connsiteY8" fmla="*/ 439641 h 1616033"/>
              <a:gd name="connsiteX9" fmla="*/ 3400253 w 3487358"/>
              <a:gd name="connsiteY9" fmla="*/ 668241 h 1616033"/>
              <a:gd name="connsiteX10" fmla="*/ 3485978 w 3487358"/>
              <a:gd name="connsiteY10" fmla="*/ 963516 h 1616033"/>
              <a:gd name="connsiteX11" fmla="*/ 3324053 w 3487358"/>
              <a:gd name="connsiteY11" fmla="*/ 1206403 h 1616033"/>
              <a:gd name="connsiteX12" fmla="*/ 3266903 w 3487358"/>
              <a:gd name="connsiteY12" fmla="*/ 1382616 h 1616033"/>
              <a:gd name="connsiteX13" fmla="*/ 2971628 w 3487358"/>
              <a:gd name="connsiteY13" fmla="*/ 1587403 h 1616033"/>
              <a:gd name="connsiteX14" fmla="*/ 2457278 w 3487358"/>
              <a:gd name="connsiteY14" fmla="*/ 1606453 h 1616033"/>
              <a:gd name="connsiteX15" fmla="*/ 2104853 w 3487358"/>
              <a:gd name="connsiteY15" fmla="*/ 1511203 h 1616033"/>
              <a:gd name="connsiteX16" fmla="*/ 1809578 w 3487358"/>
              <a:gd name="connsiteY16" fmla="*/ 1477866 h 1616033"/>
              <a:gd name="connsiteX17" fmla="*/ 1338091 w 3487358"/>
              <a:gd name="connsiteY17" fmla="*/ 1577878 h 1616033"/>
              <a:gd name="connsiteX18" fmla="*/ 566567 w 3487358"/>
              <a:gd name="connsiteY18" fmla="*/ 1539779 h 1616033"/>
              <a:gd name="connsiteX19" fmla="*/ 271290 w 3487358"/>
              <a:gd name="connsiteY19" fmla="*/ 1268316 h 1616033"/>
              <a:gd name="connsiteX20" fmla="*/ 14115 w 3487358"/>
              <a:gd name="connsiteY20" fmla="*/ 1054003 h 1616033"/>
              <a:gd name="connsiteX21" fmla="*/ 33166 w 3487358"/>
              <a:gd name="connsiteY21" fmla="*/ 815879 h 1616033"/>
              <a:gd name="connsiteX22" fmla="*/ 28403 w 3487358"/>
              <a:gd name="connsiteY22" fmla="*/ 444403 h 1616033"/>
              <a:gd name="connsiteX23" fmla="*/ 357016 w 3487358"/>
              <a:gd name="connsiteY23" fmla="*/ 311053 h 1616033"/>
              <a:gd name="connsiteX24" fmla="*/ 466553 w 3487358"/>
              <a:gd name="connsiteY24" fmla="*/ 91978 h 1616033"/>
              <a:gd name="connsiteX25" fmla="*/ 642766 w 3487358"/>
              <a:gd name="connsiteY25" fmla="*/ 20541 h 16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87358" h="1616033">
                <a:moveTo>
                  <a:pt x="642766" y="20541"/>
                </a:moveTo>
                <a:cubicBezTo>
                  <a:pt x="715791" y="11016"/>
                  <a:pt x="803897" y="22922"/>
                  <a:pt x="904703" y="34828"/>
                </a:cubicBezTo>
                <a:cubicBezTo>
                  <a:pt x="1005509" y="46734"/>
                  <a:pt x="1126953" y="78484"/>
                  <a:pt x="1247603" y="91978"/>
                </a:cubicBezTo>
                <a:cubicBezTo>
                  <a:pt x="1368253" y="105472"/>
                  <a:pt x="1470647" y="120553"/>
                  <a:pt x="1628603" y="115791"/>
                </a:cubicBezTo>
                <a:cubicBezTo>
                  <a:pt x="1786559" y="111029"/>
                  <a:pt x="2027066" y="82453"/>
                  <a:pt x="2195341" y="63403"/>
                </a:cubicBezTo>
                <a:cubicBezTo>
                  <a:pt x="2363616" y="44353"/>
                  <a:pt x="2504109" y="3872"/>
                  <a:pt x="2638253" y="1491"/>
                </a:cubicBezTo>
                <a:cubicBezTo>
                  <a:pt x="2772397" y="-890"/>
                  <a:pt x="2917654" y="-7240"/>
                  <a:pt x="3000204" y="49116"/>
                </a:cubicBezTo>
                <a:cubicBezTo>
                  <a:pt x="3082754" y="105472"/>
                  <a:pt x="3072435" y="274541"/>
                  <a:pt x="3133554" y="339628"/>
                </a:cubicBezTo>
                <a:cubicBezTo>
                  <a:pt x="3194673" y="404715"/>
                  <a:pt x="3322466" y="384872"/>
                  <a:pt x="3366916" y="439641"/>
                </a:cubicBezTo>
                <a:cubicBezTo>
                  <a:pt x="3411366" y="494410"/>
                  <a:pt x="3380409" y="580929"/>
                  <a:pt x="3400253" y="668241"/>
                </a:cubicBezTo>
                <a:cubicBezTo>
                  <a:pt x="3420097" y="755554"/>
                  <a:pt x="3498678" y="873822"/>
                  <a:pt x="3485978" y="963516"/>
                </a:cubicBezTo>
                <a:cubicBezTo>
                  <a:pt x="3473278" y="1053210"/>
                  <a:pt x="3360566" y="1136553"/>
                  <a:pt x="3324053" y="1206403"/>
                </a:cubicBezTo>
                <a:cubicBezTo>
                  <a:pt x="3287540" y="1276253"/>
                  <a:pt x="3325641" y="1319116"/>
                  <a:pt x="3266903" y="1382616"/>
                </a:cubicBezTo>
                <a:cubicBezTo>
                  <a:pt x="3208166" y="1446116"/>
                  <a:pt x="3106565" y="1550097"/>
                  <a:pt x="2971628" y="1587403"/>
                </a:cubicBezTo>
                <a:cubicBezTo>
                  <a:pt x="2836691" y="1624709"/>
                  <a:pt x="2601740" y="1619153"/>
                  <a:pt x="2457278" y="1606453"/>
                </a:cubicBezTo>
                <a:cubicBezTo>
                  <a:pt x="2312816" y="1593753"/>
                  <a:pt x="2212803" y="1532634"/>
                  <a:pt x="2104853" y="1511203"/>
                </a:cubicBezTo>
                <a:cubicBezTo>
                  <a:pt x="1996903" y="1489772"/>
                  <a:pt x="1937372" y="1466754"/>
                  <a:pt x="1809578" y="1477866"/>
                </a:cubicBezTo>
                <a:cubicBezTo>
                  <a:pt x="1681784" y="1488978"/>
                  <a:pt x="1545260" y="1567559"/>
                  <a:pt x="1338091" y="1577878"/>
                </a:cubicBezTo>
                <a:cubicBezTo>
                  <a:pt x="1130923" y="1588197"/>
                  <a:pt x="744367" y="1591373"/>
                  <a:pt x="566567" y="1539779"/>
                </a:cubicBezTo>
                <a:cubicBezTo>
                  <a:pt x="388767" y="1488185"/>
                  <a:pt x="363365" y="1349279"/>
                  <a:pt x="271290" y="1268316"/>
                </a:cubicBezTo>
                <a:cubicBezTo>
                  <a:pt x="179215" y="1187353"/>
                  <a:pt x="53802" y="1129409"/>
                  <a:pt x="14115" y="1054003"/>
                </a:cubicBezTo>
                <a:cubicBezTo>
                  <a:pt x="-25572" y="978597"/>
                  <a:pt x="30785" y="917479"/>
                  <a:pt x="33166" y="815879"/>
                </a:cubicBezTo>
                <a:cubicBezTo>
                  <a:pt x="35547" y="714279"/>
                  <a:pt x="-25572" y="528541"/>
                  <a:pt x="28403" y="444403"/>
                </a:cubicBezTo>
                <a:cubicBezTo>
                  <a:pt x="82378" y="360265"/>
                  <a:pt x="276053" y="365822"/>
                  <a:pt x="357016" y="311053"/>
                </a:cubicBezTo>
                <a:cubicBezTo>
                  <a:pt x="437979" y="256284"/>
                  <a:pt x="418928" y="140397"/>
                  <a:pt x="466553" y="91978"/>
                </a:cubicBezTo>
                <a:cubicBezTo>
                  <a:pt x="514178" y="43559"/>
                  <a:pt x="569741" y="30066"/>
                  <a:pt x="642766" y="20541"/>
                </a:cubicBezTo>
                <a:close/>
              </a:path>
            </a:pathLst>
          </a:custGeom>
          <a:noFill/>
          <a:ln w="28575">
            <a:solidFill>
              <a:srgbClr val="FF7F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5001692" y="2688367"/>
            <a:ext cx="2599348" cy="1651556"/>
          </a:xfrm>
          <a:custGeom>
            <a:avLst/>
            <a:gdLst>
              <a:gd name="connsiteX0" fmla="*/ 664035 w 2616667"/>
              <a:gd name="connsiteY0" fmla="*/ 3625 h 1646730"/>
              <a:gd name="connsiteX1" fmla="*/ 898985 w 2616667"/>
              <a:gd name="connsiteY1" fmla="*/ 44900 h 1646730"/>
              <a:gd name="connsiteX2" fmla="*/ 1162510 w 2616667"/>
              <a:gd name="connsiteY2" fmla="*/ 73475 h 1646730"/>
              <a:gd name="connsiteX3" fmla="*/ 1384760 w 2616667"/>
              <a:gd name="connsiteY3" fmla="*/ 73475 h 1646730"/>
              <a:gd name="connsiteX4" fmla="*/ 1683210 w 2616667"/>
              <a:gd name="connsiteY4" fmla="*/ 19500 h 1646730"/>
              <a:gd name="connsiteX5" fmla="*/ 1911810 w 2616667"/>
              <a:gd name="connsiteY5" fmla="*/ 3625 h 1646730"/>
              <a:gd name="connsiteX6" fmla="*/ 2054685 w 2616667"/>
              <a:gd name="connsiteY6" fmla="*/ 83000 h 1646730"/>
              <a:gd name="connsiteX7" fmla="*/ 2102310 w 2616667"/>
              <a:gd name="connsiteY7" fmla="*/ 267150 h 1646730"/>
              <a:gd name="connsiteX8" fmla="*/ 2276935 w 2616667"/>
              <a:gd name="connsiteY8" fmla="*/ 343350 h 1646730"/>
              <a:gd name="connsiteX9" fmla="*/ 2492835 w 2616667"/>
              <a:gd name="connsiteY9" fmla="*/ 371925 h 1646730"/>
              <a:gd name="connsiteX10" fmla="*/ 2616660 w 2616667"/>
              <a:gd name="connsiteY10" fmla="*/ 546550 h 1646730"/>
              <a:gd name="connsiteX11" fmla="*/ 2499185 w 2616667"/>
              <a:gd name="connsiteY11" fmla="*/ 781500 h 1646730"/>
              <a:gd name="connsiteX12" fmla="*/ 2594435 w 2616667"/>
              <a:gd name="connsiteY12" fmla="*/ 1041850 h 1646730"/>
              <a:gd name="connsiteX13" fmla="*/ 2400760 w 2616667"/>
              <a:gd name="connsiteY13" fmla="*/ 1251400 h 1646730"/>
              <a:gd name="connsiteX14" fmla="*/ 2172160 w 2616667"/>
              <a:gd name="connsiteY14" fmla="*/ 1321250 h 1646730"/>
              <a:gd name="connsiteX15" fmla="*/ 2045160 w 2616667"/>
              <a:gd name="connsiteY15" fmla="*/ 1575250 h 1646730"/>
              <a:gd name="connsiteX16" fmla="*/ 1445085 w 2616667"/>
              <a:gd name="connsiteY16" fmla="*/ 1645100 h 1646730"/>
              <a:gd name="connsiteX17" fmla="*/ 1248235 w 2616667"/>
              <a:gd name="connsiteY17" fmla="*/ 1533975 h 1646730"/>
              <a:gd name="connsiteX18" fmla="*/ 762460 w 2616667"/>
              <a:gd name="connsiteY18" fmla="*/ 1645100 h 1646730"/>
              <a:gd name="connsiteX19" fmla="*/ 425910 w 2616667"/>
              <a:gd name="connsiteY19" fmla="*/ 1429200 h 1646730"/>
              <a:gd name="connsiteX20" fmla="*/ 89360 w 2616667"/>
              <a:gd name="connsiteY20" fmla="*/ 1172025 h 1646730"/>
              <a:gd name="connsiteX21" fmla="*/ 460 w 2616667"/>
              <a:gd name="connsiteY21" fmla="*/ 822775 h 1646730"/>
              <a:gd name="connsiteX22" fmla="*/ 70310 w 2616667"/>
              <a:gd name="connsiteY22" fmla="*/ 508450 h 1646730"/>
              <a:gd name="connsiteX23" fmla="*/ 365585 w 2616667"/>
              <a:gd name="connsiteY23" fmla="*/ 311600 h 1646730"/>
              <a:gd name="connsiteX24" fmla="*/ 498935 w 2616667"/>
              <a:gd name="connsiteY24" fmla="*/ 51250 h 1646730"/>
              <a:gd name="connsiteX25" fmla="*/ 664035 w 2616667"/>
              <a:gd name="connsiteY25" fmla="*/ 3625 h 1646730"/>
              <a:gd name="connsiteX0" fmla="*/ 664035 w 2616667"/>
              <a:gd name="connsiteY0" fmla="*/ 3625 h 1649449"/>
              <a:gd name="connsiteX1" fmla="*/ 898985 w 2616667"/>
              <a:gd name="connsiteY1" fmla="*/ 44900 h 1649449"/>
              <a:gd name="connsiteX2" fmla="*/ 1162510 w 2616667"/>
              <a:gd name="connsiteY2" fmla="*/ 73475 h 1649449"/>
              <a:gd name="connsiteX3" fmla="*/ 1384760 w 2616667"/>
              <a:gd name="connsiteY3" fmla="*/ 73475 h 1649449"/>
              <a:gd name="connsiteX4" fmla="*/ 1683210 w 2616667"/>
              <a:gd name="connsiteY4" fmla="*/ 19500 h 1649449"/>
              <a:gd name="connsiteX5" fmla="*/ 1911810 w 2616667"/>
              <a:gd name="connsiteY5" fmla="*/ 3625 h 1649449"/>
              <a:gd name="connsiteX6" fmla="*/ 2054685 w 2616667"/>
              <a:gd name="connsiteY6" fmla="*/ 83000 h 1649449"/>
              <a:gd name="connsiteX7" fmla="*/ 2102310 w 2616667"/>
              <a:gd name="connsiteY7" fmla="*/ 267150 h 1649449"/>
              <a:gd name="connsiteX8" fmla="*/ 2276935 w 2616667"/>
              <a:gd name="connsiteY8" fmla="*/ 343350 h 1649449"/>
              <a:gd name="connsiteX9" fmla="*/ 2492835 w 2616667"/>
              <a:gd name="connsiteY9" fmla="*/ 371925 h 1649449"/>
              <a:gd name="connsiteX10" fmla="*/ 2616660 w 2616667"/>
              <a:gd name="connsiteY10" fmla="*/ 546550 h 1649449"/>
              <a:gd name="connsiteX11" fmla="*/ 2499185 w 2616667"/>
              <a:gd name="connsiteY11" fmla="*/ 781500 h 1649449"/>
              <a:gd name="connsiteX12" fmla="*/ 2594435 w 2616667"/>
              <a:gd name="connsiteY12" fmla="*/ 1041850 h 1649449"/>
              <a:gd name="connsiteX13" fmla="*/ 2400760 w 2616667"/>
              <a:gd name="connsiteY13" fmla="*/ 1251400 h 1649449"/>
              <a:gd name="connsiteX14" fmla="*/ 2172160 w 2616667"/>
              <a:gd name="connsiteY14" fmla="*/ 1321250 h 1649449"/>
              <a:gd name="connsiteX15" fmla="*/ 2045160 w 2616667"/>
              <a:gd name="connsiteY15" fmla="*/ 1575250 h 1649449"/>
              <a:gd name="connsiteX16" fmla="*/ 1445085 w 2616667"/>
              <a:gd name="connsiteY16" fmla="*/ 1645100 h 1649449"/>
              <a:gd name="connsiteX17" fmla="*/ 1248235 w 2616667"/>
              <a:gd name="connsiteY17" fmla="*/ 1533975 h 1649449"/>
              <a:gd name="connsiteX18" fmla="*/ 762460 w 2616667"/>
              <a:gd name="connsiteY18" fmla="*/ 1645100 h 1649449"/>
              <a:gd name="connsiteX19" fmla="*/ 419560 w 2616667"/>
              <a:gd name="connsiteY19" fmla="*/ 1349825 h 1649449"/>
              <a:gd name="connsiteX20" fmla="*/ 89360 w 2616667"/>
              <a:gd name="connsiteY20" fmla="*/ 1172025 h 1649449"/>
              <a:gd name="connsiteX21" fmla="*/ 460 w 2616667"/>
              <a:gd name="connsiteY21" fmla="*/ 822775 h 1649449"/>
              <a:gd name="connsiteX22" fmla="*/ 70310 w 2616667"/>
              <a:gd name="connsiteY22" fmla="*/ 508450 h 1649449"/>
              <a:gd name="connsiteX23" fmla="*/ 365585 w 2616667"/>
              <a:gd name="connsiteY23" fmla="*/ 311600 h 1649449"/>
              <a:gd name="connsiteX24" fmla="*/ 498935 w 2616667"/>
              <a:gd name="connsiteY24" fmla="*/ 51250 h 1649449"/>
              <a:gd name="connsiteX25" fmla="*/ 664035 w 2616667"/>
              <a:gd name="connsiteY25" fmla="*/ 3625 h 1649449"/>
              <a:gd name="connsiteX0" fmla="*/ 664035 w 2616667"/>
              <a:gd name="connsiteY0" fmla="*/ 3625 h 1646295"/>
              <a:gd name="connsiteX1" fmla="*/ 898985 w 2616667"/>
              <a:gd name="connsiteY1" fmla="*/ 44900 h 1646295"/>
              <a:gd name="connsiteX2" fmla="*/ 1162510 w 2616667"/>
              <a:gd name="connsiteY2" fmla="*/ 73475 h 1646295"/>
              <a:gd name="connsiteX3" fmla="*/ 1384760 w 2616667"/>
              <a:gd name="connsiteY3" fmla="*/ 73475 h 1646295"/>
              <a:gd name="connsiteX4" fmla="*/ 1683210 w 2616667"/>
              <a:gd name="connsiteY4" fmla="*/ 19500 h 1646295"/>
              <a:gd name="connsiteX5" fmla="*/ 1911810 w 2616667"/>
              <a:gd name="connsiteY5" fmla="*/ 3625 h 1646295"/>
              <a:gd name="connsiteX6" fmla="*/ 2054685 w 2616667"/>
              <a:gd name="connsiteY6" fmla="*/ 83000 h 1646295"/>
              <a:gd name="connsiteX7" fmla="*/ 2102310 w 2616667"/>
              <a:gd name="connsiteY7" fmla="*/ 267150 h 1646295"/>
              <a:gd name="connsiteX8" fmla="*/ 2276935 w 2616667"/>
              <a:gd name="connsiteY8" fmla="*/ 343350 h 1646295"/>
              <a:gd name="connsiteX9" fmla="*/ 2492835 w 2616667"/>
              <a:gd name="connsiteY9" fmla="*/ 371925 h 1646295"/>
              <a:gd name="connsiteX10" fmla="*/ 2616660 w 2616667"/>
              <a:gd name="connsiteY10" fmla="*/ 546550 h 1646295"/>
              <a:gd name="connsiteX11" fmla="*/ 2499185 w 2616667"/>
              <a:gd name="connsiteY11" fmla="*/ 781500 h 1646295"/>
              <a:gd name="connsiteX12" fmla="*/ 2594435 w 2616667"/>
              <a:gd name="connsiteY12" fmla="*/ 1041850 h 1646295"/>
              <a:gd name="connsiteX13" fmla="*/ 2400760 w 2616667"/>
              <a:gd name="connsiteY13" fmla="*/ 1251400 h 1646295"/>
              <a:gd name="connsiteX14" fmla="*/ 2172160 w 2616667"/>
              <a:gd name="connsiteY14" fmla="*/ 1321250 h 1646295"/>
              <a:gd name="connsiteX15" fmla="*/ 2045160 w 2616667"/>
              <a:gd name="connsiteY15" fmla="*/ 1575250 h 1646295"/>
              <a:gd name="connsiteX16" fmla="*/ 1445085 w 2616667"/>
              <a:gd name="connsiteY16" fmla="*/ 1645100 h 1646295"/>
              <a:gd name="connsiteX17" fmla="*/ 1248235 w 2616667"/>
              <a:gd name="connsiteY17" fmla="*/ 1533975 h 1646295"/>
              <a:gd name="connsiteX18" fmla="*/ 695785 w 2616667"/>
              <a:gd name="connsiteY18" fmla="*/ 1607000 h 1646295"/>
              <a:gd name="connsiteX19" fmla="*/ 419560 w 2616667"/>
              <a:gd name="connsiteY19" fmla="*/ 1349825 h 1646295"/>
              <a:gd name="connsiteX20" fmla="*/ 89360 w 2616667"/>
              <a:gd name="connsiteY20" fmla="*/ 1172025 h 1646295"/>
              <a:gd name="connsiteX21" fmla="*/ 460 w 2616667"/>
              <a:gd name="connsiteY21" fmla="*/ 822775 h 1646295"/>
              <a:gd name="connsiteX22" fmla="*/ 70310 w 2616667"/>
              <a:gd name="connsiteY22" fmla="*/ 508450 h 1646295"/>
              <a:gd name="connsiteX23" fmla="*/ 365585 w 2616667"/>
              <a:gd name="connsiteY23" fmla="*/ 311600 h 1646295"/>
              <a:gd name="connsiteX24" fmla="*/ 498935 w 2616667"/>
              <a:gd name="connsiteY24" fmla="*/ 51250 h 1646295"/>
              <a:gd name="connsiteX25" fmla="*/ 664035 w 2616667"/>
              <a:gd name="connsiteY25" fmla="*/ 3625 h 1646295"/>
              <a:gd name="connsiteX0" fmla="*/ 664035 w 2616667"/>
              <a:gd name="connsiteY0" fmla="*/ 3625 h 1645146"/>
              <a:gd name="connsiteX1" fmla="*/ 898985 w 2616667"/>
              <a:gd name="connsiteY1" fmla="*/ 44900 h 1645146"/>
              <a:gd name="connsiteX2" fmla="*/ 1162510 w 2616667"/>
              <a:gd name="connsiteY2" fmla="*/ 73475 h 1645146"/>
              <a:gd name="connsiteX3" fmla="*/ 1384760 w 2616667"/>
              <a:gd name="connsiteY3" fmla="*/ 73475 h 1645146"/>
              <a:gd name="connsiteX4" fmla="*/ 1683210 w 2616667"/>
              <a:gd name="connsiteY4" fmla="*/ 19500 h 1645146"/>
              <a:gd name="connsiteX5" fmla="*/ 1911810 w 2616667"/>
              <a:gd name="connsiteY5" fmla="*/ 3625 h 1645146"/>
              <a:gd name="connsiteX6" fmla="*/ 2054685 w 2616667"/>
              <a:gd name="connsiteY6" fmla="*/ 83000 h 1645146"/>
              <a:gd name="connsiteX7" fmla="*/ 2102310 w 2616667"/>
              <a:gd name="connsiteY7" fmla="*/ 267150 h 1645146"/>
              <a:gd name="connsiteX8" fmla="*/ 2276935 w 2616667"/>
              <a:gd name="connsiteY8" fmla="*/ 343350 h 1645146"/>
              <a:gd name="connsiteX9" fmla="*/ 2492835 w 2616667"/>
              <a:gd name="connsiteY9" fmla="*/ 371925 h 1645146"/>
              <a:gd name="connsiteX10" fmla="*/ 2616660 w 2616667"/>
              <a:gd name="connsiteY10" fmla="*/ 546550 h 1645146"/>
              <a:gd name="connsiteX11" fmla="*/ 2499185 w 2616667"/>
              <a:gd name="connsiteY11" fmla="*/ 781500 h 1645146"/>
              <a:gd name="connsiteX12" fmla="*/ 2594435 w 2616667"/>
              <a:gd name="connsiteY12" fmla="*/ 1041850 h 1645146"/>
              <a:gd name="connsiteX13" fmla="*/ 2400760 w 2616667"/>
              <a:gd name="connsiteY13" fmla="*/ 1251400 h 1645146"/>
              <a:gd name="connsiteX14" fmla="*/ 2172160 w 2616667"/>
              <a:gd name="connsiteY14" fmla="*/ 1321250 h 1645146"/>
              <a:gd name="connsiteX15" fmla="*/ 2045160 w 2616667"/>
              <a:gd name="connsiteY15" fmla="*/ 1575250 h 1645146"/>
              <a:gd name="connsiteX16" fmla="*/ 1445085 w 2616667"/>
              <a:gd name="connsiteY16" fmla="*/ 1645100 h 1645146"/>
              <a:gd name="connsiteX17" fmla="*/ 1254585 w 2616667"/>
              <a:gd name="connsiteY17" fmla="*/ 1568900 h 1645146"/>
              <a:gd name="connsiteX18" fmla="*/ 695785 w 2616667"/>
              <a:gd name="connsiteY18" fmla="*/ 1607000 h 1645146"/>
              <a:gd name="connsiteX19" fmla="*/ 419560 w 2616667"/>
              <a:gd name="connsiteY19" fmla="*/ 1349825 h 1645146"/>
              <a:gd name="connsiteX20" fmla="*/ 89360 w 2616667"/>
              <a:gd name="connsiteY20" fmla="*/ 1172025 h 1645146"/>
              <a:gd name="connsiteX21" fmla="*/ 460 w 2616667"/>
              <a:gd name="connsiteY21" fmla="*/ 822775 h 1645146"/>
              <a:gd name="connsiteX22" fmla="*/ 70310 w 2616667"/>
              <a:gd name="connsiteY22" fmla="*/ 508450 h 1645146"/>
              <a:gd name="connsiteX23" fmla="*/ 365585 w 2616667"/>
              <a:gd name="connsiteY23" fmla="*/ 311600 h 1645146"/>
              <a:gd name="connsiteX24" fmla="*/ 498935 w 2616667"/>
              <a:gd name="connsiteY24" fmla="*/ 51250 h 1645146"/>
              <a:gd name="connsiteX25" fmla="*/ 664035 w 2616667"/>
              <a:gd name="connsiteY25" fmla="*/ 3625 h 1645146"/>
              <a:gd name="connsiteX0" fmla="*/ 664035 w 2616667"/>
              <a:gd name="connsiteY0" fmla="*/ 3625 h 1645146"/>
              <a:gd name="connsiteX1" fmla="*/ 898985 w 2616667"/>
              <a:gd name="connsiteY1" fmla="*/ 44900 h 1645146"/>
              <a:gd name="connsiteX2" fmla="*/ 1162510 w 2616667"/>
              <a:gd name="connsiteY2" fmla="*/ 73475 h 1645146"/>
              <a:gd name="connsiteX3" fmla="*/ 1384760 w 2616667"/>
              <a:gd name="connsiteY3" fmla="*/ 73475 h 1645146"/>
              <a:gd name="connsiteX4" fmla="*/ 1683210 w 2616667"/>
              <a:gd name="connsiteY4" fmla="*/ 19500 h 1645146"/>
              <a:gd name="connsiteX5" fmla="*/ 1911810 w 2616667"/>
              <a:gd name="connsiteY5" fmla="*/ 3625 h 1645146"/>
              <a:gd name="connsiteX6" fmla="*/ 2054685 w 2616667"/>
              <a:gd name="connsiteY6" fmla="*/ 83000 h 1645146"/>
              <a:gd name="connsiteX7" fmla="*/ 2102310 w 2616667"/>
              <a:gd name="connsiteY7" fmla="*/ 267150 h 1645146"/>
              <a:gd name="connsiteX8" fmla="*/ 2276935 w 2616667"/>
              <a:gd name="connsiteY8" fmla="*/ 343350 h 1645146"/>
              <a:gd name="connsiteX9" fmla="*/ 2492835 w 2616667"/>
              <a:gd name="connsiteY9" fmla="*/ 371925 h 1645146"/>
              <a:gd name="connsiteX10" fmla="*/ 2616660 w 2616667"/>
              <a:gd name="connsiteY10" fmla="*/ 546550 h 1645146"/>
              <a:gd name="connsiteX11" fmla="*/ 2499185 w 2616667"/>
              <a:gd name="connsiteY11" fmla="*/ 781500 h 1645146"/>
              <a:gd name="connsiteX12" fmla="*/ 2594435 w 2616667"/>
              <a:gd name="connsiteY12" fmla="*/ 1041850 h 1645146"/>
              <a:gd name="connsiteX13" fmla="*/ 2400760 w 2616667"/>
              <a:gd name="connsiteY13" fmla="*/ 1251400 h 1645146"/>
              <a:gd name="connsiteX14" fmla="*/ 2172160 w 2616667"/>
              <a:gd name="connsiteY14" fmla="*/ 1321250 h 1645146"/>
              <a:gd name="connsiteX15" fmla="*/ 2045160 w 2616667"/>
              <a:gd name="connsiteY15" fmla="*/ 1575250 h 1645146"/>
              <a:gd name="connsiteX16" fmla="*/ 1680035 w 2616667"/>
              <a:gd name="connsiteY16" fmla="*/ 1645100 h 1645146"/>
              <a:gd name="connsiteX17" fmla="*/ 1254585 w 2616667"/>
              <a:gd name="connsiteY17" fmla="*/ 1568900 h 1645146"/>
              <a:gd name="connsiteX18" fmla="*/ 695785 w 2616667"/>
              <a:gd name="connsiteY18" fmla="*/ 1607000 h 1645146"/>
              <a:gd name="connsiteX19" fmla="*/ 419560 w 2616667"/>
              <a:gd name="connsiteY19" fmla="*/ 1349825 h 1645146"/>
              <a:gd name="connsiteX20" fmla="*/ 89360 w 2616667"/>
              <a:gd name="connsiteY20" fmla="*/ 1172025 h 1645146"/>
              <a:gd name="connsiteX21" fmla="*/ 460 w 2616667"/>
              <a:gd name="connsiteY21" fmla="*/ 822775 h 1645146"/>
              <a:gd name="connsiteX22" fmla="*/ 70310 w 2616667"/>
              <a:gd name="connsiteY22" fmla="*/ 508450 h 1645146"/>
              <a:gd name="connsiteX23" fmla="*/ 365585 w 2616667"/>
              <a:gd name="connsiteY23" fmla="*/ 311600 h 1645146"/>
              <a:gd name="connsiteX24" fmla="*/ 498935 w 2616667"/>
              <a:gd name="connsiteY24" fmla="*/ 51250 h 1645146"/>
              <a:gd name="connsiteX25" fmla="*/ 664035 w 2616667"/>
              <a:gd name="connsiteY25" fmla="*/ 3625 h 1645146"/>
              <a:gd name="connsiteX0" fmla="*/ 664035 w 2616667"/>
              <a:gd name="connsiteY0" fmla="*/ 3625 h 1646441"/>
              <a:gd name="connsiteX1" fmla="*/ 898985 w 2616667"/>
              <a:gd name="connsiteY1" fmla="*/ 44900 h 1646441"/>
              <a:gd name="connsiteX2" fmla="*/ 1162510 w 2616667"/>
              <a:gd name="connsiteY2" fmla="*/ 73475 h 1646441"/>
              <a:gd name="connsiteX3" fmla="*/ 1384760 w 2616667"/>
              <a:gd name="connsiteY3" fmla="*/ 73475 h 1646441"/>
              <a:gd name="connsiteX4" fmla="*/ 1683210 w 2616667"/>
              <a:gd name="connsiteY4" fmla="*/ 19500 h 1646441"/>
              <a:gd name="connsiteX5" fmla="*/ 1911810 w 2616667"/>
              <a:gd name="connsiteY5" fmla="*/ 3625 h 1646441"/>
              <a:gd name="connsiteX6" fmla="*/ 2054685 w 2616667"/>
              <a:gd name="connsiteY6" fmla="*/ 83000 h 1646441"/>
              <a:gd name="connsiteX7" fmla="*/ 2102310 w 2616667"/>
              <a:gd name="connsiteY7" fmla="*/ 267150 h 1646441"/>
              <a:gd name="connsiteX8" fmla="*/ 2276935 w 2616667"/>
              <a:gd name="connsiteY8" fmla="*/ 343350 h 1646441"/>
              <a:gd name="connsiteX9" fmla="*/ 2492835 w 2616667"/>
              <a:gd name="connsiteY9" fmla="*/ 371925 h 1646441"/>
              <a:gd name="connsiteX10" fmla="*/ 2616660 w 2616667"/>
              <a:gd name="connsiteY10" fmla="*/ 546550 h 1646441"/>
              <a:gd name="connsiteX11" fmla="*/ 2499185 w 2616667"/>
              <a:gd name="connsiteY11" fmla="*/ 781500 h 1646441"/>
              <a:gd name="connsiteX12" fmla="*/ 2594435 w 2616667"/>
              <a:gd name="connsiteY12" fmla="*/ 1041850 h 1646441"/>
              <a:gd name="connsiteX13" fmla="*/ 2400760 w 2616667"/>
              <a:gd name="connsiteY13" fmla="*/ 1251400 h 1646441"/>
              <a:gd name="connsiteX14" fmla="*/ 2172160 w 2616667"/>
              <a:gd name="connsiteY14" fmla="*/ 1321250 h 1646441"/>
              <a:gd name="connsiteX15" fmla="*/ 2045160 w 2616667"/>
              <a:gd name="connsiteY15" fmla="*/ 1575250 h 1646441"/>
              <a:gd name="connsiteX16" fmla="*/ 1680035 w 2616667"/>
              <a:gd name="connsiteY16" fmla="*/ 1645100 h 1646441"/>
              <a:gd name="connsiteX17" fmla="*/ 1254585 w 2616667"/>
              <a:gd name="connsiteY17" fmla="*/ 1568900 h 1646441"/>
              <a:gd name="connsiteX18" fmla="*/ 695785 w 2616667"/>
              <a:gd name="connsiteY18" fmla="*/ 1607000 h 1646441"/>
              <a:gd name="connsiteX19" fmla="*/ 419560 w 2616667"/>
              <a:gd name="connsiteY19" fmla="*/ 1349825 h 1646441"/>
              <a:gd name="connsiteX20" fmla="*/ 89360 w 2616667"/>
              <a:gd name="connsiteY20" fmla="*/ 1172025 h 1646441"/>
              <a:gd name="connsiteX21" fmla="*/ 460 w 2616667"/>
              <a:gd name="connsiteY21" fmla="*/ 822775 h 1646441"/>
              <a:gd name="connsiteX22" fmla="*/ 70310 w 2616667"/>
              <a:gd name="connsiteY22" fmla="*/ 508450 h 1646441"/>
              <a:gd name="connsiteX23" fmla="*/ 365585 w 2616667"/>
              <a:gd name="connsiteY23" fmla="*/ 311600 h 1646441"/>
              <a:gd name="connsiteX24" fmla="*/ 498935 w 2616667"/>
              <a:gd name="connsiteY24" fmla="*/ 51250 h 1646441"/>
              <a:gd name="connsiteX25" fmla="*/ 664035 w 2616667"/>
              <a:gd name="connsiteY25" fmla="*/ 3625 h 1646441"/>
              <a:gd name="connsiteX0" fmla="*/ 664035 w 2616667"/>
              <a:gd name="connsiteY0" fmla="*/ 3625 h 1634341"/>
              <a:gd name="connsiteX1" fmla="*/ 898985 w 2616667"/>
              <a:gd name="connsiteY1" fmla="*/ 44900 h 1634341"/>
              <a:gd name="connsiteX2" fmla="*/ 1162510 w 2616667"/>
              <a:gd name="connsiteY2" fmla="*/ 73475 h 1634341"/>
              <a:gd name="connsiteX3" fmla="*/ 1384760 w 2616667"/>
              <a:gd name="connsiteY3" fmla="*/ 73475 h 1634341"/>
              <a:gd name="connsiteX4" fmla="*/ 1683210 w 2616667"/>
              <a:gd name="connsiteY4" fmla="*/ 19500 h 1634341"/>
              <a:gd name="connsiteX5" fmla="*/ 1911810 w 2616667"/>
              <a:gd name="connsiteY5" fmla="*/ 3625 h 1634341"/>
              <a:gd name="connsiteX6" fmla="*/ 2054685 w 2616667"/>
              <a:gd name="connsiteY6" fmla="*/ 83000 h 1634341"/>
              <a:gd name="connsiteX7" fmla="*/ 2102310 w 2616667"/>
              <a:gd name="connsiteY7" fmla="*/ 267150 h 1634341"/>
              <a:gd name="connsiteX8" fmla="*/ 2276935 w 2616667"/>
              <a:gd name="connsiteY8" fmla="*/ 343350 h 1634341"/>
              <a:gd name="connsiteX9" fmla="*/ 2492835 w 2616667"/>
              <a:gd name="connsiteY9" fmla="*/ 371925 h 1634341"/>
              <a:gd name="connsiteX10" fmla="*/ 2616660 w 2616667"/>
              <a:gd name="connsiteY10" fmla="*/ 546550 h 1634341"/>
              <a:gd name="connsiteX11" fmla="*/ 2499185 w 2616667"/>
              <a:gd name="connsiteY11" fmla="*/ 781500 h 1634341"/>
              <a:gd name="connsiteX12" fmla="*/ 2594435 w 2616667"/>
              <a:gd name="connsiteY12" fmla="*/ 1041850 h 1634341"/>
              <a:gd name="connsiteX13" fmla="*/ 2400760 w 2616667"/>
              <a:gd name="connsiteY13" fmla="*/ 1251400 h 1634341"/>
              <a:gd name="connsiteX14" fmla="*/ 2172160 w 2616667"/>
              <a:gd name="connsiteY14" fmla="*/ 1321250 h 1634341"/>
              <a:gd name="connsiteX15" fmla="*/ 2045160 w 2616667"/>
              <a:gd name="connsiteY15" fmla="*/ 1575250 h 1634341"/>
              <a:gd name="connsiteX16" fmla="*/ 1721310 w 2616667"/>
              <a:gd name="connsiteY16" fmla="*/ 1632400 h 1634341"/>
              <a:gd name="connsiteX17" fmla="*/ 1254585 w 2616667"/>
              <a:gd name="connsiteY17" fmla="*/ 1568900 h 1634341"/>
              <a:gd name="connsiteX18" fmla="*/ 695785 w 2616667"/>
              <a:gd name="connsiteY18" fmla="*/ 1607000 h 1634341"/>
              <a:gd name="connsiteX19" fmla="*/ 419560 w 2616667"/>
              <a:gd name="connsiteY19" fmla="*/ 1349825 h 1634341"/>
              <a:gd name="connsiteX20" fmla="*/ 89360 w 2616667"/>
              <a:gd name="connsiteY20" fmla="*/ 1172025 h 1634341"/>
              <a:gd name="connsiteX21" fmla="*/ 460 w 2616667"/>
              <a:gd name="connsiteY21" fmla="*/ 822775 h 1634341"/>
              <a:gd name="connsiteX22" fmla="*/ 70310 w 2616667"/>
              <a:gd name="connsiteY22" fmla="*/ 508450 h 1634341"/>
              <a:gd name="connsiteX23" fmla="*/ 365585 w 2616667"/>
              <a:gd name="connsiteY23" fmla="*/ 311600 h 1634341"/>
              <a:gd name="connsiteX24" fmla="*/ 498935 w 2616667"/>
              <a:gd name="connsiteY24" fmla="*/ 51250 h 1634341"/>
              <a:gd name="connsiteX25" fmla="*/ 664035 w 2616667"/>
              <a:gd name="connsiteY25" fmla="*/ 3625 h 1634341"/>
              <a:gd name="connsiteX0" fmla="*/ 664035 w 2616667"/>
              <a:gd name="connsiteY0" fmla="*/ 3625 h 1634592"/>
              <a:gd name="connsiteX1" fmla="*/ 898985 w 2616667"/>
              <a:gd name="connsiteY1" fmla="*/ 44900 h 1634592"/>
              <a:gd name="connsiteX2" fmla="*/ 1162510 w 2616667"/>
              <a:gd name="connsiteY2" fmla="*/ 73475 h 1634592"/>
              <a:gd name="connsiteX3" fmla="*/ 1384760 w 2616667"/>
              <a:gd name="connsiteY3" fmla="*/ 73475 h 1634592"/>
              <a:gd name="connsiteX4" fmla="*/ 1683210 w 2616667"/>
              <a:gd name="connsiteY4" fmla="*/ 19500 h 1634592"/>
              <a:gd name="connsiteX5" fmla="*/ 1911810 w 2616667"/>
              <a:gd name="connsiteY5" fmla="*/ 3625 h 1634592"/>
              <a:gd name="connsiteX6" fmla="*/ 2054685 w 2616667"/>
              <a:gd name="connsiteY6" fmla="*/ 83000 h 1634592"/>
              <a:gd name="connsiteX7" fmla="*/ 2102310 w 2616667"/>
              <a:gd name="connsiteY7" fmla="*/ 267150 h 1634592"/>
              <a:gd name="connsiteX8" fmla="*/ 2276935 w 2616667"/>
              <a:gd name="connsiteY8" fmla="*/ 343350 h 1634592"/>
              <a:gd name="connsiteX9" fmla="*/ 2492835 w 2616667"/>
              <a:gd name="connsiteY9" fmla="*/ 371925 h 1634592"/>
              <a:gd name="connsiteX10" fmla="*/ 2616660 w 2616667"/>
              <a:gd name="connsiteY10" fmla="*/ 546550 h 1634592"/>
              <a:gd name="connsiteX11" fmla="*/ 2499185 w 2616667"/>
              <a:gd name="connsiteY11" fmla="*/ 781500 h 1634592"/>
              <a:gd name="connsiteX12" fmla="*/ 2594435 w 2616667"/>
              <a:gd name="connsiteY12" fmla="*/ 1041850 h 1634592"/>
              <a:gd name="connsiteX13" fmla="*/ 2400760 w 2616667"/>
              <a:gd name="connsiteY13" fmla="*/ 1251400 h 1634592"/>
              <a:gd name="connsiteX14" fmla="*/ 2162635 w 2616667"/>
              <a:gd name="connsiteY14" fmla="*/ 1302200 h 1634592"/>
              <a:gd name="connsiteX15" fmla="*/ 2045160 w 2616667"/>
              <a:gd name="connsiteY15" fmla="*/ 1575250 h 1634592"/>
              <a:gd name="connsiteX16" fmla="*/ 1721310 w 2616667"/>
              <a:gd name="connsiteY16" fmla="*/ 1632400 h 1634592"/>
              <a:gd name="connsiteX17" fmla="*/ 1254585 w 2616667"/>
              <a:gd name="connsiteY17" fmla="*/ 1568900 h 1634592"/>
              <a:gd name="connsiteX18" fmla="*/ 695785 w 2616667"/>
              <a:gd name="connsiteY18" fmla="*/ 1607000 h 1634592"/>
              <a:gd name="connsiteX19" fmla="*/ 419560 w 2616667"/>
              <a:gd name="connsiteY19" fmla="*/ 1349825 h 1634592"/>
              <a:gd name="connsiteX20" fmla="*/ 89360 w 2616667"/>
              <a:gd name="connsiteY20" fmla="*/ 1172025 h 1634592"/>
              <a:gd name="connsiteX21" fmla="*/ 460 w 2616667"/>
              <a:gd name="connsiteY21" fmla="*/ 822775 h 1634592"/>
              <a:gd name="connsiteX22" fmla="*/ 70310 w 2616667"/>
              <a:gd name="connsiteY22" fmla="*/ 508450 h 1634592"/>
              <a:gd name="connsiteX23" fmla="*/ 365585 w 2616667"/>
              <a:gd name="connsiteY23" fmla="*/ 311600 h 1634592"/>
              <a:gd name="connsiteX24" fmla="*/ 498935 w 2616667"/>
              <a:gd name="connsiteY24" fmla="*/ 51250 h 1634592"/>
              <a:gd name="connsiteX25" fmla="*/ 664035 w 2616667"/>
              <a:gd name="connsiteY25" fmla="*/ 3625 h 1634592"/>
              <a:gd name="connsiteX0" fmla="*/ 664035 w 2616667"/>
              <a:gd name="connsiteY0" fmla="*/ 3625 h 1634592"/>
              <a:gd name="connsiteX1" fmla="*/ 898985 w 2616667"/>
              <a:gd name="connsiteY1" fmla="*/ 44900 h 1634592"/>
              <a:gd name="connsiteX2" fmla="*/ 1162510 w 2616667"/>
              <a:gd name="connsiteY2" fmla="*/ 73475 h 1634592"/>
              <a:gd name="connsiteX3" fmla="*/ 1384760 w 2616667"/>
              <a:gd name="connsiteY3" fmla="*/ 73475 h 1634592"/>
              <a:gd name="connsiteX4" fmla="*/ 1683210 w 2616667"/>
              <a:gd name="connsiteY4" fmla="*/ 19500 h 1634592"/>
              <a:gd name="connsiteX5" fmla="*/ 1911810 w 2616667"/>
              <a:gd name="connsiteY5" fmla="*/ 3625 h 1634592"/>
              <a:gd name="connsiteX6" fmla="*/ 2054685 w 2616667"/>
              <a:gd name="connsiteY6" fmla="*/ 83000 h 1634592"/>
              <a:gd name="connsiteX7" fmla="*/ 2102310 w 2616667"/>
              <a:gd name="connsiteY7" fmla="*/ 267150 h 1634592"/>
              <a:gd name="connsiteX8" fmla="*/ 2276935 w 2616667"/>
              <a:gd name="connsiteY8" fmla="*/ 343350 h 1634592"/>
              <a:gd name="connsiteX9" fmla="*/ 2492835 w 2616667"/>
              <a:gd name="connsiteY9" fmla="*/ 371925 h 1634592"/>
              <a:gd name="connsiteX10" fmla="*/ 2616660 w 2616667"/>
              <a:gd name="connsiteY10" fmla="*/ 546550 h 1634592"/>
              <a:gd name="connsiteX11" fmla="*/ 2499185 w 2616667"/>
              <a:gd name="connsiteY11" fmla="*/ 781500 h 1634592"/>
              <a:gd name="connsiteX12" fmla="*/ 2594435 w 2616667"/>
              <a:gd name="connsiteY12" fmla="*/ 1041850 h 1634592"/>
              <a:gd name="connsiteX13" fmla="*/ 2403935 w 2616667"/>
              <a:gd name="connsiteY13" fmla="*/ 1235525 h 1634592"/>
              <a:gd name="connsiteX14" fmla="*/ 2162635 w 2616667"/>
              <a:gd name="connsiteY14" fmla="*/ 1302200 h 1634592"/>
              <a:gd name="connsiteX15" fmla="*/ 2045160 w 2616667"/>
              <a:gd name="connsiteY15" fmla="*/ 1575250 h 1634592"/>
              <a:gd name="connsiteX16" fmla="*/ 1721310 w 2616667"/>
              <a:gd name="connsiteY16" fmla="*/ 1632400 h 1634592"/>
              <a:gd name="connsiteX17" fmla="*/ 1254585 w 2616667"/>
              <a:gd name="connsiteY17" fmla="*/ 1568900 h 1634592"/>
              <a:gd name="connsiteX18" fmla="*/ 695785 w 2616667"/>
              <a:gd name="connsiteY18" fmla="*/ 1607000 h 1634592"/>
              <a:gd name="connsiteX19" fmla="*/ 419560 w 2616667"/>
              <a:gd name="connsiteY19" fmla="*/ 1349825 h 1634592"/>
              <a:gd name="connsiteX20" fmla="*/ 89360 w 2616667"/>
              <a:gd name="connsiteY20" fmla="*/ 1172025 h 1634592"/>
              <a:gd name="connsiteX21" fmla="*/ 460 w 2616667"/>
              <a:gd name="connsiteY21" fmla="*/ 822775 h 1634592"/>
              <a:gd name="connsiteX22" fmla="*/ 70310 w 2616667"/>
              <a:gd name="connsiteY22" fmla="*/ 508450 h 1634592"/>
              <a:gd name="connsiteX23" fmla="*/ 365585 w 2616667"/>
              <a:gd name="connsiteY23" fmla="*/ 311600 h 1634592"/>
              <a:gd name="connsiteX24" fmla="*/ 498935 w 2616667"/>
              <a:gd name="connsiteY24" fmla="*/ 51250 h 1634592"/>
              <a:gd name="connsiteX25" fmla="*/ 664035 w 2616667"/>
              <a:gd name="connsiteY25" fmla="*/ 3625 h 1634592"/>
              <a:gd name="connsiteX0" fmla="*/ 664035 w 2616667"/>
              <a:gd name="connsiteY0" fmla="*/ 3625 h 1634592"/>
              <a:gd name="connsiteX1" fmla="*/ 898985 w 2616667"/>
              <a:gd name="connsiteY1" fmla="*/ 44900 h 1634592"/>
              <a:gd name="connsiteX2" fmla="*/ 1162510 w 2616667"/>
              <a:gd name="connsiteY2" fmla="*/ 73475 h 1634592"/>
              <a:gd name="connsiteX3" fmla="*/ 1384760 w 2616667"/>
              <a:gd name="connsiteY3" fmla="*/ 73475 h 1634592"/>
              <a:gd name="connsiteX4" fmla="*/ 1683210 w 2616667"/>
              <a:gd name="connsiteY4" fmla="*/ 19500 h 1634592"/>
              <a:gd name="connsiteX5" fmla="*/ 1911810 w 2616667"/>
              <a:gd name="connsiteY5" fmla="*/ 3625 h 1634592"/>
              <a:gd name="connsiteX6" fmla="*/ 2054685 w 2616667"/>
              <a:gd name="connsiteY6" fmla="*/ 83000 h 1634592"/>
              <a:gd name="connsiteX7" fmla="*/ 2102310 w 2616667"/>
              <a:gd name="connsiteY7" fmla="*/ 267150 h 1634592"/>
              <a:gd name="connsiteX8" fmla="*/ 2276935 w 2616667"/>
              <a:gd name="connsiteY8" fmla="*/ 343350 h 1634592"/>
              <a:gd name="connsiteX9" fmla="*/ 2492835 w 2616667"/>
              <a:gd name="connsiteY9" fmla="*/ 371925 h 1634592"/>
              <a:gd name="connsiteX10" fmla="*/ 2616660 w 2616667"/>
              <a:gd name="connsiteY10" fmla="*/ 546550 h 1634592"/>
              <a:gd name="connsiteX11" fmla="*/ 2499185 w 2616667"/>
              <a:gd name="connsiteY11" fmla="*/ 781500 h 1634592"/>
              <a:gd name="connsiteX12" fmla="*/ 2565860 w 2616667"/>
              <a:gd name="connsiteY12" fmla="*/ 1025975 h 1634592"/>
              <a:gd name="connsiteX13" fmla="*/ 2403935 w 2616667"/>
              <a:gd name="connsiteY13" fmla="*/ 1235525 h 1634592"/>
              <a:gd name="connsiteX14" fmla="*/ 2162635 w 2616667"/>
              <a:gd name="connsiteY14" fmla="*/ 1302200 h 1634592"/>
              <a:gd name="connsiteX15" fmla="*/ 2045160 w 2616667"/>
              <a:gd name="connsiteY15" fmla="*/ 1575250 h 1634592"/>
              <a:gd name="connsiteX16" fmla="*/ 1721310 w 2616667"/>
              <a:gd name="connsiteY16" fmla="*/ 1632400 h 1634592"/>
              <a:gd name="connsiteX17" fmla="*/ 1254585 w 2616667"/>
              <a:gd name="connsiteY17" fmla="*/ 1568900 h 1634592"/>
              <a:gd name="connsiteX18" fmla="*/ 695785 w 2616667"/>
              <a:gd name="connsiteY18" fmla="*/ 1607000 h 1634592"/>
              <a:gd name="connsiteX19" fmla="*/ 419560 w 2616667"/>
              <a:gd name="connsiteY19" fmla="*/ 1349825 h 1634592"/>
              <a:gd name="connsiteX20" fmla="*/ 89360 w 2616667"/>
              <a:gd name="connsiteY20" fmla="*/ 1172025 h 1634592"/>
              <a:gd name="connsiteX21" fmla="*/ 460 w 2616667"/>
              <a:gd name="connsiteY21" fmla="*/ 822775 h 1634592"/>
              <a:gd name="connsiteX22" fmla="*/ 70310 w 2616667"/>
              <a:gd name="connsiteY22" fmla="*/ 508450 h 1634592"/>
              <a:gd name="connsiteX23" fmla="*/ 365585 w 2616667"/>
              <a:gd name="connsiteY23" fmla="*/ 311600 h 1634592"/>
              <a:gd name="connsiteX24" fmla="*/ 498935 w 2616667"/>
              <a:gd name="connsiteY24" fmla="*/ 51250 h 1634592"/>
              <a:gd name="connsiteX25" fmla="*/ 664035 w 2616667"/>
              <a:gd name="connsiteY25" fmla="*/ 3625 h 1634592"/>
              <a:gd name="connsiteX0" fmla="*/ 664035 w 2616749"/>
              <a:gd name="connsiteY0" fmla="*/ 3625 h 1634592"/>
              <a:gd name="connsiteX1" fmla="*/ 898985 w 2616749"/>
              <a:gd name="connsiteY1" fmla="*/ 44900 h 1634592"/>
              <a:gd name="connsiteX2" fmla="*/ 1162510 w 2616749"/>
              <a:gd name="connsiteY2" fmla="*/ 73475 h 1634592"/>
              <a:gd name="connsiteX3" fmla="*/ 1384760 w 2616749"/>
              <a:gd name="connsiteY3" fmla="*/ 73475 h 1634592"/>
              <a:gd name="connsiteX4" fmla="*/ 1683210 w 2616749"/>
              <a:gd name="connsiteY4" fmla="*/ 19500 h 1634592"/>
              <a:gd name="connsiteX5" fmla="*/ 1911810 w 2616749"/>
              <a:gd name="connsiteY5" fmla="*/ 3625 h 1634592"/>
              <a:gd name="connsiteX6" fmla="*/ 2054685 w 2616749"/>
              <a:gd name="connsiteY6" fmla="*/ 83000 h 1634592"/>
              <a:gd name="connsiteX7" fmla="*/ 2102310 w 2616749"/>
              <a:gd name="connsiteY7" fmla="*/ 267150 h 1634592"/>
              <a:gd name="connsiteX8" fmla="*/ 2276935 w 2616749"/>
              <a:gd name="connsiteY8" fmla="*/ 343350 h 1634592"/>
              <a:gd name="connsiteX9" fmla="*/ 2476960 w 2616749"/>
              <a:gd name="connsiteY9" fmla="*/ 359225 h 1634592"/>
              <a:gd name="connsiteX10" fmla="*/ 2616660 w 2616749"/>
              <a:gd name="connsiteY10" fmla="*/ 546550 h 1634592"/>
              <a:gd name="connsiteX11" fmla="*/ 2499185 w 2616749"/>
              <a:gd name="connsiteY11" fmla="*/ 781500 h 1634592"/>
              <a:gd name="connsiteX12" fmla="*/ 2565860 w 2616749"/>
              <a:gd name="connsiteY12" fmla="*/ 1025975 h 1634592"/>
              <a:gd name="connsiteX13" fmla="*/ 2403935 w 2616749"/>
              <a:gd name="connsiteY13" fmla="*/ 1235525 h 1634592"/>
              <a:gd name="connsiteX14" fmla="*/ 2162635 w 2616749"/>
              <a:gd name="connsiteY14" fmla="*/ 1302200 h 1634592"/>
              <a:gd name="connsiteX15" fmla="*/ 2045160 w 2616749"/>
              <a:gd name="connsiteY15" fmla="*/ 1575250 h 1634592"/>
              <a:gd name="connsiteX16" fmla="*/ 1721310 w 2616749"/>
              <a:gd name="connsiteY16" fmla="*/ 1632400 h 1634592"/>
              <a:gd name="connsiteX17" fmla="*/ 1254585 w 2616749"/>
              <a:gd name="connsiteY17" fmla="*/ 1568900 h 1634592"/>
              <a:gd name="connsiteX18" fmla="*/ 695785 w 2616749"/>
              <a:gd name="connsiteY18" fmla="*/ 1607000 h 1634592"/>
              <a:gd name="connsiteX19" fmla="*/ 419560 w 2616749"/>
              <a:gd name="connsiteY19" fmla="*/ 1349825 h 1634592"/>
              <a:gd name="connsiteX20" fmla="*/ 89360 w 2616749"/>
              <a:gd name="connsiteY20" fmla="*/ 1172025 h 1634592"/>
              <a:gd name="connsiteX21" fmla="*/ 460 w 2616749"/>
              <a:gd name="connsiteY21" fmla="*/ 822775 h 1634592"/>
              <a:gd name="connsiteX22" fmla="*/ 70310 w 2616749"/>
              <a:gd name="connsiteY22" fmla="*/ 508450 h 1634592"/>
              <a:gd name="connsiteX23" fmla="*/ 365585 w 2616749"/>
              <a:gd name="connsiteY23" fmla="*/ 311600 h 1634592"/>
              <a:gd name="connsiteX24" fmla="*/ 498935 w 2616749"/>
              <a:gd name="connsiteY24" fmla="*/ 51250 h 1634592"/>
              <a:gd name="connsiteX25" fmla="*/ 664035 w 2616749"/>
              <a:gd name="connsiteY25" fmla="*/ 3625 h 1634592"/>
              <a:gd name="connsiteX0" fmla="*/ 664035 w 2616749"/>
              <a:gd name="connsiteY0" fmla="*/ 3625 h 1634592"/>
              <a:gd name="connsiteX1" fmla="*/ 898985 w 2616749"/>
              <a:gd name="connsiteY1" fmla="*/ 44900 h 1634592"/>
              <a:gd name="connsiteX2" fmla="*/ 1162510 w 2616749"/>
              <a:gd name="connsiteY2" fmla="*/ 73475 h 1634592"/>
              <a:gd name="connsiteX3" fmla="*/ 1384760 w 2616749"/>
              <a:gd name="connsiteY3" fmla="*/ 73475 h 1634592"/>
              <a:gd name="connsiteX4" fmla="*/ 1683210 w 2616749"/>
              <a:gd name="connsiteY4" fmla="*/ 19500 h 1634592"/>
              <a:gd name="connsiteX5" fmla="*/ 1911810 w 2616749"/>
              <a:gd name="connsiteY5" fmla="*/ 3625 h 1634592"/>
              <a:gd name="connsiteX6" fmla="*/ 2054685 w 2616749"/>
              <a:gd name="connsiteY6" fmla="*/ 83000 h 1634592"/>
              <a:gd name="connsiteX7" fmla="*/ 2102310 w 2616749"/>
              <a:gd name="connsiteY7" fmla="*/ 267150 h 1634592"/>
              <a:gd name="connsiteX8" fmla="*/ 2276935 w 2616749"/>
              <a:gd name="connsiteY8" fmla="*/ 321125 h 1634592"/>
              <a:gd name="connsiteX9" fmla="*/ 2476960 w 2616749"/>
              <a:gd name="connsiteY9" fmla="*/ 359225 h 1634592"/>
              <a:gd name="connsiteX10" fmla="*/ 2616660 w 2616749"/>
              <a:gd name="connsiteY10" fmla="*/ 546550 h 1634592"/>
              <a:gd name="connsiteX11" fmla="*/ 2499185 w 2616749"/>
              <a:gd name="connsiteY11" fmla="*/ 781500 h 1634592"/>
              <a:gd name="connsiteX12" fmla="*/ 2565860 w 2616749"/>
              <a:gd name="connsiteY12" fmla="*/ 1025975 h 1634592"/>
              <a:gd name="connsiteX13" fmla="*/ 2403935 w 2616749"/>
              <a:gd name="connsiteY13" fmla="*/ 1235525 h 1634592"/>
              <a:gd name="connsiteX14" fmla="*/ 2162635 w 2616749"/>
              <a:gd name="connsiteY14" fmla="*/ 1302200 h 1634592"/>
              <a:gd name="connsiteX15" fmla="*/ 2045160 w 2616749"/>
              <a:gd name="connsiteY15" fmla="*/ 1575250 h 1634592"/>
              <a:gd name="connsiteX16" fmla="*/ 1721310 w 2616749"/>
              <a:gd name="connsiteY16" fmla="*/ 1632400 h 1634592"/>
              <a:gd name="connsiteX17" fmla="*/ 1254585 w 2616749"/>
              <a:gd name="connsiteY17" fmla="*/ 1568900 h 1634592"/>
              <a:gd name="connsiteX18" fmla="*/ 695785 w 2616749"/>
              <a:gd name="connsiteY18" fmla="*/ 1607000 h 1634592"/>
              <a:gd name="connsiteX19" fmla="*/ 419560 w 2616749"/>
              <a:gd name="connsiteY19" fmla="*/ 1349825 h 1634592"/>
              <a:gd name="connsiteX20" fmla="*/ 89360 w 2616749"/>
              <a:gd name="connsiteY20" fmla="*/ 1172025 h 1634592"/>
              <a:gd name="connsiteX21" fmla="*/ 460 w 2616749"/>
              <a:gd name="connsiteY21" fmla="*/ 822775 h 1634592"/>
              <a:gd name="connsiteX22" fmla="*/ 70310 w 2616749"/>
              <a:gd name="connsiteY22" fmla="*/ 508450 h 1634592"/>
              <a:gd name="connsiteX23" fmla="*/ 365585 w 2616749"/>
              <a:gd name="connsiteY23" fmla="*/ 311600 h 1634592"/>
              <a:gd name="connsiteX24" fmla="*/ 498935 w 2616749"/>
              <a:gd name="connsiteY24" fmla="*/ 51250 h 1634592"/>
              <a:gd name="connsiteX25" fmla="*/ 664035 w 2616749"/>
              <a:gd name="connsiteY25" fmla="*/ 3625 h 1634592"/>
              <a:gd name="connsiteX0" fmla="*/ 664035 w 2616749"/>
              <a:gd name="connsiteY0" fmla="*/ 3625 h 1634592"/>
              <a:gd name="connsiteX1" fmla="*/ 898985 w 2616749"/>
              <a:gd name="connsiteY1" fmla="*/ 44900 h 1634592"/>
              <a:gd name="connsiteX2" fmla="*/ 1162510 w 2616749"/>
              <a:gd name="connsiteY2" fmla="*/ 73475 h 1634592"/>
              <a:gd name="connsiteX3" fmla="*/ 1384760 w 2616749"/>
              <a:gd name="connsiteY3" fmla="*/ 73475 h 1634592"/>
              <a:gd name="connsiteX4" fmla="*/ 1683210 w 2616749"/>
              <a:gd name="connsiteY4" fmla="*/ 19500 h 1634592"/>
              <a:gd name="connsiteX5" fmla="*/ 1911810 w 2616749"/>
              <a:gd name="connsiteY5" fmla="*/ 3625 h 1634592"/>
              <a:gd name="connsiteX6" fmla="*/ 2054685 w 2616749"/>
              <a:gd name="connsiteY6" fmla="*/ 83000 h 1634592"/>
              <a:gd name="connsiteX7" fmla="*/ 2130885 w 2616749"/>
              <a:gd name="connsiteY7" fmla="*/ 238575 h 1634592"/>
              <a:gd name="connsiteX8" fmla="*/ 2276935 w 2616749"/>
              <a:gd name="connsiteY8" fmla="*/ 321125 h 1634592"/>
              <a:gd name="connsiteX9" fmla="*/ 2476960 w 2616749"/>
              <a:gd name="connsiteY9" fmla="*/ 359225 h 1634592"/>
              <a:gd name="connsiteX10" fmla="*/ 2616660 w 2616749"/>
              <a:gd name="connsiteY10" fmla="*/ 546550 h 1634592"/>
              <a:gd name="connsiteX11" fmla="*/ 2499185 w 2616749"/>
              <a:gd name="connsiteY11" fmla="*/ 781500 h 1634592"/>
              <a:gd name="connsiteX12" fmla="*/ 2565860 w 2616749"/>
              <a:gd name="connsiteY12" fmla="*/ 1025975 h 1634592"/>
              <a:gd name="connsiteX13" fmla="*/ 2403935 w 2616749"/>
              <a:gd name="connsiteY13" fmla="*/ 1235525 h 1634592"/>
              <a:gd name="connsiteX14" fmla="*/ 2162635 w 2616749"/>
              <a:gd name="connsiteY14" fmla="*/ 1302200 h 1634592"/>
              <a:gd name="connsiteX15" fmla="*/ 2045160 w 2616749"/>
              <a:gd name="connsiteY15" fmla="*/ 1575250 h 1634592"/>
              <a:gd name="connsiteX16" fmla="*/ 1721310 w 2616749"/>
              <a:gd name="connsiteY16" fmla="*/ 1632400 h 1634592"/>
              <a:gd name="connsiteX17" fmla="*/ 1254585 w 2616749"/>
              <a:gd name="connsiteY17" fmla="*/ 1568900 h 1634592"/>
              <a:gd name="connsiteX18" fmla="*/ 695785 w 2616749"/>
              <a:gd name="connsiteY18" fmla="*/ 1607000 h 1634592"/>
              <a:gd name="connsiteX19" fmla="*/ 419560 w 2616749"/>
              <a:gd name="connsiteY19" fmla="*/ 1349825 h 1634592"/>
              <a:gd name="connsiteX20" fmla="*/ 89360 w 2616749"/>
              <a:gd name="connsiteY20" fmla="*/ 1172025 h 1634592"/>
              <a:gd name="connsiteX21" fmla="*/ 460 w 2616749"/>
              <a:gd name="connsiteY21" fmla="*/ 822775 h 1634592"/>
              <a:gd name="connsiteX22" fmla="*/ 70310 w 2616749"/>
              <a:gd name="connsiteY22" fmla="*/ 508450 h 1634592"/>
              <a:gd name="connsiteX23" fmla="*/ 365585 w 2616749"/>
              <a:gd name="connsiteY23" fmla="*/ 311600 h 1634592"/>
              <a:gd name="connsiteX24" fmla="*/ 498935 w 2616749"/>
              <a:gd name="connsiteY24" fmla="*/ 51250 h 1634592"/>
              <a:gd name="connsiteX25" fmla="*/ 664035 w 2616749"/>
              <a:gd name="connsiteY25" fmla="*/ 3625 h 1634592"/>
              <a:gd name="connsiteX0" fmla="*/ 664035 w 2616749"/>
              <a:gd name="connsiteY0" fmla="*/ 21225 h 1652192"/>
              <a:gd name="connsiteX1" fmla="*/ 898985 w 2616749"/>
              <a:gd name="connsiteY1" fmla="*/ 62500 h 1652192"/>
              <a:gd name="connsiteX2" fmla="*/ 1162510 w 2616749"/>
              <a:gd name="connsiteY2" fmla="*/ 91075 h 1652192"/>
              <a:gd name="connsiteX3" fmla="*/ 1384760 w 2616749"/>
              <a:gd name="connsiteY3" fmla="*/ 91075 h 1652192"/>
              <a:gd name="connsiteX4" fmla="*/ 1683210 w 2616749"/>
              <a:gd name="connsiteY4" fmla="*/ 37100 h 1652192"/>
              <a:gd name="connsiteX5" fmla="*/ 1911810 w 2616749"/>
              <a:gd name="connsiteY5" fmla="*/ 2175 h 1652192"/>
              <a:gd name="connsiteX6" fmla="*/ 2054685 w 2616749"/>
              <a:gd name="connsiteY6" fmla="*/ 100600 h 1652192"/>
              <a:gd name="connsiteX7" fmla="*/ 2130885 w 2616749"/>
              <a:gd name="connsiteY7" fmla="*/ 256175 h 1652192"/>
              <a:gd name="connsiteX8" fmla="*/ 2276935 w 2616749"/>
              <a:gd name="connsiteY8" fmla="*/ 338725 h 1652192"/>
              <a:gd name="connsiteX9" fmla="*/ 2476960 w 2616749"/>
              <a:gd name="connsiteY9" fmla="*/ 376825 h 1652192"/>
              <a:gd name="connsiteX10" fmla="*/ 2616660 w 2616749"/>
              <a:gd name="connsiteY10" fmla="*/ 564150 h 1652192"/>
              <a:gd name="connsiteX11" fmla="*/ 2499185 w 2616749"/>
              <a:gd name="connsiteY11" fmla="*/ 799100 h 1652192"/>
              <a:gd name="connsiteX12" fmla="*/ 2565860 w 2616749"/>
              <a:gd name="connsiteY12" fmla="*/ 1043575 h 1652192"/>
              <a:gd name="connsiteX13" fmla="*/ 2403935 w 2616749"/>
              <a:gd name="connsiteY13" fmla="*/ 1253125 h 1652192"/>
              <a:gd name="connsiteX14" fmla="*/ 2162635 w 2616749"/>
              <a:gd name="connsiteY14" fmla="*/ 1319800 h 1652192"/>
              <a:gd name="connsiteX15" fmla="*/ 2045160 w 2616749"/>
              <a:gd name="connsiteY15" fmla="*/ 1592850 h 1652192"/>
              <a:gd name="connsiteX16" fmla="*/ 1721310 w 2616749"/>
              <a:gd name="connsiteY16" fmla="*/ 1650000 h 1652192"/>
              <a:gd name="connsiteX17" fmla="*/ 1254585 w 2616749"/>
              <a:gd name="connsiteY17" fmla="*/ 1586500 h 1652192"/>
              <a:gd name="connsiteX18" fmla="*/ 695785 w 2616749"/>
              <a:gd name="connsiteY18" fmla="*/ 1624600 h 1652192"/>
              <a:gd name="connsiteX19" fmla="*/ 419560 w 2616749"/>
              <a:gd name="connsiteY19" fmla="*/ 1367425 h 1652192"/>
              <a:gd name="connsiteX20" fmla="*/ 89360 w 2616749"/>
              <a:gd name="connsiteY20" fmla="*/ 1189625 h 1652192"/>
              <a:gd name="connsiteX21" fmla="*/ 460 w 2616749"/>
              <a:gd name="connsiteY21" fmla="*/ 840375 h 1652192"/>
              <a:gd name="connsiteX22" fmla="*/ 70310 w 2616749"/>
              <a:gd name="connsiteY22" fmla="*/ 526050 h 1652192"/>
              <a:gd name="connsiteX23" fmla="*/ 365585 w 2616749"/>
              <a:gd name="connsiteY23" fmla="*/ 329200 h 1652192"/>
              <a:gd name="connsiteX24" fmla="*/ 498935 w 2616749"/>
              <a:gd name="connsiteY24" fmla="*/ 68850 h 1652192"/>
              <a:gd name="connsiteX25" fmla="*/ 664035 w 2616749"/>
              <a:gd name="connsiteY25" fmla="*/ 21225 h 1652192"/>
              <a:gd name="connsiteX0" fmla="*/ 664035 w 2616749"/>
              <a:gd name="connsiteY0" fmla="*/ 20589 h 1651556"/>
              <a:gd name="connsiteX1" fmla="*/ 898985 w 2616749"/>
              <a:gd name="connsiteY1" fmla="*/ 61864 h 1651556"/>
              <a:gd name="connsiteX2" fmla="*/ 1162510 w 2616749"/>
              <a:gd name="connsiteY2" fmla="*/ 90439 h 1651556"/>
              <a:gd name="connsiteX3" fmla="*/ 1384760 w 2616749"/>
              <a:gd name="connsiteY3" fmla="*/ 90439 h 1651556"/>
              <a:gd name="connsiteX4" fmla="*/ 1683210 w 2616749"/>
              <a:gd name="connsiteY4" fmla="*/ 36464 h 1651556"/>
              <a:gd name="connsiteX5" fmla="*/ 1911810 w 2616749"/>
              <a:gd name="connsiteY5" fmla="*/ 1539 h 1651556"/>
              <a:gd name="connsiteX6" fmla="*/ 2064210 w 2616749"/>
              <a:gd name="connsiteY6" fmla="*/ 87264 h 1651556"/>
              <a:gd name="connsiteX7" fmla="*/ 2130885 w 2616749"/>
              <a:gd name="connsiteY7" fmla="*/ 255539 h 1651556"/>
              <a:gd name="connsiteX8" fmla="*/ 2276935 w 2616749"/>
              <a:gd name="connsiteY8" fmla="*/ 338089 h 1651556"/>
              <a:gd name="connsiteX9" fmla="*/ 2476960 w 2616749"/>
              <a:gd name="connsiteY9" fmla="*/ 376189 h 1651556"/>
              <a:gd name="connsiteX10" fmla="*/ 2616660 w 2616749"/>
              <a:gd name="connsiteY10" fmla="*/ 563514 h 1651556"/>
              <a:gd name="connsiteX11" fmla="*/ 2499185 w 2616749"/>
              <a:gd name="connsiteY11" fmla="*/ 798464 h 1651556"/>
              <a:gd name="connsiteX12" fmla="*/ 2565860 w 2616749"/>
              <a:gd name="connsiteY12" fmla="*/ 1042939 h 1651556"/>
              <a:gd name="connsiteX13" fmla="*/ 2403935 w 2616749"/>
              <a:gd name="connsiteY13" fmla="*/ 1252489 h 1651556"/>
              <a:gd name="connsiteX14" fmla="*/ 2162635 w 2616749"/>
              <a:gd name="connsiteY14" fmla="*/ 1319164 h 1651556"/>
              <a:gd name="connsiteX15" fmla="*/ 2045160 w 2616749"/>
              <a:gd name="connsiteY15" fmla="*/ 1592214 h 1651556"/>
              <a:gd name="connsiteX16" fmla="*/ 1721310 w 2616749"/>
              <a:gd name="connsiteY16" fmla="*/ 1649364 h 1651556"/>
              <a:gd name="connsiteX17" fmla="*/ 1254585 w 2616749"/>
              <a:gd name="connsiteY17" fmla="*/ 1585864 h 1651556"/>
              <a:gd name="connsiteX18" fmla="*/ 695785 w 2616749"/>
              <a:gd name="connsiteY18" fmla="*/ 1623964 h 1651556"/>
              <a:gd name="connsiteX19" fmla="*/ 419560 w 2616749"/>
              <a:gd name="connsiteY19" fmla="*/ 1366789 h 1651556"/>
              <a:gd name="connsiteX20" fmla="*/ 89360 w 2616749"/>
              <a:gd name="connsiteY20" fmla="*/ 1188989 h 1651556"/>
              <a:gd name="connsiteX21" fmla="*/ 460 w 2616749"/>
              <a:gd name="connsiteY21" fmla="*/ 839739 h 1651556"/>
              <a:gd name="connsiteX22" fmla="*/ 70310 w 2616749"/>
              <a:gd name="connsiteY22" fmla="*/ 525414 h 1651556"/>
              <a:gd name="connsiteX23" fmla="*/ 365585 w 2616749"/>
              <a:gd name="connsiteY23" fmla="*/ 328564 h 1651556"/>
              <a:gd name="connsiteX24" fmla="*/ 498935 w 2616749"/>
              <a:gd name="connsiteY24" fmla="*/ 68214 h 1651556"/>
              <a:gd name="connsiteX25" fmla="*/ 664035 w 2616749"/>
              <a:gd name="connsiteY25" fmla="*/ 20589 h 1651556"/>
              <a:gd name="connsiteX0" fmla="*/ 664035 w 2616749"/>
              <a:gd name="connsiteY0" fmla="*/ 20589 h 1651556"/>
              <a:gd name="connsiteX1" fmla="*/ 898985 w 2616749"/>
              <a:gd name="connsiteY1" fmla="*/ 55514 h 1651556"/>
              <a:gd name="connsiteX2" fmla="*/ 1162510 w 2616749"/>
              <a:gd name="connsiteY2" fmla="*/ 90439 h 1651556"/>
              <a:gd name="connsiteX3" fmla="*/ 1384760 w 2616749"/>
              <a:gd name="connsiteY3" fmla="*/ 90439 h 1651556"/>
              <a:gd name="connsiteX4" fmla="*/ 1683210 w 2616749"/>
              <a:gd name="connsiteY4" fmla="*/ 36464 h 1651556"/>
              <a:gd name="connsiteX5" fmla="*/ 1911810 w 2616749"/>
              <a:gd name="connsiteY5" fmla="*/ 1539 h 1651556"/>
              <a:gd name="connsiteX6" fmla="*/ 2064210 w 2616749"/>
              <a:gd name="connsiteY6" fmla="*/ 87264 h 1651556"/>
              <a:gd name="connsiteX7" fmla="*/ 2130885 w 2616749"/>
              <a:gd name="connsiteY7" fmla="*/ 255539 h 1651556"/>
              <a:gd name="connsiteX8" fmla="*/ 2276935 w 2616749"/>
              <a:gd name="connsiteY8" fmla="*/ 338089 h 1651556"/>
              <a:gd name="connsiteX9" fmla="*/ 2476960 w 2616749"/>
              <a:gd name="connsiteY9" fmla="*/ 376189 h 1651556"/>
              <a:gd name="connsiteX10" fmla="*/ 2616660 w 2616749"/>
              <a:gd name="connsiteY10" fmla="*/ 563514 h 1651556"/>
              <a:gd name="connsiteX11" fmla="*/ 2499185 w 2616749"/>
              <a:gd name="connsiteY11" fmla="*/ 798464 h 1651556"/>
              <a:gd name="connsiteX12" fmla="*/ 2565860 w 2616749"/>
              <a:gd name="connsiteY12" fmla="*/ 1042939 h 1651556"/>
              <a:gd name="connsiteX13" fmla="*/ 2403935 w 2616749"/>
              <a:gd name="connsiteY13" fmla="*/ 1252489 h 1651556"/>
              <a:gd name="connsiteX14" fmla="*/ 2162635 w 2616749"/>
              <a:gd name="connsiteY14" fmla="*/ 1319164 h 1651556"/>
              <a:gd name="connsiteX15" fmla="*/ 2045160 w 2616749"/>
              <a:gd name="connsiteY15" fmla="*/ 1592214 h 1651556"/>
              <a:gd name="connsiteX16" fmla="*/ 1721310 w 2616749"/>
              <a:gd name="connsiteY16" fmla="*/ 1649364 h 1651556"/>
              <a:gd name="connsiteX17" fmla="*/ 1254585 w 2616749"/>
              <a:gd name="connsiteY17" fmla="*/ 1585864 h 1651556"/>
              <a:gd name="connsiteX18" fmla="*/ 695785 w 2616749"/>
              <a:gd name="connsiteY18" fmla="*/ 1623964 h 1651556"/>
              <a:gd name="connsiteX19" fmla="*/ 419560 w 2616749"/>
              <a:gd name="connsiteY19" fmla="*/ 1366789 h 1651556"/>
              <a:gd name="connsiteX20" fmla="*/ 89360 w 2616749"/>
              <a:gd name="connsiteY20" fmla="*/ 1188989 h 1651556"/>
              <a:gd name="connsiteX21" fmla="*/ 460 w 2616749"/>
              <a:gd name="connsiteY21" fmla="*/ 839739 h 1651556"/>
              <a:gd name="connsiteX22" fmla="*/ 70310 w 2616749"/>
              <a:gd name="connsiteY22" fmla="*/ 525414 h 1651556"/>
              <a:gd name="connsiteX23" fmla="*/ 365585 w 2616749"/>
              <a:gd name="connsiteY23" fmla="*/ 328564 h 1651556"/>
              <a:gd name="connsiteX24" fmla="*/ 498935 w 2616749"/>
              <a:gd name="connsiteY24" fmla="*/ 68214 h 1651556"/>
              <a:gd name="connsiteX25" fmla="*/ 664035 w 2616749"/>
              <a:gd name="connsiteY25" fmla="*/ 20589 h 1651556"/>
              <a:gd name="connsiteX0" fmla="*/ 664035 w 2616749"/>
              <a:gd name="connsiteY0" fmla="*/ 7889 h 1651556"/>
              <a:gd name="connsiteX1" fmla="*/ 898985 w 2616749"/>
              <a:gd name="connsiteY1" fmla="*/ 55514 h 1651556"/>
              <a:gd name="connsiteX2" fmla="*/ 1162510 w 2616749"/>
              <a:gd name="connsiteY2" fmla="*/ 90439 h 1651556"/>
              <a:gd name="connsiteX3" fmla="*/ 1384760 w 2616749"/>
              <a:gd name="connsiteY3" fmla="*/ 90439 h 1651556"/>
              <a:gd name="connsiteX4" fmla="*/ 1683210 w 2616749"/>
              <a:gd name="connsiteY4" fmla="*/ 36464 h 1651556"/>
              <a:gd name="connsiteX5" fmla="*/ 1911810 w 2616749"/>
              <a:gd name="connsiteY5" fmla="*/ 1539 h 1651556"/>
              <a:gd name="connsiteX6" fmla="*/ 2064210 w 2616749"/>
              <a:gd name="connsiteY6" fmla="*/ 87264 h 1651556"/>
              <a:gd name="connsiteX7" fmla="*/ 2130885 w 2616749"/>
              <a:gd name="connsiteY7" fmla="*/ 255539 h 1651556"/>
              <a:gd name="connsiteX8" fmla="*/ 2276935 w 2616749"/>
              <a:gd name="connsiteY8" fmla="*/ 338089 h 1651556"/>
              <a:gd name="connsiteX9" fmla="*/ 2476960 w 2616749"/>
              <a:gd name="connsiteY9" fmla="*/ 376189 h 1651556"/>
              <a:gd name="connsiteX10" fmla="*/ 2616660 w 2616749"/>
              <a:gd name="connsiteY10" fmla="*/ 563514 h 1651556"/>
              <a:gd name="connsiteX11" fmla="*/ 2499185 w 2616749"/>
              <a:gd name="connsiteY11" fmla="*/ 798464 h 1651556"/>
              <a:gd name="connsiteX12" fmla="*/ 2565860 w 2616749"/>
              <a:gd name="connsiteY12" fmla="*/ 1042939 h 1651556"/>
              <a:gd name="connsiteX13" fmla="*/ 2403935 w 2616749"/>
              <a:gd name="connsiteY13" fmla="*/ 1252489 h 1651556"/>
              <a:gd name="connsiteX14" fmla="*/ 2162635 w 2616749"/>
              <a:gd name="connsiteY14" fmla="*/ 1319164 h 1651556"/>
              <a:gd name="connsiteX15" fmla="*/ 2045160 w 2616749"/>
              <a:gd name="connsiteY15" fmla="*/ 1592214 h 1651556"/>
              <a:gd name="connsiteX16" fmla="*/ 1721310 w 2616749"/>
              <a:gd name="connsiteY16" fmla="*/ 1649364 h 1651556"/>
              <a:gd name="connsiteX17" fmla="*/ 1254585 w 2616749"/>
              <a:gd name="connsiteY17" fmla="*/ 1585864 h 1651556"/>
              <a:gd name="connsiteX18" fmla="*/ 695785 w 2616749"/>
              <a:gd name="connsiteY18" fmla="*/ 1623964 h 1651556"/>
              <a:gd name="connsiteX19" fmla="*/ 419560 w 2616749"/>
              <a:gd name="connsiteY19" fmla="*/ 1366789 h 1651556"/>
              <a:gd name="connsiteX20" fmla="*/ 89360 w 2616749"/>
              <a:gd name="connsiteY20" fmla="*/ 1188989 h 1651556"/>
              <a:gd name="connsiteX21" fmla="*/ 460 w 2616749"/>
              <a:gd name="connsiteY21" fmla="*/ 839739 h 1651556"/>
              <a:gd name="connsiteX22" fmla="*/ 70310 w 2616749"/>
              <a:gd name="connsiteY22" fmla="*/ 525414 h 1651556"/>
              <a:gd name="connsiteX23" fmla="*/ 365585 w 2616749"/>
              <a:gd name="connsiteY23" fmla="*/ 328564 h 1651556"/>
              <a:gd name="connsiteX24" fmla="*/ 498935 w 2616749"/>
              <a:gd name="connsiteY24" fmla="*/ 68214 h 1651556"/>
              <a:gd name="connsiteX25" fmla="*/ 664035 w 2616749"/>
              <a:gd name="connsiteY25" fmla="*/ 7889 h 1651556"/>
              <a:gd name="connsiteX0" fmla="*/ 664585 w 2617299"/>
              <a:gd name="connsiteY0" fmla="*/ 7889 h 1651556"/>
              <a:gd name="connsiteX1" fmla="*/ 899535 w 2617299"/>
              <a:gd name="connsiteY1" fmla="*/ 55514 h 1651556"/>
              <a:gd name="connsiteX2" fmla="*/ 1163060 w 2617299"/>
              <a:gd name="connsiteY2" fmla="*/ 90439 h 1651556"/>
              <a:gd name="connsiteX3" fmla="*/ 1385310 w 2617299"/>
              <a:gd name="connsiteY3" fmla="*/ 90439 h 1651556"/>
              <a:gd name="connsiteX4" fmla="*/ 1683760 w 2617299"/>
              <a:gd name="connsiteY4" fmla="*/ 36464 h 1651556"/>
              <a:gd name="connsiteX5" fmla="*/ 1912360 w 2617299"/>
              <a:gd name="connsiteY5" fmla="*/ 1539 h 1651556"/>
              <a:gd name="connsiteX6" fmla="*/ 2064760 w 2617299"/>
              <a:gd name="connsiteY6" fmla="*/ 87264 h 1651556"/>
              <a:gd name="connsiteX7" fmla="*/ 2131435 w 2617299"/>
              <a:gd name="connsiteY7" fmla="*/ 255539 h 1651556"/>
              <a:gd name="connsiteX8" fmla="*/ 2277485 w 2617299"/>
              <a:gd name="connsiteY8" fmla="*/ 338089 h 1651556"/>
              <a:gd name="connsiteX9" fmla="*/ 2477510 w 2617299"/>
              <a:gd name="connsiteY9" fmla="*/ 376189 h 1651556"/>
              <a:gd name="connsiteX10" fmla="*/ 2617210 w 2617299"/>
              <a:gd name="connsiteY10" fmla="*/ 563514 h 1651556"/>
              <a:gd name="connsiteX11" fmla="*/ 2499735 w 2617299"/>
              <a:gd name="connsiteY11" fmla="*/ 798464 h 1651556"/>
              <a:gd name="connsiteX12" fmla="*/ 2566410 w 2617299"/>
              <a:gd name="connsiteY12" fmla="*/ 1042939 h 1651556"/>
              <a:gd name="connsiteX13" fmla="*/ 2404485 w 2617299"/>
              <a:gd name="connsiteY13" fmla="*/ 1252489 h 1651556"/>
              <a:gd name="connsiteX14" fmla="*/ 2163185 w 2617299"/>
              <a:gd name="connsiteY14" fmla="*/ 1319164 h 1651556"/>
              <a:gd name="connsiteX15" fmla="*/ 2045710 w 2617299"/>
              <a:gd name="connsiteY15" fmla="*/ 1592214 h 1651556"/>
              <a:gd name="connsiteX16" fmla="*/ 1721860 w 2617299"/>
              <a:gd name="connsiteY16" fmla="*/ 1649364 h 1651556"/>
              <a:gd name="connsiteX17" fmla="*/ 1255135 w 2617299"/>
              <a:gd name="connsiteY17" fmla="*/ 1585864 h 1651556"/>
              <a:gd name="connsiteX18" fmla="*/ 696335 w 2617299"/>
              <a:gd name="connsiteY18" fmla="*/ 1623964 h 1651556"/>
              <a:gd name="connsiteX19" fmla="*/ 420110 w 2617299"/>
              <a:gd name="connsiteY19" fmla="*/ 1366789 h 1651556"/>
              <a:gd name="connsiteX20" fmla="*/ 89910 w 2617299"/>
              <a:gd name="connsiteY20" fmla="*/ 1188989 h 1651556"/>
              <a:gd name="connsiteX21" fmla="*/ 1010 w 2617299"/>
              <a:gd name="connsiteY21" fmla="*/ 839739 h 1651556"/>
              <a:gd name="connsiteX22" fmla="*/ 64510 w 2617299"/>
              <a:gd name="connsiteY22" fmla="*/ 465089 h 1651556"/>
              <a:gd name="connsiteX23" fmla="*/ 366135 w 2617299"/>
              <a:gd name="connsiteY23" fmla="*/ 328564 h 1651556"/>
              <a:gd name="connsiteX24" fmla="*/ 499485 w 2617299"/>
              <a:gd name="connsiteY24" fmla="*/ 68214 h 1651556"/>
              <a:gd name="connsiteX25" fmla="*/ 664585 w 2617299"/>
              <a:gd name="connsiteY25" fmla="*/ 7889 h 1651556"/>
              <a:gd name="connsiteX0" fmla="*/ 619372 w 2572086"/>
              <a:gd name="connsiteY0" fmla="*/ 7889 h 1651556"/>
              <a:gd name="connsiteX1" fmla="*/ 854322 w 2572086"/>
              <a:gd name="connsiteY1" fmla="*/ 55514 h 1651556"/>
              <a:gd name="connsiteX2" fmla="*/ 1117847 w 2572086"/>
              <a:gd name="connsiteY2" fmla="*/ 90439 h 1651556"/>
              <a:gd name="connsiteX3" fmla="*/ 1340097 w 2572086"/>
              <a:gd name="connsiteY3" fmla="*/ 90439 h 1651556"/>
              <a:gd name="connsiteX4" fmla="*/ 1638547 w 2572086"/>
              <a:gd name="connsiteY4" fmla="*/ 36464 h 1651556"/>
              <a:gd name="connsiteX5" fmla="*/ 1867147 w 2572086"/>
              <a:gd name="connsiteY5" fmla="*/ 1539 h 1651556"/>
              <a:gd name="connsiteX6" fmla="*/ 2019547 w 2572086"/>
              <a:gd name="connsiteY6" fmla="*/ 87264 h 1651556"/>
              <a:gd name="connsiteX7" fmla="*/ 2086222 w 2572086"/>
              <a:gd name="connsiteY7" fmla="*/ 255539 h 1651556"/>
              <a:gd name="connsiteX8" fmla="*/ 2232272 w 2572086"/>
              <a:gd name="connsiteY8" fmla="*/ 338089 h 1651556"/>
              <a:gd name="connsiteX9" fmla="*/ 2432297 w 2572086"/>
              <a:gd name="connsiteY9" fmla="*/ 376189 h 1651556"/>
              <a:gd name="connsiteX10" fmla="*/ 2571997 w 2572086"/>
              <a:gd name="connsiteY10" fmla="*/ 563514 h 1651556"/>
              <a:gd name="connsiteX11" fmla="*/ 2454522 w 2572086"/>
              <a:gd name="connsiteY11" fmla="*/ 798464 h 1651556"/>
              <a:gd name="connsiteX12" fmla="*/ 2521197 w 2572086"/>
              <a:gd name="connsiteY12" fmla="*/ 1042939 h 1651556"/>
              <a:gd name="connsiteX13" fmla="*/ 2359272 w 2572086"/>
              <a:gd name="connsiteY13" fmla="*/ 1252489 h 1651556"/>
              <a:gd name="connsiteX14" fmla="*/ 2117972 w 2572086"/>
              <a:gd name="connsiteY14" fmla="*/ 1319164 h 1651556"/>
              <a:gd name="connsiteX15" fmla="*/ 2000497 w 2572086"/>
              <a:gd name="connsiteY15" fmla="*/ 1592214 h 1651556"/>
              <a:gd name="connsiteX16" fmla="*/ 1676647 w 2572086"/>
              <a:gd name="connsiteY16" fmla="*/ 1649364 h 1651556"/>
              <a:gd name="connsiteX17" fmla="*/ 1209922 w 2572086"/>
              <a:gd name="connsiteY17" fmla="*/ 1585864 h 1651556"/>
              <a:gd name="connsiteX18" fmla="*/ 651122 w 2572086"/>
              <a:gd name="connsiteY18" fmla="*/ 1623964 h 1651556"/>
              <a:gd name="connsiteX19" fmla="*/ 374897 w 2572086"/>
              <a:gd name="connsiteY19" fmla="*/ 1366789 h 1651556"/>
              <a:gd name="connsiteX20" fmla="*/ 44697 w 2572086"/>
              <a:gd name="connsiteY20" fmla="*/ 1188989 h 1651556"/>
              <a:gd name="connsiteX21" fmla="*/ 31997 w 2572086"/>
              <a:gd name="connsiteY21" fmla="*/ 785764 h 1651556"/>
              <a:gd name="connsiteX22" fmla="*/ 19297 w 2572086"/>
              <a:gd name="connsiteY22" fmla="*/ 465089 h 1651556"/>
              <a:gd name="connsiteX23" fmla="*/ 320922 w 2572086"/>
              <a:gd name="connsiteY23" fmla="*/ 328564 h 1651556"/>
              <a:gd name="connsiteX24" fmla="*/ 454272 w 2572086"/>
              <a:gd name="connsiteY24" fmla="*/ 68214 h 1651556"/>
              <a:gd name="connsiteX25" fmla="*/ 619372 w 2572086"/>
              <a:gd name="connsiteY25" fmla="*/ 7889 h 1651556"/>
              <a:gd name="connsiteX0" fmla="*/ 647067 w 2599781"/>
              <a:gd name="connsiteY0" fmla="*/ 7889 h 1651556"/>
              <a:gd name="connsiteX1" fmla="*/ 882017 w 2599781"/>
              <a:gd name="connsiteY1" fmla="*/ 55514 h 1651556"/>
              <a:gd name="connsiteX2" fmla="*/ 1145542 w 2599781"/>
              <a:gd name="connsiteY2" fmla="*/ 90439 h 1651556"/>
              <a:gd name="connsiteX3" fmla="*/ 1367792 w 2599781"/>
              <a:gd name="connsiteY3" fmla="*/ 90439 h 1651556"/>
              <a:gd name="connsiteX4" fmla="*/ 1666242 w 2599781"/>
              <a:gd name="connsiteY4" fmla="*/ 36464 h 1651556"/>
              <a:gd name="connsiteX5" fmla="*/ 1894842 w 2599781"/>
              <a:gd name="connsiteY5" fmla="*/ 1539 h 1651556"/>
              <a:gd name="connsiteX6" fmla="*/ 2047242 w 2599781"/>
              <a:gd name="connsiteY6" fmla="*/ 87264 h 1651556"/>
              <a:gd name="connsiteX7" fmla="*/ 2113917 w 2599781"/>
              <a:gd name="connsiteY7" fmla="*/ 255539 h 1651556"/>
              <a:gd name="connsiteX8" fmla="*/ 2259967 w 2599781"/>
              <a:gd name="connsiteY8" fmla="*/ 338089 h 1651556"/>
              <a:gd name="connsiteX9" fmla="*/ 2459992 w 2599781"/>
              <a:gd name="connsiteY9" fmla="*/ 376189 h 1651556"/>
              <a:gd name="connsiteX10" fmla="*/ 2599692 w 2599781"/>
              <a:gd name="connsiteY10" fmla="*/ 563514 h 1651556"/>
              <a:gd name="connsiteX11" fmla="*/ 2482217 w 2599781"/>
              <a:gd name="connsiteY11" fmla="*/ 798464 h 1651556"/>
              <a:gd name="connsiteX12" fmla="*/ 2548892 w 2599781"/>
              <a:gd name="connsiteY12" fmla="*/ 1042939 h 1651556"/>
              <a:gd name="connsiteX13" fmla="*/ 2386967 w 2599781"/>
              <a:gd name="connsiteY13" fmla="*/ 1252489 h 1651556"/>
              <a:gd name="connsiteX14" fmla="*/ 2145667 w 2599781"/>
              <a:gd name="connsiteY14" fmla="*/ 1319164 h 1651556"/>
              <a:gd name="connsiteX15" fmla="*/ 2028192 w 2599781"/>
              <a:gd name="connsiteY15" fmla="*/ 1592214 h 1651556"/>
              <a:gd name="connsiteX16" fmla="*/ 1704342 w 2599781"/>
              <a:gd name="connsiteY16" fmla="*/ 1649364 h 1651556"/>
              <a:gd name="connsiteX17" fmla="*/ 1237617 w 2599781"/>
              <a:gd name="connsiteY17" fmla="*/ 1585864 h 1651556"/>
              <a:gd name="connsiteX18" fmla="*/ 678817 w 2599781"/>
              <a:gd name="connsiteY18" fmla="*/ 1623964 h 1651556"/>
              <a:gd name="connsiteX19" fmla="*/ 402592 w 2599781"/>
              <a:gd name="connsiteY19" fmla="*/ 1366789 h 1651556"/>
              <a:gd name="connsiteX20" fmla="*/ 18417 w 2599781"/>
              <a:gd name="connsiteY20" fmla="*/ 1112789 h 1651556"/>
              <a:gd name="connsiteX21" fmla="*/ 59692 w 2599781"/>
              <a:gd name="connsiteY21" fmla="*/ 785764 h 1651556"/>
              <a:gd name="connsiteX22" fmla="*/ 46992 w 2599781"/>
              <a:gd name="connsiteY22" fmla="*/ 465089 h 1651556"/>
              <a:gd name="connsiteX23" fmla="*/ 348617 w 2599781"/>
              <a:gd name="connsiteY23" fmla="*/ 328564 h 1651556"/>
              <a:gd name="connsiteX24" fmla="*/ 481967 w 2599781"/>
              <a:gd name="connsiteY24" fmla="*/ 68214 h 1651556"/>
              <a:gd name="connsiteX25" fmla="*/ 647067 w 2599781"/>
              <a:gd name="connsiteY25" fmla="*/ 7889 h 1651556"/>
              <a:gd name="connsiteX0" fmla="*/ 646634 w 2599348"/>
              <a:gd name="connsiteY0" fmla="*/ 7889 h 1651556"/>
              <a:gd name="connsiteX1" fmla="*/ 881584 w 2599348"/>
              <a:gd name="connsiteY1" fmla="*/ 55514 h 1651556"/>
              <a:gd name="connsiteX2" fmla="*/ 1145109 w 2599348"/>
              <a:gd name="connsiteY2" fmla="*/ 90439 h 1651556"/>
              <a:gd name="connsiteX3" fmla="*/ 1367359 w 2599348"/>
              <a:gd name="connsiteY3" fmla="*/ 90439 h 1651556"/>
              <a:gd name="connsiteX4" fmla="*/ 1665809 w 2599348"/>
              <a:gd name="connsiteY4" fmla="*/ 36464 h 1651556"/>
              <a:gd name="connsiteX5" fmla="*/ 1894409 w 2599348"/>
              <a:gd name="connsiteY5" fmla="*/ 1539 h 1651556"/>
              <a:gd name="connsiteX6" fmla="*/ 2046809 w 2599348"/>
              <a:gd name="connsiteY6" fmla="*/ 87264 h 1651556"/>
              <a:gd name="connsiteX7" fmla="*/ 2113484 w 2599348"/>
              <a:gd name="connsiteY7" fmla="*/ 255539 h 1651556"/>
              <a:gd name="connsiteX8" fmla="*/ 2259534 w 2599348"/>
              <a:gd name="connsiteY8" fmla="*/ 338089 h 1651556"/>
              <a:gd name="connsiteX9" fmla="*/ 2459559 w 2599348"/>
              <a:gd name="connsiteY9" fmla="*/ 376189 h 1651556"/>
              <a:gd name="connsiteX10" fmla="*/ 2599259 w 2599348"/>
              <a:gd name="connsiteY10" fmla="*/ 563514 h 1651556"/>
              <a:gd name="connsiteX11" fmla="*/ 2481784 w 2599348"/>
              <a:gd name="connsiteY11" fmla="*/ 798464 h 1651556"/>
              <a:gd name="connsiteX12" fmla="*/ 2548459 w 2599348"/>
              <a:gd name="connsiteY12" fmla="*/ 1042939 h 1651556"/>
              <a:gd name="connsiteX13" fmla="*/ 2386534 w 2599348"/>
              <a:gd name="connsiteY13" fmla="*/ 1252489 h 1651556"/>
              <a:gd name="connsiteX14" fmla="*/ 2145234 w 2599348"/>
              <a:gd name="connsiteY14" fmla="*/ 1319164 h 1651556"/>
              <a:gd name="connsiteX15" fmla="*/ 2027759 w 2599348"/>
              <a:gd name="connsiteY15" fmla="*/ 1592214 h 1651556"/>
              <a:gd name="connsiteX16" fmla="*/ 1703909 w 2599348"/>
              <a:gd name="connsiteY16" fmla="*/ 1649364 h 1651556"/>
              <a:gd name="connsiteX17" fmla="*/ 1237184 w 2599348"/>
              <a:gd name="connsiteY17" fmla="*/ 1585864 h 1651556"/>
              <a:gd name="connsiteX18" fmla="*/ 678384 w 2599348"/>
              <a:gd name="connsiteY18" fmla="*/ 1623964 h 1651556"/>
              <a:gd name="connsiteX19" fmla="*/ 395809 w 2599348"/>
              <a:gd name="connsiteY19" fmla="*/ 1287414 h 1651556"/>
              <a:gd name="connsiteX20" fmla="*/ 17984 w 2599348"/>
              <a:gd name="connsiteY20" fmla="*/ 1112789 h 1651556"/>
              <a:gd name="connsiteX21" fmla="*/ 59259 w 2599348"/>
              <a:gd name="connsiteY21" fmla="*/ 785764 h 1651556"/>
              <a:gd name="connsiteX22" fmla="*/ 46559 w 2599348"/>
              <a:gd name="connsiteY22" fmla="*/ 465089 h 1651556"/>
              <a:gd name="connsiteX23" fmla="*/ 348184 w 2599348"/>
              <a:gd name="connsiteY23" fmla="*/ 328564 h 1651556"/>
              <a:gd name="connsiteX24" fmla="*/ 481534 w 2599348"/>
              <a:gd name="connsiteY24" fmla="*/ 68214 h 1651556"/>
              <a:gd name="connsiteX25" fmla="*/ 646634 w 2599348"/>
              <a:gd name="connsiteY25" fmla="*/ 7889 h 1651556"/>
              <a:gd name="connsiteX0" fmla="*/ 646634 w 2599348"/>
              <a:gd name="connsiteY0" fmla="*/ 7889 h 1651556"/>
              <a:gd name="connsiteX1" fmla="*/ 881584 w 2599348"/>
              <a:gd name="connsiteY1" fmla="*/ 55514 h 1651556"/>
              <a:gd name="connsiteX2" fmla="*/ 1145109 w 2599348"/>
              <a:gd name="connsiteY2" fmla="*/ 90439 h 1651556"/>
              <a:gd name="connsiteX3" fmla="*/ 1367359 w 2599348"/>
              <a:gd name="connsiteY3" fmla="*/ 90439 h 1651556"/>
              <a:gd name="connsiteX4" fmla="*/ 1665809 w 2599348"/>
              <a:gd name="connsiteY4" fmla="*/ 36464 h 1651556"/>
              <a:gd name="connsiteX5" fmla="*/ 1894409 w 2599348"/>
              <a:gd name="connsiteY5" fmla="*/ 1539 h 1651556"/>
              <a:gd name="connsiteX6" fmla="*/ 2046809 w 2599348"/>
              <a:gd name="connsiteY6" fmla="*/ 87264 h 1651556"/>
              <a:gd name="connsiteX7" fmla="*/ 2113484 w 2599348"/>
              <a:gd name="connsiteY7" fmla="*/ 255539 h 1651556"/>
              <a:gd name="connsiteX8" fmla="*/ 2259534 w 2599348"/>
              <a:gd name="connsiteY8" fmla="*/ 338089 h 1651556"/>
              <a:gd name="connsiteX9" fmla="*/ 2459559 w 2599348"/>
              <a:gd name="connsiteY9" fmla="*/ 376189 h 1651556"/>
              <a:gd name="connsiteX10" fmla="*/ 2599259 w 2599348"/>
              <a:gd name="connsiteY10" fmla="*/ 563514 h 1651556"/>
              <a:gd name="connsiteX11" fmla="*/ 2481784 w 2599348"/>
              <a:gd name="connsiteY11" fmla="*/ 798464 h 1651556"/>
              <a:gd name="connsiteX12" fmla="*/ 2548459 w 2599348"/>
              <a:gd name="connsiteY12" fmla="*/ 1042939 h 1651556"/>
              <a:gd name="connsiteX13" fmla="*/ 2386534 w 2599348"/>
              <a:gd name="connsiteY13" fmla="*/ 1252489 h 1651556"/>
              <a:gd name="connsiteX14" fmla="*/ 2145234 w 2599348"/>
              <a:gd name="connsiteY14" fmla="*/ 1319164 h 1651556"/>
              <a:gd name="connsiteX15" fmla="*/ 2027759 w 2599348"/>
              <a:gd name="connsiteY15" fmla="*/ 1592214 h 1651556"/>
              <a:gd name="connsiteX16" fmla="*/ 1703909 w 2599348"/>
              <a:gd name="connsiteY16" fmla="*/ 1649364 h 1651556"/>
              <a:gd name="connsiteX17" fmla="*/ 1237184 w 2599348"/>
              <a:gd name="connsiteY17" fmla="*/ 1585864 h 1651556"/>
              <a:gd name="connsiteX18" fmla="*/ 640284 w 2599348"/>
              <a:gd name="connsiteY18" fmla="*/ 1614439 h 1651556"/>
              <a:gd name="connsiteX19" fmla="*/ 395809 w 2599348"/>
              <a:gd name="connsiteY19" fmla="*/ 1287414 h 1651556"/>
              <a:gd name="connsiteX20" fmla="*/ 17984 w 2599348"/>
              <a:gd name="connsiteY20" fmla="*/ 1112789 h 1651556"/>
              <a:gd name="connsiteX21" fmla="*/ 59259 w 2599348"/>
              <a:gd name="connsiteY21" fmla="*/ 785764 h 1651556"/>
              <a:gd name="connsiteX22" fmla="*/ 46559 w 2599348"/>
              <a:gd name="connsiteY22" fmla="*/ 465089 h 1651556"/>
              <a:gd name="connsiteX23" fmla="*/ 348184 w 2599348"/>
              <a:gd name="connsiteY23" fmla="*/ 328564 h 1651556"/>
              <a:gd name="connsiteX24" fmla="*/ 481534 w 2599348"/>
              <a:gd name="connsiteY24" fmla="*/ 68214 h 1651556"/>
              <a:gd name="connsiteX25" fmla="*/ 646634 w 2599348"/>
              <a:gd name="connsiteY25" fmla="*/ 7889 h 1651556"/>
              <a:gd name="connsiteX0" fmla="*/ 646634 w 2599348"/>
              <a:gd name="connsiteY0" fmla="*/ 7889 h 1651556"/>
              <a:gd name="connsiteX1" fmla="*/ 881584 w 2599348"/>
              <a:gd name="connsiteY1" fmla="*/ 55514 h 1651556"/>
              <a:gd name="connsiteX2" fmla="*/ 1145109 w 2599348"/>
              <a:gd name="connsiteY2" fmla="*/ 90439 h 1651556"/>
              <a:gd name="connsiteX3" fmla="*/ 1367359 w 2599348"/>
              <a:gd name="connsiteY3" fmla="*/ 90439 h 1651556"/>
              <a:gd name="connsiteX4" fmla="*/ 1665809 w 2599348"/>
              <a:gd name="connsiteY4" fmla="*/ 36464 h 1651556"/>
              <a:gd name="connsiteX5" fmla="*/ 1894409 w 2599348"/>
              <a:gd name="connsiteY5" fmla="*/ 1539 h 1651556"/>
              <a:gd name="connsiteX6" fmla="*/ 2046809 w 2599348"/>
              <a:gd name="connsiteY6" fmla="*/ 87264 h 1651556"/>
              <a:gd name="connsiteX7" fmla="*/ 2113484 w 2599348"/>
              <a:gd name="connsiteY7" fmla="*/ 255539 h 1651556"/>
              <a:gd name="connsiteX8" fmla="*/ 2259534 w 2599348"/>
              <a:gd name="connsiteY8" fmla="*/ 338089 h 1651556"/>
              <a:gd name="connsiteX9" fmla="*/ 2459559 w 2599348"/>
              <a:gd name="connsiteY9" fmla="*/ 376189 h 1651556"/>
              <a:gd name="connsiteX10" fmla="*/ 2599259 w 2599348"/>
              <a:gd name="connsiteY10" fmla="*/ 563514 h 1651556"/>
              <a:gd name="connsiteX11" fmla="*/ 2481784 w 2599348"/>
              <a:gd name="connsiteY11" fmla="*/ 798464 h 1651556"/>
              <a:gd name="connsiteX12" fmla="*/ 2548459 w 2599348"/>
              <a:gd name="connsiteY12" fmla="*/ 1042939 h 1651556"/>
              <a:gd name="connsiteX13" fmla="*/ 2386534 w 2599348"/>
              <a:gd name="connsiteY13" fmla="*/ 1252489 h 1651556"/>
              <a:gd name="connsiteX14" fmla="*/ 2145234 w 2599348"/>
              <a:gd name="connsiteY14" fmla="*/ 1319164 h 1651556"/>
              <a:gd name="connsiteX15" fmla="*/ 2027759 w 2599348"/>
              <a:gd name="connsiteY15" fmla="*/ 1592214 h 1651556"/>
              <a:gd name="connsiteX16" fmla="*/ 1703909 w 2599348"/>
              <a:gd name="connsiteY16" fmla="*/ 1649364 h 1651556"/>
              <a:gd name="connsiteX17" fmla="*/ 1237184 w 2599348"/>
              <a:gd name="connsiteY17" fmla="*/ 1585864 h 1651556"/>
              <a:gd name="connsiteX18" fmla="*/ 640284 w 2599348"/>
              <a:gd name="connsiteY18" fmla="*/ 1614439 h 1651556"/>
              <a:gd name="connsiteX19" fmla="*/ 395809 w 2599348"/>
              <a:gd name="connsiteY19" fmla="*/ 1287414 h 1651556"/>
              <a:gd name="connsiteX20" fmla="*/ 17984 w 2599348"/>
              <a:gd name="connsiteY20" fmla="*/ 1112789 h 1651556"/>
              <a:gd name="connsiteX21" fmla="*/ 59259 w 2599348"/>
              <a:gd name="connsiteY21" fmla="*/ 785764 h 1651556"/>
              <a:gd name="connsiteX22" fmla="*/ 46559 w 2599348"/>
              <a:gd name="connsiteY22" fmla="*/ 465089 h 1651556"/>
              <a:gd name="connsiteX23" fmla="*/ 348184 w 2599348"/>
              <a:gd name="connsiteY23" fmla="*/ 328564 h 1651556"/>
              <a:gd name="connsiteX24" fmla="*/ 481534 w 2599348"/>
              <a:gd name="connsiteY24" fmla="*/ 68214 h 1651556"/>
              <a:gd name="connsiteX25" fmla="*/ 646634 w 2599348"/>
              <a:gd name="connsiteY25" fmla="*/ 7889 h 165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99348" h="1651556">
                <a:moveTo>
                  <a:pt x="646634" y="7889"/>
                </a:moveTo>
                <a:cubicBezTo>
                  <a:pt x="713309" y="5772"/>
                  <a:pt x="798505" y="41756"/>
                  <a:pt x="881584" y="55514"/>
                </a:cubicBezTo>
                <a:cubicBezTo>
                  <a:pt x="964663" y="69272"/>
                  <a:pt x="1064147" y="84618"/>
                  <a:pt x="1145109" y="90439"/>
                </a:cubicBezTo>
                <a:cubicBezTo>
                  <a:pt x="1226072" y="96260"/>
                  <a:pt x="1280576" y="99435"/>
                  <a:pt x="1367359" y="90439"/>
                </a:cubicBezTo>
                <a:cubicBezTo>
                  <a:pt x="1454142" y="81443"/>
                  <a:pt x="1577967" y="51281"/>
                  <a:pt x="1665809" y="36464"/>
                </a:cubicBezTo>
                <a:cubicBezTo>
                  <a:pt x="1753651" y="21647"/>
                  <a:pt x="1830909" y="-6928"/>
                  <a:pt x="1894409" y="1539"/>
                </a:cubicBezTo>
                <a:cubicBezTo>
                  <a:pt x="1957909" y="10006"/>
                  <a:pt x="2010297" y="44931"/>
                  <a:pt x="2046809" y="87264"/>
                </a:cubicBezTo>
                <a:cubicBezTo>
                  <a:pt x="2083322" y="129597"/>
                  <a:pt x="2078030" y="213735"/>
                  <a:pt x="2113484" y="255539"/>
                </a:cubicBezTo>
                <a:cubicBezTo>
                  <a:pt x="2148938" y="297343"/>
                  <a:pt x="2201855" y="317981"/>
                  <a:pt x="2259534" y="338089"/>
                </a:cubicBezTo>
                <a:cubicBezTo>
                  <a:pt x="2317213" y="358197"/>
                  <a:pt x="2402938" y="338618"/>
                  <a:pt x="2459559" y="376189"/>
                </a:cubicBezTo>
                <a:cubicBezTo>
                  <a:pt x="2516180" y="413760"/>
                  <a:pt x="2595555" y="493135"/>
                  <a:pt x="2599259" y="563514"/>
                </a:cubicBezTo>
                <a:cubicBezTo>
                  <a:pt x="2602963" y="633893"/>
                  <a:pt x="2490251" y="718560"/>
                  <a:pt x="2481784" y="798464"/>
                </a:cubicBezTo>
                <a:cubicBezTo>
                  <a:pt x="2473317" y="878368"/>
                  <a:pt x="2564334" y="967268"/>
                  <a:pt x="2548459" y="1042939"/>
                </a:cubicBezTo>
                <a:cubicBezTo>
                  <a:pt x="2532584" y="1118610"/>
                  <a:pt x="2453738" y="1206451"/>
                  <a:pt x="2386534" y="1252489"/>
                </a:cubicBezTo>
                <a:cubicBezTo>
                  <a:pt x="2319330" y="1298527"/>
                  <a:pt x="2205030" y="1262543"/>
                  <a:pt x="2145234" y="1319164"/>
                </a:cubicBezTo>
                <a:cubicBezTo>
                  <a:pt x="2085438" y="1375785"/>
                  <a:pt x="2101313" y="1537181"/>
                  <a:pt x="2027759" y="1592214"/>
                </a:cubicBezTo>
                <a:cubicBezTo>
                  <a:pt x="1954205" y="1647247"/>
                  <a:pt x="1838846" y="1656772"/>
                  <a:pt x="1703909" y="1649364"/>
                </a:cubicBezTo>
                <a:cubicBezTo>
                  <a:pt x="1568972" y="1641956"/>
                  <a:pt x="1357305" y="1588510"/>
                  <a:pt x="1237184" y="1585864"/>
                </a:cubicBezTo>
                <a:cubicBezTo>
                  <a:pt x="1117063" y="1583218"/>
                  <a:pt x="780513" y="1664181"/>
                  <a:pt x="640284" y="1614439"/>
                </a:cubicBezTo>
                <a:cubicBezTo>
                  <a:pt x="500055" y="1564697"/>
                  <a:pt x="499526" y="1371022"/>
                  <a:pt x="395809" y="1287414"/>
                </a:cubicBezTo>
                <a:cubicBezTo>
                  <a:pt x="292092" y="1203806"/>
                  <a:pt x="74076" y="1196397"/>
                  <a:pt x="17984" y="1112789"/>
                </a:cubicBezTo>
                <a:cubicBezTo>
                  <a:pt x="-38108" y="1029181"/>
                  <a:pt x="54497" y="893714"/>
                  <a:pt x="59259" y="785764"/>
                </a:cubicBezTo>
                <a:cubicBezTo>
                  <a:pt x="64021" y="677814"/>
                  <a:pt x="-1595" y="541289"/>
                  <a:pt x="46559" y="465089"/>
                </a:cubicBezTo>
                <a:cubicBezTo>
                  <a:pt x="94713" y="388889"/>
                  <a:pt x="276746" y="404764"/>
                  <a:pt x="348184" y="328564"/>
                </a:cubicBezTo>
                <a:cubicBezTo>
                  <a:pt x="419621" y="252364"/>
                  <a:pt x="431792" y="121660"/>
                  <a:pt x="481534" y="68214"/>
                </a:cubicBezTo>
                <a:cubicBezTo>
                  <a:pt x="531276" y="14768"/>
                  <a:pt x="579959" y="10006"/>
                  <a:pt x="646634" y="7889"/>
                </a:cubicBezTo>
                <a:close/>
              </a:path>
            </a:pathLst>
          </a:custGeom>
          <a:noFill/>
          <a:ln w="28575">
            <a:solidFill>
              <a:srgbClr val="FF7F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2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752" y="1278318"/>
            <a:ext cx="4357013" cy="426295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598" y="1278319"/>
            <a:ext cx="4478382" cy="4262956"/>
          </a:xfrm>
          <a:prstGeom prst="rect">
            <a:avLst/>
          </a:prstGeom>
        </p:spPr>
      </p:pic>
      <p:sp>
        <p:nvSpPr>
          <p:cNvPr id="12" name="Title 1"/>
          <p:cNvSpPr>
            <a:spLocks noGrp="1"/>
          </p:cNvSpPr>
          <p:nvPr>
            <p:ph type="title"/>
          </p:nvPr>
        </p:nvSpPr>
        <p:spPr>
          <a:xfrm>
            <a:off x="577880" y="395005"/>
            <a:ext cx="5938336" cy="652885"/>
          </a:xfrm>
        </p:spPr>
        <p:txBody>
          <a:bodyPr>
            <a:normAutofit/>
          </a:bodyPr>
          <a:lstStyle/>
          <a:p>
            <a:r>
              <a:rPr lang="en-US" sz="3600" dirty="0" smtClean="0">
                <a:solidFill>
                  <a:schemeClr val="tx1"/>
                </a:solidFill>
                <a:latin typeface="+mj-lt"/>
                <a:cs typeface="Times New Roman" pitchFamily="18" charset="0"/>
              </a:rPr>
              <a:t>Query Biased Node Weighting</a:t>
            </a:r>
            <a:endParaRPr lang="en-US" sz="36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31799" y="1914432"/>
                <a:ext cx="4469982" cy="4074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14:m>
                  <m:oMath xmlns:m="http://schemas.openxmlformats.org/officeDocument/2006/math">
                    <m:r>
                      <a:rPr lang="en-US" sz="2200" i="1" smtClean="0">
                        <a:latin typeface="Cambria Math"/>
                        <a:cs typeface="Times New Roman" panose="02020603050405020304" pitchFamily="18" charset="0"/>
                      </a:rPr>
                      <m:t>𝑟</m:t>
                    </m:r>
                    <m:d>
                      <m:dPr>
                        <m:ctrlPr>
                          <a:rPr lang="en-US" sz="2200" i="1">
                            <a:latin typeface="Cambria Math" panose="02040503050406030204" pitchFamily="18" charset="0"/>
                            <a:cs typeface="Times New Roman" panose="02020603050405020304" pitchFamily="18" charset="0"/>
                          </a:rPr>
                        </m:ctrlPr>
                      </m:dPr>
                      <m:e>
                        <m:r>
                          <a:rPr lang="en-US" sz="2200" i="1">
                            <a:latin typeface="Cambria Math"/>
                            <a:cs typeface="Times New Roman" panose="02020603050405020304" pitchFamily="18" charset="0"/>
                          </a:rPr>
                          <m:t>𝑢</m:t>
                        </m:r>
                      </m:e>
                    </m:d>
                  </m:oMath>
                </a14:m>
                <a:r>
                  <a:rPr lang="en-US" sz="2200" dirty="0" smtClean="0">
                    <a:latin typeface="+mj-lt"/>
                    <a:cs typeface="Times New Roman" panose="02020603050405020304" pitchFamily="18" charset="0"/>
                  </a:rPr>
                  <a:t> : proximity value w.r.t. the query</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31799" y="1914432"/>
                <a:ext cx="4469982" cy="407429"/>
              </a:xfrm>
              <a:prstGeom prst="rect">
                <a:avLst/>
              </a:prstGeom>
              <a:blipFill rotWithShape="0">
                <a:blip r:embed="rId5"/>
                <a:stretch>
                  <a:fillRect t="-10448" r="-1228" b="-35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309045" y="1316725"/>
                <a:ext cx="4124338" cy="5977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r>
                  <a:rPr lang="en-US" sz="2400" b="1" dirty="0" smtClean="0">
                    <a:latin typeface="+mj-lt"/>
                    <a:cs typeface="Times New Roman" panose="02020603050405020304" pitchFamily="18" charset="0"/>
                  </a:rPr>
                  <a:t>Node Weight</a:t>
                </a:r>
                <a:r>
                  <a:rPr lang="en-US" sz="2400" dirty="0" smtClean="0">
                    <a:latin typeface="+mj-lt"/>
                    <a:cs typeface="Times New Roman" panose="02020603050405020304" pitchFamily="18" charset="0"/>
                  </a:rPr>
                  <a:t>:      </a:t>
                </a:r>
                <a14:m>
                  <m:oMath xmlns:m="http://schemas.openxmlformats.org/officeDocument/2006/math">
                    <m:r>
                      <a:rPr lang="el-GR" sz="2400" b="0" i="1" smtClean="0">
                        <a:latin typeface="Cambria Math"/>
                        <a:ea typeface="Cambria Math"/>
                        <a:cs typeface="Times New Roman" panose="02020603050405020304" pitchFamily="18" charset="0"/>
                      </a:rPr>
                      <m:t>𝜋</m:t>
                    </m:r>
                    <m:r>
                      <a:rPr lang="en-US" sz="2400" b="0" i="1" smtClean="0">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𝑢</m:t>
                    </m:r>
                    <m:r>
                      <a:rPr lang="en-US" sz="2400" b="0" i="1" smtClean="0">
                        <a:latin typeface="Cambria Math"/>
                        <a:ea typeface="Cambria Math"/>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a:cs typeface="Times New Roman" panose="02020603050405020304" pitchFamily="18" charset="0"/>
                          </a:rPr>
                          <m:t>1</m:t>
                        </m:r>
                      </m:num>
                      <m:den>
                        <m:r>
                          <a:rPr lang="en-US" sz="2400" b="0" i="1" smtClean="0">
                            <a:latin typeface="Cambria Math"/>
                            <a:cs typeface="Times New Roman" panose="02020603050405020304" pitchFamily="18" charset="0"/>
                          </a:rPr>
                          <m:t>𝑟</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𝑢</m:t>
                        </m:r>
                        <m:r>
                          <a:rPr lang="en-US" sz="2400" b="0" i="1" smtClean="0">
                            <a:latin typeface="Cambria Math"/>
                            <a:cs typeface="Times New Roman" panose="02020603050405020304" pitchFamily="18" charset="0"/>
                          </a:rPr>
                          <m:t>)</m:t>
                        </m:r>
                      </m:den>
                    </m:f>
                  </m:oMath>
                </a14:m>
                <a:endParaRPr lang="en-US" sz="2400" i="1" dirty="0">
                  <a:latin typeface="+mj-lt"/>
                  <a:cs typeface="Times New Roman" panose="02020603050405020304" pitchFamily="18" charset="0"/>
                </a:endParaRP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309045" y="1316725"/>
                <a:ext cx="4124338" cy="597707"/>
              </a:xfrm>
              <a:prstGeom prst="rect">
                <a:avLst/>
              </a:prstGeom>
              <a:blipFill rotWithShape="0">
                <a:blip r:embed="rId6"/>
                <a:stretch>
                  <a:fillRect l="-2219" b="-13265"/>
                </a:stretch>
              </a:blipFill>
            </p:spPr>
            <p:txBody>
              <a:bodyPr/>
              <a:lstStyle/>
              <a:p>
                <a:r>
                  <a:rPr lang="en-US">
                    <a:noFill/>
                  </a:rPr>
                  <a:t> </a:t>
                </a:r>
              </a:p>
            </p:txBody>
          </p:sp>
        </mc:Fallback>
      </mc:AlternateContent>
      <p:grpSp>
        <p:nvGrpSpPr>
          <p:cNvPr id="5" name="Group 4"/>
          <p:cNvGrpSpPr/>
          <p:nvPr/>
        </p:nvGrpSpPr>
        <p:grpSpPr>
          <a:xfrm>
            <a:off x="106820" y="2581763"/>
            <a:ext cx="4465180" cy="1876915"/>
            <a:chOff x="106820" y="2581763"/>
            <a:chExt cx="4465180" cy="1876915"/>
          </a:xfrm>
        </p:grpSpPr>
        <p:sp>
          <p:nvSpPr>
            <p:cNvPr id="71" name="Content Placeholder 2"/>
            <p:cNvSpPr txBox="1">
              <a:spLocks/>
            </p:cNvSpPr>
            <p:nvPr/>
          </p:nvSpPr>
          <p:spPr>
            <a:xfrm>
              <a:off x="309044" y="2581763"/>
              <a:ext cx="3110806" cy="39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r>
                <a:rPr lang="en-US" sz="2400" b="1" dirty="0" smtClean="0">
                  <a:latin typeface="+mj-lt"/>
                  <a:cs typeface="Times New Roman" panose="02020603050405020304" pitchFamily="18" charset="0"/>
                </a:rPr>
                <a:t>Query biased density</a:t>
              </a:r>
              <a:r>
                <a:rPr lang="en-US" sz="2400" dirty="0" smtClean="0">
                  <a:latin typeface="+mj-lt"/>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72" name="Content Placeholder 2"/>
                <p:cNvSpPr txBox="1">
                  <a:spLocks/>
                </p:cNvSpPr>
                <p:nvPr/>
              </p:nvSpPr>
              <p:spPr>
                <a:xfrm>
                  <a:off x="1219672" y="3068512"/>
                  <a:ext cx="2200178" cy="9005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cs typeface="Times New Roman" panose="02020603050405020304" pitchFamily="18" charset="0"/>
                          </a:rPr>
                          <m:t>𝜌</m:t>
                        </m:r>
                        <m:r>
                          <a:rPr lang="en-US" sz="2400" b="0" i="1" smtClean="0">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𝑆</m:t>
                        </m:r>
                        <m:r>
                          <a:rPr lang="en-US" sz="2400" b="0" i="1" smtClean="0">
                            <a:latin typeface="Cambria Math"/>
                            <a:ea typeface="Cambria Math"/>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a:cs typeface="Times New Roman" panose="02020603050405020304" pitchFamily="18" charset="0"/>
                              </a:rPr>
                              <m:t>𝑒</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𝑆</m:t>
                            </m:r>
                            <m:r>
                              <a:rPr lang="en-US" sz="2400" b="0" i="1" smtClean="0">
                                <a:latin typeface="Cambria Math"/>
                                <a:cs typeface="Times New Roman" panose="02020603050405020304" pitchFamily="18" charset="0"/>
                              </a:rPr>
                              <m:t>)</m:t>
                            </m:r>
                          </m:num>
                          <m:den>
                            <m:r>
                              <a:rPr lang="el-GR" sz="2400" i="1">
                                <a:latin typeface="Cambria Math"/>
                                <a:ea typeface="Cambria Math"/>
                                <a:cs typeface="Times New Roman" panose="02020603050405020304" pitchFamily="18" charset="0"/>
                              </a:rPr>
                              <m:t>𝜋</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𝑆</m:t>
                            </m:r>
                            <m:r>
                              <a:rPr lang="en-US" sz="2400" b="0" i="1" smtClean="0">
                                <a:latin typeface="Cambria Math"/>
                                <a:cs typeface="Times New Roman" panose="02020603050405020304" pitchFamily="18" charset="0"/>
                              </a:rPr>
                              <m:t>)</m:t>
                            </m:r>
                          </m:den>
                        </m:f>
                      </m:oMath>
                    </m:oMathPara>
                  </a14:m>
                  <a:endParaRPr lang="en-US" sz="2400" i="1" dirty="0">
                    <a:latin typeface="+mj-lt"/>
                    <a:cs typeface="Times New Roman" panose="02020603050405020304" pitchFamily="18" charset="0"/>
                  </a:endParaRPr>
                </a:p>
              </p:txBody>
            </p:sp>
          </mc:Choice>
          <mc:Fallback xmlns="">
            <p:sp>
              <p:nvSpPr>
                <p:cNvPr id="72" name="Content Placeholder 2"/>
                <p:cNvSpPr txBox="1">
                  <a:spLocks noRot="1" noChangeAspect="1" noMove="1" noResize="1" noEditPoints="1" noAdjustHandles="1" noChangeArrowheads="1" noChangeShapeType="1" noTextEdit="1"/>
                </p:cNvSpPr>
                <p:nvPr/>
              </p:nvSpPr>
              <p:spPr>
                <a:xfrm>
                  <a:off x="1219672" y="3068512"/>
                  <a:ext cx="2200178" cy="90054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Content Placeholder 2"/>
                <p:cNvSpPr txBox="1">
                  <a:spLocks/>
                </p:cNvSpPr>
                <p:nvPr/>
              </p:nvSpPr>
              <p:spPr>
                <a:xfrm>
                  <a:off x="106820" y="3978710"/>
                  <a:ext cx="4465180" cy="4799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14:m>
                    <m:oMath xmlns:m="http://schemas.openxmlformats.org/officeDocument/2006/math">
                      <m:r>
                        <a:rPr lang="el-GR" sz="2000" i="1" smtClean="0">
                          <a:latin typeface="Cambria Math"/>
                          <a:ea typeface="Cambria Math"/>
                          <a:cs typeface="Times New Roman" panose="02020603050405020304" pitchFamily="18" charset="0"/>
                        </a:rPr>
                        <m:t>𝜋</m:t>
                      </m:r>
                      <m:d>
                        <m:dPr>
                          <m:ctrlPr>
                            <a:rPr lang="en-US" sz="2000" i="1">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𝑆</m:t>
                          </m:r>
                        </m:e>
                      </m:d>
                      <m:r>
                        <a:rPr lang="en-US" sz="2000" b="0" i="1" smtClean="0">
                          <a:latin typeface="Cambria Math"/>
                          <a:cs typeface="Times New Roman" panose="02020603050405020304" pitchFamily="18" charset="0"/>
                        </a:rPr>
                        <m:t>=</m:t>
                      </m:r>
                      <m:nary>
                        <m:naryPr>
                          <m:chr m:val="∑"/>
                          <m:limLoc m:val="subSup"/>
                          <m:supHide m:val="on"/>
                          <m:ctrlPr>
                            <a:rPr lang="en-US" sz="2000" b="0" i="1" smtClean="0">
                              <a:latin typeface="Cambria Math" panose="02040503050406030204" pitchFamily="18" charset="0"/>
                              <a:cs typeface="Times New Roman" panose="02020603050405020304" pitchFamily="18" charset="0"/>
                            </a:rPr>
                          </m:ctrlPr>
                        </m:naryPr>
                        <m:sub>
                          <m:r>
                            <m:rPr>
                              <m:brk m:alnAt="9"/>
                            </m:rPr>
                            <a:rPr lang="en-US" sz="2000" b="0" i="1" smtClean="0">
                              <a:latin typeface="Cambria Math"/>
                              <a:cs typeface="Times New Roman" panose="02020603050405020304" pitchFamily="18" charset="0"/>
                            </a:rPr>
                            <m:t>𝑢</m:t>
                          </m:r>
                          <m:r>
                            <a:rPr lang="en-US" sz="2000" b="0" i="1" smtClean="0">
                              <a:latin typeface="Cambria Math"/>
                              <a:ea typeface="Cambria Math"/>
                              <a:cs typeface="Times New Roman" panose="02020603050405020304" pitchFamily="18" charset="0"/>
                            </a:rPr>
                            <m:t>∈</m:t>
                          </m:r>
                          <m:r>
                            <a:rPr lang="en-US" sz="2000" b="0" i="1" smtClean="0">
                              <a:latin typeface="Cambria Math"/>
                              <a:ea typeface="Cambria Math"/>
                              <a:cs typeface="Times New Roman" panose="02020603050405020304" pitchFamily="18" charset="0"/>
                            </a:rPr>
                            <m:t>𝑆</m:t>
                          </m:r>
                        </m:sub>
                        <m:sup/>
                        <m:e>
                          <m:r>
                            <a:rPr lang="el-GR" sz="2000" i="1">
                              <a:latin typeface="Cambria Math"/>
                              <a:ea typeface="Cambria Math"/>
                              <a:cs typeface="Times New Roman" panose="02020603050405020304" pitchFamily="18" charset="0"/>
                            </a:rPr>
                            <m:t>𝜋</m:t>
                          </m:r>
                          <m:r>
                            <a:rPr lang="en-US" sz="2000" i="1">
                              <a:latin typeface="Cambria Math"/>
                              <a:ea typeface="Cambria Math"/>
                              <a:cs typeface="Times New Roman" panose="02020603050405020304" pitchFamily="18" charset="0"/>
                            </a:rPr>
                            <m:t>(</m:t>
                          </m:r>
                          <m:r>
                            <a:rPr lang="en-US" sz="2000" i="1">
                              <a:latin typeface="Cambria Math"/>
                              <a:ea typeface="Cambria Math"/>
                              <a:cs typeface="Times New Roman" panose="02020603050405020304" pitchFamily="18" charset="0"/>
                            </a:rPr>
                            <m:t>𝑢</m:t>
                          </m:r>
                          <m:r>
                            <a:rPr lang="en-US" sz="2000" i="1">
                              <a:latin typeface="Cambria Math"/>
                              <a:ea typeface="Cambria Math"/>
                              <a:cs typeface="Times New Roman" panose="02020603050405020304" pitchFamily="18" charset="0"/>
                            </a:rPr>
                            <m:t>)</m:t>
                          </m:r>
                        </m:e>
                      </m:nary>
                    </m:oMath>
                  </a14:m>
                  <a:r>
                    <a:rPr lang="en-US" sz="2000" dirty="0" smtClean="0">
                      <a:latin typeface="+mj-lt"/>
                      <a:cs typeface="Times New Roman" panose="02020603050405020304" pitchFamily="18" charset="0"/>
                    </a:rPr>
                    <a:t> : </a:t>
                  </a:r>
                  <a:r>
                    <a:rPr lang="en-US" altLang="zh-CN" sz="2000" dirty="0" smtClean="0">
                      <a:latin typeface="+mj-lt"/>
                      <a:cs typeface="Times New Roman" panose="02020603050405020304" pitchFamily="18" charset="0"/>
                    </a:rPr>
                    <a:t>sum of node weights</a:t>
                  </a:r>
                  <a:endParaRPr lang="en-US" sz="2000" dirty="0" smtClean="0">
                    <a:latin typeface="+mj-lt"/>
                    <a:cs typeface="Times New Roman" panose="02020603050405020304" pitchFamily="18" charset="0"/>
                  </a:endParaRPr>
                </a:p>
              </p:txBody>
            </p:sp>
          </mc:Choice>
          <mc:Fallback xmlns="">
            <p:sp>
              <p:nvSpPr>
                <p:cNvPr id="73" name="Content Placeholder 2"/>
                <p:cNvSpPr txBox="1">
                  <a:spLocks noRot="1" noChangeAspect="1" noMove="1" noResize="1" noEditPoints="1" noAdjustHandles="1" noChangeArrowheads="1" noChangeShapeType="1" noTextEdit="1"/>
                </p:cNvSpPr>
                <p:nvPr/>
              </p:nvSpPr>
              <p:spPr>
                <a:xfrm>
                  <a:off x="106820" y="3978710"/>
                  <a:ext cx="4465180" cy="479968"/>
                </a:xfrm>
                <a:prstGeom prst="rect">
                  <a:avLst/>
                </a:prstGeom>
                <a:blipFill rotWithShape="0">
                  <a:blip r:embed="rId8"/>
                  <a:stretch>
                    <a:fillRect t="-103846" r="-1230" b="-138462"/>
                  </a:stretch>
                </a:blipFill>
              </p:spPr>
              <p:txBody>
                <a:bodyPr/>
                <a:lstStyle/>
                <a:p>
                  <a:r>
                    <a:rPr lang="en-US">
                      <a:noFill/>
                    </a:rPr>
                    <a:t> </a:t>
                  </a:r>
                </a:p>
              </p:txBody>
            </p:sp>
          </mc:Fallback>
        </mc:AlternateContent>
      </p:grpSp>
      <p:sp>
        <p:nvSpPr>
          <p:cNvPr id="74" name="Content Placeholder 2"/>
          <p:cNvSpPr txBox="1">
            <a:spLocks/>
          </p:cNvSpPr>
          <p:nvPr/>
        </p:nvSpPr>
        <p:spPr>
          <a:xfrm>
            <a:off x="307556" y="4682116"/>
            <a:ext cx="4179990" cy="9071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763" lvl="1" indent="0">
              <a:buNone/>
            </a:pPr>
            <a:r>
              <a:rPr lang="en-US" sz="2400" dirty="0" smtClean="0">
                <a:latin typeface="+mj-lt"/>
                <a:cs typeface="Times New Roman" panose="02020603050405020304" pitchFamily="18" charset="0"/>
              </a:rPr>
              <a:t>Subgraph </a:t>
            </a:r>
            <a:r>
              <a:rPr lang="en-US" sz="2400" b="1" dirty="0" smtClean="0">
                <a:solidFill>
                  <a:srgbClr val="FF00FF"/>
                </a:solidFill>
                <a:latin typeface="+mj-lt"/>
                <a:cs typeface="Times New Roman" panose="02020603050405020304" pitchFamily="18" charset="0"/>
              </a:rPr>
              <a:t>A</a:t>
            </a:r>
            <a:r>
              <a:rPr lang="en-US" sz="2400" dirty="0" smtClean="0">
                <a:latin typeface="+mj-lt"/>
                <a:cs typeface="Times New Roman" panose="02020603050405020304" pitchFamily="18" charset="0"/>
              </a:rPr>
              <a:t> becomes the </a:t>
            </a:r>
          </a:p>
          <a:p>
            <a:pPr marL="4763" lvl="1" indent="0">
              <a:buNone/>
            </a:pPr>
            <a:r>
              <a:rPr lang="en-US" sz="2400" b="1" dirty="0" smtClean="0">
                <a:latin typeface="+mj-lt"/>
                <a:cs typeface="Times New Roman" panose="02020603050405020304" pitchFamily="18" charset="0"/>
              </a:rPr>
              <a:t>query biased densest subgraph</a:t>
            </a:r>
            <a:endParaRPr lang="en-US" sz="2400" dirty="0" smtClean="0">
              <a:latin typeface="+mj-lt"/>
              <a:cs typeface="Times New Roman" panose="02020603050405020304" pitchFamily="18" charset="0"/>
            </a:endParaRPr>
          </a:p>
        </p:txBody>
      </p:sp>
      <p:sp>
        <p:nvSpPr>
          <p:cNvPr id="14" name="TextBox 13"/>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6865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23527" y="356600"/>
            <a:ext cx="7335353" cy="652885"/>
          </a:xfrm>
        </p:spPr>
        <p:txBody>
          <a:bodyPr>
            <a:normAutofit/>
          </a:bodyPr>
          <a:lstStyle/>
          <a:p>
            <a:pPr algn="ctr"/>
            <a:r>
              <a:rPr lang="en-US" sz="3600" dirty="0" smtClean="0">
                <a:solidFill>
                  <a:schemeClr val="tx1"/>
                </a:solidFill>
                <a:latin typeface="+mj-lt"/>
                <a:cs typeface="Times New Roman" pitchFamily="18" charset="0"/>
              </a:rPr>
              <a:t>QDC  Problem</a:t>
            </a:r>
            <a:endParaRPr lang="en-US" sz="3600" dirty="0">
              <a:solidFill>
                <a:schemeClr val="tx1"/>
              </a:solidFill>
              <a:latin typeface="+mj-lt"/>
              <a:cs typeface="Times New Roman" pitchFamily="18" charset="0"/>
            </a:endParaRPr>
          </a:p>
        </p:txBody>
      </p:sp>
      <p:sp>
        <p:nvSpPr>
          <p:cNvPr id="20" name="Content Placeholder 2"/>
          <p:cNvSpPr txBox="1">
            <a:spLocks/>
          </p:cNvSpPr>
          <p:nvPr/>
        </p:nvSpPr>
        <p:spPr bwMode="auto">
          <a:xfrm>
            <a:off x="885120" y="1201510"/>
            <a:ext cx="7796215" cy="480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400" dirty="0" smtClean="0">
                <a:solidFill>
                  <a:schemeClr val="tx1"/>
                </a:solidFill>
                <a:latin typeface="+mj-lt"/>
                <a:cs typeface="Times New Roman" panose="02020603050405020304" pitchFamily="18" charset="0"/>
              </a:rPr>
              <a:t>Query biased densest connected </a:t>
            </a:r>
            <a:r>
              <a:rPr lang="en-US" sz="2400" dirty="0" err="1" smtClean="0">
                <a:solidFill>
                  <a:schemeClr val="tx1"/>
                </a:solidFill>
                <a:latin typeface="+mj-lt"/>
                <a:cs typeface="Times New Roman" panose="02020603050405020304" pitchFamily="18" charset="0"/>
              </a:rPr>
              <a:t>subgraph</a:t>
            </a:r>
            <a:r>
              <a:rPr lang="en-US" sz="2400" dirty="0" smtClean="0">
                <a:solidFill>
                  <a:schemeClr val="tx1"/>
                </a:solidFill>
                <a:latin typeface="+mj-lt"/>
                <a:cs typeface="Times New Roman" panose="02020603050405020304" pitchFamily="18" charset="0"/>
              </a:rPr>
              <a:t> (QDC) problem:</a:t>
            </a:r>
            <a:endParaRPr lang="en-US" sz="2400" dirty="0">
              <a:solidFill>
                <a:schemeClr val="tx1"/>
              </a:solidFill>
              <a:latin typeface="+mj-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Content Placeholder 2"/>
              <p:cNvSpPr txBox="1">
                <a:spLocks/>
              </p:cNvSpPr>
              <p:nvPr/>
            </p:nvSpPr>
            <p:spPr>
              <a:xfrm>
                <a:off x="885119" y="1815990"/>
                <a:ext cx="6682471" cy="37372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2400" b="1" dirty="0" smtClean="0">
                    <a:latin typeface="+mj-lt"/>
                    <a:cs typeface="Times New Roman" panose="02020603050405020304" pitchFamily="18" charset="0"/>
                  </a:rPr>
                  <a:t>Input</a:t>
                </a:r>
                <a:r>
                  <a:rPr lang="en-US" sz="2400" b="1" dirty="0">
                    <a:latin typeface="+mj-lt"/>
                    <a:cs typeface="Times New Roman" panose="02020603050405020304" pitchFamily="18" charset="0"/>
                  </a:rPr>
                  <a:t>: </a:t>
                </a:r>
                <a:r>
                  <a:rPr lang="en-US" sz="2400" b="1" dirty="0" smtClean="0">
                    <a:latin typeface="+mj-lt"/>
                    <a:cs typeface="Times New Roman" panose="02020603050405020304" pitchFamily="18" charset="0"/>
                  </a:rPr>
                  <a:t> </a:t>
                </a:r>
              </a:p>
              <a:p>
                <a:pPr marL="1082675" lvl="1" indent="-457200">
                  <a:buFont typeface="+mj-lt"/>
                  <a:buAutoNum type="alphaLcParenR"/>
                </a:pPr>
                <a:r>
                  <a:rPr lang="en-US" sz="2400" dirty="0" smtClean="0">
                    <a:latin typeface="+mj-lt"/>
                    <a:cs typeface="Times New Roman" panose="02020603050405020304" pitchFamily="18" charset="0"/>
                  </a:rPr>
                  <a:t>Graph </a:t>
                </a:r>
                <a14:m>
                  <m:oMath xmlns:m="http://schemas.openxmlformats.org/officeDocument/2006/math">
                    <m:r>
                      <a:rPr lang="en-US" sz="2400">
                        <a:latin typeface="Cambria Math"/>
                        <a:cs typeface="Times New Roman" panose="02020603050405020304" pitchFamily="18" charset="0"/>
                      </a:rPr>
                      <m:t>𝐺</m:t>
                    </m:r>
                    <m:r>
                      <a:rPr lang="en-US" sz="2400">
                        <a:latin typeface="Cambria Math"/>
                        <a:cs typeface="Times New Roman" panose="02020603050405020304" pitchFamily="18" charset="0"/>
                      </a:rPr>
                      <m:t>(</m:t>
                    </m:r>
                    <m:r>
                      <a:rPr lang="en-US" sz="2400">
                        <a:latin typeface="Cambria Math"/>
                        <a:cs typeface="Times New Roman" panose="02020603050405020304" pitchFamily="18" charset="0"/>
                      </a:rPr>
                      <m:t>𝑉</m:t>
                    </m:r>
                    <m:r>
                      <a:rPr lang="en-US" sz="2400">
                        <a:latin typeface="Cambria Math"/>
                        <a:cs typeface="Times New Roman" panose="02020603050405020304" pitchFamily="18" charset="0"/>
                      </a:rPr>
                      <m:t>,</m:t>
                    </m:r>
                    <m:r>
                      <a:rPr lang="en-US" sz="2400">
                        <a:latin typeface="Cambria Math"/>
                        <a:cs typeface="Times New Roman" panose="02020603050405020304" pitchFamily="18" charset="0"/>
                      </a:rPr>
                      <m:t>𝐸</m:t>
                    </m:r>
                    <m:r>
                      <a:rPr lang="en-US" sz="2400">
                        <a:latin typeface="Cambria Math"/>
                        <a:cs typeface="Times New Roman" panose="02020603050405020304" pitchFamily="18" charset="0"/>
                      </a:rPr>
                      <m:t>)</m:t>
                    </m:r>
                  </m:oMath>
                </a14:m>
                <a:endParaRPr lang="en-US" sz="2400" dirty="0" smtClean="0">
                  <a:latin typeface="+mj-lt"/>
                  <a:cs typeface="Times New Roman" panose="02020603050405020304" pitchFamily="18" charset="0"/>
                </a:endParaRPr>
              </a:p>
              <a:p>
                <a:pPr marL="1082675" lvl="1" indent="-457200">
                  <a:buFont typeface="+mj-lt"/>
                  <a:buAutoNum type="alphaLcParenR"/>
                </a:pPr>
                <a:r>
                  <a:rPr lang="en-US" sz="2400" dirty="0" smtClean="0">
                    <a:latin typeface="+mj-lt"/>
                    <a:cs typeface="Times New Roman" panose="02020603050405020304" pitchFamily="18" charset="0"/>
                  </a:rPr>
                  <a:t>A </a:t>
                </a:r>
                <a:r>
                  <a:rPr lang="en-US" sz="2400" dirty="0">
                    <a:latin typeface="+mj-lt"/>
                    <a:cs typeface="Times New Roman" panose="02020603050405020304" pitchFamily="18" charset="0"/>
                  </a:rPr>
                  <a:t>set of </a:t>
                </a:r>
                <a:r>
                  <a:rPr lang="en-US" sz="2400" dirty="0" smtClean="0">
                    <a:latin typeface="+mj-lt"/>
                    <a:cs typeface="Times New Roman" panose="02020603050405020304" pitchFamily="18" charset="0"/>
                  </a:rPr>
                  <a:t>query nodes </a:t>
                </a:r>
                <a14:m>
                  <m:oMath xmlns:m="http://schemas.openxmlformats.org/officeDocument/2006/math">
                    <m:r>
                      <a:rPr lang="en-US" sz="2400" b="0" i="1" smtClean="0">
                        <a:latin typeface="Cambria Math"/>
                        <a:cs typeface="Times New Roman" panose="02020603050405020304" pitchFamily="18" charset="0"/>
                      </a:rPr>
                      <m:t>𝑄</m:t>
                    </m:r>
                  </m:oMath>
                </a14:m>
                <a:endParaRPr lang="en-US" sz="2400" dirty="0" smtClean="0">
                  <a:latin typeface="+mj-lt"/>
                  <a:cs typeface="Times New Roman" panose="02020603050405020304" pitchFamily="18" charset="0"/>
                </a:endParaRPr>
              </a:p>
              <a:p>
                <a:pPr marL="625475" lvl="1" indent="0">
                  <a:buNone/>
                </a:pPr>
                <a:endParaRPr lang="en-US" sz="2400" dirty="0" smtClean="0">
                  <a:latin typeface="+mj-lt"/>
                  <a:cs typeface="Times New Roman" panose="02020603050405020304" pitchFamily="18" charset="0"/>
                </a:endParaRPr>
              </a:p>
              <a:p>
                <a:pPr marL="0" lvl="1" indent="0">
                  <a:buNone/>
                </a:pPr>
                <a:r>
                  <a:rPr lang="en-US" sz="2400" b="1" dirty="0" smtClean="0">
                    <a:latin typeface="+mj-lt"/>
                    <a:cs typeface="Times New Roman" panose="02020603050405020304" pitchFamily="18" charset="0"/>
                  </a:rPr>
                  <a:t>Output</a:t>
                </a:r>
                <a:r>
                  <a:rPr lang="en-US" sz="2400" b="1" dirty="0">
                    <a:latin typeface="+mj-lt"/>
                    <a:cs typeface="Times New Roman" panose="02020603050405020304" pitchFamily="18" charset="0"/>
                  </a:rPr>
                  <a:t>:</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Subgraph</a:t>
                </a:r>
                <a:r>
                  <a:rPr lang="en-US" sz="2400" dirty="0" smtClean="0">
                    <a:latin typeface="+mj-lt"/>
                    <a:cs typeface="Times New Roman" panose="02020603050405020304" pitchFamily="18" charset="0"/>
                  </a:rPr>
                  <a:t>  </a:t>
                </a:r>
                <a14:m>
                  <m:oMath xmlns:m="http://schemas.openxmlformats.org/officeDocument/2006/math">
                    <m:r>
                      <a:rPr lang="en-US" sz="2400">
                        <a:latin typeface="Cambria Math"/>
                        <a:cs typeface="Times New Roman" panose="02020603050405020304" pitchFamily="18" charset="0"/>
                      </a:rPr>
                      <m:t>𝐺</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𝑆</m:t>
                        </m:r>
                      </m:e>
                    </m:d>
                  </m:oMath>
                </a14:m>
                <a:r>
                  <a:rPr lang="en-US" sz="2400" dirty="0">
                    <a:latin typeface="+mj-lt"/>
                    <a:cs typeface="Times New Roman" panose="02020603050405020304" pitchFamily="18" charset="0"/>
                  </a:rPr>
                  <a:t> </a:t>
                </a:r>
                <a:r>
                  <a:rPr lang="en-US" sz="2400" dirty="0" smtClean="0">
                    <a:latin typeface="+mj-lt"/>
                    <a:cs typeface="Times New Roman" panose="02020603050405020304" pitchFamily="18" charset="0"/>
                  </a:rPr>
                  <a:t> such that:</a:t>
                </a:r>
              </a:p>
              <a:p>
                <a:pPr marL="1031875" lvl="1" indent="-406400">
                  <a:buFont typeface="+mj-lt"/>
                  <a:buAutoNum type="arabicParenR"/>
                </a:pPr>
                <a:r>
                  <a:rPr lang="en-US" sz="2400" dirty="0" smtClean="0">
                    <a:cs typeface="Times New Roman" panose="02020603050405020304" pitchFamily="18" charset="0"/>
                  </a:rPr>
                  <a:t> </a:t>
                </a:r>
                <a14:m>
                  <m:oMath xmlns:m="http://schemas.openxmlformats.org/officeDocument/2006/math">
                    <m:r>
                      <a:rPr lang="en-US" sz="2400" i="1">
                        <a:latin typeface="Cambria Math"/>
                        <a:cs typeface="Times New Roman" panose="02020603050405020304" pitchFamily="18" charset="0"/>
                      </a:rPr>
                      <m:t>𝑆</m:t>
                    </m:r>
                  </m:oMath>
                </a14:m>
                <a:r>
                  <a:rPr lang="en-US" sz="2400" dirty="0" smtClean="0">
                    <a:latin typeface="+mj-lt"/>
                    <a:cs typeface="Times New Roman" panose="02020603050405020304" pitchFamily="18" charset="0"/>
                  </a:rPr>
                  <a:t> contains </a:t>
                </a:r>
                <a14:m>
                  <m:oMath xmlns:m="http://schemas.openxmlformats.org/officeDocument/2006/math">
                    <m:r>
                      <a:rPr lang="en-US" sz="2400" i="1">
                        <a:latin typeface="Cambria Math"/>
                        <a:cs typeface="Times New Roman" panose="02020603050405020304" pitchFamily="18" charset="0"/>
                      </a:rPr>
                      <m:t>𝑄</m:t>
                    </m:r>
                  </m:oMath>
                </a14:m>
                <a:r>
                  <a:rPr lang="en-US" sz="2400" dirty="0" smtClean="0">
                    <a:latin typeface="+mj-lt"/>
                    <a:cs typeface="Times New Roman" panose="02020603050405020304" pitchFamily="18" charset="0"/>
                  </a:rPr>
                  <a:t> (</a:t>
                </a:r>
                <a14:m>
                  <m:oMath xmlns:m="http://schemas.openxmlformats.org/officeDocument/2006/math">
                    <m:r>
                      <a:rPr lang="en-US" sz="2400" b="0" i="1" smtClean="0">
                        <a:latin typeface="Cambria Math"/>
                        <a:cs typeface="Times New Roman" panose="02020603050405020304" pitchFamily="18" charset="0"/>
                      </a:rPr>
                      <m:t>𝑄</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𝑆</m:t>
                    </m:r>
                  </m:oMath>
                </a14:m>
                <a:r>
                  <a:rPr lang="en-US" sz="2400" dirty="0" smtClean="0">
                    <a:latin typeface="+mj-lt"/>
                    <a:cs typeface="Times New Roman" panose="02020603050405020304" pitchFamily="18" charset="0"/>
                  </a:rPr>
                  <a:t>)</a:t>
                </a:r>
              </a:p>
              <a:p>
                <a:pPr marL="1031875" lvl="1" indent="-406400">
                  <a:buFont typeface="+mj-lt"/>
                  <a:buAutoNum type="arabicParenR"/>
                </a:pPr>
                <a:r>
                  <a:rPr lang="en-US" sz="2400" dirty="0" smtClean="0">
                    <a:ea typeface="Cambria Math"/>
                    <a:cs typeface="Times New Roman" panose="02020603050405020304" pitchFamily="18" charset="0"/>
                  </a:rPr>
                  <a:t> Query biased density  </a:t>
                </a:r>
                <a14:m>
                  <m:oMath xmlns:m="http://schemas.openxmlformats.org/officeDocument/2006/math">
                    <m:r>
                      <a:rPr lang="en-US" sz="2400" i="1" dirty="0">
                        <a:latin typeface="Cambria Math"/>
                        <a:ea typeface="Cambria Math"/>
                        <a:cs typeface="Times New Roman" panose="02020603050405020304" pitchFamily="18" charset="0"/>
                      </a:rPr>
                      <m:t>𝜌</m:t>
                    </m:r>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𝑆</m:t>
                        </m:r>
                      </m:e>
                    </m:d>
                  </m:oMath>
                </a14:m>
                <a:r>
                  <a:rPr lang="en-US" sz="2400" dirty="0" smtClean="0">
                    <a:latin typeface="+mj-lt"/>
                    <a:cs typeface="Times New Roman" panose="02020603050405020304" pitchFamily="18" charset="0"/>
                  </a:rPr>
                  <a:t> is maximized</a:t>
                </a:r>
              </a:p>
              <a:p>
                <a:pPr marL="1031875" lvl="1" indent="-406400">
                  <a:buFont typeface="+mj-lt"/>
                  <a:buAutoNum type="arabicParenR"/>
                </a:pPr>
                <a:r>
                  <a:rPr lang="en-US" sz="2400" dirty="0" smtClean="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𝐺</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𝑆</m:t>
                    </m:r>
                    <m:r>
                      <a:rPr lang="en-US" sz="2400" i="1" dirty="0" smtClean="0">
                        <a:latin typeface="Cambria Math"/>
                        <a:cs typeface="Times New Roman" panose="02020603050405020304" pitchFamily="18" charset="0"/>
                      </a:rPr>
                      <m:t>]</m:t>
                    </m:r>
                  </m:oMath>
                </a14:m>
                <a:r>
                  <a:rPr lang="en-US" sz="2400" dirty="0" smtClean="0">
                    <a:latin typeface="+mj-lt"/>
                    <a:cs typeface="Times New Roman" panose="02020603050405020304" pitchFamily="18" charset="0"/>
                  </a:rPr>
                  <a:t> is connected</a:t>
                </a:r>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885119" y="1815990"/>
                <a:ext cx="6682471" cy="3737246"/>
              </a:xfrm>
              <a:prstGeom prst="rect">
                <a:avLst/>
              </a:prstGeom>
              <a:blipFill rotWithShape="0">
                <a:blip r:embed="rId3"/>
                <a:stretch>
                  <a:fillRect l="-1369" t="-1305"/>
                </a:stretch>
              </a:blipFill>
            </p:spPr>
            <p:txBody>
              <a:bodyPr/>
              <a:lstStyle/>
              <a:p>
                <a:r>
                  <a:rPr lang="en-US">
                    <a:noFill/>
                  </a:rPr>
                  <a:t> </a:t>
                </a:r>
              </a:p>
            </p:txBody>
          </p:sp>
        </mc:Fallback>
      </mc:AlternateContent>
      <p:sp>
        <p:nvSpPr>
          <p:cNvPr id="6" name="TextBox 5"/>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351135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555967273"/>
                  </p:ext>
                </p:extLst>
              </p:nvPr>
            </p:nvGraphicFramePr>
            <p:xfrm>
              <a:off x="215516" y="1376772"/>
              <a:ext cx="8748972" cy="3050803"/>
            </p:xfrm>
            <a:graphic>
              <a:graphicData uri="http://schemas.openxmlformats.org/drawingml/2006/table">
                <a:tbl>
                  <a:tblPr firstRow="1" bandRow="1">
                    <a:tableStyleId>{5C22544A-7EE6-4342-B048-85BDC9FD1C3A}</a:tableStyleId>
                  </a:tblPr>
                  <a:tblGrid>
                    <a:gridCol w="1416472"/>
                    <a:gridCol w="2579972"/>
                    <a:gridCol w="2556284"/>
                    <a:gridCol w="2196244"/>
                  </a:tblGrid>
                  <a:tr h="566527">
                    <a:tc>
                      <a:txBody>
                        <a:bodyPr/>
                        <a:lstStyle/>
                        <a:p>
                          <a:endParaRPr lang="en-US" dirty="0"/>
                        </a:p>
                      </a:txBody>
                      <a:tcPr marL="0" marR="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FFFF"/>
                        </a:solidFill>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endParaRPr lang="en-US" sz="2400" b="1" kern="1200" baseline="0" dirty="0" smtClean="0">
                            <a:solidFill>
                              <a:srgbClr val="E9EDEA"/>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p>
                      </a:txBody>
                      <a:tcPr marL="0" marR="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828092">
                    <a:tc>
                      <a:txBody>
                        <a:bodyPr/>
                        <a:lstStyle/>
                        <a:p>
                          <a:pPr algn="ctr"/>
                          <a:r>
                            <a:rPr lang="en-US" sz="2200" b="1" dirty="0" smtClean="0"/>
                            <a:t>Input</a:t>
                          </a:r>
                          <a:endParaRPr lang="en-US" sz="2200" b="1" dirty="0"/>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lvl="1" indent="0" algn="l">
                            <a:buFont typeface="+mj-lt"/>
                            <a:buNone/>
                          </a:pPr>
                          <a:r>
                            <a:rPr lang="en-US" sz="2200" kern="1200" dirty="0" smtClean="0">
                              <a:solidFill>
                                <a:schemeClr val="dk1"/>
                              </a:solidFill>
                              <a:latin typeface="+mn-lt"/>
                              <a:ea typeface="+mn-ea"/>
                              <a:cs typeface="Times New Roman" panose="02020603050405020304" pitchFamily="18" charset="0"/>
                            </a:rPr>
                            <a:t>1) </a:t>
                          </a:r>
                          <a14:m>
                            <m:oMath xmlns:m="http://schemas.openxmlformats.org/officeDocument/2006/math">
                              <m:r>
                                <a:rPr lang="en-US" sz="2200">
                                  <a:latin typeface="Cambria Math"/>
                                  <a:cs typeface="Times New Roman" panose="02020603050405020304" pitchFamily="18" charset="0"/>
                                </a:rPr>
                                <m:t>𝐺</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𝑉</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𝐸</m:t>
                              </m:r>
                              <m:r>
                                <a:rPr lang="en-US" sz="2200">
                                  <a:latin typeface="Cambria Math"/>
                                  <a:cs typeface="Times New Roman" panose="02020603050405020304" pitchFamily="18" charset="0"/>
                                </a:rPr>
                                <m:t>)</m:t>
                              </m:r>
                            </m:oMath>
                          </a14:m>
                          <a:endParaRPr lang="en-US" sz="2200" kern="1200" dirty="0" smtClean="0">
                            <a:solidFill>
                              <a:schemeClr val="dk1"/>
                            </a:solidFill>
                            <a:latin typeface="+mn-lt"/>
                            <a:ea typeface="+mn-ea"/>
                            <a:cs typeface="Times New Roman" panose="02020603050405020304" pitchFamily="18" charset="0"/>
                          </a:endParaRPr>
                        </a:p>
                        <a:p>
                          <a:pPr marL="63500" lvl="1" indent="0" algn="l">
                            <a:buFont typeface="+mj-lt"/>
                            <a:buNone/>
                          </a:pPr>
                          <a:r>
                            <a:rPr lang="en-US" sz="2200" kern="1200" dirty="0" smtClean="0">
                              <a:solidFill>
                                <a:schemeClr val="dk1"/>
                              </a:solidFill>
                              <a:latin typeface="+mn-lt"/>
                              <a:ea typeface="+mn-ea"/>
                              <a:cs typeface="Times New Roman" panose="02020603050405020304" pitchFamily="18" charset="0"/>
                            </a:rPr>
                            <a:t>2) query </a:t>
                          </a:r>
                          <a14:m>
                            <m:oMath xmlns:m="http://schemas.openxmlformats.org/officeDocument/2006/math">
                              <m:r>
                                <a:rPr lang="en-US" sz="2200" b="0" i="1" smtClean="0">
                                  <a:latin typeface="Cambria Math"/>
                                  <a:cs typeface="Times New Roman" panose="02020603050405020304" pitchFamily="18" charset="0"/>
                                </a:rPr>
                                <m:t>𝑄</m:t>
                              </m:r>
                            </m:oMath>
                          </a14:m>
                          <a:endParaRPr lang="en-US" sz="2200" kern="1200" dirty="0" smtClean="0">
                            <a:solidFill>
                              <a:schemeClr val="dk1"/>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lvl="1" indent="0" algn="l">
                            <a:buFont typeface="+mj-lt"/>
                            <a:buNone/>
                          </a:pPr>
                          <a:r>
                            <a:rPr lang="en-US" sz="2200" kern="1200" dirty="0" smtClean="0">
                              <a:solidFill>
                                <a:schemeClr val="dk1"/>
                              </a:solidFill>
                              <a:latin typeface="+mn-lt"/>
                              <a:ea typeface="+mn-ea"/>
                              <a:cs typeface="Times New Roman" panose="02020603050405020304" pitchFamily="18" charset="0"/>
                            </a:rPr>
                            <a:t>1) </a:t>
                          </a:r>
                          <a14:m>
                            <m:oMath xmlns:m="http://schemas.openxmlformats.org/officeDocument/2006/math">
                              <m:r>
                                <a:rPr lang="en-US" sz="2200">
                                  <a:latin typeface="Cambria Math"/>
                                  <a:cs typeface="Times New Roman" panose="02020603050405020304" pitchFamily="18" charset="0"/>
                                </a:rPr>
                                <m:t>𝐺</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𝑉</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𝐸</m:t>
                              </m:r>
                              <m:r>
                                <a:rPr lang="en-US" sz="2200">
                                  <a:latin typeface="Cambria Math"/>
                                  <a:cs typeface="Times New Roman" panose="02020603050405020304" pitchFamily="18" charset="0"/>
                                </a:rPr>
                                <m:t>)</m:t>
                              </m:r>
                            </m:oMath>
                          </a14:m>
                          <a:endParaRPr lang="en-US" sz="2200" kern="1200" dirty="0" smtClean="0">
                            <a:solidFill>
                              <a:schemeClr val="dk1"/>
                            </a:solidFill>
                            <a:latin typeface="+mn-lt"/>
                            <a:ea typeface="+mn-ea"/>
                            <a:cs typeface="Times New Roman" panose="02020603050405020304" pitchFamily="18" charset="0"/>
                          </a:endParaRPr>
                        </a:p>
                        <a:p>
                          <a:pPr marL="63500" lvl="1" indent="0" algn="l">
                            <a:buFont typeface="+mj-lt"/>
                            <a:buNone/>
                          </a:pPr>
                          <a:r>
                            <a:rPr lang="en-US" sz="2200" kern="1200" dirty="0" smtClean="0">
                              <a:solidFill>
                                <a:schemeClr val="dk1"/>
                              </a:solidFill>
                              <a:latin typeface="+mn-lt"/>
                              <a:ea typeface="+mn-ea"/>
                              <a:cs typeface="Times New Roman" panose="02020603050405020304" pitchFamily="18" charset="0"/>
                            </a:rPr>
                            <a:t>2)</a:t>
                          </a:r>
                          <a:r>
                            <a:rPr lang="en-US" sz="2200" kern="1200" baseline="0" dirty="0" smtClean="0">
                              <a:solidFill>
                                <a:schemeClr val="dk1"/>
                              </a:solidFill>
                              <a:latin typeface="+mn-lt"/>
                              <a:ea typeface="+mn-ea"/>
                              <a:cs typeface="Times New Roman" panose="02020603050405020304" pitchFamily="18" charset="0"/>
                            </a:rPr>
                            <a:t> q</a:t>
                          </a:r>
                          <a:r>
                            <a:rPr lang="en-US" sz="2200" kern="1200" dirty="0" smtClean="0">
                              <a:solidFill>
                                <a:schemeClr val="dk1"/>
                              </a:solidFill>
                              <a:latin typeface="+mn-lt"/>
                              <a:ea typeface="+mn-ea"/>
                              <a:cs typeface="Times New Roman" panose="02020603050405020304" pitchFamily="18" charset="0"/>
                            </a:rPr>
                            <a:t>uery</a:t>
                          </a:r>
                          <a:r>
                            <a:rPr lang="en-US" sz="2200" kern="1200" baseline="0" dirty="0" smtClean="0">
                              <a:solidFill>
                                <a:schemeClr val="dk1"/>
                              </a:solidFill>
                              <a:latin typeface="+mn-lt"/>
                              <a:ea typeface="+mn-ea"/>
                              <a:cs typeface="Times New Roman" panose="02020603050405020304" pitchFamily="18" charset="0"/>
                            </a:rPr>
                            <a:t> </a:t>
                          </a:r>
                          <a14:m>
                            <m:oMath xmlns:m="http://schemas.openxmlformats.org/officeDocument/2006/math">
                              <m:r>
                                <a:rPr lang="en-US" sz="2200" b="0" i="1" smtClean="0">
                                  <a:latin typeface="Cambria Math"/>
                                  <a:cs typeface="Times New Roman" panose="02020603050405020304" pitchFamily="18" charset="0"/>
                                </a:rPr>
                                <m:t>𝑄</m:t>
                              </m:r>
                            </m:oMath>
                          </a14:m>
                          <a:endParaRPr lang="en-US" sz="2200" kern="1200" dirty="0" smtClean="0">
                            <a:solidFill>
                              <a:schemeClr val="dk1"/>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marR="0" lvl="1"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200">
                                  <a:latin typeface="Cambria Math"/>
                                  <a:cs typeface="Times New Roman" panose="02020603050405020304" pitchFamily="18" charset="0"/>
                                </a:rPr>
                                <m:t>𝐺</m:t>
                              </m:r>
                              <m:d>
                                <m:dPr>
                                  <m:ctrlPr>
                                    <a:rPr lang="en-US" sz="2200" i="1">
                                      <a:latin typeface="Cambria Math" panose="02040503050406030204" pitchFamily="18" charset="0"/>
                                      <a:cs typeface="Times New Roman" panose="02020603050405020304" pitchFamily="18" charset="0"/>
                                    </a:rPr>
                                  </m:ctrlPr>
                                </m:dPr>
                                <m:e>
                                  <m:r>
                                    <a:rPr lang="en-US" sz="2200">
                                      <a:latin typeface="Cambria Math"/>
                                      <a:cs typeface="Times New Roman" panose="02020603050405020304" pitchFamily="18" charset="0"/>
                                    </a:rPr>
                                    <m:t>𝑉</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𝐸</m:t>
                                  </m:r>
                                </m:e>
                              </m:d>
                            </m:oMath>
                          </a14:m>
                          <a:r>
                            <a:rPr lang="en-US" sz="2200" kern="1200" dirty="0" smtClean="0">
                              <a:solidFill>
                                <a:schemeClr val="dk1"/>
                              </a:solidFill>
                              <a:latin typeface="+mn-lt"/>
                              <a:ea typeface="+mn-ea"/>
                              <a:cs typeface="Times New Roman" panose="02020603050405020304" pitchFamily="18" charset="0"/>
                            </a:rPr>
                            <a:t> </a:t>
                          </a:r>
                        </a:p>
                        <a:p>
                          <a:pPr marL="63500" marR="0" lvl="1" indent="0" algn="l" defTabSz="457200" rtl="0" eaLnBrk="1" fontAlgn="auto" latinLnBrk="0" hangingPunct="1">
                            <a:lnSpc>
                              <a:spcPct val="100000"/>
                            </a:lnSpc>
                            <a:spcBef>
                              <a:spcPts val="0"/>
                            </a:spcBef>
                            <a:spcAft>
                              <a:spcPts val="0"/>
                            </a:spcAft>
                            <a:buClrTx/>
                            <a:buSzTx/>
                            <a:buFontTx/>
                            <a:buNone/>
                            <a:tabLst/>
                            <a:defRPr/>
                          </a:pPr>
                          <a:endParaRPr lang="en-US" sz="2200" kern="1200" dirty="0" smtClean="0">
                            <a:solidFill>
                              <a:schemeClr val="dk1"/>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1188132">
                    <a:tc>
                      <a:txBody>
                        <a:bodyPr/>
                        <a:lstStyle/>
                        <a:p>
                          <a:pPr algn="ctr"/>
                          <a:r>
                            <a:rPr lang="en-US" sz="2200" b="1" dirty="0" smtClean="0"/>
                            <a:t>Output</a:t>
                          </a:r>
                        </a:p>
                        <a:p>
                          <a:pPr algn="ctr"/>
                          <a14:m>
                            <m:oMath xmlns:m="http://schemas.openxmlformats.org/officeDocument/2006/math">
                              <m:r>
                                <a:rPr lang="en-US" sz="2200">
                                  <a:latin typeface="Cambria Math"/>
                                  <a:cs typeface="Times New Roman" panose="02020603050405020304" pitchFamily="18" charset="0"/>
                                </a:rPr>
                                <m:t>𝐺</m:t>
                              </m:r>
                              <m:d>
                                <m:dPr>
                                  <m:begChr m:val="["/>
                                  <m:endChr m:val="]"/>
                                  <m:ctrlPr>
                                    <a:rPr lang="en-US" sz="2200" i="1">
                                      <a:latin typeface="Cambria Math" panose="02040503050406030204" pitchFamily="18" charset="0"/>
                                      <a:cs typeface="Times New Roman" panose="02020603050405020304" pitchFamily="18" charset="0"/>
                                    </a:rPr>
                                  </m:ctrlPr>
                                </m:dPr>
                                <m:e>
                                  <m:r>
                                    <a:rPr lang="en-US" sz="2200" b="0" i="1" smtClean="0">
                                      <a:latin typeface="Cambria Math"/>
                                      <a:cs typeface="Times New Roman" panose="02020603050405020304" pitchFamily="18" charset="0"/>
                                    </a:rPr>
                                    <m:t>𝑆</m:t>
                                  </m:r>
                                </m:e>
                              </m:d>
                            </m:oMath>
                          </a14:m>
                          <a:r>
                            <a:rPr lang="en-US" sz="2200" kern="1200" dirty="0" smtClean="0">
                              <a:solidFill>
                                <a:schemeClr val="dk1"/>
                              </a:solidFill>
                              <a:latin typeface="+mn-lt"/>
                              <a:ea typeface="+mn-ea"/>
                              <a:cs typeface="Times New Roman" panose="02020603050405020304" pitchFamily="18" charset="0"/>
                            </a:rPr>
                            <a:t>:</a:t>
                          </a:r>
                          <a:endParaRPr lang="en-US" sz="2200" dirty="0"/>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lvl="1" indent="0" algn="l">
                            <a:buFont typeface="+mj-lt"/>
                            <a:buNone/>
                          </a:pPr>
                          <a:r>
                            <a:rPr lang="en-US" sz="2200" dirty="0" smtClean="0">
                              <a:cs typeface="Times New Roman" panose="02020603050405020304" pitchFamily="18" charset="0"/>
                            </a:rPr>
                            <a:t>1) </a:t>
                          </a:r>
                          <a14:m>
                            <m:oMath xmlns:m="http://schemas.openxmlformats.org/officeDocument/2006/math">
                              <m:r>
                                <a:rPr lang="en-US" sz="2200" i="1" smtClean="0">
                                  <a:latin typeface="Cambria Math"/>
                                  <a:cs typeface="Times New Roman" panose="02020603050405020304" pitchFamily="18" charset="0"/>
                                </a:rPr>
                                <m:t>𝑆</m:t>
                              </m:r>
                            </m:oMath>
                          </a14:m>
                          <a:r>
                            <a:rPr lang="en-US" sz="2200" kern="1200" dirty="0" smtClean="0">
                              <a:solidFill>
                                <a:schemeClr val="dk1"/>
                              </a:solidFill>
                              <a:latin typeface="+mn-lt"/>
                              <a:ea typeface="+mn-ea"/>
                              <a:cs typeface="Times New Roman" panose="02020603050405020304" pitchFamily="18" charset="0"/>
                            </a:rPr>
                            <a:t> contains </a:t>
                          </a:r>
                          <a14:m>
                            <m:oMath xmlns:m="http://schemas.openxmlformats.org/officeDocument/2006/math">
                              <m:r>
                                <a:rPr lang="en-US" sz="2200" i="1">
                                  <a:latin typeface="Cambria Math"/>
                                  <a:cs typeface="Times New Roman" panose="02020603050405020304" pitchFamily="18" charset="0"/>
                                </a:rPr>
                                <m:t>𝑄</m:t>
                              </m:r>
                            </m:oMath>
                          </a14:m>
                          <a:r>
                            <a:rPr lang="en-US" sz="2200" i="1" kern="1200" dirty="0" smtClean="0">
                              <a:solidFill>
                                <a:schemeClr val="dk1"/>
                              </a:solidFill>
                              <a:latin typeface="+mn-lt"/>
                              <a:ea typeface="+mn-ea"/>
                              <a:cs typeface="Times New Roman" panose="02020603050405020304" pitchFamily="18" charset="0"/>
                            </a:rPr>
                            <a:t> </a:t>
                          </a:r>
                        </a:p>
                        <a:p>
                          <a:pPr marL="63500" lvl="1" indent="0" algn="l">
                            <a:buFont typeface="+mj-lt"/>
                            <a:buNone/>
                          </a:pPr>
                          <a:r>
                            <a:rPr lang="en-US" sz="2200" dirty="0" smtClean="0">
                              <a:cs typeface="Times New Roman" panose="02020603050405020304" pitchFamily="18" charset="0"/>
                            </a:rPr>
                            <a:t>2) </a:t>
                          </a:r>
                          <a14:m>
                            <m:oMath xmlns:m="http://schemas.openxmlformats.org/officeDocument/2006/math">
                              <m:r>
                                <a:rPr lang="en-US" sz="2200" i="1" dirty="0">
                                  <a:latin typeface="Cambria Math"/>
                                  <a:ea typeface="Cambria Math"/>
                                  <a:cs typeface="Times New Roman" panose="02020603050405020304" pitchFamily="18" charset="0"/>
                                </a:rPr>
                                <m:t>𝜌</m:t>
                              </m:r>
                              <m:d>
                                <m:dPr>
                                  <m:ctrlPr>
                                    <a:rPr lang="en-US" sz="2200" i="1">
                                      <a:latin typeface="Cambria Math" panose="02040503050406030204" pitchFamily="18" charset="0"/>
                                      <a:cs typeface="Times New Roman" panose="02020603050405020304" pitchFamily="18" charset="0"/>
                                    </a:rPr>
                                  </m:ctrlPr>
                                </m:dPr>
                                <m:e>
                                  <m:r>
                                    <a:rPr lang="en-US" sz="2200" b="0" i="1" smtClean="0">
                                      <a:latin typeface="Cambria Math"/>
                                      <a:cs typeface="Times New Roman" panose="02020603050405020304" pitchFamily="18" charset="0"/>
                                    </a:rPr>
                                    <m:t>𝑆</m:t>
                                  </m:r>
                                </m:e>
                              </m:d>
                            </m:oMath>
                          </a14:m>
                          <a:r>
                            <a:rPr lang="en-US" sz="2200" kern="1200" dirty="0" smtClean="0">
                              <a:solidFill>
                                <a:schemeClr val="dk1"/>
                              </a:solidFill>
                              <a:latin typeface="+mn-lt"/>
                              <a:ea typeface="+mn-ea"/>
                              <a:cs typeface="Times New Roman" panose="02020603050405020304" pitchFamily="18" charset="0"/>
                            </a:rPr>
                            <a:t> is maximized</a:t>
                          </a:r>
                        </a:p>
                        <a:p>
                          <a:pPr marL="63500" lvl="1" indent="0" algn="l">
                            <a:buFont typeface="+mj-lt"/>
                            <a:buNone/>
                          </a:pPr>
                          <a:r>
                            <a:rPr lang="en-US" sz="2200" dirty="0" smtClean="0">
                              <a:cs typeface="Times New Roman" panose="02020603050405020304" pitchFamily="18" charset="0"/>
                            </a:rPr>
                            <a:t>3) </a:t>
                          </a:r>
                          <a14:m>
                            <m:oMath xmlns:m="http://schemas.openxmlformats.org/officeDocument/2006/math">
                              <m:r>
                                <a:rPr lang="en-US" sz="2200" i="1" dirty="0" smtClean="0">
                                  <a:latin typeface="Cambria Math"/>
                                  <a:cs typeface="Times New Roman" panose="02020603050405020304" pitchFamily="18" charset="0"/>
                                </a:rPr>
                                <m:t>𝐺</m:t>
                              </m:r>
                              <m:r>
                                <a:rPr lang="en-US" sz="2200" i="1" dirty="0" smtClean="0">
                                  <a:latin typeface="Cambria Math"/>
                                  <a:cs typeface="Times New Roman" panose="02020603050405020304" pitchFamily="18" charset="0"/>
                                </a:rPr>
                                <m:t>[</m:t>
                              </m:r>
                              <m:r>
                                <a:rPr lang="en-US" sz="2200" i="1" dirty="0" smtClean="0">
                                  <a:latin typeface="Cambria Math"/>
                                  <a:cs typeface="Times New Roman" panose="02020603050405020304" pitchFamily="18" charset="0"/>
                                </a:rPr>
                                <m:t>𝑆</m:t>
                              </m:r>
                              <m:r>
                                <a:rPr lang="en-US" sz="2200" i="1" dirty="0" smtClean="0">
                                  <a:latin typeface="Cambria Math"/>
                                  <a:cs typeface="Times New Roman" panose="02020603050405020304" pitchFamily="18" charset="0"/>
                                </a:rPr>
                                <m:t>]</m:t>
                              </m:r>
                            </m:oMath>
                          </a14:m>
                          <a:r>
                            <a:rPr lang="en-US" sz="2200" kern="1200" dirty="0" smtClean="0">
                              <a:solidFill>
                                <a:schemeClr val="dk1"/>
                              </a:solidFill>
                              <a:latin typeface="+mn-lt"/>
                              <a:ea typeface="+mn-ea"/>
                              <a:cs typeface="Times New Roman" panose="02020603050405020304" pitchFamily="18" charset="0"/>
                            </a:rPr>
                            <a:t> is connected</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lvl="1" indent="0" algn="l">
                            <a:buFont typeface="+mj-lt"/>
                            <a:buNone/>
                          </a:pPr>
                          <a:r>
                            <a:rPr lang="en-US" sz="2200" dirty="0" smtClean="0">
                              <a:cs typeface="Times New Roman" panose="02020603050405020304" pitchFamily="18" charset="0"/>
                            </a:rPr>
                            <a:t>1) </a:t>
                          </a:r>
                          <a14:m>
                            <m:oMath xmlns:m="http://schemas.openxmlformats.org/officeDocument/2006/math">
                              <m:r>
                                <a:rPr lang="en-US" sz="2200" i="1" smtClean="0">
                                  <a:latin typeface="Cambria Math"/>
                                  <a:cs typeface="Times New Roman" panose="02020603050405020304" pitchFamily="18" charset="0"/>
                                </a:rPr>
                                <m:t>𝑆</m:t>
                              </m:r>
                            </m:oMath>
                          </a14:m>
                          <a:r>
                            <a:rPr lang="en-US" sz="2200" kern="1200" dirty="0" smtClean="0">
                              <a:solidFill>
                                <a:schemeClr val="dk1"/>
                              </a:solidFill>
                              <a:latin typeface="+mn-lt"/>
                              <a:ea typeface="+mn-ea"/>
                              <a:cs typeface="Times New Roman" panose="02020603050405020304" pitchFamily="18" charset="0"/>
                            </a:rPr>
                            <a:t> contains </a:t>
                          </a:r>
                          <a14:m>
                            <m:oMath xmlns:m="http://schemas.openxmlformats.org/officeDocument/2006/math">
                              <m:r>
                                <a:rPr lang="en-US" sz="2200" i="1">
                                  <a:latin typeface="Cambria Math"/>
                                  <a:cs typeface="Times New Roman" panose="02020603050405020304" pitchFamily="18" charset="0"/>
                                </a:rPr>
                                <m:t>𝑄</m:t>
                              </m:r>
                            </m:oMath>
                          </a14:m>
                          <a:endParaRPr lang="en-US" sz="2200" i="1" kern="1200" dirty="0" smtClean="0">
                            <a:solidFill>
                              <a:schemeClr val="dk1"/>
                            </a:solidFill>
                            <a:latin typeface="+mn-lt"/>
                            <a:ea typeface="+mn-ea"/>
                            <a:cs typeface="Times New Roman" panose="02020603050405020304" pitchFamily="18" charset="0"/>
                          </a:endParaRPr>
                        </a:p>
                        <a:p>
                          <a:pPr marL="63500" lvl="1" indent="0" algn="l">
                            <a:buFont typeface="+mj-lt"/>
                            <a:buNone/>
                          </a:pPr>
                          <a:r>
                            <a:rPr lang="en-US" sz="2200" dirty="0" smtClean="0">
                              <a:ea typeface="Cambria Math"/>
                              <a:cs typeface="Times New Roman" panose="02020603050405020304" pitchFamily="18" charset="0"/>
                            </a:rPr>
                            <a:t>2) </a:t>
                          </a:r>
                          <a14:m>
                            <m:oMath xmlns:m="http://schemas.openxmlformats.org/officeDocument/2006/math">
                              <m:r>
                                <a:rPr lang="en-US" sz="2200" i="1" dirty="0">
                                  <a:latin typeface="Cambria Math"/>
                                  <a:ea typeface="Cambria Math"/>
                                  <a:cs typeface="Times New Roman" panose="02020603050405020304" pitchFamily="18" charset="0"/>
                                </a:rPr>
                                <m:t>𝜌</m:t>
                              </m:r>
                              <m:d>
                                <m:dPr>
                                  <m:ctrlPr>
                                    <a:rPr lang="en-US" sz="2200" i="1">
                                      <a:latin typeface="Cambria Math" panose="02040503050406030204" pitchFamily="18" charset="0"/>
                                      <a:cs typeface="Times New Roman" panose="02020603050405020304" pitchFamily="18" charset="0"/>
                                    </a:rPr>
                                  </m:ctrlPr>
                                </m:dPr>
                                <m:e>
                                  <m:r>
                                    <a:rPr lang="en-US" sz="2200" b="0" i="1" smtClean="0">
                                      <a:latin typeface="Cambria Math"/>
                                      <a:cs typeface="Times New Roman" panose="02020603050405020304" pitchFamily="18" charset="0"/>
                                    </a:rPr>
                                    <m:t>𝑆</m:t>
                                  </m:r>
                                </m:e>
                              </m:d>
                            </m:oMath>
                          </a14:m>
                          <a:r>
                            <a:rPr lang="en-US" sz="2200" kern="1200" dirty="0" smtClean="0">
                              <a:solidFill>
                                <a:schemeClr val="dk1"/>
                              </a:solidFill>
                              <a:latin typeface="+mn-lt"/>
                              <a:ea typeface="+mn-ea"/>
                              <a:cs typeface="Times New Roman" panose="02020603050405020304" pitchFamily="18" charset="0"/>
                            </a:rPr>
                            <a:t> is maximized</a:t>
                          </a:r>
                        </a:p>
                        <a:p>
                          <a:pPr marL="63500" lvl="1" indent="0" algn="l">
                            <a:buFont typeface="+mj-lt"/>
                            <a:buNone/>
                          </a:pPr>
                          <a:endParaRPr lang="en-US" sz="2200" kern="1200" dirty="0" smtClean="0">
                            <a:solidFill>
                              <a:schemeClr val="dk1"/>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63500" marR="0" lvl="1"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200" i="1" dirty="0" smtClean="0">
                                  <a:latin typeface="Cambria Math"/>
                                  <a:ea typeface="Cambria Math"/>
                                  <a:cs typeface="Times New Roman" panose="02020603050405020304" pitchFamily="18" charset="0"/>
                                </a:rPr>
                                <m:t>𝜌</m:t>
                              </m:r>
                              <m:d>
                                <m:dPr>
                                  <m:ctrlPr>
                                    <a:rPr lang="en-US" sz="2200" i="1">
                                      <a:latin typeface="Cambria Math" panose="02040503050406030204" pitchFamily="18" charset="0"/>
                                      <a:cs typeface="Times New Roman" panose="02020603050405020304" pitchFamily="18" charset="0"/>
                                    </a:rPr>
                                  </m:ctrlPr>
                                </m:dPr>
                                <m:e>
                                  <m:r>
                                    <a:rPr lang="en-US" sz="2200" b="0" i="1" smtClean="0">
                                      <a:latin typeface="Cambria Math"/>
                                      <a:cs typeface="Times New Roman" panose="02020603050405020304" pitchFamily="18" charset="0"/>
                                    </a:rPr>
                                    <m:t>𝑆</m:t>
                                  </m:r>
                                </m:e>
                              </m:d>
                            </m:oMath>
                          </a14:m>
                          <a:r>
                            <a:rPr lang="en-US" sz="2200" kern="1200" dirty="0" smtClean="0">
                              <a:solidFill>
                                <a:schemeClr val="dk1"/>
                              </a:solidFill>
                              <a:latin typeface="+mn-lt"/>
                              <a:ea typeface="+mn-ea"/>
                              <a:cs typeface="Times New Roman" panose="02020603050405020304" pitchFamily="18" charset="0"/>
                            </a:rPr>
                            <a:t> is maximized</a:t>
                          </a:r>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468052">
                    <a:tc>
                      <a:txBody>
                        <a:bodyPr/>
                        <a:lstStyle/>
                        <a:p>
                          <a:pPr algn="ctr"/>
                          <a:r>
                            <a:rPr lang="en-US" sz="2200" b="1" dirty="0" smtClean="0"/>
                            <a:t>Complexity</a:t>
                          </a:r>
                          <a:endParaRPr lang="en-US" sz="2200" b="1" dirty="0"/>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 typeface="+mj-lt"/>
                            <a:buNone/>
                            <a:tabLst/>
                            <a:defRPr/>
                          </a:pPr>
                          <a:r>
                            <a:rPr lang="en-US" sz="2200" kern="1200" dirty="0" smtClean="0">
                              <a:solidFill>
                                <a:schemeClr val="dk1"/>
                              </a:solidFill>
                              <a:latin typeface="+mn-lt"/>
                              <a:ea typeface="+mn-ea"/>
                              <a:cs typeface="Times New Roman" panose="02020603050405020304" pitchFamily="18" charset="0"/>
                            </a:rPr>
                            <a:t>NP-hard</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 typeface="+mj-lt"/>
                            <a:buNone/>
                            <a:tabLst/>
                            <a:defRPr/>
                          </a:pPr>
                          <a:r>
                            <a:rPr lang="en-US" sz="2200" kern="1200" dirty="0" smtClean="0">
                              <a:solidFill>
                                <a:schemeClr val="dk1"/>
                              </a:solidFill>
                              <a:latin typeface="+mn-lt"/>
                              <a:ea typeface="+mn-ea"/>
                              <a:cs typeface="Times New Roman" panose="02020603050405020304" pitchFamily="18" charset="0"/>
                            </a:rPr>
                            <a:t>Polynomial</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2200" kern="1200" dirty="0" smtClean="0">
                              <a:solidFill>
                                <a:schemeClr val="dk1"/>
                              </a:solidFill>
                              <a:latin typeface="+mn-lt"/>
                              <a:ea typeface="+mn-ea"/>
                              <a:cs typeface="Times New Roman" panose="02020603050405020304" pitchFamily="18" charset="0"/>
                            </a:rPr>
                            <a:t>Polynomial</a:t>
                          </a:r>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555967273"/>
                  </p:ext>
                </p:extLst>
              </p:nvPr>
            </p:nvGraphicFramePr>
            <p:xfrm>
              <a:off x="215516" y="1376772"/>
              <a:ext cx="8748972" cy="3050803"/>
            </p:xfrm>
            <a:graphic>
              <a:graphicData uri="http://schemas.openxmlformats.org/drawingml/2006/table">
                <a:tbl>
                  <a:tblPr firstRow="1" bandRow="1">
                    <a:tableStyleId>{5C22544A-7EE6-4342-B048-85BDC9FD1C3A}</a:tableStyleId>
                  </a:tblPr>
                  <a:tblGrid>
                    <a:gridCol w="1416472"/>
                    <a:gridCol w="2579972"/>
                    <a:gridCol w="2556284"/>
                    <a:gridCol w="2196244"/>
                  </a:tblGrid>
                  <a:tr h="566527">
                    <a:tc>
                      <a:txBody>
                        <a:bodyPr/>
                        <a:lstStyle/>
                        <a:p>
                          <a:endParaRPr lang="en-US" dirty="0"/>
                        </a:p>
                      </a:txBody>
                      <a:tcPr marL="0" marR="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FFFFF"/>
                        </a:solidFill>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endParaRPr lang="en-US" sz="2400" b="1" kern="1200" baseline="0" dirty="0" smtClean="0">
                            <a:solidFill>
                              <a:srgbClr val="E9EDEA"/>
                            </a:solidFill>
                            <a:latin typeface="+mn-lt"/>
                            <a:ea typeface="+mn-ea"/>
                            <a:cs typeface="Times New Roman" panose="02020603050405020304" pitchFamily="18" charset="0"/>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2400" b="1" kern="1200" dirty="0" smtClean="0">
                              <a:solidFill>
                                <a:srgbClr val="E9EDEA"/>
                              </a:solidFill>
                              <a:latin typeface="+mn-lt"/>
                              <a:ea typeface="+mn-ea"/>
                              <a:cs typeface="Times New Roman" panose="02020603050405020304" pitchFamily="18" charset="0"/>
                            </a:rPr>
                            <a:t>QDC’’</a:t>
                          </a:r>
                        </a:p>
                      </a:txBody>
                      <a:tcPr marL="0" marR="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828092">
                    <a:tc>
                      <a:txBody>
                        <a:bodyPr/>
                        <a:lstStyle/>
                        <a:p>
                          <a:pPr algn="ctr"/>
                          <a:r>
                            <a:rPr lang="en-US" sz="2200" b="1" dirty="0" smtClean="0"/>
                            <a:t>Input</a:t>
                          </a:r>
                          <a:endParaRPr lang="en-US" sz="2200" b="1" dirty="0"/>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54953" t="-69118" r="-184906" b="-212500"/>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156429" t="-69118" r="-86667" b="-212500"/>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299167" t="-69118" r="-1111" b="-212500"/>
                          </a:stretch>
                        </a:blipFill>
                      </a:tcPr>
                    </a:tc>
                  </a:tr>
                  <a:tr h="1188132">
                    <a:tc>
                      <a:txBody>
                        <a:bodyPr/>
                        <a:lstStyle/>
                        <a:p>
                          <a:endParaRPr lang="en-US"/>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431" t="-117347" r="-520690" b="-47449"/>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54953" t="-117347" r="-184906" b="-47449"/>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156429" t="-117347" r="-86667" b="-47449"/>
                          </a:stretch>
                        </a:blipFill>
                      </a:tcPr>
                    </a:tc>
                    <a:tc>
                      <a:txBody>
                        <a:bodyPr/>
                        <a:lstStyle/>
                        <a:p>
                          <a:endParaRPr lang="en-US"/>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0">
                          <a:blip r:embed="rId3"/>
                          <a:stretch>
                            <a:fillRect l="-299167" t="-117347" r="-1111" b="-47449"/>
                          </a:stretch>
                        </a:blipFill>
                      </a:tcPr>
                    </a:tc>
                  </a:tr>
                  <a:tr h="468052">
                    <a:tc>
                      <a:txBody>
                        <a:bodyPr/>
                        <a:lstStyle/>
                        <a:p>
                          <a:pPr algn="ctr"/>
                          <a:r>
                            <a:rPr lang="en-US" sz="2200" b="1" dirty="0" smtClean="0"/>
                            <a:t>Complexity</a:t>
                          </a:r>
                          <a:endParaRPr lang="en-US" sz="2200" b="1" dirty="0"/>
                        </a:p>
                      </a:txBody>
                      <a:tcPr marL="0" marR="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 typeface="+mj-lt"/>
                            <a:buNone/>
                            <a:tabLst/>
                            <a:defRPr/>
                          </a:pPr>
                          <a:r>
                            <a:rPr lang="en-US" sz="2200" kern="1200" dirty="0" smtClean="0">
                              <a:solidFill>
                                <a:schemeClr val="dk1"/>
                              </a:solidFill>
                              <a:latin typeface="+mn-lt"/>
                              <a:ea typeface="+mn-ea"/>
                              <a:cs typeface="Times New Roman" panose="02020603050405020304" pitchFamily="18" charset="0"/>
                            </a:rPr>
                            <a:t>NP-hard</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 typeface="+mj-lt"/>
                            <a:buNone/>
                            <a:tabLst/>
                            <a:defRPr/>
                          </a:pPr>
                          <a:r>
                            <a:rPr lang="en-US" sz="2200" kern="1200" dirty="0" smtClean="0">
                              <a:solidFill>
                                <a:schemeClr val="dk1"/>
                              </a:solidFill>
                              <a:latin typeface="+mn-lt"/>
                              <a:ea typeface="+mn-ea"/>
                              <a:cs typeface="Times New Roman" panose="02020603050405020304" pitchFamily="18" charset="0"/>
                            </a:rPr>
                            <a:t>Polynomial</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2200" kern="1200" dirty="0" smtClean="0">
                              <a:solidFill>
                                <a:schemeClr val="dk1"/>
                              </a:solidFill>
                              <a:latin typeface="+mn-lt"/>
                              <a:ea typeface="+mn-ea"/>
                              <a:cs typeface="Times New Roman" panose="02020603050405020304" pitchFamily="18" charset="0"/>
                            </a:rPr>
                            <a:t>Polynomial</a:t>
                          </a:r>
                        </a:p>
                      </a:txBody>
                      <a:tcPr marL="0" marR="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mc:Fallback>
      </mc:AlternateContent>
      <p:sp>
        <p:nvSpPr>
          <p:cNvPr id="12" name="Title 1"/>
          <p:cNvSpPr>
            <a:spLocks noGrp="1"/>
          </p:cNvSpPr>
          <p:nvPr>
            <p:ph type="title"/>
          </p:nvPr>
        </p:nvSpPr>
        <p:spPr>
          <a:xfrm>
            <a:off x="867811" y="497555"/>
            <a:ext cx="7335353" cy="652885"/>
          </a:xfrm>
        </p:spPr>
        <p:txBody>
          <a:bodyPr>
            <a:normAutofit fontScale="90000"/>
          </a:bodyPr>
          <a:lstStyle/>
          <a:p>
            <a:pPr algn="ctr"/>
            <a:r>
              <a:rPr lang="en-US" sz="3600" dirty="0" smtClean="0">
                <a:solidFill>
                  <a:schemeClr val="tx1"/>
                </a:solidFill>
                <a:latin typeface="+mj-lt"/>
                <a:cs typeface="Times New Roman" pitchFamily="18" charset="0"/>
              </a:rPr>
              <a:t>QDC Problem and Two Related Problems</a:t>
            </a:r>
            <a:endParaRPr lang="en-US" sz="3600" dirty="0">
              <a:solidFill>
                <a:schemeClr val="tx1"/>
              </a:solidFill>
              <a:latin typeface="+mj-lt"/>
              <a:cs typeface="Times New Roman" pitchFamily="18" charset="0"/>
            </a:endParaRPr>
          </a:p>
        </p:txBody>
      </p:sp>
      <p:sp>
        <p:nvSpPr>
          <p:cNvPr id="4" name="Rectangle 3"/>
          <p:cNvSpPr/>
          <p:nvPr/>
        </p:nvSpPr>
        <p:spPr>
          <a:xfrm>
            <a:off x="4341570" y="1165483"/>
            <a:ext cx="2419515" cy="3379640"/>
          </a:xfrm>
          <a:prstGeom prst="rect">
            <a:avLst/>
          </a:prstGeom>
          <a:no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761085" y="1165483"/>
            <a:ext cx="2150681" cy="3379640"/>
          </a:xfrm>
          <a:prstGeom prst="rect">
            <a:avLst/>
          </a:prstGeom>
          <a:no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5436096" y="4473116"/>
            <a:ext cx="2594228" cy="1191973"/>
            <a:chOff x="5608936" y="4657960"/>
            <a:chExt cx="2784363" cy="1191973"/>
          </a:xfrm>
        </p:grpSpPr>
        <mc:AlternateContent xmlns:mc="http://schemas.openxmlformats.org/markup-compatibility/2006" xmlns:a14="http://schemas.microsoft.com/office/drawing/2010/main">
          <mc:Choice Requires="a14">
            <p:sp>
              <p:nvSpPr>
                <p:cNvPr id="19" name="Content Placeholder 2"/>
                <p:cNvSpPr txBox="1">
                  <a:spLocks/>
                </p:cNvSpPr>
                <p:nvPr/>
              </p:nvSpPr>
              <p:spPr bwMode="auto">
                <a:xfrm>
                  <a:off x="5608936" y="5418920"/>
                  <a:ext cx="2784363"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r>
                    <a:rPr lang="en-US" sz="2400" b="0" dirty="0" smtClean="0">
                      <a:solidFill>
                        <a:schemeClr val="tx1"/>
                      </a:solidFill>
                      <a:latin typeface="+mj-lt"/>
                      <a:cs typeface="Times New Roman" panose="02020603050405020304" pitchFamily="18" charset="0"/>
                    </a:rPr>
                    <a:t>If </a:t>
                  </a:r>
                  <a14:m>
                    <m:oMath xmlns:m="http://schemas.openxmlformats.org/officeDocument/2006/math">
                      <m:r>
                        <a:rPr lang="en-US" sz="2400" i="1" smtClean="0">
                          <a:solidFill>
                            <a:schemeClr val="tx1"/>
                          </a:solidFill>
                          <a:latin typeface="Cambria Math" panose="02040503050406030204" pitchFamily="18" charset="0"/>
                          <a:cs typeface="Times New Roman" panose="02020603050405020304" pitchFamily="18" charset="0"/>
                        </a:rPr>
                        <m:t>𝑆</m:t>
                      </m:r>
                    </m:oMath>
                  </a14:m>
                  <a:r>
                    <a:rPr lang="en-US" sz="2400" dirty="0">
                      <a:solidFill>
                        <a:schemeClr val="tx1"/>
                      </a:solidFill>
                      <a:latin typeface="+mn-lt"/>
                      <a:cs typeface="Times New Roman" panose="02020603050405020304" pitchFamily="18" charset="0"/>
                    </a:rPr>
                    <a:t> contains </a:t>
                  </a:r>
                  <a14:m>
                    <m:oMath xmlns:m="http://schemas.openxmlformats.org/officeDocument/2006/math">
                      <m:r>
                        <a:rPr lang="en-US" sz="2400" i="1">
                          <a:solidFill>
                            <a:schemeClr val="tx1"/>
                          </a:solidFill>
                          <a:latin typeface="Cambria Math" panose="02040503050406030204" pitchFamily="18" charset="0"/>
                          <a:cs typeface="Times New Roman" panose="02020603050405020304" pitchFamily="18" charset="0"/>
                        </a:rPr>
                        <m:t>𝑄</m:t>
                      </m:r>
                    </m:oMath>
                  </a14:m>
                  <a:endParaRPr lang="en-US" sz="2400" dirty="0">
                    <a:solidFill>
                      <a:schemeClr val="tx1"/>
                    </a:solidFill>
                    <a:latin typeface="+mn-lt"/>
                    <a:cs typeface="Times New Roman" panose="02020603050405020304" pitchFamily="18" charset="0"/>
                  </a:endParaRPr>
                </a:p>
              </p:txBody>
            </p:sp>
          </mc:Choice>
          <mc:Fallback xmlns="">
            <p:sp>
              <p:nvSpPr>
                <p:cNvPr id="19" name="Content Placeholder 2"/>
                <p:cNvSpPr txBox="1">
                  <a:spLocks noRot="1" noChangeAspect="1" noMove="1" noResize="1" noEditPoints="1" noAdjustHandles="1" noChangeArrowheads="1" noChangeShapeType="1" noTextEdit="1"/>
                </p:cNvSpPr>
                <p:nvPr/>
              </p:nvSpPr>
              <p:spPr bwMode="auto">
                <a:xfrm>
                  <a:off x="5608936" y="5418920"/>
                  <a:ext cx="2784363" cy="431013"/>
                </a:xfrm>
                <a:prstGeom prst="rect">
                  <a:avLst/>
                </a:prstGeom>
                <a:blipFill rotWithShape="0">
                  <a:blip r:embed="rId4"/>
                  <a:stretch>
                    <a:fillRect t="-11429" b="-40000"/>
                  </a:stretch>
                </a:blipFill>
                <a:ln w="9525">
                  <a:noFill/>
                  <a:miter lim="800000"/>
                  <a:headEnd/>
                  <a:tailEnd/>
                </a:ln>
              </p:spPr>
              <p:txBody>
                <a:bodyPr/>
                <a:lstStyle/>
                <a:p>
                  <a:r>
                    <a:rPr lang="en-US">
                      <a:noFill/>
                    </a:rPr>
                    <a:t> </a:t>
                  </a:r>
                </a:p>
              </p:txBody>
            </p:sp>
          </mc:Fallback>
        </mc:AlternateContent>
        <p:sp>
          <p:nvSpPr>
            <p:cNvPr id="20" name="Content Placeholder 2"/>
            <p:cNvSpPr txBox="1">
              <a:spLocks/>
            </p:cNvSpPr>
            <p:nvPr/>
          </p:nvSpPr>
          <p:spPr bwMode="auto">
            <a:xfrm>
              <a:off x="6069795" y="4729050"/>
              <a:ext cx="1929852"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r>
                <a:rPr lang="en-US" sz="2400" dirty="0" smtClean="0">
                  <a:solidFill>
                    <a:schemeClr val="tx1"/>
                  </a:solidFill>
                  <a:latin typeface="+mj-lt"/>
                  <a:cs typeface="Times New Roman" panose="02020603050405020304" pitchFamily="18" charset="0"/>
                </a:rPr>
                <a:t>Optimal</a:t>
              </a:r>
              <a:endParaRPr lang="en-US" sz="2400" dirty="0">
                <a:solidFill>
                  <a:schemeClr val="tx1"/>
                </a:solidFill>
                <a:latin typeface="+mj-lt"/>
                <a:cs typeface="Times New Roman" panose="02020603050405020304" pitchFamily="18" charset="0"/>
              </a:endParaRPr>
            </a:p>
          </p:txBody>
        </p:sp>
        <p:sp>
          <p:nvSpPr>
            <p:cNvPr id="21" name="Curved Down Arrow 20"/>
            <p:cNvSpPr/>
            <p:nvPr/>
          </p:nvSpPr>
          <p:spPr>
            <a:xfrm rot="10800000">
              <a:off x="5608936" y="4657960"/>
              <a:ext cx="2784363" cy="743266"/>
            </a:xfrm>
            <a:prstGeom prst="curvedDown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2728561" y="4473116"/>
            <a:ext cx="2669148" cy="1191973"/>
            <a:chOff x="2728560" y="4657960"/>
            <a:chExt cx="2784363" cy="1191973"/>
          </a:xfrm>
        </p:grpSpPr>
        <mc:AlternateContent xmlns:mc="http://schemas.openxmlformats.org/markup-compatibility/2006" xmlns:a14="http://schemas.microsoft.com/office/drawing/2010/main">
          <mc:Choice Requires="a14">
            <p:sp>
              <p:nvSpPr>
                <p:cNvPr id="14" name="Content Placeholder 2"/>
                <p:cNvSpPr txBox="1">
                  <a:spLocks/>
                </p:cNvSpPr>
                <p:nvPr/>
              </p:nvSpPr>
              <p:spPr bwMode="auto">
                <a:xfrm>
                  <a:off x="2728562" y="5418920"/>
                  <a:ext cx="2784361"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r>
                    <a:rPr lang="en-US" sz="2400" b="0" dirty="0" smtClean="0">
                      <a:solidFill>
                        <a:schemeClr val="tx1"/>
                      </a:solidFill>
                      <a:latin typeface="+mj-lt"/>
                      <a:cs typeface="Times New Roman" panose="02020603050405020304" pitchFamily="18" charset="0"/>
                    </a:rPr>
                    <a:t>If </a:t>
                  </a:r>
                  <a14:m>
                    <m:oMath xmlns:m="http://schemas.openxmlformats.org/officeDocument/2006/math">
                      <m:r>
                        <a:rPr lang="en-US" sz="2400" b="0" i="1" smtClean="0">
                          <a:solidFill>
                            <a:schemeClr val="tx1"/>
                          </a:solidFill>
                          <a:latin typeface="Cambria Math"/>
                          <a:cs typeface="Times New Roman" panose="02020603050405020304" pitchFamily="18" charset="0"/>
                        </a:rPr>
                        <m:t>𝐺</m:t>
                      </m:r>
                      <m:r>
                        <a:rPr lang="en-US" sz="2400" b="0" i="1" smtClean="0">
                          <a:solidFill>
                            <a:schemeClr val="tx1"/>
                          </a:solidFill>
                          <a:latin typeface="Cambria Math"/>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𝑆</m:t>
                      </m:r>
                      <m:r>
                        <a:rPr lang="en-US" sz="2400" b="0" i="1" smtClean="0">
                          <a:solidFill>
                            <a:schemeClr val="tx1"/>
                          </a:solidFill>
                          <a:latin typeface="Cambria Math"/>
                          <a:cs typeface="Times New Roman" panose="02020603050405020304" pitchFamily="18" charset="0"/>
                        </a:rPr>
                        <m:t>]</m:t>
                      </m:r>
                    </m:oMath>
                  </a14:m>
                  <a:r>
                    <a:rPr lang="en-US" sz="2400" dirty="0" smtClean="0">
                      <a:solidFill>
                        <a:schemeClr val="tx1"/>
                      </a:solidFill>
                      <a:latin typeface="+mj-lt"/>
                      <a:cs typeface="Times New Roman" panose="02020603050405020304" pitchFamily="18" charset="0"/>
                    </a:rPr>
                    <a:t> is connected</a:t>
                  </a:r>
                  <a:endParaRPr lang="en-US" sz="2400" dirty="0">
                    <a:solidFill>
                      <a:schemeClr val="tx1"/>
                    </a:solidFill>
                    <a:latin typeface="+mj-lt"/>
                    <a:cs typeface="Times New Roman" panose="02020603050405020304" pitchFamily="18" charset="0"/>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bwMode="auto">
                <a:xfrm>
                  <a:off x="2728562" y="5418920"/>
                  <a:ext cx="2784361" cy="431013"/>
                </a:xfrm>
                <a:prstGeom prst="rect">
                  <a:avLst/>
                </a:prstGeom>
                <a:blipFill rotWithShape="0">
                  <a:blip r:embed="rId5"/>
                  <a:stretch>
                    <a:fillRect l="-2746" t="-11429" r="-2746" b="-40000"/>
                  </a:stretch>
                </a:blipFill>
                <a:ln w="9525">
                  <a:noFill/>
                  <a:miter lim="800000"/>
                  <a:headEnd/>
                  <a:tailEnd/>
                </a:ln>
              </p:spPr>
              <p:txBody>
                <a:bodyPr/>
                <a:lstStyle/>
                <a:p>
                  <a:r>
                    <a:rPr lang="en-US">
                      <a:noFill/>
                    </a:rPr>
                    <a:t> </a:t>
                  </a:r>
                </a:p>
              </p:txBody>
            </p:sp>
          </mc:Fallback>
        </mc:AlternateContent>
        <p:sp>
          <p:nvSpPr>
            <p:cNvPr id="17" name="Content Placeholder 2"/>
            <p:cNvSpPr txBox="1">
              <a:spLocks/>
            </p:cNvSpPr>
            <p:nvPr/>
          </p:nvSpPr>
          <p:spPr bwMode="auto">
            <a:xfrm>
              <a:off x="3218225" y="4729050"/>
              <a:ext cx="1929852"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r>
                <a:rPr lang="en-US" sz="2400" dirty="0" smtClean="0">
                  <a:solidFill>
                    <a:schemeClr val="tx1"/>
                  </a:solidFill>
                  <a:latin typeface="+mj-lt"/>
                  <a:cs typeface="Times New Roman" panose="02020603050405020304" pitchFamily="18" charset="0"/>
                </a:rPr>
                <a:t>Optimal</a:t>
              </a:r>
              <a:endParaRPr lang="en-US" dirty="0">
                <a:solidFill>
                  <a:schemeClr val="tx1"/>
                </a:solidFill>
                <a:latin typeface="+mj-lt"/>
                <a:cs typeface="Times New Roman" panose="02020603050405020304" pitchFamily="18" charset="0"/>
              </a:endParaRPr>
            </a:p>
          </p:txBody>
        </p:sp>
        <p:sp>
          <p:nvSpPr>
            <p:cNvPr id="10" name="Curved Down Arrow 9"/>
            <p:cNvSpPr/>
            <p:nvPr/>
          </p:nvSpPr>
          <p:spPr>
            <a:xfrm rot="10800000">
              <a:off x="2728560" y="4657960"/>
              <a:ext cx="2784363" cy="743266"/>
            </a:xfrm>
            <a:prstGeom prst="curvedDown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4" name="Rectangle 23"/>
          <p:cNvSpPr/>
          <p:nvPr/>
        </p:nvSpPr>
        <p:spPr>
          <a:xfrm>
            <a:off x="4195867" y="3970261"/>
            <a:ext cx="4783033" cy="485162"/>
          </a:xfrm>
          <a:prstGeom prst="rect">
            <a:avLst/>
          </a:prstGeom>
          <a:solidFill>
            <a:srgbClr val="FFFFFF"/>
          </a:solidFill>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357895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nodePh="1">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565886" y="714942"/>
            <a:ext cx="3610070" cy="652885"/>
          </a:xfrm>
        </p:spPr>
        <p:txBody>
          <a:bodyPr>
            <a:normAutofit/>
          </a:bodyPr>
          <a:lstStyle/>
          <a:p>
            <a:pPr algn="ctr"/>
            <a:r>
              <a:rPr lang="en-US" sz="3600" dirty="0" smtClean="0">
                <a:solidFill>
                  <a:schemeClr val="tx1"/>
                </a:solidFill>
                <a:latin typeface="+mj-lt"/>
                <a:cs typeface="Times New Roman" pitchFamily="18" charset="0"/>
              </a:rPr>
              <a:t>Finding the QDC’’</a:t>
            </a:r>
            <a:endParaRPr lang="en-US" sz="3600" dirty="0">
              <a:solidFill>
                <a:schemeClr val="tx1"/>
              </a:solidFill>
              <a:latin typeface="+mj-lt"/>
              <a:cs typeface="Times New Roman" pitchFamily="18" charset="0"/>
            </a:endParaRPr>
          </a:p>
        </p:txBody>
      </p:sp>
      <p:sp>
        <p:nvSpPr>
          <p:cNvPr id="16" name="Content Placeholder 2"/>
          <p:cNvSpPr txBox="1">
            <a:spLocks/>
          </p:cNvSpPr>
          <p:nvPr/>
        </p:nvSpPr>
        <p:spPr bwMode="auto">
          <a:xfrm>
            <a:off x="391144" y="2063856"/>
            <a:ext cx="4180856"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400" dirty="0" smtClean="0">
                <a:solidFill>
                  <a:schemeClr val="tx1"/>
                </a:solidFill>
                <a:latin typeface="+mj-lt"/>
                <a:cs typeface="Times New Roman" panose="02020603050405020304" pitchFamily="18" charset="0"/>
              </a:rPr>
              <a:t>1. Removing Low Degree Nodes</a:t>
            </a:r>
            <a:endParaRPr lang="en-US" sz="2400" dirty="0">
              <a:solidFill>
                <a:schemeClr val="tx1"/>
              </a:solidFill>
              <a:latin typeface="+mj-lt"/>
              <a:cs typeface="Times New Roman" panose="02020603050405020304" pitchFamily="18" charset="0"/>
            </a:endParaRPr>
          </a:p>
        </p:txBody>
      </p:sp>
      <p:sp>
        <p:nvSpPr>
          <p:cNvPr id="6" name="Content Placeholder 2"/>
          <p:cNvSpPr txBox="1">
            <a:spLocks/>
          </p:cNvSpPr>
          <p:nvPr/>
        </p:nvSpPr>
        <p:spPr bwMode="auto">
          <a:xfrm>
            <a:off x="393057" y="3926821"/>
            <a:ext cx="4178943" cy="4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2400" dirty="0" smtClean="0">
                <a:solidFill>
                  <a:schemeClr val="tx1"/>
                </a:solidFill>
                <a:latin typeface="+mj-lt"/>
                <a:cs typeface="Times New Roman" panose="02020603050405020304" pitchFamily="18" charset="0"/>
              </a:rPr>
              <a:t>2. Detect the Densest Subgraph</a:t>
            </a:r>
            <a:endParaRPr lang="en-US" sz="2400" dirty="0">
              <a:solidFill>
                <a:schemeClr val="tx1"/>
              </a:solidFill>
              <a:latin typeface="+mj-lt"/>
              <a:cs typeface="Times New Roman" panose="02020603050405020304" pitchFamily="18" charset="0"/>
            </a:endParaRPr>
          </a:p>
        </p:txBody>
      </p:sp>
      <p:sp>
        <p:nvSpPr>
          <p:cNvPr id="21" name="Title 1"/>
          <p:cNvSpPr txBox="1">
            <a:spLocks/>
          </p:cNvSpPr>
          <p:nvPr/>
        </p:nvSpPr>
        <p:spPr bwMode="auto">
          <a:xfrm>
            <a:off x="5204984" y="714942"/>
            <a:ext cx="3471472" cy="652885"/>
          </a:xfrm>
          <a:prstGeom prst="rect">
            <a:avLst/>
          </a:prstGeom>
          <a:noFill/>
          <a:ln w="9525">
            <a:noFill/>
            <a:miter lim="800000"/>
            <a:headEnd/>
            <a:tailEnd/>
          </a:ln>
        </p:spPr>
        <p:txBody>
          <a:bodyPr vert="horz" wrap="square" lIns="91440" tIns="45720" rIns="91440" bIns="0" numCol="1" anchor="t" anchorCtr="0" compatLnSpc="1">
            <a:prstTxWarp prst="textNoShape">
              <a:avLst/>
            </a:prstTxWarp>
            <a:normAutofit/>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3600" dirty="0" smtClean="0">
                <a:solidFill>
                  <a:schemeClr val="tx1"/>
                </a:solidFill>
                <a:latin typeface="+mj-lt"/>
                <a:cs typeface="Times New Roman" pitchFamily="18" charset="0"/>
              </a:rPr>
              <a:t>Finding the QDC’</a:t>
            </a:r>
            <a:endParaRPr lang="en-US" sz="3600" dirty="0">
              <a:solidFill>
                <a:schemeClr val="tx1"/>
              </a:solidFill>
              <a:latin typeface="+mj-lt"/>
              <a:cs typeface="Times New Roman" pitchFamily="18"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8125" y="1808820"/>
            <a:ext cx="2232248" cy="14165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8124" y="3897052"/>
            <a:ext cx="2232248" cy="1416589"/>
          </a:xfrm>
          <a:prstGeom prst="rect">
            <a:avLst/>
          </a:prstGeom>
        </p:spPr>
      </p:pic>
      <p:sp>
        <p:nvSpPr>
          <p:cNvPr id="24" name="Right Arrow 23"/>
          <p:cNvSpPr/>
          <p:nvPr/>
        </p:nvSpPr>
        <p:spPr>
          <a:xfrm rot="5400000">
            <a:off x="6526116" y="3375204"/>
            <a:ext cx="556265" cy="422455"/>
          </a:xfrm>
          <a:prstGeom prst="rightArrow">
            <a:avLst/>
          </a:prstGeom>
          <a:noFill/>
          <a:ln w="19050">
            <a:solidFill>
              <a:srgbClr val="0099CC"/>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ontent Placeholder 2"/>
          <p:cNvSpPr txBox="1">
            <a:spLocks/>
          </p:cNvSpPr>
          <p:nvPr/>
        </p:nvSpPr>
        <p:spPr bwMode="auto">
          <a:xfrm>
            <a:off x="7200292" y="3171752"/>
            <a:ext cx="1713813" cy="69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r>
              <a:rPr lang="en-US" sz="2400" dirty="0" smtClean="0">
                <a:solidFill>
                  <a:schemeClr val="tx1"/>
                </a:solidFill>
                <a:latin typeface="+mj-lt"/>
                <a:cs typeface="Times New Roman" panose="02020603050405020304" pitchFamily="18" charset="0"/>
              </a:rPr>
              <a:t>Subgraph contraction</a:t>
            </a:r>
            <a:endParaRPr lang="en-US" sz="2400" dirty="0">
              <a:solidFill>
                <a:schemeClr val="tx1"/>
              </a:solidFill>
              <a:latin typeface="+mj-lt"/>
              <a:cs typeface="Times New Roman" panose="02020603050405020304" pitchFamily="18" charset="0"/>
            </a:endParaRPr>
          </a:p>
        </p:txBody>
      </p:sp>
      <p:sp>
        <p:nvSpPr>
          <p:cNvPr id="29" name="Content Placeholder 2"/>
          <p:cNvSpPr txBox="1">
            <a:spLocks/>
          </p:cNvSpPr>
          <p:nvPr/>
        </p:nvSpPr>
        <p:spPr bwMode="auto">
          <a:xfrm>
            <a:off x="791580" y="2603813"/>
            <a:ext cx="4032448" cy="980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2400" dirty="0" smtClean="0">
                <a:solidFill>
                  <a:schemeClr val="tx1"/>
                </a:solidFill>
                <a:latin typeface="+mj-lt"/>
                <a:cs typeface="Times New Roman" panose="02020603050405020304" pitchFamily="18" charset="0"/>
              </a:rPr>
              <a:t>Reduce the search </a:t>
            </a:r>
            <a:r>
              <a:rPr lang="en-US" sz="2400" dirty="0">
                <a:solidFill>
                  <a:schemeClr val="tx1"/>
                </a:solidFill>
                <a:latin typeface="+mj-lt"/>
                <a:cs typeface="Times New Roman" panose="02020603050405020304" pitchFamily="18" charset="0"/>
              </a:rPr>
              <a:t>space</a:t>
            </a:r>
          </a:p>
          <a:p>
            <a:pPr marL="228600" indent="-228600">
              <a:buFont typeface="Arial" panose="020B0604020202020204" pitchFamily="34" charset="0"/>
              <a:buChar char="•"/>
            </a:pPr>
            <a:r>
              <a:rPr lang="en-US" sz="2400" dirty="0" smtClean="0">
                <a:solidFill>
                  <a:schemeClr val="tx1"/>
                </a:solidFill>
                <a:latin typeface="+mj-lt"/>
                <a:cs typeface="Times New Roman" panose="02020603050405020304" pitchFamily="18" charset="0"/>
              </a:rPr>
              <a:t>Retain the densest subgraph</a:t>
            </a:r>
            <a:endParaRPr lang="en-US" sz="2400" dirty="0">
              <a:solidFill>
                <a:schemeClr val="tx1"/>
              </a:solidFill>
              <a:latin typeface="+mj-lt"/>
              <a:cs typeface="Times New Roman" panose="02020603050405020304" pitchFamily="18" charset="0"/>
            </a:endParaRPr>
          </a:p>
        </p:txBody>
      </p:sp>
      <p:sp>
        <p:nvSpPr>
          <p:cNvPr id="30" name="Content Placeholder 2"/>
          <p:cNvSpPr txBox="1">
            <a:spLocks/>
          </p:cNvSpPr>
          <p:nvPr/>
        </p:nvSpPr>
        <p:spPr bwMode="auto">
          <a:xfrm>
            <a:off x="791580" y="4478563"/>
            <a:ext cx="4212468" cy="4626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1pPr>
            <a:lvl2pPr marL="742950" indent="-28575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2pPr>
            <a:lvl3pPr marL="1143000" indent="-228600" algn="l" defTabSz="457200" rtl="0" eaLnBrk="0" fontAlgn="base" hangingPunct="0">
              <a:spcBef>
                <a:spcPct val="20000"/>
              </a:spcBef>
              <a:spcAft>
                <a:spcPct val="0"/>
              </a:spcAft>
              <a:buFontTx/>
              <a:buNone/>
              <a:defRPr sz="2000" kern="1200">
                <a:solidFill>
                  <a:srgbClr val="6A6A6A"/>
                </a:solidFill>
                <a:latin typeface="TitilliumMaps26L 500 wt"/>
                <a:ea typeface="ＭＳ Ｐゴシック" charset="-128"/>
                <a:cs typeface="TitilliumMaps26L 500 wt"/>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Arial" panose="020B0604020202020204" pitchFamily="34" charset="0"/>
              <a:buChar char="•"/>
            </a:pPr>
            <a:r>
              <a:rPr lang="en-US" sz="2400" dirty="0" smtClean="0">
                <a:solidFill>
                  <a:schemeClr val="tx1"/>
                </a:solidFill>
                <a:latin typeface="+mj-lt"/>
                <a:cs typeface="Times New Roman" panose="02020603050405020304" pitchFamily="18" charset="0"/>
              </a:rPr>
              <a:t>On the reduced search space</a:t>
            </a:r>
            <a:endParaRPr lang="en-US" sz="2400" dirty="0">
              <a:solidFill>
                <a:schemeClr val="tx1"/>
              </a:solidFill>
              <a:latin typeface="+mj-lt"/>
              <a:cs typeface="Times New Roman" panose="02020603050405020304" pitchFamily="18" charset="0"/>
            </a:endParaRPr>
          </a:p>
        </p:txBody>
      </p:sp>
      <p:sp>
        <p:nvSpPr>
          <p:cNvPr id="17" name="TextBox 16"/>
          <p:cNvSpPr txBox="1"/>
          <p:nvPr/>
        </p:nvSpPr>
        <p:spPr>
          <a:xfrm>
            <a:off x="3203848" y="5877272"/>
            <a:ext cx="5904148" cy="923330"/>
          </a:xfrm>
          <a:prstGeom prst="rect">
            <a:avLst/>
          </a:prstGeom>
          <a:noFill/>
        </p:spPr>
        <p:txBody>
          <a:bodyPr wrap="square" rtlCol="0">
            <a:spAutoFit/>
          </a:bodyPr>
          <a:lstStyle/>
          <a:p>
            <a:r>
              <a:rPr lang="en-US" dirty="0" err="1" smtClean="0">
                <a:solidFill>
                  <a:schemeClr val="bg1"/>
                </a:solidFill>
              </a:rPr>
              <a:t>Yubao</a:t>
            </a:r>
            <a:r>
              <a:rPr lang="en-US" dirty="0" smtClean="0">
                <a:solidFill>
                  <a:schemeClr val="bg1"/>
                </a:solidFill>
              </a:rPr>
              <a:t> </a:t>
            </a:r>
            <a:r>
              <a:rPr lang="en-US" dirty="0">
                <a:solidFill>
                  <a:schemeClr val="bg1"/>
                </a:solidFill>
              </a:rPr>
              <a:t>Wu, </a:t>
            </a:r>
            <a:r>
              <a:rPr lang="en-US" dirty="0" err="1" smtClean="0">
                <a:solidFill>
                  <a:schemeClr val="bg1"/>
                </a:solidFill>
              </a:rPr>
              <a:t>Ruoming</a:t>
            </a:r>
            <a:r>
              <a:rPr lang="en-US" dirty="0" smtClean="0">
                <a:solidFill>
                  <a:schemeClr val="bg1"/>
                </a:solidFill>
              </a:rPr>
              <a:t> </a:t>
            </a:r>
            <a:r>
              <a:rPr lang="en-US" dirty="0" err="1">
                <a:solidFill>
                  <a:schemeClr val="bg1"/>
                </a:solidFill>
              </a:rPr>
              <a:t>Jin</a:t>
            </a:r>
            <a:r>
              <a:rPr lang="en-US" dirty="0">
                <a:solidFill>
                  <a:schemeClr val="bg1"/>
                </a:solidFill>
              </a:rPr>
              <a:t>, </a:t>
            </a:r>
            <a:r>
              <a:rPr lang="en-US" dirty="0" smtClean="0">
                <a:solidFill>
                  <a:schemeClr val="bg1"/>
                </a:solidFill>
              </a:rPr>
              <a:t>Jing </a:t>
            </a:r>
            <a:r>
              <a:rPr lang="en-US" dirty="0">
                <a:solidFill>
                  <a:schemeClr val="bg1"/>
                </a:solidFill>
              </a:rPr>
              <a:t>Li, and </a:t>
            </a:r>
            <a:r>
              <a:rPr lang="en-US" dirty="0" smtClean="0">
                <a:solidFill>
                  <a:schemeClr val="bg1"/>
                </a:solidFill>
              </a:rPr>
              <a:t>Xiang </a:t>
            </a:r>
            <a:r>
              <a:rPr lang="en-US" dirty="0">
                <a:solidFill>
                  <a:schemeClr val="bg1"/>
                </a:solidFill>
              </a:rPr>
              <a:t>Zhang. </a:t>
            </a:r>
            <a:r>
              <a:rPr lang="en-US" dirty="0" smtClean="0">
                <a:solidFill>
                  <a:schemeClr val="bg1"/>
                </a:solidFill>
              </a:rPr>
              <a:t>Robust </a:t>
            </a:r>
            <a:r>
              <a:rPr lang="en-US" dirty="0">
                <a:solidFill>
                  <a:schemeClr val="bg1"/>
                </a:solidFill>
              </a:rPr>
              <a:t>l</a:t>
            </a:r>
            <a:r>
              <a:rPr lang="en-US" dirty="0" smtClean="0">
                <a:solidFill>
                  <a:schemeClr val="bg1"/>
                </a:solidFill>
              </a:rPr>
              <a:t>ocal </a:t>
            </a:r>
            <a:r>
              <a:rPr lang="en-US" dirty="0">
                <a:solidFill>
                  <a:schemeClr val="bg1"/>
                </a:solidFill>
              </a:rPr>
              <a:t>c</a:t>
            </a:r>
            <a:r>
              <a:rPr lang="en-US" dirty="0" smtClean="0">
                <a:solidFill>
                  <a:schemeClr val="bg1"/>
                </a:solidFill>
              </a:rPr>
              <a:t>ommunity </a:t>
            </a:r>
            <a:r>
              <a:rPr lang="en-US" dirty="0">
                <a:solidFill>
                  <a:schemeClr val="bg1"/>
                </a:solidFill>
              </a:rPr>
              <a:t>d</a:t>
            </a:r>
            <a:r>
              <a:rPr lang="en-US" dirty="0" smtClean="0">
                <a:solidFill>
                  <a:schemeClr val="bg1"/>
                </a:solidFill>
              </a:rPr>
              <a:t>etection</a:t>
            </a:r>
            <a:r>
              <a:rPr lang="en-US" dirty="0">
                <a:solidFill>
                  <a:schemeClr val="bg1"/>
                </a:solidFill>
              </a:rPr>
              <a:t>: </a:t>
            </a:r>
            <a:r>
              <a:rPr lang="en-US" dirty="0" smtClean="0">
                <a:solidFill>
                  <a:schemeClr val="bg1"/>
                </a:solidFill>
              </a:rPr>
              <a:t>on </a:t>
            </a:r>
            <a:r>
              <a:rPr lang="en-US" dirty="0">
                <a:solidFill>
                  <a:schemeClr val="bg1"/>
                </a:solidFill>
              </a:rPr>
              <a:t>f</a:t>
            </a:r>
            <a:r>
              <a:rPr lang="en-US" dirty="0" smtClean="0">
                <a:solidFill>
                  <a:schemeClr val="bg1"/>
                </a:solidFill>
              </a:rPr>
              <a:t>ree </a:t>
            </a:r>
            <a:r>
              <a:rPr lang="en-US" dirty="0">
                <a:solidFill>
                  <a:schemeClr val="bg1"/>
                </a:solidFill>
              </a:rPr>
              <a:t>r</a:t>
            </a:r>
            <a:r>
              <a:rPr lang="en-US" dirty="0" smtClean="0">
                <a:solidFill>
                  <a:schemeClr val="bg1"/>
                </a:solidFill>
              </a:rPr>
              <a:t>ider </a:t>
            </a:r>
            <a:r>
              <a:rPr lang="en-US" dirty="0">
                <a:solidFill>
                  <a:schemeClr val="bg1"/>
                </a:solidFill>
              </a:rPr>
              <a:t>e</a:t>
            </a:r>
            <a:r>
              <a:rPr lang="en-US" dirty="0" smtClean="0">
                <a:solidFill>
                  <a:schemeClr val="bg1"/>
                </a:solidFill>
              </a:rPr>
              <a:t>ffect </a:t>
            </a:r>
            <a:r>
              <a:rPr lang="en-US" dirty="0">
                <a:solidFill>
                  <a:schemeClr val="bg1"/>
                </a:solidFill>
              </a:rPr>
              <a:t>and </a:t>
            </a:r>
            <a:r>
              <a:rPr lang="en-US" dirty="0" smtClean="0">
                <a:solidFill>
                  <a:schemeClr val="bg1"/>
                </a:solidFill>
              </a:rPr>
              <a:t>its </a:t>
            </a:r>
            <a:r>
              <a:rPr lang="en-US" dirty="0">
                <a:solidFill>
                  <a:schemeClr val="bg1"/>
                </a:solidFill>
              </a:rPr>
              <a:t>e</a:t>
            </a:r>
            <a:r>
              <a:rPr lang="en-US" dirty="0" smtClean="0">
                <a:solidFill>
                  <a:schemeClr val="bg1"/>
                </a:solidFill>
              </a:rPr>
              <a:t>limination</a:t>
            </a:r>
            <a:r>
              <a:rPr lang="en-US" dirty="0">
                <a:solidFill>
                  <a:schemeClr val="bg1"/>
                </a:solidFill>
              </a:rPr>
              <a:t>.</a:t>
            </a:r>
            <a:r>
              <a:rPr lang="en-US" dirty="0" smtClean="0">
                <a:solidFill>
                  <a:schemeClr val="bg1"/>
                </a:solidFill>
              </a:rPr>
              <a:t> PVLDB, </a:t>
            </a:r>
            <a:r>
              <a:rPr lang="en-US" dirty="0">
                <a:solidFill>
                  <a:schemeClr val="bg1"/>
                </a:solidFill>
              </a:rPr>
              <a:t>8(7):798-809, 2015</a:t>
            </a:r>
            <a:r>
              <a:rPr lang="en-US" dirty="0" smtClean="0">
                <a:solidFill>
                  <a:schemeClr val="bg1"/>
                </a:solidFill>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19165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theme/theme1.xml><?xml version="1.0" encoding="utf-8"?>
<a:theme xmlns:a="http://schemas.openxmlformats.org/drawingml/2006/main" name="Case Option 1">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A304E"/>
          </a:solidFill>
          <a:prstDash val="soli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A304E"/>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10236</TotalTime>
  <Words>3439</Words>
  <Application>Microsoft Office PowerPoint</Application>
  <PresentationFormat>On-screen Show (4:3)</PresentationFormat>
  <Paragraphs>531</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TitilliumMaps26L 500 wt</vt:lpstr>
      <vt:lpstr>TitilliumMaps26L 999 wt</vt:lpstr>
      <vt:lpstr>헤드라인A</vt:lpstr>
      <vt:lpstr>宋体</vt:lpstr>
      <vt:lpstr>Arial</vt:lpstr>
      <vt:lpstr>Calibri</vt:lpstr>
      <vt:lpstr>Cambria Math</vt:lpstr>
      <vt:lpstr>Times New Roman</vt:lpstr>
      <vt:lpstr>Case Option 1</vt:lpstr>
      <vt:lpstr>PowerPoint Presentation</vt:lpstr>
      <vt:lpstr>Generic Local Community Detection Problem</vt:lpstr>
      <vt:lpstr>Community Goodness Metrics</vt:lpstr>
      <vt:lpstr>Free Rider Effect</vt:lpstr>
      <vt:lpstr>Free Rider Effect in Real Networks</vt:lpstr>
      <vt:lpstr>Query Biased Node Weighting</vt:lpstr>
      <vt:lpstr>QDC  Problem</vt:lpstr>
      <vt:lpstr>QDC Problem and Two Related Problems</vt:lpstr>
      <vt:lpstr>Finding the QDC’’</vt:lpstr>
      <vt:lpstr>Finding the QDC</vt:lpstr>
      <vt:lpstr>Experiments——Datasets</vt:lpstr>
      <vt:lpstr>Experiments——State-of-the-Art Methods </vt:lpstr>
      <vt:lpstr>Experiments——Effectiveness Evaluat. Metrics</vt:lpstr>
      <vt:lpstr>Effectiveness Evaluation —— F-Score</vt:lpstr>
      <vt:lpstr>Effectiveness Evaluation——Goodness Metrics</vt:lpstr>
      <vt:lpstr>Effectiveness Evaluation——Consistency</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dc:creator>
  <cp:lastModifiedBy>Yubao</cp:lastModifiedBy>
  <cp:revision>1675</cp:revision>
  <dcterms:created xsi:type="dcterms:W3CDTF">2006-08-16T00:00:00Z</dcterms:created>
  <dcterms:modified xsi:type="dcterms:W3CDTF">2015-09-05T07:56:49Z</dcterms:modified>
</cp:coreProperties>
</file>