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4B53EA-F16C-4CD3-B2BB-0463AB60D8F1}">
  <a:tblStyle styleId="{C24B53EA-F16C-4CD3-B2BB-0463AB60D8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05324b72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05324b72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6ff733a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6ff733a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0a08fb9e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0a08fb9e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05324b72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05324b72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05324b72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05324b72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05324b7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05324b7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05324b7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05324b7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background of our project is from the release of ChatGPT </a:t>
            </a:r>
            <a:r>
              <a:rPr lang="en" sz="2000"/>
              <a:t>triggered</a:t>
            </a:r>
            <a:r>
              <a:rPr lang="en" sz="2000"/>
              <a:t> other </a:t>
            </a:r>
            <a:r>
              <a:rPr lang="en" sz="2000"/>
              <a:t>technology companies launching their respective large language models some time ago. For each of those Large Language Models, which may have their own logic of organizing language and problem solving. Therefore, inspired by the forth idea, we’d like to run experiments to check the abilities of those large language models from two aspects: First, the ability of correctly understanding a project with a complete structure and the source code. The second aspect is about the ability of generating correct, complete test suites based on their knowledge of the given project.</a:t>
            </a:r>
            <a:endParaRPr sz="2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05324b72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05324b7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So for our experiment, we choosed a java maven application just called TicTacToe as our experiment subject. The reason why we choose this is </a:t>
            </a:r>
            <a:r>
              <a:rPr lang="en" sz="2000"/>
              <a:t>because</a:t>
            </a:r>
            <a:r>
              <a:rPr lang="en" sz="2000"/>
              <a:t> </a:t>
            </a:r>
            <a:r>
              <a:rPr lang="en" sz="2000"/>
              <a:t>first a typical maven project that can be built by maven, also it contains original available test suites for four classes of this project: Board, GameMaster, Player and TicTacToe. The board is mainly implement the game board generation and winning conditions. While GameMaster mainly has implementations of player’s moving, check a specific cell on the board is available, and decide which player should be the winner. For Player, it mainly implemented the Player object, and last TicTacToe holds the basic game logic implementations. You can see the complete structure of this project on the right picture.</a:t>
            </a:r>
            <a:endParaRPr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05324b72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05324b72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For the Large Language Model, our plan is to test three large language models which are ChatGPT, Bard from Goole and the New Bing from Microsoft.  So everyone should be </a:t>
            </a:r>
            <a:r>
              <a:rPr lang="en" sz="2000"/>
              <a:t>familiar</a:t>
            </a:r>
            <a:r>
              <a:rPr lang="en" sz="2000"/>
              <a:t> with ChatGPT already, so I’ll just briefly introduce the rest two languange models. So </a:t>
            </a:r>
            <a:r>
              <a:rPr lang="en" sz="2000"/>
              <a:t>google</a:t>
            </a:r>
            <a:r>
              <a:rPr lang="en" sz="2000"/>
              <a:t> bard is </a:t>
            </a:r>
            <a:r>
              <a:rPr lang="en" sz="2000">
                <a:solidFill>
                  <a:srgbClr val="202122"/>
                </a:solidFill>
                <a:highlight>
                  <a:srgbClr val="FFFFFF"/>
                </a:highlight>
              </a:rPr>
              <a:t>developed as a direct response to the rise of ChatGPT, and it was released in </a:t>
            </a:r>
            <a:r>
              <a:rPr lang="en" sz="2000">
                <a:solidFill>
                  <a:schemeClr val="dk1"/>
                </a:solidFill>
                <a:highlight>
                  <a:srgbClr val="F8F9FA"/>
                </a:highlight>
              </a:rPr>
              <a:t>March this year, but currently Bard only have a </a:t>
            </a:r>
            <a:r>
              <a:rPr lang="en" sz="2000">
                <a:solidFill>
                  <a:srgbClr val="202122"/>
                </a:solidFill>
                <a:highlight>
                  <a:srgbClr val="FFFFFF"/>
                </a:highlight>
              </a:rPr>
              <a:t>limited capacity and also some other limitations in terms of its language model. For New Bing, It is actually the product of the original Microsoft bing search engine and OpenAI language model integration, and was </a:t>
            </a:r>
            <a:r>
              <a:rPr lang="en" sz="2000">
                <a:solidFill>
                  <a:srgbClr val="202122"/>
                </a:solidFill>
                <a:highlight>
                  <a:srgbClr val="FFFFFF"/>
                </a:highlight>
              </a:rPr>
              <a:t>officially put into testing on</a:t>
            </a:r>
            <a:r>
              <a:rPr lang="en" sz="2000">
                <a:solidFill>
                  <a:srgbClr val="202122"/>
                </a:solidFill>
                <a:highlight>
                  <a:srgbClr val="FFFFFF"/>
                </a:highlight>
              </a:rPr>
              <a:t> February of this year. One of the features of New Bing that I really like is that it allows customers to select three modes: "precise", "balanced" and "creative" mode, so as to get different </a:t>
            </a:r>
            <a:r>
              <a:rPr lang="en" sz="2000">
                <a:solidFill>
                  <a:srgbClr val="202122"/>
                </a:solidFill>
                <a:highlight>
                  <a:srgbClr val="FFFFFF"/>
                </a:highlight>
              </a:rPr>
              <a:t>conversation</a:t>
            </a:r>
            <a:r>
              <a:rPr lang="en" sz="2000">
                <a:solidFill>
                  <a:srgbClr val="202122"/>
                </a:solidFill>
                <a:highlight>
                  <a:srgbClr val="FFFFFF"/>
                </a:highlight>
              </a:rPr>
              <a:t> styles from Bing AI.</a:t>
            </a:r>
            <a:endParaRPr sz="200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05324b72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05324b72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There’s one thing that I think is worth to notice is that we’re </a:t>
            </a:r>
            <a:r>
              <a:rPr lang="en" sz="2000"/>
              <a:t>encouraging</a:t>
            </a:r>
            <a:r>
              <a:rPr lang="en" sz="2000"/>
              <a:t> the LLM themslfes to generate the test suite, not by us. Which means, if there are test failures, we </a:t>
            </a:r>
            <a:r>
              <a:rPr lang="en" sz="2000"/>
              <a:t>will try to</a:t>
            </a:r>
            <a:r>
              <a:rPr lang="en" sz="2000"/>
              <a:t> provide some hints to teach them to fix those failures by themselves. But there </a:t>
            </a:r>
            <a:r>
              <a:rPr lang="en" sz="2000"/>
              <a:t>are</a:t>
            </a:r>
            <a:r>
              <a:rPr lang="en" sz="2000"/>
              <a:t> still some cases when these models get into a weird logical loop, which we will talk about later in the next few slides, so that we have to provide them with the right answer to get the right test case.</a:t>
            </a:r>
            <a:endParaRPr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0a08fb9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0a08fb9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Theoretically, those three models all have the ability to generate a single test case for a single function. But when the scope has to expand to the whole project, and test scope expanded from single test case to a complete test suite, </a:t>
            </a:r>
            <a:r>
              <a:rPr lang="en" sz="2000">
                <a:solidFill>
                  <a:schemeClr val="dk1"/>
                </a:solidFill>
              </a:rPr>
              <a:t>the result is actually not as good as we expected. </a:t>
            </a:r>
            <a:endParaRPr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05324b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05324b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05324b72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05324b72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05324b72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05324b72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a:t>
            </a:r>
            <a:r>
              <a:rPr lang="en"/>
              <a:t>xperiment on the ability to generate test suites by LLMs</a:t>
            </a:r>
            <a:endParaRPr/>
          </a:p>
        </p:txBody>
      </p:sp>
      <p:sp>
        <p:nvSpPr>
          <p:cNvPr id="55" name="Google Shape;55;p13"/>
          <p:cNvSpPr txBox="1"/>
          <p:nvPr>
            <p:ph idx="1" type="subTitle"/>
          </p:nvPr>
        </p:nvSpPr>
        <p:spPr>
          <a:xfrm>
            <a:off x="729452" y="3292050"/>
            <a:ext cx="7688100" cy="541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Yongbo Chen, Jianshu Pan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15" name="Google Shape;115;p22"/>
          <p:cNvSpPr txBox="1"/>
          <p:nvPr>
            <p:ph idx="1" type="body"/>
          </p:nvPr>
        </p:nvSpPr>
        <p:spPr>
          <a:xfrm>
            <a:off x="631275" y="1027650"/>
            <a:ext cx="7959600" cy="343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t>For Bard</a:t>
            </a:r>
            <a:r>
              <a:rPr lang="en" sz="1600"/>
              <a:t>:</a:t>
            </a:r>
            <a:br>
              <a:rPr lang="en" sz="1600"/>
            </a:br>
            <a:br>
              <a:rPr lang="en" sz="1600"/>
            </a:br>
            <a:r>
              <a:rPr b="1" lang="en" sz="1050">
                <a:solidFill>
                  <a:srgbClr val="444746"/>
                </a:solidFill>
                <a:highlight>
                  <a:srgbClr val="F8FAFD"/>
                </a:highlight>
                <a:latin typeface="Courier New"/>
                <a:ea typeface="Courier New"/>
                <a:cs typeface="Courier New"/>
                <a:sym typeface="Courier New"/>
              </a:rPr>
              <a:t>@Test public void testBoardWinner() throws InvalidConfigurationException, NotAvailableMoveException { </a:t>
            </a:r>
            <a:br>
              <a:rPr b="1" lang="en" sz="1050">
                <a:solidFill>
                  <a:srgbClr val="444746"/>
                </a:solidFill>
                <a:highlight>
                  <a:srgbClr val="F8FAFD"/>
                </a:highlight>
                <a:latin typeface="Courier New"/>
                <a:ea typeface="Courier New"/>
                <a:cs typeface="Courier New"/>
                <a:sym typeface="Courier New"/>
              </a:rPr>
            </a:br>
            <a:r>
              <a:rPr b="1" lang="en" sz="1050">
                <a:solidFill>
                  <a:srgbClr val="444746"/>
                </a:solidFill>
                <a:highlight>
                  <a:srgbClr val="F8FAFD"/>
                </a:highlight>
                <a:latin typeface="Courier New"/>
                <a:ea typeface="Courier New"/>
                <a:cs typeface="Courier New"/>
                <a:sym typeface="Courier New"/>
              </a:rPr>
              <a:t>	// Code of test BoardWinner… </a:t>
            </a:r>
            <a:br>
              <a:rPr b="1" lang="en" sz="1050">
                <a:solidFill>
                  <a:srgbClr val="444746"/>
                </a:solidFill>
                <a:highlight>
                  <a:srgbClr val="F8FAFD"/>
                </a:highlight>
                <a:latin typeface="Courier New"/>
                <a:ea typeface="Courier New"/>
                <a:cs typeface="Courier New"/>
                <a:sym typeface="Courier New"/>
              </a:rPr>
            </a:br>
            <a:r>
              <a:rPr b="1" lang="en" sz="1050">
                <a:solidFill>
                  <a:srgbClr val="444746"/>
                </a:solidFill>
                <a:highlight>
                  <a:srgbClr val="F8FAFD"/>
                </a:highlight>
                <a:latin typeface="Courier New"/>
                <a:ea typeface="Courier New"/>
                <a:cs typeface="Courier New"/>
                <a:sym typeface="Courier New"/>
              </a:rPr>
              <a:t>}</a:t>
            </a:r>
            <a:br>
              <a:rPr b="1" lang="en" sz="1050">
                <a:solidFill>
                  <a:srgbClr val="444746"/>
                </a:solidFill>
                <a:highlight>
                  <a:srgbClr val="F8FAFD"/>
                </a:highlight>
                <a:latin typeface="Courier New"/>
                <a:ea typeface="Courier New"/>
                <a:cs typeface="Courier New"/>
                <a:sym typeface="Courier New"/>
              </a:rPr>
            </a:br>
            <a:br>
              <a:rPr b="1" lang="en" sz="1050">
                <a:solidFill>
                  <a:srgbClr val="444746"/>
                </a:solidFill>
                <a:highlight>
                  <a:srgbClr val="F8FAFD"/>
                </a:highlight>
                <a:latin typeface="Courier New"/>
                <a:ea typeface="Courier New"/>
                <a:cs typeface="Courier New"/>
                <a:sym typeface="Courier New"/>
              </a:rPr>
            </a:br>
            <a:endParaRPr b="1" sz="1050">
              <a:solidFill>
                <a:srgbClr val="444746"/>
              </a:solidFill>
              <a:highlight>
                <a:srgbClr val="F8FAFD"/>
              </a:highlight>
              <a:latin typeface="Courier New"/>
              <a:ea typeface="Courier New"/>
              <a:cs typeface="Courier New"/>
              <a:sym typeface="Courier New"/>
            </a:endParaRPr>
          </a:p>
          <a:p>
            <a:pPr indent="0" lvl="0" marL="0" rtl="0" algn="l">
              <a:spcBef>
                <a:spcPts val="1200"/>
              </a:spcBef>
              <a:spcAft>
                <a:spcPts val="0"/>
              </a:spcAft>
              <a:buNone/>
            </a:pPr>
            <a:r>
              <a:rPr b="1" lang="en" sz="1050">
                <a:solidFill>
                  <a:srgbClr val="444746"/>
                </a:solidFill>
                <a:highlight>
                  <a:srgbClr val="F8FAFD"/>
                </a:highlight>
                <a:latin typeface="Courier New"/>
                <a:ea typeface="Courier New"/>
                <a:cs typeface="Courier New"/>
                <a:sym typeface="Courier New"/>
              </a:rPr>
              <a:t>@Test public void testBoardTie() throws InvalidConfigurationException, NotAvailableMoveException {</a:t>
            </a:r>
            <a:br>
              <a:rPr b="1" lang="en" sz="1050">
                <a:solidFill>
                  <a:srgbClr val="444746"/>
                </a:solidFill>
                <a:highlight>
                  <a:srgbClr val="F8FAFD"/>
                </a:highlight>
                <a:latin typeface="Courier New"/>
                <a:ea typeface="Courier New"/>
                <a:cs typeface="Courier New"/>
                <a:sym typeface="Courier New"/>
              </a:rPr>
            </a:br>
            <a:r>
              <a:rPr b="1" lang="en" sz="1050">
                <a:solidFill>
                  <a:srgbClr val="444746"/>
                </a:solidFill>
                <a:highlight>
                  <a:srgbClr val="F8FAFD"/>
                </a:highlight>
                <a:latin typeface="Courier New"/>
                <a:ea typeface="Courier New"/>
                <a:cs typeface="Courier New"/>
                <a:sym typeface="Courier New"/>
              </a:rPr>
              <a:t>	// Code of test BoardTie…</a:t>
            </a:r>
            <a:br>
              <a:rPr b="1" lang="en" sz="1050">
                <a:solidFill>
                  <a:srgbClr val="444746"/>
                </a:solidFill>
                <a:highlight>
                  <a:srgbClr val="F8FAFD"/>
                </a:highlight>
                <a:latin typeface="Courier New"/>
                <a:ea typeface="Courier New"/>
                <a:cs typeface="Courier New"/>
                <a:sym typeface="Courier New"/>
              </a:rPr>
            </a:br>
            <a:r>
              <a:rPr b="1" lang="en" sz="1050">
                <a:solidFill>
                  <a:srgbClr val="444746"/>
                </a:solidFill>
                <a:highlight>
                  <a:srgbClr val="F8FAFD"/>
                </a:highlight>
                <a:latin typeface="Courier New"/>
                <a:ea typeface="Courier New"/>
                <a:cs typeface="Courier New"/>
                <a:sym typeface="Courier New"/>
              </a:rPr>
              <a:t>	</a:t>
            </a:r>
            <a:br>
              <a:rPr b="1" lang="en" sz="1050">
                <a:solidFill>
                  <a:srgbClr val="444746"/>
                </a:solidFill>
                <a:highlight>
                  <a:srgbClr val="F8FAFD"/>
                </a:highlight>
                <a:latin typeface="Courier New"/>
                <a:ea typeface="Courier New"/>
                <a:cs typeface="Courier New"/>
                <a:sym typeface="Courier New"/>
              </a:rPr>
            </a:br>
            <a:r>
              <a:rPr b="1" lang="en" sz="1050">
                <a:solidFill>
                  <a:srgbClr val="444746"/>
                </a:solidFill>
                <a:highlight>
                  <a:srgbClr val="F8FAFD"/>
                </a:highlight>
                <a:latin typeface="Courier New"/>
                <a:ea typeface="Courier New"/>
                <a:cs typeface="Courier New"/>
                <a:sym typeface="Courier New"/>
              </a:rPr>
              <a:t>}</a:t>
            </a:r>
            <a:endParaRPr b="1" sz="1050">
              <a:solidFill>
                <a:srgbClr val="444746"/>
              </a:solidFill>
              <a:highlight>
                <a:srgbClr val="F8FAF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444746"/>
              </a:solidFill>
              <a:highlight>
                <a:srgbClr val="F8FAFD"/>
              </a:highlight>
              <a:latin typeface="Courier New"/>
              <a:ea typeface="Courier New"/>
              <a:cs typeface="Courier New"/>
              <a:sym typeface="Courier New"/>
            </a:endParaRPr>
          </a:p>
          <a:p>
            <a:pPr indent="0" lvl="0" marL="0" rtl="0" algn="l">
              <a:spcBef>
                <a:spcPts val="1200"/>
              </a:spcBef>
              <a:spcAft>
                <a:spcPts val="1200"/>
              </a:spcAft>
              <a:buNone/>
            </a:pPr>
            <a:r>
              <a:rPr lang="en" sz="1600"/>
              <a:t>But in </a:t>
            </a:r>
            <a:r>
              <a:rPr b="1" lang="en" sz="1600"/>
              <a:t>Board.java</a:t>
            </a:r>
            <a:r>
              <a:rPr lang="en" sz="1600"/>
              <a:t>, it should test logic of cell availability, move availability, winning conditions of horizontal, vertical &amp; diagonal</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Challenges: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For NewBing</a:t>
            </a:r>
            <a:r>
              <a:rPr lang="en" sz="1600"/>
              <a:t>:</a:t>
            </a:r>
            <a:endParaRPr sz="1600"/>
          </a:p>
          <a:p>
            <a:pPr indent="-330200" lvl="0" marL="457200" rtl="0" algn="l">
              <a:spcBef>
                <a:spcPts val="1200"/>
              </a:spcBef>
              <a:spcAft>
                <a:spcPts val="0"/>
              </a:spcAft>
              <a:buSzPts val="1600"/>
              <a:buChar char="●"/>
            </a:pPr>
            <a:r>
              <a:rPr lang="en" sz="1600"/>
              <a:t>Unable to consistently give the same results.</a:t>
            </a:r>
            <a:endParaRPr sz="1600"/>
          </a:p>
          <a:p>
            <a:pPr indent="-330200" lvl="1" marL="914400" rtl="0" algn="l">
              <a:spcBef>
                <a:spcPts val="0"/>
              </a:spcBef>
              <a:spcAft>
                <a:spcPts val="0"/>
              </a:spcAft>
              <a:buSzPts val="1600"/>
              <a:buChar char="○"/>
            </a:pPr>
            <a:r>
              <a:rPr lang="en" sz="1600"/>
              <a:t>For a similar request, the results will be different in different sessions.</a:t>
            </a:r>
            <a:endParaRPr sz="1600"/>
          </a:p>
          <a:p>
            <a:pPr indent="-330200" lvl="1" marL="914400" rtl="0" algn="l">
              <a:spcBef>
                <a:spcPts val="0"/>
              </a:spcBef>
              <a:spcAft>
                <a:spcPts val="0"/>
              </a:spcAft>
              <a:buSzPts val="1600"/>
              <a:buChar char="○"/>
            </a:pPr>
            <a:r>
              <a:rPr b="1" lang="en" sz="1600"/>
              <a:t>The problem is more noticeable due to the limitation of 30 questions per session.</a:t>
            </a:r>
            <a:endParaRPr b="1" sz="1600"/>
          </a:p>
          <a:p>
            <a:pPr indent="-330200" lvl="0" marL="457200" rtl="0" algn="l">
              <a:spcBef>
                <a:spcPts val="0"/>
              </a:spcBef>
              <a:spcAft>
                <a:spcPts val="0"/>
              </a:spcAft>
              <a:buSzPts val="1600"/>
              <a:buChar char="●"/>
            </a:pPr>
            <a:r>
              <a:rPr lang="en" sz="1600"/>
              <a:t>Weak ability to identify correlations between multiple continuous inputs.</a:t>
            </a:r>
            <a:endParaRPr sz="1600"/>
          </a:p>
          <a:p>
            <a:pPr indent="-330200" lvl="1" marL="914400" rtl="0" algn="l">
              <a:spcBef>
                <a:spcPts val="0"/>
              </a:spcBef>
              <a:spcAft>
                <a:spcPts val="0"/>
              </a:spcAft>
              <a:buSzPts val="1600"/>
              <a:buChar char="○"/>
            </a:pPr>
            <a:r>
              <a:rPr lang="en" sz="1600"/>
              <a:t>Especially noticeable with the 2000-character input limitation.</a:t>
            </a:r>
            <a:endParaRPr sz="1600"/>
          </a:p>
          <a:p>
            <a:pPr indent="-330200" lvl="1" marL="914400" rtl="0" algn="l">
              <a:spcBef>
                <a:spcPts val="0"/>
              </a:spcBef>
              <a:spcAft>
                <a:spcPts val="0"/>
              </a:spcAft>
              <a:buSzPts val="1600"/>
              <a:buChar char="○"/>
            </a:pPr>
            <a:r>
              <a:rPr lang="en" sz="1600"/>
              <a:t>Having difficulty recognizing the completeness of the input code.</a:t>
            </a:r>
            <a:endParaRPr b="1" sz="1600"/>
          </a:p>
          <a:p>
            <a:pPr indent="0" lvl="0" marL="45720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Challenges:</a:t>
            </a:r>
            <a:endParaRPr/>
          </a:p>
        </p:txBody>
      </p:sp>
      <p:sp>
        <p:nvSpPr>
          <p:cNvPr id="127" name="Google Shape;127;p24"/>
          <p:cNvSpPr txBox="1"/>
          <p:nvPr>
            <p:ph idx="1" type="body"/>
          </p:nvPr>
        </p:nvSpPr>
        <p:spPr>
          <a:xfrm>
            <a:off x="311700" y="3269100"/>
            <a:ext cx="8520600" cy="12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After inputting the code and request, NewBing directly rejected to generate the code.</a:t>
            </a:r>
            <a:endParaRPr sz="1600"/>
          </a:p>
          <a:p>
            <a:pPr indent="0" lvl="0" marL="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pic>
        <p:nvPicPr>
          <p:cNvPr id="128" name="Google Shape;128;p24"/>
          <p:cNvPicPr preferRelativeResize="0"/>
          <p:nvPr/>
        </p:nvPicPr>
        <p:blipFill>
          <a:blip r:embed="rId3">
            <a:alphaModFix/>
          </a:blip>
          <a:stretch>
            <a:fillRect/>
          </a:stretch>
        </p:blipFill>
        <p:spPr>
          <a:xfrm>
            <a:off x="919675" y="1218499"/>
            <a:ext cx="7304658" cy="184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Coverage Comparison by Jacoco</a:t>
            </a:r>
            <a:endParaRPr/>
          </a:p>
        </p:txBody>
      </p:sp>
      <p:graphicFrame>
        <p:nvGraphicFramePr>
          <p:cNvPr id="134" name="Google Shape;134;p25"/>
          <p:cNvGraphicFramePr/>
          <p:nvPr/>
        </p:nvGraphicFramePr>
        <p:xfrm>
          <a:off x="425150" y="1157275"/>
          <a:ext cx="3000000" cy="3000000"/>
        </p:xfrm>
        <a:graphic>
          <a:graphicData uri="http://schemas.openxmlformats.org/drawingml/2006/table">
            <a:tbl>
              <a:tblPr>
                <a:noFill/>
                <a:tableStyleId>{C24B53EA-F16C-4CD3-B2BB-0463AB60D8F1}</a:tableStyleId>
              </a:tblPr>
              <a:tblGrid>
                <a:gridCol w="2047875"/>
                <a:gridCol w="3176650"/>
                <a:gridCol w="2892050"/>
              </a:tblGrid>
              <a:tr h="4754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Class Coverage</a:t>
                      </a:r>
                      <a:br>
                        <a:rPr lang="en"/>
                      </a:br>
                      <a:r>
                        <a:rPr lang="en"/>
                        <a:t>(Original Suite | ChatGPT Suite)</a:t>
                      </a:r>
                      <a:endParaRPr/>
                    </a:p>
                  </a:txBody>
                  <a:tcPr marT="91425" marB="91425" marR="91425" marL="91425"/>
                </a:tc>
                <a:tc>
                  <a:txBody>
                    <a:bodyPr/>
                    <a:lstStyle/>
                    <a:p>
                      <a:pPr indent="0" lvl="0" marL="0" rtl="0" algn="ctr">
                        <a:spcBef>
                          <a:spcPts val="0"/>
                        </a:spcBef>
                        <a:spcAft>
                          <a:spcPts val="0"/>
                        </a:spcAft>
                        <a:buNone/>
                      </a:pPr>
                      <a:r>
                        <a:rPr lang="en"/>
                        <a:t>Line Coverage</a:t>
                      </a:r>
                      <a:br>
                        <a:rPr lang="en"/>
                      </a:br>
                      <a:r>
                        <a:rPr lang="en"/>
                        <a:t>(Original Suite | ChatGPT Suite)</a:t>
                      </a:r>
                      <a:endParaRPr/>
                    </a:p>
                  </a:txBody>
                  <a:tcPr marT="91425" marB="91425" marR="91425" marL="91425"/>
                </a:tc>
              </a:tr>
              <a:tr h="475425">
                <a:tc>
                  <a:txBody>
                    <a:bodyPr/>
                    <a:lstStyle/>
                    <a:p>
                      <a:pPr indent="0" lvl="0" marL="0" rtl="0" algn="l">
                        <a:spcBef>
                          <a:spcPts val="0"/>
                        </a:spcBef>
                        <a:spcAft>
                          <a:spcPts val="0"/>
                        </a:spcAft>
                        <a:buNone/>
                      </a:pPr>
                      <a:r>
                        <a:rPr lang="en"/>
                        <a:t>Board.java</a:t>
                      </a:r>
                      <a:endParaRPr/>
                    </a:p>
                  </a:txBody>
                  <a:tcPr marT="91425" marB="91425" marR="91425" marL="91425"/>
                </a:tc>
                <a:tc>
                  <a:txBody>
                    <a:bodyPr/>
                    <a:lstStyle/>
                    <a:p>
                      <a:pPr indent="0" lvl="0" marL="0" rtl="0" algn="ctr">
                        <a:spcBef>
                          <a:spcPts val="0"/>
                        </a:spcBef>
                        <a:spcAft>
                          <a:spcPts val="0"/>
                        </a:spcAft>
                        <a:buNone/>
                      </a:pPr>
                      <a:r>
                        <a:rPr lang="en"/>
                        <a:t>61% | 53%</a:t>
                      </a:r>
                      <a:endParaRPr/>
                    </a:p>
                  </a:txBody>
                  <a:tcPr marT="91425" marB="91425" marR="91425" marL="91425" anchor="ctr"/>
                </a:tc>
                <a:tc>
                  <a:txBody>
                    <a:bodyPr/>
                    <a:lstStyle/>
                    <a:p>
                      <a:pPr indent="0" lvl="0" marL="0" rtl="0" algn="ctr">
                        <a:spcBef>
                          <a:spcPts val="0"/>
                        </a:spcBef>
                        <a:spcAft>
                          <a:spcPts val="0"/>
                        </a:spcAft>
                        <a:buNone/>
                      </a:pPr>
                      <a:r>
                        <a:rPr lang="en"/>
                        <a:t>32% | 30%</a:t>
                      </a:r>
                      <a:endParaRPr/>
                    </a:p>
                  </a:txBody>
                  <a:tcPr marT="91425" marB="91425" marR="91425" marL="91425" anchor="ctr"/>
                </a:tc>
              </a:tr>
              <a:tr h="475425">
                <a:tc>
                  <a:txBody>
                    <a:bodyPr/>
                    <a:lstStyle/>
                    <a:p>
                      <a:pPr indent="0" lvl="0" marL="0" rtl="0" algn="l">
                        <a:spcBef>
                          <a:spcPts val="0"/>
                        </a:spcBef>
                        <a:spcAft>
                          <a:spcPts val="0"/>
                        </a:spcAft>
                        <a:buNone/>
                      </a:pPr>
                      <a:r>
                        <a:rPr lang="en"/>
                        <a:t>GameMaster.java</a:t>
                      </a:r>
                      <a:endParaRPr/>
                    </a:p>
                  </a:txBody>
                  <a:tcPr marT="91425" marB="91425" marR="91425" marL="91425"/>
                </a:tc>
                <a:tc>
                  <a:txBody>
                    <a:bodyPr/>
                    <a:lstStyle/>
                    <a:p>
                      <a:pPr indent="0" lvl="0" marL="0" rtl="0" algn="ctr">
                        <a:spcBef>
                          <a:spcPts val="0"/>
                        </a:spcBef>
                        <a:spcAft>
                          <a:spcPts val="0"/>
                        </a:spcAft>
                        <a:buNone/>
                      </a:pPr>
                      <a:r>
                        <a:rPr lang="en"/>
                        <a:t>76% | 76%</a:t>
                      </a:r>
                      <a:endParaRPr/>
                    </a:p>
                  </a:txBody>
                  <a:tcPr marT="91425" marB="91425" marR="91425" marL="91425" anchor="ctr"/>
                </a:tc>
                <a:tc>
                  <a:txBody>
                    <a:bodyPr/>
                    <a:lstStyle/>
                    <a:p>
                      <a:pPr indent="0" lvl="0" marL="0" rtl="0" algn="ctr">
                        <a:spcBef>
                          <a:spcPts val="0"/>
                        </a:spcBef>
                        <a:spcAft>
                          <a:spcPts val="0"/>
                        </a:spcAft>
                        <a:buNone/>
                      </a:pPr>
                      <a:r>
                        <a:rPr lang="en"/>
                        <a:t>41% | 40%</a:t>
                      </a:r>
                      <a:endParaRPr/>
                    </a:p>
                  </a:txBody>
                  <a:tcPr marT="91425" marB="91425" marR="91425" marL="91425" anchor="ctr"/>
                </a:tc>
              </a:tr>
              <a:tr h="475425">
                <a:tc>
                  <a:txBody>
                    <a:bodyPr/>
                    <a:lstStyle/>
                    <a:p>
                      <a:pPr indent="0" lvl="0" marL="0" rtl="0" algn="l">
                        <a:spcBef>
                          <a:spcPts val="0"/>
                        </a:spcBef>
                        <a:spcAft>
                          <a:spcPts val="0"/>
                        </a:spcAft>
                        <a:buNone/>
                      </a:pPr>
                      <a:r>
                        <a:rPr lang="en"/>
                        <a:t>Player.java</a:t>
                      </a:r>
                      <a:endParaRPr/>
                    </a:p>
                  </a:txBody>
                  <a:tcPr marT="91425" marB="91425" marR="91425" marL="91425"/>
                </a:tc>
                <a:tc>
                  <a:txBody>
                    <a:bodyPr/>
                    <a:lstStyle/>
                    <a:p>
                      <a:pPr indent="0" lvl="0" marL="0" rtl="0" algn="ctr">
                        <a:spcBef>
                          <a:spcPts val="0"/>
                        </a:spcBef>
                        <a:spcAft>
                          <a:spcPts val="0"/>
                        </a:spcAft>
                        <a:buNone/>
                      </a:pPr>
                      <a:r>
                        <a:rPr lang="en"/>
                        <a:t>76% | 69%</a:t>
                      </a:r>
                      <a:endParaRPr/>
                    </a:p>
                  </a:txBody>
                  <a:tcPr marT="91425" marB="91425" marR="91425" marL="91425" anchor="ctr"/>
                </a:tc>
                <a:tc>
                  <a:txBody>
                    <a:bodyPr/>
                    <a:lstStyle/>
                    <a:p>
                      <a:pPr indent="0" lvl="0" marL="0" rtl="0" algn="ctr">
                        <a:spcBef>
                          <a:spcPts val="0"/>
                        </a:spcBef>
                        <a:spcAft>
                          <a:spcPts val="0"/>
                        </a:spcAft>
                        <a:buNone/>
                      </a:pPr>
                      <a:r>
                        <a:rPr lang="en"/>
                        <a:t>41% | 28%</a:t>
                      </a:r>
                      <a:endParaRPr/>
                    </a:p>
                  </a:txBody>
                  <a:tcPr marT="91425" marB="91425" marR="91425" marL="91425" anchor="ctr"/>
                </a:tc>
              </a:tr>
              <a:tr h="475425">
                <a:tc>
                  <a:txBody>
                    <a:bodyPr/>
                    <a:lstStyle/>
                    <a:p>
                      <a:pPr indent="0" lvl="0" marL="0" rtl="0" algn="l">
                        <a:spcBef>
                          <a:spcPts val="0"/>
                        </a:spcBef>
                        <a:spcAft>
                          <a:spcPts val="0"/>
                        </a:spcAft>
                        <a:buNone/>
                      </a:pPr>
                      <a:r>
                        <a:rPr lang="en"/>
                        <a:t>TicTacToe.java</a:t>
                      </a:r>
                      <a:endParaRPr/>
                    </a:p>
                  </a:txBody>
                  <a:tcPr marT="91425" marB="91425" marR="91425" marL="91425"/>
                </a:tc>
                <a:tc>
                  <a:txBody>
                    <a:bodyPr/>
                    <a:lstStyle/>
                    <a:p>
                      <a:pPr indent="0" lvl="0" marL="0" rtl="0" algn="ctr">
                        <a:spcBef>
                          <a:spcPts val="0"/>
                        </a:spcBef>
                        <a:spcAft>
                          <a:spcPts val="0"/>
                        </a:spcAft>
                        <a:buNone/>
                      </a:pPr>
                      <a:r>
                        <a:rPr lang="en"/>
                        <a:t>69% | 69%</a:t>
                      </a:r>
                      <a:endParaRPr/>
                    </a:p>
                  </a:txBody>
                  <a:tcPr marT="91425" marB="91425" marR="91425" marL="91425" anchor="ctr"/>
                </a:tc>
                <a:tc>
                  <a:txBody>
                    <a:bodyPr/>
                    <a:lstStyle/>
                    <a:p>
                      <a:pPr indent="0" lvl="0" marL="0" rtl="0" algn="ctr">
                        <a:spcBef>
                          <a:spcPts val="0"/>
                        </a:spcBef>
                        <a:spcAft>
                          <a:spcPts val="0"/>
                        </a:spcAft>
                        <a:buNone/>
                      </a:pPr>
                      <a:r>
                        <a:rPr lang="en"/>
                        <a:t>71% | 71%</a:t>
                      </a:r>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625625" y="2571750"/>
            <a:ext cx="7369500" cy="15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Difference:</a:t>
            </a:r>
            <a:endParaRPr b="1" sz="1600"/>
          </a:p>
          <a:p>
            <a:pPr indent="0" lvl="0" marL="0" rtl="0" algn="l">
              <a:spcBef>
                <a:spcPts val="1200"/>
              </a:spcBef>
              <a:spcAft>
                <a:spcPts val="1200"/>
              </a:spcAft>
              <a:buNone/>
            </a:pPr>
            <a:r>
              <a:rPr lang="en" sz="1200">
                <a:solidFill>
                  <a:srgbClr val="E06666"/>
                </a:solidFill>
                <a:highlight>
                  <a:srgbClr val="FFFFFF"/>
                </a:highlight>
              </a:rPr>
              <a:t>TicTacToe.players</a:t>
            </a:r>
            <a:r>
              <a:rPr lang="en" sz="1600"/>
              <a:t> package:</a:t>
            </a:r>
            <a:br>
              <a:rPr lang="en" sz="1600"/>
            </a:br>
            <a:r>
              <a:rPr lang="en" sz="1600"/>
              <a:t>The test suite from ChatGPT killed </a:t>
            </a:r>
            <a:r>
              <a:rPr b="1" lang="en" sz="1600">
                <a:solidFill>
                  <a:srgbClr val="CC0000"/>
                </a:solidFill>
              </a:rPr>
              <a:t>1 more mutation</a:t>
            </a:r>
            <a:r>
              <a:rPr lang="en" sz="1600"/>
              <a:t> than original test suite, which is </a:t>
            </a:r>
            <a:r>
              <a:rPr b="1" lang="en" sz="1600">
                <a:solidFill>
                  <a:srgbClr val="CC0000"/>
                </a:solidFill>
              </a:rPr>
              <a:t>3%</a:t>
            </a:r>
            <a:r>
              <a:rPr lang="en" sz="1600"/>
              <a:t> more in </a:t>
            </a:r>
            <a:r>
              <a:rPr lang="en" sz="1200">
                <a:solidFill>
                  <a:srgbClr val="E06666"/>
                </a:solidFill>
                <a:highlight>
                  <a:srgbClr val="FFFFFF"/>
                </a:highlight>
              </a:rPr>
              <a:t>TicTacToe.players</a:t>
            </a:r>
            <a:r>
              <a:rPr lang="en" sz="1600"/>
              <a:t> package</a:t>
            </a:r>
            <a:endParaRPr sz="1600"/>
          </a:p>
        </p:txBody>
      </p:sp>
      <p:sp>
        <p:nvSpPr>
          <p:cNvPr id="140" name="Google Shape;140;p26"/>
          <p:cNvSpPr txBox="1"/>
          <p:nvPr>
            <p:ph type="title"/>
          </p:nvPr>
        </p:nvSpPr>
        <p:spPr>
          <a:xfrm>
            <a:off x="503675" y="445025"/>
            <a:ext cx="8430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Mutation Test Comparison by PitTest</a:t>
            </a:r>
            <a:endParaRPr/>
          </a:p>
        </p:txBody>
      </p:sp>
      <p:graphicFrame>
        <p:nvGraphicFramePr>
          <p:cNvPr id="141" name="Google Shape;141;p26"/>
          <p:cNvGraphicFramePr/>
          <p:nvPr/>
        </p:nvGraphicFramePr>
        <p:xfrm>
          <a:off x="625625" y="1038400"/>
          <a:ext cx="3000000" cy="3000000"/>
        </p:xfrm>
        <a:graphic>
          <a:graphicData uri="http://schemas.openxmlformats.org/drawingml/2006/table">
            <a:tbl>
              <a:tblPr>
                <a:noFill/>
                <a:tableStyleId>{C24B53EA-F16C-4CD3-B2BB-0463AB60D8F1}</a:tableStyleId>
              </a:tblPr>
              <a:tblGrid>
                <a:gridCol w="1879350"/>
                <a:gridCol w="1694250"/>
                <a:gridCol w="2051700"/>
                <a:gridCol w="17442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Line Coverage (%)</a:t>
                      </a:r>
                      <a:endParaRPr/>
                    </a:p>
                  </a:txBody>
                  <a:tcPr marT="91425" marB="91425" marR="91425" marL="91425"/>
                </a:tc>
                <a:tc>
                  <a:txBody>
                    <a:bodyPr/>
                    <a:lstStyle/>
                    <a:p>
                      <a:pPr indent="0" lvl="0" marL="0" rtl="0" algn="l">
                        <a:spcBef>
                          <a:spcPts val="0"/>
                        </a:spcBef>
                        <a:spcAft>
                          <a:spcPts val="0"/>
                        </a:spcAft>
                        <a:buNone/>
                      </a:pPr>
                      <a:r>
                        <a:rPr lang="en"/>
                        <a:t>Mutation Coverage(%)</a:t>
                      </a:r>
                      <a:endParaRPr/>
                    </a:p>
                  </a:txBody>
                  <a:tcPr marT="91425" marB="91425" marR="91425" marL="91425"/>
                </a:tc>
                <a:tc>
                  <a:txBody>
                    <a:bodyPr/>
                    <a:lstStyle/>
                    <a:p>
                      <a:pPr indent="0" lvl="0" marL="0" rtl="0" algn="l">
                        <a:spcBef>
                          <a:spcPts val="0"/>
                        </a:spcBef>
                        <a:spcAft>
                          <a:spcPts val="0"/>
                        </a:spcAft>
                        <a:buNone/>
                      </a:pPr>
                      <a:r>
                        <a:rPr lang="en"/>
                        <a:t>Test Strength(%)</a:t>
                      </a:r>
                      <a:endParaRPr/>
                    </a:p>
                  </a:txBody>
                  <a:tcPr marT="91425" marB="91425" marR="91425" marL="91425"/>
                </a:tc>
              </a:tr>
              <a:tr h="381000">
                <a:tc>
                  <a:txBody>
                    <a:bodyPr/>
                    <a:lstStyle/>
                    <a:p>
                      <a:pPr indent="0" lvl="0" marL="0" rtl="0" algn="l">
                        <a:spcBef>
                          <a:spcPts val="0"/>
                        </a:spcBef>
                        <a:spcAft>
                          <a:spcPts val="0"/>
                        </a:spcAft>
                        <a:buNone/>
                      </a:pPr>
                      <a:r>
                        <a:rPr lang="en"/>
                        <a:t>Original Test Suites</a:t>
                      </a:r>
                      <a:endParaRPr/>
                    </a:p>
                  </a:txBody>
                  <a:tcPr marT="91425" marB="91425" marR="91425" marL="91425"/>
                </a:tc>
                <a:tc>
                  <a:txBody>
                    <a:bodyPr/>
                    <a:lstStyle/>
                    <a:p>
                      <a:pPr indent="0" lvl="0" marL="0" rtl="0" algn="ctr">
                        <a:spcBef>
                          <a:spcPts val="0"/>
                        </a:spcBef>
                        <a:spcAft>
                          <a:spcPts val="0"/>
                        </a:spcAft>
                        <a:buNone/>
                      </a:pPr>
                      <a:r>
                        <a:rPr lang="en"/>
                        <a:t>81%</a:t>
                      </a:r>
                      <a:endParaRPr/>
                    </a:p>
                  </a:txBody>
                  <a:tcPr marT="91425" marB="91425" marR="91425" marL="91425"/>
                </a:tc>
                <a:tc>
                  <a:txBody>
                    <a:bodyPr/>
                    <a:lstStyle/>
                    <a:p>
                      <a:pPr indent="0" lvl="0" marL="0" rtl="0" algn="ctr">
                        <a:spcBef>
                          <a:spcPts val="0"/>
                        </a:spcBef>
                        <a:spcAft>
                          <a:spcPts val="0"/>
                        </a:spcAft>
                        <a:buNone/>
                      </a:pPr>
                      <a:r>
                        <a:rPr lang="en"/>
                        <a:t>78%</a:t>
                      </a:r>
                      <a:endParaRPr/>
                    </a:p>
                  </a:txBody>
                  <a:tcPr marT="91425" marB="91425" marR="91425" marL="91425"/>
                </a:tc>
                <a:tc>
                  <a:txBody>
                    <a:bodyPr/>
                    <a:lstStyle/>
                    <a:p>
                      <a:pPr indent="0" lvl="0" marL="0" rtl="0" algn="ctr">
                        <a:spcBef>
                          <a:spcPts val="0"/>
                        </a:spcBef>
                        <a:spcAft>
                          <a:spcPts val="0"/>
                        </a:spcAft>
                        <a:buNone/>
                      </a:pPr>
                      <a:r>
                        <a:rPr lang="en"/>
                        <a:t>83%</a:t>
                      </a:r>
                      <a:endParaRPr/>
                    </a:p>
                  </a:txBody>
                  <a:tcPr marT="91425" marB="91425" marR="91425" marL="91425"/>
                </a:tc>
              </a:tr>
              <a:tr h="381000">
                <a:tc>
                  <a:txBody>
                    <a:bodyPr/>
                    <a:lstStyle/>
                    <a:p>
                      <a:pPr indent="0" lvl="0" marL="0" rtl="0" algn="l">
                        <a:spcBef>
                          <a:spcPts val="0"/>
                        </a:spcBef>
                        <a:spcAft>
                          <a:spcPts val="0"/>
                        </a:spcAft>
                        <a:buNone/>
                      </a:pPr>
                      <a:r>
                        <a:rPr lang="en"/>
                        <a:t>ChatGPT Test Suites</a:t>
                      </a:r>
                      <a:endParaRPr/>
                    </a:p>
                  </a:txBody>
                  <a:tcPr marT="91425" marB="91425" marR="91425" marL="91425"/>
                </a:tc>
                <a:tc>
                  <a:txBody>
                    <a:bodyPr/>
                    <a:lstStyle/>
                    <a:p>
                      <a:pPr indent="0" lvl="0" marL="0" rtl="0" algn="ctr">
                        <a:spcBef>
                          <a:spcPts val="0"/>
                        </a:spcBef>
                        <a:spcAft>
                          <a:spcPts val="0"/>
                        </a:spcAft>
                        <a:buNone/>
                      </a:pPr>
                      <a:r>
                        <a:rPr lang="en"/>
                        <a:t>81%</a:t>
                      </a:r>
                      <a:endParaRPr/>
                    </a:p>
                  </a:txBody>
                  <a:tcPr marT="91425" marB="91425" marR="91425" marL="91425"/>
                </a:tc>
                <a:tc>
                  <a:txBody>
                    <a:bodyPr/>
                    <a:lstStyle/>
                    <a:p>
                      <a:pPr indent="0" lvl="0" marL="0" rtl="0" algn="ctr">
                        <a:spcBef>
                          <a:spcPts val="0"/>
                        </a:spcBef>
                        <a:spcAft>
                          <a:spcPts val="0"/>
                        </a:spcAft>
                        <a:buNone/>
                      </a:pPr>
                      <a:r>
                        <a:rPr lang="en"/>
                        <a:t>79%</a:t>
                      </a:r>
                      <a:endParaRPr/>
                    </a:p>
                  </a:txBody>
                  <a:tcPr marT="91425" marB="91425" marR="91425" marL="91425"/>
                </a:tc>
                <a:tc>
                  <a:txBody>
                    <a:bodyPr/>
                    <a:lstStyle/>
                    <a:p>
                      <a:pPr indent="0" lvl="0" marL="0" rtl="0" algn="ctr">
                        <a:spcBef>
                          <a:spcPts val="0"/>
                        </a:spcBef>
                        <a:spcAft>
                          <a:spcPts val="0"/>
                        </a:spcAft>
                        <a:buNone/>
                      </a:pPr>
                      <a:r>
                        <a:rPr lang="en"/>
                        <a:t>84%</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&amp; Background</a:t>
            </a:r>
            <a:endParaRPr/>
          </a:p>
        </p:txBody>
      </p:sp>
      <p:sp>
        <p:nvSpPr>
          <p:cNvPr id="61" name="Google Shape;61;p14"/>
          <p:cNvSpPr txBox="1"/>
          <p:nvPr>
            <p:ph idx="1" type="body"/>
          </p:nvPr>
        </p:nvSpPr>
        <p:spPr>
          <a:xfrm>
            <a:off x="727650" y="1146725"/>
            <a:ext cx="7688700" cy="2261100"/>
          </a:xfrm>
          <a:prstGeom prst="rect">
            <a:avLst/>
          </a:prstGeom>
        </p:spPr>
        <p:txBody>
          <a:bodyPr anchorCtr="0" anchor="t" bIns="91425" lIns="91425" spcFirstLastPara="1" rIns="91425" wrap="square" tIns="91425">
            <a:normAutofit fontScale="92500"/>
          </a:bodyPr>
          <a:lstStyle/>
          <a:p>
            <a:pPr indent="-322580" lvl="0" marL="457200" rtl="0" algn="l">
              <a:spcBef>
                <a:spcPts val="0"/>
              </a:spcBef>
              <a:spcAft>
                <a:spcPts val="0"/>
              </a:spcAft>
              <a:buSzPct val="100000"/>
              <a:buChar char="●"/>
            </a:pPr>
            <a:r>
              <a:rPr lang="en" sz="1600"/>
              <a:t>The release of ChatGPT sparked the release of other chatbots trained by Large Language Models (LLMs), e.g., Microsoft's New Bing and Google's Bard.</a:t>
            </a:r>
            <a:endParaRPr sz="1600"/>
          </a:p>
          <a:p>
            <a:pPr indent="-322580" lvl="0" marL="457200" rtl="0" algn="l">
              <a:spcBef>
                <a:spcPts val="0"/>
              </a:spcBef>
              <a:spcAft>
                <a:spcPts val="0"/>
              </a:spcAft>
              <a:buSzPct val="100000"/>
              <a:buChar char="●"/>
            </a:pPr>
            <a:r>
              <a:rPr lang="en" sz="1600"/>
              <a:t>Therefore, we’d like to see the abilities of Large Language Models from following aspects:</a:t>
            </a:r>
            <a:endParaRPr sz="1600"/>
          </a:p>
          <a:p>
            <a:pPr indent="-322580" lvl="1" marL="914400" rtl="0" algn="l">
              <a:spcBef>
                <a:spcPts val="0"/>
              </a:spcBef>
              <a:spcAft>
                <a:spcPts val="0"/>
              </a:spcAft>
              <a:buSzPct val="100000"/>
              <a:buChar char="○"/>
            </a:pPr>
            <a:r>
              <a:rPr lang="en" sz="1600"/>
              <a:t>Understanding the project structure and related code based on the information of a specified project</a:t>
            </a:r>
            <a:endParaRPr sz="1600"/>
          </a:p>
          <a:p>
            <a:pPr indent="-322580" lvl="1" marL="914400" rtl="0" algn="l">
              <a:spcBef>
                <a:spcPts val="0"/>
              </a:spcBef>
              <a:spcAft>
                <a:spcPts val="0"/>
              </a:spcAft>
              <a:buSzPct val="100000"/>
              <a:buChar char="○"/>
            </a:pPr>
            <a:r>
              <a:rPr lang="en" sz="1600"/>
              <a:t>Generating complete test suites based on knowledge of the project structure and code.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Set-Up</a:t>
            </a:r>
            <a:endParaRPr/>
          </a:p>
        </p:txBody>
      </p:sp>
      <p:sp>
        <p:nvSpPr>
          <p:cNvPr id="67" name="Google Shape;67;p15"/>
          <p:cNvSpPr txBox="1"/>
          <p:nvPr>
            <p:ph idx="1" type="body"/>
          </p:nvPr>
        </p:nvSpPr>
        <p:spPr>
          <a:xfrm>
            <a:off x="719650" y="1169938"/>
            <a:ext cx="4376400" cy="308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t>Test Subject:</a:t>
            </a:r>
            <a:r>
              <a:rPr lang="en" sz="1600"/>
              <a:t> mister0/TicTacToe </a:t>
            </a:r>
            <a:endParaRPr sz="1600"/>
          </a:p>
          <a:p>
            <a:pPr indent="-330200" lvl="0" marL="457200" rtl="0" algn="l">
              <a:spcBef>
                <a:spcPts val="1200"/>
              </a:spcBef>
              <a:spcAft>
                <a:spcPts val="0"/>
              </a:spcAft>
              <a:buSzPts val="1600"/>
              <a:buChar char="●"/>
            </a:pPr>
            <a:r>
              <a:rPr lang="en" sz="1600"/>
              <a:t>A simple java maven application to implement the game tic-tac-toe with own test suites for:</a:t>
            </a:r>
            <a:endParaRPr sz="1600"/>
          </a:p>
          <a:p>
            <a:pPr indent="-330200" lvl="1" marL="914400" rtl="0" algn="l">
              <a:spcBef>
                <a:spcPts val="0"/>
              </a:spcBef>
              <a:spcAft>
                <a:spcPts val="0"/>
              </a:spcAft>
              <a:buSzPts val="1600"/>
              <a:buChar char="○"/>
            </a:pPr>
            <a:r>
              <a:rPr b="1" i="1" lang="en" sz="1600"/>
              <a:t>Board.java</a:t>
            </a:r>
            <a:endParaRPr b="1" sz="1600"/>
          </a:p>
          <a:p>
            <a:pPr indent="-330200" lvl="1" marL="914400" rtl="0" algn="l">
              <a:spcBef>
                <a:spcPts val="0"/>
              </a:spcBef>
              <a:spcAft>
                <a:spcPts val="0"/>
              </a:spcAft>
              <a:buSzPts val="1600"/>
              <a:buChar char="○"/>
            </a:pPr>
            <a:r>
              <a:rPr b="1" i="1" lang="en" sz="1600"/>
              <a:t>GameMaster.java</a:t>
            </a:r>
            <a:endParaRPr b="1" i="1" sz="1600"/>
          </a:p>
          <a:p>
            <a:pPr indent="-330200" lvl="1" marL="914400" rtl="0" algn="l">
              <a:spcBef>
                <a:spcPts val="0"/>
              </a:spcBef>
              <a:spcAft>
                <a:spcPts val="0"/>
              </a:spcAft>
              <a:buSzPts val="1600"/>
              <a:buChar char="○"/>
            </a:pPr>
            <a:r>
              <a:rPr b="1" i="1" lang="en" sz="1600"/>
              <a:t>Player.java</a:t>
            </a:r>
            <a:endParaRPr b="1" i="1" sz="1600"/>
          </a:p>
          <a:p>
            <a:pPr indent="-330200" lvl="1" marL="914400" rtl="0" algn="l">
              <a:spcBef>
                <a:spcPts val="0"/>
              </a:spcBef>
              <a:spcAft>
                <a:spcPts val="0"/>
              </a:spcAft>
              <a:buSzPts val="1600"/>
              <a:buChar char="○"/>
            </a:pPr>
            <a:r>
              <a:rPr b="1" i="1" lang="en" sz="1600"/>
              <a:t>TicTacToe.java</a:t>
            </a:r>
            <a:br>
              <a:rPr lang="en" sz="1600"/>
            </a:br>
            <a:endParaRPr sz="1600"/>
          </a:p>
          <a:p>
            <a:pPr indent="-330200" lvl="0" marL="457200" rtl="0" algn="l">
              <a:spcBef>
                <a:spcPts val="0"/>
              </a:spcBef>
              <a:spcAft>
                <a:spcPts val="0"/>
              </a:spcAft>
              <a:buSzPts val="1600"/>
              <a:buChar char="●"/>
            </a:pPr>
            <a:r>
              <a:rPr lang="en" sz="1600"/>
              <a:t>Relatively complete project structure</a:t>
            </a:r>
            <a:endParaRPr sz="1600"/>
          </a:p>
          <a:p>
            <a:pPr indent="0" lvl="0" marL="914400" rtl="0" algn="l">
              <a:spcBef>
                <a:spcPts val="1200"/>
              </a:spcBef>
              <a:spcAft>
                <a:spcPts val="1200"/>
              </a:spcAft>
              <a:buNone/>
            </a:pPr>
            <a:r>
              <a:t/>
            </a:r>
            <a:endParaRPr sz="1600"/>
          </a:p>
        </p:txBody>
      </p:sp>
      <p:pic>
        <p:nvPicPr>
          <p:cNvPr id="68" name="Google Shape;68;p15"/>
          <p:cNvPicPr preferRelativeResize="0"/>
          <p:nvPr/>
        </p:nvPicPr>
        <p:blipFill>
          <a:blip r:embed="rId3">
            <a:alphaModFix/>
          </a:blip>
          <a:stretch>
            <a:fillRect/>
          </a:stretch>
        </p:blipFill>
        <p:spPr>
          <a:xfrm>
            <a:off x="5417050" y="923950"/>
            <a:ext cx="2727175" cy="358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Set-Up</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727650" y="1017725"/>
            <a:ext cx="7688700" cy="165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t>LLM Selection:</a:t>
            </a:r>
            <a:endParaRPr b="1" sz="1600"/>
          </a:p>
          <a:p>
            <a:pPr indent="-330200" lvl="0" marL="457200" rtl="0" algn="l">
              <a:spcBef>
                <a:spcPts val="1200"/>
              </a:spcBef>
              <a:spcAft>
                <a:spcPts val="0"/>
              </a:spcAft>
              <a:buSzPts val="1600"/>
              <a:buChar char="●"/>
            </a:pPr>
            <a:r>
              <a:rPr lang="en" sz="1600"/>
              <a:t>ChatGPT - Model 3.5</a:t>
            </a:r>
            <a:endParaRPr sz="1600"/>
          </a:p>
          <a:p>
            <a:pPr indent="-330200" lvl="0" marL="457200" rtl="0" algn="l">
              <a:spcBef>
                <a:spcPts val="0"/>
              </a:spcBef>
              <a:spcAft>
                <a:spcPts val="0"/>
              </a:spcAft>
              <a:buSzPts val="1600"/>
              <a:buChar char="●"/>
            </a:pPr>
            <a:r>
              <a:rPr lang="en" sz="1600"/>
              <a:t>Google Bard</a:t>
            </a:r>
            <a:endParaRPr sz="1600"/>
          </a:p>
          <a:p>
            <a:pPr indent="-330200" lvl="0" marL="457200" rtl="0" algn="l">
              <a:spcBef>
                <a:spcPts val="0"/>
              </a:spcBef>
              <a:spcAft>
                <a:spcPts val="0"/>
              </a:spcAft>
              <a:buSzPts val="1600"/>
              <a:buChar char="●"/>
            </a:pPr>
            <a:r>
              <a:rPr lang="en" sz="1600"/>
              <a:t>Microsoft New Bing</a:t>
            </a:r>
            <a:br>
              <a:rPr lang="en" sz="1600"/>
            </a:b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Process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690900" y="1017725"/>
            <a:ext cx="7762200" cy="2721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sz="1600"/>
              <a:t>Providing the project structure &amp; source code</a:t>
            </a:r>
            <a:endParaRPr sz="1600"/>
          </a:p>
          <a:p>
            <a:pPr indent="-342900" lvl="0" marL="457200" rtl="0" algn="l">
              <a:spcBef>
                <a:spcPts val="0"/>
              </a:spcBef>
              <a:spcAft>
                <a:spcPts val="0"/>
              </a:spcAft>
              <a:buSzPts val="1800"/>
              <a:buAutoNum type="arabicPeriod"/>
            </a:pPr>
            <a:r>
              <a:rPr lang="en" sz="1600"/>
              <a:t>Asking LLMs to review the code and start the generation attempt for following class: </a:t>
            </a:r>
            <a:r>
              <a:rPr b="1" i="1" lang="en" sz="1600"/>
              <a:t>Board.java, GameMaster.java, Player.java </a:t>
            </a:r>
            <a:r>
              <a:rPr lang="en" sz="1600"/>
              <a:t>and </a:t>
            </a:r>
            <a:r>
              <a:rPr b="1" i="1" lang="en" sz="1600"/>
              <a:t>TicTacToe.java </a:t>
            </a:r>
            <a:r>
              <a:rPr lang="en" sz="1600"/>
              <a:t>:</a:t>
            </a:r>
            <a:endParaRPr sz="1600"/>
          </a:p>
          <a:p>
            <a:pPr indent="-317500" lvl="1" marL="914400" rtl="0" algn="l">
              <a:spcBef>
                <a:spcPts val="0"/>
              </a:spcBef>
              <a:spcAft>
                <a:spcPts val="0"/>
              </a:spcAft>
              <a:buSzPts val="1400"/>
              <a:buAutoNum type="alphaLcPeriod"/>
            </a:pPr>
            <a:r>
              <a:rPr lang="en" sz="1600"/>
              <a:t>Asking for generate one test case at one question</a:t>
            </a:r>
            <a:endParaRPr sz="1600"/>
          </a:p>
          <a:p>
            <a:pPr indent="-317500" lvl="1" marL="914400" rtl="0" algn="l">
              <a:spcBef>
                <a:spcPts val="0"/>
              </a:spcBef>
              <a:spcAft>
                <a:spcPts val="0"/>
              </a:spcAft>
              <a:buSzPts val="1400"/>
              <a:buAutoNum type="alphaLcPeriod"/>
            </a:pPr>
            <a:r>
              <a:rPr lang="en" sz="1600"/>
              <a:t>Running the generated test case to check whether it is passed</a:t>
            </a:r>
            <a:endParaRPr sz="1600"/>
          </a:p>
          <a:p>
            <a:pPr indent="-317500" lvl="1" marL="914400" rtl="0" algn="l">
              <a:spcBef>
                <a:spcPts val="0"/>
              </a:spcBef>
              <a:spcAft>
                <a:spcPts val="0"/>
              </a:spcAft>
              <a:buSzPts val="1400"/>
              <a:buAutoNum type="alphaLcPeriod"/>
            </a:pPr>
            <a:r>
              <a:rPr lang="en" sz="1600"/>
              <a:t>If not passed, give the feedback including the reason and hint to fix the test case</a:t>
            </a:r>
            <a:endParaRPr sz="1600"/>
          </a:p>
          <a:p>
            <a:pPr indent="-317500" lvl="1" marL="914400" rtl="0" algn="l">
              <a:spcBef>
                <a:spcPts val="0"/>
              </a:spcBef>
              <a:spcAft>
                <a:spcPts val="0"/>
              </a:spcAft>
              <a:buSzPts val="1400"/>
              <a:buAutoNum type="alphaLcPeriod"/>
            </a:pPr>
            <a:r>
              <a:rPr lang="en" sz="1600"/>
              <a:t>Repeat step</a:t>
            </a:r>
            <a:r>
              <a:rPr b="1" i="1" lang="en" sz="1600"/>
              <a:t> b</a:t>
            </a:r>
            <a:r>
              <a:rPr lang="en" sz="1600"/>
              <a:t> and </a:t>
            </a:r>
            <a:r>
              <a:rPr b="1" i="1" lang="en" sz="1600"/>
              <a:t>c</a:t>
            </a:r>
            <a:endParaRPr b="1" i="1" sz="1600"/>
          </a:p>
          <a:p>
            <a:pPr indent="-330200" lvl="0" marL="457200" rtl="0" algn="l">
              <a:spcBef>
                <a:spcPts val="0"/>
              </a:spcBef>
              <a:spcAft>
                <a:spcPts val="0"/>
              </a:spcAft>
              <a:buSzPts val="1600"/>
              <a:buAutoNum type="arabicPeriod"/>
            </a:pPr>
            <a:r>
              <a:rPr lang="en" sz="1600"/>
              <a:t>Collect</a:t>
            </a:r>
            <a:r>
              <a:rPr lang="en" sz="1600"/>
              <a:t> the code coverage (by Jacoco) &amp; mutation report (By PIT) for generated test suite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86" name="Google Shape;86;p18"/>
          <p:cNvSpPr txBox="1"/>
          <p:nvPr>
            <p:ph idx="1" type="body"/>
          </p:nvPr>
        </p:nvSpPr>
        <p:spPr>
          <a:xfrm>
            <a:off x="311700" y="1017725"/>
            <a:ext cx="8520600" cy="371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Only </a:t>
            </a:r>
            <a:r>
              <a:rPr b="1" lang="en"/>
              <a:t>ChatGPT- 3.5 </a:t>
            </a:r>
            <a:r>
              <a:rPr lang="en"/>
              <a:t>has the ability to generate a complete and relatively correct test suite based on the information provided</a:t>
            </a:r>
            <a:endParaRPr/>
          </a:p>
          <a:p>
            <a:pPr indent="-342900" lvl="0" marL="457200" rtl="0" algn="l">
              <a:spcBef>
                <a:spcPts val="0"/>
              </a:spcBef>
              <a:spcAft>
                <a:spcPts val="0"/>
              </a:spcAft>
              <a:buSzPts val="1800"/>
              <a:buChar char="●"/>
            </a:pPr>
            <a:r>
              <a:rPr b="1" lang="en"/>
              <a:t>Bard</a:t>
            </a:r>
            <a:r>
              <a:rPr lang="en"/>
              <a:t> has the ability to generate test suites based on the information provided, but the results generated have the following problems:</a:t>
            </a:r>
            <a:endParaRPr/>
          </a:p>
          <a:p>
            <a:pPr indent="-342900" lvl="1" marL="914400" rtl="0" algn="l">
              <a:spcBef>
                <a:spcPts val="0"/>
              </a:spcBef>
              <a:spcAft>
                <a:spcPts val="0"/>
              </a:spcAft>
              <a:buSzPts val="1800"/>
              <a:buChar char="○"/>
            </a:pPr>
            <a:r>
              <a:rPr lang="en" sz="1800"/>
              <a:t>Generate incomplete tests</a:t>
            </a:r>
            <a:endParaRPr sz="1800"/>
          </a:p>
          <a:p>
            <a:pPr indent="-342900" lvl="1" marL="914400" rtl="0" algn="l">
              <a:spcBef>
                <a:spcPts val="0"/>
              </a:spcBef>
              <a:spcAft>
                <a:spcPts val="0"/>
              </a:spcAft>
              <a:buSzPts val="1800"/>
              <a:buChar char="○"/>
            </a:pPr>
            <a:r>
              <a:rPr lang="en" sz="1800"/>
              <a:t>Incorrectly generated test cases caused by not understanding the source code</a:t>
            </a:r>
            <a:endParaRPr sz="1800"/>
          </a:p>
          <a:p>
            <a:pPr indent="-342900" lvl="1" marL="914400" rtl="0" algn="l">
              <a:spcBef>
                <a:spcPts val="0"/>
              </a:spcBef>
              <a:spcAft>
                <a:spcPts val="0"/>
              </a:spcAft>
              <a:buSzPts val="1800"/>
              <a:buChar char="○"/>
            </a:pPr>
            <a:r>
              <a:rPr lang="en" sz="1800"/>
              <a:t>etc…</a:t>
            </a:r>
            <a:endParaRPr sz="1800"/>
          </a:p>
          <a:p>
            <a:pPr indent="-342900" lvl="0" marL="457200" rtl="0" algn="l">
              <a:spcBef>
                <a:spcPts val="0"/>
              </a:spcBef>
              <a:spcAft>
                <a:spcPts val="0"/>
              </a:spcAft>
              <a:buSzPts val="1800"/>
              <a:buChar char="●"/>
            </a:pPr>
            <a:r>
              <a:rPr b="1" lang="en"/>
              <a:t>Microsoft New Bing</a:t>
            </a:r>
            <a:r>
              <a:rPr lang="en"/>
              <a:t> does not understand the project structure and code very well due to its input limitation and other issues (Will have details at following slides)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2" name="Google Shape;92;p19"/>
          <p:cNvSpPr txBox="1"/>
          <p:nvPr>
            <p:ph idx="1" type="body"/>
          </p:nvPr>
        </p:nvSpPr>
        <p:spPr>
          <a:xfrm>
            <a:off x="719625" y="1042350"/>
            <a:ext cx="7890900" cy="30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For ChatGPT</a:t>
            </a:r>
            <a:r>
              <a:rPr lang="en" sz="1600"/>
              <a:t>:</a:t>
            </a:r>
            <a:endParaRPr sz="1600"/>
          </a:p>
          <a:p>
            <a:pPr indent="-330200" lvl="0" marL="457200" rtl="0" algn="l">
              <a:spcBef>
                <a:spcPts val="1200"/>
              </a:spcBef>
              <a:spcAft>
                <a:spcPts val="0"/>
              </a:spcAft>
              <a:buSzPts val="1600"/>
              <a:buChar char="●"/>
            </a:pPr>
            <a:r>
              <a:rPr b="1" lang="en" sz="1600"/>
              <a:t>ChatGPT is sometimes forgetful</a:t>
            </a:r>
            <a:r>
              <a:rPr lang="en" sz="1600"/>
              <a:t>:</a:t>
            </a:r>
            <a:endParaRPr sz="1600"/>
          </a:p>
          <a:p>
            <a:pPr indent="-330200" lvl="1" marL="914400" rtl="0" algn="l">
              <a:spcBef>
                <a:spcPts val="0"/>
              </a:spcBef>
              <a:spcAft>
                <a:spcPts val="0"/>
              </a:spcAft>
              <a:buSzPts val="1600"/>
              <a:buChar char="○"/>
            </a:pPr>
            <a:r>
              <a:rPr lang="en" sz="1600"/>
              <a:t>ChatGPT tries to use methods that do not exist in the source code during the generation</a:t>
            </a:r>
            <a:endParaRPr sz="1600"/>
          </a:p>
          <a:p>
            <a:pPr indent="-330200" lvl="1" marL="914400" rtl="0" algn="l">
              <a:spcBef>
                <a:spcPts val="0"/>
              </a:spcBef>
              <a:spcAft>
                <a:spcPts val="0"/>
              </a:spcAft>
              <a:buSzPts val="1600"/>
              <a:buChar char="○"/>
            </a:pPr>
            <a:r>
              <a:rPr lang="en" sz="1600"/>
              <a:t>ChatGPT obfuscates some of the logic in the source code (e.g. The vertical win condition was generated during the test for the horizontal win condition.)</a:t>
            </a:r>
            <a:endParaRPr sz="1600"/>
          </a:p>
          <a:p>
            <a:pPr indent="-330200" lvl="0" marL="457200" rtl="0" algn="l">
              <a:spcBef>
                <a:spcPts val="0"/>
              </a:spcBef>
              <a:spcAft>
                <a:spcPts val="0"/>
              </a:spcAft>
              <a:buSzPts val="1600"/>
              <a:buChar char="●"/>
            </a:pPr>
            <a:r>
              <a:rPr b="1" lang="en" sz="1600"/>
              <a:t>ChatGPT does not generate correct results</a:t>
            </a:r>
            <a:r>
              <a:rPr lang="en" sz="1600"/>
              <a:t> when faced with a test situation that expects a certain exception to be thrown.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 ChatGPT:</a:t>
            </a:r>
            <a:endParaRPr/>
          </a:p>
        </p:txBody>
      </p:sp>
      <p:pic>
        <p:nvPicPr>
          <p:cNvPr id="98" name="Google Shape;98;p20"/>
          <p:cNvPicPr preferRelativeResize="0"/>
          <p:nvPr/>
        </p:nvPicPr>
        <p:blipFill>
          <a:blip r:embed="rId3">
            <a:alphaModFix/>
          </a:blip>
          <a:stretch>
            <a:fillRect/>
          </a:stretch>
        </p:blipFill>
        <p:spPr>
          <a:xfrm>
            <a:off x="4792074" y="904787"/>
            <a:ext cx="4085649" cy="3333925"/>
          </a:xfrm>
          <a:prstGeom prst="rect">
            <a:avLst/>
          </a:prstGeom>
          <a:noFill/>
          <a:ln>
            <a:noFill/>
          </a:ln>
        </p:spPr>
      </p:pic>
      <p:pic>
        <p:nvPicPr>
          <p:cNvPr id="99" name="Google Shape;99;p20"/>
          <p:cNvPicPr preferRelativeResize="0"/>
          <p:nvPr/>
        </p:nvPicPr>
        <p:blipFill rotWithShape="1">
          <a:blip r:embed="rId4">
            <a:alphaModFix/>
          </a:blip>
          <a:srcRect b="0" l="0" r="19678" t="0"/>
          <a:stretch/>
        </p:blipFill>
        <p:spPr>
          <a:xfrm>
            <a:off x="311700" y="1289825"/>
            <a:ext cx="3999151" cy="202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05" name="Google Shape;105;p21"/>
          <p:cNvSpPr txBox="1"/>
          <p:nvPr>
            <p:ph idx="1" type="body"/>
          </p:nvPr>
        </p:nvSpPr>
        <p:spPr>
          <a:xfrm>
            <a:off x="631275" y="958950"/>
            <a:ext cx="7688700" cy="34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For Bard</a:t>
            </a:r>
            <a:r>
              <a:rPr lang="en" sz="1600"/>
              <a:t>:</a:t>
            </a:r>
            <a:endParaRPr sz="1600"/>
          </a:p>
          <a:p>
            <a:pPr indent="-330200" lvl="0" marL="457200" rtl="0" algn="l">
              <a:spcBef>
                <a:spcPts val="1200"/>
              </a:spcBef>
              <a:spcAft>
                <a:spcPts val="0"/>
              </a:spcAft>
              <a:buSzPts val="1600"/>
              <a:buChar char="●"/>
            </a:pPr>
            <a:r>
              <a:rPr lang="en" sz="1600"/>
              <a:t>Unable to relate contextual information as well as ChatGPT and generate correct results in a long Q&amp;A process:</a:t>
            </a:r>
            <a:endParaRPr sz="1600"/>
          </a:p>
          <a:p>
            <a:pPr indent="-330200" lvl="1" marL="914400" rtl="0" algn="l">
              <a:spcBef>
                <a:spcPts val="0"/>
              </a:spcBef>
              <a:spcAft>
                <a:spcPts val="0"/>
              </a:spcAft>
              <a:buSzPts val="1600"/>
              <a:buChar char="○"/>
            </a:pPr>
            <a:r>
              <a:rPr lang="en" sz="1600"/>
              <a:t>Forgetful Issue</a:t>
            </a:r>
            <a:r>
              <a:rPr b="1" lang="en" sz="1600"/>
              <a:t>: </a:t>
            </a:r>
            <a:r>
              <a:rPr lang="en" sz="1600"/>
              <a:t>Using never-existed methods &amp; load wrong source-code</a:t>
            </a:r>
            <a:endParaRPr b="1" sz="1600"/>
          </a:p>
          <a:p>
            <a:pPr indent="-330200" lvl="1" marL="914400" rtl="0" algn="l">
              <a:spcBef>
                <a:spcPts val="0"/>
              </a:spcBef>
              <a:spcAft>
                <a:spcPts val="0"/>
              </a:spcAft>
              <a:buSzPts val="1600"/>
              <a:buChar char="○"/>
            </a:pPr>
            <a:r>
              <a:rPr b="1" lang="en" sz="1600"/>
              <a:t>Major Issue</a:t>
            </a:r>
            <a:r>
              <a:rPr lang="en" sz="1600"/>
              <a:t>: </a:t>
            </a:r>
            <a:r>
              <a:rPr b="1" lang="en" sz="1600"/>
              <a:t>it didn't give the correct test logic for testing methods for tested class</a:t>
            </a:r>
            <a:endParaRPr b="1" sz="1600"/>
          </a:p>
          <a:p>
            <a:pPr indent="-330200" lvl="1" marL="914400" rtl="0" algn="l">
              <a:spcBef>
                <a:spcPts val="0"/>
              </a:spcBef>
              <a:spcAft>
                <a:spcPts val="0"/>
              </a:spcAft>
              <a:buSzPts val="1600"/>
              <a:buChar char="○"/>
            </a:pPr>
            <a:r>
              <a:rPr lang="en" sz="1600"/>
              <a:t>Caught in a closed loop of fixing logic:</a:t>
            </a:r>
            <a:endParaRPr sz="1600"/>
          </a:p>
        </p:txBody>
      </p:sp>
      <p:sp>
        <p:nvSpPr>
          <p:cNvPr id="106" name="Google Shape;106;p21"/>
          <p:cNvSpPr/>
          <p:nvPr/>
        </p:nvSpPr>
        <p:spPr>
          <a:xfrm>
            <a:off x="1395800" y="3508175"/>
            <a:ext cx="2277300" cy="111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Right Method, Wrong parameter</a:t>
            </a:r>
            <a:endParaRPr/>
          </a:p>
        </p:txBody>
      </p:sp>
      <p:sp>
        <p:nvSpPr>
          <p:cNvPr id="107" name="Google Shape;107;p21"/>
          <p:cNvSpPr/>
          <p:nvPr/>
        </p:nvSpPr>
        <p:spPr>
          <a:xfrm>
            <a:off x="5150600" y="3508175"/>
            <a:ext cx="2277300" cy="111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Wrong</a:t>
            </a:r>
            <a:r>
              <a:rPr lang="en"/>
              <a:t> Method, Right parameter</a:t>
            </a:r>
            <a:endParaRPr/>
          </a:p>
        </p:txBody>
      </p:sp>
      <p:cxnSp>
        <p:nvCxnSpPr>
          <p:cNvPr id="108" name="Google Shape;108;p21"/>
          <p:cNvCxnSpPr>
            <a:stCxn id="106" idx="0"/>
            <a:endCxn id="107" idx="0"/>
          </p:cNvCxnSpPr>
          <p:nvPr/>
        </p:nvCxnSpPr>
        <p:spPr>
          <a:xfrm flipH="1" rot="-5400000">
            <a:off x="4411550" y="1631075"/>
            <a:ext cx="600" cy="3754800"/>
          </a:xfrm>
          <a:prstGeom prst="curvedConnector3">
            <a:avLst>
              <a:gd fmla="val -17995833" name="adj1"/>
            </a:avLst>
          </a:prstGeom>
          <a:noFill/>
          <a:ln cap="flat" cmpd="sng" w="9525">
            <a:solidFill>
              <a:srgbClr val="FF0000"/>
            </a:solidFill>
            <a:prstDash val="solid"/>
            <a:round/>
            <a:headEnd len="med" w="med" type="none"/>
            <a:tailEnd len="med" w="med" type="stealth"/>
          </a:ln>
        </p:spPr>
      </p:cxnSp>
      <p:cxnSp>
        <p:nvCxnSpPr>
          <p:cNvPr id="109" name="Google Shape;109;p21"/>
          <p:cNvCxnSpPr>
            <a:stCxn id="107" idx="4"/>
            <a:endCxn id="106" idx="4"/>
          </p:cNvCxnSpPr>
          <p:nvPr/>
        </p:nvCxnSpPr>
        <p:spPr>
          <a:xfrm rot="5400000">
            <a:off x="4411550" y="2750075"/>
            <a:ext cx="600" cy="3754800"/>
          </a:xfrm>
          <a:prstGeom prst="curvedConnector3">
            <a:avLst>
              <a:gd fmla="val 39687500" name="adj1"/>
            </a:avLst>
          </a:prstGeom>
          <a:noFill/>
          <a:ln cap="flat" cmpd="sng" w="9525">
            <a:solidFill>
              <a:srgbClr val="FF0000"/>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