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2.jpeg" ContentType="image/jpeg"/>
  <Override PartName="/ppt/media/image11.jpeg" ContentType="image/jpeg"/>
  <Override PartName="/ppt/media/image10.jpeg" ContentType="image/jpeg"/>
  <Override PartName="/ppt/media/image9.jpeg" ContentType="image/jpeg"/>
  <Override PartName="/ppt/media/image8.jpeg" ContentType="image/jpeg"/>
  <Override PartName="/ppt/media/image7.jpeg" ContentType="image/jpeg"/>
  <Override PartName="/ppt/media/image13.jpeg" ContentType="image/jpeg"/>
  <Override PartName="/ppt/media/image2.png" ContentType="image/png"/>
  <Override PartName="/ppt/media/image6.jpeg" ContentType="image/jpeg"/>
  <Override PartName="/ppt/media/image1.jpeg" ContentType="image/jpeg"/>
  <Override PartName="/ppt/media/image3.jpeg" ContentType="image/jpeg"/>
  <Override PartName="/ppt/media/image4.jpeg" ContentType="image/jpeg"/>
  <Override PartName="/ppt/media/image5.jpeg" ContentType="image/jpe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89"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91"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93"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4"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98"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9"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0"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2"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3"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4"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7"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8"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10"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1"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1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5"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6"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18"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9"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0"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1"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2"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3"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fld id="{E40BDF0A-C745-4CAD-90D7-49D208F21F58}" type="datetime">
              <a:rPr b="0" lang="en-IN" sz="1200" spc="-1" strike="noStrike">
                <a:solidFill>
                  <a:srgbClr val="8b8b8b"/>
                </a:solidFill>
                <a:latin typeface="Calibri"/>
              </a:rPr>
              <a:t>23/07/20</a:t>
            </a:fld>
            <a:endParaRPr b="0" lang="en-IN"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F4B3842C-8104-403A-BE13-55D91D2627A9}" type="slidenum">
              <a:rPr b="0" lang="en-IN"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p>
            <a:pPr>
              <a:lnSpc>
                <a:spcPct val="100000"/>
              </a:lnSpc>
            </a:pPr>
            <a:fld id="{F32A0568-44F4-4C07-B794-65147EEAC539}" type="datetime">
              <a:rPr b="0" lang="en-IN" sz="1200" spc="-1" strike="noStrike">
                <a:solidFill>
                  <a:srgbClr val="8b8b8b"/>
                </a:solidFill>
                <a:latin typeface="Calibri"/>
              </a:rPr>
              <a:t>23/07/20</a:t>
            </a:fld>
            <a:endParaRPr b="0" lang="en-IN"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p>
            <a:pPr algn="r">
              <a:lnSpc>
                <a:spcPct val="100000"/>
              </a:lnSpc>
            </a:pPr>
            <a:fld id="{6F2C9113-FCAA-4E0A-A60D-2B931117990A}" type="slidenum">
              <a:rPr b="0" lang="en-IN" sz="1200" spc="-1" strike="noStrike">
                <a:solidFill>
                  <a:srgbClr val="8b8b8b"/>
                </a:solidFill>
                <a:latin typeface="Calibri"/>
              </a:rPr>
              <a:t>1</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83" name="PlaceHolder 2"/>
          <p:cNvSpPr>
            <a:spLocks noGrp="1"/>
          </p:cNvSpPr>
          <p:nvPr>
            <p:ph type="body"/>
          </p:nvPr>
        </p:nvSpPr>
        <p:spPr>
          <a:xfrm>
            <a:off x="457200" y="1600200"/>
            <a:ext cx="4038120" cy="4525560"/>
          </a:xfrm>
          <a:prstGeom prst="rect">
            <a:avLst/>
          </a:prstGeom>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100000"/>
              </a:lnSpc>
              <a:spcBef>
                <a:spcPts val="400"/>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100000"/>
              </a:lnSpc>
              <a:spcBef>
                <a:spcPts val="360"/>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100000"/>
              </a:lnSpc>
              <a:spcBef>
                <a:spcPts val="360"/>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84" name="PlaceHolder 3"/>
          <p:cNvSpPr>
            <a:spLocks noGrp="1"/>
          </p:cNvSpPr>
          <p:nvPr>
            <p:ph type="body"/>
          </p:nvPr>
        </p:nvSpPr>
        <p:spPr>
          <a:xfrm>
            <a:off x="4648320" y="1600200"/>
            <a:ext cx="4038120" cy="4525560"/>
          </a:xfrm>
          <a:prstGeom prst="rect">
            <a:avLst/>
          </a:prstGeom>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100000"/>
              </a:lnSpc>
              <a:spcBef>
                <a:spcPts val="400"/>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100000"/>
              </a:lnSpc>
              <a:spcBef>
                <a:spcPts val="360"/>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100000"/>
              </a:lnSpc>
              <a:spcBef>
                <a:spcPts val="360"/>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85" name="PlaceHolder 4"/>
          <p:cNvSpPr>
            <a:spLocks noGrp="1"/>
          </p:cNvSpPr>
          <p:nvPr>
            <p:ph type="dt"/>
          </p:nvPr>
        </p:nvSpPr>
        <p:spPr>
          <a:xfrm>
            <a:off x="457200" y="6356520"/>
            <a:ext cx="2133360" cy="364680"/>
          </a:xfrm>
          <a:prstGeom prst="rect">
            <a:avLst/>
          </a:prstGeom>
        </p:spPr>
        <p:txBody>
          <a:bodyPr anchor="ctr"/>
          <a:p>
            <a:pPr>
              <a:lnSpc>
                <a:spcPct val="100000"/>
              </a:lnSpc>
            </a:pPr>
            <a:fld id="{F6A07521-C4F9-4F93-A37F-724F1CF5F195}" type="datetime">
              <a:rPr b="0" lang="en-IN" sz="1200" spc="-1" strike="noStrike">
                <a:solidFill>
                  <a:srgbClr val="8b8b8b"/>
                </a:solidFill>
                <a:latin typeface="Calibri"/>
              </a:rPr>
              <a:t>23/07/20</a:t>
            </a:fld>
            <a:endParaRPr b="0" lang="en-IN" sz="1200" spc="-1" strike="noStrike">
              <a:latin typeface="Times New Roman"/>
            </a:endParaRPr>
          </a:p>
        </p:txBody>
      </p:sp>
      <p:sp>
        <p:nvSpPr>
          <p:cNvPr id="86" name="PlaceHolder 5"/>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87" name="PlaceHolder 6"/>
          <p:cNvSpPr>
            <a:spLocks noGrp="1"/>
          </p:cNvSpPr>
          <p:nvPr>
            <p:ph type="sldNum"/>
          </p:nvPr>
        </p:nvSpPr>
        <p:spPr>
          <a:xfrm>
            <a:off x="6553080" y="6356520"/>
            <a:ext cx="2133360" cy="364680"/>
          </a:xfrm>
          <a:prstGeom prst="rect">
            <a:avLst/>
          </a:prstGeom>
        </p:spPr>
        <p:txBody>
          <a:bodyPr anchor="ctr"/>
          <a:p>
            <a:pPr algn="r">
              <a:lnSpc>
                <a:spcPct val="100000"/>
              </a:lnSpc>
            </a:pPr>
            <a:fld id="{D7F21EF9-CC43-4EBF-BDD0-FBF12357574F}" type="slidenum">
              <a:rPr b="0" lang="en-IN" sz="1200" spc="-1" strike="noStrike">
                <a:solidFill>
                  <a:srgbClr val="8b8b8b"/>
                </a:solidFill>
                <a:latin typeface="Calibri"/>
              </a:rPr>
              <a:t>1</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hyperlink" Target="http://www.scielo.org.co/scielo.php?script=sci_arttext&amp;pid=S0120-62302016000300124" TargetMode="External"/><Relationship Id="rId3" Type="http://schemas.openxmlformats.org/officeDocument/2006/relationships/hyperlink" Target="http://www.scielo.org.co/scielo.php?script=sci_arttext&amp;pid=S0120-62302016000300124" TargetMode="External"/><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hyperlink" Target="https://www.irjet.net/archives/V3/i3/IRJET-V3I3260.pdf" TargetMode="External"/><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hyperlink" Target="https://www.sciencedirect.com/science/article/pii/S0168169915003981" TargetMode="External"/><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hyperlink" Target="http://www.scielo.org.co/scielo.php?script=sci_arttext&amp;pid=S0120-62302016000300124" TargetMode="External"/><Relationship Id="rId3" Type="http://schemas.openxmlformats.org/officeDocument/2006/relationships/hyperlink" Target="https://www.irjet.net/archives/V3/i3/IRJET-V3I3260.pdf" TargetMode="External"/><Relationship Id="rId4" Type="http://schemas.openxmlformats.org/officeDocument/2006/relationships/hyperlink" Target="https://www.sciencedirect.com/science/article/pii/S0168169915003981" TargetMode="External"/><Relationship Id="rId5" Type="http://schemas.openxmlformats.org/officeDocument/2006/relationships/hyperlink" Target="https://ieeexplore.ieee.org/abstract/document/8473331" TargetMode="External"/><Relationship Id="rId6"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image" Target="../media/image11.jpeg"/><Relationship Id="rId4" Type="http://schemas.openxmlformats.org/officeDocument/2006/relationships/slideLayout" Target="../slideLayouts/slideLayout2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24" name="CustomShape 1"/>
          <p:cNvSpPr/>
          <p:nvPr/>
        </p:nvSpPr>
        <p:spPr>
          <a:xfrm>
            <a:off x="0" y="0"/>
            <a:ext cx="9143640" cy="6857640"/>
          </a:xfrm>
          <a:prstGeom prst="rect">
            <a:avLst/>
          </a:prstGeom>
          <a:solidFill>
            <a:schemeClr val="tx1">
              <a:alpha val="70000"/>
            </a:schemeClr>
          </a:solidFill>
          <a:ln>
            <a:round/>
          </a:ln>
        </p:spPr>
        <p:style>
          <a:lnRef idx="2">
            <a:schemeClr val="accent1">
              <a:shade val="50000"/>
            </a:schemeClr>
          </a:lnRef>
          <a:fillRef idx="1">
            <a:schemeClr val="accent1"/>
          </a:fillRef>
          <a:effectRef idx="0">
            <a:schemeClr val="accent1"/>
          </a:effectRef>
          <a:fontRef idx="minor"/>
        </p:style>
      </p:sp>
      <p:sp>
        <p:nvSpPr>
          <p:cNvPr id="125" name="TextShape 2"/>
          <p:cNvSpPr txBox="1"/>
          <p:nvPr/>
        </p:nvSpPr>
        <p:spPr>
          <a:xfrm>
            <a:off x="685800" y="838080"/>
            <a:ext cx="7772040" cy="990360"/>
          </a:xfrm>
          <a:prstGeom prst="rect">
            <a:avLst/>
          </a:prstGeom>
          <a:noFill/>
          <a:ln>
            <a:noFill/>
          </a:ln>
        </p:spPr>
        <p:txBody>
          <a:bodyPr anchor="ctr"/>
          <a:p>
            <a:pPr algn="ctr">
              <a:lnSpc>
                <a:spcPct val="100000"/>
              </a:lnSpc>
            </a:pPr>
            <a:r>
              <a:rPr b="1" lang="en-US" sz="4400" spc="-1" strike="noStrike">
                <a:solidFill>
                  <a:srgbClr val="ffffff"/>
                </a:solidFill>
                <a:latin typeface="Times New Roman"/>
              </a:rPr>
              <a:t>WEED DETECTION</a:t>
            </a:r>
            <a:endParaRPr b="0" lang="en-US" sz="4400" spc="-1" strike="noStrike">
              <a:solidFill>
                <a:srgbClr val="000000"/>
              </a:solidFill>
              <a:latin typeface="Calibri"/>
            </a:endParaRPr>
          </a:p>
        </p:txBody>
      </p:sp>
      <p:sp>
        <p:nvSpPr>
          <p:cNvPr id="126" name="TextShape 3"/>
          <p:cNvSpPr txBox="1"/>
          <p:nvPr/>
        </p:nvSpPr>
        <p:spPr>
          <a:xfrm>
            <a:off x="838080" y="2057400"/>
            <a:ext cx="7467120" cy="4266720"/>
          </a:xfrm>
          <a:prstGeom prst="rect">
            <a:avLst/>
          </a:prstGeom>
          <a:noFill/>
          <a:ln>
            <a:noFill/>
          </a:ln>
        </p:spPr>
        <p:txBody>
          <a:bodyPr>
            <a:normAutofit/>
          </a:bodyPr>
          <a:p>
            <a:pPr algn="r">
              <a:lnSpc>
                <a:spcPct val="170000"/>
              </a:lnSpc>
              <a:spcBef>
                <a:spcPts val="561"/>
              </a:spcBef>
            </a:pPr>
            <a:r>
              <a:rPr b="1" lang="en-IN" sz="2800" spc="-1" strike="noStrike">
                <a:solidFill>
                  <a:srgbClr val="ffffff"/>
                </a:solidFill>
                <a:latin typeface="Times New Roman"/>
              </a:rPr>
              <a:t>Submitted by:</a:t>
            </a:r>
            <a:endParaRPr b="0" lang="en-IN" sz="2800" spc="-1" strike="noStrike">
              <a:latin typeface="Arial"/>
            </a:endParaRPr>
          </a:p>
          <a:p>
            <a:pPr algn="r">
              <a:lnSpc>
                <a:spcPct val="170000"/>
              </a:lnSpc>
              <a:spcBef>
                <a:spcPts val="561"/>
              </a:spcBef>
            </a:pPr>
            <a:r>
              <a:rPr b="1" lang="en-IN" sz="2800" spc="-1" strike="noStrike">
                <a:solidFill>
                  <a:srgbClr val="ffffff"/>
                </a:solidFill>
                <a:latin typeface="Times New Roman"/>
              </a:rPr>
              <a:t>Sayan Das (13000117053)</a:t>
            </a:r>
            <a:endParaRPr b="0" lang="en-IN" sz="2800" spc="-1" strike="noStrike">
              <a:latin typeface="Arial"/>
            </a:endParaRPr>
          </a:p>
          <a:p>
            <a:pPr algn="r">
              <a:lnSpc>
                <a:spcPct val="170000"/>
              </a:lnSpc>
              <a:spcBef>
                <a:spcPts val="561"/>
              </a:spcBef>
            </a:pPr>
            <a:r>
              <a:rPr b="1" lang="en-IN" sz="2800" spc="-1" strike="noStrike">
                <a:solidFill>
                  <a:srgbClr val="ffffff"/>
                </a:solidFill>
                <a:latin typeface="Times New Roman"/>
              </a:rPr>
              <a:t>Sayak Das (13000117054)</a:t>
            </a:r>
            <a:endParaRPr b="0" lang="en-IN" sz="2800" spc="-1" strike="noStrike">
              <a:latin typeface="Arial"/>
            </a:endParaRPr>
          </a:p>
          <a:p>
            <a:pPr algn="r">
              <a:lnSpc>
                <a:spcPct val="170000"/>
              </a:lnSpc>
              <a:spcBef>
                <a:spcPts val="561"/>
              </a:spcBef>
            </a:pPr>
            <a:r>
              <a:rPr b="1" lang="en-IN" sz="2800" spc="-1" strike="noStrike">
                <a:solidFill>
                  <a:srgbClr val="ffffff"/>
                </a:solidFill>
                <a:latin typeface="Times New Roman"/>
              </a:rPr>
              <a:t>Satyaki Sett (13000117055)</a:t>
            </a:r>
            <a:endParaRPr b="0" lang="en-IN" sz="2800" spc="-1" strike="noStrike">
              <a:latin typeface="Arial"/>
            </a:endParaRPr>
          </a:p>
          <a:p>
            <a:pPr algn="r">
              <a:lnSpc>
                <a:spcPct val="170000"/>
              </a:lnSpc>
              <a:spcBef>
                <a:spcPts val="561"/>
              </a:spcBef>
            </a:pPr>
            <a:r>
              <a:rPr b="1" lang="en-IN" sz="2800" spc="-1" strike="noStrike">
                <a:solidFill>
                  <a:srgbClr val="ffffff"/>
                </a:solidFill>
                <a:latin typeface="Times New Roman"/>
              </a:rPr>
              <a:t>Nilay Chowdhury (13000117083)</a:t>
            </a:r>
            <a:endParaRPr b="0" lang="en-IN" sz="2800" spc="-1" strike="noStrike">
              <a:latin typeface="Arial"/>
            </a:endParaRPr>
          </a:p>
          <a:p>
            <a:pPr algn="ctr">
              <a:lnSpc>
                <a:spcPct val="100000"/>
              </a:lnSpc>
              <a:spcBef>
                <a:spcPts val="641"/>
              </a:spcBef>
            </a:pPr>
            <a:endParaRPr b="0" lang="en-IN" sz="2800" spc="-1" strike="noStrike">
              <a:latin typeface="Arial"/>
            </a:endParaRPr>
          </a:p>
          <a:p>
            <a:pPr algn="ctr">
              <a:lnSpc>
                <a:spcPct val="100000"/>
              </a:lnSpc>
              <a:spcBef>
                <a:spcPts val="641"/>
              </a:spcBef>
            </a:pPr>
            <a:endParaRPr b="0" lang="en-IN" sz="2800" spc="-1" strike="noStrike">
              <a:latin typeface="Arial"/>
            </a:endParaRPr>
          </a:p>
          <a:p>
            <a:pPr algn="ctr">
              <a:lnSpc>
                <a:spcPct val="100000"/>
              </a:lnSpc>
              <a:spcBef>
                <a:spcPts val="641"/>
              </a:spcBef>
            </a:pPr>
            <a:endParaRPr b="0" lang="en-IN" sz="2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53" name="CustomShape 1"/>
          <p:cNvSpPr/>
          <p:nvPr/>
        </p:nvSpPr>
        <p:spPr>
          <a:xfrm>
            <a:off x="0" y="0"/>
            <a:ext cx="9143640" cy="6857640"/>
          </a:xfrm>
          <a:prstGeom prst="rect">
            <a:avLst/>
          </a:prstGeom>
          <a:solidFill>
            <a:schemeClr val="tx1">
              <a:alpha val="81000"/>
            </a:schemeClr>
          </a:solidFill>
          <a:ln>
            <a:round/>
          </a:ln>
        </p:spPr>
        <p:style>
          <a:lnRef idx="2">
            <a:schemeClr val="accent1">
              <a:shade val="50000"/>
            </a:schemeClr>
          </a:lnRef>
          <a:fillRef idx="1">
            <a:schemeClr val="accent1"/>
          </a:fillRef>
          <a:effectRef idx="0">
            <a:schemeClr val="accent1"/>
          </a:effectRef>
          <a:fontRef idx="minor"/>
        </p:style>
      </p:sp>
      <p:sp>
        <p:nvSpPr>
          <p:cNvPr id="154" name="TextShape 2"/>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ffffff"/>
                </a:solidFill>
                <a:latin typeface="Calibri"/>
              </a:rPr>
              <a:t>Benefits</a:t>
            </a:r>
            <a:endParaRPr b="0" lang="en-US" sz="4400" spc="-1" strike="noStrike">
              <a:solidFill>
                <a:srgbClr val="000000"/>
              </a:solidFill>
              <a:latin typeface="Calibri"/>
            </a:endParaRPr>
          </a:p>
        </p:txBody>
      </p:sp>
      <p:sp>
        <p:nvSpPr>
          <p:cNvPr id="155" name="TextShape 3"/>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00"/>
              </a:spcBef>
              <a:buClr>
                <a:srgbClr val="ffffff"/>
              </a:buClr>
              <a:buFont typeface="Wingdings" charset="2"/>
              <a:buChar char=""/>
            </a:pPr>
            <a:r>
              <a:rPr b="0" lang="en-US" sz="2000" spc="-1" strike="noStrike">
                <a:solidFill>
                  <a:srgbClr val="ffffff"/>
                </a:solidFill>
                <a:latin typeface="Times New Roman"/>
              </a:rPr>
              <a:t>It can be used widely in agricultural projects to remove the weeds from the field using a robot. </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marL="343080" indent="-342720">
              <a:lnSpc>
                <a:spcPct val="100000"/>
              </a:lnSpc>
              <a:spcBef>
                <a:spcPts val="400"/>
              </a:spcBef>
              <a:buClr>
                <a:srgbClr val="ffffff"/>
              </a:buClr>
              <a:buFont typeface="Wingdings" charset="2"/>
              <a:buChar char=""/>
            </a:pPr>
            <a:r>
              <a:rPr b="0" lang="en-US" sz="2000" spc="-1" strike="noStrike">
                <a:solidFill>
                  <a:srgbClr val="ffffff"/>
                </a:solidFill>
                <a:latin typeface="Times New Roman"/>
              </a:rPr>
              <a:t>With current technology scenario, such a robot has not yet been prepared that will detect and remove the weeds without human intervention. But if our project is treated as an add-on over an existing robot, then the robot can detect and pluck the weeds without human intervention.</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56" name="CustomShape 1"/>
          <p:cNvSpPr/>
          <p:nvPr/>
        </p:nvSpPr>
        <p:spPr>
          <a:xfrm>
            <a:off x="0" y="0"/>
            <a:ext cx="9143640" cy="6857640"/>
          </a:xfrm>
          <a:prstGeom prst="rect">
            <a:avLst/>
          </a:prstGeom>
          <a:solidFill>
            <a:schemeClr val="tx1">
              <a:alpha val="60000"/>
            </a:schemeClr>
          </a:solidFill>
          <a:ln>
            <a:round/>
          </a:ln>
        </p:spPr>
        <p:style>
          <a:lnRef idx="2">
            <a:schemeClr val="accent1">
              <a:shade val="50000"/>
            </a:schemeClr>
          </a:lnRef>
          <a:fillRef idx="1">
            <a:schemeClr val="accent1"/>
          </a:fillRef>
          <a:effectRef idx="0">
            <a:schemeClr val="accent1"/>
          </a:effectRef>
          <a:fontRef idx="minor"/>
        </p:style>
      </p:sp>
      <p:sp>
        <p:nvSpPr>
          <p:cNvPr id="157" name="TextShape 2"/>
          <p:cNvSpPr txBox="1"/>
          <p:nvPr/>
        </p:nvSpPr>
        <p:spPr>
          <a:xfrm>
            <a:off x="457200" y="838080"/>
            <a:ext cx="8229240" cy="5287680"/>
          </a:xfrm>
          <a:prstGeom prst="rect">
            <a:avLst/>
          </a:prstGeom>
          <a:noFill/>
          <a:ln>
            <a:noFill/>
          </a:ln>
        </p:spPr>
        <p:txBody>
          <a:bodyPr/>
          <a:p>
            <a:pPr marL="343080" indent="-342720">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pPr>
            <a:endParaRPr b="0" lang="en-US" sz="3200" spc="-1" strike="noStrike">
              <a:solidFill>
                <a:srgbClr val="000000"/>
              </a:solidFill>
              <a:latin typeface="Calibri"/>
            </a:endParaRPr>
          </a:p>
          <a:p>
            <a:pPr marL="343080" indent="-342720" algn="ctr">
              <a:lnSpc>
                <a:spcPct val="100000"/>
              </a:lnSpc>
              <a:spcBef>
                <a:spcPts val="799"/>
              </a:spcBef>
            </a:pPr>
            <a:r>
              <a:rPr b="1" lang="en-US" sz="4000" spc="-1" strike="noStrike">
                <a:solidFill>
                  <a:srgbClr val="ffffff"/>
                </a:solidFill>
                <a:latin typeface="Times New Roman"/>
              </a:rPr>
              <a:t>THANK YOU </a:t>
            </a:r>
            <a:endParaRPr b="0" lang="en-US" sz="4000" spc="-1" strike="noStrike">
              <a:solidFill>
                <a:srgbClr val="000000"/>
              </a:solidFill>
              <a:latin typeface="Calibri"/>
            </a:endParaRPr>
          </a:p>
          <a:p>
            <a:pPr>
              <a:lnSpc>
                <a:spcPct val="100000"/>
              </a:lnSpc>
              <a:spcBef>
                <a:spcPts val="641"/>
              </a:spcBef>
            </a:pPr>
            <a:endParaRPr b="0" lang="en-US" sz="4000" spc="-1" strike="noStrike">
              <a:solidFill>
                <a:srgbClr val="000000"/>
              </a:solidFill>
              <a:latin typeface="Calibri"/>
            </a:endParaRPr>
          </a:p>
          <a:p>
            <a:pPr>
              <a:lnSpc>
                <a:spcPct val="100000"/>
              </a:lnSpc>
              <a:spcBef>
                <a:spcPts val="641"/>
              </a:spcBef>
            </a:pPr>
            <a:endParaRPr b="0" lang="en-US" sz="4000" spc="-1" strike="noStrike">
              <a:solidFill>
                <a:srgbClr val="000000"/>
              </a:solidFill>
              <a:latin typeface="Calibri"/>
            </a:endParaRPr>
          </a:p>
          <a:p>
            <a:pPr>
              <a:lnSpc>
                <a:spcPct val="100000"/>
              </a:lnSpc>
              <a:spcBef>
                <a:spcPts val="641"/>
              </a:spcBef>
            </a:pPr>
            <a:endParaRPr b="0" lang="en-US" sz="4000" spc="-1" strike="noStrike">
              <a:solidFill>
                <a:srgbClr val="000000"/>
              </a:solidFill>
              <a:latin typeface="Calibri"/>
            </a:endParaRPr>
          </a:p>
          <a:p>
            <a:endParaRPr b="0" lang="en-US" sz="4000" spc="-1" strike="noStrike">
              <a:solidFill>
                <a:srgbClr val="000000"/>
              </a:solidFill>
              <a:latin typeface="Calibri"/>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27" name="CustomShape 1"/>
          <p:cNvSpPr/>
          <p:nvPr/>
        </p:nvSpPr>
        <p:spPr>
          <a:xfrm>
            <a:off x="0" y="0"/>
            <a:ext cx="9143640" cy="6857640"/>
          </a:xfrm>
          <a:prstGeom prst="rect">
            <a:avLst/>
          </a:prstGeom>
          <a:solidFill>
            <a:schemeClr val="tx1">
              <a:alpha val="75000"/>
            </a:schemeClr>
          </a:solidFill>
          <a:ln>
            <a:round/>
          </a:ln>
        </p:spPr>
        <p:style>
          <a:lnRef idx="2">
            <a:schemeClr val="accent1">
              <a:shade val="50000"/>
            </a:schemeClr>
          </a:lnRef>
          <a:fillRef idx="1">
            <a:schemeClr val="accent1"/>
          </a:fillRef>
          <a:effectRef idx="0">
            <a:schemeClr val="accent1"/>
          </a:effectRef>
          <a:fontRef idx="minor"/>
        </p:style>
      </p:sp>
      <p:sp>
        <p:nvSpPr>
          <p:cNvPr id="128" name="TextShape 2"/>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ffffff"/>
                </a:solidFill>
                <a:latin typeface="Calibri"/>
              </a:rPr>
              <a:t>Introduction</a:t>
            </a:r>
            <a:endParaRPr b="0" lang="en-US" sz="4400" spc="-1" strike="noStrike">
              <a:solidFill>
                <a:srgbClr val="000000"/>
              </a:solidFill>
              <a:latin typeface="Calibri"/>
            </a:endParaRPr>
          </a:p>
        </p:txBody>
      </p:sp>
      <p:sp>
        <p:nvSpPr>
          <p:cNvPr id="129" name="TextShape 3"/>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00"/>
              </a:spcBef>
              <a:buClr>
                <a:srgbClr val="ffffff"/>
              </a:buClr>
              <a:buFont typeface="Arial"/>
              <a:buChar char="•"/>
            </a:pPr>
            <a:r>
              <a:rPr b="0" lang="en-US" sz="2000" spc="-1" strike="noStrike">
                <a:solidFill>
                  <a:srgbClr val="ffffff"/>
                </a:solidFill>
                <a:latin typeface="Times New Roman"/>
              </a:rPr>
              <a:t>In an agricultural land, weeds drain in the nutrition from the ground and the application of weedicides can hamper the fertility of the field. The only way to detect these weeds is by human interaction. </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marL="343080" indent="-342720">
              <a:lnSpc>
                <a:spcPct val="100000"/>
              </a:lnSpc>
              <a:spcBef>
                <a:spcPts val="400"/>
              </a:spcBef>
              <a:buClr>
                <a:srgbClr val="ffffff"/>
              </a:buClr>
              <a:buFont typeface="Arial"/>
              <a:buChar char="•"/>
            </a:pPr>
            <a:r>
              <a:rPr b="0" lang="en-US" sz="2000" spc="-1" strike="noStrike">
                <a:solidFill>
                  <a:srgbClr val="ffffff"/>
                </a:solidFill>
                <a:latin typeface="Times New Roman"/>
              </a:rPr>
              <a:t>If machine intelligence is used as an add-on over a robot then it can eliminate the usage of weedicide.</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30" name="CustomShape 1"/>
          <p:cNvSpPr/>
          <p:nvPr/>
        </p:nvSpPr>
        <p:spPr>
          <a:xfrm>
            <a:off x="0" y="0"/>
            <a:ext cx="9143640" cy="6857640"/>
          </a:xfrm>
          <a:prstGeom prst="rect">
            <a:avLst/>
          </a:prstGeom>
          <a:solidFill>
            <a:schemeClr val="tx1">
              <a:alpha val="70000"/>
            </a:schemeClr>
          </a:solidFill>
          <a:ln>
            <a:round/>
          </a:ln>
        </p:spPr>
        <p:style>
          <a:lnRef idx="2">
            <a:schemeClr val="accent1">
              <a:shade val="50000"/>
            </a:schemeClr>
          </a:lnRef>
          <a:fillRef idx="1">
            <a:schemeClr val="accent1"/>
          </a:fillRef>
          <a:effectRef idx="0">
            <a:schemeClr val="accent1"/>
          </a:effectRef>
          <a:fontRef idx="minor"/>
        </p:style>
      </p:sp>
      <p:sp>
        <p:nvSpPr>
          <p:cNvPr id="131" name="TextShape 2"/>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ffffff"/>
                </a:solidFill>
                <a:latin typeface="Times New Roman"/>
              </a:rPr>
              <a:t>Problem Statement</a:t>
            </a:r>
            <a:endParaRPr b="0" lang="en-US" sz="4400" spc="-1" strike="noStrike">
              <a:solidFill>
                <a:srgbClr val="000000"/>
              </a:solidFill>
              <a:latin typeface="Calibri"/>
            </a:endParaRPr>
          </a:p>
        </p:txBody>
      </p:sp>
      <p:sp>
        <p:nvSpPr>
          <p:cNvPr id="132" name="TextShape 3"/>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00"/>
              </a:spcBef>
              <a:buClr>
                <a:srgbClr val="ffffff"/>
              </a:buClr>
              <a:buFont typeface="Wingdings" charset="2"/>
              <a:buChar char=""/>
            </a:pPr>
            <a:r>
              <a:rPr b="0" lang="en-US" sz="2000" spc="-1" strike="noStrike">
                <a:solidFill>
                  <a:srgbClr val="ffffff"/>
                </a:solidFill>
                <a:latin typeface="Times New Roman"/>
              </a:rPr>
              <a:t>We are making a ML model with the implementation of computer vision - it will identify weeds in an image from an agricultural field.</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marL="343080" indent="-342720">
              <a:lnSpc>
                <a:spcPct val="100000"/>
              </a:lnSpc>
              <a:spcBef>
                <a:spcPts val="400"/>
              </a:spcBef>
              <a:buClr>
                <a:srgbClr val="ffffff"/>
              </a:buClr>
              <a:buFont typeface="Wingdings" charset="2"/>
              <a:buChar char=""/>
            </a:pPr>
            <a:r>
              <a:rPr b="0" lang="en-US" sz="2000" spc="-1" strike="noStrike">
                <a:solidFill>
                  <a:srgbClr val="ffffff"/>
                </a:solidFill>
                <a:latin typeface="Times New Roman"/>
              </a:rPr>
              <a:t>A model which can identify weeds in a field without human intervention will help further work of developing a robot that will traverse throughout the field and pluck out the weeds.</a:t>
            </a:r>
            <a:endParaRPr b="0" lang="en-US" sz="2000" spc="-1" strike="noStrike">
              <a:solidFill>
                <a:srgbClr val="000000"/>
              </a:solidFill>
              <a:latin typeface="Calibri"/>
            </a:endParaRPr>
          </a:p>
          <a:p>
            <a:pPr marL="343080" indent="-342720">
              <a:lnSpc>
                <a:spcPct val="100000"/>
              </a:lnSpc>
              <a:spcBef>
                <a:spcPts val="400"/>
              </a:spcBef>
            </a:pP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33" name="CustomShape 1"/>
          <p:cNvSpPr/>
          <p:nvPr/>
        </p:nvSpPr>
        <p:spPr>
          <a:xfrm>
            <a:off x="0" y="0"/>
            <a:ext cx="9143640" cy="6857640"/>
          </a:xfrm>
          <a:prstGeom prst="rect">
            <a:avLst/>
          </a:prstGeom>
          <a:solidFill>
            <a:schemeClr val="tx1">
              <a:alpha val="70000"/>
            </a:schemeClr>
          </a:solidFill>
          <a:ln>
            <a:round/>
          </a:ln>
        </p:spPr>
        <p:style>
          <a:lnRef idx="2">
            <a:schemeClr val="accent1">
              <a:shade val="50000"/>
            </a:schemeClr>
          </a:lnRef>
          <a:fillRef idx="1">
            <a:schemeClr val="accent1"/>
          </a:fillRef>
          <a:effectRef idx="0">
            <a:schemeClr val="accent1"/>
          </a:effectRef>
          <a:fontRef idx="minor"/>
        </p:style>
      </p:sp>
      <p:sp>
        <p:nvSpPr>
          <p:cNvPr id="134" name="TextShape 2"/>
          <p:cNvSpPr txBox="1"/>
          <p:nvPr/>
        </p:nvSpPr>
        <p:spPr>
          <a:xfrm>
            <a:off x="457200" y="274680"/>
            <a:ext cx="8229240" cy="1142640"/>
          </a:xfrm>
          <a:prstGeom prst="rect">
            <a:avLst/>
          </a:prstGeom>
          <a:noFill/>
          <a:ln>
            <a:noFill/>
          </a:ln>
        </p:spPr>
        <p:txBody>
          <a:bodyPr anchor="ctr"/>
          <a:p>
            <a:pPr algn="ctr">
              <a:lnSpc>
                <a:spcPct val="100000"/>
              </a:lnSpc>
            </a:pPr>
            <a:r>
              <a:rPr b="1" lang="en-US" sz="4400" spc="-1" strike="noStrike">
                <a:solidFill>
                  <a:srgbClr val="ffffff"/>
                </a:solidFill>
                <a:latin typeface="Times New Roman"/>
              </a:rPr>
              <a:t>Related Studies</a:t>
            </a:r>
            <a:endParaRPr b="0" lang="en-US" sz="4400" spc="-1" strike="noStrike">
              <a:solidFill>
                <a:srgbClr val="000000"/>
              </a:solidFill>
              <a:latin typeface="Calibri"/>
            </a:endParaRPr>
          </a:p>
        </p:txBody>
      </p:sp>
      <p:sp>
        <p:nvSpPr>
          <p:cNvPr id="135" name="TextShape 3"/>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561"/>
              </a:spcBef>
            </a:pPr>
            <a:r>
              <a:rPr b="0" lang="en-US" sz="2000" spc="-1" strike="noStrike">
                <a:solidFill>
                  <a:srgbClr val="ffffff"/>
                </a:solidFill>
                <a:latin typeface="Times New Roman"/>
              </a:rPr>
              <a:t>	</a:t>
            </a:r>
            <a:r>
              <a:rPr b="1" lang="en-US" sz="2800" spc="-1" strike="noStrike">
                <a:solidFill>
                  <a:srgbClr val="ffffff"/>
                </a:solidFill>
                <a:latin typeface="Times New Roman"/>
              </a:rPr>
              <a:t>Machine vision system for weed detection using image filtering in vegetable crops. </a:t>
            </a:r>
            <a:r>
              <a:rPr b="1" lang="en-US" sz="2800" spc="-1" strike="noStrike" u="sng" baseline="30000">
                <a:solidFill>
                  <a:srgbClr val="0000ff"/>
                </a:solidFill>
                <a:uFillTx/>
                <a:latin typeface="Times New Roman"/>
                <a:hlinkClick r:id="rId2"/>
              </a:rPr>
              <a:t>[1</a:t>
            </a:r>
            <a:r>
              <a:rPr b="1" lang="en-US" sz="2800" spc="-1" strike="noStrike" u="sng" baseline="30000">
                <a:solidFill>
                  <a:srgbClr val="000080"/>
                </a:solidFill>
                <a:uFillTx/>
                <a:latin typeface="Times New Roman"/>
                <a:hlinkClick r:id="rId3"/>
              </a:rPr>
              <a:t>]</a:t>
            </a:r>
            <a:endParaRPr b="0" lang="en-US" sz="2800" spc="-1" strike="noStrike">
              <a:solidFill>
                <a:srgbClr val="000000"/>
              </a:solidFill>
              <a:latin typeface="Calibri"/>
            </a:endParaRPr>
          </a:p>
          <a:p>
            <a:pPr marL="343080" indent="-342720">
              <a:lnSpc>
                <a:spcPct val="100000"/>
              </a:lnSpc>
              <a:spcBef>
                <a:spcPts val="561"/>
              </a:spcBef>
            </a:pPr>
            <a:endParaRPr b="0" lang="en-US" sz="2800" spc="-1" strike="noStrike">
              <a:solidFill>
                <a:srgbClr val="000000"/>
              </a:solidFill>
              <a:latin typeface="Calibri"/>
            </a:endParaRPr>
          </a:p>
          <a:p>
            <a:pPr marL="343080" indent="-342720">
              <a:lnSpc>
                <a:spcPct val="100000"/>
              </a:lnSpc>
              <a:spcBef>
                <a:spcPts val="400"/>
              </a:spcBef>
            </a:pPr>
            <a:endParaRPr b="0" lang="en-US" sz="2800" spc="-1" strike="noStrike">
              <a:solidFill>
                <a:srgbClr val="000000"/>
              </a:solidFill>
              <a:latin typeface="Calibri"/>
            </a:endParaRPr>
          </a:p>
          <a:p>
            <a:pPr marL="343080" indent="-342720">
              <a:lnSpc>
                <a:spcPct val="100000"/>
              </a:lnSpc>
              <a:spcBef>
                <a:spcPts val="400"/>
              </a:spcBef>
              <a:buClr>
                <a:srgbClr val="ffffff"/>
              </a:buClr>
              <a:buFont typeface="Wingdings" charset="2"/>
              <a:buChar char=""/>
            </a:pPr>
            <a:r>
              <a:rPr b="0" lang="en-US" sz="2000" spc="-1" strike="noStrike">
                <a:solidFill>
                  <a:srgbClr val="ffffff"/>
                </a:solidFill>
                <a:latin typeface="Times New Roman"/>
              </a:rPr>
              <a:t>We got to know about the flowchart of image processing using computer vision.</a:t>
            </a:r>
            <a:endParaRPr b="0" lang="en-US" sz="2000" spc="-1" strike="noStrike">
              <a:solidFill>
                <a:srgbClr val="000000"/>
              </a:solidFill>
              <a:latin typeface="Calibri"/>
            </a:endParaRPr>
          </a:p>
          <a:p>
            <a:pPr marL="343080" indent="-342720">
              <a:lnSpc>
                <a:spcPct val="100000"/>
              </a:lnSpc>
              <a:spcBef>
                <a:spcPts val="400"/>
              </a:spcBef>
            </a:pPr>
            <a:endParaRPr b="0" lang="en-US" sz="2000" spc="-1" strike="noStrike">
              <a:solidFill>
                <a:srgbClr val="000000"/>
              </a:solidFill>
              <a:latin typeface="Calibri"/>
            </a:endParaRPr>
          </a:p>
          <a:p>
            <a:pPr marL="343080" indent="-342720">
              <a:lnSpc>
                <a:spcPct val="100000"/>
              </a:lnSpc>
              <a:spcBef>
                <a:spcPts val="400"/>
              </a:spcBef>
              <a:buClr>
                <a:srgbClr val="ffffff"/>
              </a:buClr>
              <a:buFont typeface="Wingdings" charset="2"/>
              <a:buChar char=""/>
            </a:pPr>
            <a:r>
              <a:rPr b="0" lang="en-US" sz="2000" spc="-1" strike="noStrike">
                <a:solidFill>
                  <a:srgbClr val="ffffff"/>
                </a:solidFill>
                <a:latin typeface="Times New Roman"/>
              </a:rPr>
              <a:t>The whole detection algorithm in this paper is based on area covered by the green plant. Moreover, this research work didn't use machine learning to train any data on weeds.</a:t>
            </a:r>
            <a:endParaRPr b="0" lang="en-US" sz="2000" spc="-1" strike="noStrike">
              <a:solidFill>
                <a:srgbClr val="000000"/>
              </a:solidFill>
              <a:latin typeface="Calibri"/>
            </a:endParaRPr>
          </a:p>
          <a:p>
            <a:pPr marL="343080" indent="-342720">
              <a:lnSpc>
                <a:spcPct val="100000"/>
              </a:lnSpc>
              <a:spcBef>
                <a:spcPts val="400"/>
              </a:spcBef>
            </a:pPr>
            <a:endParaRPr b="0" lang="en-US" sz="2000" spc="-1" strike="noStrike">
              <a:solidFill>
                <a:srgbClr val="000000"/>
              </a:solidFill>
              <a:latin typeface="Calibri"/>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36" name="CustomShape 1"/>
          <p:cNvSpPr/>
          <p:nvPr/>
        </p:nvSpPr>
        <p:spPr>
          <a:xfrm>
            <a:off x="0" y="0"/>
            <a:ext cx="9143640" cy="6857640"/>
          </a:xfrm>
          <a:prstGeom prst="rect">
            <a:avLst/>
          </a:prstGeom>
          <a:solidFill>
            <a:schemeClr val="tx1">
              <a:alpha val="70000"/>
            </a:schemeClr>
          </a:solidFill>
          <a:ln>
            <a:round/>
          </a:ln>
        </p:spPr>
        <p:style>
          <a:lnRef idx="2">
            <a:schemeClr val="accent1">
              <a:shade val="50000"/>
            </a:schemeClr>
          </a:lnRef>
          <a:fillRef idx="1">
            <a:schemeClr val="accent1"/>
          </a:fillRef>
          <a:effectRef idx="0">
            <a:schemeClr val="accent1"/>
          </a:effectRef>
          <a:fontRef idx="minor"/>
        </p:style>
      </p:sp>
      <p:sp>
        <p:nvSpPr>
          <p:cNvPr id="137"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561"/>
              </a:spcBef>
            </a:pPr>
            <a:r>
              <a:rPr b="0" lang="en-US" sz="2000" spc="-1" strike="noStrike">
                <a:solidFill>
                  <a:srgbClr val="ffffff"/>
                </a:solidFill>
                <a:latin typeface="Times New Roman"/>
              </a:rPr>
              <a:t>	</a:t>
            </a:r>
            <a:r>
              <a:rPr b="1" lang="en-US" sz="2800" spc="-1" strike="noStrike">
                <a:solidFill>
                  <a:srgbClr val="ffffff"/>
                </a:solidFill>
                <a:latin typeface="Times New Roman"/>
              </a:rPr>
              <a:t>Weed detection using image processing. </a:t>
            </a:r>
            <a:r>
              <a:rPr b="1" lang="en-US" sz="2800" spc="-1" strike="noStrike" u="sng" baseline="30000">
                <a:solidFill>
                  <a:srgbClr val="0000ff"/>
                </a:solidFill>
                <a:uFillTx/>
                <a:latin typeface="Times New Roman"/>
                <a:hlinkClick r:id="rId2"/>
              </a:rPr>
              <a:t>[3]</a:t>
            </a:r>
            <a:endParaRPr b="0" lang="en-US" sz="2800" spc="-1" strike="noStrike">
              <a:solidFill>
                <a:srgbClr val="000000"/>
              </a:solidFill>
              <a:latin typeface="Calibri"/>
            </a:endParaRPr>
          </a:p>
          <a:p>
            <a:pPr marL="343080" indent="-342720">
              <a:lnSpc>
                <a:spcPct val="100000"/>
              </a:lnSpc>
              <a:spcBef>
                <a:spcPts val="400"/>
              </a:spcBef>
            </a:pPr>
            <a:endParaRPr b="0" lang="en-US" sz="2800" spc="-1" strike="noStrike">
              <a:solidFill>
                <a:srgbClr val="000000"/>
              </a:solidFill>
              <a:latin typeface="Calibri"/>
            </a:endParaRPr>
          </a:p>
          <a:p>
            <a:pPr marL="343080" indent="-342720">
              <a:lnSpc>
                <a:spcPct val="100000"/>
              </a:lnSpc>
              <a:spcBef>
                <a:spcPts val="400"/>
              </a:spcBef>
              <a:buClr>
                <a:srgbClr val="ffffff"/>
              </a:buClr>
              <a:buFont typeface="Wingdings" charset="2"/>
              <a:buChar char=""/>
            </a:pPr>
            <a:r>
              <a:rPr b="0" lang="en-US" sz="2000" spc="-1" strike="noStrike">
                <a:solidFill>
                  <a:srgbClr val="ffffff"/>
                </a:solidFill>
                <a:latin typeface="Times New Roman"/>
              </a:rPr>
              <a:t>In this paper, the weeds are classified into two types: </a:t>
            </a:r>
            <a:endParaRPr b="0" lang="en-US" sz="2000" spc="-1" strike="noStrike">
              <a:solidFill>
                <a:srgbClr val="000000"/>
              </a:solidFill>
              <a:latin typeface="Calibri"/>
            </a:endParaRPr>
          </a:p>
          <a:p>
            <a:pPr marL="343080" indent="-342720">
              <a:lnSpc>
                <a:spcPct val="100000"/>
              </a:lnSpc>
              <a:spcBef>
                <a:spcPts val="400"/>
              </a:spcBef>
            </a:pPr>
            <a:r>
              <a:rPr b="0" lang="en-US" sz="2000" spc="-1" strike="noStrike">
                <a:solidFill>
                  <a:srgbClr val="ffffff"/>
                </a:solidFill>
                <a:latin typeface="Times New Roman"/>
              </a:rPr>
              <a:t>(i) Weeds with narrow leaves </a:t>
            </a:r>
            <a:endParaRPr b="0" lang="en-US" sz="2000" spc="-1" strike="noStrike">
              <a:solidFill>
                <a:srgbClr val="000000"/>
              </a:solidFill>
              <a:latin typeface="Calibri"/>
            </a:endParaRPr>
          </a:p>
          <a:p>
            <a:pPr marL="343080" indent="-342720">
              <a:lnSpc>
                <a:spcPct val="100000"/>
              </a:lnSpc>
              <a:spcBef>
                <a:spcPts val="400"/>
              </a:spcBef>
            </a:pPr>
            <a:r>
              <a:rPr b="0" lang="en-US" sz="2000" spc="-1" strike="noStrike">
                <a:solidFill>
                  <a:srgbClr val="ffffff"/>
                </a:solidFill>
                <a:latin typeface="Times New Roman"/>
              </a:rPr>
              <a:t>(ii) Weeds with wide leaves</a:t>
            </a:r>
            <a:endParaRPr b="0" lang="en-US" sz="2000" spc="-1" strike="noStrike">
              <a:solidFill>
                <a:srgbClr val="000000"/>
              </a:solidFill>
              <a:latin typeface="Calibri"/>
            </a:endParaRPr>
          </a:p>
          <a:p>
            <a:pPr marL="343080" indent="-342720">
              <a:lnSpc>
                <a:spcPct val="100000"/>
              </a:lnSpc>
              <a:spcBef>
                <a:spcPts val="400"/>
              </a:spcBef>
            </a:pPr>
            <a:endParaRPr b="0" lang="en-US" sz="2000" spc="-1" strike="noStrike">
              <a:solidFill>
                <a:srgbClr val="000000"/>
              </a:solidFill>
              <a:latin typeface="Calibri"/>
            </a:endParaRPr>
          </a:p>
          <a:p>
            <a:pPr marL="343080" indent="-342720">
              <a:lnSpc>
                <a:spcPct val="100000"/>
              </a:lnSpc>
              <a:spcBef>
                <a:spcPts val="400"/>
              </a:spcBef>
              <a:buClr>
                <a:srgbClr val="ffffff"/>
              </a:buClr>
              <a:buFont typeface="Wingdings" charset="2"/>
              <a:buChar char=""/>
            </a:pPr>
            <a:r>
              <a:rPr b="0" lang="en-US" sz="2000" spc="-1" strike="noStrike">
                <a:solidFill>
                  <a:srgbClr val="ffffff"/>
                </a:solidFill>
                <a:latin typeface="Times New Roman"/>
              </a:rPr>
              <a:t>To detect weeds, the model in this paper uses edge detection.</a:t>
            </a:r>
            <a:endParaRPr b="0" lang="en-US" sz="2000" spc="-1" strike="noStrike">
              <a:solidFill>
                <a:srgbClr val="000000"/>
              </a:solidFill>
              <a:latin typeface="Calibri"/>
            </a:endParaRPr>
          </a:p>
          <a:p>
            <a:pPr marL="343080" indent="-342720">
              <a:lnSpc>
                <a:spcPct val="100000"/>
              </a:lnSpc>
              <a:spcBef>
                <a:spcPts val="400"/>
              </a:spcBef>
            </a:pP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38" name="CustomShape 1"/>
          <p:cNvSpPr/>
          <p:nvPr/>
        </p:nvSpPr>
        <p:spPr>
          <a:xfrm>
            <a:off x="0" y="0"/>
            <a:ext cx="9143640" cy="6857640"/>
          </a:xfrm>
          <a:prstGeom prst="rect">
            <a:avLst/>
          </a:prstGeom>
          <a:solidFill>
            <a:schemeClr val="tx1">
              <a:alpha val="70000"/>
            </a:schemeClr>
          </a:solidFill>
          <a:ln>
            <a:round/>
          </a:ln>
        </p:spPr>
        <p:style>
          <a:lnRef idx="2">
            <a:schemeClr val="accent1">
              <a:shade val="50000"/>
            </a:schemeClr>
          </a:lnRef>
          <a:fillRef idx="1">
            <a:schemeClr val="accent1"/>
          </a:fillRef>
          <a:effectRef idx="0">
            <a:schemeClr val="accent1"/>
          </a:effectRef>
          <a:fontRef idx="minor"/>
        </p:style>
      </p:sp>
      <p:sp>
        <p:nvSpPr>
          <p:cNvPr id="139"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561"/>
              </a:spcBef>
            </a:pPr>
            <a:r>
              <a:rPr b="0" lang="en-US" sz="2000" spc="-1" strike="noStrike">
                <a:solidFill>
                  <a:srgbClr val="ffffff"/>
                </a:solidFill>
                <a:latin typeface="Times New Roman"/>
              </a:rPr>
              <a:t>	</a:t>
            </a:r>
            <a:r>
              <a:rPr b="1" lang="en-US" sz="2800" spc="-1" strike="noStrike">
                <a:solidFill>
                  <a:srgbClr val="ffffff"/>
                </a:solidFill>
                <a:latin typeface="Times New Roman"/>
              </a:rPr>
              <a:t>Weed detection using image processing under different illumination for site-specific areas spraying. </a:t>
            </a:r>
            <a:r>
              <a:rPr b="1" lang="en-US" sz="2800" spc="-1" strike="noStrike" u="sng" baseline="30000">
                <a:solidFill>
                  <a:srgbClr val="0000ff"/>
                </a:solidFill>
                <a:uFillTx/>
                <a:latin typeface="Times New Roman"/>
                <a:hlinkClick r:id="rId2"/>
              </a:rPr>
              <a:t>[5]</a:t>
            </a:r>
            <a:endParaRPr b="0" lang="en-US" sz="2800" spc="-1" strike="noStrike">
              <a:solidFill>
                <a:srgbClr val="000000"/>
              </a:solidFill>
              <a:latin typeface="Calibri"/>
            </a:endParaRPr>
          </a:p>
          <a:p>
            <a:pPr marL="343080" indent="-342720">
              <a:lnSpc>
                <a:spcPct val="100000"/>
              </a:lnSpc>
              <a:spcBef>
                <a:spcPts val="400"/>
              </a:spcBef>
            </a:pPr>
            <a:endParaRPr b="0" lang="en-US" sz="2800" spc="-1" strike="noStrike">
              <a:solidFill>
                <a:srgbClr val="000000"/>
              </a:solidFill>
              <a:latin typeface="Calibri"/>
            </a:endParaRPr>
          </a:p>
          <a:p>
            <a:pPr marL="343080" indent="-342720">
              <a:lnSpc>
                <a:spcPct val="100000"/>
              </a:lnSpc>
              <a:spcBef>
                <a:spcPts val="400"/>
              </a:spcBef>
              <a:buClr>
                <a:srgbClr val="ffffff"/>
              </a:buClr>
              <a:buFont typeface="Wingdings" charset="2"/>
              <a:buChar char=""/>
            </a:pPr>
            <a:r>
              <a:rPr b="0" lang="en-US" sz="2000" spc="-1" strike="noStrike">
                <a:solidFill>
                  <a:srgbClr val="ffffff"/>
                </a:solidFill>
                <a:latin typeface="Times New Roman"/>
              </a:rPr>
              <a:t>The algorithm depends a lot on the weather status (sunny, cloudy) of that day.</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marL="343080" indent="-342720">
              <a:lnSpc>
                <a:spcPct val="100000"/>
              </a:lnSpc>
              <a:spcBef>
                <a:spcPts val="400"/>
              </a:spcBef>
              <a:buClr>
                <a:srgbClr val="ffffff"/>
              </a:buClr>
              <a:buFont typeface="Wingdings" charset="2"/>
              <a:buChar char=""/>
            </a:pPr>
            <a:r>
              <a:rPr b="0" lang="en-US" sz="2000" spc="-1" strike="noStrike">
                <a:solidFill>
                  <a:srgbClr val="ffffff"/>
                </a:solidFill>
                <a:latin typeface="Times New Roman"/>
              </a:rPr>
              <a:t>The images are needed to be converted into grayscale.</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40" name="CustomShape 1"/>
          <p:cNvSpPr/>
          <p:nvPr/>
        </p:nvSpPr>
        <p:spPr>
          <a:xfrm>
            <a:off x="0" y="0"/>
            <a:ext cx="9143640" cy="6857640"/>
          </a:xfrm>
          <a:prstGeom prst="rect">
            <a:avLst/>
          </a:prstGeom>
          <a:solidFill>
            <a:schemeClr val="tx1">
              <a:alpha val="70000"/>
            </a:schemeClr>
          </a:solidFill>
          <a:ln>
            <a:round/>
          </a:ln>
        </p:spPr>
        <p:style>
          <a:lnRef idx="2">
            <a:schemeClr val="accent1">
              <a:shade val="50000"/>
            </a:schemeClr>
          </a:lnRef>
          <a:fillRef idx="1">
            <a:schemeClr val="accent1"/>
          </a:fillRef>
          <a:effectRef idx="0">
            <a:schemeClr val="accent1"/>
          </a:effectRef>
          <a:fontRef idx="minor"/>
        </p:style>
      </p:sp>
      <p:sp>
        <p:nvSpPr>
          <p:cNvPr id="141" name="TextShape 2"/>
          <p:cNvSpPr txBox="1"/>
          <p:nvPr/>
        </p:nvSpPr>
        <p:spPr>
          <a:xfrm>
            <a:off x="457200" y="274680"/>
            <a:ext cx="8229240" cy="1096560"/>
          </a:xfrm>
          <a:prstGeom prst="rect">
            <a:avLst/>
          </a:prstGeom>
          <a:noFill/>
          <a:ln>
            <a:noFill/>
          </a:ln>
        </p:spPr>
        <p:txBody>
          <a:bodyPr anchor="ctr"/>
          <a:p>
            <a:pPr algn="ctr">
              <a:lnSpc>
                <a:spcPct val="100000"/>
              </a:lnSpc>
            </a:pPr>
            <a:r>
              <a:rPr b="1" lang="en-US" sz="4400" spc="-1" strike="noStrike">
                <a:solidFill>
                  <a:srgbClr val="ffffff"/>
                </a:solidFill>
                <a:latin typeface="Calibri"/>
              </a:rPr>
              <a:t>Alternate Solutions</a:t>
            </a:r>
            <a:endParaRPr b="0" lang="en-US" sz="4400" spc="-1" strike="noStrike">
              <a:solidFill>
                <a:srgbClr val="000000"/>
              </a:solidFill>
              <a:latin typeface="Calibri"/>
            </a:endParaRPr>
          </a:p>
        </p:txBody>
      </p:sp>
      <p:sp>
        <p:nvSpPr>
          <p:cNvPr id="142" name="TextShape 3"/>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00"/>
              </a:spcBef>
              <a:buClr>
                <a:srgbClr val="ffffff"/>
              </a:buClr>
              <a:buFont typeface="Wingdings" charset="2"/>
              <a:buChar char=""/>
            </a:pPr>
            <a:r>
              <a:rPr b="0" lang="en-US" sz="2000" spc="-1" strike="noStrike">
                <a:solidFill>
                  <a:srgbClr val="ffffff"/>
                </a:solidFill>
                <a:latin typeface="Times New Roman"/>
              </a:rPr>
              <a:t>Using image processing without any learning algorithm. </a:t>
            </a:r>
            <a:r>
              <a:rPr b="1" lang="en-US" sz="2000" spc="-1" strike="noStrike" u="sng" baseline="30000">
                <a:solidFill>
                  <a:srgbClr val="0000ff"/>
                </a:solidFill>
                <a:uFillTx/>
                <a:latin typeface="Times New Roman"/>
                <a:hlinkClick r:id="rId2"/>
              </a:rPr>
              <a:t>[1]</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marL="343080" indent="-342720">
              <a:lnSpc>
                <a:spcPct val="100000"/>
              </a:lnSpc>
              <a:spcBef>
                <a:spcPts val="400"/>
              </a:spcBef>
              <a:buClr>
                <a:srgbClr val="ffffff"/>
              </a:buClr>
              <a:buFont typeface="Wingdings" charset="2"/>
              <a:buChar char=""/>
            </a:pPr>
            <a:r>
              <a:rPr b="0" lang="en-US" sz="2000" spc="-1" strike="noStrike">
                <a:solidFill>
                  <a:srgbClr val="ffffff"/>
                </a:solidFill>
                <a:latin typeface="Times New Roman"/>
              </a:rPr>
              <a:t>Using edge detection technique on grayscale image and match with weed frequency range. </a:t>
            </a:r>
            <a:r>
              <a:rPr b="1" lang="en-US" sz="2000" spc="-1" strike="noStrike" u="sng" baseline="30000">
                <a:solidFill>
                  <a:srgbClr val="0000ff"/>
                </a:solidFill>
                <a:uFillTx/>
                <a:latin typeface="Times New Roman"/>
                <a:hlinkClick r:id="rId3"/>
              </a:rPr>
              <a:t>[3]</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marL="343080" indent="-342720">
              <a:lnSpc>
                <a:spcPct val="100000"/>
              </a:lnSpc>
              <a:spcBef>
                <a:spcPts val="400"/>
              </a:spcBef>
              <a:buClr>
                <a:srgbClr val="ffffff"/>
              </a:buClr>
              <a:buFont typeface="Wingdings" charset="2"/>
              <a:buChar char=""/>
            </a:pPr>
            <a:r>
              <a:rPr b="0" lang="en-US" sz="2000" spc="-1" strike="noStrike">
                <a:solidFill>
                  <a:srgbClr val="ffffff"/>
                </a:solidFill>
                <a:latin typeface="Times New Roman"/>
              </a:rPr>
              <a:t>Train a model to detect grey scale image with large weed image data set. </a:t>
            </a:r>
            <a:r>
              <a:rPr b="1" lang="en-US" sz="2000" spc="-1" strike="noStrike" u="sng" baseline="30000">
                <a:solidFill>
                  <a:srgbClr val="0000ff"/>
                </a:solidFill>
                <a:uFillTx/>
                <a:latin typeface="Times New Roman"/>
                <a:hlinkClick r:id="rId4"/>
              </a:rPr>
              <a:t>[5]</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marL="343080" indent="-342720">
              <a:lnSpc>
                <a:spcPct val="100000"/>
              </a:lnSpc>
              <a:spcBef>
                <a:spcPts val="400"/>
              </a:spcBef>
              <a:buClr>
                <a:srgbClr val="ffffff"/>
              </a:buClr>
              <a:buFont typeface="Wingdings" charset="2"/>
              <a:buChar char=""/>
            </a:pPr>
            <a:r>
              <a:rPr b="0" lang="en-US" sz="2000" spc="-1" strike="noStrike">
                <a:solidFill>
                  <a:srgbClr val="ffffff"/>
                </a:solidFill>
                <a:latin typeface="Times New Roman"/>
              </a:rPr>
              <a:t>Use tensorflow object detection algorithms To train images of different kinds of plants and predict weed. </a:t>
            </a:r>
            <a:r>
              <a:rPr b="1" lang="en-US" sz="2000" spc="-1" strike="noStrike" u="sng" baseline="30000">
                <a:solidFill>
                  <a:srgbClr val="0000ff"/>
                </a:solidFill>
                <a:uFillTx/>
                <a:latin typeface="Times New Roman"/>
                <a:hlinkClick r:id="rId5"/>
              </a:rPr>
              <a:t>[6]</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43" name="CustomShape 1"/>
          <p:cNvSpPr/>
          <p:nvPr/>
        </p:nvSpPr>
        <p:spPr>
          <a:xfrm>
            <a:off x="0" y="0"/>
            <a:ext cx="9143640" cy="6857640"/>
          </a:xfrm>
          <a:prstGeom prst="rect">
            <a:avLst/>
          </a:prstGeom>
          <a:solidFill>
            <a:schemeClr val="tx1">
              <a:alpha val="70000"/>
            </a:schemeClr>
          </a:solidFill>
          <a:ln>
            <a:round/>
          </a:ln>
        </p:spPr>
        <p:style>
          <a:lnRef idx="2">
            <a:schemeClr val="accent1">
              <a:shade val="50000"/>
            </a:schemeClr>
          </a:lnRef>
          <a:fillRef idx="1">
            <a:schemeClr val="accent1"/>
          </a:fillRef>
          <a:effectRef idx="0">
            <a:schemeClr val="accent1"/>
          </a:effectRef>
          <a:fontRef idx="minor"/>
        </p:style>
      </p:sp>
      <p:sp>
        <p:nvSpPr>
          <p:cNvPr id="144" name="TextShape 2"/>
          <p:cNvSpPr txBox="1"/>
          <p:nvPr/>
        </p:nvSpPr>
        <p:spPr>
          <a:xfrm>
            <a:off x="457200" y="274680"/>
            <a:ext cx="8229240" cy="944280"/>
          </a:xfrm>
          <a:prstGeom prst="rect">
            <a:avLst/>
          </a:prstGeom>
          <a:noFill/>
          <a:ln>
            <a:noFill/>
          </a:ln>
        </p:spPr>
        <p:txBody>
          <a:bodyPr anchor="ctr"/>
          <a:p>
            <a:pPr algn="ctr">
              <a:lnSpc>
                <a:spcPct val="100000"/>
              </a:lnSpc>
            </a:pPr>
            <a:r>
              <a:rPr b="1" lang="en-US" sz="4400" spc="-1" strike="noStrike">
                <a:solidFill>
                  <a:srgbClr val="ffffff"/>
                </a:solidFill>
                <a:latin typeface="Calibri"/>
              </a:rPr>
              <a:t>Recommended Solution</a:t>
            </a:r>
            <a:endParaRPr b="0" lang="en-US" sz="4400" spc="-1" strike="noStrike">
              <a:solidFill>
                <a:srgbClr val="000000"/>
              </a:solidFill>
              <a:latin typeface="Calibri"/>
            </a:endParaRPr>
          </a:p>
        </p:txBody>
      </p:sp>
      <p:sp>
        <p:nvSpPr>
          <p:cNvPr id="145" name="TextShape 3"/>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00"/>
              </a:spcBef>
            </a:pPr>
            <a:r>
              <a:rPr b="0" lang="en-US" sz="2000" spc="-1" strike="noStrike">
                <a:solidFill>
                  <a:srgbClr val="ffffff"/>
                </a:solidFill>
                <a:latin typeface="Times New Roman"/>
              </a:rPr>
              <a:t>We will be using object detection algorithm from TensorFlow.</a:t>
            </a:r>
            <a:endParaRPr b="0" lang="en-US" sz="2000" spc="-1" strike="noStrike">
              <a:solidFill>
                <a:srgbClr val="000000"/>
              </a:solidFill>
              <a:latin typeface="Calibri"/>
            </a:endParaRPr>
          </a:p>
          <a:p>
            <a:pPr marL="343080" indent="-342720">
              <a:lnSpc>
                <a:spcPct val="100000"/>
              </a:lnSpc>
              <a:spcBef>
                <a:spcPts val="400"/>
              </a:spcBef>
            </a:pPr>
            <a:endParaRPr b="0" lang="en-US" sz="2000" spc="-1" strike="noStrike">
              <a:solidFill>
                <a:srgbClr val="000000"/>
              </a:solidFill>
              <a:latin typeface="Calibri"/>
            </a:endParaRPr>
          </a:p>
          <a:p>
            <a:pPr marL="343080" indent="-342720">
              <a:lnSpc>
                <a:spcPct val="100000"/>
              </a:lnSpc>
              <a:spcBef>
                <a:spcPts val="400"/>
              </a:spcBef>
              <a:buClr>
                <a:srgbClr val="ffffff"/>
              </a:buClr>
              <a:buFont typeface="Wingdings" charset="2"/>
              <a:buChar char=""/>
            </a:pPr>
            <a:r>
              <a:rPr b="0" lang="en-US" sz="2000" spc="-1" strike="noStrike">
                <a:solidFill>
                  <a:srgbClr val="ffffff"/>
                </a:solidFill>
                <a:latin typeface="Times New Roman"/>
              </a:rPr>
              <a:t>We have decided to detect the plants of agricultural field rather than weeds, such that everything else remaining other the target plant is considered to be weed. </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marL="343080" indent="-342720">
              <a:lnSpc>
                <a:spcPct val="100000"/>
              </a:lnSpc>
              <a:spcBef>
                <a:spcPts val="400"/>
              </a:spcBef>
              <a:buClr>
                <a:srgbClr val="ffffff"/>
              </a:buClr>
              <a:buFont typeface="Wingdings" charset="2"/>
              <a:buChar char=""/>
            </a:pPr>
            <a:r>
              <a:rPr b="0" lang="en-US" sz="2000" spc="-1" strike="noStrike">
                <a:solidFill>
                  <a:srgbClr val="ffffff"/>
                </a:solidFill>
                <a:latin typeface="Times New Roman"/>
              </a:rPr>
              <a:t>In this way a test image will give result target plants identified as both specific plant with name and generalized plant and all other plants will only be identified as generalized “</a:t>
            </a:r>
            <a:r>
              <a:rPr b="0" i="1" lang="en-US" sz="2000" spc="-1" strike="noStrike">
                <a:solidFill>
                  <a:srgbClr val="ffffff"/>
                </a:solidFill>
                <a:latin typeface="Times New Roman"/>
              </a:rPr>
              <a:t>plants</a:t>
            </a:r>
            <a:r>
              <a:rPr b="0" lang="en-US" sz="2000" spc="-1" strike="noStrike">
                <a:solidFill>
                  <a:srgbClr val="ffffff"/>
                </a:solidFill>
                <a:latin typeface="Times New Roman"/>
              </a:rPr>
              <a:t>” only.</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marL="343080" indent="-342720">
              <a:lnSpc>
                <a:spcPct val="100000"/>
              </a:lnSpc>
              <a:spcBef>
                <a:spcPts val="400"/>
              </a:spcBef>
              <a:buClr>
                <a:srgbClr val="ffffff"/>
              </a:buClr>
              <a:buFont typeface="Wingdings" charset="2"/>
              <a:buChar char=""/>
            </a:pPr>
            <a:r>
              <a:rPr b="0" lang="en-US" sz="2000" spc="-1" strike="noStrike">
                <a:solidFill>
                  <a:srgbClr val="ffffff"/>
                </a:solidFill>
                <a:latin typeface="Times New Roman"/>
              </a:rPr>
              <a:t>Hence we will be able to conclude that the generalized plants are not required in the field and can be tagged as weed for that particular field.</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46" name="CustomShape 1"/>
          <p:cNvSpPr/>
          <p:nvPr/>
        </p:nvSpPr>
        <p:spPr>
          <a:xfrm>
            <a:off x="0" y="0"/>
            <a:ext cx="9143640" cy="6857640"/>
          </a:xfrm>
          <a:prstGeom prst="rect">
            <a:avLst/>
          </a:prstGeom>
          <a:solidFill>
            <a:schemeClr val="tx1">
              <a:alpha val="78000"/>
            </a:schemeClr>
          </a:solidFill>
          <a:ln>
            <a:round/>
          </a:ln>
        </p:spPr>
        <p:style>
          <a:lnRef idx="2">
            <a:schemeClr val="accent1">
              <a:shade val="50000"/>
            </a:schemeClr>
          </a:lnRef>
          <a:fillRef idx="1">
            <a:schemeClr val="accent1"/>
          </a:fillRef>
          <a:effectRef idx="0">
            <a:schemeClr val="accent1"/>
          </a:effectRef>
          <a:fontRef idx="minor"/>
        </p:style>
      </p:sp>
      <p:sp>
        <p:nvSpPr>
          <p:cNvPr id="147" name="TextShape 2"/>
          <p:cNvSpPr txBox="1"/>
          <p:nvPr/>
        </p:nvSpPr>
        <p:spPr>
          <a:xfrm>
            <a:off x="457200" y="274680"/>
            <a:ext cx="8229240" cy="791640"/>
          </a:xfrm>
          <a:prstGeom prst="rect">
            <a:avLst/>
          </a:prstGeom>
          <a:noFill/>
          <a:ln>
            <a:noFill/>
          </a:ln>
        </p:spPr>
        <p:txBody>
          <a:bodyPr anchor="ctr"/>
          <a:p>
            <a:pPr algn="ctr">
              <a:lnSpc>
                <a:spcPct val="100000"/>
              </a:lnSpc>
            </a:pPr>
            <a:r>
              <a:rPr b="1" lang="en-US" sz="4400" spc="-1" strike="noStrike">
                <a:solidFill>
                  <a:srgbClr val="ffffff"/>
                </a:solidFill>
                <a:latin typeface="Calibri"/>
              </a:rPr>
              <a:t>Proof of concept</a:t>
            </a:r>
            <a:endParaRPr b="0" lang="en-US" sz="4400" spc="-1" strike="noStrike">
              <a:solidFill>
                <a:srgbClr val="000000"/>
              </a:solidFill>
              <a:latin typeface="Calibri"/>
            </a:endParaRPr>
          </a:p>
        </p:txBody>
      </p:sp>
      <p:sp>
        <p:nvSpPr>
          <p:cNvPr id="148" name="TextShape 3"/>
          <p:cNvSpPr txBox="1"/>
          <p:nvPr/>
        </p:nvSpPr>
        <p:spPr>
          <a:xfrm>
            <a:off x="4648320" y="1600200"/>
            <a:ext cx="4038120" cy="4525560"/>
          </a:xfrm>
          <a:prstGeom prst="rect">
            <a:avLst/>
          </a:prstGeom>
          <a:noFill/>
          <a:ln>
            <a:noFill/>
          </a:ln>
        </p:spPr>
        <p:txBody>
          <a:bodyPr>
            <a:normAutofit/>
          </a:bodyPr>
          <a:p>
            <a:pPr marL="343080" indent="-342720">
              <a:lnSpc>
                <a:spcPct val="100000"/>
              </a:lnSpc>
              <a:spcBef>
                <a:spcPts val="400"/>
              </a:spcBef>
              <a:buClr>
                <a:srgbClr val="ffffff"/>
              </a:buClr>
              <a:buFont typeface="Wingdings" charset="2"/>
              <a:buChar char=""/>
            </a:pPr>
            <a:r>
              <a:rPr b="0" lang="en-US" sz="2000" spc="-1" strike="noStrike">
                <a:solidFill>
                  <a:srgbClr val="ffffff"/>
                </a:solidFill>
                <a:latin typeface="Times New Roman"/>
              </a:rPr>
              <a:t>We have considered potato plant as our target plant, so all other plants are considered as weeds.</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marL="343080" indent="-342720">
              <a:lnSpc>
                <a:spcPct val="100000"/>
              </a:lnSpc>
              <a:spcBef>
                <a:spcPts val="400"/>
              </a:spcBef>
              <a:buClr>
                <a:srgbClr val="ffffff"/>
              </a:buClr>
              <a:buFont typeface="Wingdings" charset="2"/>
              <a:buChar char=""/>
            </a:pPr>
            <a:r>
              <a:rPr b="0" lang="en-US" sz="2000" spc="-1" strike="noStrike">
                <a:solidFill>
                  <a:srgbClr val="ffffff"/>
                </a:solidFill>
                <a:latin typeface="Times New Roman"/>
              </a:rPr>
              <a:t>From the above demo, we can see that pictures of potato plants (Figure 1) is detected as “</a:t>
            </a:r>
            <a:r>
              <a:rPr b="1" lang="en-US" sz="2000" spc="-1" strike="noStrike">
                <a:solidFill>
                  <a:srgbClr val="ffffff"/>
                </a:solidFill>
                <a:latin typeface="Times New Roman"/>
              </a:rPr>
              <a:t>potato plants</a:t>
            </a:r>
            <a:r>
              <a:rPr b="0" lang="en-US" sz="2000" spc="-1" strike="noStrike">
                <a:solidFill>
                  <a:srgbClr val="ffffff"/>
                </a:solidFill>
                <a:latin typeface="Times New Roman"/>
              </a:rPr>
              <a:t>”.</a:t>
            </a:r>
            <a:endParaRPr b="0" lang="en-US" sz="2000" spc="-1" strike="noStrike">
              <a:solidFill>
                <a:srgbClr val="000000"/>
              </a:solidFill>
              <a:latin typeface="Calibri"/>
            </a:endParaRPr>
          </a:p>
          <a:p>
            <a:pPr marL="343080" indent="-342720">
              <a:lnSpc>
                <a:spcPct val="100000"/>
              </a:lnSpc>
              <a:spcBef>
                <a:spcPts val="400"/>
              </a:spcBef>
            </a:pPr>
            <a:endParaRPr b="0" lang="en-US" sz="2000" spc="-1" strike="noStrike">
              <a:solidFill>
                <a:srgbClr val="000000"/>
              </a:solidFill>
              <a:latin typeface="Calibri"/>
            </a:endParaRPr>
          </a:p>
          <a:p>
            <a:pPr marL="343080" indent="-342720">
              <a:lnSpc>
                <a:spcPct val="100000"/>
              </a:lnSpc>
              <a:spcBef>
                <a:spcPts val="400"/>
              </a:spcBef>
              <a:buClr>
                <a:srgbClr val="ffffff"/>
              </a:buClr>
              <a:buFont typeface="Wingdings" charset="2"/>
              <a:buChar char=""/>
            </a:pPr>
            <a:r>
              <a:rPr b="0" lang="en-US" sz="2000" spc="-1" strike="noStrike">
                <a:solidFill>
                  <a:srgbClr val="ffffff"/>
                </a:solidFill>
                <a:latin typeface="Times New Roman"/>
              </a:rPr>
              <a:t>From Figure 2 we can see that the picture of a cabbage plant is detected as “</a:t>
            </a:r>
            <a:r>
              <a:rPr b="1" lang="en-US" sz="2000" spc="-1" strike="noStrike">
                <a:solidFill>
                  <a:srgbClr val="ffffff"/>
                </a:solidFill>
                <a:latin typeface="Times New Roman"/>
              </a:rPr>
              <a:t>plants</a:t>
            </a:r>
            <a:r>
              <a:rPr b="0" lang="en-US" sz="2000" spc="-1" strike="noStrike">
                <a:solidFill>
                  <a:srgbClr val="ffffff"/>
                </a:solidFill>
                <a:latin typeface="Times New Roman"/>
              </a:rPr>
              <a:t>”.</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p:txBody>
      </p:sp>
      <p:sp>
        <p:nvSpPr>
          <p:cNvPr id="149" name="CustomShape 4"/>
          <p:cNvSpPr/>
          <p:nvPr/>
        </p:nvSpPr>
        <p:spPr>
          <a:xfrm>
            <a:off x="990720" y="3809880"/>
            <a:ext cx="2819160" cy="3952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ffffff"/>
                </a:solidFill>
                <a:latin typeface="Times New Roman"/>
              </a:rPr>
              <a:t>Figure</a:t>
            </a:r>
            <a:r>
              <a:rPr b="0" lang="en-IN" sz="2000" spc="-1" strike="noStrike">
                <a:solidFill>
                  <a:srgbClr val="ffffff"/>
                </a:solidFill>
                <a:latin typeface="Times New Roman"/>
              </a:rPr>
              <a:t> 1</a:t>
            </a:r>
            <a:endParaRPr b="0" lang="en-IN" sz="2000" spc="-1" strike="noStrike">
              <a:latin typeface="Arial"/>
            </a:endParaRPr>
          </a:p>
        </p:txBody>
      </p:sp>
      <p:pic>
        <p:nvPicPr>
          <p:cNvPr id="150" name="Content Placeholder 11" descr=""/>
          <p:cNvPicPr/>
          <p:nvPr/>
        </p:nvPicPr>
        <p:blipFill>
          <a:blip r:embed="rId2"/>
          <a:stretch/>
        </p:blipFill>
        <p:spPr>
          <a:xfrm>
            <a:off x="457200" y="1066680"/>
            <a:ext cx="4003200" cy="2742840"/>
          </a:xfrm>
          <a:prstGeom prst="rect">
            <a:avLst/>
          </a:prstGeom>
          <a:ln>
            <a:noFill/>
          </a:ln>
        </p:spPr>
      </p:pic>
      <p:pic>
        <p:nvPicPr>
          <p:cNvPr id="151" name="Picture 12" descr=""/>
          <p:cNvPicPr/>
          <p:nvPr/>
        </p:nvPicPr>
        <p:blipFill>
          <a:blip r:embed="rId3"/>
          <a:stretch/>
        </p:blipFill>
        <p:spPr>
          <a:xfrm>
            <a:off x="380880" y="4343400"/>
            <a:ext cx="3047760" cy="2285640"/>
          </a:xfrm>
          <a:prstGeom prst="rect">
            <a:avLst/>
          </a:prstGeom>
          <a:ln>
            <a:noFill/>
          </a:ln>
        </p:spPr>
      </p:pic>
      <p:sp>
        <p:nvSpPr>
          <p:cNvPr id="152" name="CustomShape 5"/>
          <p:cNvSpPr/>
          <p:nvPr/>
        </p:nvSpPr>
        <p:spPr>
          <a:xfrm>
            <a:off x="3505320" y="6225120"/>
            <a:ext cx="990360" cy="36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ffffff"/>
                </a:solidFill>
                <a:latin typeface="Times New Roman"/>
              </a:rPr>
              <a:t>Figure 2</a:t>
            </a:r>
            <a:endParaRPr b="0" lang="en-IN"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183</TotalTime>
  <Application>LibreOffice/6.0.7.3$Linux_X86_64 LibreOffice_project/00m0$Build-3</Application>
  <Words>460</Words>
  <Paragraphs>70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Nilay Chowdhury</dc:creator>
  <dc:description/>
  <dc:language>en-IN</dc:language>
  <cp:lastModifiedBy/>
  <dcterms:modified xsi:type="dcterms:W3CDTF">2020-07-23T11:22:20Z</dcterms:modified>
  <cp:revision>13</cp:revision>
  <dc:subject/>
  <dc:title>WEED DETECTION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