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7"/>
  </p:notesMasterIdLst>
  <p:sldIdLst>
    <p:sldId id="256" r:id="rId2"/>
    <p:sldId id="313" r:id="rId3"/>
    <p:sldId id="314" r:id="rId4"/>
    <p:sldId id="316" r:id="rId5"/>
    <p:sldId id="315" r:id="rId6"/>
  </p:sldIdLst>
  <p:sldSz cx="9144000" cy="5143500" type="screen16x9"/>
  <p:notesSz cx="6858000" cy="9144000"/>
  <p:embeddedFontLst>
    <p:embeddedFont>
      <p:font typeface="Anton" pitchFamily="2" charset="0"/>
      <p:regular r:id="rId8"/>
    </p:embeddedFont>
    <p:embeddedFont>
      <p:font typeface="Catamaran" panose="020B0604020202020204" charset="0"/>
      <p:regular r:id="rId9"/>
      <p:bold r:id="rId10"/>
    </p:embeddedFont>
    <p:embeddedFont>
      <p:font typeface="Lato" panose="020F0502020204030203" pitchFamily="34" charset="0"/>
      <p:regular r:id="rId11"/>
      <p:bold r:id="rId12"/>
      <p:italic r:id="rId13"/>
      <p:boldItalic r:id="rId14"/>
    </p:embeddedFont>
    <p:embeddedFont>
      <p:font typeface="Nunito Light" pitchFamily="2" charset="0"/>
      <p:regular r:id="rId15"/>
      <p: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42" d="100"/>
          <a:sy n="142" d="100"/>
        </p:scale>
        <p:origin x="744"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2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33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71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7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www.digitalocean.com/community/tutorials/linux-commands#the-cp-and-mv-commands" TargetMode="External"/><Relationship Id="rId13" Type="http://schemas.openxmlformats.org/officeDocument/2006/relationships/hyperlink" Target="https://www.digitalocean.com/community/tutorials/linux-commands#the-uname-and-whoami-commands" TargetMode="External"/><Relationship Id="rId18" Type="http://schemas.openxmlformats.org/officeDocument/2006/relationships/hyperlink" Target="https://www.digitalocean.com/community/tutorials/linux-commands#the-ifconfig-and-traceroute-commands" TargetMode="External"/><Relationship Id="rId3" Type="http://schemas.openxmlformats.org/officeDocument/2006/relationships/image" Target="../media/image4.png"/><Relationship Id="rId21" Type="http://schemas.openxmlformats.org/officeDocument/2006/relationships/hyperlink" Target="https://www.digitalocean.com/community/tutorials/linux-commands#package-managers-in-linux" TargetMode="External"/><Relationship Id="rId7" Type="http://schemas.openxmlformats.org/officeDocument/2006/relationships/hyperlink" Target="https://www.digitalocean.com/community/tutorials/linux-commands#the-mkdir-command-in-linux" TargetMode="External"/><Relationship Id="rId12" Type="http://schemas.openxmlformats.org/officeDocument/2006/relationships/hyperlink" Target="https://www.digitalocean.com/community/tutorials/linux-commands#the-cat-echo-and-less-commands" TargetMode="External"/><Relationship Id="rId17" Type="http://schemas.openxmlformats.org/officeDocument/2006/relationships/hyperlink" Target="https://www.digitalocean.com/community/tutorials/linux-commands#the-chmod-and-chown-commands" TargetMode="External"/><Relationship Id="rId2" Type="http://schemas.openxmlformats.org/officeDocument/2006/relationships/notesSlide" Target="../notesSlides/notesSlide5.xml"/><Relationship Id="rId16" Type="http://schemas.openxmlformats.org/officeDocument/2006/relationships/hyperlink" Target="https://www.digitalocean.com/community/tutorials/linux-commands#the-ssh-command-in-linux" TargetMode="External"/><Relationship Id="rId20" Type="http://schemas.openxmlformats.org/officeDocument/2006/relationships/hyperlink" Target="https://www.digitalocean.com/community/tutorials/linux-commands#the-ufw-and-iptables-commands" TargetMode="External"/><Relationship Id="rId1" Type="http://schemas.openxmlformats.org/officeDocument/2006/relationships/slideLayout" Target="../slideLayouts/slideLayout3.xml"/><Relationship Id="rId6" Type="http://schemas.openxmlformats.org/officeDocument/2006/relationships/hyperlink" Target="https://www.digitalocean.com/community/tutorials/linux-commands#the-cd-command-in-linux" TargetMode="External"/><Relationship Id="rId11" Type="http://schemas.openxmlformats.org/officeDocument/2006/relationships/hyperlink" Target="https://www.digitalocean.com/community/tutorials/linux-commands#the-clear-command-in-linux" TargetMode="External"/><Relationship Id="rId24" Type="http://schemas.openxmlformats.org/officeDocument/2006/relationships/hyperlink" Target="https://www.digitalocean.com/community/tutorials/linux-commands#the-passwd-command-in-linux" TargetMode="External"/><Relationship Id="rId5" Type="http://schemas.openxmlformats.org/officeDocument/2006/relationships/hyperlink" Target="https://www.digitalocean.com/community/tutorials/linux-commands#the-pwd-command-in-linux" TargetMode="External"/><Relationship Id="rId15" Type="http://schemas.openxmlformats.org/officeDocument/2006/relationships/hyperlink" Target="https://www.digitalocean.com/community/tutorials/linux-commands#the-grep-command-in-linux" TargetMode="External"/><Relationship Id="rId23" Type="http://schemas.openxmlformats.org/officeDocument/2006/relationships/hyperlink" Target="https://www.digitalocean.com/community/tutorials/linux-commands#the-useradd-and-usermod-commands" TargetMode="External"/><Relationship Id="rId10" Type="http://schemas.openxmlformats.org/officeDocument/2006/relationships/hyperlink" Target="https://www.digitalocean.com/community/tutorials/linux-commands#the-touch-command-in-linux" TargetMode="External"/><Relationship Id="rId19" Type="http://schemas.openxmlformats.org/officeDocument/2006/relationships/hyperlink" Target="https://www.digitalocean.com/community/tutorials/linux-commands#the-wget-command-in-linux" TargetMode="External"/><Relationship Id="rId4" Type="http://schemas.openxmlformats.org/officeDocument/2006/relationships/hyperlink" Target="https://www.digitalocean.com/community/tutorials/linux-commands#the-ls-command-in-linux" TargetMode="External"/><Relationship Id="rId9" Type="http://schemas.openxmlformats.org/officeDocument/2006/relationships/hyperlink" Target="https://www.digitalocean.com/community/tutorials/linux-commands#the-rm-command-in-linux" TargetMode="External"/><Relationship Id="rId14" Type="http://schemas.openxmlformats.org/officeDocument/2006/relationships/hyperlink" Target="https://www.digitalocean.com/community/tutorials/linux-commands#the-tar-zip-and-unzip-commands" TargetMode="External"/><Relationship Id="rId22" Type="http://schemas.openxmlformats.org/officeDocument/2006/relationships/hyperlink" Target="https://www.digitalocean.com/community/tutorials/linux-commands#the-sudo-command-in-linu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Password Encryption</a:t>
            </a:r>
            <a:endParaRPr dirty="0"/>
          </a:p>
        </p:txBody>
      </p:sp>
      <p:sp>
        <p:nvSpPr>
          <p:cNvPr id="832" name="Google Shape;832;p36"/>
          <p:cNvSpPr txBox="1">
            <a:spLocks noGrp="1"/>
          </p:cNvSpPr>
          <p:nvPr>
            <p:ph type="subTitle" idx="1"/>
          </p:nvPr>
        </p:nvSpPr>
        <p:spPr>
          <a:xfrm>
            <a:off x="713225" y="2820359"/>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Exploring Encryption and its Vulnerabilities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2424936" y="234009"/>
            <a:ext cx="429412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hlink"/>
                </a:solidFill>
                <a:uFill>
                  <a:noFill/>
                </a:uFill>
              </a:rPr>
              <a:t>Securing P</a:t>
            </a:r>
            <a:r>
              <a:rPr lang="en-CA" sz="2000" dirty="0" err="1">
                <a:solidFill>
                  <a:schemeClr val="hlink"/>
                </a:solidFill>
                <a:uFill>
                  <a:noFill/>
                </a:uFill>
              </a:rPr>
              <a:t>asswords</a:t>
            </a:r>
            <a:r>
              <a:rPr lang="en-CA" sz="2000" dirty="0">
                <a:solidFill>
                  <a:schemeClr val="hlink"/>
                </a:solidFill>
                <a:uFill>
                  <a:noFill/>
                </a:uFill>
              </a:rPr>
              <a:t> – Hashes and salts</a:t>
            </a:r>
            <a:endParaRPr lang="en-CA" sz="2000" dirty="0">
              <a:solidFill>
                <a:schemeClr val="dk1"/>
              </a:solidFill>
              <a:latin typeface="Anton"/>
              <a:ea typeface="Anton"/>
              <a:cs typeface="Anton"/>
              <a:sym typeface="Anton"/>
            </a:endParaRPr>
          </a:p>
        </p:txBody>
      </p:sp>
      <p:sp>
        <p:nvSpPr>
          <p:cNvPr id="2" name="TextBox 1">
            <a:extLst>
              <a:ext uri="{FF2B5EF4-FFF2-40B4-BE49-F238E27FC236}">
                <a16:creationId xmlns:a16="http://schemas.microsoft.com/office/drawing/2014/main" id="{6F0BE3B4-8616-D346-624E-93CB66D78772}"/>
              </a:ext>
            </a:extLst>
          </p:cNvPr>
          <p:cNvSpPr txBox="1"/>
          <p:nvPr/>
        </p:nvSpPr>
        <p:spPr>
          <a:xfrm>
            <a:off x="518294" y="862565"/>
            <a:ext cx="4945502" cy="307777"/>
          </a:xfrm>
          <a:prstGeom prst="rect">
            <a:avLst/>
          </a:prstGeom>
          <a:noFill/>
        </p:spPr>
        <p:txBody>
          <a:bodyPr wrap="square" rtlCol="0">
            <a:spAutoFit/>
          </a:bodyPr>
          <a:lstStyle/>
          <a:p>
            <a:r>
              <a:rPr lang="en-US" b="0" i="0" dirty="0">
                <a:solidFill>
                  <a:schemeClr val="tx1"/>
                </a:solidFill>
                <a:effectLst/>
                <a:latin typeface="Lato" panose="020F0502020204030204" pitchFamily="34" charset="0"/>
              </a:rPr>
              <a:t>Encryption V. Hashing?</a:t>
            </a:r>
            <a:endParaRPr lang="en-CA" dirty="0">
              <a:solidFill>
                <a:schemeClr val="tx1"/>
              </a:solidFill>
            </a:endParaRPr>
          </a:p>
        </p:txBody>
      </p:sp>
      <p:sp>
        <p:nvSpPr>
          <p:cNvPr id="4" name="TextBox 3">
            <a:extLst>
              <a:ext uri="{FF2B5EF4-FFF2-40B4-BE49-F238E27FC236}">
                <a16:creationId xmlns:a16="http://schemas.microsoft.com/office/drawing/2014/main" id="{10C70F37-CBD5-6758-FBE9-84CC5D94A7C3}"/>
              </a:ext>
            </a:extLst>
          </p:cNvPr>
          <p:cNvSpPr txBox="1"/>
          <p:nvPr/>
        </p:nvSpPr>
        <p:spPr>
          <a:xfrm>
            <a:off x="326059" y="1324230"/>
            <a:ext cx="4564596" cy="3116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17500">
              <a:lnSpc>
                <a:spcPct val="115000"/>
              </a:lnSpc>
              <a:spcAft>
                <a:spcPts val="600"/>
              </a:spcAft>
              <a:buClr>
                <a:schemeClr val="dk1"/>
              </a:buClr>
              <a:buSzPts val="1600"/>
              <a:buFont typeface="+mj-lt"/>
              <a:buAutoNum type="arabicPeriod"/>
              <a:defRPr sz="1100">
                <a:solidFill>
                  <a:schemeClr val="dk1"/>
                </a:solidFill>
                <a:latin typeface="Catamaran"/>
                <a:ea typeface="Catamaran"/>
                <a:cs typeface="Catamaran"/>
                <a:sym typeface="Catamaran"/>
              </a:defRPr>
            </a:lvl1pPr>
            <a:lvl2pPr marL="914400" indent="-317500">
              <a:spcAft>
                <a:spcPts val="600"/>
              </a:spcAft>
              <a:buClr>
                <a:srgbClr val="E76A28"/>
              </a:buClr>
              <a:buSzPts val="1400"/>
              <a:buFont typeface="Nunito Light"/>
              <a:buChar char="○"/>
              <a:defRPr sz="1100">
                <a:solidFill>
                  <a:schemeClr val="dk1"/>
                </a:solidFill>
                <a:latin typeface="Catamaran"/>
                <a:ea typeface="Catamaran"/>
                <a:cs typeface="Catamaran"/>
                <a:sym typeface="Catamaran"/>
              </a:defRPr>
            </a:lvl2pPr>
            <a:lvl3pPr marL="1371600" indent="-317500" algn="ctr">
              <a:buClr>
                <a:srgbClr val="E76A28"/>
              </a:buClr>
              <a:buSzPts val="1500"/>
              <a:buFont typeface="Nunito Light"/>
              <a:buChar char="■"/>
              <a:defRPr>
                <a:solidFill>
                  <a:schemeClr val="dk1"/>
                </a:solidFill>
                <a:latin typeface="Catamaran"/>
                <a:ea typeface="Catamaran"/>
                <a:cs typeface="Catamaran"/>
                <a:sym typeface="Catamaran"/>
              </a:defRPr>
            </a:lvl3pPr>
            <a:lvl4pPr marL="1828800" indent="-317500" algn="ctr">
              <a:buClr>
                <a:srgbClr val="E76A28"/>
              </a:buClr>
              <a:buSzPts val="1500"/>
              <a:buFont typeface="Nunito Light"/>
              <a:buChar char="●"/>
              <a:defRPr>
                <a:solidFill>
                  <a:schemeClr val="dk1"/>
                </a:solidFill>
                <a:latin typeface="Catamaran"/>
                <a:ea typeface="Catamaran"/>
                <a:cs typeface="Catamaran"/>
                <a:sym typeface="Catamaran"/>
              </a:defRPr>
            </a:lvl4pPr>
            <a:lvl5pPr marL="2286000" indent="-317500" algn="ctr">
              <a:buClr>
                <a:srgbClr val="E76A28"/>
              </a:buClr>
              <a:buSzPts val="1400"/>
              <a:buFont typeface="Nunito Light"/>
              <a:buChar char="○"/>
              <a:defRPr>
                <a:solidFill>
                  <a:schemeClr val="dk1"/>
                </a:solidFill>
                <a:latin typeface="Catamaran"/>
                <a:ea typeface="Catamaran"/>
                <a:cs typeface="Catamaran"/>
                <a:sym typeface="Catamaran"/>
              </a:defRPr>
            </a:lvl5pPr>
            <a:lvl6pPr marL="2743200" indent="-317500" algn="ctr">
              <a:buClr>
                <a:srgbClr val="999999"/>
              </a:buClr>
              <a:buSzPts val="1400"/>
              <a:buFont typeface="Nunito Light"/>
              <a:buChar char="■"/>
              <a:defRPr>
                <a:solidFill>
                  <a:schemeClr val="dk1"/>
                </a:solidFill>
                <a:latin typeface="Catamaran"/>
                <a:ea typeface="Catamaran"/>
                <a:cs typeface="Catamaran"/>
                <a:sym typeface="Catamaran"/>
              </a:defRPr>
            </a:lvl6pPr>
            <a:lvl7pPr marL="3200400" indent="-317500" algn="ctr">
              <a:buClr>
                <a:srgbClr val="999999"/>
              </a:buClr>
              <a:buSzPts val="1300"/>
              <a:buFont typeface="Nunito Light"/>
              <a:buChar char="●"/>
              <a:defRPr>
                <a:solidFill>
                  <a:schemeClr val="dk1"/>
                </a:solidFill>
                <a:latin typeface="Catamaran"/>
                <a:ea typeface="Catamaran"/>
                <a:cs typeface="Catamaran"/>
                <a:sym typeface="Catamaran"/>
              </a:defRPr>
            </a:lvl7pPr>
            <a:lvl8pPr marL="3657600" indent="-317500" algn="ctr">
              <a:buClr>
                <a:srgbClr val="999999"/>
              </a:buClr>
              <a:buSzPts val="1300"/>
              <a:buFont typeface="Nunito Light"/>
              <a:buChar char="○"/>
              <a:defRPr>
                <a:solidFill>
                  <a:schemeClr val="dk1"/>
                </a:solidFill>
                <a:latin typeface="Catamaran"/>
                <a:ea typeface="Catamaran"/>
                <a:cs typeface="Catamaran"/>
                <a:sym typeface="Catamaran"/>
              </a:defRPr>
            </a:lvl8pPr>
            <a:lvl9pPr marL="4114800" indent="-317500" algn="ctr">
              <a:buClr>
                <a:srgbClr val="999999"/>
              </a:buClr>
              <a:buSzPts val="1400"/>
              <a:buFont typeface="Nunito Light"/>
              <a:buChar char="■"/>
              <a:defRPr>
                <a:solidFill>
                  <a:schemeClr val="dk1"/>
                </a:solidFill>
                <a:latin typeface="Catamaran"/>
                <a:ea typeface="Catamaran"/>
                <a:cs typeface="Catamaran"/>
                <a:sym typeface="Catamaran"/>
              </a:defRPr>
            </a:lvl9pPr>
          </a:lstStyle>
          <a:p>
            <a:pPr marL="311150" indent="-171450">
              <a:lnSpc>
                <a:spcPct val="100000"/>
              </a:lnSpc>
              <a:buFont typeface="Arial" panose="020B0604020202020204" pitchFamily="34" charset="0"/>
              <a:buChar char="•"/>
            </a:pPr>
            <a:r>
              <a:rPr lang="en-US" dirty="0">
                <a:solidFill>
                  <a:srgbClr val="FFC000"/>
                </a:solidFill>
              </a:rPr>
              <a:t>Encryption</a:t>
            </a:r>
            <a:r>
              <a:rPr lang="en-US" dirty="0"/>
              <a:t> is a two-way mechanism. You start with a plaintext, encrypt it to cyphertext and send to it to a recipient with a key. The recipient can use the key to decipher the message back into plaintext. Cyphertext can be cracked with enough time and computing power</a:t>
            </a:r>
          </a:p>
          <a:p>
            <a:pPr marL="311150" indent="-171450">
              <a:lnSpc>
                <a:spcPct val="100000"/>
              </a:lnSpc>
              <a:buFont typeface="Arial" panose="020B0604020202020204" pitchFamily="34" charset="0"/>
              <a:buChar char="•"/>
            </a:pPr>
            <a:r>
              <a:rPr lang="en-US" dirty="0">
                <a:solidFill>
                  <a:srgbClr val="FFC000"/>
                </a:solidFill>
              </a:rPr>
              <a:t>Hashing</a:t>
            </a:r>
            <a:r>
              <a:rPr lang="en-US" dirty="0"/>
              <a:t> is a one-way, irreversible mechanism. Plaintext passes through an algorithm and leaves as a series of characters. Starting from the digest or hash, you will never be able to re-create the original data. You can (using the same data and algorithm) always generate the same digest.</a:t>
            </a:r>
          </a:p>
          <a:p>
            <a:pPr marL="311150" indent="-171450">
              <a:lnSpc>
                <a:spcPct val="100000"/>
              </a:lnSpc>
              <a:buFont typeface="Arial" panose="020B0604020202020204" pitchFamily="34" charset="0"/>
              <a:buChar char="•"/>
            </a:pPr>
            <a:r>
              <a:rPr lang="en-US" dirty="0">
                <a:solidFill>
                  <a:srgbClr val="FFC000"/>
                </a:solidFill>
              </a:rPr>
              <a:t>Hash with Salt: </a:t>
            </a:r>
            <a:r>
              <a:rPr lang="en-US" dirty="0"/>
              <a:t>The random bits of data that are added to the hash algorithm, like a key for computations, is called the salt. A salt can be used to help create the hash value when combined with the original password, since it adds additional levels of complexity to the answer key. All this hashing and salting creates a one-way hash value. A salt is usually a string of random data from 48 to 128 bits long. The longer the salt, the higher the level of complexity and difficulty to crack.</a:t>
            </a:r>
          </a:p>
        </p:txBody>
      </p:sp>
      <p:pic>
        <p:nvPicPr>
          <p:cNvPr id="6" name="Picture 5">
            <a:extLst>
              <a:ext uri="{FF2B5EF4-FFF2-40B4-BE49-F238E27FC236}">
                <a16:creationId xmlns:a16="http://schemas.microsoft.com/office/drawing/2014/main" id="{AFBA2E1E-17C5-2A57-8214-D4A64228705F}"/>
              </a:ext>
            </a:extLst>
          </p:cNvPr>
          <p:cNvPicPr>
            <a:picLocks noChangeAspect="1"/>
          </p:cNvPicPr>
          <p:nvPr/>
        </p:nvPicPr>
        <p:blipFill>
          <a:blip r:embed="rId3"/>
          <a:stretch>
            <a:fillRect/>
          </a:stretch>
        </p:blipFill>
        <p:spPr>
          <a:xfrm>
            <a:off x="5085873" y="1339205"/>
            <a:ext cx="3732068" cy="2703228"/>
          </a:xfrm>
          <a:prstGeom prst="rect">
            <a:avLst/>
          </a:prstGeom>
        </p:spPr>
      </p:pic>
      <p:sp>
        <p:nvSpPr>
          <p:cNvPr id="13" name="Arrow: Right 12">
            <a:extLst>
              <a:ext uri="{FF2B5EF4-FFF2-40B4-BE49-F238E27FC236}">
                <a16:creationId xmlns:a16="http://schemas.microsoft.com/office/drawing/2014/main" id="{4CEB6AA4-6FDA-8A0C-5D29-421212F3C67C}"/>
              </a:ext>
            </a:extLst>
          </p:cNvPr>
          <p:cNvSpPr/>
          <p:nvPr/>
        </p:nvSpPr>
        <p:spPr>
          <a:xfrm>
            <a:off x="5888182" y="1745673"/>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14" name="Arrow: Right 13">
            <a:extLst>
              <a:ext uri="{FF2B5EF4-FFF2-40B4-BE49-F238E27FC236}">
                <a16:creationId xmlns:a16="http://schemas.microsoft.com/office/drawing/2014/main" id="{28D6130B-8A8E-111A-0884-1FF41C13E108}"/>
              </a:ext>
            </a:extLst>
          </p:cNvPr>
          <p:cNvSpPr/>
          <p:nvPr/>
        </p:nvSpPr>
        <p:spPr>
          <a:xfrm>
            <a:off x="7017327" y="1745673"/>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15" name="Arrow: Right 14">
            <a:extLst>
              <a:ext uri="{FF2B5EF4-FFF2-40B4-BE49-F238E27FC236}">
                <a16:creationId xmlns:a16="http://schemas.microsoft.com/office/drawing/2014/main" id="{657EF866-1C40-3CFD-A541-348C4EC44DEE}"/>
              </a:ext>
            </a:extLst>
          </p:cNvPr>
          <p:cNvSpPr/>
          <p:nvPr/>
        </p:nvSpPr>
        <p:spPr>
          <a:xfrm>
            <a:off x="5888182" y="2211022"/>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16" name="Arrow: Right 15">
            <a:extLst>
              <a:ext uri="{FF2B5EF4-FFF2-40B4-BE49-F238E27FC236}">
                <a16:creationId xmlns:a16="http://schemas.microsoft.com/office/drawing/2014/main" id="{C9C2EDE8-9DC9-0015-0BBA-7256110FAC33}"/>
              </a:ext>
            </a:extLst>
          </p:cNvPr>
          <p:cNvSpPr/>
          <p:nvPr/>
        </p:nvSpPr>
        <p:spPr>
          <a:xfrm>
            <a:off x="7017327" y="2211022"/>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17" name="Arrow: Right 16">
            <a:extLst>
              <a:ext uri="{FF2B5EF4-FFF2-40B4-BE49-F238E27FC236}">
                <a16:creationId xmlns:a16="http://schemas.microsoft.com/office/drawing/2014/main" id="{8D9FBAE6-F8E5-A2B8-9CDB-626B206D78C1}"/>
              </a:ext>
            </a:extLst>
          </p:cNvPr>
          <p:cNvSpPr/>
          <p:nvPr/>
        </p:nvSpPr>
        <p:spPr>
          <a:xfrm>
            <a:off x="5888182" y="2738869"/>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18" name="Arrow: Right 17">
            <a:extLst>
              <a:ext uri="{FF2B5EF4-FFF2-40B4-BE49-F238E27FC236}">
                <a16:creationId xmlns:a16="http://schemas.microsoft.com/office/drawing/2014/main" id="{A524EB63-E045-DC56-8858-8CF980B5FCA6}"/>
              </a:ext>
            </a:extLst>
          </p:cNvPr>
          <p:cNvSpPr/>
          <p:nvPr/>
        </p:nvSpPr>
        <p:spPr>
          <a:xfrm>
            <a:off x="7017327" y="2738869"/>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19" name="Arrow: Right 18">
            <a:extLst>
              <a:ext uri="{FF2B5EF4-FFF2-40B4-BE49-F238E27FC236}">
                <a16:creationId xmlns:a16="http://schemas.microsoft.com/office/drawing/2014/main" id="{3862A484-137C-B3EF-A71D-BE7085975198}"/>
              </a:ext>
            </a:extLst>
          </p:cNvPr>
          <p:cNvSpPr/>
          <p:nvPr/>
        </p:nvSpPr>
        <p:spPr>
          <a:xfrm>
            <a:off x="5888182" y="3221183"/>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20" name="Arrow: Right 19">
            <a:extLst>
              <a:ext uri="{FF2B5EF4-FFF2-40B4-BE49-F238E27FC236}">
                <a16:creationId xmlns:a16="http://schemas.microsoft.com/office/drawing/2014/main" id="{065B6FF0-B3BD-EB0A-8237-8260B67C3F6E}"/>
              </a:ext>
            </a:extLst>
          </p:cNvPr>
          <p:cNvSpPr/>
          <p:nvPr/>
        </p:nvSpPr>
        <p:spPr>
          <a:xfrm>
            <a:off x="7017327" y="3221183"/>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21" name="Arrow: Right 20">
            <a:extLst>
              <a:ext uri="{FF2B5EF4-FFF2-40B4-BE49-F238E27FC236}">
                <a16:creationId xmlns:a16="http://schemas.microsoft.com/office/drawing/2014/main" id="{F6DCA98B-410F-D0D9-E918-58EDC2CEAC7A}"/>
              </a:ext>
            </a:extLst>
          </p:cNvPr>
          <p:cNvSpPr/>
          <p:nvPr/>
        </p:nvSpPr>
        <p:spPr>
          <a:xfrm>
            <a:off x="5888182" y="3753679"/>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22" name="Arrow: Right 21">
            <a:extLst>
              <a:ext uri="{FF2B5EF4-FFF2-40B4-BE49-F238E27FC236}">
                <a16:creationId xmlns:a16="http://schemas.microsoft.com/office/drawing/2014/main" id="{9988855D-DE62-AE2E-C52A-068B6A911771}"/>
              </a:ext>
            </a:extLst>
          </p:cNvPr>
          <p:cNvSpPr/>
          <p:nvPr/>
        </p:nvSpPr>
        <p:spPr>
          <a:xfrm>
            <a:off x="7017327" y="3753679"/>
            <a:ext cx="180109" cy="117763"/>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C000"/>
              </a:solidFill>
            </a:endParaRPr>
          </a:p>
        </p:txBody>
      </p:sp>
      <p:sp>
        <p:nvSpPr>
          <p:cNvPr id="23" name="TextBox 22">
            <a:extLst>
              <a:ext uri="{FF2B5EF4-FFF2-40B4-BE49-F238E27FC236}">
                <a16:creationId xmlns:a16="http://schemas.microsoft.com/office/drawing/2014/main" id="{9FA22047-3AF5-22C2-402F-53E6C6AE1C73}"/>
              </a:ext>
            </a:extLst>
          </p:cNvPr>
          <p:cNvSpPr txBox="1"/>
          <p:nvPr/>
        </p:nvSpPr>
        <p:spPr>
          <a:xfrm>
            <a:off x="5164907" y="1059288"/>
            <a:ext cx="723275" cy="307777"/>
          </a:xfrm>
          <a:prstGeom prst="rect">
            <a:avLst/>
          </a:prstGeom>
          <a:noFill/>
        </p:spPr>
        <p:txBody>
          <a:bodyPr wrap="none" rtlCol="0">
            <a:spAutoFit/>
          </a:bodyPr>
          <a:lstStyle/>
          <a:p>
            <a:r>
              <a:rPr lang="en-US" dirty="0">
                <a:solidFill>
                  <a:srgbClr val="FFC000"/>
                </a:solidFill>
              </a:rPr>
              <a:t>INPUT</a:t>
            </a:r>
            <a:endParaRPr lang="en-CA" dirty="0">
              <a:solidFill>
                <a:srgbClr val="FFC000"/>
              </a:solidFill>
            </a:endParaRPr>
          </a:p>
        </p:txBody>
      </p:sp>
      <p:sp>
        <p:nvSpPr>
          <p:cNvPr id="24" name="TextBox 23">
            <a:extLst>
              <a:ext uri="{FF2B5EF4-FFF2-40B4-BE49-F238E27FC236}">
                <a16:creationId xmlns:a16="http://schemas.microsoft.com/office/drawing/2014/main" id="{7697DDAA-F847-0482-5410-006A94E049E3}"/>
              </a:ext>
            </a:extLst>
          </p:cNvPr>
          <p:cNvSpPr txBox="1"/>
          <p:nvPr/>
        </p:nvSpPr>
        <p:spPr>
          <a:xfrm>
            <a:off x="7610234" y="1016086"/>
            <a:ext cx="684803" cy="307777"/>
          </a:xfrm>
          <a:prstGeom prst="rect">
            <a:avLst/>
          </a:prstGeom>
          <a:noFill/>
        </p:spPr>
        <p:txBody>
          <a:bodyPr wrap="none" rtlCol="0">
            <a:spAutoFit/>
          </a:bodyPr>
          <a:lstStyle/>
          <a:p>
            <a:r>
              <a:rPr lang="en-US" dirty="0">
                <a:solidFill>
                  <a:srgbClr val="FFC000"/>
                </a:solidFill>
              </a:rPr>
              <a:t>HASH</a:t>
            </a:r>
            <a:endParaRPr lang="en-CA" dirty="0">
              <a:solidFill>
                <a:srgbClr val="FFC000"/>
              </a:solidFill>
            </a:endParaRPr>
          </a:p>
        </p:txBody>
      </p:sp>
    </p:spTree>
    <p:extLst>
      <p:ext uri="{BB962C8B-B14F-4D97-AF65-F5344CB8AC3E}">
        <p14:creationId xmlns:p14="http://schemas.microsoft.com/office/powerpoint/2010/main" val="53766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3952285" y="213913"/>
            <a:ext cx="123942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solidFill>
                  <a:schemeClr val="hlink"/>
                </a:solidFill>
                <a:uFill>
                  <a:noFill/>
                </a:uFill>
              </a:rPr>
              <a:t>Hashcat</a:t>
            </a:r>
            <a:endParaRPr lang="en-CA" sz="2000" dirty="0">
              <a:solidFill>
                <a:schemeClr val="hlink"/>
              </a:solidFill>
              <a:uFill>
                <a:noFill/>
              </a:uFill>
            </a:endParaRPr>
          </a:p>
        </p:txBody>
      </p:sp>
      <p:sp>
        <p:nvSpPr>
          <p:cNvPr id="3" name="Rectangle 2">
            <a:extLst>
              <a:ext uri="{FF2B5EF4-FFF2-40B4-BE49-F238E27FC236}">
                <a16:creationId xmlns:a16="http://schemas.microsoft.com/office/drawing/2014/main" id="{9B1511B0-AB8E-C754-7C6F-9E30EF8CE91A}"/>
              </a:ext>
            </a:extLst>
          </p:cNvPr>
          <p:cNvSpPr/>
          <p:nvPr/>
        </p:nvSpPr>
        <p:spPr>
          <a:xfrm>
            <a:off x="622640" y="3652806"/>
            <a:ext cx="8064346" cy="1149724"/>
          </a:xfrm>
          <a:prstGeom prst="rect">
            <a:avLst/>
          </a:prstGeom>
          <a:solidFill>
            <a:schemeClr val="tx1">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5B084539-14FB-DCF1-5F57-BF6761109DC1}"/>
              </a:ext>
            </a:extLst>
          </p:cNvPr>
          <p:cNvSpPr txBox="1"/>
          <p:nvPr/>
        </p:nvSpPr>
        <p:spPr>
          <a:xfrm>
            <a:off x="560295" y="3391196"/>
            <a:ext cx="1558440" cy="261610"/>
          </a:xfrm>
          <a:prstGeom prst="rect">
            <a:avLst/>
          </a:prstGeom>
          <a:noFill/>
        </p:spPr>
        <p:txBody>
          <a:bodyPr wrap="none" rtlCol="0">
            <a:spAutoFit/>
          </a:bodyPr>
          <a:lstStyle/>
          <a:p>
            <a:r>
              <a:rPr lang="en-US" sz="1100" dirty="0">
                <a:solidFill>
                  <a:srgbClr val="FFC000"/>
                </a:solidFill>
                <a:latin typeface="Catamaran"/>
                <a:cs typeface="Catamaran"/>
                <a:sym typeface="Catamaran"/>
              </a:rPr>
              <a:t>The command we’ll use</a:t>
            </a:r>
            <a:endParaRPr lang="en-CA" sz="1100" dirty="0">
              <a:solidFill>
                <a:srgbClr val="FFC000"/>
              </a:solidFill>
              <a:latin typeface="Catamaran"/>
              <a:cs typeface="Catamaran"/>
              <a:sym typeface="Catamaran"/>
            </a:endParaRPr>
          </a:p>
        </p:txBody>
      </p:sp>
      <p:sp>
        <p:nvSpPr>
          <p:cNvPr id="5" name="TextBox 4">
            <a:extLst>
              <a:ext uri="{FF2B5EF4-FFF2-40B4-BE49-F238E27FC236}">
                <a16:creationId xmlns:a16="http://schemas.microsoft.com/office/drawing/2014/main" id="{2D333388-2381-8A34-68B1-8316FD47E530}"/>
              </a:ext>
            </a:extLst>
          </p:cNvPr>
          <p:cNvSpPr txBox="1"/>
          <p:nvPr/>
        </p:nvSpPr>
        <p:spPr>
          <a:xfrm>
            <a:off x="272470" y="1600597"/>
            <a:ext cx="4299529" cy="1288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17500">
              <a:lnSpc>
                <a:spcPct val="115000"/>
              </a:lnSpc>
              <a:spcAft>
                <a:spcPts val="600"/>
              </a:spcAft>
              <a:buClr>
                <a:schemeClr val="dk1"/>
              </a:buClr>
              <a:buSzPts val="1600"/>
              <a:buFont typeface="+mj-lt"/>
              <a:buAutoNum type="arabicPeriod"/>
              <a:defRPr sz="1100">
                <a:solidFill>
                  <a:schemeClr val="dk1"/>
                </a:solidFill>
                <a:latin typeface="Catamaran"/>
                <a:ea typeface="Catamaran"/>
                <a:cs typeface="Catamaran"/>
                <a:sym typeface="Catamaran"/>
              </a:defRPr>
            </a:lvl1pPr>
            <a:lvl2pPr marL="914400" indent="-317500">
              <a:spcAft>
                <a:spcPts val="600"/>
              </a:spcAft>
              <a:buClr>
                <a:srgbClr val="E76A28"/>
              </a:buClr>
              <a:buSzPts val="1400"/>
              <a:buFont typeface="Nunito Light"/>
              <a:buChar char="○"/>
              <a:defRPr sz="1100">
                <a:solidFill>
                  <a:schemeClr val="dk1"/>
                </a:solidFill>
                <a:latin typeface="Catamaran"/>
                <a:ea typeface="Catamaran"/>
                <a:cs typeface="Catamaran"/>
                <a:sym typeface="Catamaran"/>
              </a:defRPr>
            </a:lvl2pPr>
            <a:lvl3pPr marL="1371600" indent="-317500" algn="ctr">
              <a:buClr>
                <a:srgbClr val="E76A28"/>
              </a:buClr>
              <a:buSzPts val="1500"/>
              <a:buFont typeface="Nunito Light"/>
              <a:buChar char="■"/>
              <a:defRPr>
                <a:solidFill>
                  <a:schemeClr val="dk1"/>
                </a:solidFill>
                <a:latin typeface="Catamaran"/>
                <a:ea typeface="Catamaran"/>
                <a:cs typeface="Catamaran"/>
                <a:sym typeface="Catamaran"/>
              </a:defRPr>
            </a:lvl3pPr>
            <a:lvl4pPr marL="1828800" indent="-317500" algn="ctr">
              <a:buClr>
                <a:srgbClr val="E76A28"/>
              </a:buClr>
              <a:buSzPts val="1500"/>
              <a:buFont typeface="Nunito Light"/>
              <a:buChar char="●"/>
              <a:defRPr>
                <a:solidFill>
                  <a:schemeClr val="dk1"/>
                </a:solidFill>
                <a:latin typeface="Catamaran"/>
                <a:ea typeface="Catamaran"/>
                <a:cs typeface="Catamaran"/>
                <a:sym typeface="Catamaran"/>
              </a:defRPr>
            </a:lvl4pPr>
            <a:lvl5pPr marL="2286000" indent="-317500" algn="ctr">
              <a:buClr>
                <a:srgbClr val="E76A28"/>
              </a:buClr>
              <a:buSzPts val="1400"/>
              <a:buFont typeface="Nunito Light"/>
              <a:buChar char="○"/>
              <a:defRPr>
                <a:solidFill>
                  <a:schemeClr val="dk1"/>
                </a:solidFill>
                <a:latin typeface="Catamaran"/>
                <a:ea typeface="Catamaran"/>
                <a:cs typeface="Catamaran"/>
                <a:sym typeface="Catamaran"/>
              </a:defRPr>
            </a:lvl5pPr>
            <a:lvl6pPr marL="2743200" indent="-317500" algn="ctr">
              <a:buClr>
                <a:srgbClr val="999999"/>
              </a:buClr>
              <a:buSzPts val="1400"/>
              <a:buFont typeface="Nunito Light"/>
              <a:buChar char="■"/>
              <a:defRPr>
                <a:solidFill>
                  <a:schemeClr val="dk1"/>
                </a:solidFill>
                <a:latin typeface="Catamaran"/>
                <a:ea typeface="Catamaran"/>
                <a:cs typeface="Catamaran"/>
                <a:sym typeface="Catamaran"/>
              </a:defRPr>
            </a:lvl6pPr>
            <a:lvl7pPr marL="3200400" indent="-317500" algn="ctr">
              <a:buClr>
                <a:srgbClr val="999999"/>
              </a:buClr>
              <a:buSzPts val="1300"/>
              <a:buFont typeface="Nunito Light"/>
              <a:buChar char="●"/>
              <a:defRPr>
                <a:solidFill>
                  <a:schemeClr val="dk1"/>
                </a:solidFill>
                <a:latin typeface="Catamaran"/>
                <a:ea typeface="Catamaran"/>
                <a:cs typeface="Catamaran"/>
                <a:sym typeface="Catamaran"/>
              </a:defRPr>
            </a:lvl7pPr>
            <a:lvl8pPr marL="3657600" indent="-317500" algn="ctr">
              <a:buClr>
                <a:srgbClr val="999999"/>
              </a:buClr>
              <a:buSzPts val="1300"/>
              <a:buFont typeface="Nunito Light"/>
              <a:buChar char="○"/>
              <a:defRPr>
                <a:solidFill>
                  <a:schemeClr val="dk1"/>
                </a:solidFill>
                <a:latin typeface="Catamaran"/>
                <a:ea typeface="Catamaran"/>
                <a:cs typeface="Catamaran"/>
                <a:sym typeface="Catamaran"/>
              </a:defRPr>
            </a:lvl8pPr>
            <a:lvl9pPr marL="4114800" indent="-317500" algn="ctr">
              <a:buClr>
                <a:srgbClr val="999999"/>
              </a:buClr>
              <a:buSzPts val="1400"/>
              <a:buFont typeface="Nunito Light"/>
              <a:buChar char="■"/>
              <a:defRPr>
                <a:solidFill>
                  <a:schemeClr val="dk1"/>
                </a:solidFill>
                <a:latin typeface="Catamaran"/>
                <a:ea typeface="Catamaran"/>
                <a:cs typeface="Catamaran"/>
                <a:sym typeface="Catamaran"/>
              </a:defRPr>
            </a:lvl9pPr>
          </a:lstStyle>
          <a:p>
            <a:pPr marL="311150" indent="-171450">
              <a:lnSpc>
                <a:spcPct val="100000"/>
              </a:lnSpc>
              <a:buFont typeface="Arial" panose="020B0604020202020204" pitchFamily="34" charset="0"/>
              <a:buChar char="•"/>
            </a:pPr>
            <a:r>
              <a:rPr lang="en-US" dirty="0">
                <a:solidFill>
                  <a:srgbClr val="FFC000"/>
                </a:solidFill>
              </a:rPr>
              <a:t>Dictionary Attack </a:t>
            </a:r>
            <a:r>
              <a:rPr lang="en-US" dirty="0"/>
              <a:t>or “straight mode,” is a very simple attack mode. It is also known as a “Wordlist attack”. All that is needed is to read line by line from a </a:t>
            </a:r>
            <a:r>
              <a:rPr lang="en-US" dirty="0" err="1"/>
              <a:t>textfile</a:t>
            </a:r>
            <a:r>
              <a:rPr lang="en-US" dirty="0"/>
              <a:t> (aka “dictionary” or “wordlist”) and try each line as a password candidate. A common teaching word list is rockyou.txt and is found in kali </a:t>
            </a:r>
            <a:r>
              <a:rPr lang="en-US" dirty="0" err="1"/>
              <a:t>dir</a:t>
            </a:r>
            <a:r>
              <a:rPr lang="en-US" dirty="0"/>
              <a:t>: /</a:t>
            </a:r>
            <a:r>
              <a:rPr lang="en-US" dirty="0" err="1"/>
              <a:t>usr</a:t>
            </a:r>
            <a:r>
              <a:rPr lang="en-US" dirty="0"/>
              <a:t>/share/wordlists</a:t>
            </a:r>
          </a:p>
          <a:p>
            <a:pPr marL="311150" indent="-171450">
              <a:lnSpc>
                <a:spcPct val="100000"/>
              </a:lnSpc>
              <a:buFont typeface="Arial" panose="020B0604020202020204" pitchFamily="34" charset="0"/>
              <a:buChar char="•"/>
            </a:pPr>
            <a:r>
              <a:rPr lang="en-US" dirty="0">
                <a:solidFill>
                  <a:srgbClr val="FFC000"/>
                </a:solidFill>
              </a:rPr>
              <a:t>Output of </a:t>
            </a:r>
            <a:r>
              <a:rPr lang="en-US" dirty="0" err="1">
                <a:solidFill>
                  <a:srgbClr val="FFC000"/>
                </a:solidFill>
              </a:rPr>
              <a:t>hashcat</a:t>
            </a:r>
            <a:r>
              <a:rPr lang="en-US" dirty="0">
                <a:solidFill>
                  <a:srgbClr val="FFC000"/>
                </a:solidFill>
              </a:rPr>
              <a:t> –help:</a:t>
            </a:r>
          </a:p>
        </p:txBody>
      </p:sp>
      <p:sp>
        <p:nvSpPr>
          <p:cNvPr id="6" name="TextBox 5">
            <a:extLst>
              <a:ext uri="{FF2B5EF4-FFF2-40B4-BE49-F238E27FC236}">
                <a16:creationId xmlns:a16="http://schemas.microsoft.com/office/drawing/2014/main" id="{67693C26-E8CB-BC96-EE4A-507F544DB331}"/>
              </a:ext>
            </a:extLst>
          </p:cNvPr>
          <p:cNvSpPr txBox="1"/>
          <p:nvPr/>
        </p:nvSpPr>
        <p:spPr>
          <a:xfrm>
            <a:off x="332985" y="753771"/>
            <a:ext cx="4239016" cy="6059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17500">
              <a:lnSpc>
                <a:spcPct val="115000"/>
              </a:lnSpc>
              <a:spcAft>
                <a:spcPts val="600"/>
              </a:spcAft>
              <a:buClr>
                <a:schemeClr val="dk1"/>
              </a:buClr>
              <a:buSzPts val="1600"/>
              <a:buFont typeface="+mj-lt"/>
              <a:buAutoNum type="arabicPeriod"/>
              <a:defRPr sz="1100">
                <a:solidFill>
                  <a:schemeClr val="dk1"/>
                </a:solidFill>
                <a:latin typeface="Catamaran"/>
                <a:ea typeface="Catamaran"/>
                <a:cs typeface="Catamaran"/>
                <a:sym typeface="Catamaran"/>
              </a:defRPr>
            </a:lvl1pPr>
            <a:lvl2pPr marL="914400" indent="-317500">
              <a:spcAft>
                <a:spcPts val="600"/>
              </a:spcAft>
              <a:buClr>
                <a:srgbClr val="E76A28"/>
              </a:buClr>
              <a:buSzPts val="1400"/>
              <a:buFont typeface="Nunito Light"/>
              <a:buChar char="○"/>
              <a:defRPr sz="1100">
                <a:solidFill>
                  <a:schemeClr val="dk1"/>
                </a:solidFill>
                <a:latin typeface="Catamaran"/>
                <a:ea typeface="Catamaran"/>
                <a:cs typeface="Catamaran"/>
                <a:sym typeface="Catamaran"/>
              </a:defRPr>
            </a:lvl2pPr>
            <a:lvl3pPr marL="1371600" indent="-317500" algn="ctr">
              <a:buClr>
                <a:srgbClr val="E76A28"/>
              </a:buClr>
              <a:buSzPts val="1500"/>
              <a:buFont typeface="Nunito Light"/>
              <a:buChar char="■"/>
              <a:defRPr>
                <a:solidFill>
                  <a:schemeClr val="dk1"/>
                </a:solidFill>
                <a:latin typeface="Catamaran"/>
                <a:ea typeface="Catamaran"/>
                <a:cs typeface="Catamaran"/>
                <a:sym typeface="Catamaran"/>
              </a:defRPr>
            </a:lvl3pPr>
            <a:lvl4pPr marL="1828800" indent="-317500" algn="ctr">
              <a:buClr>
                <a:srgbClr val="E76A28"/>
              </a:buClr>
              <a:buSzPts val="1500"/>
              <a:buFont typeface="Nunito Light"/>
              <a:buChar char="●"/>
              <a:defRPr>
                <a:solidFill>
                  <a:schemeClr val="dk1"/>
                </a:solidFill>
                <a:latin typeface="Catamaran"/>
                <a:ea typeface="Catamaran"/>
                <a:cs typeface="Catamaran"/>
                <a:sym typeface="Catamaran"/>
              </a:defRPr>
            </a:lvl4pPr>
            <a:lvl5pPr marL="2286000" indent="-317500" algn="ctr">
              <a:buClr>
                <a:srgbClr val="E76A28"/>
              </a:buClr>
              <a:buSzPts val="1400"/>
              <a:buFont typeface="Nunito Light"/>
              <a:buChar char="○"/>
              <a:defRPr>
                <a:solidFill>
                  <a:schemeClr val="dk1"/>
                </a:solidFill>
                <a:latin typeface="Catamaran"/>
                <a:ea typeface="Catamaran"/>
                <a:cs typeface="Catamaran"/>
                <a:sym typeface="Catamaran"/>
              </a:defRPr>
            </a:lvl5pPr>
            <a:lvl6pPr marL="2743200" indent="-317500" algn="ctr">
              <a:buClr>
                <a:srgbClr val="999999"/>
              </a:buClr>
              <a:buSzPts val="1400"/>
              <a:buFont typeface="Nunito Light"/>
              <a:buChar char="■"/>
              <a:defRPr>
                <a:solidFill>
                  <a:schemeClr val="dk1"/>
                </a:solidFill>
                <a:latin typeface="Catamaran"/>
                <a:ea typeface="Catamaran"/>
                <a:cs typeface="Catamaran"/>
                <a:sym typeface="Catamaran"/>
              </a:defRPr>
            </a:lvl6pPr>
            <a:lvl7pPr marL="3200400" indent="-317500" algn="ctr">
              <a:buClr>
                <a:srgbClr val="999999"/>
              </a:buClr>
              <a:buSzPts val="1300"/>
              <a:buFont typeface="Nunito Light"/>
              <a:buChar char="●"/>
              <a:defRPr>
                <a:solidFill>
                  <a:schemeClr val="dk1"/>
                </a:solidFill>
                <a:latin typeface="Catamaran"/>
                <a:ea typeface="Catamaran"/>
                <a:cs typeface="Catamaran"/>
                <a:sym typeface="Catamaran"/>
              </a:defRPr>
            </a:lvl7pPr>
            <a:lvl8pPr marL="3657600" indent="-317500" algn="ctr">
              <a:buClr>
                <a:srgbClr val="999999"/>
              </a:buClr>
              <a:buSzPts val="1300"/>
              <a:buFont typeface="Nunito Light"/>
              <a:buChar char="○"/>
              <a:defRPr>
                <a:solidFill>
                  <a:schemeClr val="dk1"/>
                </a:solidFill>
                <a:latin typeface="Catamaran"/>
                <a:ea typeface="Catamaran"/>
                <a:cs typeface="Catamaran"/>
                <a:sym typeface="Catamaran"/>
              </a:defRPr>
            </a:lvl8pPr>
            <a:lvl9pPr marL="4114800" indent="-317500" algn="ctr">
              <a:buClr>
                <a:srgbClr val="999999"/>
              </a:buClr>
              <a:buSzPts val="1400"/>
              <a:buFont typeface="Nunito Light"/>
              <a:buChar char="■"/>
              <a:defRPr>
                <a:solidFill>
                  <a:schemeClr val="dk1"/>
                </a:solidFill>
                <a:latin typeface="Catamaran"/>
                <a:ea typeface="Catamaran"/>
                <a:cs typeface="Catamaran"/>
                <a:sym typeface="Catamaran"/>
              </a:defRPr>
            </a:lvl9pPr>
          </a:lstStyle>
          <a:p>
            <a:pPr marL="311150" indent="-171450">
              <a:lnSpc>
                <a:spcPct val="100000"/>
              </a:lnSpc>
              <a:buFont typeface="Arial" panose="020B0604020202020204" pitchFamily="34" charset="0"/>
              <a:buChar char="•"/>
            </a:pPr>
            <a:r>
              <a:rPr lang="en-US" dirty="0" err="1">
                <a:solidFill>
                  <a:srgbClr val="FFC000"/>
                </a:solidFill>
              </a:rPr>
              <a:t>Hashcat</a:t>
            </a:r>
            <a:r>
              <a:rPr lang="en-US" dirty="0">
                <a:solidFill>
                  <a:srgbClr val="FFC000"/>
                </a:solidFill>
              </a:rPr>
              <a:t> </a:t>
            </a:r>
            <a:r>
              <a:rPr lang="en-US" dirty="0"/>
              <a:t>is a particularly fast, efficient, and versatile hacking tool that assists brute-force attacks by conducting them with hash values of passwords that the tool is guessing or applying</a:t>
            </a:r>
          </a:p>
        </p:txBody>
      </p:sp>
      <p:sp>
        <p:nvSpPr>
          <p:cNvPr id="7" name="TextBox 6">
            <a:extLst>
              <a:ext uri="{FF2B5EF4-FFF2-40B4-BE49-F238E27FC236}">
                <a16:creationId xmlns:a16="http://schemas.microsoft.com/office/drawing/2014/main" id="{C699CD86-88F8-82E8-13CC-8B9DCDA18575}"/>
              </a:ext>
            </a:extLst>
          </p:cNvPr>
          <p:cNvSpPr txBox="1"/>
          <p:nvPr/>
        </p:nvSpPr>
        <p:spPr>
          <a:xfrm>
            <a:off x="733342" y="3760527"/>
            <a:ext cx="8021748" cy="954107"/>
          </a:xfrm>
          <a:prstGeom prst="rect">
            <a:avLst/>
          </a:prstGeom>
          <a:noFill/>
        </p:spPr>
        <p:txBody>
          <a:bodyPr wrap="none" rtlCol="0">
            <a:spAutoFit/>
          </a:bodyPr>
          <a:lstStyle/>
          <a:p>
            <a:r>
              <a:rPr lang="en-US" dirty="0" err="1">
                <a:solidFill>
                  <a:srgbClr val="FFC000"/>
                </a:solidFill>
              </a:rPr>
              <a:t>hashcat</a:t>
            </a:r>
            <a:r>
              <a:rPr lang="en-US" dirty="0">
                <a:solidFill>
                  <a:srgbClr val="FFC000"/>
                </a:solidFill>
              </a:rPr>
              <a:t> –a 0 –m 1400 {</a:t>
            </a:r>
            <a:r>
              <a:rPr lang="en-US" dirty="0" err="1">
                <a:solidFill>
                  <a:srgbClr val="FFC000"/>
                </a:solidFill>
              </a:rPr>
              <a:t>hash.file</a:t>
            </a:r>
            <a:r>
              <a:rPr lang="en-US" dirty="0">
                <a:solidFill>
                  <a:srgbClr val="FFC000"/>
                </a:solidFill>
              </a:rPr>
              <a:t>} {</a:t>
            </a:r>
            <a:r>
              <a:rPr lang="en-US" dirty="0" err="1">
                <a:solidFill>
                  <a:srgbClr val="FFC000"/>
                </a:solidFill>
              </a:rPr>
              <a:t>example.dict</a:t>
            </a:r>
            <a:r>
              <a:rPr lang="en-US" dirty="0">
                <a:solidFill>
                  <a:srgbClr val="FFC000"/>
                </a:solidFill>
              </a:rPr>
              <a:t>} &gt; cracked.txt</a:t>
            </a:r>
          </a:p>
          <a:p>
            <a:endParaRPr lang="en-CA" dirty="0">
              <a:solidFill>
                <a:srgbClr val="FFC000"/>
              </a:solidFill>
            </a:endParaRPr>
          </a:p>
          <a:p>
            <a:r>
              <a:rPr lang="en-CA" dirty="0">
                <a:solidFill>
                  <a:srgbClr val="FFC000"/>
                </a:solidFill>
              </a:rPr>
              <a:t>-a : mode, 0 = dictionary mode</a:t>
            </a:r>
          </a:p>
          <a:p>
            <a:r>
              <a:rPr lang="en-CA" dirty="0">
                <a:solidFill>
                  <a:srgbClr val="FFC000"/>
                </a:solidFill>
              </a:rPr>
              <a:t>-m : hash type (ex. Sha256, md5 </a:t>
            </a:r>
            <a:r>
              <a:rPr lang="en-CA" dirty="0" err="1">
                <a:solidFill>
                  <a:srgbClr val="FFC000"/>
                </a:solidFill>
              </a:rPr>
              <a:t>etc</a:t>
            </a:r>
            <a:r>
              <a:rPr lang="en-CA" dirty="0">
                <a:solidFill>
                  <a:srgbClr val="FFC000"/>
                </a:solidFill>
              </a:rPr>
              <a:t>…) (Search for online tools to lookup hash types from your list)</a:t>
            </a:r>
            <a:endParaRPr lang="en-US" dirty="0">
              <a:solidFill>
                <a:srgbClr val="FFC000"/>
              </a:solidFill>
            </a:endParaRPr>
          </a:p>
        </p:txBody>
      </p:sp>
      <p:pic>
        <p:nvPicPr>
          <p:cNvPr id="1026" name="Picture 2" descr="hashcat [hashcat wiki]">
            <a:extLst>
              <a:ext uri="{FF2B5EF4-FFF2-40B4-BE49-F238E27FC236}">
                <a16:creationId xmlns:a16="http://schemas.microsoft.com/office/drawing/2014/main" id="{588438AF-4954-B218-5799-F4FD8D99A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573" y="480323"/>
            <a:ext cx="3066115" cy="374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00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2934820" y="200466"/>
            <a:ext cx="32743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hlink"/>
                </a:solidFill>
                <a:uFill>
                  <a:noFill/>
                </a:uFill>
              </a:rPr>
              <a:t>Checksum and File Validation</a:t>
            </a:r>
            <a:endParaRPr lang="en-CA" sz="2000" dirty="0">
              <a:solidFill>
                <a:schemeClr val="hlink"/>
              </a:solidFill>
              <a:uFill>
                <a:noFill/>
              </a:uFill>
            </a:endParaRPr>
          </a:p>
        </p:txBody>
      </p:sp>
      <p:sp>
        <p:nvSpPr>
          <p:cNvPr id="2" name="Rectangle 1">
            <a:extLst>
              <a:ext uri="{FF2B5EF4-FFF2-40B4-BE49-F238E27FC236}">
                <a16:creationId xmlns:a16="http://schemas.microsoft.com/office/drawing/2014/main" id="{A364CFCF-2B8B-38F3-7AB4-0217660B0817}"/>
              </a:ext>
            </a:extLst>
          </p:cNvPr>
          <p:cNvSpPr/>
          <p:nvPr/>
        </p:nvSpPr>
        <p:spPr>
          <a:xfrm>
            <a:off x="4003148" y="3687609"/>
            <a:ext cx="4569074" cy="1149724"/>
          </a:xfrm>
          <a:prstGeom prst="rect">
            <a:avLst/>
          </a:prstGeom>
          <a:solidFill>
            <a:schemeClr val="tx1">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TextBox 2">
            <a:extLst>
              <a:ext uri="{FF2B5EF4-FFF2-40B4-BE49-F238E27FC236}">
                <a16:creationId xmlns:a16="http://schemas.microsoft.com/office/drawing/2014/main" id="{FB3D9245-38F3-CBA5-6346-CBE72A1ADA1F}"/>
              </a:ext>
            </a:extLst>
          </p:cNvPr>
          <p:cNvSpPr txBox="1"/>
          <p:nvPr/>
        </p:nvSpPr>
        <p:spPr>
          <a:xfrm>
            <a:off x="3906167" y="3425999"/>
            <a:ext cx="1130438" cy="261610"/>
          </a:xfrm>
          <a:prstGeom prst="rect">
            <a:avLst/>
          </a:prstGeom>
          <a:noFill/>
        </p:spPr>
        <p:txBody>
          <a:bodyPr wrap="none" rtlCol="0">
            <a:spAutoFit/>
          </a:bodyPr>
          <a:lstStyle/>
          <a:p>
            <a:r>
              <a:rPr lang="en-US" sz="1100" dirty="0">
                <a:solidFill>
                  <a:srgbClr val="FFC000"/>
                </a:solidFill>
                <a:latin typeface="Catamaran"/>
                <a:cs typeface="Catamaran"/>
                <a:sym typeface="Catamaran"/>
              </a:rPr>
              <a:t>The Commands:</a:t>
            </a:r>
            <a:endParaRPr lang="en-CA" sz="1100" dirty="0">
              <a:solidFill>
                <a:srgbClr val="FFC000"/>
              </a:solidFill>
              <a:latin typeface="Catamaran"/>
              <a:cs typeface="Catamaran"/>
              <a:sym typeface="Catamaran"/>
            </a:endParaRPr>
          </a:p>
        </p:txBody>
      </p:sp>
      <p:pic>
        <p:nvPicPr>
          <p:cNvPr id="1026" name="Picture 2" descr="Checksum">
            <a:extLst>
              <a:ext uri="{FF2B5EF4-FFF2-40B4-BE49-F238E27FC236}">
                <a16:creationId xmlns:a16="http://schemas.microsoft.com/office/drawing/2014/main" id="{A7D6E9BA-360C-7E5F-2AEC-C9B943A9DE64}"/>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1999" y="675370"/>
            <a:ext cx="2910270" cy="26198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77BF83-5D3B-E4D0-19F2-C0E682D33C7B}"/>
              </a:ext>
            </a:extLst>
          </p:cNvPr>
          <p:cNvSpPr txBox="1"/>
          <p:nvPr/>
        </p:nvSpPr>
        <p:spPr>
          <a:xfrm>
            <a:off x="277091" y="1002089"/>
            <a:ext cx="3629076" cy="3139321"/>
          </a:xfrm>
          <a:prstGeom prst="rect">
            <a:avLst/>
          </a:prstGeom>
          <a:noFill/>
        </p:spPr>
        <p:txBody>
          <a:bodyPr wrap="square">
            <a:spAutoFit/>
          </a:bodyPr>
          <a:lstStyle/>
          <a:p>
            <a:pPr algn="l"/>
            <a:r>
              <a:rPr lang="en-US" sz="1100" dirty="0">
                <a:solidFill>
                  <a:srgbClr val="FFC000"/>
                </a:solidFill>
                <a:latin typeface="Catamaran"/>
                <a:cs typeface="Catamaran"/>
                <a:sym typeface="Catamaran"/>
              </a:rPr>
              <a:t>Checksums are also hash codes</a:t>
            </a:r>
            <a:r>
              <a:rPr lang="en-US" sz="1100" dirty="0">
                <a:solidFill>
                  <a:schemeClr val="dk1"/>
                </a:solidFill>
                <a:latin typeface="Catamaran"/>
                <a:cs typeface="Catamaran"/>
                <a:sym typeface="Catamaran"/>
              </a:rPr>
              <a:t>. Checksums are mainly focused on checking data integrity.</a:t>
            </a:r>
          </a:p>
          <a:p>
            <a:pPr algn="l"/>
            <a:endParaRPr lang="en-US" sz="1100" dirty="0">
              <a:solidFill>
                <a:schemeClr val="dk1"/>
              </a:solidFill>
              <a:latin typeface="Catamaran"/>
              <a:cs typeface="Catamaran"/>
              <a:sym typeface="Catamaran"/>
            </a:endParaRPr>
          </a:p>
          <a:p>
            <a:pPr algn="l"/>
            <a:r>
              <a:rPr lang="en-US" sz="1100" dirty="0">
                <a:solidFill>
                  <a:schemeClr val="dk1"/>
                </a:solidFill>
                <a:latin typeface="Catamaran"/>
                <a:cs typeface="Catamaran"/>
                <a:sym typeface="Catamaran"/>
              </a:rPr>
              <a:t>We can understand checksums as a fingerprint of some data. Thus, once provided the original data, we can take its fingerprint and compare it to an also provided one. If the fingerprints (checksums) match, we can say with high reliability that the data integrity is not compromised.</a:t>
            </a:r>
          </a:p>
          <a:p>
            <a:pPr algn="l"/>
            <a:endParaRPr lang="en-US" sz="1100" dirty="0">
              <a:solidFill>
                <a:schemeClr val="dk1"/>
              </a:solidFill>
              <a:latin typeface="Catamaran"/>
              <a:cs typeface="Catamaran"/>
              <a:sym typeface="Catamaran"/>
            </a:endParaRPr>
          </a:p>
          <a:p>
            <a:pPr algn="l"/>
            <a:r>
              <a:rPr lang="en-US" sz="1100" dirty="0">
                <a:solidFill>
                  <a:schemeClr val="dk1"/>
                </a:solidFill>
                <a:latin typeface="Catamaran"/>
                <a:cs typeface="Catamaran"/>
                <a:sym typeface="Catamaran"/>
              </a:rPr>
              <a:t>Good hashing functions to checksums must be able to </a:t>
            </a:r>
            <a:r>
              <a:rPr lang="en-US" sz="1100" dirty="0">
                <a:solidFill>
                  <a:srgbClr val="FFC000"/>
                </a:solidFill>
                <a:latin typeface="Catamaran"/>
                <a:cs typeface="Catamaran"/>
                <a:sym typeface="Catamaran"/>
              </a:rPr>
              <a:t>change their generated hash code given minimal changes in the input data</a:t>
            </a:r>
            <a:r>
              <a:rPr lang="en-US" sz="1100" dirty="0">
                <a:solidFill>
                  <a:schemeClr val="dk1"/>
                </a:solidFill>
                <a:latin typeface="Catamaran"/>
                <a:cs typeface="Catamaran"/>
                <a:sym typeface="Catamaran"/>
              </a:rPr>
              <a:t> -- change a single bit in the data, and recalculate the checksum, the results should be different.</a:t>
            </a:r>
          </a:p>
          <a:p>
            <a:pPr algn="l"/>
            <a:endParaRPr lang="en-US" sz="1100" dirty="0">
              <a:solidFill>
                <a:schemeClr val="dk1"/>
              </a:solidFill>
              <a:latin typeface="Catamaran"/>
              <a:cs typeface="Catamaran"/>
              <a:sym typeface="Catamaran"/>
            </a:endParaRPr>
          </a:p>
          <a:p>
            <a:pPr algn="l"/>
            <a:r>
              <a:rPr lang="en-US" sz="1100" dirty="0">
                <a:solidFill>
                  <a:schemeClr val="dk1"/>
                </a:solidFill>
                <a:latin typeface="Catamaran"/>
                <a:cs typeface="Catamaran"/>
                <a:sym typeface="Catamaran"/>
              </a:rPr>
              <a:t>Checksums are employed in multiple contexts, from the most traditional </a:t>
            </a:r>
            <a:r>
              <a:rPr lang="en-US" sz="1100" dirty="0">
                <a:solidFill>
                  <a:srgbClr val="FFC000"/>
                </a:solidFill>
                <a:latin typeface="Catamaran"/>
                <a:cs typeface="Catamaran"/>
                <a:sym typeface="Catamaran"/>
              </a:rPr>
              <a:t>integrity check </a:t>
            </a:r>
            <a:r>
              <a:rPr lang="en-US" sz="1100" dirty="0">
                <a:solidFill>
                  <a:schemeClr val="dk1"/>
                </a:solidFill>
                <a:latin typeface="Catamaran"/>
                <a:cs typeface="Catamaran"/>
                <a:sym typeface="Catamaran"/>
              </a:rPr>
              <a:t>of stored data to </a:t>
            </a:r>
            <a:r>
              <a:rPr lang="en-US" sz="1100" dirty="0">
                <a:solidFill>
                  <a:srgbClr val="FFC000"/>
                </a:solidFill>
                <a:latin typeface="Catamaran"/>
                <a:cs typeface="Catamaran"/>
                <a:sym typeface="Catamaran"/>
              </a:rPr>
              <a:t>error detection </a:t>
            </a:r>
            <a:r>
              <a:rPr lang="en-US" sz="1100" dirty="0">
                <a:solidFill>
                  <a:schemeClr val="dk1"/>
                </a:solidFill>
                <a:latin typeface="Catamaran"/>
                <a:cs typeface="Catamaran"/>
                <a:sym typeface="Catamaran"/>
              </a:rPr>
              <a:t>in network transmission and as part of a digital signature</a:t>
            </a:r>
            <a:endParaRPr lang="en-US" b="0" i="0" dirty="0">
              <a:solidFill>
                <a:srgbClr val="000000"/>
              </a:solidFill>
              <a:effectLst/>
              <a:highlight>
                <a:srgbClr val="FFFFFF"/>
              </a:highlight>
              <a:latin typeface="Raleway" panose="020F0502020204030204" pitchFamily="2" charset="0"/>
            </a:endParaRPr>
          </a:p>
        </p:txBody>
      </p:sp>
      <p:sp>
        <p:nvSpPr>
          <p:cNvPr id="8" name="TextBox 7">
            <a:extLst>
              <a:ext uri="{FF2B5EF4-FFF2-40B4-BE49-F238E27FC236}">
                <a16:creationId xmlns:a16="http://schemas.microsoft.com/office/drawing/2014/main" id="{DBB4DA21-AF60-B0D9-FCB0-34B1315F0DC4}"/>
              </a:ext>
            </a:extLst>
          </p:cNvPr>
          <p:cNvSpPr txBox="1"/>
          <p:nvPr/>
        </p:nvSpPr>
        <p:spPr>
          <a:xfrm>
            <a:off x="5305342" y="3839279"/>
            <a:ext cx="3004349" cy="307777"/>
          </a:xfrm>
          <a:prstGeom prst="rect">
            <a:avLst/>
          </a:prstGeom>
          <a:noFill/>
        </p:spPr>
        <p:txBody>
          <a:bodyPr wrap="none" rtlCol="0">
            <a:spAutoFit/>
          </a:bodyPr>
          <a:lstStyle/>
          <a:p>
            <a:r>
              <a:rPr lang="en-US" dirty="0">
                <a:solidFill>
                  <a:srgbClr val="FFC000"/>
                </a:solidFill>
              </a:rPr>
              <a:t>sha256sum {some file} &gt; checksum</a:t>
            </a:r>
            <a:endParaRPr lang="en-CA" dirty="0">
              <a:solidFill>
                <a:srgbClr val="FFC000"/>
              </a:solidFill>
            </a:endParaRPr>
          </a:p>
        </p:txBody>
      </p:sp>
      <p:sp>
        <p:nvSpPr>
          <p:cNvPr id="9" name="TextBox 8">
            <a:extLst>
              <a:ext uri="{FF2B5EF4-FFF2-40B4-BE49-F238E27FC236}">
                <a16:creationId xmlns:a16="http://schemas.microsoft.com/office/drawing/2014/main" id="{920DE110-9398-BF28-9C99-5CECC68E7FF2}"/>
              </a:ext>
            </a:extLst>
          </p:cNvPr>
          <p:cNvSpPr txBox="1"/>
          <p:nvPr/>
        </p:nvSpPr>
        <p:spPr>
          <a:xfrm>
            <a:off x="5305342" y="4314241"/>
            <a:ext cx="2601994" cy="307777"/>
          </a:xfrm>
          <a:prstGeom prst="rect">
            <a:avLst/>
          </a:prstGeom>
          <a:noFill/>
        </p:spPr>
        <p:txBody>
          <a:bodyPr wrap="none" rtlCol="0">
            <a:spAutoFit/>
          </a:bodyPr>
          <a:lstStyle/>
          <a:p>
            <a:r>
              <a:rPr lang="en-US" dirty="0">
                <a:solidFill>
                  <a:srgbClr val="FFC000"/>
                </a:solidFill>
              </a:rPr>
              <a:t>sha256sum --check checksum</a:t>
            </a:r>
            <a:endParaRPr lang="en-CA" dirty="0">
              <a:solidFill>
                <a:srgbClr val="FFC000"/>
              </a:solidFill>
            </a:endParaRPr>
          </a:p>
        </p:txBody>
      </p:sp>
      <p:sp>
        <p:nvSpPr>
          <p:cNvPr id="11" name="TextBox 10">
            <a:extLst>
              <a:ext uri="{FF2B5EF4-FFF2-40B4-BE49-F238E27FC236}">
                <a16:creationId xmlns:a16="http://schemas.microsoft.com/office/drawing/2014/main" id="{6D10A63B-96EC-7D22-F7AE-3591BE0D77BC}"/>
              </a:ext>
            </a:extLst>
          </p:cNvPr>
          <p:cNvSpPr txBox="1"/>
          <p:nvPr/>
        </p:nvSpPr>
        <p:spPr>
          <a:xfrm>
            <a:off x="3968445" y="3854794"/>
            <a:ext cx="1371600" cy="307777"/>
          </a:xfrm>
          <a:prstGeom prst="rect">
            <a:avLst/>
          </a:prstGeom>
          <a:noFill/>
        </p:spPr>
        <p:txBody>
          <a:bodyPr wrap="square">
            <a:spAutoFit/>
          </a:bodyPr>
          <a:lstStyle/>
          <a:p>
            <a:r>
              <a:rPr lang="en-US" sz="1400" dirty="0">
                <a:solidFill>
                  <a:srgbClr val="FFC000"/>
                </a:solidFill>
                <a:latin typeface="Catamaran"/>
                <a:cs typeface="Catamaran"/>
                <a:sym typeface="Catamaran"/>
              </a:rPr>
              <a:t>Generating:</a:t>
            </a:r>
            <a:endParaRPr lang="en-CA" dirty="0"/>
          </a:p>
        </p:txBody>
      </p:sp>
      <p:sp>
        <p:nvSpPr>
          <p:cNvPr id="13" name="TextBox 12">
            <a:extLst>
              <a:ext uri="{FF2B5EF4-FFF2-40B4-BE49-F238E27FC236}">
                <a16:creationId xmlns:a16="http://schemas.microsoft.com/office/drawing/2014/main" id="{08E2989E-8D86-E893-C35C-B4BB5BAC84F5}"/>
              </a:ext>
            </a:extLst>
          </p:cNvPr>
          <p:cNvSpPr txBox="1"/>
          <p:nvPr/>
        </p:nvSpPr>
        <p:spPr>
          <a:xfrm>
            <a:off x="4003148" y="4298726"/>
            <a:ext cx="1447800" cy="307777"/>
          </a:xfrm>
          <a:prstGeom prst="rect">
            <a:avLst/>
          </a:prstGeom>
          <a:noFill/>
        </p:spPr>
        <p:txBody>
          <a:bodyPr wrap="square">
            <a:spAutoFit/>
          </a:bodyPr>
          <a:lstStyle/>
          <a:p>
            <a:r>
              <a:rPr lang="en-US" sz="1400" dirty="0">
                <a:solidFill>
                  <a:srgbClr val="FFC000"/>
                </a:solidFill>
                <a:latin typeface="Catamaran"/>
                <a:cs typeface="Catamaran"/>
                <a:sym typeface="Catamaran"/>
              </a:rPr>
              <a:t>Validating:</a:t>
            </a:r>
            <a:endParaRPr lang="en-CA" dirty="0"/>
          </a:p>
        </p:txBody>
      </p:sp>
    </p:spTree>
    <p:extLst>
      <p:ext uri="{BB962C8B-B14F-4D97-AF65-F5344CB8AC3E}">
        <p14:creationId xmlns:p14="http://schemas.microsoft.com/office/powerpoint/2010/main" val="112932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1435321" y="226119"/>
            <a:ext cx="178204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hlink"/>
                </a:solidFill>
                <a:uFill>
                  <a:noFill/>
                </a:uFill>
              </a:rPr>
              <a:t>Linux </a:t>
            </a:r>
            <a:r>
              <a:rPr lang="en-US" sz="2000" dirty="0" err="1">
                <a:solidFill>
                  <a:schemeClr val="hlink"/>
                </a:solidFill>
                <a:uFill>
                  <a:noFill/>
                </a:uFill>
              </a:rPr>
              <a:t>Cmd</a:t>
            </a:r>
            <a:r>
              <a:rPr lang="en-US" sz="2000" dirty="0">
                <a:solidFill>
                  <a:schemeClr val="hlink"/>
                </a:solidFill>
                <a:uFill>
                  <a:noFill/>
                </a:uFill>
              </a:rPr>
              <a:t> Ref</a:t>
            </a:r>
            <a:endParaRPr lang="en-CA" sz="2000" dirty="0">
              <a:solidFill>
                <a:schemeClr val="hlink"/>
              </a:solidFill>
              <a:uFill>
                <a:noFill/>
              </a:uFill>
            </a:endParaRPr>
          </a:p>
        </p:txBody>
      </p:sp>
      <p:pic>
        <p:nvPicPr>
          <p:cNvPr id="2050" name="Picture 2" descr="Top 50+ Linux Commands You MUST Know">
            <a:extLst>
              <a:ext uri="{FF2B5EF4-FFF2-40B4-BE49-F238E27FC236}">
                <a16:creationId xmlns:a16="http://schemas.microsoft.com/office/drawing/2014/main" id="{4A07CFE2-058D-77C4-6729-AA650BE86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12" y="1447515"/>
            <a:ext cx="3993811" cy="22484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4F4BE8-BF8C-E1A7-D890-C7CFC89CF853}"/>
              </a:ext>
            </a:extLst>
          </p:cNvPr>
          <p:cNvSpPr txBox="1"/>
          <p:nvPr/>
        </p:nvSpPr>
        <p:spPr>
          <a:xfrm>
            <a:off x="645459" y="798819"/>
            <a:ext cx="4572000" cy="4093428"/>
          </a:xfrm>
          <a:prstGeom prst="rect">
            <a:avLst/>
          </a:prstGeom>
          <a:noFill/>
        </p:spPr>
        <p:txBody>
          <a:bodyPr wrap="square">
            <a:spAutoFit/>
          </a:bodyPr>
          <a:lstStyle/>
          <a:p>
            <a:pPr algn="l"/>
            <a:r>
              <a:rPr lang="en-US" sz="1000" dirty="0">
                <a:solidFill>
                  <a:srgbClr val="FFC00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ls</a:t>
            </a:r>
            <a:r>
              <a:rPr lang="en-US" sz="1000" dirty="0">
                <a:solidFill>
                  <a:schemeClr val="dk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 - The most frequently used command in Linux to list directories</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pwd</a:t>
            </a:r>
            <a:r>
              <a:rPr lang="en-US" sz="1000" dirty="0">
                <a:solidFill>
                  <a:srgbClr val="FFC00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a:t>
            </a:r>
            <a:r>
              <a:rPr lang="en-US" sz="1000" dirty="0">
                <a:solidFill>
                  <a:schemeClr val="dk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Print working directory command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cd </a:t>
            </a:r>
            <a:r>
              <a:rPr lang="en-US" sz="1000" dirty="0">
                <a:solidFill>
                  <a:schemeClr val="dk1"/>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 Linux command to navigate through directories</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mkdir</a:t>
            </a:r>
            <a:r>
              <a:rPr lang="en-US" sz="1000" dirty="0">
                <a:solidFill>
                  <a:schemeClr val="dk1"/>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 - Command used to create directories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mv</a:t>
            </a:r>
            <a:r>
              <a:rPr lang="en-US" sz="1000" dirty="0">
                <a:solidFill>
                  <a:schemeClr val="dk1"/>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 - Move or rename files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cp</a:t>
            </a:r>
            <a:r>
              <a:rPr lang="en-US" sz="1000" dirty="0">
                <a:solidFill>
                  <a:schemeClr val="dk1"/>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 - Similar usage as mv but for copying files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rm</a:t>
            </a:r>
            <a:r>
              <a:rPr lang="en-US" sz="1000" dirty="0">
                <a:solidFill>
                  <a:schemeClr val="dk1"/>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 - Delete files or directories</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touch</a:t>
            </a:r>
            <a:r>
              <a:rPr lang="en-US" sz="1000" dirty="0">
                <a:solidFill>
                  <a:schemeClr val="dk1"/>
                </a:solidFill>
                <a:latin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 - Create blank/empty files</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clear</a:t>
            </a:r>
            <a:r>
              <a:rPr lang="en-US" sz="1000" dirty="0">
                <a:solidFill>
                  <a:schemeClr val="dk1"/>
                </a:solidFill>
                <a:latin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 - Clear the terminal display</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cat</a:t>
            </a:r>
            <a:r>
              <a:rPr lang="en-US" sz="1000" dirty="0">
                <a:solidFill>
                  <a:schemeClr val="dk1"/>
                </a:solidFill>
                <a:latin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 - Display file contents on the terminal</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echo</a:t>
            </a:r>
            <a:r>
              <a:rPr lang="en-US" sz="1000" dirty="0">
                <a:solidFill>
                  <a:schemeClr val="dk1"/>
                </a:solidFill>
                <a:latin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 - Print any text that follows the command</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whoami</a:t>
            </a:r>
            <a:r>
              <a:rPr lang="en-US" sz="1000" dirty="0">
                <a:solidFill>
                  <a:schemeClr val="dk1"/>
                </a:solidFill>
                <a:latin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 - Get the active username</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tar</a:t>
            </a:r>
            <a:r>
              <a:rPr lang="en-US" sz="1000" dirty="0">
                <a:solidFill>
                  <a:schemeClr val="dk1"/>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 - Command to extract and compress files in </a:t>
            </a:r>
            <a:r>
              <a:rPr lang="en-US" sz="1000" dirty="0" err="1">
                <a:solidFill>
                  <a:schemeClr val="dk1"/>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5">
                  <a:extLst>
                    <a:ext uri="{A12FA001-AC4F-418D-AE19-62706E023703}">
                      <ahyp:hlinkClr xmlns:ahyp="http://schemas.microsoft.com/office/drawing/2018/hyperlinkcolor" val="tx"/>
                    </a:ext>
                  </a:extLst>
                </a:hlinkClick>
              </a:rPr>
              <a:t>grep</a:t>
            </a:r>
            <a:r>
              <a:rPr lang="en-US" sz="1000" dirty="0">
                <a:solidFill>
                  <a:schemeClr val="dk1"/>
                </a:solidFill>
                <a:latin typeface="Calibri" panose="020F0502020204030204" pitchFamily="34" charset="0"/>
                <a:cs typeface="Calibri" panose="020F0502020204030204" pitchFamily="34" charset="0"/>
                <a:hlinkClick r:id="rId15">
                  <a:extLst>
                    <a:ext uri="{A12FA001-AC4F-418D-AE19-62706E023703}">
                      <ahyp:hlinkClr xmlns:ahyp="http://schemas.microsoft.com/office/drawing/2018/hyperlinkcolor" val="tx"/>
                    </a:ext>
                  </a:extLst>
                </a:hlinkClick>
              </a:rPr>
              <a:t> - Search for a string within an output</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zip</a:t>
            </a:r>
            <a:r>
              <a:rPr lang="en-US" sz="1000" dirty="0">
                <a:solidFill>
                  <a:schemeClr val="dk1"/>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 - Zip files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unzip</a:t>
            </a:r>
            <a:r>
              <a:rPr lang="en-US" sz="1000" dirty="0">
                <a:solidFill>
                  <a:schemeClr val="dk1"/>
                </a:solidFill>
                <a:latin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 - Unzip files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16">
                  <a:extLst>
                    <a:ext uri="{A12FA001-AC4F-418D-AE19-62706E023703}">
                      <ahyp:hlinkClr xmlns:ahyp="http://schemas.microsoft.com/office/drawing/2018/hyperlinkcolor" val="tx"/>
                    </a:ext>
                  </a:extLst>
                </a:hlinkClick>
              </a:rPr>
              <a:t>ssh</a:t>
            </a:r>
            <a:r>
              <a:rPr lang="en-US" sz="1000" dirty="0">
                <a:solidFill>
                  <a:schemeClr val="dk1"/>
                </a:solidFill>
                <a:latin typeface="Calibri" panose="020F0502020204030204" pitchFamily="34" charset="0"/>
                <a:cs typeface="Calibri" panose="020F0502020204030204" pitchFamily="34" charset="0"/>
                <a:hlinkClick r:id="rId16">
                  <a:extLst>
                    <a:ext uri="{A12FA001-AC4F-418D-AE19-62706E023703}">
                      <ahyp:hlinkClr xmlns:ahyp="http://schemas.microsoft.com/office/drawing/2018/hyperlinkcolor" val="tx"/>
                    </a:ext>
                  </a:extLst>
                </a:hlinkClick>
              </a:rPr>
              <a:t> - Secure Shell command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17">
                  <a:extLst>
                    <a:ext uri="{A12FA001-AC4F-418D-AE19-62706E023703}">
                      <ahyp:hlinkClr xmlns:ahyp="http://schemas.microsoft.com/office/drawing/2018/hyperlinkcolor" val="tx"/>
                    </a:ext>
                  </a:extLst>
                </a:hlinkClick>
              </a:rPr>
              <a:t>chmod</a:t>
            </a:r>
            <a:r>
              <a:rPr lang="en-US" sz="1000" dirty="0">
                <a:solidFill>
                  <a:schemeClr val="dk1"/>
                </a:solidFill>
                <a:latin typeface="Calibri" panose="020F0502020204030204" pitchFamily="34" charset="0"/>
                <a:cs typeface="Calibri" panose="020F0502020204030204" pitchFamily="34" charset="0"/>
                <a:hlinkClick r:id="rId17">
                  <a:extLst>
                    <a:ext uri="{A12FA001-AC4F-418D-AE19-62706E023703}">
                      <ahyp:hlinkClr xmlns:ahyp="http://schemas.microsoft.com/office/drawing/2018/hyperlinkcolor" val="tx"/>
                    </a:ext>
                  </a:extLst>
                </a:hlinkClick>
              </a:rPr>
              <a:t> - Command to change file permissions</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18">
                  <a:extLst>
                    <a:ext uri="{A12FA001-AC4F-418D-AE19-62706E023703}">
                      <ahyp:hlinkClr xmlns:ahyp="http://schemas.microsoft.com/office/drawing/2018/hyperlinkcolor" val="tx"/>
                    </a:ext>
                  </a:extLst>
                </a:hlinkClick>
              </a:rPr>
              <a:t>ifconfig</a:t>
            </a:r>
            <a:r>
              <a:rPr lang="en-US" sz="1000" dirty="0">
                <a:solidFill>
                  <a:schemeClr val="dk1"/>
                </a:solidFill>
                <a:latin typeface="Calibri" panose="020F0502020204030204" pitchFamily="34" charset="0"/>
                <a:cs typeface="Calibri" panose="020F0502020204030204" pitchFamily="34" charset="0"/>
                <a:hlinkClick r:id="rId18">
                  <a:extLst>
                    <a:ext uri="{A12FA001-AC4F-418D-AE19-62706E023703}">
                      <ahyp:hlinkClr xmlns:ahyp="http://schemas.microsoft.com/office/drawing/2018/hyperlinkcolor" val="tx"/>
                    </a:ext>
                  </a:extLst>
                </a:hlinkClick>
              </a:rPr>
              <a:t> - Display network interfaces and IP addresses</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19">
                  <a:extLst>
                    <a:ext uri="{A12FA001-AC4F-418D-AE19-62706E023703}">
                      <ahyp:hlinkClr xmlns:ahyp="http://schemas.microsoft.com/office/drawing/2018/hyperlinkcolor" val="tx"/>
                    </a:ext>
                  </a:extLst>
                </a:hlinkClick>
              </a:rPr>
              <a:t>wget</a:t>
            </a:r>
            <a:r>
              <a:rPr lang="en-US" sz="1000" dirty="0">
                <a:solidFill>
                  <a:schemeClr val="dk1"/>
                </a:solidFill>
                <a:latin typeface="Calibri" panose="020F0502020204030204" pitchFamily="34" charset="0"/>
                <a:cs typeface="Calibri" panose="020F0502020204030204" pitchFamily="34" charset="0"/>
                <a:hlinkClick r:id="rId19">
                  <a:extLst>
                    <a:ext uri="{A12FA001-AC4F-418D-AE19-62706E023703}">
                      <ahyp:hlinkClr xmlns:ahyp="http://schemas.microsoft.com/office/drawing/2018/hyperlinkcolor" val="tx"/>
                    </a:ext>
                  </a:extLst>
                </a:hlinkClick>
              </a:rPr>
              <a:t> - Direct download files from the internet</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20">
                  <a:extLst>
                    <a:ext uri="{A12FA001-AC4F-418D-AE19-62706E023703}">
                      <ahyp:hlinkClr xmlns:ahyp="http://schemas.microsoft.com/office/drawing/2018/hyperlinkcolor" val="tx"/>
                    </a:ext>
                  </a:extLst>
                </a:hlinkClick>
              </a:rPr>
              <a:t>iptables</a:t>
            </a:r>
            <a:r>
              <a:rPr lang="en-US" sz="1000" dirty="0">
                <a:solidFill>
                  <a:schemeClr val="dk1"/>
                </a:solidFill>
                <a:latin typeface="Calibri" panose="020F0502020204030204" pitchFamily="34" charset="0"/>
                <a:cs typeface="Calibri" panose="020F0502020204030204" pitchFamily="34" charset="0"/>
                <a:hlinkClick r:id="rId20">
                  <a:extLst>
                    <a:ext uri="{A12FA001-AC4F-418D-AE19-62706E023703}">
                      <ahyp:hlinkClr xmlns:ahyp="http://schemas.microsoft.com/office/drawing/2018/hyperlinkcolor" val="tx"/>
                    </a:ext>
                  </a:extLst>
                </a:hlinkClick>
              </a:rPr>
              <a:t> - Base firewall for all other firewall utilities to interface with</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21">
                  <a:extLst>
                    <a:ext uri="{A12FA001-AC4F-418D-AE19-62706E023703}">
                      <ahyp:hlinkClr xmlns:ahyp="http://schemas.microsoft.com/office/drawing/2018/hyperlinkcolor" val="tx"/>
                    </a:ext>
                  </a:extLst>
                </a:hlinkClick>
              </a:rPr>
              <a:t>apt install</a:t>
            </a:r>
            <a:r>
              <a:rPr lang="en-US" sz="1000" dirty="0">
                <a:solidFill>
                  <a:schemeClr val="dk1"/>
                </a:solidFill>
                <a:latin typeface="Calibri" panose="020F0502020204030204" pitchFamily="34" charset="0"/>
                <a:cs typeface="Calibri" panose="020F0502020204030204" pitchFamily="34" charset="0"/>
                <a:hlinkClick r:id="rId21">
                  <a:extLst>
                    <a:ext uri="{A12FA001-AC4F-418D-AE19-62706E023703}">
                      <ahyp:hlinkClr xmlns:ahyp="http://schemas.microsoft.com/office/drawing/2018/hyperlinkcolor" val="tx"/>
                    </a:ext>
                  </a:extLst>
                </a:hlinkClick>
              </a:rPr>
              <a:t> - Package managers depending on the distribution</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22">
                  <a:extLst>
                    <a:ext uri="{A12FA001-AC4F-418D-AE19-62706E023703}">
                      <ahyp:hlinkClr xmlns:ahyp="http://schemas.microsoft.com/office/drawing/2018/hyperlinkcolor" val="tx"/>
                    </a:ext>
                  </a:extLst>
                </a:hlinkClick>
              </a:rPr>
              <a:t>sudo</a:t>
            </a:r>
            <a:r>
              <a:rPr lang="en-US" sz="1000" dirty="0">
                <a:solidFill>
                  <a:schemeClr val="dk1"/>
                </a:solidFill>
                <a:latin typeface="Calibri" panose="020F0502020204030204" pitchFamily="34" charset="0"/>
                <a:cs typeface="Calibri" panose="020F0502020204030204" pitchFamily="34" charset="0"/>
                <a:hlinkClick r:id="rId22">
                  <a:extLst>
                    <a:ext uri="{A12FA001-AC4F-418D-AE19-62706E023703}">
                      <ahyp:hlinkClr xmlns:ahyp="http://schemas.microsoft.com/office/drawing/2018/hyperlinkcolor" val="tx"/>
                    </a:ext>
                  </a:extLst>
                </a:hlinkClick>
              </a:rPr>
              <a:t> - Command to escalate privileges in Linux</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err="1">
                <a:solidFill>
                  <a:srgbClr val="FFC000"/>
                </a:solidFill>
                <a:latin typeface="Calibri" panose="020F0502020204030204" pitchFamily="34" charset="0"/>
                <a:cs typeface="Calibri" panose="020F0502020204030204" pitchFamily="34" charset="0"/>
                <a:hlinkClick r:id="rId23">
                  <a:extLst>
                    <a:ext uri="{A12FA001-AC4F-418D-AE19-62706E023703}">
                      <ahyp:hlinkClr xmlns:ahyp="http://schemas.microsoft.com/office/drawing/2018/hyperlinkcolor" val="tx"/>
                    </a:ext>
                  </a:extLst>
                </a:hlinkClick>
              </a:rPr>
              <a:t>useradd</a:t>
            </a:r>
            <a:r>
              <a:rPr lang="en-US" sz="1000" dirty="0">
                <a:solidFill>
                  <a:srgbClr val="FFC000"/>
                </a:solidFill>
                <a:latin typeface="Calibri" panose="020F0502020204030204" pitchFamily="34" charset="0"/>
                <a:cs typeface="Calibri" panose="020F0502020204030204" pitchFamily="34" charset="0"/>
                <a:hlinkClick r:id="rId23">
                  <a:extLst>
                    <a:ext uri="{A12FA001-AC4F-418D-AE19-62706E023703}">
                      <ahyp:hlinkClr xmlns:ahyp="http://schemas.microsoft.com/office/drawing/2018/hyperlinkcolor" val="tx"/>
                    </a:ext>
                  </a:extLst>
                </a:hlinkClick>
              </a:rPr>
              <a:t> and </a:t>
            </a:r>
            <a:r>
              <a:rPr lang="en-US" sz="1000" dirty="0" err="1">
                <a:solidFill>
                  <a:srgbClr val="FFC000"/>
                </a:solidFill>
                <a:latin typeface="Calibri" panose="020F0502020204030204" pitchFamily="34" charset="0"/>
                <a:cs typeface="Calibri" panose="020F0502020204030204" pitchFamily="34" charset="0"/>
                <a:hlinkClick r:id="rId23">
                  <a:extLst>
                    <a:ext uri="{A12FA001-AC4F-418D-AE19-62706E023703}">
                      <ahyp:hlinkClr xmlns:ahyp="http://schemas.microsoft.com/office/drawing/2018/hyperlinkcolor" val="tx"/>
                    </a:ext>
                  </a:extLst>
                </a:hlinkClick>
              </a:rPr>
              <a:t>usermod</a:t>
            </a:r>
            <a:r>
              <a:rPr lang="en-US" sz="1000" dirty="0">
                <a:solidFill>
                  <a:schemeClr val="dk1"/>
                </a:solidFill>
                <a:latin typeface="Calibri" panose="020F0502020204030204" pitchFamily="34" charset="0"/>
                <a:cs typeface="Calibri" panose="020F0502020204030204" pitchFamily="34" charset="0"/>
                <a:hlinkClick r:id="rId23">
                  <a:extLst>
                    <a:ext uri="{A12FA001-AC4F-418D-AE19-62706E023703}">
                      <ahyp:hlinkClr xmlns:ahyp="http://schemas.microsoft.com/office/drawing/2018/hyperlinkcolor" val="tx"/>
                    </a:ext>
                  </a:extLst>
                </a:hlinkClick>
              </a:rPr>
              <a:t> - Add a new user or change existing user data</a:t>
            </a:r>
            <a:endParaRPr lang="en-US" sz="1000" dirty="0">
              <a:solidFill>
                <a:schemeClr val="dk1"/>
              </a:solidFill>
              <a:latin typeface="Calibri" panose="020F0502020204030204" pitchFamily="34" charset="0"/>
              <a:cs typeface="Calibri" panose="020F0502020204030204" pitchFamily="34" charset="0"/>
            </a:endParaRPr>
          </a:p>
          <a:p>
            <a:pPr algn="l"/>
            <a:r>
              <a:rPr lang="en-US" sz="1000" dirty="0">
                <a:solidFill>
                  <a:srgbClr val="FFC000"/>
                </a:solidFill>
                <a:latin typeface="Calibri" panose="020F0502020204030204" pitchFamily="34" charset="0"/>
                <a:cs typeface="Calibri" panose="020F0502020204030204" pitchFamily="34" charset="0"/>
                <a:hlinkClick r:id="rId24">
                  <a:extLst>
                    <a:ext uri="{A12FA001-AC4F-418D-AE19-62706E023703}">
                      <ahyp:hlinkClr xmlns:ahyp="http://schemas.microsoft.com/office/drawing/2018/hyperlinkcolor" val="tx"/>
                    </a:ext>
                  </a:extLst>
                </a:hlinkClick>
              </a:rPr>
              <a:t>passwd</a:t>
            </a:r>
            <a:r>
              <a:rPr lang="en-US" sz="1000" dirty="0">
                <a:solidFill>
                  <a:schemeClr val="dk1"/>
                </a:solidFill>
                <a:latin typeface="Calibri" panose="020F0502020204030204" pitchFamily="34" charset="0"/>
                <a:cs typeface="Calibri" panose="020F0502020204030204" pitchFamily="34" charset="0"/>
                <a:hlinkClick r:id="rId24">
                  <a:extLst>
                    <a:ext uri="{A12FA001-AC4F-418D-AE19-62706E023703}">
                      <ahyp:hlinkClr xmlns:ahyp="http://schemas.microsoft.com/office/drawing/2018/hyperlinkcolor" val="tx"/>
                    </a:ext>
                  </a:extLst>
                </a:hlinkClick>
              </a:rPr>
              <a:t> - Create or update passwords for existing users</a:t>
            </a:r>
            <a:endParaRPr lang="en-US" sz="1000" dirty="0">
              <a:solidFill>
                <a:schemeClr val="dk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3635380"/>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4959</TotalTime>
  <Words>779</Words>
  <Application>Microsoft Office PowerPoint</Application>
  <PresentationFormat>On-screen Show (16:9)</PresentationFormat>
  <Paragraphs>57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Catamaran</vt:lpstr>
      <vt:lpstr>Raleway</vt:lpstr>
      <vt:lpstr>Lato</vt:lpstr>
      <vt:lpstr>Anton</vt:lpstr>
      <vt:lpstr>Nunito Light</vt:lpstr>
      <vt:lpstr>Java Programming Workshop by Slidesgo</vt:lpstr>
      <vt:lpstr>Password Encryption</vt:lpstr>
      <vt:lpstr>Securing Passwords – Hashes and salts</vt:lpstr>
      <vt:lpstr>Hashcat</vt:lpstr>
      <vt:lpstr>Checksum and File Validation</vt:lpstr>
      <vt:lpstr>Linux Cmd 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132</cp:revision>
  <dcterms:modified xsi:type="dcterms:W3CDTF">2024-05-02T14:26:18Z</dcterms:modified>
</cp:coreProperties>
</file>