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
  </p:notesMasterIdLst>
  <p:sldIdLst>
    <p:sldId id="335" r:id="rId2"/>
    <p:sldId id="336" r:id="rId3"/>
  </p:sldIdLst>
  <p:sldSz cx="9144000" cy="5143500" type="screen16x9"/>
  <p:notesSz cx="6858000" cy="9144000"/>
  <p:embeddedFontLst>
    <p:embeddedFont>
      <p:font typeface="Anton" pitchFamily="2" charset="0"/>
      <p:regular r:id="rId5"/>
    </p:embeddedFont>
    <p:embeddedFont>
      <p:font typeface="Aptos Narrow" panose="020B0004020202020204" pitchFamily="34" charset="0"/>
      <p:regular r:id="rId6"/>
    </p:embeddedFont>
    <p:embeddedFont>
      <p:font typeface="Catamaran" panose="020B0604020202020204" charset="0"/>
      <p:regular r:id="rId7"/>
      <p:bold r:id="rId8"/>
    </p:embeddedFont>
    <p:embeddedFont>
      <p:font typeface="Nunito Light" pitchFamily="2" charset="0"/>
      <p:regular r:id="rId9"/>
      <p:italic r:id="rId10"/>
    </p:embeddedFont>
    <p:embeddedFont>
      <p:font typeface="Segoe UI" panose="020B0502040204020203"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94660"/>
  </p:normalViewPr>
  <p:slideViewPr>
    <p:cSldViewPr snapToGrid="0">
      <p:cViewPr varScale="1">
        <p:scale>
          <a:sx n="142" d="100"/>
          <a:sy n="142" d="100"/>
        </p:scale>
        <p:origin x="130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7B32803-2A7F-DC47-3F1C-D994F3E93FE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1AED1FB-6E49-D37C-311D-3035CDFF26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E78DBB7-29F6-1AE0-34CC-85F0253C4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8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7B32803-2A7F-DC47-3F1C-D994F3E93FE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1AED1FB-6E49-D37C-311D-3035CDFF26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E78DBB7-29F6-1AE0-34CC-85F0253C4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13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F7291D2-A6B0-3AC8-6759-01FE1036B8B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39C0F992-D5CB-B0C1-26B1-2E310E47F7F8}"/>
              </a:ext>
            </a:extLst>
          </p:cNvPr>
          <p:cNvSpPr txBox="1">
            <a:spLocks noGrp="1"/>
          </p:cNvSpPr>
          <p:nvPr>
            <p:ph type="title"/>
          </p:nvPr>
        </p:nvSpPr>
        <p:spPr>
          <a:xfrm>
            <a:off x="2746562" y="169112"/>
            <a:ext cx="3650876"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err="1">
                <a:solidFill>
                  <a:schemeClr val="hlink"/>
                </a:solidFill>
                <a:uFill>
                  <a:noFill/>
                </a:uFill>
                <a:latin typeface="Anton"/>
                <a:ea typeface="Anton"/>
                <a:cs typeface="Anton"/>
                <a:sym typeface="Anton"/>
              </a:rPr>
              <a:t>CyberSecurity</a:t>
            </a:r>
            <a:r>
              <a:rPr lang="en-CA" sz="2400" dirty="0">
                <a:solidFill>
                  <a:schemeClr val="hlink"/>
                </a:solidFill>
                <a:uFill>
                  <a:noFill/>
                </a:uFill>
                <a:latin typeface="Anton"/>
                <a:ea typeface="Anton"/>
                <a:cs typeface="Anton"/>
                <a:sym typeface="Anton"/>
              </a:rPr>
              <a:t> - Final Project </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D9C35E9B-C3A3-D47D-0E18-759EEDEECCB6}"/>
              </a:ext>
            </a:extLst>
          </p:cNvPr>
          <p:cNvSpPr txBox="1"/>
          <p:nvPr/>
        </p:nvSpPr>
        <p:spPr>
          <a:xfrm>
            <a:off x="635015" y="619185"/>
            <a:ext cx="7873970" cy="4909036"/>
          </a:xfrm>
          <a:prstGeom prst="rect">
            <a:avLst/>
          </a:prstGeom>
          <a:noFill/>
        </p:spPr>
        <p:txBody>
          <a:bodyPr wrap="square" rtlCol="0">
            <a:spAutoFit/>
          </a:bodyPr>
          <a:lstStyle/>
          <a:p>
            <a:pPr algn="ctr"/>
            <a:r>
              <a:rPr lang="en-US" sz="1200" dirty="0">
                <a:solidFill>
                  <a:schemeClr val="tx1"/>
                </a:solidFill>
              </a:rPr>
              <a:t>This final project will focus on a cybersecurity topic from the following themes:</a:t>
            </a:r>
          </a:p>
          <a:p>
            <a:r>
              <a:rPr lang="en-US" sz="1200" b="1" dirty="0">
                <a:solidFill>
                  <a:srgbClr val="FF0000"/>
                </a:solidFill>
              </a:rPr>
              <a:t>TOPICS:</a:t>
            </a:r>
          </a:p>
          <a:p>
            <a:pPr>
              <a:spcAft>
                <a:spcPts val="600"/>
              </a:spcAft>
            </a:pPr>
            <a:r>
              <a:rPr lang="en-US" sz="1200" dirty="0">
                <a:solidFill>
                  <a:schemeClr val="tx1"/>
                </a:solidFill>
              </a:rPr>
              <a:t>1) Cybersecurity Exploits (Malware, Data Breach, etc.) of Notoriety</a:t>
            </a:r>
          </a:p>
          <a:p>
            <a:pPr marL="285750" lvl="2" indent="-285750">
              <a:buFont typeface="Arial" panose="020B0604020202020204" pitchFamily="34" charset="0"/>
              <a:buChar char="•"/>
            </a:pPr>
            <a:r>
              <a:rPr lang="en-US" sz="1200" dirty="0">
                <a:solidFill>
                  <a:srgbClr val="FF0000"/>
                </a:solidFill>
              </a:rPr>
              <a:t>Describe the exploit </a:t>
            </a:r>
            <a:r>
              <a:rPr lang="en-US" sz="1200" dirty="0">
                <a:solidFill>
                  <a:schemeClr val="tx1"/>
                </a:solidFill>
              </a:rPr>
              <a:t>– how it functions, what vulnerability did it exploit, and who developed it</a:t>
            </a:r>
          </a:p>
          <a:p>
            <a:pPr marL="285750" lvl="2" indent="-285750">
              <a:buFont typeface="Arial" panose="020B0604020202020204" pitchFamily="34" charset="0"/>
              <a:buChar char="•"/>
            </a:pPr>
            <a:r>
              <a:rPr lang="en-US" sz="1200" dirty="0">
                <a:solidFill>
                  <a:srgbClr val="FF0000"/>
                </a:solidFill>
              </a:rPr>
              <a:t>Impact</a:t>
            </a:r>
            <a:r>
              <a:rPr lang="en-US" sz="1200" dirty="0">
                <a:solidFill>
                  <a:schemeClr val="tx1"/>
                </a:solidFill>
              </a:rPr>
              <a:t> – describe the economic, operational (disruption of services or business) and social impact of the exploit</a:t>
            </a:r>
          </a:p>
          <a:p>
            <a:pPr marL="285750" lvl="2" indent="-285750">
              <a:spcAft>
                <a:spcPts val="600"/>
              </a:spcAft>
              <a:buFont typeface="Arial" panose="020B0604020202020204" pitchFamily="34" charset="0"/>
              <a:buChar char="•"/>
            </a:pPr>
            <a:r>
              <a:rPr lang="en-US" sz="1200" dirty="0">
                <a:solidFill>
                  <a:srgbClr val="FF0000"/>
                </a:solidFill>
              </a:rPr>
              <a:t>Patch/Defense</a:t>
            </a:r>
            <a:r>
              <a:rPr lang="en-US" sz="1200" dirty="0">
                <a:solidFill>
                  <a:schemeClr val="tx1"/>
                </a:solidFill>
              </a:rPr>
              <a:t> – how was the exploit discovered and what has been done to limit is impact since discovery</a:t>
            </a:r>
          </a:p>
          <a:p>
            <a:pPr>
              <a:spcAft>
                <a:spcPts val="600"/>
              </a:spcAft>
            </a:pPr>
            <a:r>
              <a:rPr lang="en-US" sz="1200" dirty="0">
                <a:solidFill>
                  <a:schemeClr val="tx1"/>
                </a:solidFill>
              </a:rPr>
              <a:t>2) Explore Potential Careers In Cybersecurity (i.e. SOC Analyst)</a:t>
            </a:r>
          </a:p>
          <a:p>
            <a:pPr marL="285750" indent="-285750">
              <a:buFont typeface="Arial" panose="020B0604020202020204" pitchFamily="34" charset="0"/>
              <a:buChar char="•"/>
            </a:pPr>
            <a:r>
              <a:rPr lang="en-US" sz="1200" dirty="0">
                <a:solidFill>
                  <a:srgbClr val="FF0000"/>
                </a:solidFill>
              </a:rPr>
              <a:t>Demand</a:t>
            </a:r>
            <a:r>
              <a:rPr lang="en-US" sz="1200" dirty="0">
                <a:solidFill>
                  <a:schemeClr val="tx1"/>
                </a:solidFill>
              </a:rPr>
              <a:t> – Describe the role of Cybersecurity professionals in industry or Government/National Defense. </a:t>
            </a:r>
          </a:p>
          <a:p>
            <a:pPr marL="285750" indent="-285750">
              <a:buFont typeface="Arial" panose="020B0604020202020204" pitchFamily="34" charset="0"/>
              <a:buChar char="•"/>
            </a:pPr>
            <a:r>
              <a:rPr lang="en-US" sz="1200" dirty="0">
                <a:solidFill>
                  <a:srgbClr val="FF0000"/>
                </a:solidFill>
              </a:rPr>
              <a:t>Tasks/Responsibilities </a:t>
            </a:r>
            <a:r>
              <a:rPr lang="en-US" sz="1200" dirty="0">
                <a:solidFill>
                  <a:schemeClr val="tx1"/>
                </a:solidFill>
              </a:rPr>
              <a:t>– What defensive/offensive infrastructure do </a:t>
            </a:r>
            <a:r>
              <a:rPr lang="en-US" sz="1200" dirty="0" err="1">
                <a:solidFill>
                  <a:schemeClr val="tx1"/>
                </a:solidFill>
              </a:rPr>
              <a:t>CyberSec</a:t>
            </a:r>
            <a:r>
              <a:rPr lang="en-US" sz="1200" dirty="0">
                <a:solidFill>
                  <a:schemeClr val="tx1"/>
                </a:solidFill>
              </a:rPr>
              <a:t> professionals set-up and maintain (firewalls, IDS’s </a:t>
            </a:r>
            <a:r>
              <a:rPr lang="en-US" sz="1200" dirty="0" err="1">
                <a:solidFill>
                  <a:schemeClr val="tx1"/>
                </a:solidFill>
              </a:rPr>
              <a:t>etc</a:t>
            </a:r>
            <a:r>
              <a:rPr lang="en-US" sz="1200" dirty="0">
                <a:solidFill>
                  <a:schemeClr val="tx1"/>
                </a:solidFill>
              </a:rPr>
              <a:t>…) </a:t>
            </a:r>
          </a:p>
          <a:p>
            <a:pPr marL="285750" indent="-285750">
              <a:buFont typeface="Arial" panose="020B0604020202020204" pitchFamily="34" charset="0"/>
              <a:buChar char="•"/>
            </a:pPr>
            <a:r>
              <a:rPr lang="en-US" sz="1200" dirty="0">
                <a:solidFill>
                  <a:srgbClr val="FF0000"/>
                </a:solidFill>
              </a:rPr>
              <a:t>Future Trends </a:t>
            </a:r>
            <a:r>
              <a:rPr lang="en-US" sz="1200" dirty="0">
                <a:solidFill>
                  <a:schemeClr val="tx1"/>
                </a:solidFill>
              </a:rPr>
              <a:t>– The world of Cybersecurity is constantly changing, based on the career you’ve chosen to focus on, what are the emerging trends and threats that professionals will need to handle to maintain protected and reliable networks in the future.    </a:t>
            </a:r>
          </a:p>
          <a:p>
            <a:endParaRPr lang="en-US" sz="1200" dirty="0">
              <a:solidFill>
                <a:schemeClr val="tx1"/>
              </a:solidFill>
            </a:endParaRPr>
          </a:p>
          <a:p>
            <a:r>
              <a:rPr lang="en-US" sz="1200" b="1" dirty="0">
                <a:solidFill>
                  <a:srgbClr val="FF0000"/>
                </a:solidFill>
              </a:rPr>
              <a:t>FORMAT:</a:t>
            </a:r>
          </a:p>
          <a:p>
            <a:r>
              <a:rPr lang="en-US" sz="1200" dirty="0">
                <a:solidFill>
                  <a:schemeClr val="tx1"/>
                </a:solidFill>
              </a:rPr>
              <a:t>The project maybe be of the following formats and include the specified sections:</a:t>
            </a:r>
          </a:p>
          <a:p>
            <a:endParaRPr lang="en-US" sz="1200" dirty="0">
              <a:solidFill>
                <a:schemeClr val="tx1"/>
              </a:solidFill>
            </a:endParaRPr>
          </a:p>
          <a:p>
            <a:pPr>
              <a:spcAft>
                <a:spcPts val="600"/>
              </a:spcAft>
            </a:pPr>
            <a:r>
              <a:rPr lang="en-US" sz="1200" dirty="0">
                <a:solidFill>
                  <a:schemeClr val="tx1"/>
                </a:solidFill>
              </a:rPr>
              <a:t>1) A verbal presentation (PowerPoint) 8-10 minutes </a:t>
            </a:r>
          </a:p>
          <a:p>
            <a:pPr>
              <a:spcAft>
                <a:spcPts val="600"/>
              </a:spcAft>
            </a:pPr>
            <a:r>
              <a:rPr lang="en-US" sz="1200" dirty="0">
                <a:solidFill>
                  <a:schemeClr val="tx1"/>
                </a:solidFill>
              </a:rPr>
              <a:t>                                       OR</a:t>
            </a:r>
          </a:p>
          <a:p>
            <a:r>
              <a:rPr lang="en-US" sz="1200" dirty="0">
                <a:solidFill>
                  <a:schemeClr val="tx1"/>
                </a:solidFill>
              </a:rPr>
              <a:t>2) A written essay no less than 2 pages in length (single  spaced, font 12)</a:t>
            </a:r>
          </a:p>
          <a:p>
            <a:endParaRPr lang="en-US" sz="1200" dirty="0">
              <a:solidFill>
                <a:schemeClr val="tx1"/>
              </a:solidFill>
            </a:endParaRPr>
          </a:p>
          <a:p>
            <a:endParaRPr lang="en-CA" sz="1200" dirty="0">
              <a:solidFill>
                <a:schemeClr val="tx1"/>
              </a:solidFill>
            </a:endParaRPr>
          </a:p>
        </p:txBody>
      </p:sp>
    </p:spTree>
    <p:extLst>
      <p:ext uri="{BB962C8B-B14F-4D97-AF65-F5344CB8AC3E}">
        <p14:creationId xmlns:p14="http://schemas.microsoft.com/office/powerpoint/2010/main" val="296137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F7291D2-A6B0-3AC8-6759-01FE1036B8B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39C0F992-D5CB-B0C1-26B1-2E310E47F7F8}"/>
              </a:ext>
            </a:extLst>
          </p:cNvPr>
          <p:cNvSpPr txBox="1">
            <a:spLocks noGrp="1"/>
          </p:cNvSpPr>
          <p:nvPr>
            <p:ph type="title"/>
          </p:nvPr>
        </p:nvSpPr>
        <p:spPr>
          <a:xfrm>
            <a:off x="2746562" y="169112"/>
            <a:ext cx="3650876"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err="1">
                <a:solidFill>
                  <a:schemeClr val="hlink"/>
                </a:solidFill>
                <a:uFill>
                  <a:noFill/>
                </a:uFill>
                <a:latin typeface="Anton"/>
                <a:ea typeface="Anton"/>
                <a:cs typeface="Anton"/>
                <a:sym typeface="Anton"/>
              </a:rPr>
              <a:t>CyberSecurity</a:t>
            </a:r>
            <a:r>
              <a:rPr lang="en-CA" sz="2400" dirty="0">
                <a:solidFill>
                  <a:schemeClr val="hlink"/>
                </a:solidFill>
                <a:uFill>
                  <a:noFill/>
                </a:uFill>
                <a:latin typeface="Anton"/>
                <a:ea typeface="Anton"/>
                <a:cs typeface="Anton"/>
                <a:sym typeface="Anton"/>
              </a:rPr>
              <a:t> - Final Project </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D9C35E9B-C3A3-D47D-0E18-759EEDEECCB6}"/>
              </a:ext>
            </a:extLst>
          </p:cNvPr>
          <p:cNvSpPr txBox="1"/>
          <p:nvPr/>
        </p:nvSpPr>
        <p:spPr>
          <a:xfrm>
            <a:off x="635015" y="619185"/>
            <a:ext cx="7873970" cy="276999"/>
          </a:xfrm>
          <a:prstGeom prst="rect">
            <a:avLst/>
          </a:prstGeom>
          <a:noFill/>
        </p:spPr>
        <p:txBody>
          <a:bodyPr wrap="square" rtlCol="0">
            <a:spAutoFit/>
          </a:bodyPr>
          <a:lstStyle/>
          <a:p>
            <a:pPr algn="ctr"/>
            <a:r>
              <a:rPr lang="en-US" sz="1200" dirty="0">
                <a:solidFill>
                  <a:schemeClr val="tx1"/>
                </a:solidFill>
              </a:rPr>
              <a:t>The Rubric:</a:t>
            </a:r>
            <a:endParaRPr lang="en-CA" sz="1200" dirty="0">
              <a:solidFill>
                <a:schemeClr val="tx1"/>
              </a:solidFill>
            </a:endParaRPr>
          </a:p>
        </p:txBody>
      </p:sp>
      <p:graphicFrame>
        <p:nvGraphicFramePr>
          <p:cNvPr id="4" name="Table 3">
            <a:extLst>
              <a:ext uri="{FF2B5EF4-FFF2-40B4-BE49-F238E27FC236}">
                <a16:creationId xmlns:a16="http://schemas.microsoft.com/office/drawing/2014/main" id="{302E5483-DA22-D82D-68CE-84BFAB2E4BF3}"/>
              </a:ext>
            </a:extLst>
          </p:cNvPr>
          <p:cNvGraphicFramePr>
            <a:graphicFrameLocks noGrp="1"/>
          </p:cNvGraphicFramePr>
          <p:nvPr>
            <p:extLst>
              <p:ext uri="{D42A27DB-BD31-4B8C-83A1-F6EECF244321}">
                <p14:modId xmlns:p14="http://schemas.microsoft.com/office/powerpoint/2010/main" val="1739074739"/>
              </p:ext>
            </p:extLst>
          </p:nvPr>
        </p:nvGraphicFramePr>
        <p:xfrm>
          <a:off x="443753" y="974911"/>
          <a:ext cx="8222875" cy="3785348"/>
        </p:xfrm>
        <a:graphic>
          <a:graphicData uri="http://schemas.openxmlformats.org/drawingml/2006/table">
            <a:tbl>
              <a:tblPr/>
              <a:tblGrid>
                <a:gridCol w="873778">
                  <a:extLst>
                    <a:ext uri="{9D8B030D-6E8A-4147-A177-3AD203B41FA5}">
                      <a16:colId xmlns:a16="http://schemas.microsoft.com/office/drawing/2014/main" val="1509147714"/>
                    </a:ext>
                  </a:extLst>
                </a:gridCol>
                <a:gridCol w="1685143">
                  <a:extLst>
                    <a:ext uri="{9D8B030D-6E8A-4147-A177-3AD203B41FA5}">
                      <a16:colId xmlns:a16="http://schemas.microsoft.com/office/drawing/2014/main" val="2870823740"/>
                    </a:ext>
                  </a:extLst>
                </a:gridCol>
                <a:gridCol w="1552516">
                  <a:extLst>
                    <a:ext uri="{9D8B030D-6E8A-4147-A177-3AD203B41FA5}">
                      <a16:colId xmlns:a16="http://schemas.microsoft.com/office/drawing/2014/main" val="4195419786"/>
                    </a:ext>
                  </a:extLst>
                </a:gridCol>
                <a:gridCol w="1724151">
                  <a:extLst>
                    <a:ext uri="{9D8B030D-6E8A-4147-A177-3AD203B41FA5}">
                      <a16:colId xmlns:a16="http://schemas.microsoft.com/office/drawing/2014/main" val="321509110"/>
                    </a:ext>
                  </a:extLst>
                </a:gridCol>
                <a:gridCol w="1552516">
                  <a:extLst>
                    <a:ext uri="{9D8B030D-6E8A-4147-A177-3AD203B41FA5}">
                      <a16:colId xmlns:a16="http://schemas.microsoft.com/office/drawing/2014/main" val="2773088893"/>
                    </a:ext>
                  </a:extLst>
                </a:gridCol>
                <a:gridCol w="834771">
                  <a:extLst>
                    <a:ext uri="{9D8B030D-6E8A-4147-A177-3AD203B41FA5}">
                      <a16:colId xmlns:a16="http://schemas.microsoft.com/office/drawing/2014/main" val="3948114564"/>
                    </a:ext>
                  </a:extLst>
                </a:gridCol>
              </a:tblGrid>
              <a:tr h="119537">
                <a:tc gridSpan="6">
                  <a:txBody>
                    <a:bodyPr/>
                    <a:lstStyle/>
                    <a:p>
                      <a:pPr algn="ctr" fontAlgn="ctr"/>
                      <a:r>
                        <a:rPr lang="en-CA" sz="600" b="0" i="0" u="none" strike="noStrike">
                          <a:solidFill>
                            <a:srgbClr val="000000"/>
                          </a:solidFill>
                          <a:effectLst/>
                          <a:highlight>
                            <a:srgbClr val="FFC000"/>
                          </a:highlight>
                          <a:latin typeface="Aptos Narrow" panose="020B0004020202020204" pitchFamily="34" charset="0"/>
                        </a:rPr>
                        <a:t>CyberSec120 - Final Project</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40540439"/>
                  </a:ext>
                </a:extLst>
              </a:tr>
              <a:tr h="139460">
                <a:tc>
                  <a:txBody>
                    <a:bodyPr/>
                    <a:lstStyle/>
                    <a:p>
                      <a:pPr algn="ctr" fontAlgn="ctr"/>
                      <a:r>
                        <a:rPr lang="en-CA" sz="600" b="1" i="0" u="none" strike="noStrike">
                          <a:solidFill>
                            <a:srgbClr val="ECECEC"/>
                          </a:solidFill>
                          <a:effectLst/>
                          <a:highlight>
                            <a:srgbClr val="212121"/>
                          </a:highlight>
                          <a:latin typeface="Segoe UI" panose="020B0502040204020203" pitchFamily="34" charset="0"/>
                        </a:rPr>
                        <a:t>Criteria</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2121"/>
                    </a:solidFill>
                  </a:tcPr>
                </a:tc>
                <a:tc>
                  <a:txBody>
                    <a:bodyPr/>
                    <a:lstStyle/>
                    <a:p>
                      <a:pPr algn="ctr" fontAlgn="ctr"/>
                      <a:r>
                        <a:rPr lang="en-CA" sz="600" b="1" i="0" u="none" strike="noStrike">
                          <a:solidFill>
                            <a:srgbClr val="ECECEC"/>
                          </a:solidFill>
                          <a:effectLst/>
                          <a:highlight>
                            <a:srgbClr val="215C98"/>
                          </a:highlight>
                          <a:latin typeface="Segoe UI" panose="020B0502040204020203" pitchFamily="34" charset="0"/>
                        </a:rPr>
                        <a:t>Mastering (4)</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ctr"/>
                      <a:r>
                        <a:rPr lang="en-CA" sz="600" b="1" i="0" u="none" strike="noStrike">
                          <a:solidFill>
                            <a:srgbClr val="ECECEC"/>
                          </a:solidFill>
                          <a:effectLst/>
                          <a:highlight>
                            <a:srgbClr val="3C7D22"/>
                          </a:highlight>
                          <a:latin typeface="Segoe UI" panose="020B0502040204020203" pitchFamily="34" charset="0"/>
                        </a:rPr>
                        <a:t>Applying (3)</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CA" sz="600" b="1" i="0" u="none" strike="noStrike">
                          <a:solidFill>
                            <a:srgbClr val="ECECEC"/>
                          </a:solidFill>
                          <a:effectLst/>
                          <a:highlight>
                            <a:srgbClr val="FFC000"/>
                          </a:highlight>
                          <a:latin typeface="Segoe UI" panose="020B0502040204020203" pitchFamily="34" charset="0"/>
                        </a:rPr>
                        <a:t>Developing (2)</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CA" sz="600" b="1" i="0" u="none" strike="noStrike">
                          <a:solidFill>
                            <a:srgbClr val="ECECEC"/>
                          </a:solidFill>
                          <a:effectLst/>
                          <a:highlight>
                            <a:srgbClr val="C00000"/>
                          </a:highlight>
                          <a:latin typeface="Segoe UI" panose="020B0502040204020203" pitchFamily="34" charset="0"/>
                        </a:rPr>
                        <a:t>Beginning (1)</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rowSpan="2">
                  <a:txBody>
                    <a:bodyPr/>
                    <a:lstStyle/>
                    <a:p>
                      <a:pPr algn="ctr" fontAlgn="ctr"/>
                      <a:r>
                        <a:rPr lang="en-CA" sz="600" b="1" i="0" u="none" strike="noStrike">
                          <a:solidFill>
                            <a:srgbClr val="ECECEC"/>
                          </a:solidFill>
                          <a:effectLst/>
                          <a:highlight>
                            <a:srgbClr val="0B3040"/>
                          </a:highlight>
                          <a:latin typeface="Segoe UI" panose="020B0502040204020203" pitchFamily="34" charset="0"/>
                        </a:rPr>
                        <a:t>Weighting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extLst>
                  <a:ext uri="{0D108BD9-81ED-4DB2-BD59-A6C34878D82A}">
                    <a16:rowId xmlns:a16="http://schemas.microsoft.com/office/drawing/2014/main" val="1929959071"/>
                  </a:ext>
                </a:extLst>
              </a:tr>
              <a:tr h="139460">
                <a:tc gridSpan="5">
                  <a:txBody>
                    <a:bodyPr/>
                    <a:lstStyle/>
                    <a:p>
                      <a:pPr algn="ctr" fontAlgn="ctr"/>
                      <a:r>
                        <a:rPr lang="en-US" sz="600" b="1" i="0" u="none" strike="noStrike">
                          <a:solidFill>
                            <a:srgbClr val="ECECEC"/>
                          </a:solidFill>
                          <a:effectLst/>
                          <a:highlight>
                            <a:srgbClr val="0B3040"/>
                          </a:highlight>
                          <a:latin typeface="Segoe UI" panose="020B0502040204020203" pitchFamily="34" charset="0"/>
                        </a:rPr>
                        <a:t>Code Quality (Applies To Group)</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714978498"/>
                  </a:ext>
                </a:extLst>
              </a:tr>
              <a:tr h="1668542">
                <a:tc>
                  <a:txBody>
                    <a:bodyPr/>
                    <a:lstStyle/>
                    <a:p>
                      <a:pPr algn="ctr" fontAlgn="ctr"/>
                      <a:r>
                        <a:rPr lang="en-CA" sz="600" b="0" i="0" u="none" strike="noStrike" dirty="0">
                          <a:solidFill>
                            <a:srgbClr val="000000"/>
                          </a:solidFill>
                          <a:effectLst/>
                          <a:latin typeface="Aptos Narrow" panose="020B0004020202020204" pitchFamily="34" charset="0"/>
                        </a:rPr>
                        <a:t>Final Project - Essay Format</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sz="600" b="0" i="0" u="none" strike="noStrike" dirty="0">
                          <a:solidFill>
                            <a:srgbClr val="000000"/>
                          </a:solidFill>
                          <a:effectLst/>
                          <a:latin typeface="Aptos Narrow" panose="020B0004020202020204" pitchFamily="34" charset="0"/>
                        </a:rPr>
                        <a:t>Student provides a detailed document on a specific exploit or career pathway. The topic is clearly defined and well researched with examples and citations (news reports, press releases, academic publications). The document covers all main topics outlined in the project description including an introduction and conclusion paragraph. The document little to no grammar and spelling mistakes and submitted as word document.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sz="600" b="0" i="0" u="none" strike="noStrike" dirty="0">
                          <a:solidFill>
                            <a:srgbClr val="000000"/>
                          </a:solidFill>
                          <a:effectLst/>
                          <a:latin typeface="Aptos Narrow" panose="020B0004020202020204" pitchFamily="34" charset="0"/>
                        </a:rPr>
                        <a:t>Student provides a document on a specific exploit or career pathway. The topic is generally discussed and includes a few specific examples without citation. The document covers all main topics outlined in the project description including an introduction and conclusion paragraph. The document has several grammar and spelling mistakes and submitted as word document.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sz="600" b="0" i="0" u="none" strike="noStrike" dirty="0">
                          <a:solidFill>
                            <a:srgbClr val="000000"/>
                          </a:solidFill>
                          <a:effectLst/>
                          <a:latin typeface="Aptos Narrow" panose="020B0004020202020204" pitchFamily="34" charset="0"/>
                        </a:rPr>
                        <a:t>Student provides a document on a specific exploit or career pathway. The topic is generally discussed and includes a few specific examples without citation. The document omits main topics outlined in the project description and may not include an introduction or conclusion paragraph. The document has numerous grammar and spelling mistakes and submitted as word document.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sz="600" b="0" i="0" u="none" strike="noStrike">
                          <a:solidFill>
                            <a:srgbClr val="000000"/>
                          </a:solidFill>
                          <a:effectLst/>
                          <a:latin typeface="Aptos Narrow" panose="020B0004020202020204" pitchFamily="34" charset="0"/>
                        </a:rPr>
                        <a:t>Student provides a document on a specific exploit or career pathway. The topic is generally discussed but omits specific examples indicating in-depth research on the subject. The document omits main topics outlined in the project description and does not include an introduction or conclusion paragraph. The document has numerous grammar and spelling mistakes and submitted as word document.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CA" sz="600" b="0" i="0" u="none" strike="noStrike">
                          <a:solidFill>
                            <a:srgbClr val="000000"/>
                          </a:solidFill>
                          <a:effectLst/>
                          <a:latin typeface="Aptos Narrow" panose="020B0004020202020204" pitchFamily="34" charset="0"/>
                        </a:rPr>
                        <a:t>100</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extLst>
                  <a:ext uri="{0D108BD9-81ED-4DB2-BD59-A6C34878D82A}">
                    <a16:rowId xmlns:a16="http://schemas.microsoft.com/office/drawing/2014/main" val="2046602312"/>
                  </a:ext>
                </a:extLst>
              </a:tr>
              <a:tr h="1718349">
                <a:tc>
                  <a:txBody>
                    <a:bodyPr/>
                    <a:lstStyle/>
                    <a:p>
                      <a:pPr algn="ctr" fontAlgn="ctr"/>
                      <a:r>
                        <a:rPr lang="en-CA" sz="600" b="0" i="0" u="none" strike="noStrike">
                          <a:solidFill>
                            <a:srgbClr val="000000"/>
                          </a:solidFill>
                          <a:effectLst/>
                          <a:latin typeface="Aptos Narrow" panose="020B0004020202020204" pitchFamily="34" charset="0"/>
                        </a:rPr>
                        <a:t>Final Project - Presentation Format</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sz="600" b="0" i="0" u="none" strike="noStrike">
                          <a:solidFill>
                            <a:srgbClr val="000000"/>
                          </a:solidFill>
                          <a:effectLst/>
                          <a:latin typeface="Aptos Narrow" panose="020B0004020202020204" pitchFamily="34" charset="0"/>
                        </a:rPr>
                        <a:t>Student provides a detailed presentation on a specific exploit or career pathway. The topic is clearly defined and well researched with examples and citations (news reports, press releases, academic publications). The presentation covers all main topics outlined in the project description including an introduction and conclusion slide. The presentation is clear, organized and falls within the specified time.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sz="600" b="0" i="0" u="none" strike="noStrike" dirty="0">
                          <a:solidFill>
                            <a:srgbClr val="000000"/>
                          </a:solidFill>
                          <a:effectLst/>
                          <a:latin typeface="Aptos Narrow" panose="020B0004020202020204" pitchFamily="34" charset="0"/>
                        </a:rPr>
                        <a:t>Student provides a presentation on a specific exploit or career pathway. The topic is generally discussed and includes a few specific examples without citation. The presentation covers all main topics outlined in the project description including an introduction and conclusion slide. The presentation is somewhat organized, but confusing on </a:t>
                      </a:r>
                      <a:r>
                        <a:rPr lang="en-US" sz="600" b="0" i="0" u="none" strike="noStrike" dirty="0" err="1">
                          <a:solidFill>
                            <a:srgbClr val="000000"/>
                          </a:solidFill>
                          <a:effectLst/>
                          <a:latin typeface="Aptos Narrow" panose="020B0004020202020204" pitchFamily="34" charset="0"/>
                        </a:rPr>
                        <a:t>somepoints</a:t>
                      </a:r>
                      <a:r>
                        <a:rPr lang="en-US" sz="600" b="0" i="0" u="none" strike="noStrike" dirty="0">
                          <a:solidFill>
                            <a:srgbClr val="000000"/>
                          </a:solidFill>
                          <a:effectLst/>
                          <a:latin typeface="Aptos Narrow" panose="020B0004020202020204" pitchFamily="34" charset="0"/>
                        </a:rPr>
                        <a:t> and falls within the specified time.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sz="600" b="0" i="0" u="none" strike="noStrike" dirty="0">
                          <a:solidFill>
                            <a:srgbClr val="000000"/>
                          </a:solidFill>
                          <a:effectLst/>
                          <a:latin typeface="Aptos Narrow" panose="020B0004020202020204" pitchFamily="34" charset="0"/>
                        </a:rPr>
                        <a:t>Student provides a presentation on a specific exploit or career pathway. The topic is generally discussed and includes a few specific examples without citation. The presentation omits main topics outlined in the project description and may not include an introduction or conclusion slide. The presentation is somewhat organized, but confusing on </a:t>
                      </a:r>
                      <a:r>
                        <a:rPr lang="en-US" sz="600" b="0" i="0" u="none" strike="noStrike" dirty="0" err="1">
                          <a:solidFill>
                            <a:srgbClr val="000000"/>
                          </a:solidFill>
                          <a:effectLst/>
                          <a:latin typeface="Aptos Narrow" panose="020B0004020202020204" pitchFamily="34" charset="0"/>
                        </a:rPr>
                        <a:t>somepoints</a:t>
                      </a:r>
                      <a:r>
                        <a:rPr lang="en-US" sz="600" b="0" i="0" u="none" strike="noStrike" dirty="0">
                          <a:solidFill>
                            <a:srgbClr val="000000"/>
                          </a:solidFill>
                          <a:effectLst/>
                          <a:latin typeface="Aptos Narrow" panose="020B0004020202020204" pitchFamily="34" charset="0"/>
                        </a:rPr>
                        <a:t> and falls outside the specified time.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sz="600" b="0" i="0" u="none" strike="noStrike" dirty="0">
                          <a:solidFill>
                            <a:srgbClr val="000000"/>
                          </a:solidFill>
                          <a:effectLst/>
                          <a:latin typeface="Aptos Narrow" panose="020B0004020202020204" pitchFamily="34" charset="0"/>
                        </a:rPr>
                        <a:t>Student provides a presentation on a specific exploit or career pathway. The topic is generally discussed but omits specific examples  indicating in-depth research on the subject. The presentation omits main topics outlined in the project description and does not include an introduction or conclusion slide. The presentation is disorganized and confusing on  most points and falls outside the specified time. </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CA" sz="600" b="0" i="0" u="none" strike="noStrike" dirty="0">
                          <a:solidFill>
                            <a:srgbClr val="000000"/>
                          </a:solidFill>
                          <a:effectLst/>
                          <a:latin typeface="Aptos Narrow" panose="020B0004020202020204" pitchFamily="34" charset="0"/>
                        </a:rPr>
                        <a:t>100</a:t>
                      </a:r>
                    </a:p>
                  </a:txBody>
                  <a:tcPr marL="4373" marR="4373" marT="43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extLst>
                  <a:ext uri="{0D108BD9-81ED-4DB2-BD59-A6C34878D82A}">
                    <a16:rowId xmlns:a16="http://schemas.microsoft.com/office/drawing/2014/main" val="421865636"/>
                  </a:ext>
                </a:extLst>
              </a:tr>
            </a:tbl>
          </a:graphicData>
        </a:graphic>
      </p:graphicFrame>
    </p:spTree>
    <p:extLst>
      <p:ext uri="{BB962C8B-B14F-4D97-AF65-F5344CB8AC3E}">
        <p14:creationId xmlns:p14="http://schemas.microsoft.com/office/powerpoint/2010/main" val="3115113336"/>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785</Words>
  <Application>Microsoft Office PowerPoint</Application>
  <PresentationFormat>On-screen Show (16:9)</PresentationFormat>
  <Paragraphs>40</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Anton</vt:lpstr>
      <vt:lpstr>Segoe UI</vt:lpstr>
      <vt:lpstr>Arial</vt:lpstr>
      <vt:lpstr>Aptos Narrow</vt:lpstr>
      <vt:lpstr>Nunito Light</vt:lpstr>
      <vt:lpstr>Catamaran</vt:lpstr>
      <vt:lpstr>Java Programming Workshop by Slidesgo</vt:lpstr>
      <vt:lpstr>CyberSecurity - Final Project </vt:lpstr>
      <vt:lpstr>CyberSecurity - Final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48</cp:revision>
  <dcterms:modified xsi:type="dcterms:W3CDTF">2024-05-14T18:51:29Z</dcterms:modified>
</cp:coreProperties>
</file>