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67" r:id="rId3"/>
    <p:sldId id="259" r:id="rId4"/>
    <p:sldId id="258" r:id="rId5"/>
    <p:sldId id="256" r:id="rId6"/>
    <p:sldId id="257" r:id="rId7"/>
    <p:sldId id="260" r:id="rId8"/>
    <p:sldId id="261" r:id="rId9"/>
    <p:sldId id="268" r:id="rId10"/>
    <p:sldId id="263" r:id="rId11"/>
    <p:sldId id="264" r:id="rId12"/>
    <p:sldId id="265" r:id="rId13"/>
    <p:sldId id="262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208"/>
  </p:normalViewPr>
  <p:slideViewPr>
    <p:cSldViewPr snapToGrid="0" snapToObjects="1">
      <p:cViewPr varScale="1">
        <p:scale>
          <a:sx n="118" d="100"/>
          <a:sy n="118" d="100"/>
        </p:scale>
        <p:origin x="23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E25DC-577C-044A-941B-7D3A7EE3E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FCD9F9-7130-3149-BF99-46D818351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5533C-D5C6-0C4E-A57A-5213E5CC5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1746-5594-0C4B-922F-CF06F4DB1AFC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4727D-8C1C-5D44-AD53-6AF3992C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BAB2A-7CF3-7645-9E5E-DAF8D7E07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0C59-99F3-7E41-90D5-276BD3B2B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6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24EE7-31AD-A847-8AE6-168CFC6D7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51859-16C6-E24B-BC24-136BD556B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85D84-F751-AA42-84EF-944B8DF5E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1746-5594-0C4B-922F-CF06F4DB1AFC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4D67C-5FFD-C340-B1C4-7302992DC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508EC-6E60-4645-B9C0-5C774857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0C59-99F3-7E41-90D5-276BD3B2B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3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5DDE7C-BA0D-C145-95A7-BE22E65621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35789-34EA-874F-BDE6-4B4B61387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C3B1E-EB7D-E040-9EC1-3192682BE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1746-5594-0C4B-922F-CF06F4DB1AFC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5C8FB-67DE-8E41-B22F-D318E4950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5D40D-631F-E14F-BA3F-68110A24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0C59-99F3-7E41-90D5-276BD3B2B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1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B510A-8364-DD46-A178-401F5DC1D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12DD7-4989-BA49-BC85-9AF7FEADD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82597-DE5C-BB45-8B3C-3035ECE50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1746-5594-0C4B-922F-CF06F4DB1AFC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E909A-C5AF-FE47-9A61-0643DDA5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43051-03E8-424D-B105-28E196FA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0C59-99F3-7E41-90D5-276BD3B2B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8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6EC9-6A00-3E48-8DAD-D2850ACD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A3E71-1C9D-E648-A1A5-82F4A0BFB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1ACEA-4869-7241-996A-C64D312C0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1746-5594-0C4B-922F-CF06F4DB1AFC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C57D3-8C1E-B24E-AB76-FA95AF8D0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F567E-5545-3640-8894-CB6E084B4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0C59-99F3-7E41-90D5-276BD3B2B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3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18F4A-3340-F649-B8E4-B4757DA2D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03044-1937-E94F-A3CC-C668E71064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7FEB5-B0B0-CC42-B511-B49CE70B2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6BF08-271A-9141-816D-98621E0F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1746-5594-0C4B-922F-CF06F4DB1AFC}" type="datetimeFigureOut">
              <a:rPr lang="en-US" smtClean="0"/>
              <a:t>4/3/21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FD197-B735-A948-875D-39BE8FCAA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B3E5B-061C-354D-88CB-E01D401C1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0C59-99F3-7E41-90D5-276BD3B2B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8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D816-3B6B-F747-8108-9477827F9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554FE-3DDF-2B4D-84AC-140C0058C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0FBD2-EB63-EC47-B9CA-33CC9A31A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67D15E-273E-7746-853A-6C10227FA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4BEDC5-92A1-9C44-A94B-09A30DB6B3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03C063-5E42-7B42-A3DD-8F937B85B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1746-5594-0C4B-922F-CF06F4DB1AFC}" type="datetimeFigureOut">
              <a:rPr lang="en-US" smtClean="0"/>
              <a:t>4/3/21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D3A7D6-DFD7-9A46-88F2-1E243973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79F02C-C820-2149-8065-BD6A04941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0C59-99F3-7E41-90D5-276BD3B2B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05663-5085-8A4E-9E57-4A9F9E3EA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A5F133-F207-E94B-BFE8-D9D3EC726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1746-5594-0C4B-922F-CF06F4DB1AFC}" type="datetimeFigureOut">
              <a:rPr lang="en-US" smtClean="0"/>
              <a:t>4/3/21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243BE-F1A0-5A4E-B4C7-C34A40256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FA413-3579-4F42-9395-83EA8830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0C59-99F3-7E41-90D5-276BD3B2B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4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CEAA79-1E5A-6F4F-986E-BAC500C79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1746-5594-0C4B-922F-CF06F4DB1AFC}" type="datetimeFigureOut">
              <a:rPr lang="en-US" smtClean="0"/>
              <a:t>4/3/21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9CD71E-A389-6F43-A580-97BEDC02F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8DDE1-5F63-E74C-917B-41A9B7972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0C59-99F3-7E41-90D5-276BD3B2B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4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FE99-DAB7-0246-804C-6B411A4A7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5677F-6850-544D-9F9D-A18BD93A1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8390F-ACF2-8148-A029-05A4F95A3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CC390-0946-0640-A408-18F1B7EA1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1746-5594-0C4B-922F-CF06F4DB1AFC}" type="datetimeFigureOut">
              <a:rPr lang="en-US" smtClean="0"/>
              <a:t>4/3/21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85E09-3CC1-E247-90D1-66F7ACBCC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26A77-9C8C-CF45-B224-804CF9DB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0C59-99F3-7E41-90D5-276BD3B2B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3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83954-1492-6B40-A5CF-9DE06C7FD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D79809-44FF-7E41-B84C-2BB329EBD4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3C08E2-A57A-294B-A5C0-896350C6B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F18C6-4E90-5D4D-A3D7-55A1DDB8F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1746-5594-0C4B-922F-CF06F4DB1AFC}" type="datetimeFigureOut">
              <a:rPr lang="en-US" smtClean="0"/>
              <a:t>4/3/21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E48A3-F9FF-3345-9113-90E99437D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18DDB-7FE8-0C4A-A8CC-8F76F31FA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0C59-99F3-7E41-90D5-276BD3B2B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1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BE0EA3-F32F-F74C-A764-2F82CF07E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A6DCB-4AA6-2F4E-A522-96C0DA420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CD554-DEF8-0845-89E9-FB7EECEFD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11746-5594-0C4B-922F-CF06F4DB1AFC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F5E8B-57BF-5D42-A02E-76A257712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00024-5BD1-FE43-A297-9007E4723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70C59-99F3-7E41-90D5-276BD3B2B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5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picbreeder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4CBDBB-4FBD-4B9E-BD01-054A81D43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1A6F03-171F-40B2-8B2C-A061B8924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2C4834C-B602-4125-8264-BD0D55A58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172EE5-132F-4DD4-8855-4DBBD9C34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5844" y="1110000"/>
            <a:ext cx="10195740" cy="4629235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5029F-EF37-344C-A320-00EF17CB8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875" y="1302871"/>
            <a:ext cx="8188026" cy="20446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Novelty Search in Evolutionary Computations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A30FCE-8F79-0D44-B6C0-1517FDE20CC8}"/>
              </a:ext>
            </a:extLst>
          </p:cNvPr>
          <p:cNvSpPr txBox="1"/>
          <p:nvPr/>
        </p:nvSpPr>
        <p:spPr>
          <a:xfrm>
            <a:off x="1993641" y="3519236"/>
            <a:ext cx="8192843" cy="11180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Arshiya Khan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CCRG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UD</a:t>
            </a:r>
          </a:p>
        </p:txBody>
      </p:sp>
    </p:spTree>
    <p:extLst>
      <p:ext uri="{BB962C8B-B14F-4D97-AF65-F5344CB8AC3E}">
        <p14:creationId xmlns:p14="http://schemas.microsoft.com/office/powerpoint/2010/main" val="1123455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D28BB-F09E-744D-907E-F5E6791E7B10}"/>
              </a:ext>
            </a:extLst>
          </p:cNvPr>
          <p:cNvSpPr txBox="1">
            <a:spLocks/>
          </p:cNvSpPr>
          <p:nvPr/>
        </p:nvSpPr>
        <p:spPr>
          <a:xfrm>
            <a:off x="1524000" y="406400"/>
            <a:ext cx="9144000" cy="9167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NEAT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A69CB-3C06-F248-97D4-9E8317A88A83}"/>
              </a:ext>
            </a:extLst>
          </p:cNvPr>
          <p:cNvSpPr txBox="1">
            <a:spLocks/>
          </p:cNvSpPr>
          <p:nvPr/>
        </p:nvSpPr>
        <p:spPr>
          <a:xfrm>
            <a:off x="1524000" y="1579600"/>
            <a:ext cx="9144000" cy="39821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/>
            <a:r>
              <a:rPr lang="en-US" dirty="0" err="1"/>
              <a:t>NeuroEvolution</a:t>
            </a:r>
            <a:r>
              <a:rPr lang="en-US" dirty="0"/>
              <a:t> of Augmenting Topologies</a:t>
            </a:r>
          </a:p>
          <a:p>
            <a:pPr marL="342900" indent="-342900" algn="just"/>
            <a:r>
              <a:rPr lang="en-US" dirty="0"/>
              <a:t>Objective based algorithm</a:t>
            </a:r>
          </a:p>
          <a:p>
            <a:pPr marL="342900" indent="-342900" algn="just"/>
            <a:r>
              <a:rPr lang="en-US" dirty="0"/>
              <a:t>Evolve ANNs to solve difficult control and sequential decision tasks </a:t>
            </a:r>
          </a:p>
          <a:p>
            <a:pPr marL="342900" indent="-342900" algn="just"/>
            <a:r>
              <a:rPr lang="en-US" dirty="0"/>
              <a:t>Evolution with a population of small, simple networks and </a:t>
            </a:r>
            <a:r>
              <a:rPr lang="en-US" i="1" dirty="0"/>
              <a:t>complexifies </a:t>
            </a:r>
            <a:r>
              <a:rPr lang="en-US" dirty="0"/>
              <a:t>the network topology into diverse species over generations</a:t>
            </a:r>
          </a:p>
          <a:p>
            <a:pPr marL="342900" indent="-342900" algn="just"/>
            <a:endParaRPr lang="en-US" dirty="0"/>
          </a:p>
          <a:p>
            <a:pPr marL="342900" indent="-34290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261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D28BB-F09E-744D-907E-F5E6791E7B10}"/>
              </a:ext>
            </a:extLst>
          </p:cNvPr>
          <p:cNvSpPr txBox="1">
            <a:spLocks/>
          </p:cNvSpPr>
          <p:nvPr/>
        </p:nvSpPr>
        <p:spPr>
          <a:xfrm>
            <a:off x="1524000" y="406400"/>
            <a:ext cx="9144000" cy="9167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NEAT using novelty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A69CB-3C06-F248-97D4-9E8317A88A83}"/>
              </a:ext>
            </a:extLst>
          </p:cNvPr>
          <p:cNvSpPr txBox="1">
            <a:spLocks/>
          </p:cNvSpPr>
          <p:nvPr/>
        </p:nvSpPr>
        <p:spPr>
          <a:xfrm>
            <a:off x="1382485" y="1579600"/>
            <a:ext cx="9144000" cy="39821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Learning method is rewarded for finding any instance whose functionality is significantly different from what has been discovered before</a:t>
            </a:r>
          </a:p>
          <a:p>
            <a:r>
              <a:rPr lang="en-US" dirty="0"/>
              <a:t>Novelty metric: In a space of unique behaviors, how far the new individual is from its predecessor. Example: k-nearest neighbor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42900" indent="-342900" algn="just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B600E2-CEF5-D24C-BD76-AC7F591852BE}"/>
              </a:ext>
            </a:extLst>
          </p:cNvPr>
          <p:cNvSpPr txBox="1"/>
          <p:nvPr/>
        </p:nvSpPr>
        <p:spPr>
          <a:xfrm>
            <a:off x="4354283" y="5768831"/>
            <a:ext cx="1287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Behavior space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06C9601-BFF8-7A41-9AA5-69F60DB20D4D}"/>
              </a:ext>
            </a:extLst>
          </p:cNvPr>
          <p:cNvGrpSpPr/>
          <p:nvPr/>
        </p:nvGrpSpPr>
        <p:grpSpPr>
          <a:xfrm>
            <a:off x="3984170" y="4049486"/>
            <a:ext cx="1937656" cy="1665515"/>
            <a:chOff x="3984170" y="4049486"/>
            <a:chExt cx="1937656" cy="166551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8D9F375-CC43-3348-AA3D-A5C98DB3CD50}"/>
                </a:ext>
              </a:extLst>
            </p:cNvPr>
            <p:cNvSpPr/>
            <p:nvPr/>
          </p:nvSpPr>
          <p:spPr>
            <a:xfrm>
              <a:off x="4365168" y="4844143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55AA5D5-195B-2246-AE0E-6A5AD249BEBC}"/>
                </a:ext>
              </a:extLst>
            </p:cNvPr>
            <p:cNvSpPr/>
            <p:nvPr/>
          </p:nvSpPr>
          <p:spPr>
            <a:xfrm>
              <a:off x="4517568" y="4996543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2605AF5-CE0D-B14C-AE55-6B88AB42B60A}"/>
                </a:ext>
              </a:extLst>
            </p:cNvPr>
            <p:cNvSpPr/>
            <p:nvPr/>
          </p:nvSpPr>
          <p:spPr>
            <a:xfrm>
              <a:off x="4365168" y="5176752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5F1F40F-0344-CF46-A4F8-AC2943B72596}"/>
                </a:ext>
              </a:extLst>
            </p:cNvPr>
            <p:cNvSpPr/>
            <p:nvPr/>
          </p:nvSpPr>
          <p:spPr>
            <a:xfrm>
              <a:off x="4212768" y="5030390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78D0A21-FE56-9F48-9154-9918CACF99FB}"/>
                </a:ext>
              </a:extLst>
            </p:cNvPr>
            <p:cNvSpPr/>
            <p:nvPr/>
          </p:nvSpPr>
          <p:spPr>
            <a:xfrm>
              <a:off x="5769426" y="4682048"/>
              <a:ext cx="152400" cy="1524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1192DBFA-414F-9440-B110-12407AE81CE8}"/>
                </a:ext>
              </a:extLst>
            </p:cNvPr>
            <p:cNvCxnSpPr>
              <a:cxnSpLocks/>
            </p:cNvCxnSpPr>
            <p:nvPr/>
          </p:nvCxnSpPr>
          <p:spPr>
            <a:xfrm>
              <a:off x="3984170" y="4049486"/>
              <a:ext cx="1817914" cy="1665515"/>
            </a:xfrm>
            <a:prstGeom prst="bentConnector3">
              <a:avLst>
                <a:gd name="adj1" fmla="val 299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447AC21-C8AD-6E4C-B29A-8C24031FAFF3}"/>
                </a:ext>
              </a:extLst>
            </p:cNvPr>
            <p:cNvSpPr/>
            <p:nvPr/>
          </p:nvSpPr>
          <p:spPr>
            <a:xfrm>
              <a:off x="4669968" y="4299857"/>
              <a:ext cx="152400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D0B6276-39C7-9A45-995D-F836E281E6DE}"/>
                </a:ext>
              </a:extLst>
            </p:cNvPr>
            <p:cNvSpPr/>
            <p:nvPr/>
          </p:nvSpPr>
          <p:spPr>
            <a:xfrm>
              <a:off x="4893127" y="4049486"/>
              <a:ext cx="152400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997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D28BB-F09E-744D-907E-F5E6791E7B10}"/>
              </a:ext>
            </a:extLst>
          </p:cNvPr>
          <p:cNvSpPr txBox="1">
            <a:spLocks/>
          </p:cNvSpPr>
          <p:nvPr/>
        </p:nvSpPr>
        <p:spPr>
          <a:xfrm>
            <a:off x="1524000" y="406400"/>
            <a:ext cx="9144000" cy="9167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Maze experiment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A69CB-3C06-F248-97D4-9E8317A88A83}"/>
              </a:ext>
            </a:extLst>
          </p:cNvPr>
          <p:cNvSpPr txBox="1">
            <a:spLocks/>
          </p:cNvSpPr>
          <p:nvPr/>
        </p:nvSpPr>
        <p:spPr>
          <a:xfrm>
            <a:off x="1393371" y="1231258"/>
            <a:ext cx="10156372" cy="27663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/>
            <a:r>
              <a:rPr lang="en-US" dirty="0"/>
              <a:t>Suitable deceptive landscape</a:t>
            </a:r>
          </a:p>
          <a:p>
            <a:pPr marL="342900" indent="-342900" algn="just"/>
            <a:r>
              <a:rPr lang="en-US" dirty="0"/>
              <a:t>Actor: A maze navigating robot controlled by an ANN</a:t>
            </a:r>
          </a:p>
          <a:p>
            <a:pPr marL="342900" indent="-342900" algn="just"/>
            <a:r>
              <a:rPr lang="en-US" dirty="0"/>
              <a:t>Fitness function: How close the maze navigator is to the end point</a:t>
            </a:r>
          </a:p>
          <a:p>
            <a:pPr marL="342900" indent="-342900" algn="just"/>
            <a:r>
              <a:rPr lang="en-US" dirty="0"/>
              <a:t>Deception: dead ends that lead close to the end point</a:t>
            </a:r>
          </a:p>
          <a:p>
            <a:pPr marL="342900" indent="-342900" algn="just"/>
            <a:r>
              <a:rPr lang="en-US" dirty="0"/>
              <a:t>Goal: Searching for an </a:t>
            </a:r>
            <a:r>
              <a:rPr lang="en-US" i="1" dirty="0"/>
              <a:t>ANN </a:t>
            </a:r>
            <a:r>
              <a:rPr lang="en-US" dirty="0"/>
              <a:t>that itself can navigate the maze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D77893E-674D-6545-A969-53D2CB885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773" y="3883860"/>
            <a:ext cx="2186244" cy="1875230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19AFAAF8-C5D5-C341-AC87-2DEC5BB04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933" y="4371641"/>
            <a:ext cx="2186245" cy="12746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66F4CB-7350-104E-ADE9-9C84891344D0}"/>
              </a:ext>
            </a:extLst>
          </p:cNvPr>
          <p:cNvSpPr txBox="1"/>
          <p:nvPr/>
        </p:nvSpPr>
        <p:spPr>
          <a:xfrm>
            <a:off x="2475118" y="5687144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F4ED99-815B-7A4C-A0F7-936A98B543AD}"/>
              </a:ext>
            </a:extLst>
          </p:cNvPr>
          <p:cNvSpPr txBox="1"/>
          <p:nvPr/>
        </p:nvSpPr>
        <p:spPr>
          <a:xfrm>
            <a:off x="4546288" y="5741730"/>
            <a:ext cx="108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Navigator</a:t>
            </a:r>
          </a:p>
        </p:txBody>
      </p:sp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32320441-3711-CC46-B4F8-C359BE908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2587" y="4371641"/>
            <a:ext cx="2186245" cy="1037351"/>
          </a:xfrm>
          <a:prstGeom prst="rect">
            <a:avLst/>
          </a:prstGeom>
        </p:spPr>
      </p:pic>
      <p:pic>
        <p:nvPicPr>
          <p:cNvPr id="3073" name="Picture 1" descr="page15image54495888">
            <a:extLst>
              <a:ext uri="{FF2B5EF4-FFF2-40B4-BE49-F238E27FC236}">
                <a16:creationId xmlns:a16="http://schemas.microsoft.com/office/drawing/2014/main" id="{93D59C23-886A-7F4F-92D0-9B0A4D581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483" y="4312305"/>
            <a:ext cx="1099168" cy="115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3ADD50-D36D-B749-BBA1-F04E50346A4D}"/>
              </a:ext>
            </a:extLst>
          </p:cNvPr>
          <p:cNvSpPr txBox="1"/>
          <p:nvPr/>
        </p:nvSpPr>
        <p:spPr>
          <a:xfrm>
            <a:off x="7696709" y="5687144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Medium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C93411-AAD3-BB41-B7B6-436E9D4B7CA9}"/>
              </a:ext>
            </a:extLst>
          </p:cNvPr>
          <p:cNvSpPr txBox="1"/>
          <p:nvPr/>
        </p:nvSpPr>
        <p:spPr>
          <a:xfrm>
            <a:off x="10113969" y="5687144"/>
            <a:ext cx="110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 map</a:t>
            </a:r>
          </a:p>
        </p:txBody>
      </p:sp>
    </p:spTree>
    <p:extLst>
      <p:ext uri="{BB962C8B-B14F-4D97-AF65-F5344CB8AC3E}">
        <p14:creationId xmlns:p14="http://schemas.microsoft.com/office/powerpoint/2010/main" val="3919456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DBE0-1E39-FF4F-A1F6-D911D3B9BD18}"/>
              </a:ext>
            </a:extLst>
          </p:cNvPr>
          <p:cNvSpPr txBox="1">
            <a:spLocks/>
          </p:cNvSpPr>
          <p:nvPr/>
        </p:nvSpPr>
        <p:spPr>
          <a:xfrm>
            <a:off x="1175658" y="820056"/>
            <a:ext cx="3657600" cy="9167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Fitness-based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4631D4-71AF-3F48-B375-3BAD666BFF2A}"/>
              </a:ext>
            </a:extLst>
          </p:cNvPr>
          <p:cNvSpPr txBox="1">
            <a:spLocks/>
          </p:cNvSpPr>
          <p:nvPr/>
        </p:nvSpPr>
        <p:spPr>
          <a:xfrm>
            <a:off x="5954487" y="1590348"/>
            <a:ext cx="5116286" cy="23176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/>
            <a:r>
              <a:rPr lang="en-US" sz="2400" dirty="0"/>
              <a:t>Novelty metric rewards the robot for ending in a place where none have ended before </a:t>
            </a:r>
          </a:p>
          <a:p>
            <a:pPr marL="342900" indent="-342900" algn="just"/>
            <a:r>
              <a:rPr lang="en-US" sz="2400" dirty="0"/>
              <a:t>Method of traversal is ignored</a:t>
            </a:r>
          </a:p>
          <a:p>
            <a:pPr marL="342900" indent="-342900" algn="just"/>
            <a:r>
              <a:rPr lang="en-US" sz="2400" dirty="0"/>
              <a:t>No knowledge of the final goal</a:t>
            </a:r>
          </a:p>
          <a:p>
            <a:pPr marL="342900" indent="-342900" algn="just"/>
            <a:endParaRPr lang="en-US" dirty="0"/>
          </a:p>
          <a:p>
            <a:pPr marL="342900" indent="-342900" algn="just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7986233-56FC-6D48-8A9E-C07ED8894C00}"/>
              </a:ext>
            </a:extLst>
          </p:cNvPr>
          <p:cNvSpPr txBox="1">
            <a:spLocks/>
          </p:cNvSpPr>
          <p:nvPr/>
        </p:nvSpPr>
        <p:spPr>
          <a:xfrm>
            <a:off x="6683830" y="820055"/>
            <a:ext cx="3657600" cy="9167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Novelty-based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4DBC7E6-6FAA-DE44-A63E-D91F74819DB2}"/>
              </a:ext>
            </a:extLst>
          </p:cNvPr>
          <p:cNvSpPr txBox="1">
            <a:spLocks/>
          </p:cNvSpPr>
          <p:nvPr/>
        </p:nvSpPr>
        <p:spPr>
          <a:xfrm>
            <a:off x="446315" y="1590348"/>
            <a:ext cx="5116286" cy="25244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/>
            <a:r>
              <a:rPr lang="en-US" sz="2400" dirty="0"/>
              <a:t>Fitness function: distance from the robot to the goal</a:t>
            </a:r>
          </a:p>
          <a:p>
            <a:pPr marL="342900" indent="-342900" algn="just"/>
            <a:r>
              <a:rPr lang="en-US" sz="2400" dirty="0"/>
              <a:t>With no deceptive obstacles, this fitness function defines a monotonic gradient for search to follow</a:t>
            </a: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2B7B431B-EAF6-B949-9CD3-EE6576F41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830" y="3807078"/>
            <a:ext cx="2641600" cy="1295400"/>
          </a:xfrm>
          <a:prstGeom prst="rect">
            <a:avLst/>
          </a:prstGeom>
        </p:spPr>
      </p:pic>
      <p:pic>
        <p:nvPicPr>
          <p:cNvPr id="2049" name="Picture 1" descr="page18image54461248">
            <a:extLst>
              <a:ext uri="{FF2B5EF4-FFF2-40B4-BE49-F238E27FC236}">
                <a16:creationId xmlns:a16="http://schemas.microsoft.com/office/drawing/2014/main" id="{5048ED85-CE3F-594E-A7B1-98BD80211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802" y="3799833"/>
            <a:ext cx="25908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age18image54074480">
            <a:extLst>
              <a:ext uri="{FF2B5EF4-FFF2-40B4-BE49-F238E27FC236}">
                <a16:creationId xmlns:a16="http://schemas.microsoft.com/office/drawing/2014/main" id="{04ED28A3-01F4-C24C-A0AB-04BA3FF7E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565" y="3727015"/>
            <a:ext cx="1257299" cy="129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page18image54460624">
            <a:extLst>
              <a:ext uri="{FF2B5EF4-FFF2-40B4-BE49-F238E27FC236}">
                <a16:creationId xmlns:a16="http://schemas.microsoft.com/office/drawing/2014/main" id="{2D69E8CD-4366-6E46-A188-54B79EC58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488" y="3807078"/>
            <a:ext cx="1255540" cy="129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0B17510A-D786-8445-A501-F341E238B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8405"/>
              </p:ext>
            </p:extLst>
          </p:nvPr>
        </p:nvGraphicFramePr>
        <p:xfrm>
          <a:off x="141488" y="5267652"/>
          <a:ext cx="11286376" cy="9116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3255">
                  <a:extLst>
                    <a:ext uri="{9D8B030D-6E8A-4147-A177-3AD203B41FA5}">
                      <a16:colId xmlns:a16="http://schemas.microsoft.com/office/drawing/2014/main" val="1750303575"/>
                    </a:ext>
                  </a:extLst>
                </a:gridCol>
                <a:gridCol w="2351314">
                  <a:extLst>
                    <a:ext uri="{9D8B030D-6E8A-4147-A177-3AD203B41FA5}">
                      <a16:colId xmlns:a16="http://schemas.microsoft.com/office/drawing/2014/main" val="518347376"/>
                    </a:ext>
                  </a:extLst>
                </a:gridCol>
                <a:gridCol w="3635829">
                  <a:extLst>
                    <a:ext uri="{9D8B030D-6E8A-4147-A177-3AD203B41FA5}">
                      <a16:colId xmlns:a16="http://schemas.microsoft.com/office/drawing/2014/main" val="3490833452"/>
                    </a:ext>
                  </a:extLst>
                </a:gridCol>
                <a:gridCol w="2329543">
                  <a:extLst>
                    <a:ext uri="{9D8B030D-6E8A-4147-A177-3AD203B41FA5}">
                      <a16:colId xmlns:a16="http://schemas.microsoft.com/office/drawing/2014/main" val="4124623635"/>
                    </a:ext>
                  </a:extLst>
                </a:gridCol>
                <a:gridCol w="1086435">
                  <a:extLst>
                    <a:ext uri="{9D8B030D-6E8A-4147-A177-3AD203B41FA5}">
                      <a16:colId xmlns:a16="http://schemas.microsoft.com/office/drawing/2014/main" val="3888351816"/>
                    </a:ext>
                  </a:extLst>
                </a:gridCol>
              </a:tblGrid>
              <a:tr h="436462">
                <a:tc>
                  <a:txBody>
                    <a:bodyPr/>
                    <a:lstStyle/>
                    <a:p>
                      <a:r>
                        <a:rPr lang="en-US" b="1" dirty="0"/>
                        <a:t>No of runs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40/40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40/40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39/40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598782"/>
                  </a:ext>
                </a:extLst>
              </a:tr>
              <a:tr h="475196">
                <a:tc>
                  <a:txBody>
                    <a:bodyPr/>
                    <a:lstStyle/>
                    <a:p>
                      <a:r>
                        <a:rPr lang="en-US" b="1" dirty="0"/>
                        <a:t>No of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56, 334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18, 274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35, 109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43184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FF70CBC-CB0F-E04F-8BED-222D32B76019}"/>
              </a:ext>
            </a:extLst>
          </p:cNvPr>
          <p:cNvSpPr txBox="1"/>
          <p:nvPr/>
        </p:nvSpPr>
        <p:spPr>
          <a:xfrm>
            <a:off x="788783" y="3832376"/>
            <a:ext cx="521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start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0A82CF-7E4A-0740-9F57-D4DEE97A729E}"/>
              </a:ext>
            </a:extLst>
          </p:cNvPr>
          <p:cNvSpPr txBox="1"/>
          <p:nvPr/>
        </p:nvSpPr>
        <p:spPr>
          <a:xfrm>
            <a:off x="3268949" y="4931403"/>
            <a:ext cx="501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stop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B4EA06-A260-9C40-9E4A-7A9D944491AE}"/>
              </a:ext>
            </a:extLst>
          </p:cNvPr>
          <p:cNvSpPr txBox="1"/>
          <p:nvPr/>
        </p:nvSpPr>
        <p:spPr>
          <a:xfrm>
            <a:off x="6775122" y="3888727"/>
            <a:ext cx="521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start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468C4D-B721-9B40-BDC7-0105A7DCD984}"/>
              </a:ext>
            </a:extLst>
          </p:cNvPr>
          <p:cNvSpPr txBox="1"/>
          <p:nvPr/>
        </p:nvSpPr>
        <p:spPr>
          <a:xfrm>
            <a:off x="9182052" y="4877287"/>
            <a:ext cx="501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stop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A66527-417A-DB4A-8009-90B3E10CF800}"/>
              </a:ext>
            </a:extLst>
          </p:cNvPr>
          <p:cNvSpPr txBox="1"/>
          <p:nvPr/>
        </p:nvSpPr>
        <p:spPr>
          <a:xfrm>
            <a:off x="3813602" y="4838163"/>
            <a:ext cx="521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start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B73E91-5DE4-E14C-A32F-4B9F8A0F42A7}"/>
              </a:ext>
            </a:extLst>
          </p:cNvPr>
          <p:cNvSpPr txBox="1"/>
          <p:nvPr/>
        </p:nvSpPr>
        <p:spPr>
          <a:xfrm>
            <a:off x="4123429" y="3580950"/>
            <a:ext cx="501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stop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68FF19-2D61-EB4C-9AE6-E3021D8FAD4D}"/>
              </a:ext>
            </a:extLst>
          </p:cNvPr>
          <p:cNvSpPr txBox="1"/>
          <p:nvPr/>
        </p:nvSpPr>
        <p:spPr>
          <a:xfrm>
            <a:off x="10090656" y="3482523"/>
            <a:ext cx="501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stop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A43FFF-710A-E141-BC54-974790655548}"/>
              </a:ext>
            </a:extLst>
          </p:cNvPr>
          <p:cNvSpPr txBox="1"/>
          <p:nvPr/>
        </p:nvSpPr>
        <p:spPr>
          <a:xfrm>
            <a:off x="9741029" y="4732979"/>
            <a:ext cx="521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start</a:t>
            </a:r>
            <a:endParaRPr lang="en-US" dirty="0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EFED6969-D30C-8A4A-9E4A-096F13940A18}"/>
              </a:ext>
            </a:extLst>
          </p:cNvPr>
          <p:cNvCxnSpPr>
            <a:stCxn id="17" idx="0"/>
          </p:cNvCxnSpPr>
          <p:nvPr/>
        </p:nvCxnSpPr>
        <p:spPr>
          <a:xfrm rot="16200000" flipH="1">
            <a:off x="1181820" y="3700308"/>
            <a:ext cx="153888" cy="418025"/>
          </a:xfrm>
          <a:prstGeom prst="curvedConnector4">
            <a:avLst>
              <a:gd name="adj1" fmla="val -148550"/>
              <a:gd name="adj2" fmla="val 8121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6CD8FC84-27EF-9040-8555-7F629661D617}"/>
              </a:ext>
            </a:extLst>
          </p:cNvPr>
          <p:cNvCxnSpPr>
            <a:stCxn id="26" idx="0"/>
          </p:cNvCxnSpPr>
          <p:nvPr/>
        </p:nvCxnSpPr>
        <p:spPr>
          <a:xfrm rot="16200000" flipH="1">
            <a:off x="4260605" y="3694547"/>
            <a:ext cx="327021" cy="99826"/>
          </a:xfrm>
          <a:prstGeom prst="curvedConnector5">
            <a:avLst>
              <a:gd name="adj1" fmla="val -69904"/>
              <a:gd name="adj2" fmla="val 480210"/>
              <a:gd name="adj3" fmla="val 970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B776CF32-2015-894B-9152-536714F44704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 flipH="1" flipV="1">
            <a:off x="10090656" y="3636412"/>
            <a:ext cx="172312" cy="252316"/>
          </a:xfrm>
          <a:prstGeom prst="curvedConnector4">
            <a:avLst>
              <a:gd name="adj1" fmla="val -132666"/>
              <a:gd name="adj2" fmla="val 8049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8252B8A6-CD8D-184B-B659-BDE35DABDCE8}"/>
              </a:ext>
            </a:extLst>
          </p:cNvPr>
          <p:cNvCxnSpPr>
            <a:stCxn id="22" idx="1"/>
          </p:cNvCxnSpPr>
          <p:nvPr/>
        </p:nvCxnSpPr>
        <p:spPr>
          <a:xfrm rot="10800000" flipH="1">
            <a:off x="3268948" y="4678264"/>
            <a:ext cx="185895" cy="407028"/>
          </a:xfrm>
          <a:prstGeom prst="curvedConnector4">
            <a:avLst>
              <a:gd name="adj1" fmla="val -122973"/>
              <a:gd name="adj2" fmla="val 6890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042B0939-B73B-A745-A041-18350B218263}"/>
              </a:ext>
            </a:extLst>
          </p:cNvPr>
          <p:cNvCxnSpPr>
            <a:cxnSpLocks/>
            <a:stCxn id="23" idx="0"/>
          </p:cNvCxnSpPr>
          <p:nvPr/>
        </p:nvCxnSpPr>
        <p:spPr>
          <a:xfrm rot="16200000" flipH="1">
            <a:off x="7213963" y="3710855"/>
            <a:ext cx="97536" cy="453280"/>
          </a:xfrm>
          <a:prstGeom prst="curvedConnector4">
            <a:avLst>
              <a:gd name="adj1" fmla="val -234375"/>
              <a:gd name="adj2" fmla="val 7878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EC493A13-2D40-E643-B883-719DA13488C3}"/>
              </a:ext>
            </a:extLst>
          </p:cNvPr>
          <p:cNvCxnSpPr>
            <a:cxnSpLocks/>
            <a:stCxn id="25" idx="2"/>
          </p:cNvCxnSpPr>
          <p:nvPr/>
        </p:nvCxnSpPr>
        <p:spPr>
          <a:xfrm rot="5400000" flipH="1" flipV="1">
            <a:off x="4117118" y="4888857"/>
            <a:ext cx="214536" cy="299630"/>
          </a:xfrm>
          <a:prstGeom prst="curvedConnector4">
            <a:avLst>
              <a:gd name="adj1" fmla="val -106556"/>
              <a:gd name="adj2" fmla="val 9354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E7983BD8-020B-2E42-A2C9-66BDABB08B5F}"/>
              </a:ext>
            </a:extLst>
          </p:cNvPr>
          <p:cNvCxnSpPr>
            <a:stCxn id="24" idx="1"/>
          </p:cNvCxnSpPr>
          <p:nvPr/>
        </p:nvCxnSpPr>
        <p:spPr>
          <a:xfrm rot="10800000" flipH="1">
            <a:off x="9182051" y="4678264"/>
            <a:ext cx="168777" cy="352912"/>
          </a:xfrm>
          <a:prstGeom prst="curvedConnector4">
            <a:avLst>
              <a:gd name="adj1" fmla="val -135445"/>
              <a:gd name="adj2" fmla="val 7180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101F335A-69C4-E24C-BE60-5092FAF289B7}"/>
              </a:ext>
            </a:extLst>
          </p:cNvPr>
          <p:cNvCxnSpPr>
            <a:cxnSpLocks/>
            <a:stCxn id="28" idx="2"/>
          </p:cNvCxnSpPr>
          <p:nvPr/>
        </p:nvCxnSpPr>
        <p:spPr>
          <a:xfrm rot="5400000" flipH="1" flipV="1">
            <a:off x="10131275" y="4830601"/>
            <a:ext cx="80878" cy="339432"/>
          </a:xfrm>
          <a:prstGeom prst="curvedConnector4">
            <a:avLst>
              <a:gd name="adj1" fmla="val -282648"/>
              <a:gd name="adj2" fmla="val 8844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7C4245A-D835-084E-A23D-D63F449D24AD}"/>
              </a:ext>
            </a:extLst>
          </p:cNvPr>
          <p:cNvSpPr txBox="1"/>
          <p:nvPr/>
        </p:nvSpPr>
        <p:spPr>
          <a:xfrm>
            <a:off x="4352123" y="6070663"/>
            <a:ext cx="307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Dots = navigator </a:t>
            </a:r>
            <a:r>
              <a:rPr lang="en-US"/>
              <a:t>end locations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733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D649A0-156A-6D4B-9303-2E00BF667BBD}"/>
              </a:ext>
            </a:extLst>
          </p:cNvPr>
          <p:cNvSpPr txBox="1"/>
          <p:nvPr/>
        </p:nvSpPr>
        <p:spPr>
          <a:xfrm>
            <a:off x="4461033" y="3013501"/>
            <a:ext cx="32699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4800" dirty="0"/>
              <a:t>Questions??</a:t>
            </a:r>
          </a:p>
        </p:txBody>
      </p:sp>
    </p:spTree>
    <p:extLst>
      <p:ext uri="{BB962C8B-B14F-4D97-AF65-F5344CB8AC3E}">
        <p14:creationId xmlns:p14="http://schemas.microsoft.com/office/powerpoint/2010/main" val="92899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93898FF-D987-4B0E-BFB4-85F5EB356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54E6D0-A14C-40BE-8E45-081517266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516C1EB-8D62-4BF0-92B5-02E6AE43B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737E5B8-8F31-4942-B159-B213C4D6D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8F530DA-C7D1-4968-8F8A-8700C2BB2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552813"/>
            <a:ext cx="11099352" cy="5905972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EC8DBA13-79F9-054D-AD09-E00AD19332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1532"/>
          <a:stretch/>
        </p:blipFill>
        <p:spPr>
          <a:xfrm>
            <a:off x="1807606" y="1295400"/>
            <a:ext cx="8229024" cy="425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45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00E23-4930-374C-AA67-11F38EDC2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916791"/>
          </a:xfrm>
        </p:spPr>
        <p:txBody>
          <a:bodyPr/>
          <a:lstStyle/>
          <a:p>
            <a:r>
              <a:rPr lang="en-US"/>
              <a:t>Evolutionary computation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700D1-EB89-6649-8B89-DF14ADA6C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79600"/>
            <a:ext cx="9144000" cy="3982104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Computational intelligence technique inspired from natural evolution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Process of natural evolution is used as a role model for a strategy for finding optimal or near optimal solutions for a given problem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Examples: Ant colony optimization, Swarm intelligence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Genetic algorithms</a:t>
            </a:r>
          </a:p>
        </p:txBody>
      </p:sp>
    </p:spTree>
    <p:extLst>
      <p:ext uri="{BB962C8B-B14F-4D97-AF65-F5344CB8AC3E}">
        <p14:creationId xmlns:p14="http://schemas.microsoft.com/office/powerpoint/2010/main" val="1416466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00E23-4930-374C-AA67-11F38EDC2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916791"/>
          </a:xfrm>
        </p:spPr>
        <p:txBody>
          <a:bodyPr/>
          <a:lstStyle/>
          <a:p>
            <a:r>
              <a:rPr lang="en-US"/>
              <a:t>Genetic algorithm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700D1-EB89-6649-8B89-DF14ADA6C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23191"/>
            <a:ext cx="9144000" cy="4816351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High-quality solutions to optimization and search problems by relying on biologically inspired operators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/>
              <a:t>Initial Population: </a:t>
            </a:r>
            <a:r>
              <a:rPr lang="en-US" sz="2000" dirty="0"/>
              <a:t>a genetic representation of the solution domain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/>
              <a:t>Fitness Function: </a:t>
            </a:r>
            <a:r>
              <a:rPr lang="en-US" sz="2000" dirty="0"/>
              <a:t>Determines how fit an individual is (the ability of an individual to compete with other individuals)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/>
              <a:t>Selection: </a:t>
            </a:r>
            <a:r>
              <a:rPr lang="en-US" sz="2000" dirty="0"/>
              <a:t>A pair of two individuals (parents) are selected based on their fitness scores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/>
              <a:t>Crossover: </a:t>
            </a:r>
            <a:r>
              <a:rPr lang="en-US" sz="2000" dirty="0"/>
              <a:t>Offspring are created by exchanging the genes of parents among themselves until the crossover point is reached.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/>
              <a:t>Mutation: </a:t>
            </a:r>
            <a:r>
              <a:rPr lang="en-US" sz="2000" dirty="0"/>
              <a:t>In certain new offspring formed, some of their genes can be subjected to a mutation with a low random probability.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/>
              <a:t>Termination: </a:t>
            </a:r>
            <a:r>
              <a:rPr lang="en-US" sz="2000" dirty="0"/>
              <a:t>The algorithm terminates if the population has converged (does not produce offspring which are significantly different from the previous generation)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242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6A7B0B5-82E0-5143-A0E6-F9BC62336E8A}"/>
              </a:ext>
            </a:extLst>
          </p:cNvPr>
          <p:cNvSpPr txBox="1"/>
          <p:nvPr/>
        </p:nvSpPr>
        <p:spPr>
          <a:xfrm>
            <a:off x="1200660" y="1213170"/>
            <a:ext cx="856325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bahama</a:t>
            </a:r>
            <a:endParaRPr lang="en-US" sz="1600" dirty="0"/>
          </a:p>
          <a:p>
            <a:r>
              <a:rPr lang="en-US" sz="1600" dirty="0" err="1"/>
              <a:t>abcdef</a:t>
            </a:r>
            <a:endParaRPr lang="en-US" sz="1600" dirty="0"/>
          </a:p>
          <a:p>
            <a:r>
              <a:rPr lang="en-US" sz="1600" dirty="0" err="1"/>
              <a:t>ijklmn</a:t>
            </a:r>
            <a:endParaRPr lang="en-US" sz="1600" dirty="0"/>
          </a:p>
          <a:p>
            <a:r>
              <a:rPr lang="en-US" sz="1600" dirty="0"/>
              <a:t>…………</a:t>
            </a:r>
          </a:p>
          <a:p>
            <a:r>
              <a:rPr lang="en-US" sz="1600" dirty="0" err="1"/>
              <a:t>mnopqr</a:t>
            </a:r>
            <a:endParaRPr lang="en-US" sz="1600" dirty="0"/>
          </a:p>
          <a:p>
            <a:r>
              <a:rPr lang="en-US" sz="1600" dirty="0" err="1"/>
              <a:t>stuvwx</a:t>
            </a:r>
            <a:endParaRPr lang="en-US" sz="1600" dirty="0"/>
          </a:p>
          <a:p>
            <a:r>
              <a:rPr lang="en-US" sz="1600" dirty="0"/>
              <a:t>cabana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1E412-886F-C442-B352-88969F35A3F5}"/>
              </a:ext>
            </a:extLst>
          </p:cNvPr>
          <p:cNvSpPr txBox="1"/>
          <p:nvPr/>
        </p:nvSpPr>
        <p:spPr>
          <a:xfrm>
            <a:off x="3216583" y="1705451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banana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906F19-B301-5E42-9A7A-8B2D994AAB5C}"/>
              </a:ext>
            </a:extLst>
          </p:cNvPr>
          <p:cNvSpPr txBox="1"/>
          <p:nvPr/>
        </p:nvSpPr>
        <p:spPr>
          <a:xfrm>
            <a:off x="5273465" y="1092290"/>
            <a:ext cx="24928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banyan</a:t>
            </a:r>
            <a:r>
              <a:rPr lang="en-US" sz="1600" dirty="0"/>
              <a:t>, 5</a:t>
            </a:r>
          </a:p>
          <a:p>
            <a:r>
              <a:rPr lang="en-US" sz="1600" dirty="0" err="1"/>
              <a:t>abcdef</a:t>
            </a:r>
            <a:r>
              <a:rPr lang="en-US" sz="1600" dirty="0"/>
              <a:t>, 2 #(2 characters are present in this word)</a:t>
            </a:r>
          </a:p>
          <a:p>
            <a:r>
              <a:rPr lang="en-US" sz="1600" dirty="0" err="1"/>
              <a:t>ijklmn</a:t>
            </a:r>
            <a:r>
              <a:rPr lang="en-US" sz="1600" dirty="0"/>
              <a:t>, 1</a:t>
            </a:r>
          </a:p>
          <a:p>
            <a:r>
              <a:rPr lang="en-US" sz="1600" dirty="0" err="1"/>
              <a:t>mnopqr</a:t>
            </a:r>
            <a:r>
              <a:rPr lang="en-US" sz="1600" dirty="0"/>
              <a:t>, 1</a:t>
            </a:r>
          </a:p>
          <a:p>
            <a:r>
              <a:rPr lang="en-US" sz="1600" dirty="0" err="1"/>
              <a:t>stuvwx</a:t>
            </a:r>
            <a:r>
              <a:rPr lang="en-US" sz="1600" dirty="0"/>
              <a:t>, 0</a:t>
            </a:r>
          </a:p>
          <a:p>
            <a:r>
              <a:rPr lang="en-US" sz="1600" b="1" dirty="0"/>
              <a:t>cabana</a:t>
            </a:r>
            <a:r>
              <a:rPr lang="en-US" sz="1600" dirty="0"/>
              <a:t>, 5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C9F99E-36FC-C84C-B8DD-E7FAD8B608EB}"/>
              </a:ext>
            </a:extLst>
          </p:cNvPr>
          <p:cNvSpPr txBox="1"/>
          <p:nvPr/>
        </p:nvSpPr>
        <p:spPr>
          <a:xfrm>
            <a:off x="2790185" y="501525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Fitness objective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4174D7-F947-6740-A636-80FDA6C8C587}"/>
              </a:ext>
            </a:extLst>
          </p:cNvPr>
          <p:cNvSpPr txBox="1"/>
          <p:nvPr/>
        </p:nvSpPr>
        <p:spPr>
          <a:xfrm>
            <a:off x="1073382" y="501525"/>
            <a:ext cx="122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Population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1B2238-918E-304C-A31C-3BC78F06D1F7}"/>
              </a:ext>
            </a:extLst>
          </p:cNvPr>
          <p:cNvSpPr txBox="1"/>
          <p:nvPr/>
        </p:nvSpPr>
        <p:spPr>
          <a:xfrm>
            <a:off x="5750747" y="502307"/>
            <a:ext cx="1389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Fitness score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14534F-8440-5246-97EB-6275E8CB8A34}"/>
              </a:ext>
            </a:extLst>
          </p:cNvPr>
          <p:cNvSpPr txBox="1"/>
          <p:nvPr/>
        </p:nvSpPr>
        <p:spPr>
          <a:xfrm>
            <a:off x="8545286" y="501525"/>
            <a:ext cx="220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Selecting the Parents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DCD1F9-5BAA-DA4A-A35C-C5EB26D34DE8}"/>
              </a:ext>
            </a:extLst>
          </p:cNvPr>
          <p:cNvSpPr txBox="1"/>
          <p:nvPr/>
        </p:nvSpPr>
        <p:spPr>
          <a:xfrm>
            <a:off x="9150484" y="1120676"/>
            <a:ext cx="990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banyan, 5</a:t>
            </a:r>
          </a:p>
          <a:p>
            <a:r>
              <a:rPr lang="en-US" sz="1600" dirty="0"/>
              <a:t>cabana, 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44A9F0-926A-F047-9E8F-CD25FD1688E4}"/>
              </a:ext>
            </a:extLst>
          </p:cNvPr>
          <p:cNvSpPr txBox="1"/>
          <p:nvPr/>
        </p:nvSpPr>
        <p:spPr>
          <a:xfrm>
            <a:off x="1013895" y="3542088"/>
            <a:ext cx="207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Making a Crossover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1F0BC2-95BD-3D4A-9B40-B12C7BBBE026}"/>
              </a:ext>
            </a:extLst>
          </p:cNvPr>
          <p:cNvSpPr txBox="1"/>
          <p:nvPr/>
        </p:nvSpPr>
        <p:spPr>
          <a:xfrm>
            <a:off x="1132115" y="4082143"/>
            <a:ext cx="238397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canyan</a:t>
            </a:r>
            <a:endParaRPr lang="en-US" dirty="0"/>
          </a:p>
          <a:p>
            <a:pPr algn="ctr"/>
            <a:r>
              <a:rPr lang="en-US" dirty="0" err="1"/>
              <a:t>cabyan</a:t>
            </a:r>
            <a:endParaRPr lang="en-US" dirty="0"/>
          </a:p>
          <a:p>
            <a:pPr algn="ctr"/>
            <a:r>
              <a:rPr lang="en-US" dirty="0" err="1"/>
              <a:t>cabyna</a:t>
            </a:r>
            <a:endParaRPr lang="en-US" dirty="0"/>
          </a:p>
          <a:p>
            <a:pPr algn="ctr"/>
            <a:r>
              <a:rPr lang="en-US" dirty="0" err="1"/>
              <a:t>babyna</a:t>
            </a:r>
            <a:endParaRPr lang="en-US" dirty="0"/>
          </a:p>
          <a:p>
            <a:pPr algn="ctr"/>
            <a:r>
              <a:rPr lang="en-US" dirty="0"/>
              <a:t>banana</a:t>
            </a:r>
          </a:p>
          <a:p>
            <a:pPr algn="ctr"/>
            <a:r>
              <a:rPr lang="en-US" dirty="0" err="1"/>
              <a:t>yanbac</a:t>
            </a:r>
            <a:endParaRPr lang="en-US" dirty="0"/>
          </a:p>
          <a:p>
            <a:r>
              <a:rPr lang="en-US" sz="1400" dirty="0"/>
              <a:t>All other possible combinations from the parent words ‘banyan’ and ‘cabana’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AF9A8-009B-7B4A-A6BB-D5AC23F33816}"/>
              </a:ext>
            </a:extLst>
          </p:cNvPr>
          <p:cNvSpPr txBox="1"/>
          <p:nvPr/>
        </p:nvSpPr>
        <p:spPr>
          <a:xfrm>
            <a:off x="4381133" y="3542088"/>
            <a:ext cx="2049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Making a Mutation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7A8948-AE0E-2F41-880C-6604A0E3E7A2}"/>
              </a:ext>
            </a:extLst>
          </p:cNvPr>
          <p:cNvGrpSpPr/>
          <p:nvPr/>
        </p:nvGrpSpPr>
        <p:grpSpPr>
          <a:xfrm>
            <a:off x="4298830" y="3983289"/>
            <a:ext cx="2214078" cy="646331"/>
            <a:chOff x="4517571" y="4082143"/>
            <a:chExt cx="2214078" cy="6463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EDDC3FE-8763-6146-8F74-C0C09F864160}"/>
                </a:ext>
              </a:extLst>
            </p:cNvPr>
            <p:cNvSpPr txBox="1"/>
            <p:nvPr/>
          </p:nvSpPr>
          <p:spPr>
            <a:xfrm>
              <a:off x="4517571" y="4082143"/>
              <a:ext cx="882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ban</a:t>
              </a:r>
              <a:r>
                <a:rPr lang="en-US" dirty="0">
                  <a:solidFill>
                    <a:srgbClr val="7030A0"/>
                  </a:solidFill>
                </a:rPr>
                <a:t>yan</a:t>
              </a:r>
            </a:p>
            <a:p>
              <a:r>
                <a:rPr lang="en-US" dirty="0" err="1">
                  <a:solidFill>
                    <a:srgbClr val="7030A0"/>
                  </a:solidFill>
                </a:rPr>
                <a:t>yan</a:t>
              </a:r>
              <a:r>
                <a:rPr lang="en-US" dirty="0" err="1"/>
                <a:t>bac</a:t>
              </a:r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FB49229-1916-C34F-9DE2-260FB406988E}"/>
                </a:ext>
              </a:extLst>
            </p:cNvPr>
            <p:cNvSpPr txBox="1"/>
            <p:nvPr/>
          </p:nvSpPr>
          <p:spPr>
            <a:xfrm>
              <a:off x="5378393" y="4220642"/>
              <a:ext cx="1353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Wingdings" pitchFamily="2" charset="2"/>
                </a:rPr>
                <a:t>  yanyan,4</a:t>
              </a:r>
              <a:endParaRPr lang="en-US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27EDB96-B45B-9F41-AACB-D5CFE452D13D}"/>
              </a:ext>
            </a:extLst>
          </p:cNvPr>
          <p:cNvSpPr txBox="1"/>
          <p:nvPr/>
        </p:nvSpPr>
        <p:spPr>
          <a:xfrm>
            <a:off x="4302559" y="4741324"/>
            <a:ext cx="226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y</a:t>
            </a:r>
            <a:r>
              <a:rPr lang="en-US" dirty="0" err="1"/>
              <a:t>anba</a:t>
            </a:r>
            <a:r>
              <a:rPr lang="en-US" dirty="0" err="1">
                <a:solidFill>
                  <a:srgbClr val="7030A0"/>
                </a:solidFill>
              </a:rPr>
              <a:t>c</a:t>
            </a:r>
            <a:r>
              <a:rPr lang="en-US" dirty="0">
                <a:solidFill>
                  <a:schemeClr val="accent1"/>
                </a:solidFill>
              </a:rPr>
              <a:t>    </a:t>
            </a:r>
            <a:r>
              <a:rPr lang="en-US" dirty="0">
                <a:sym typeface="Wingdings" pitchFamily="2" charset="2"/>
              </a:rPr>
              <a:t>  canbay,4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b</a:t>
            </a:r>
            <a:r>
              <a:rPr lang="en-US" dirty="0"/>
              <a:t>anya</a:t>
            </a:r>
            <a:r>
              <a:rPr lang="en-US" dirty="0">
                <a:solidFill>
                  <a:srgbClr val="7030A0"/>
                </a:solidFill>
              </a:rPr>
              <a:t>n</a:t>
            </a:r>
            <a:r>
              <a:rPr lang="en-US" dirty="0"/>
              <a:t>   </a:t>
            </a:r>
            <a:r>
              <a:rPr lang="en-US" dirty="0">
                <a:sym typeface="Wingdings" pitchFamily="2" charset="2"/>
              </a:rPr>
              <a:t>  nanyab,5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64BEB2-42EE-CE4A-910F-9C1A213E9896}"/>
              </a:ext>
            </a:extLst>
          </p:cNvPr>
          <p:cNvSpPr txBox="1"/>
          <p:nvPr/>
        </p:nvSpPr>
        <p:spPr>
          <a:xfrm>
            <a:off x="8296146" y="3525565"/>
            <a:ext cx="1413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Convergence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C02F74-16F6-1341-9120-C53998F9BB92}"/>
              </a:ext>
            </a:extLst>
          </p:cNvPr>
          <p:cNvSpPr txBox="1"/>
          <p:nvPr/>
        </p:nvSpPr>
        <p:spPr>
          <a:xfrm>
            <a:off x="8545286" y="4071257"/>
            <a:ext cx="11544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nnbaaa</a:t>
            </a:r>
            <a:r>
              <a:rPr lang="en-US" i="1" dirty="0"/>
              <a:t>, 6</a:t>
            </a:r>
          </a:p>
          <a:p>
            <a:r>
              <a:rPr lang="en-US" i="1" dirty="0" err="1"/>
              <a:t>aaabnn</a:t>
            </a:r>
            <a:r>
              <a:rPr lang="en-US" i="1" dirty="0"/>
              <a:t>, 6</a:t>
            </a:r>
          </a:p>
          <a:p>
            <a:r>
              <a:rPr lang="en-US" i="1" dirty="0" err="1"/>
              <a:t>aabann</a:t>
            </a:r>
            <a:r>
              <a:rPr lang="en-US" i="1" dirty="0"/>
              <a:t>, 6</a:t>
            </a:r>
          </a:p>
          <a:p>
            <a:r>
              <a:rPr lang="en-US" i="1" dirty="0" err="1"/>
              <a:t>abaann</a:t>
            </a:r>
            <a:r>
              <a:rPr lang="en-US" i="1" dirty="0"/>
              <a:t>, 6</a:t>
            </a:r>
          </a:p>
          <a:p>
            <a:r>
              <a:rPr lang="en-US" b="1" i="1" dirty="0">
                <a:solidFill>
                  <a:schemeClr val="accent1"/>
                </a:solidFill>
              </a:rPr>
              <a:t>banana, 6</a:t>
            </a:r>
            <a:endParaRPr lang="en-US" i="1" dirty="0">
              <a:solidFill>
                <a:schemeClr val="accent1"/>
              </a:solidFill>
            </a:endParaRPr>
          </a:p>
          <a:p>
            <a:r>
              <a:rPr lang="en-US" i="1" dirty="0" err="1"/>
              <a:t>baaann</a:t>
            </a:r>
            <a:r>
              <a:rPr lang="en-US" i="1" dirty="0"/>
              <a:t>, 6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21F29-0189-EB4E-A83D-D05E9AD6EDD3}"/>
              </a:ext>
            </a:extLst>
          </p:cNvPr>
          <p:cNvGrpSpPr/>
          <p:nvPr/>
        </p:nvGrpSpPr>
        <p:grpSpPr>
          <a:xfrm>
            <a:off x="4254748" y="5442544"/>
            <a:ext cx="2302242" cy="646331"/>
            <a:chOff x="4517571" y="4082143"/>
            <a:chExt cx="2302242" cy="64633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20705C2-2034-8240-917D-9D5B136C4AEA}"/>
                </a:ext>
              </a:extLst>
            </p:cNvPr>
            <p:cNvSpPr txBox="1"/>
            <p:nvPr/>
          </p:nvSpPr>
          <p:spPr>
            <a:xfrm>
              <a:off x="4517571" y="4082143"/>
              <a:ext cx="8856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7030A0"/>
                  </a:solidFill>
                </a:rPr>
                <a:t>a</a:t>
              </a:r>
              <a:r>
                <a:rPr lang="en-US" dirty="0" err="1"/>
                <a:t>b</a:t>
              </a:r>
              <a:r>
                <a:rPr lang="en-US" dirty="0" err="1">
                  <a:solidFill>
                    <a:srgbClr val="7030A0"/>
                  </a:solidFill>
                </a:rPr>
                <a:t>b</a:t>
              </a:r>
              <a:r>
                <a:rPr lang="en-US" dirty="0" err="1"/>
                <a:t>y</a:t>
              </a:r>
              <a:r>
                <a:rPr lang="en-US" dirty="0" err="1">
                  <a:solidFill>
                    <a:srgbClr val="7030A0"/>
                  </a:solidFill>
                </a:rPr>
                <a:t>n</a:t>
              </a:r>
              <a:r>
                <a:rPr lang="en-US" dirty="0" err="1"/>
                <a:t>b</a:t>
              </a:r>
              <a:endParaRPr lang="en-US" dirty="0"/>
            </a:p>
            <a:p>
              <a:r>
                <a:rPr lang="en-US" dirty="0" err="1"/>
                <a:t>c</a:t>
              </a:r>
              <a:r>
                <a:rPr lang="en-US" dirty="0" err="1">
                  <a:solidFill>
                    <a:srgbClr val="7030A0"/>
                  </a:solidFill>
                </a:rPr>
                <a:t>a</a:t>
              </a:r>
              <a:r>
                <a:rPr lang="en-US" dirty="0" err="1"/>
                <a:t>b</a:t>
              </a:r>
              <a:r>
                <a:rPr lang="en-US" dirty="0" err="1">
                  <a:solidFill>
                    <a:srgbClr val="7030A0"/>
                  </a:solidFill>
                </a:rPr>
                <a:t>a</a:t>
              </a:r>
              <a:r>
                <a:rPr lang="en-US" dirty="0" err="1"/>
                <a:t>y</a:t>
              </a:r>
              <a:r>
                <a:rPr lang="en-US" dirty="0" err="1">
                  <a:solidFill>
                    <a:srgbClr val="7030A0"/>
                  </a:solidFill>
                </a:rPr>
                <a:t>n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544A1A3-C318-2848-B5E3-705CA099BA24}"/>
                </a:ext>
              </a:extLst>
            </p:cNvPr>
            <p:cNvSpPr txBox="1"/>
            <p:nvPr/>
          </p:nvSpPr>
          <p:spPr>
            <a:xfrm>
              <a:off x="5378393" y="4220642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Wingdings" pitchFamily="2" charset="2"/>
                </a:rPr>
                <a:t>  </a:t>
              </a:r>
              <a:r>
                <a:rPr lang="en-US" dirty="0">
                  <a:solidFill>
                    <a:schemeClr val="accent1"/>
                  </a:solidFill>
                  <a:sym typeface="Wingdings" pitchFamily="2" charset="2"/>
                </a:rPr>
                <a:t>aabann,6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5963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00E23-4930-374C-AA67-11F38EDC2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916791"/>
          </a:xfrm>
        </p:spPr>
        <p:txBody>
          <a:bodyPr/>
          <a:lstStyle/>
          <a:p>
            <a:r>
              <a:rPr lang="en-US"/>
              <a:t>Objective function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700D1-EB89-6649-8B89-DF14ADA6C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79600"/>
            <a:ext cx="9144000" cy="3982104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The fitness function normally measures progress towards an </a:t>
            </a:r>
            <a:r>
              <a:rPr lang="en-US" i="1" dirty="0"/>
              <a:t>objective </a:t>
            </a:r>
            <a:r>
              <a:rPr lang="en-US" dirty="0"/>
              <a:t>in the search space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Similarity to ANN: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Reward moving closer to goal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Pathology of local optima (dead end)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Increasing fitness does not always reveal the best path through the search space</a:t>
            </a:r>
          </a:p>
        </p:txBody>
      </p:sp>
    </p:spTree>
    <p:extLst>
      <p:ext uri="{BB962C8B-B14F-4D97-AF65-F5344CB8AC3E}">
        <p14:creationId xmlns:p14="http://schemas.microsoft.com/office/powerpoint/2010/main" val="332164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00E23-4930-374C-AA67-11F38EDC2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916791"/>
          </a:xfrm>
        </p:spPr>
        <p:txBody>
          <a:bodyPr/>
          <a:lstStyle/>
          <a:p>
            <a:r>
              <a:rPr lang="en-US" dirty="0"/>
              <a:t>Deception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700D1-EB89-6649-8B89-DF14ADA6C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579600"/>
            <a:ext cx="7184571" cy="3982104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Chinese finger trap problem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Goal: Free one’s fingers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Rewarding solution: Pulling them apart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Actual solution: Push one’s fingers </a:t>
            </a:r>
            <a:r>
              <a:rPr lang="en-US" i="1" dirty="0"/>
              <a:t>together</a:t>
            </a:r>
            <a:r>
              <a:rPr lang="en-US" dirty="0"/>
              <a:t>, which seems to entrap them more severely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A problem is deceptive if lower-order building blocks, when combined, do not lead to a global optimum</a:t>
            </a:r>
          </a:p>
        </p:txBody>
      </p:sp>
      <p:pic>
        <p:nvPicPr>
          <p:cNvPr id="4098" name="Picture 2" descr="How to Create a Chinese Finger Trap (with Pictures) - wikiHow">
            <a:extLst>
              <a:ext uri="{FF2B5EF4-FFF2-40B4-BE49-F238E27FC236}">
                <a16:creationId xmlns:a16="http://schemas.microsoft.com/office/drawing/2014/main" id="{CE6A68A6-62E0-404D-A63C-7AD6F9ED1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856" y="1741714"/>
            <a:ext cx="2960915" cy="222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765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9F0F15A-3E30-D64A-A48B-17320A2FB733}"/>
              </a:ext>
            </a:extLst>
          </p:cNvPr>
          <p:cNvSpPr txBox="1">
            <a:spLocks/>
          </p:cNvSpPr>
          <p:nvPr/>
        </p:nvSpPr>
        <p:spPr>
          <a:xfrm>
            <a:off x="1524000" y="406400"/>
            <a:ext cx="9144000" cy="916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Non-objective Search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69F7397-053B-3D40-A619-D7DEB6E586C3}"/>
              </a:ext>
            </a:extLst>
          </p:cNvPr>
          <p:cNvSpPr txBox="1">
            <a:spLocks/>
          </p:cNvSpPr>
          <p:nvPr/>
        </p:nvSpPr>
        <p:spPr>
          <a:xfrm>
            <a:off x="1524000" y="1579600"/>
            <a:ext cx="9144000" cy="39821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/>
            <a:r>
              <a:rPr lang="en-US" sz="2400" dirty="0"/>
              <a:t>Some objectives may be unreachable by direct objective-based search alone</a:t>
            </a:r>
          </a:p>
          <a:p>
            <a:pPr marL="342900" indent="-342900" algn="just"/>
            <a:r>
              <a:rPr lang="en-US" sz="2400" dirty="0"/>
              <a:t>Systems without explicit objectives</a:t>
            </a:r>
          </a:p>
          <a:p>
            <a:pPr marL="342900" indent="-342900" algn="just"/>
            <a:r>
              <a:rPr lang="en-US" sz="2400" dirty="0"/>
              <a:t>Mimic the unbounded innovation of natural evolution</a:t>
            </a:r>
          </a:p>
          <a:p>
            <a:pPr marL="342900" indent="-342900" algn="just"/>
            <a:r>
              <a:rPr lang="en-US" sz="2400" dirty="0"/>
              <a:t>Open ended evolution</a:t>
            </a:r>
          </a:p>
          <a:p>
            <a:pPr marL="342900" indent="-342900" algn="just"/>
            <a:r>
              <a:rPr lang="en-US" sz="2400" b="1" dirty="0"/>
              <a:t>Novelty Search:</a:t>
            </a:r>
            <a:r>
              <a:rPr lang="en-US" sz="2400" dirty="0"/>
              <a:t> continually finding novel behaviors in the search space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55960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5D2D44F-B039-564F-A583-18C5E7DEA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249" y="1429568"/>
            <a:ext cx="6070104" cy="283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selection of compelling images discovered on Picbreeder. The lineage of every image in this gallery traces back to a randomly generated blob.">
            <a:extLst>
              <a:ext uri="{FF2B5EF4-FFF2-40B4-BE49-F238E27FC236}">
                <a16:creationId xmlns:a16="http://schemas.microsoft.com/office/drawing/2014/main" id="{A1FB9802-1106-384A-9141-D60087370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06" y="951581"/>
            <a:ext cx="5085735" cy="501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7D657C-CEFF-9E41-B82D-545858B5922C}"/>
              </a:ext>
            </a:extLst>
          </p:cNvPr>
          <p:cNvSpPr txBox="1"/>
          <p:nvPr/>
        </p:nvSpPr>
        <p:spPr>
          <a:xfrm>
            <a:off x="4844143" y="533400"/>
            <a:ext cx="2278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err="1">
                <a:hlinkClick r:id="rId4"/>
              </a:rPr>
              <a:t>picbreeder.org</a:t>
            </a:r>
            <a:r>
              <a:rPr lang="en-US" dirty="0">
                <a:hlinkClick r:id="rId4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913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4322</TotalTime>
  <Words>670</Words>
  <Application>Microsoft Macintosh PowerPoint</Application>
  <PresentationFormat>Widescreen</PresentationFormat>
  <Paragraphs>127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Novelty Search in Evolutionary Computations</vt:lpstr>
      <vt:lpstr>PowerPoint Presentation</vt:lpstr>
      <vt:lpstr>Evolutionary computation</vt:lpstr>
      <vt:lpstr>Genetic algorithm</vt:lpstr>
      <vt:lpstr>PowerPoint Presentation</vt:lpstr>
      <vt:lpstr>Objective function</vt:lpstr>
      <vt:lpstr>Deception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computation/evolution</dc:title>
  <dc:creator>Khan, Arshiya</dc:creator>
  <cp:lastModifiedBy>Khan, Arshiya</cp:lastModifiedBy>
  <cp:revision>103</cp:revision>
  <dcterms:created xsi:type="dcterms:W3CDTF">2021-02-23T15:04:57Z</dcterms:created>
  <dcterms:modified xsi:type="dcterms:W3CDTF">2021-04-06T18:46:16Z</dcterms:modified>
</cp:coreProperties>
</file>