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Caveat"/>
      <p:regular r:id="rId11"/>
      <p:bold r:id="rId12"/>
    </p:embeddedFont>
    <p:embeddedFont>
      <p:font typeface="Amatic SC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aveat-regular.fntdata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font" Target="fonts/Cave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e914a393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e914a39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80ea1d39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80ea1d39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e914a39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e914a39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e80ea1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e80ea1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e8b87ace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e8b87ace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0" Type="http://schemas.openxmlformats.org/officeDocument/2006/relationships/image" Target="../media/image13.png"/><Relationship Id="rId9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475" y="536700"/>
            <a:ext cx="6587049" cy="34582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135375" y="3570400"/>
            <a:ext cx="1638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~ Arshiya Khan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821350" y="172625"/>
            <a:ext cx="425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Target Breach! (Nov-Dec 2013)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11937" l="9109" r="9846" t="9217"/>
          <a:stretch/>
        </p:blipFill>
        <p:spPr>
          <a:xfrm>
            <a:off x="2045908" y="50750"/>
            <a:ext cx="879267" cy="8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170" y="3217125"/>
            <a:ext cx="1094905" cy="120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3351" l="6462" r="3528" t="3042"/>
          <a:stretch/>
        </p:blipFill>
        <p:spPr>
          <a:xfrm>
            <a:off x="3409087" y="3267350"/>
            <a:ext cx="933576" cy="91818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193100" y="902500"/>
            <a:ext cx="7557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What</a:t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194138" y="887088"/>
            <a:ext cx="7557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HOW</a:t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0" y="1410900"/>
            <a:ext cx="3032700" cy="3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70,000,000 Personally Identifiable Information(PII)</a:t>
            </a:r>
            <a:endParaRPr sz="18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omic Sans MS"/>
              <a:buChar char="○"/>
            </a:pPr>
            <a:r>
              <a:rPr lang="en" sz="1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Social security</a:t>
            </a:r>
            <a:endParaRPr sz="18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omic Sans MS"/>
              <a:buChar char="○"/>
            </a:pPr>
            <a:r>
              <a:rPr lang="en" sz="1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Email address, phone</a:t>
            </a:r>
            <a:endParaRPr sz="18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omic Sans MS"/>
              <a:buChar char="○"/>
            </a:pPr>
            <a:r>
              <a:rPr lang="en" sz="1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DoB, Address</a:t>
            </a:r>
            <a:endParaRPr sz="18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1" marL="6858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omic Sans MS"/>
              <a:buChar char="○"/>
            </a:pPr>
            <a:r>
              <a:rPr lang="en" sz="1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Financial info</a:t>
            </a:r>
            <a:endParaRPr sz="18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40,000,000 Credit/Debit Info</a:t>
            </a:r>
            <a:endParaRPr sz="18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11 GB data </a:t>
            </a:r>
            <a:endParaRPr sz="18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8019" y="2283100"/>
            <a:ext cx="834257" cy="81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98026" y="1375600"/>
            <a:ext cx="755700" cy="739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04876" y="1501951"/>
            <a:ext cx="1165501" cy="6893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4378113" y="2042275"/>
            <a:ext cx="20190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highlight>
                  <a:srgbClr val="FFFFFF"/>
                </a:highlight>
                <a:latin typeface="Caveat"/>
                <a:ea typeface="Caveat"/>
                <a:cs typeface="Caveat"/>
                <a:sym typeface="Caveat"/>
              </a:rPr>
              <a:t>Fazio Mechanical Services, Pa</a:t>
            </a:r>
            <a:endParaRPr>
              <a:solidFill>
                <a:srgbClr val="CC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60112" y="2317637"/>
            <a:ext cx="933575" cy="8164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7358349" y="902500"/>
            <a:ext cx="11655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matic SC"/>
                <a:ea typeface="Amatic SC"/>
                <a:cs typeface="Amatic SC"/>
                <a:sym typeface="Amatic SC"/>
              </a:rPr>
              <a:t>aftermath</a:t>
            </a:r>
            <a:endParaRPr b="1" sz="24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642850" y="1410900"/>
            <a:ext cx="2501100" cy="2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CEO, CIO, CSO sacked</a:t>
            </a:r>
            <a:endParaRPr sz="18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$200 mil returned to customers by banks</a:t>
            </a:r>
            <a:endParaRPr sz="18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140+ lawsuits filed</a:t>
            </a:r>
            <a:endParaRPr sz="18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~$1B total damage</a:t>
            </a:r>
            <a:endParaRPr sz="1800"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96976" y="4353350"/>
            <a:ext cx="750048" cy="68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22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What is phishing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Social Engineering technique</a:t>
            </a:r>
            <a:endParaRPr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collection of personal data carried out illegally </a:t>
            </a:r>
            <a:r>
              <a:rPr lang="en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 fraudulently </a:t>
            </a:r>
            <a:r>
              <a:rPr lang="en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through the internet</a:t>
            </a:r>
            <a:endParaRPr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the information collected to make purchases online, bank transfers or cash withdrawals on behalf of the fraud victim</a:t>
            </a:r>
            <a:endParaRPr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UDel:  reportaphish@udel.edu</a:t>
            </a:r>
            <a:endParaRPr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CC0000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US: phishing-report@us-cert.gov</a:t>
            </a:r>
            <a:endParaRPr>
              <a:solidFill>
                <a:srgbClr val="CC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51050" y="77500"/>
            <a:ext cx="8520600" cy="613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Detection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6813" l="4278" r="3504" t="2582"/>
          <a:stretch/>
        </p:blipFill>
        <p:spPr>
          <a:xfrm>
            <a:off x="73500" y="1102575"/>
            <a:ext cx="4363625" cy="376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5684" l="3729" r="3264" t="2039"/>
          <a:stretch/>
        </p:blipFill>
        <p:spPr>
          <a:xfrm>
            <a:off x="4572000" y="1102575"/>
            <a:ext cx="4501475" cy="3765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6129" l="0" r="0" t="0"/>
          <a:stretch/>
        </p:blipFill>
        <p:spPr>
          <a:xfrm>
            <a:off x="536000" y="157700"/>
            <a:ext cx="3491450" cy="4828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0" l="7461" r="3925" t="0"/>
          <a:stretch/>
        </p:blipFill>
        <p:spPr>
          <a:xfrm>
            <a:off x="4778225" y="1104438"/>
            <a:ext cx="3628474" cy="29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