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74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298" r:id="rId36"/>
    <p:sldId id="294" r:id="rId37"/>
    <p:sldId id="295" r:id="rId38"/>
    <p:sldId id="309" r:id="rId39"/>
    <p:sldId id="297" r:id="rId40"/>
    <p:sldId id="300" r:id="rId41"/>
    <p:sldId id="301" r:id="rId42"/>
    <p:sldId id="302" r:id="rId43"/>
    <p:sldId id="292" r:id="rId44"/>
    <p:sldId id="303" r:id="rId45"/>
    <p:sldId id="304" r:id="rId46"/>
    <p:sldId id="308" r:id="rId47"/>
    <p:sldId id="305" r:id="rId48"/>
    <p:sldId id="307" r:id="rId49"/>
    <p:sldId id="306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13C46-74C1-D40A-22D0-98AFEC3A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99BD15-3005-4CE7-A098-B2E700EDC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2003EF-84EB-16A0-3F74-E2542912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F568-E856-43C5-BC5E-9F140468F9D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6F9B0-8BA7-3C3C-517A-FB0BB49A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634944-A1AA-C308-91C7-586E831E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5C9F-0395-4A96-ACE0-CF211161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6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F8972-3EF6-5500-C143-2405DDF3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9A55CF-0A4C-4E94-69EE-955C09B33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C30546-5D53-B428-695F-C12781FF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F568-E856-43C5-BC5E-9F140468F9D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FD61F6-03B3-A5CE-93B5-C8C33993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E366DA-123B-1E5F-0D4B-9E87BAB2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5C9F-0395-4A96-ACE0-CF211161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53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FC3351-F5C4-8A20-1559-B13D19008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78D168-8D8A-D2E0-51BC-6116AC248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639BB1-7AED-EF12-FF10-B595DFA3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F568-E856-43C5-BC5E-9F140468F9D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5FE1A9-22B6-374F-363B-9392EECF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6AC443-BCE9-9F49-8996-96F7CF7D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5C9F-0395-4A96-ACE0-CF211161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67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7BD15-9076-F77D-5F31-A4D7792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4560C-E9DE-D8D0-BEA0-2F117EE5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0BE355-66B8-81E8-3083-E4500FC4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F568-E856-43C5-BC5E-9F140468F9D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0CEE6A-5B41-531F-1704-84224577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0D6B22-5007-8EB0-813A-C5EEA837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5C9F-0395-4A96-ACE0-CF211161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18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2410D-1DC6-F1F6-55B8-19240A0F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794FD4-988E-7D5D-2CBE-15CC95027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5F1C8A-A4A3-CA2A-0C9A-FD16EF0A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F568-E856-43C5-BC5E-9F140468F9D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6B11D-71AD-FE34-0658-B0790E02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34A7D1-E7F1-DB0A-D68C-5613737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5C9F-0395-4A96-ACE0-CF211161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3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6CF02-E24C-B230-DE1C-62024DCE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8CC518-7B41-545C-FC9F-935736A68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B7E3D6-8BE0-B91B-1ACB-816F8D43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FCE544-D8C5-7114-D194-11E08732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F568-E856-43C5-BC5E-9F140468F9D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FF620D-0500-B215-EA11-02EE15AA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F2AE78-EF71-8BB3-3DC6-7D549200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5C9F-0395-4A96-ACE0-CF211161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84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DA374-EF87-C76B-F7B0-AB0C2F80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36E023-0441-F1D4-275B-B09B02607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17419E-E478-5D94-5CBD-8ED147BB8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72C935-59F5-00C1-A2C5-B5DCAE7DE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09D175-78D9-6231-764C-2459BBEB4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4CABB4-5987-A390-1E77-0AB7011E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F568-E856-43C5-BC5E-9F140468F9D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CE685D-7F84-3AFD-9DE0-05C48186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6FF601-DA7D-A587-6F6F-F1FDD0B8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5C9F-0395-4A96-ACE0-CF211161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33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6F4CD-F2D5-EECA-28E5-E7C49B8D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327851-7F1D-0BDC-5A29-F52F6EBC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F568-E856-43C5-BC5E-9F140468F9D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7C7CFF-F274-2ED8-1344-7435D872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53CC4D-8656-632A-97AA-97C5AB93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5C9F-0395-4A96-ACE0-CF211161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3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410CB2-AAE4-E5AB-285C-8AFBB8B5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F568-E856-43C5-BC5E-9F140468F9D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5B712F-F9A0-0C0F-7CB4-E1A891F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2FB070-7025-C9E7-BCB6-2814D437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5C9F-0395-4A96-ACE0-CF211161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34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BE306-5AB6-8951-CF3B-E35B4A32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17E485-4B59-C7E9-F83C-791492077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A4A933-81D6-78F5-5837-1F43F0F1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CC6B36-424C-CB66-B606-BAB3C398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F568-E856-43C5-BC5E-9F140468F9D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F7D0FB-980A-6280-8C82-6CFC8216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1C49B4-152C-AC4D-88BC-9248C7CA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5C9F-0395-4A96-ACE0-CF211161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88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225B6-B3DA-15BA-0304-5480A513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342F0E-00D3-90CE-7ECE-5B5A195A7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65D269-86DC-13A9-00BA-0E03CA0D6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D310E2-3C6E-F419-E57D-6F87C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F568-E856-43C5-BC5E-9F140468F9D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0EC8A6-4ADF-A49A-6BA6-72513CBC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DCF486-C13E-1959-D27D-7874B8C2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5C9F-0395-4A96-ACE0-CF211161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59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63C395-929E-A153-3CF9-B75381CD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8A23DF-6CFD-57B0-3DA5-E6CF16DCB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2EF80-C07F-8EF9-DC2D-CB7C0D2CA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1F568-E856-43C5-BC5E-9F140468F9D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9B629-7CF3-69E5-2177-1A5C4B734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6B831-AC3F-3DB1-50C6-2C16E5CD7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E5C9F-0395-4A96-ACE0-CF211161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00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jython.org/download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swigger.net/burp/extender/api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DA1C5-3B8D-E301-5F43-38F413E0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pt-BR" sz="5400"/>
              <a:t>Python para Segurança</a:t>
            </a:r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Ícone&#10;&#10;Descrição gerada automaticamente">
            <a:extLst>
              <a:ext uri="{FF2B5EF4-FFF2-40B4-BE49-F238E27FC236}">
                <a16:creationId xmlns:a16="http://schemas.microsoft.com/office/drawing/2014/main" id="{115D4976-4E41-FD5E-CC48-2C9F00295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ntro de Inovação VincIT - UNICIV">
            <a:extLst>
              <a:ext uri="{FF2B5EF4-FFF2-40B4-BE49-F238E27FC236}">
                <a16:creationId xmlns:a16="http://schemas.microsoft.com/office/drawing/2014/main" id="{21C54E41-FC8A-1128-24EC-AC00CFDF8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305" y="4673073"/>
            <a:ext cx="1938130" cy="193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474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variáveis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E2C7CF-3429-71C1-4CDE-D917A0888B64}"/>
              </a:ext>
            </a:extLst>
          </p:cNvPr>
          <p:cNvSpPr txBox="1"/>
          <p:nvPr/>
        </p:nvSpPr>
        <p:spPr>
          <a:xfrm>
            <a:off x="838199" y="1764856"/>
            <a:ext cx="112094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String</a:t>
            </a:r>
            <a:r>
              <a:rPr lang="pt-BR" dirty="0"/>
              <a:t>: Todo tipo de texto, sempre definido com aspas duplas ou simples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Int</a:t>
            </a:r>
            <a:r>
              <a:rPr lang="pt-BR" dirty="0"/>
              <a:t>: Número inteiro (</a:t>
            </a:r>
            <a:r>
              <a:rPr lang="pt-BR" dirty="0" err="1"/>
              <a:t>Ex</a:t>
            </a:r>
            <a:r>
              <a:rPr lang="pt-BR" dirty="0"/>
              <a:t>: 1, 2, 3, 4, 55, 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Float</a:t>
            </a:r>
            <a:r>
              <a:rPr lang="pt-BR" dirty="0"/>
              <a:t>: Números com ponto flutuante (1.0, 2.0, 5.0, 55.0, 100.0)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Complex</a:t>
            </a:r>
            <a:r>
              <a:rPr lang="pt-BR" dirty="0"/>
              <a:t>: A função Python </a:t>
            </a:r>
            <a:r>
              <a:rPr lang="pt-BR" dirty="0" err="1"/>
              <a:t>complex</a:t>
            </a:r>
            <a:r>
              <a:rPr lang="pt-BR" dirty="0"/>
              <a:t>() retorna um exemplo de número complexo (real + imaginário) (5+2j) quando partes reais e imaginárias são passadas.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Boleano</a:t>
            </a:r>
            <a:r>
              <a:rPr lang="pt-BR" dirty="0"/>
              <a:t>: É usado para representar o valor de verdade de uma expressão. Por exemplo, a expressão 1 &lt; 2 é </a:t>
            </a:r>
            <a:r>
              <a:rPr lang="pt-BR" dirty="0" err="1"/>
              <a:t>True</a:t>
            </a:r>
            <a:r>
              <a:rPr lang="pt-BR" dirty="0"/>
              <a:t> , enquanto a expressão 0 == 1 é False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893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Conheça os Operadores Relacionais! - { Dicas de Programação }">
            <a:extLst>
              <a:ext uri="{FF2B5EF4-FFF2-40B4-BE49-F238E27FC236}">
                <a16:creationId xmlns:a16="http://schemas.microsoft.com/office/drawing/2014/main" id="{E404106A-FA62-036E-1C75-15C91D715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9" y="2087839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52F2C4F-88C4-B0A6-D504-5A0FAE984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096" y="1541739"/>
            <a:ext cx="6658904" cy="28007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31C41C9-A9C3-9BF2-F963-BB40351A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387" y="4327328"/>
            <a:ext cx="5212472" cy="194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4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Cálculos em Python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Python para concursos públicos – visão geral e principais fundamentos">
            <a:extLst>
              <a:ext uri="{FF2B5EF4-FFF2-40B4-BE49-F238E27FC236}">
                <a16:creationId xmlns:a16="http://schemas.microsoft.com/office/drawing/2014/main" id="{98423DA9-A5B9-D54A-BE51-80991B8F5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7" y="1786352"/>
            <a:ext cx="39624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ecutando comandos em Python (interativo) - Introdução a Programação  Python - Prof. MARCO VAZ">
            <a:extLst>
              <a:ext uri="{FF2B5EF4-FFF2-40B4-BE49-F238E27FC236}">
                <a16:creationId xmlns:a16="http://schemas.microsoft.com/office/drawing/2014/main" id="{3B530D19-76BA-9529-FA78-B90DC81E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486" y="1786352"/>
            <a:ext cx="35718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8D065ED-C6B6-FFAA-CFFD-C47726D4E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371" y="2078619"/>
            <a:ext cx="3464839" cy="235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0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laços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E2C7CF-3429-71C1-4CDE-D917A0888B64}"/>
              </a:ext>
            </a:extLst>
          </p:cNvPr>
          <p:cNvSpPr txBox="1"/>
          <p:nvPr/>
        </p:nvSpPr>
        <p:spPr>
          <a:xfrm>
            <a:off x="838200" y="1563592"/>
            <a:ext cx="112094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estruturas de repetição são recursos das linguagens de programação responsáveis por executar um bloco de código repetidamente através de determinadas condições especificas.</a:t>
            </a:r>
          </a:p>
          <a:p>
            <a:r>
              <a:rPr lang="pt-BR" b="1" dirty="0"/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for é utilizado para percorrer ou iterar sobre uma sequência de dados (seja esse uma lista, uma </a:t>
            </a:r>
            <a:r>
              <a:rPr lang="pt-BR" dirty="0" err="1"/>
              <a:t>tupla</a:t>
            </a:r>
            <a:r>
              <a:rPr lang="pt-BR" dirty="0"/>
              <a:t>, uma </a:t>
            </a:r>
            <a:r>
              <a:rPr lang="pt-BR" dirty="0" err="1"/>
              <a:t>string</a:t>
            </a:r>
            <a:r>
              <a:rPr lang="pt-BR" dirty="0"/>
              <a:t>), executando um conjunto de instruções em cada item.</a:t>
            </a:r>
          </a:p>
          <a:p>
            <a:r>
              <a:rPr lang="pt-BR" dirty="0"/>
              <a:t>Sua sintaxe básica é: for &lt;nome variável&gt; in &lt;iterável&gt;.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&lt;nome variável&gt; é o nome da variável que vai receber os elemento de &lt;iterável&gt;.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&lt;iterável&gt; é o container de dados sobre o qual vamos iterar, podendo ser: uma lista, uma </a:t>
            </a:r>
            <a:r>
              <a:rPr lang="pt-BR" dirty="0" err="1"/>
              <a:t>tupla</a:t>
            </a:r>
            <a:r>
              <a:rPr lang="pt-BR" dirty="0"/>
              <a:t>, uma </a:t>
            </a:r>
            <a:r>
              <a:rPr lang="pt-BR" dirty="0" err="1"/>
              <a:t>string</a:t>
            </a:r>
            <a:r>
              <a:rPr lang="pt-BR" dirty="0"/>
              <a:t>, um dicionário, entre outros.</a:t>
            </a:r>
          </a:p>
          <a:p>
            <a:r>
              <a:rPr lang="pt-BR" b="1" dirty="0" err="1"/>
              <a:t>While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dirty="0" err="1"/>
              <a:t>while</a:t>
            </a:r>
            <a:r>
              <a:rPr lang="pt-BR" dirty="0"/>
              <a:t> é uma estrutura de repetição utilizada quando queremos que determinado bloco de código seja executado ENQUANTO (do inglês </a:t>
            </a:r>
            <a:r>
              <a:rPr lang="pt-BR" dirty="0" err="1"/>
              <a:t>while</a:t>
            </a:r>
            <a:r>
              <a:rPr lang="pt-BR" dirty="0"/>
              <a:t>) determinada condição for satisfeita.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Aqui, &lt;condição&gt; é uma expressão que pode ser reduzida à </a:t>
            </a:r>
            <a:r>
              <a:rPr lang="pt-BR" dirty="0" err="1"/>
              <a:t>True</a:t>
            </a:r>
            <a:r>
              <a:rPr lang="pt-BR" dirty="0"/>
              <a:t> ou False, podendo 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verificação do valor de uma variável;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Determinada estrutura de dados alcançar um tamanho;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retorno de uma função se igualar a determinado valor;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Algum valor externo ser alterado (por exemplo um valor armazenado em Banco de Dados).</a:t>
            </a:r>
          </a:p>
        </p:txBody>
      </p:sp>
    </p:spTree>
    <p:extLst>
      <p:ext uri="{BB962C8B-B14F-4D97-AF65-F5344CB8AC3E}">
        <p14:creationId xmlns:p14="http://schemas.microsoft.com/office/powerpoint/2010/main" val="298883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condição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E2C7CF-3429-71C1-4CDE-D917A0888B64}"/>
              </a:ext>
            </a:extLst>
          </p:cNvPr>
          <p:cNvSpPr txBox="1"/>
          <p:nvPr/>
        </p:nvSpPr>
        <p:spPr>
          <a:xfrm>
            <a:off x="838199" y="1764856"/>
            <a:ext cx="11209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IF é uma estrutura de condição que permite avaliar uma expressão e, de acordo com seu resultado, executar uma determinada 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entanto, nenhum comportamento específico foi definido para o caso de a condição não ser satisfeita. Quando isso é necessário, precisamos utilizar a palavra reservada </a:t>
            </a:r>
            <a:r>
              <a:rPr lang="pt-BR" dirty="0" err="1"/>
              <a:t>else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Adicionalmente, se existir mais de uma condição alternativa que precisa ser verificada, devemos utilizar o </a:t>
            </a:r>
            <a:r>
              <a:rPr lang="pt-BR" dirty="0" err="1"/>
              <a:t>elif</a:t>
            </a:r>
            <a:r>
              <a:rPr lang="pt-BR" dirty="0"/>
              <a:t> para avaliar as expressões intermediárias antes de usar o </a:t>
            </a:r>
            <a:r>
              <a:rPr lang="pt-BR" dirty="0" err="1"/>
              <a:t>else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296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Lista, </a:t>
            </a:r>
            <a:r>
              <a:rPr lang="pt-BR" dirty="0" err="1"/>
              <a:t>Tuplas</a:t>
            </a:r>
            <a:r>
              <a:rPr lang="pt-BR" dirty="0"/>
              <a:t> e Dicionários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E2C7CF-3429-71C1-4CDE-D917A0888B64}"/>
              </a:ext>
            </a:extLst>
          </p:cNvPr>
          <p:cNvSpPr txBox="1"/>
          <p:nvPr/>
        </p:nvSpPr>
        <p:spPr>
          <a:xfrm>
            <a:off x="838199" y="1764856"/>
            <a:ext cx="11209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Lista é uma coleção de valores indexada, em que cada valor é identificado por um índice. O primeiro item na lista está no índice 0, o segundo no índice 1 e assim por diante.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Tupla</a:t>
            </a:r>
            <a:r>
              <a:rPr lang="pt-BR" dirty="0"/>
              <a:t> é uma estrutura de dados semelhante a lista. Porém, ela tem a característica de ser imutável, ou seja, após uma </a:t>
            </a:r>
            <a:r>
              <a:rPr lang="pt-BR" dirty="0" err="1"/>
              <a:t>tupla</a:t>
            </a:r>
            <a:r>
              <a:rPr lang="pt-BR" dirty="0"/>
              <a:t> ser criada, ela não pode ser alterada.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dicionários representam coleções de dados que contém na sua estrutura um conjunto de pares chave/valor, nos quais cada chave individual tem um valor associado. A estrutura de um dicionário é delimitada por chaves, entre as quais ficam o conteúdo desse objeto.</a:t>
            </a:r>
          </a:p>
        </p:txBody>
      </p:sp>
    </p:spTree>
    <p:extLst>
      <p:ext uri="{BB962C8B-B14F-4D97-AF65-F5344CB8AC3E}">
        <p14:creationId xmlns:p14="http://schemas.microsoft.com/office/powerpoint/2010/main" val="230165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97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Programação assíncrona</a:t>
            </a:r>
          </a:p>
          <a:p>
            <a:r>
              <a:rPr lang="pt-BR" dirty="0"/>
              <a:t>Funções</a:t>
            </a:r>
          </a:p>
          <a:p>
            <a:r>
              <a:rPr lang="pt-BR" dirty="0"/>
              <a:t>Classes</a:t>
            </a:r>
          </a:p>
          <a:p>
            <a:r>
              <a:rPr lang="pt-BR" dirty="0"/>
              <a:t>Exceção e tratamento de erros</a:t>
            </a:r>
          </a:p>
          <a:p>
            <a:r>
              <a:rPr lang="pt-BR" dirty="0"/>
              <a:t>Entendo PIP e Bibliotecas básicas</a:t>
            </a:r>
          </a:p>
          <a:p>
            <a:r>
              <a:rPr lang="pt-BR" dirty="0"/>
              <a:t>Manipulação de Arquivos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24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Assíncrona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As principais motivações para adoção de estratégias assíncronas, são para remoção de gargalos da aplicação, otimização de tarefas reduzindo seu tempo gasto e melhor aproveitamento de recursos de hardware.</a:t>
            </a:r>
          </a:p>
          <a:p>
            <a:r>
              <a:rPr lang="pt-BR" dirty="0"/>
              <a:t>No modelo assíncrono tem se a capacidade de atender a múltiplas requisições simultaneamente de forma concorrente ou em paralelo.</a:t>
            </a:r>
          </a:p>
          <a:p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A programação assíncrona com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serif-pro"/>
              </a:rPr>
              <a:t>asyncio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 exige alguns cuidados por parte do desenvolvedor. O desenvolvedor deve certificar-se de que o código está realmente sendo executado de forma assíncrona, que não há bloqueio na execução das tarefas. Isso quer dizer que, para que seu código se torne realmente assíncrono, é necessário a utilização de módulos assíncronos em todas as subcamadas da sua aplicação.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89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dirty="0">
                <a:effectLst/>
                <a:latin typeface="euclid_circular_a"/>
              </a:rPr>
              <a:t>Em Python, uma função é um grupo de instruções relacionadas que executa uma tarefa específica.</a:t>
            </a:r>
          </a:p>
          <a:p>
            <a:pPr algn="l"/>
            <a:r>
              <a:rPr lang="pt-BR" b="0" i="0" dirty="0">
                <a:effectLst/>
                <a:latin typeface="euclid_circular_a"/>
              </a:rPr>
              <a:t>As funções ajudam a dividir nosso programa em partes menores e modulares. À medida que nosso programa cresce cada vez mais, as funções o tornam mais organizado e gerenciável.</a:t>
            </a:r>
          </a:p>
          <a:p>
            <a:pPr algn="l"/>
            <a:r>
              <a:rPr lang="pt-BR" b="0" i="0" dirty="0">
                <a:effectLst/>
                <a:latin typeface="euclid_circular_a"/>
              </a:rPr>
              <a:t>Além disso, evita a repetição e torna o código reutilizável.</a:t>
            </a:r>
          </a:p>
          <a:p>
            <a:pPr marL="0" indent="0" algn="l">
              <a:buNone/>
            </a:pPr>
            <a:r>
              <a:rPr lang="pt-BR" b="0" i="0" dirty="0">
                <a:effectLst/>
                <a:latin typeface="euclid_circular_a"/>
              </a:rPr>
              <a:t>Palavra-chave </a:t>
            </a:r>
            <a:r>
              <a:rPr lang="pt-BR" b="0" i="0" dirty="0" err="1">
                <a:effectLst/>
                <a:latin typeface="euclid_circular_a"/>
              </a:rPr>
              <a:t>def</a:t>
            </a:r>
            <a:r>
              <a:rPr lang="pt-BR" b="0" i="0" dirty="0">
                <a:effectLst/>
                <a:latin typeface="euclid_circular_a"/>
              </a:rPr>
              <a:t> que marca o início do cabeçalho da função.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64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57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pt-BR" b="0" i="0" dirty="0">
                <a:effectLst/>
                <a:latin typeface="euclid_circular_a"/>
              </a:rPr>
              <a:t>Uma classe é um projeto ou protótipo definido pelo usuário a partir do qual os objetos são criados. As classes fornecem um meio de agrupar dados e funcionalidades. A criação de uma nova classe cria um novo tipo de objeto, permitindo que novas instâncias desse tipo sejam feitas. Cada instância de classe pode ter atributos anexados a ela para manter seu estado. As instâncias de classe também podem ter métodos (definidos por sua classe) para modificar seu estado.</a:t>
            </a:r>
          </a:p>
          <a:p>
            <a:pPr algn="l"/>
            <a:r>
              <a:rPr lang="pt-BR" b="0" i="0" dirty="0">
                <a:effectLst/>
                <a:latin typeface="euclid_circular_a"/>
              </a:rPr>
              <a:t>Alguns pontos sobre a classe Python:  </a:t>
            </a:r>
          </a:p>
          <a:p>
            <a:pPr lvl="1"/>
            <a:r>
              <a:rPr lang="pt-BR" b="0" i="0" dirty="0">
                <a:effectLst/>
                <a:latin typeface="euclid_circular_a"/>
              </a:rPr>
              <a:t>As classes são criadas por classe de palavra-chave.</a:t>
            </a:r>
          </a:p>
          <a:p>
            <a:pPr lvl="1"/>
            <a:r>
              <a:rPr lang="pt-BR" b="0" i="0" dirty="0">
                <a:effectLst/>
                <a:latin typeface="euclid_circular_a"/>
              </a:rPr>
              <a:t>Atributos são as variáveis ​​que pertencem a uma classe.</a:t>
            </a:r>
          </a:p>
          <a:p>
            <a:pPr lvl="1"/>
            <a:r>
              <a:rPr lang="pt-BR" b="0" i="0" dirty="0">
                <a:effectLst/>
                <a:latin typeface="euclid_circular_a"/>
              </a:rPr>
              <a:t>Os atributos são sempre públicos e podem ser acessados ​​usando o operador ponto (.). Ex.: </a:t>
            </a:r>
            <a:r>
              <a:rPr lang="pt-BR" b="0" i="0" dirty="0" err="1">
                <a:effectLst/>
                <a:latin typeface="euclid_circular_a"/>
              </a:rPr>
              <a:t>Minhaclasse.Meuatributo</a:t>
            </a:r>
            <a:endParaRPr lang="pt-BR" dirty="0">
              <a:latin typeface="euclid_circular_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93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Exceção e tratamento de erros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dirty="0">
                <a:effectLst/>
                <a:latin typeface="euclid_circular_a"/>
              </a:rPr>
              <a:t>Assim como outras linguagens, </a:t>
            </a:r>
            <a:r>
              <a:rPr lang="pt-BR" b="0" i="0" dirty="0" err="1">
                <a:effectLst/>
                <a:latin typeface="euclid_circular_a"/>
              </a:rPr>
              <a:t>python</a:t>
            </a:r>
            <a:r>
              <a:rPr lang="pt-BR" b="0" i="0" dirty="0">
                <a:effectLst/>
                <a:latin typeface="euclid_circular_a"/>
              </a:rPr>
              <a:t> dispõe de </a:t>
            </a:r>
            <a:r>
              <a:rPr lang="pt-BR" b="1" i="0" dirty="0">
                <a:effectLst/>
                <a:latin typeface="euclid_circular_a"/>
              </a:rPr>
              <a:t>seu </a:t>
            </a:r>
            <a:r>
              <a:rPr lang="pt-BR" b="1" i="0" dirty="0" err="1">
                <a:effectLst/>
                <a:latin typeface="euclid_circular_a"/>
              </a:rPr>
              <a:t>Try</a:t>
            </a:r>
            <a:r>
              <a:rPr lang="pt-BR" b="1" i="0" dirty="0">
                <a:effectLst/>
                <a:latin typeface="euclid_circular_a"/>
              </a:rPr>
              <a:t> </a:t>
            </a:r>
            <a:r>
              <a:rPr lang="pt-BR" b="1" i="0" dirty="0" err="1">
                <a:effectLst/>
                <a:latin typeface="euclid_circular_a"/>
              </a:rPr>
              <a:t>and</a:t>
            </a:r>
            <a:r>
              <a:rPr lang="pt-BR" b="1" i="0" dirty="0">
                <a:effectLst/>
                <a:latin typeface="euclid_circular_a"/>
              </a:rPr>
              <a:t> </a:t>
            </a:r>
            <a:r>
              <a:rPr lang="pt-BR" b="1" i="0" dirty="0" err="1">
                <a:effectLst/>
                <a:latin typeface="euclid_circular_a"/>
              </a:rPr>
              <a:t>Except</a:t>
            </a:r>
            <a:r>
              <a:rPr lang="pt-BR" b="1" i="0" dirty="0">
                <a:effectLst/>
                <a:latin typeface="euclid_circular_a"/>
              </a:rPr>
              <a:t> </a:t>
            </a:r>
          </a:p>
          <a:p>
            <a:pPr algn="l"/>
            <a:r>
              <a:rPr lang="pt-BR" dirty="0">
                <a:latin typeface="euclid_circular_a"/>
              </a:rPr>
              <a:t>As exceções são erros que podem ocorrer durante a execução do programa e por isso utilizamos </a:t>
            </a:r>
            <a:r>
              <a:rPr lang="pt-BR" dirty="0" err="1">
                <a:latin typeface="euclid_circular_a"/>
              </a:rPr>
              <a:t>except</a:t>
            </a:r>
            <a:r>
              <a:rPr lang="pt-BR" dirty="0">
                <a:latin typeface="euclid_circular_a"/>
              </a:rPr>
              <a:t> para evitar que o programa pare de executar devido a esses erros.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832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 e Bibliotecas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dirty="0" err="1">
                <a:effectLst/>
                <a:latin typeface="euclid_circular_a"/>
              </a:rPr>
              <a:t>pip</a:t>
            </a:r>
            <a:r>
              <a:rPr lang="pt-BR" b="0" i="0" dirty="0">
                <a:effectLst/>
                <a:latin typeface="euclid_circular_a"/>
              </a:rPr>
              <a:t> é o instalador de pacotes para Python. Você pode usar </a:t>
            </a:r>
            <a:r>
              <a:rPr lang="pt-BR" b="0" i="0" dirty="0" err="1">
                <a:effectLst/>
                <a:latin typeface="euclid_circular_a"/>
              </a:rPr>
              <a:t>pip</a:t>
            </a:r>
            <a:r>
              <a:rPr lang="pt-BR" b="0" i="0" dirty="0">
                <a:effectLst/>
                <a:latin typeface="euclid_circular_a"/>
              </a:rPr>
              <a:t> para instalar pacotes do Python </a:t>
            </a:r>
            <a:r>
              <a:rPr lang="pt-BR" b="0" i="0" dirty="0" err="1">
                <a:effectLst/>
                <a:latin typeface="euclid_circular_a"/>
              </a:rPr>
              <a:t>Package</a:t>
            </a:r>
            <a:r>
              <a:rPr lang="pt-BR" b="0" i="0" dirty="0">
                <a:effectLst/>
                <a:latin typeface="euclid_circular_a"/>
              </a:rPr>
              <a:t> Index como de outros índices também.</a:t>
            </a:r>
          </a:p>
          <a:p>
            <a:pPr algn="l"/>
            <a:r>
              <a:rPr lang="pt-BR" b="0" i="0" dirty="0">
                <a:effectLst/>
                <a:latin typeface="euclid_circular_a"/>
              </a:rPr>
              <a:t>Bibliotecas Python são um conjunto de funções úteis que eliminam a necessidade de escrever códigos do zero . Existem mais de 137.000 bibliotecas </a:t>
            </a:r>
            <a:r>
              <a:rPr lang="pt-BR" b="0" i="0" dirty="0" err="1">
                <a:effectLst/>
                <a:latin typeface="euclid_circular_a"/>
              </a:rPr>
              <a:t>python</a:t>
            </a:r>
            <a:r>
              <a:rPr lang="pt-BR" b="0" i="0" dirty="0">
                <a:effectLst/>
                <a:latin typeface="euclid_circular_a"/>
              </a:rPr>
              <a:t> presentes hoje e elas desempenham um papel vital no desenvolvimento de aplicativos de aprendizado de máquina, ciência de dados, visualização de dados, imagens e manipulação de dados e muito mais.</a:t>
            </a:r>
          </a:p>
          <a:p>
            <a:pPr marL="0" indent="0" algn="l">
              <a:buNone/>
            </a:pPr>
            <a:endParaRPr lang="pt-BR" b="0" i="0" dirty="0">
              <a:effectLst/>
              <a:latin typeface="euclid_circular_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501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tem um conjunto de métodos disponíveis para o objeto de arquivo.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Além disso existem alguns modos e atributos que pode ser usados para manipular arqu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ivos.</a:t>
            </a: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1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3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288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Expressão regular básica</a:t>
            </a:r>
          </a:p>
          <a:p>
            <a:r>
              <a:rPr lang="pt-BR" dirty="0"/>
              <a:t>Analise de Logs com Python</a:t>
            </a:r>
          </a:p>
          <a:p>
            <a:r>
              <a:rPr lang="pt-BR" dirty="0"/>
              <a:t>Manipulando sua rede com </a:t>
            </a:r>
            <a:r>
              <a:rPr lang="pt-BR" dirty="0" err="1"/>
              <a:t>Scapy</a:t>
            </a:r>
            <a:endParaRPr lang="pt-BR" dirty="0"/>
          </a:p>
          <a:p>
            <a:r>
              <a:rPr lang="pt-BR" dirty="0"/>
              <a:t>Criando um simples Socket</a:t>
            </a:r>
          </a:p>
          <a:p>
            <a:r>
              <a:rPr lang="pt-BR" dirty="0"/>
              <a:t>Criando um simples </a:t>
            </a:r>
            <a:r>
              <a:rPr lang="pt-BR" dirty="0" err="1"/>
              <a:t>portscanner</a:t>
            </a:r>
            <a:endParaRPr lang="pt-BR" dirty="0"/>
          </a:p>
          <a:p>
            <a:r>
              <a:rPr lang="pt-BR" dirty="0"/>
              <a:t>Criando um script de </a:t>
            </a:r>
            <a:r>
              <a:rPr lang="pt-BR" dirty="0" err="1"/>
              <a:t>Brute</a:t>
            </a:r>
            <a:r>
              <a:rPr lang="pt-BR" dirty="0"/>
              <a:t> Force HTTP</a:t>
            </a:r>
          </a:p>
          <a:p>
            <a:r>
              <a:rPr lang="pt-BR" dirty="0"/>
              <a:t>Criando um Script de </a:t>
            </a:r>
            <a:r>
              <a:rPr lang="pt-BR" dirty="0" err="1"/>
              <a:t>Brute</a:t>
            </a:r>
            <a:r>
              <a:rPr lang="pt-BR" dirty="0"/>
              <a:t> Force para SSH</a:t>
            </a:r>
          </a:p>
          <a:p>
            <a:r>
              <a:rPr lang="pt-BR" dirty="0"/>
              <a:t>Criando um executável com Py2exe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960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regular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923" y="187504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i="1" dirty="0"/>
              <a:t>“Expressões Regulares (ou </a:t>
            </a:r>
            <a:r>
              <a:rPr lang="pt-BR" i="1" dirty="0" err="1"/>
              <a:t>RegEx</a:t>
            </a:r>
            <a:r>
              <a:rPr lang="pt-BR" i="1" dirty="0"/>
              <a:t>), em um breve resumo, servem para representar padrões em </a:t>
            </a:r>
            <a:r>
              <a:rPr lang="pt-BR" i="1" dirty="0" err="1"/>
              <a:t>strings</a:t>
            </a:r>
            <a:r>
              <a:rPr lang="pt-BR" i="1" dirty="0"/>
              <a:t>, seja para validar uma entrada, verificar se um conteúdo existe na </a:t>
            </a:r>
            <a:r>
              <a:rPr lang="pt-BR" i="1" dirty="0" err="1"/>
              <a:t>string</a:t>
            </a:r>
            <a:r>
              <a:rPr lang="pt-BR" i="1" dirty="0"/>
              <a:t> ou um </a:t>
            </a:r>
            <a:r>
              <a:rPr lang="pt-BR" i="1" dirty="0" err="1"/>
              <a:t>replace</a:t>
            </a:r>
            <a:r>
              <a:rPr lang="pt-BR" i="1" dirty="0"/>
              <a:t> mais dinâmico. Esteticamente, uma </a:t>
            </a:r>
            <a:r>
              <a:rPr lang="pt-BR" i="1" dirty="0" err="1"/>
              <a:t>RegEx</a:t>
            </a:r>
            <a:r>
              <a:rPr lang="pt-BR" i="1" dirty="0"/>
              <a:t> não agrada aos olhos e muitas pessoas desenvolvedoras possuem um certo receio em alterar a </a:t>
            </a:r>
            <a:r>
              <a:rPr lang="pt-BR" i="1" dirty="0" err="1"/>
              <a:t>RegEx</a:t>
            </a:r>
            <a:r>
              <a:rPr lang="pt-BR" i="1" dirty="0"/>
              <a:t>, e até mesmo um bloqueio para aprender a trabalhar com as expressões regulares, mas olhando de perto, ela nem assusta tanto!”</a:t>
            </a:r>
          </a:p>
          <a:p>
            <a:r>
              <a:rPr lang="pt-BR" dirty="0"/>
              <a:t>Uma </a:t>
            </a:r>
            <a:r>
              <a:rPr lang="pt-BR" dirty="0" err="1"/>
              <a:t>RegEx</a:t>
            </a:r>
            <a:r>
              <a:rPr lang="pt-BR" dirty="0"/>
              <a:t> aparece normalmente entre barras “/”, exemplos rápidos usando a tabela acima:</a:t>
            </a:r>
            <a:endParaRPr lang="pt-BR" i="1" dirty="0"/>
          </a:p>
          <a:p>
            <a:pPr lvl="1"/>
            <a:r>
              <a:rPr lang="pt-BR" i="1" dirty="0"/>
              <a:t>Um número: /\d/</a:t>
            </a:r>
          </a:p>
          <a:p>
            <a:pPr lvl="1"/>
            <a:r>
              <a:rPr lang="pt-BR" i="1" dirty="0"/>
              <a:t>Uma letra minúscula seguida de 3 números: /[</a:t>
            </a:r>
            <a:r>
              <a:rPr lang="pt-BR" i="1" dirty="0" err="1"/>
              <a:t>a-z</a:t>
            </a:r>
            <a:r>
              <a:rPr lang="pt-BR" i="1" dirty="0"/>
              <a:t>]\d{3}/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98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regular básico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59DF99D-6A62-BC4A-62D6-202A058CC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041" y="1896400"/>
            <a:ext cx="6697010" cy="2076740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gEx básico em Python. RegEx é uma das coisas mais legais e… | by Naiara  Cerqueira | pyladiesbh | Medium">
            <a:extLst>
              <a:ext uri="{FF2B5EF4-FFF2-40B4-BE49-F238E27FC236}">
                <a16:creationId xmlns:a16="http://schemas.microsoft.com/office/drawing/2014/main" id="{A4F2F846-D71F-F75B-5B84-2753D8E09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54" y="1762474"/>
            <a:ext cx="42481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49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Analise de Logs com Python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82234-4468-3DD6-E683-AA648618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Usaremos a biblioteca RE (Regular Expression)</a:t>
            </a:r>
          </a:p>
          <a:p>
            <a:r>
              <a:rPr lang="pt-BR" dirty="0"/>
              <a:t>Vamos usar um </a:t>
            </a:r>
            <a:r>
              <a:rPr lang="pt-BR" dirty="0" err="1"/>
              <a:t>sample_log</a:t>
            </a:r>
            <a:r>
              <a:rPr lang="pt-BR" dirty="0"/>
              <a:t> para analisar e extrair (</a:t>
            </a:r>
            <a:r>
              <a:rPr lang="pt-BR" dirty="0" err="1"/>
              <a:t>IPs</a:t>
            </a:r>
            <a:r>
              <a:rPr lang="pt-BR" dirty="0"/>
              <a:t> e </a:t>
            </a:r>
            <a:r>
              <a:rPr lang="pt-BR" dirty="0" err="1"/>
              <a:t>URLs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5813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Scapy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82234-4468-3DD6-E683-AA648618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Scapy</a:t>
            </a:r>
            <a:r>
              <a:rPr lang="pt-BR" dirty="0"/>
              <a:t> é uma biblioteca suportada por Python2 e Python3. Ele é usado para interagir com os pacotes na rede. Possui várias funcionalidades através das quais podemos facilmente forjar e manipular pacote.</a:t>
            </a:r>
          </a:p>
          <a:p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scapy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6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Linguagem Python e suas características</a:t>
            </a:r>
          </a:p>
          <a:p>
            <a:r>
              <a:rPr lang="pt-BR" dirty="0"/>
              <a:t>Entrada e Saída de Dados</a:t>
            </a:r>
          </a:p>
          <a:p>
            <a:r>
              <a:rPr lang="pt-BR" dirty="0"/>
              <a:t>Variáveis e seus tipos</a:t>
            </a:r>
          </a:p>
          <a:p>
            <a:r>
              <a:rPr lang="pt-BR" dirty="0"/>
              <a:t>Operadores Lógicos</a:t>
            </a:r>
          </a:p>
          <a:p>
            <a:r>
              <a:rPr lang="pt-BR" dirty="0"/>
              <a:t>Cálculos com Python</a:t>
            </a:r>
          </a:p>
          <a:p>
            <a:r>
              <a:rPr lang="pt-BR" dirty="0"/>
              <a:t>Estrutura de Laço</a:t>
            </a:r>
          </a:p>
          <a:p>
            <a:r>
              <a:rPr lang="pt-BR" dirty="0"/>
              <a:t>Estrutura de Condição</a:t>
            </a:r>
          </a:p>
          <a:p>
            <a:r>
              <a:rPr lang="pt-BR" dirty="0"/>
              <a:t>Lista, </a:t>
            </a:r>
            <a:r>
              <a:rPr lang="pt-BR" dirty="0" err="1"/>
              <a:t>Tuplas</a:t>
            </a:r>
            <a:r>
              <a:rPr lang="pt-BR" dirty="0"/>
              <a:t> e Dicionários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338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 Socket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82234-4468-3DD6-E683-AA648618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resumo os sockets são usados para enviar dados através de rede, por isso a biblioteca Socket se faz presente no Python.</a:t>
            </a:r>
          </a:p>
          <a:p>
            <a:endParaRPr lang="pt-BR" dirty="0"/>
          </a:p>
        </p:txBody>
      </p:sp>
      <p:pic>
        <p:nvPicPr>
          <p:cNvPr id="1028" name="Picture 4" descr="Les sockets avec Python - WayToLearnX">
            <a:extLst>
              <a:ext uri="{FF2B5EF4-FFF2-40B4-BE49-F238E27FC236}">
                <a16:creationId xmlns:a16="http://schemas.microsoft.com/office/drawing/2014/main" id="{78AD7DB3-4A88-A5BE-B47E-946B82B44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7" y="3029737"/>
            <a:ext cx="42386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003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82234-4468-3DD6-E683-AA648618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Simples </a:t>
            </a:r>
            <a:r>
              <a:rPr lang="pt-BR" dirty="0" err="1"/>
              <a:t>portscanner</a:t>
            </a:r>
            <a:endParaRPr lang="pt-BR" dirty="0"/>
          </a:p>
          <a:p>
            <a:r>
              <a:rPr lang="pt-BR" dirty="0"/>
              <a:t>Script de </a:t>
            </a:r>
            <a:r>
              <a:rPr lang="pt-BR" dirty="0" err="1"/>
              <a:t>Brute</a:t>
            </a:r>
            <a:r>
              <a:rPr lang="pt-BR" dirty="0"/>
              <a:t> Force HTTP</a:t>
            </a:r>
          </a:p>
          <a:p>
            <a:r>
              <a:rPr lang="pt-BR" dirty="0"/>
              <a:t>Script de </a:t>
            </a:r>
            <a:r>
              <a:rPr lang="pt-BR" dirty="0" err="1"/>
              <a:t>Brute</a:t>
            </a:r>
            <a:r>
              <a:rPr lang="pt-BR" dirty="0"/>
              <a:t> Force para SSH</a:t>
            </a:r>
          </a:p>
        </p:txBody>
      </p:sp>
    </p:spTree>
    <p:extLst>
      <p:ext uri="{BB962C8B-B14F-4D97-AF65-F5344CB8AC3E}">
        <p14:creationId xmlns:p14="http://schemas.microsoft.com/office/powerpoint/2010/main" val="863561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executável com Py2exe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82234-4468-3DD6-E683-AA648618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Py2exe: É uma extensão que converte scripts em Python para executáveis Windows.</a:t>
            </a:r>
          </a:p>
          <a:p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py2exe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869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um </a:t>
            </a:r>
            <a:r>
              <a:rPr lang="pt-BR" dirty="0" err="1"/>
              <a:t>Crawler</a:t>
            </a:r>
            <a:r>
              <a:rPr lang="pt-BR" dirty="0"/>
              <a:t> ativo</a:t>
            </a:r>
          </a:p>
          <a:p>
            <a:r>
              <a:rPr lang="pt-BR" dirty="0"/>
              <a:t>Analisando métodos HTTP</a:t>
            </a:r>
          </a:p>
          <a:p>
            <a:r>
              <a:rPr lang="pt-BR" dirty="0"/>
              <a:t>Instalando </a:t>
            </a:r>
            <a:r>
              <a:rPr lang="pt-BR" dirty="0" err="1"/>
              <a:t>Jython</a:t>
            </a:r>
            <a:r>
              <a:rPr lang="pt-BR" dirty="0"/>
              <a:t> no </a:t>
            </a:r>
            <a:r>
              <a:rPr lang="pt-BR" dirty="0" err="1"/>
              <a:t>Burp</a:t>
            </a:r>
            <a:r>
              <a:rPr lang="pt-BR" dirty="0"/>
              <a:t> </a:t>
            </a:r>
            <a:r>
              <a:rPr lang="pt-BR" dirty="0" err="1"/>
              <a:t>Suite</a:t>
            </a:r>
            <a:endParaRPr lang="pt-BR" dirty="0"/>
          </a:p>
          <a:p>
            <a:r>
              <a:rPr lang="pt-BR" dirty="0"/>
              <a:t>Criando um plugin básico para o </a:t>
            </a:r>
            <a:r>
              <a:rPr lang="pt-BR" dirty="0" err="1"/>
              <a:t>Burp</a:t>
            </a:r>
            <a:r>
              <a:rPr lang="pt-BR" dirty="0"/>
              <a:t> </a:t>
            </a:r>
            <a:r>
              <a:rPr lang="pt-BR" dirty="0" err="1"/>
              <a:t>Suite</a:t>
            </a:r>
            <a:endParaRPr lang="pt-BR" dirty="0"/>
          </a:p>
          <a:p>
            <a:r>
              <a:rPr lang="pt-BR" dirty="0"/>
              <a:t>Criando um simples </a:t>
            </a:r>
            <a:r>
              <a:rPr lang="pt-BR" dirty="0" err="1"/>
              <a:t>disassembler</a:t>
            </a:r>
            <a:endParaRPr lang="pt-BR" dirty="0"/>
          </a:p>
          <a:p>
            <a:r>
              <a:rPr lang="pt-BR" dirty="0"/>
              <a:t>Criando um simples PE </a:t>
            </a:r>
            <a:r>
              <a:rPr lang="pt-BR" dirty="0" err="1"/>
              <a:t>Scan</a:t>
            </a:r>
            <a:endParaRPr lang="pt-BR" dirty="0"/>
          </a:p>
          <a:p>
            <a:r>
              <a:rPr lang="pt-BR" dirty="0"/>
              <a:t>Criando um simples </a:t>
            </a:r>
            <a:r>
              <a:rPr lang="pt-BR" dirty="0" err="1"/>
              <a:t>backdoor</a:t>
            </a:r>
            <a:endParaRPr lang="pt-BR" dirty="0"/>
          </a:p>
          <a:p>
            <a:r>
              <a:rPr lang="pt-BR" dirty="0"/>
              <a:t>Clonando website usando </a:t>
            </a:r>
            <a:r>
              <a:rPr lang="pt-BR" dirty="0" err="1"/>
              <a:t>pywebcopy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831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Crawling</a:t>
            </a:r>
            <a:r>
              <a:rPr lang="pt-BR" dirty="0"/>
              <a:t> Web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82234-4468-3DD6-E683-AA648618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Fuzzing é uma técnica para testar o software usando ferramentas automáticas para fornecer entradas inválidas ou inesperadas.</a:t>
            </a:r>
          </a:p>
          <a:p>
            <a:r>
              <a:rPr lang="pt-BR" dirty="0"/>
              <a:t>É uma técnica de teste de software Black Box, que consiste basicamente em encontrar bugs de implementação usando injeção de dados </a:t>
            </a:r>
          </a:p>
          <a:p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fake_useragent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692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HTTP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82234-4468-3DD6-E683-AA648618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protocolo HTTP define um conjunto de métodos de requisição responsáveis por indicar a ação a ser executada para um recurso especifico.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F4F02A-09B8-D1DA-6A52-16D0DE13B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879" y="3165840"/>
            <a:ext cx="5601747" cy="190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848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</a:t>
            </a:r>
            <a:r>
              <a:rPr lang="pt-BR" dirty="0" err="1"/>
              <a:t>Jython</a:t>
            </a:r>
            <a:r>
              <a:rPr lang="pt-BR" dirty="0"/>
              <a:t> no </a:t>
            </a:r>
            <a:r>
              <a:rPr lang="pt-BR" dirty="0" err="1"/>
              <a:t>Burp</a:t>
            </a:r>
            <a:r>
              <a:rPr lang="pt-BR" dirty="0"/>
              <a:t> </a:t>
            </a:r>
            <a:r>
              <a:rPr lang="pt-BR" dirty="0" err="1"/>
              <a:t>Suite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82234-4468-3DD6-E683-AA648618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Jython</a:t>
            </a:r>
            <a:r>
              <a:rPr lang="pt-BR" dirty="0"/>
              <a:t> é a junção de Java com Python, o objetivo é fazer aplicações hibridas que une código Java e Python</a:t>
            </a:r>
          </a:p>
          <a:p>
            <a:r>
              <a:rPr lang="pt-BR" dirty="0">
                <a:hlinkClick r:id="rId2"/>
              </a:rPr>
              <a:t>https://www.jython.org/download.html</a:t>
            </a:r>
            <a:r>
              <a:rPr lang="pt-BR" dirty="0"/>
              <a:t> </a:t>
            </a:r>
          </a:p>
        </p:txBody>
      </p:sp>
      <p:pic>
        <p:nvPicPr>
          <p:cNvPr id="2050" name="Picture 2" descr="Python Environment">
            <a:extLst>
              <a:ext uri="{FF2B5EF4-FFF2-40B4-BE49-F238E27FC236}">
                <a16:creationId xmlns:a16="http://schemas.microsoft.com/office/drawing/2014/main" id="{B8836ECE-7396-92AC-378A-26860213D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95" y="3610597"/>
            <a:ext cx="828675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695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script para o </a:t>
            </a:r>
            <a:r>
              <a:rPr lang="pt-BR" dirty="0" err="1"/>
              <a:t>Burp</a:t>
            </a:r>
            <a:r>
              <a:rPr lang="pt-BR" dirty="0"/>
              <a:t> </a:t>
            </a:r>
            <a:r>
              <a:rPr lang="pt-BR" dirty="0" err="1"/>
              <a:t>Suite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82234-4468-3DD6-E683-AA648618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criar dois scripts simples para o </a:t>
            </a:r>
            <a:r>
              <a:rPr lang="pt-BR" dirty="0" err="1"/>
              <a:t>Burp</a:t>
            </a:r>
            <a:r>
              <a:rPr lang="pt-BR" dirty="0"/>
              <a:t> </a:t>
            </a:r>
            <a:r>
              <a:rPr lang="pt-BR" dirty="0" err="1"/>
              <a:t>Suite</a:t>
            </a:r>
            <a:endParaRPr lang="pt-BR" dirty="0"/>
          </a:p>
          <a:p>
            <a:r>
              <a:rPr lang="pt-BR" dirty="0"/>
              <a:t>Iremos utilizar a API do </a:t>
            </a:r>
            <a:r>
              <a:rPr lang="pt-BR" dirty="0" err="1"/>
              <a:t>Burp</a:t>
            </a:r>
            <a:r>
              <a:rPr lang="pt-BR" dirty="0"/>
              <a:t> para desenvolver nossos scripts</a:t>
            </a:r>
          </a:p>
          <a:p>
            <a:r>
              <a:rPr lang="pt-BR" dirty="0">
                <a:hlinkClick r:id="rId2"/>
              </a:rPr>
              <a:t>https://portswigger.net/burp/extender/api/</a:t>
            </a:r>
            <a:r>
              <a:rPr lang="pt-BR" dirty="0"/>
              <a:t> 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635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script para o </a:t>
            </a:r>
            <a:r>
              <a:rPr lang="pt-BR" dirty="0" err="1"/>
              <a:t>Burp</a:t>
            </a:r>
            <a:r>
              <a:rPr lang="pt-BR" dirty="0"/>
              <a:t> </a:t>
            </a:r>
            <a:r>
              <a:rPr lang="pt-BR" dirty="0" err="1"/>
              <a:t>Suite</a:t>
            </a:r>
            <a:r>
              <a:rPr lang="pt-BR" dirty="0"/>
              <a:t> - </a:t>
            </a:r>
            <a:r>
              <a:rPr lang="pt-BR"/>
              <a:t>Callback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82234-4468-3DD6-E683-AA648618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programação de computadores, um método de </a:t>
            </a:r>
            <a:r>
              <a:rPr lang="pt-BR" dirty="0" err="1"/>
              <a:t>callback</a:t>
            </a:r>
            <a:r>
              <a:rPr lang="pt-BR" dirty="0"/>
              <a:t> é uma rotina que é passada como parâmetro para outro método. É esperado então que o método execute o código do argumento em algum momento. A invocação do trecho pode ser imediata, como em um, ou em outro momento.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8712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Simples </a:t>
            </a:r>
            <a:r>
              <a:rPr lang="pt-BR" dirty="0" err="1"/>
              <a:t>disassembler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82234-4468-3DD6-E683-AA648618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usar a biblioteca </a:t>
            </a:r>
            <a:r>
              <a:rPr lang="pt-BR" dirty="0" err="1"/>
              <a:t>elftools</a:t>
            </a:r>
            <a:r>
              <a:rPr lang="pt-BR" dirty="0"/>
              <a:t> e </a:t>
            </a:r>
            <a:r>
              <a:rPr lang="pt-BR" dirty="0" err="1"/>
              <a:t>capstone</a:t>
            </a:r>
            <a:r>
              <a:rPr lang="pt-BR" dirty="0"/>
              <a:t> para fazer o nosso </a:t>
            </a:r>
            <a:r>
              <a:rPr lang="pt-BR" dirty="0" err="1"/>
              <a:t>disassembler</a:t>
            </a:r>
            <a:r>
              <a:rPr lang="pt-BR" dirty="0"/>
              <a:t>.</a:t>
            </a:r>
          </a:p>
          <a:p>
            <a:r>
              <a:rPr lang="pt-BR" dirty="0" err="1"/>
              <a:t>Elftools</a:t>
            </a:r>
            <a:r>
              <a:rPr lang="pt-BR" dirty="0"/>
              <a:t>: </a:t>
            </a:r>
            <a:r>
              <a:rPr lang="pt-BR" dirty="0" err="1"/>
              <a:t>pyelftools</a:t>
            </a:r>
            <a:r>
              <a:rPr lang="pt-BR" dirty="0"/>
              <a:t> é uma biblioteca Python pura para analisar e analisar arquivos ELF</a:t>
            </a:r>
          </a:p>
          <a:p>
            <a:r>
              <a:rPr lang="pt-BR" dirty="0" err="1"/>
              <a:t>Capstone</a:t>
            </a:r>
            <a:r>
              <a:rPr lang="pt-BR" dirty="0"/>
              <a:t>: É responsável por fazer </a:t>
            </a:r>
            <a:r>
              <a:rPr lang="pt-BR" dirty="0" err="1"/>
              <a:t>disassembler</a:t>
            </a:r>
            <a:r>
              <a:rPr lang="pt-BR" dirty="0"/>
              <a:t>, processando um arquivo ELF para </a:t>
            </a:r>
            <a:r>
              <a:rPr lang="pt-BR" dirty="0" err="1"/>
              <a:t>assembly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22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Linguagem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Lançada em 1991 e criado em 1989 por Guido van </a:t>
            </a:r>
            <a:r>
              <a:rPr lang="pt-BR" dirty="0" err="1"/>
              <a:t>Rossum</a:t>
            </a:r>
            <a:r>
              <a:rPr lang="pt-BR" dirty="0"/>
              <a:t>;</a:t>
            </a:r>
          </a:p>
          <a:p>
            <a:r>
              <a:rPr lang="pt-BR" dirty="0"/>
              <a:t>Uma linguagem comunitária;</a:t>
            </a:r>
          </a:p>
          <a:p>
            <a:r>
              <a:rPr lang="pt-BR" dirty="0"/>
              <a:t>Nome é baseado no grupo Humorista Britânico Monty Python;</a:t>
            </a:r>
          </a:p>
          <a:p>
            <a:r>
              <a:rPr lang="pt-BR" dirty="0"/>
              <a:t>Baseada na linguagem ABC e com sintaxes derivada da linguagem C;</a:t>
            </a:r>
          </a:p>
          <a:p>
            <a:r>
              <a:rPr lang="pt-BR" dirty="0"/>
              <a:t>Filosofia da linguagem </a:t>
            </a:r>
            <a:r>
              <a:rPr lang="pt-BR" dirty="0" err="1"/>
              <a:t>python</a:t>
            </a:r>
            <a:r>
              <a:rPr lang="pt-BR" dirty="0"/>
              <a:t> (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);</a:t>
            </a:r>
          </a:p>
          <a:p>
            <a:r>
              <a:rPr lang="pt-BR" dirty="0"/>
              <a:t>Palavras reservadas do switch-case </a:t>
            </a:r>
            <a:r>
              <a:rPr lang="pt-BR" dirty="0" err="1"/>
              <a:t>python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37B91CD-6CB9-817D-D3C5-37E22F928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174" y="4363372"/>
            <a:ext cx="417253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82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Simples </a:t>
            </a:r>
            <a:r>
              <a:rPr lang="pt-BR" dirty="0" err="1"/>
              <a:t>PEScan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82234-4468-3DD6-E683-AA648618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usar a biblioteca </a:t>
            </a:r>
            <a:r>
              <a:rPr lang="pt-BR" dirty="0" err="1"/>
              <a:t>PEFile</a:t>
            </a:r>
            <a:r>
              <a:rPr lang="pt-BR" dirty="0"/>
              <a:t> para analisar um arquivo PE (</a:t>
            </a:r>
            <a:r>
              <a:rPr lang="pt-BR" dirty="0" err="1"/>
              <a:t>Portable</a:t>
            </a:r>
            <a:r>
              <a:rPr lang="pt-BR" dirty="0"/>
              <a:t> Execute), formato reconhecido pelo Windows como EXE, </a:t>
            </a:r>
            <a:r>
              <a:rPr lang="pt-BR" dirty="0" err="1"/>
              <a:t>DLLs</a:t>
            </a:r>
            <a:r>
              <a:rPr lang="pt-BR" dirty="0"/>
              <a:t> e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177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Simples </a:t>
            </a:r>
            <a:r>
              <a:rPr lang="pt-BR" dirty="0" err="1"/>
              <a:t>Backdoor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82234-4468-3DD6-E683-AA648618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criar um </a:t>
            </a:r>
            <a:r>
              <a:rPr lang="pt-BR" dirty="0" err="1"/>
              <a:t>backdoor</a:t>
            </a:r>
            <a:r>
              <a:rPr lang="pt-BR" dirty="0"/>
              <a:t> usando a biblioteca Socket e </a:t>
            </a:r>
            <a:r>
              <a:rPr lang="pt-BR" dirty="0" err="1"/>
              <a:t>Subprocess</a:t>
            </a:r>
            <a:endParaRPr lang="pt-BR" dirty="0"/>
          </a:p>
          <a:p>
            <a:r>
              <a:rPr lang="pt-BR" dirty="0"/>
              <a:t>Um </a:t>
            </a:r>
            <a:r>
              <a:rPr lang="pt-BR" dirty="0" err="1"/>
              <a:t>backdoor</a:t>
            </a:r>
            <a:r>
              <a:rPr lang="pt-BR" dirty="0"/>
              <a:t> ele é útil para você manter uma persistência no seu alvo, ou ter acesso a um determinado dispositivo sem a percepção do usuário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7673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Clonando website com </a:t>
            </a:r>
            <a:r>
              <a:rPr lang="pt-BR" dirty="0" err="1"/>
              <a:t>pywebcopy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82234-4468-3DD6-E683-AA648618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pywebcopy</a:t>
            </a:r>
            <a:r>
              <a:rPr lang="pt-BR" dirty="0"/>
              <a:t>  ajuda a clonar páginas da Web e sites completos para armazenamento local.</a:t>
            </a:r>
          </a:p>
          <a:p>
            <a:r>
              <a:rPr lang="pt-BR" dirty="0"/>
              <a:t>Uma biblioteca útil para você clonar páginas e analisa-las também.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759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Conhecendo as Bibliotecas voltadas a segurança</a:t>
            </a:r>
          </a:p>
          <a:p>
            <a:r>
              <a:rPr lang="pt-BR" dirty="0"/>
              <a:t>Certificação CRPYA</a:t>
            </a:r>
          </a:p>
          <a:p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Ransomware</a:t>
            </a:r>
            <a:endParaRPr lang="pt-BR" dirty="0"/>
          </a:p>
          <a:p>
            <a:r>
              <a:rPr lang="pt-BR" dirty="0"/>
              <a:t>Conclusão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76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mais usadas em segurança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Requests</a:t>
            </a:r>
            <a:r>
              <a:rPr lang="pt-BR" dirty="0"/>
              <a:t>: A biblioteca de solicitações ajuda a permitir que solicitações HTTP sejam mais fáceis de usar. Ele retorna objetos responsivos, incluindo dados de status, codificação e conteúdo.</a:t>
            </a:r>
          </a:p>
          <a:p>
            <a:r>
              <a:rPr lang="pt-BR" dirty="0"/>
              <a:t>Criptografia: A criptografia é uma biblioteca que ajuda na criptografia, bem como na descrição de conjuntos de dados. A biblioteca inclui primitivos suportados pelo Python 3.3+, Python 2.6-2.7. A criptografia envolve a fusão de duas camadas, ou seja, receitas criptográficas seguras que exigem opções mínimas de configuração.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16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mais usadas em segurança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Python-</a:t>
            </a:r>
            <a:r>
              <a:rPr lang="pt-BR" dirty="0" err="1"/>
              <a:t>nmap</a:t>
            </a:r>
            <a:r>
              <a:rPr lang="pt-BR" dirty="0"/>
              <a:t>: O </a:t>
            </a:r>
            <a:r>
              <a:rPr lang="pt-BR" dirty="0" err="1"/>
              <a:t>Nmap</a:t>
            </a:r>
            <a:r>
              <a:rPr lang="pt-BR" dirty="0"/>
              <a:t> é uma ferramenta típica de scanner de rede que usa pacotes IP para a identificação de dispositivos em uma rede e informações sobre sistemas operacionais. Com o uso do scanner de porta </a:t>
            </a:r>
            <a:r>
              <a:rPr lang="pt-BR" dirty="0" err="1"/>
              <a:t>Nmap</a:t>
            </a:r>
            <a:r>
              <a:rPr lang="pt-BR" dirty="0"/>
              <a:t>, esta biblioteca ajuda os administradores do sistema a automatizar a tarefa de varredura de relatórios que suportam as saídas de scripts do </a:t>
            </a:r>
            <a:r>
              <a:rPr lang="pt-BR" dirty="0" err="1"/>
              <a:t>Nmap</a:t>
            </a:r>
            <a:r>
              <a:rPr lang="pt-BR" dirty="0"/>
              <a:t>. </a:t>
            </a:r>
          </a:p>
          <a:p>
            <a:r>
              <a:rPr lang="pt-BR" dirty="0" err="1"/>
              <a:t>Impacket</a:t>
            </a:r>
            <a:r>
              <a:rPr lang="pt-BR" dirty="0"/>
              <a:t>: A biblioteca consiste em scripts Python que auxiliam no trabalho em protocolos de rede, garantindo acesso de programação de baixo nível a outros pacotes juntamente com a implementação dos protocolos. Os pacotes podem ser feitos de dados brutos e a API faz com que os protocolos de hierarquias profundas funcionem com eficiência.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897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Simples </a:t>
            </a:r>
            <a:r>
              <a:rPr lang="pt-BR" dirty="0" err="1"/>
              <a:t>Ransomware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Ransomware</a:t>
            </a:r>
            <a:r>
              <a:rPr lang="pt-BR" dirty="0"/>
              <a:t> é um tipo de malware de sequestro de dados, feito por meio de criptografia, que usa como refém arquivos pessoais da própria vítima e cobra resgate para restabelecer o acesso a estes arquivos.</a:t>
            </a:r>
          </a:p>
          <a:p>
            <a:r>
              <a:rPr lang="pt-BR" dirty="0"/>
              <a:t>Vamos usar a biblioteca </a:t>
            </a:r>
            <a:r>
              <a:rPr lang="pt-BR" dirty="0" err="1"/>
              <a:t>pyaes</a:t>
            </a:r>
            <a:r>
              <a:rPr lang="pt-BR" dirty="0"/>
              <a:t> e os, apenas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527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CRPYA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A3063053-AFA3-3BC3-938E-811327344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96" y="1825625"/>
            <a:ext cx="6339808" cy="4351338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504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47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Black Hat Python, 2nd Edition: Python Programming for Hackers and  Pentesters | Amazon.com.br">
            <a:extLst>
              <a:ext uri="{FF2B5EF4-FFF2-40B4-BE49-F238E27FC236}">
                <a16:creationId xmlns:a16="http://schemas.microsoft.com/office/drawing/2014/main" id="{137FAA3A-3136-AAFE-1C38-93DEAB8C2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133" y="457201"/>
            <a:ext cx="2081050" cy="275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para pentest daniel moreno pdf download | Casas Bahia">
            <a:extLst>
              <a:ext uri="{FF2B5EF4-FFF2-40B4-BE49-F238E27FC236}">
                <a16:creationId xmlns:a16="http://schemas.microsoft.com/office/drawing/2014/main" id="{41CB100D-2567-DA5D-89F6-2B2994836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4455" y="527206"/>
            <a:ext cx="2613376" cy="26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lack Hat Python: Python Programming for Hackers and Pentesters |  Amazon.com.br">
            <a:extLst>
              <a:ext uri="{FF2B5EF4-FFF2-40B4-BE49-F238E27FC236}">
                <a16:creationId xmlns:a16="http://schemas.microsoft.com/office/drawing/2014/main" id="{1CA6F698-16A2-2FD2-D041-091A43037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4053" y="457200"/>
            <a:ext cx="2081049" cy="275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Para Pentest | Amazon.com.br">
            <a:extLst>
              <a:ext uri="{FF2B5EF4-FFF2-40B4-BE49-F238E27FC236}">
                <a16:creationId xmlns:a16="http://schemas.microsoft.com/office/drawing/2014/main" id="{B814F7CF-BBFE-E1F7-A61C-BCF542C8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374" y="457200"/>
            <a:ext cx="1975556" cy="275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para pentest daniel moreno pdf download | Casas Bahia">
            <a:extLst>
              <a:ext uri="{FF2B5EF4-FFF2-40B4-BE49-F238E27FC236}">
                <a16:creationId xmlns:a16="http://schemas.microsoft.com/office/drawing/2014/main" id="{18D49C2D-3854-6665-0D32-4D8E6BFA8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6603" y="3429000"/>
            <a:ext cx="2926078" cy="292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Rectangle 1049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7D5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Livros para estudo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968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156" y="2587313"/>
            <a:ext cx="4459357" cy="1325563"/>
          </a:xfrm>
        </p:spPr>
        <p:txBody>
          <a:bodyPr>
            <a:normAutofit/>
          </a:bodyPr>
          <a:lstStyle/>
          <a:p>
            <a:r>
              <a:rPr lang="pt-BR" sz="8000" dirty="0"/>
              <a:t>Conclusão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8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 Linguagem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Linguagem Interpretada (sem necessidade de compilação);</a:t>
            </a:r>
          </a:p>
          <a:p>
            <a:r>
              <a:rPr lang="pt-BR" dirty="0"/>
              <a:t>Orientada a Objetos (Abordar o design de um sistema em termos de entidade, objetos e relacionamento entre essas identidades);</a:t>
            </a:r>
          </a:p>
          <a:p>
            <a:r>
              <a:rPr lang="pt-BR" dirty="0"/>
              <a:t>Alto Nível;</a:t>
            </a:r>
          </a:p>
          <a:p>
            <a:r>
              <a:rPr lang="pt-BR" dirty="0"/>
              <a:t>De sintaxes Simples;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60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Orientação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Você está desenvolvendo um software para uma locadora. Esta locadora terá diversos clientes. Poderíamos então criar uma </a:t>
            </a:r>
            <a:r>
              <a:rPr lang="pt-BR" b="1" dirty="0"/>
              <a:t>classe</a:t>
            </a:r>
            <a:r>
              <a:rPr lang="pt-BR" dirty="0"/>
              <a:t> explicando para o computador o que é um Cliente;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Mas um cliente é mais do que simples dados. Ele pode realizar ações! E no mundo da POO, ações são descritas através da criação de </a:t>
            </a:r>
            <a:r>
              <a:rPr lang="pt-BR" b="1" dirty="0"/>
              <a:t>Métodos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EA4155-1B3F-F9BC-D5BC-9325DDF4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3023072"/>
            <a:ext cx="3000794" cy="114316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B68E0C4-EF15-7328-3693-939CE2D81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43" y="5286632"/>
            <a:ext cx="231489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Orientação a Objetos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Conceitos Básicos de Orientação a Objetos">
            <a:extLst>
              <a:ext uri="{FF2B5EF4-FFF2-40B4-BE49-F238E27FC236}">
                <a16:creationId xmlns:a16="http://schemas.microsoft.com/office/drawing/2014/main" id="{CEDCDF53-B524-A13A-D7B5-D0A54E5B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937" y="1320682"/>
            <a:ext cx="31242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9E2C7CF-3429-71C1-4CDE-D917A0888B64}"/>
              </a:ext>
            </a:extLst>
          </p:cNvPr>
          <p:cNvSpPr txBox="1"/>
          <p:nvPr/>
        </p:nvSpPr>
        <p:spPr>
          <a:xfrm>
            <a:off x="838200" y="1764856"/>
            <a:ext cx="7391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Atributos são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Métodos descrevem possíveis ações que os objetos são capazes de realizar.</a:t>
            </a:r>
          </a:p>
          <a:p>
            <a:r>
              <a:rPr lang="pt-BR" sz="2000" b="1" dirty="0"/>
              <a:t>Herança</a:t>
            </a:r>
            <a:endParaRPr lang="pt-BR" dirty="0"/>
          </a:p>
          <a:p>
            <a:r>
              <a:rPr lang="pt-BR" dirty="0"/>
              <a:t>Poderíamos criar uma classe chamada Pessoa com os seguintes atributos: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Idade</a:t>
            </a:r>
          </a:p>
          <a:p>
            <a:endParaRPr lang="pt-BR" dirty="0"/>
          </a:p>
          <a:p>
            <a:r>
              <a:rPr lang="pt-BR" dirty="0"/>
              <a:t>Em seguida, criamos 2 classes que são filhas da classe Pessoa, chamadas </a:t>
            </a:r>
            <a:r>
              <a:rPr lang="pt-BR" dirty="0" err="1"/>
              <a:t>PessoaFisica</a:t>
            </a:r>
            <a:r>
              <a:rPr lang="pt-BR" dirty="0"/>
              <a:t> e </a:t>
            </a:r>
            <a:r>
              <a:rPr lang="pt-BR" dirty="0" err="1"/>
              <a:t>PessoaJuridica</a:t>
            </a:r>
            <a:r>
              <a:rPr lang="pt-BR" dirty="0"/>
              <a:t>. Tanto a classe </a:t>
            </a:r>
            <a:r>
              <a:rPr lang="pt-BR" dirty="0" err="1"/>
              <a:t>PessoaFisica</a:t>
            </a:r>
            <a:r>
              <a:rPr lang="pt-BR" dirty="0"/>
              <a:t> como a </a:t>
            </a:r>
            <a:r>
              <a:rPr lang="pt-BR" dirty="0" err="1"/>
              <a:t>PessoaJuridica</a:t>
            </a:r>
            <a:r>
              <a:rPr lang="pt-BR" dirty="0"/>
              <a:t> herdariam os atributos da classe Pessoa, mas poderiam ter alguns atributos a mais.</a:t>
            </a:r>
          </a:p>
          <a:p>
            <a:endParaRPr lang="pt-BR" dirty="0"/>
          </a:p>
          <a:p>
            <a:r>
              <a:rPr lang="pt-BR" dirty="0"/>
              <a:t>A classe </a:t>
            </a:r>
            <a:r>
              <a:rPr lang="pt-BR" dirty="0" err="1"/>
              <a:t>PessoaFisica</a:t>
            </a:r>
            <a:r>
              <a:rPr lang="pt-BR" dirty="0"/>
              <a:t> pode ter por exemplo o atributo RG enquanto a classe </a:t>
            </a:r>
            <a:r>
              <a:rPr lang="pt-BR" dirty="0" err="1"/>
              <a:t>PessoaJuridica</a:t>
            </a:r>
            <a:r>
              <a:rPr lang="pt-BR" dirty="0"/>
              <a:t> poderia ter o atributo CNPJ.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6B054EA-B158-3975-F439-7D342C9D1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304012"/>
            <a:ext cx="3640219" cy="183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8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Orientação a Objetos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D1DC-2BE8-8FBF-F4D7-B9B4B08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E2C7CF-3429-71C1-4CDE-D917A0888B64}"/>
              </a:ext>
            </a:extLst>
          </p:cNvPr>
          <p:cNvSpPr txBox="1"/>
          <p:nvPr/>
        </p:nvSpPr>
        <p:spPr>
          <a:xfrm>
            <a:off x="838199" y="1764856"/>
            <a:ext cx="112094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Poliformismo</a:t>
            </a:r>
            <a:endParaRPr lang="pt-BR" dirty="0"/>
          </a:p>
          <a:p>
            <a:endParaRPr lang="pt-BR" dirty="0"/>
          </a:p>
          <a:p>
            <a:r>
              <a:rPr lang="pt-BR" dirty="0"/>
              <a:t>Na orientação a objetos, isso significa que um mesmo tipo de objeto, sob certas condições, pode realizar ações diferentes ao receber uma mesma mensagem.</a:t>
            </a:r>
          </a:p>
          <a:p>
            <a:endParaRPr lang="pt-BR" dirty="0"/>
          </a:p>
          <a:p>
            <a:r>
              <a:rPr lang="pt-BR" dirty="0"/>
              <a:t>Desta forma, a mensagem “fale” enviada a um objeto da classe Animal pode ser interpretada de formas diferentes, dependendo do objeto em questão.</a:t>
            </a:r>
          </a:p>
          <a:p>
            <a:endParaRPr lang="pt-BR" b="1" dirty="0"/>
          </a:p>
          <a:p>
            <a:r>
              <a:rPr lang="pt-BR" dirty="0"/>
              <a:t>Como complemento temos a </a:t>
            </a:r>
            <a:r>
              <a:rPr lang="pt-BR" b="1" dirty="0"/>
              <a:t>classe abstrata </a:t>
            </a:r>
            <a:r>
              <a:rPr lang="pt-BR" dirty="0"/>
              <a:t>é uma classe que representa uma coleção de características presentes em vários tipos de objetos, mas que não existe e não pode existir isoladamente. Por exemplo, podemos criar uma classe abstrata chamada Animal. Um Animal tem diversas características (atributos) e podem realizar diversas ações (métodos) mas não existe a possibilidade de criarmos objetos do tipo Animal. O que existem são objetos das classes Cachorro, Gato, Papagaio, etc.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127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4F75-AC70-A744-BDB1-E5900961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e Saída de Dados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0EFFCD-DB5E-69D1-4C5F-2D6C96EAAAF8}"/>
              </a:ext>
            </a:extLst>
          </p:cNvPr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E2C7CF-3429-71C1-4CDE-D917A0888B64}"/>
              </a:ext>
            </a:extLst>
          </p:cNvPr>
          <p:cNvSpPr txBox="1"/>
          <p:nvPr/>
        </p:nvSpPr>
        <p:spPr>
          <a:xfrm>
            <a:off x="838199" y="1764856"/>
            <a:ext cx="112094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 Python, fazemos isso utilizando a função input() , que é literalmente 'entrada' em inglês.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Usamos também a função print(), que retorna uma informação dentro de uma variável por exemplo.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Podemos usar o método File </a:t>
            </a:r>
            <a:r>
              <a:rPr lang="pt-BR" dirty="0" err="1"/>
              <a:t>Readlines</a:t>
            </a:r>
            <a:r>
              <a:rPr lang="pt-BR" dirty="0"/>
              <a:t> para ler um arquivo.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Usando a função open() e o método </a:t>
            </a:r>
            <a:r>
              <a:rPr lang="pt-BR" dirty="0" err="1"/>
              <a:t>write</a:t>
            </a:r>
            <a:r>
              <a:rPr lang="pt-BR" dirty="0"/>
              <a:t>() podemos escrever dentro de um arquivo.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Printf</a:t>
            </a:r>
            <a:r>
              <a:rPr lang="pt-BR" dirty="0"/>
              <a:t>() é um método ao qual podemos formatar um </a:t>
            </a:r>
            <a:r>
              <a:rPr lang="pt-BR" dirty="0" err="1"/>
              <a:t>string</a:t>
            </a:r>
            <a:r>
              <a:rPr lang="pt-BR" dirty="0"/>
              <a:t> de forma mais fácil, além de passar uma variável diretamente no print()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594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2581</Words>
  <Application>Microsoft Office PowerPoint</Application>
  <PresentationFormat>Widescreen</PresentationFormat>
  <Paragraphs>210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euclid_circular_a</vt:lpstr>
      <vt:lpstr>source-serif-pro</vt:lpstr>
      <vt:lpstr>Tema do Office</vt:lpstr>
      <vt:lpstr>Python para Segurança</vt:lpstr>
      <vt:lpstr>Módulo 1</vt:lpstr>
      <vt:lpstr>Módulo 1</vt:lpstr>
      <vt:lpstr>Sobre a Linguagem Python</vt:lpstr>
      <vt:lpstr>Características da Linguagem Python</vt:lpstr>
      <vt:lpstr>Exemplo de Orientação a Objetos</vt:lpstr>
      <vt:lpstr>Exemplo de Orientação a Objetos 2</vt:lpstr>
      <vt:lpstr>Exemplo de Orientação a Objetos 3</vt:lpstr>
      <vt:lpstr>Entrada e Saída de Dados</vt:lpstr>
      <vt:lpstr>Tipos de variáveis</vt:lpstr>
      <vt:lpstr>Operadores em Python</vt:lpstr>
      <vt:lpstr>Cálculos em Python</vt:lpstr>
      <vt:lpstr>Estrutura de laços</vt:lpstr>
      <vt:lpstr>Estrutura de condição</vt:lpstr>
      <vt:lpstr>Lista, Tuplas e Dicionários</vt:lpstr>
      <vt:lpstr>Módulo 2</vt:lpstr>
      <vt:lpstr>Módulo 2</vt:lpstr>
      <vt:lpstr>Programação Assíncrona</vt:lpstr>
      <vt:lpstr>Funções</vt:lpstr>
      <vt:lpstr>Classes</vt:lpstr>
      <vt:lpstr>Exceção e tratamento de erros</vt:lpstr>
      <vt:lpstr>PIP e Bibliotecas básicas</vt:lpstr>
      <vt:lpstr>Manipulação de arquivos</vt:lpstr>
      <vt:lpstr>Módulo 3</vt:lpstr>
      <vt:lpstr>Módulo 3</vt:lpstr>
      <vt:lpstr>Expressão regular básico</vt:lpstr>
      <vt:lpstr>Expressão regular básico</vt:lpstr>
      <vt:lpstr>Analise de Logs com Python</vt:lpstr>
      <vt:lpstr>Usando Scapy</vt:lpstr>
      <vt:lpstr>Biblioteca Socket</vt:lpstr>
      <vt:lpstr>Prática</vt:lpstr>
      <vt:lpstr>Criando um executável com Py2exe</vt:lpstr>
      <vt:lpstr>Módulo 4</vt:lpstr>
      <vt:lpstr>Crawling Web</vt:lpstr>
      <vt:lpstr>Métodos HTTP</vt:lpstr>
      <vt:lpstr>Instalando Jython no Burp Suite</vt:lpstr>
      <vt:lpstr>Criando um script para o Burp Suite</vt:lpstr>
      <vt:lpstr>Criando um script para o Burp Suite - Callback</vt:lpstr>
      <vt:lpstr>Criando um Simples disassembler</vt:lpstr>
      <vt:lpstr>Criando um Simples PEScan</vt:lpstr>
      <vt:lpstr>Criando um Simples Backdoor</vt:lpstr>
      <vt:lpstr>Clonando website com pywebcopy</vt:lpstr>
      <vt:lpstr>Módulo 5</vt:lpstr>
      <vt:lpstr>Bibliotecas mais usadas em segurança</vt:lpstr>
      <vt:lpstr>Bibliotecas mais usadas em segurança 2</vt:lpstr>
      <vt:lpstr>Simples Ransomware</vt:lpstr>
      <vt:lpstr>CRPYA</vt:lpstr>
      <vt:lpstr>Livros para estudo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Segurança</dc:title>
  <dc:creator>Joas Antonio dos Santos Barbosa</dc:creator>
  <cp:lastModifiedBy>Joas Antonio dos Santos Barbosa</cp:lastModifiedBy>
  <cp:revision>19</cp:revision>
  <dcterms:created xsi:type="dcterms:W3CDTF">2022-08-21T21:07:54Z</dcterms:created>
  <dcterms:modified xsi:type="dcterms:W3CDTF">2022-10-11T00:24:41Z</dcterms:modified>
</cp:coreProperties>
</file>