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11" Type="http://schemas.openxmlformats.org/officeDocument/2006/relationships/slide" Target="slides/slide6.xml"/><Relationship Id="rId22" Type="http://schemas.openxmlformats.org/officeDocument/2006/relationships/font" Target="fonts/Ubuntu-italic.fntdata"/><Relationship Id="rId10" Type="http://schemas.openxmlformats.org/officeDocument/2006/relationships/slide" Target="slides/slide5.xml"/><Relationship Id="rId21" Type="http://schemas.openxmlformats.org/officeDocument/2006/relationships/font" Target="fonts/Ubuntu-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Ubuntu-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148f8c9d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148f8c9d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148f8c9d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148f8c9d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148f8c9d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148f8c9d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Show released on Discovery Channel in 2005 (joke about how Discovery channel is shit now)</a:t>
            </a:r>
            <a:endParaRPr/>
          </a:p>
          <a:p>
            <a:pPr indent="-298450" lvl="0" marL="457200" rtl="0" algn="l">
              <a:spcBef>
                <a:spcPts val="0"/>
              </a:spcBef>
              <a:spcAft>
                <a:spcPts val="0"/>
              </a:spcAft>
              <a:buSzPts val="1100"/>
              <a:buChar char="●"/>
            </a:pPr>
            <a:r>
              <a:rPr lang="en-GB"/>
              <a:t>Two co-stars, Matt Johnston and Jon Douglas Rainey, former professional thieves, break into people’s homes (with their permission) to show them how incredibly insecure their living conditions are</a:t>
            </a:r>
            <a:endParaRPr/>
          </a:p>
          <a:p>
            <a:pPr indent="-298450" lvl="0" marL="457200" rtl="0" algn="l">
              <a:spcBef>
                <a:spcPts val="0"/>
              </a:spcBef>
              <a:spcAft>
                <a:spcPts val="0"/>
              </a:spcAft>
              <a:buSzPts val="1100"/>
              <a:buChar char="●"/>
            </a:pPr>
            <a:r>
              <a:rPr lang="en-GB"/>
              <a:t>In Season 1, the thieves watch with the homeowners live on CCTV as Jon Rainey ramsacks their house. The following day, Matt Johnston would help them with a security redo of their house </a:t>
            </a:r>
            <a:endParaRPr/>
          </a:p>
          <a:p>
            <a:pPr indent="-298450" lvl="0" marL="457200" rtl="0" algn="l">
              <a:spcBef>
                <a:spcPts val="0"/>
              </a:spcBef>
              <a:spcAft>
                <a:spcPts val="0"/>
              </a:spcAft>
              <a:buSzPts val="1100"/>
              <a:buChar char="●"/>
            </a:pPr>
            <a:r>
              <a:rPr lang="en-GB"/>
              <a:t>In Season 2, arguably a much better season, the homeowners meet with the two hosts. They  agree with them that their house may be </a:t>
            </a:r>
            <a:r>
              <a:rPr lang="en-GB"/>
              <a:t>burglarized</a:t>
            </a:r>
            <a:r>
              <a:rPr lang="en-GB"/>
              <a:t> at any given point in the next few weeks. Once the burgary happens, the two-hosts get in contact with the family and they review the footage. They then go over how they can work on improving their security </a:t>
            </a:r>
            <a:endParaRPr/>
          </a:p>
          <a:p>
            <a:pPr indent="-298450" lvl="0" marL="457200" rtl="0" algn="l">
              <a:spcBef>
                <a:spcPts val="0"/>
              </a:spcBef>
              <a:spcAft>
                <a:spcPts val="0"/>
              </a:spcAft>
              <a:buSzPts val="1100"/>
              <a:buChar char="●"/>
            </a:pPr>
            <a:r>
              <a:rPr lang="en-GB"/>
              <a:t>The point isn’t to just scare the shit out of the families, but to teach them in all the ways that they are insecure</a:t>
            </a:r>
            <a:endParaRPr/>
          </a:p>
          <a:p>
            <a:pPr indent="-298450" lvl="0" marL="457200" rtl="0" algn="l">
              <a:spcBef>
                <a:spcPts val="0"/>
              </a:spcBef>
              <a:spcAft>
                <a:spcPts val="0"/>
              </a:spcAft>
              <a:buSzPts val="1100"/>
              <a:buChar char="●"/>
            </a:pPr>
            <a:r>
              <a:rPr lang="en-GB"/>
              <a:t>In the same light, Cybersecurity focuses on two ends of the spectrum, offense and defense.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0c1fa23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0c1fa23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0e1b66f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0e1b66f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427a99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427a9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427a99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427a99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427a99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d427a99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427a99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d427a99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475ff5f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d475ff5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d475ff5f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d475ff5f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d475ff5f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d475ff5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d475ff5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d475ff5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4.jpg"/><Relationship Id="rId10"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3.jpg"/><Relationship Id="rId9" Type="http://schemas.openxmlformats.org/officeDocument/2006/relationships/image" Target="../media/image12.jpg"/><Relationship Id="rId5" Type="http://schemas.openxmlformats.org/officeDocument/2006/relationships/image" Target="../media/image17.jpg"/><Relationship Id="rId6" Type="http://schemas.openxmlformats.org/officeDocument/2006/relationships/image" Target="../media/image6.jpg"/><Relationship Id="rId7" Type="http://schemas.openxmlformats.org/officeDocument/2006/relationships/image" Target="../media/image10.jpg"/><Relationship Id="rId8"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13.jpg"/><Relationship Id="rId9" Type="http://schemas.openxmlformats.org/officeDocument/2006/relationships/image" Target="../media/image15.jpg"/><Relationship Id="rId5" Type="http://schemas.openxmlformats.org/officeDocument/2006/relationships/image" Target="../media/image9.jpg"/><Relationship Id="rId6" Type="http://schemas.openxmlformats.org/officeDocument/2006/relationships/image" Target="../media/image14.jpg"/><Relationship Id="rId7" Type="http://schemas.openxmlformats.org/officeDocument/2006/relationships/image" Target="../media/image2.jpg"/><Relationship Id="rId8"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pp.groupme.com/join_group/1679642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Intro to Cybersecurity</a:t>
            </a:r>
            <a:endParaRPr>
              <a:solidFill>
                <a:srgbClr val="FFFFFF"/>
              </a:solidFill>
              <a:latin typeface="Ubuntu"/>
              <a:ea typeface="Ubuntu"/>
              <a:cs typeface="Ubuntu"/>
              <a:sym typeface="Ubuntu"/>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Friday @ 5:30PM in 2A14, Swearingen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Ubuntu"/>
                <a:ea typeface="Ubuntu"/>
                <a:cs typeface="Ubuntu"/>
                <a:sym typeface="Ubuntu"/>
              </a:rPr>
              <a:t>What is Cybersecurity</a:t>
            </a:r>
            <a:endParaRPr/>
          </a:p>
        </p:txBody>
      </p:sp>
      <p:sp>
        <p:nvSpPr>
          <p:cNvPr id="137" name="Google Shape;13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Cyber security is the practice of defending computers and servers, mobile devices, electronic systems, networks and data from malicious attacks. It is also known as information technology security or electronic information security. The term is broad-ranging and applies to everything from computer security to disaster recovery and end-user education.</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TL;DR; Cybersecurity is a how-to on how to hack and how to avoid getting hacked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Ubuntu"/>
                <a:ea typeface="Ubuntu"/>
                <a:cs typeface="Ubuntu"/>
                <a:sym typeface="Ubuntu"/>
              </a:rPr>
              <a:t>Why is it important?</a:t>
            </a:r>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0" y="388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A Timely Reference: It takes a T</a:t>
            </a:r>
            <a:r>
              <a:rPr lang="en-GB">
                <a:solidFill>
                  <a:srgbClr val="FFFFFF"/>
                </a:solidFill>
              </a:rPr>
              <a:t>hief</a:t>
            </a:r>
            <a:endParaRPr>
              <a:solidFill>
                <a:srgbClr val="FFFFFF"/>
              </a:solidFill>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4"/>
          <p:cNvPicPr preferRelativeResize="0"/>
          <p:nvPr/>
        </p:nvPicPr>
        <p:blipFill>
          <a:blip r:embed="rId3">
            <a:alphaModFix/>
          </a:blip>
          <a:stretch>
            <a:fillRect/>
          </a:stretch>
        </p:blipFill>
        <p:spPr>
          <a:xfrm>
            <a:off x="3482984" y="893200"/>
            <a:ext cx="1616066" cy="419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TL;DR</a:t>
            </a:r>
            <a:endParaRPr>
              <a:solidFill>
                <a:srgbClr val="FFFFFF"/>
              </a:solidFill>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You have to understand how your systems are vulnerable before you can truly defend them.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Have to “think like a criminal” to understand how you might be attacked</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Most dangerous vector always human</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If you, your staff, or your </a:t>
            </a:r>
            <a:r>
              <a:rPr lang="en-GB">
                <a:solidFill>
                  <a:srgbClr val="FFFFFF"/>
                </a:solidFill>
              </a:rPr>
              <a:t>organization</a:t>
            </a:r>
            <a:r>
              <a:rPr lang="en-GB">
                <a:solidFill>
                  <a:srgbClr val="FFFFFF"/>
                </a:solidFill>
              </a:rPr>
              <a:t> fail to follow security policies in day-to-day interactions, you are leaving yourself vulnerable</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Social Engineering one of the simplest and most dangerous attacks on security</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Over the next school year, we will strive to give you all a rudimentary understanding of cybersecurity and the various topics it involves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Questions?</a:t>
            </a:r>
            <a:endParaRPr>
              <a:solidFill>
                <a:srgbClr val="FFFFFF"/>
              </a:solidFill>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24300" y="471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Who are we?</a:t>
            </a:r>
            <a:endParaRPr>
              <a:solidFill>
                <a:srgbClr val="FFFFFF"/>
              </a:solidFill>
              <a:latin typeface="Ubuntu"/>
              <a:ea typeface="Ubuntu"/>
              <a:cs typeface="Ubuntu"/>
              <a:sym typeface="Ubuntu"/>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Ubuntu"/>
              <a:buChar char="●"/>
            </a:pPr>
            <a:r>
              <a:rPr lang="en-GB">
                <a:solidFill>
                  <a:schemeClr val="lt1"/>
                </a:solidFill>
                <a:latin typeface="Ubuntu"/>
                <a:ea typeface="Ubuntu"/>
                <a:cs typeface="Ubuntu"/>
                <a:sym typeface="Ubuntu"/>
              </a:rPr>
              <a:t>The USC Cybersecurity Club is an student run organization dedicated to teaching students the principles of cybersecurity through presentations, hands-on practices, conferences, and competitions.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Officers</a:t>
            </a:r>
            <a:endParaRPr>
              <a:solidFill>
                <a:srgbClr val="FFFFFF"/>
              </a:solidFill>
              <a:latin typeface="Ubuntu"/>
              <a:ea typeface="Ubuntu"/>
              <a:cs typeface="Ubuntu"/>
              <a:sym typeface="Ubuntu"/>
            </a:endParaRPr>
          </a:p>
        </p:txBody>
      </p:sp>
      <p:pic>
        <p:nvPicPr>
          <p:cNvPr id="67" name="Google Shape;67;p15"/>
          <p:cNvPicPr preferRelativeResize="0"/>
          <p:nvPr/>
        </p:nvPicPr>
        <p:blipFill>
          <a:blip r:embed="rId3">
            <a:alphaModFix/>
          </a:blip>
          <a:stretch>
            <a:fillRect/>
          </a:stretch>
        </p:blipFill>
        <p:spPr>
          <a:xfrm>
            <a:off x="282313" y="1036650"/>
            <a:ext cx="1331275" cy="1331275"/>
          </a:xfrm>
          <a:prstGeom prst="rect">
            <a:avLst/>
          </a:prstGeom>
          <a:noFill/>
          <a:ln>
            <a:noFill/>
          </a:ln>
        </p:spPr>
      </p:pic>
      <p:pic>
        <p:nvPicPr>
          <p:cNvPr id="68" name="Google Shape;68;p15"/>
          <p:cNvPicPr preferRelativeResize="0"/>
          <p:nvPr/>
        </p:nvPicPr>
        <p:blipFill>
          <a:blip r:embed="rId4">
            <a:alphaModFix/>
          </a:blip>
          <a:stretch>
            <a:fillRect/>
          </a:stretch>
        </p:blipFill>
        <p:spPr>
          <a:xfrm>
            <a:off x="7060375" y="1036288"/>
            <a:ext cx="1332000" cy="1332000"/>
          </a:xfrm>
          <a:prstGeom prst="rect">
            <a:avLst/>
          </a:prstGeom>
          <a:noFill/>
          <a:ln>
            <a:noFill/>
          </a:ln>
        </p:spPr>
      </p:pic>
      <p:pic>
        <p:nvPicPr>
          <p:cNvPr id="69" name="Google Shape;69;p15"/>
          <p:cNvPicPr preferRelativeResize="0"/>
          <p:nvPr/>
        </p:nvPicPr>
        <p:blipFill>
          <a:blip r:embed="rId5">
            <a:alphaModFix/>
          </a:blip>
          <a:stretch>
            <a:fillRect/>
          </a:stretch>
        </p:blipFill>
        <p:spPr>
          <a:xfrm>
            <a:off x="4628587" y="3171100"/>
            <a:ext cx="1332004" cy="1332004"/>
          </a:xfrm>
          <a:prstGeom prst="rect">
            <a:avLst/>
          </a:prstGeom>
          <a:noFill/>
          <a:ln>
            <a:noFill/>
          </a:ln>
        </p:spPr>
      </p:pic>
      <p:pic>
        <p:nvPicPr>
          <p:cNvPr id="70" name="Google Shape;70;p15"/>
          <p:cNvPicPr preferRelativeResize="0"/>
          <p:nvPr/>
        </p:nvPicPr>
        <p:blipFill>
          <a:blip r:embed="rId6">
            <a:alphaModFix/>
          </a:blip>
          <a:stretch>
            <a:fillRect/>
          </a:stretch>
        </p:blipFill>
        <p:spPr>
          <a:xfrm>
            <a:off x="3670975" y="1066562"/>
            <a:ext cx="1332000" cy="1332000"/>
          </a:xfrm>
          <a:prstGeom prst="rect">
            <a:avLst/>
          </a:prstGeom>
          <a:noFill/>
          <a:ln>
            <a:noFill/>
          </a:ln>
        </p:spPr>
      </p:pic>
      <p:pic>
        <p:nvPicPr>
          <p:cNvPr id="71" name="Google Shape;71;p15"/>
          <p:cNvPicPr preferRelativeResize="0"/>
          <p:nvPr/>
        </p:nvPicPr>
        <p:blipFill>
          <a:blip r:embed="rId7">
            <a:alphaModFix/>
          </a:blip>
          <a:stretch>
            <a:fillRect/>
          </a:stretch>
        </p:blipFill>
        <p:spPr>
          <a:xfrm>
            <a:off x="2986075" y="3171100"/>
            <a:ext cx="1332000" cy="1332000"/>
          </a:xfrm>
          <a:prstGeom prst="rect">
            <a:avLst/>
          </a:prstGeom>
          <a:noFill/>
          <a:ln>
            <a:noFill/>
          </a:ln>
        </p:spPr>
      </p:pic>
      <p:pic>
        <p:nvPicPr>
          <p:cNvPr id="72" name="Google Shape;72;p15"/>
          <p:cNvPicPr preferRelativeResize="0"/>
          <p:nvPr/>
        </p:nvPicPr>
        <p:blipFill>
          <a:blip r:embed="rId8">
            <a:alphaModFix/>
          </a:blip>
          <a:stretch>
            <a:fillRect/>
          </a:stretch>
        </p:blipFill>
        <p:spPr>
          <a:xfrm>
            <a:off x="6271100" y="3171104"/>
            <a:ext cx="1332000" cy="1332000"/>
          </a:xfrm>
          <a:prstGeom prst="rect">
            <a:avLst/>
          </a:prstGeom>
          <a:noFill/>
          <a:ln>
            <a:noFill/>
          </a:ln>
        </p:spPr>
      </p:pic>
      <p:sp>
        <p:nvSpPr>
          <p:cNvPr id="73" name="Google Shape;73;p15"/>
          <p:cNvSpPr txBox="1"/>
          <p:nvPr/>
        </p:nvSpPr>
        <p:spPr>
          <a:xfrm>
            <a:off x="470650" y="2386850"/>
            <a:ext cx="9546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Clay Norris</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President</a:t>
            </a:r>
            <a:endParaRPr sz="1200">
              <a:solidFill>
                <a:srgbClr val="FFFFFF"/>
              </a:solidFill>
              <a:latin typeface="Ubuntu"/>
              <a:ea typeface="Ubuntu"/>
              <a:cs typeface="Ubuntu"/>
              <a:sym typeface="Ubuntu"/>
            </a:endParaRPr>
          </a:p>
        </p:txBody>
      </p:sp>
      <p:sp>
        <p:nvSpPr>
          <p:cNvPr id="74" name="Google Shape;74;p15"/>
          <p:cNvSpPr txBox="1"/>
          <p:nvPr/>
        </p:nvSpPr>
        <p:spPr>
          <a:xfrm>
            <a:off x="1405225" y="2689400"/>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2012875" y="2386850"/>
            <a:ext cx="12588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rgbClr val="FFFFFF"/>
                </a:solidFill>
                <a:latin typeface="Ubuntu"/>
                <a:ea typeface="Ubuntu"/>
                <a:cs typeface="Ubuntu"/>
                <a:sym typeface="Ubuntu"/>
              </a:rPr>
              <a:t>Andy Michels</a:t>
            </a:r>
            <a:endParaRPr sz="1200">
              <a:solidFill>
                <a:srgbClr val="FFFFFF"/>
              </a:solidFill>
              <a:latin typeface="Ubuntu"/>
              <a:ea typeface="Ubuntu"/>
              <a:cs typeface="Ubuntu"/>
              <a:sym typeface="Ubuntu"/>
            </a:endParaRPr>
          </a:p>
          <a:p>
            <a:pPr indent="0" lvl="0" marL="0" rtl="0" algn="ctr">
              <a:spcBef>
                <a:spcPts val="0"/>
              </a:spcBef>
              <a:spcAft>
                <a:spcPts val="0"/>
              </a:spcAft>
              <a:buClr>
                <a:schemeClr val="dk1"/>
              </a:buClr>
              <a:buSzPts val="1100"/>
              <a:buFont typeface="Arial"/>
              <a:buNone/>
            </a:pPr>
            <a:r>
              <a:rPr lang="en-GB" sz="1200">
                <a:solidFill>
                  <a:srgbClr val="FFFFFF"/>
                </a:solidFill>
                <a:latin typeface="Ubuntu"/>
                <a:ea typeface="Ubuntu"/>
                <a:cs typeface="Ubuntu"/>
                <a:sym typeface="Ubuntu"/>
              </a:rPr>
              <a:t>Vice President</a:t>
            </a:r>
            <a:endParaRPr sz="1200">
              <a:solidFill>
                <a:srgbClr val="FFFFFF"/>
              </a:solidFill>
              <a:latin typeface="Ubuntu"/>
              <a:ea typeface="Ubuntu"/>
              <a:cs typeface="Ubuntu"/>
              <a:sym typeface="Ubuntu"/>
            </a:endParaRPr>
          </a:p>
          <a:p>
            <a:pPr indent="0" lvl="0" marL="0" rtl="0" algn="ctr">
              <a:spcBef>
                <a:spcPts val="0"/>
              </a:spcBef>
              <a:spcAft>
                <a:spcPts val="0"/>
              </a:spcAft>
              <a:buNone/>
            </a:pPr>
            <a:r>
              <a:t/>
            </a:r>
            <a:endParaRPr sz="1200">
              <a:latin typeface="Ubuntu"/>
              <a:ea typeface="Ubuntu"/>
              <a:cs typeface="Ubuntu"/>
              <a:sym typeface="Ubuntu"/>
            </a:endParaRPr>
          </a:p>
        </p:txBody>
      </p:sp>
      <p:sp>
        <p:nvSpPr>
          <p:cNvPr id="76" name="Google Shape;76;p15"/>
          <p:cNvSpPr txBox="1"/>
          <p:nvPr/>
        </p:nvSpPr>
        <p:spPr>
          <a:xfrm>
            <a:off x="3610825" y="2386850"/>
            <a:ext cx="14523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William Edwards</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Secretary</a:t>
            </a:r>
            <a:endParaRPr sz="1200">
              <a:solidFill>
                <a:srgbClr val="FFFFFF"/>
              </a:solidFill>
              <a:latin typeface="Ubuntu"/>
              <a:ea typeface="Ubuntu"/>
              <a:cs typeface="Ubuntu"/>
              <a:sym typeface="Ubuntu"/>
            </a:endParaRPr>
          </a:p>
          <a:p>
            <a:pPr indent="0" lvl="0" marL="0" rtl="0" algn="ctr">
              <a:spcBef>
                <a:spcPts val="0"/>
              </a:spcBef>
              <a:spcAft>
                <a:spcPts val="0"/>
              </a:spcAft>
              <a:buNone/>
            </a:pPr>
            <a:r>
              <a:t/>
            </a:r>
            <a:endParaRPr sz="1200"/>
          </a:p>
        </p:txBody>
      </p:sp>
      <p:sp>
        <p:nvSpPr>
          <p:cNvPr id="77" name="Google Shape;77;p15"/>
          <p:cNvSpPr txBox="1"/>
          <p:nvPr/>
        </p:nvSpPr>
        <p:spPr>
          <a:xfrm>
            <a:off x="4874550" y="2447375"/>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5305525" y="2386850"/>
            <a:ext cx="14523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Luis Baez</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Treasurer</a:t>
            </a:r>
            <a:endParaRPr sz="1200">
              <a:solidFill>
                <a:srgbClr val="FFFFFF"/>
              </a:solidFill>
              <a:latin typeface="Ubuntu"/>
              <a:ea typeface="Ubuntu"/>
              <a:cs typeface="Ubuntu"/>
              <a:sym typeface="Ubuntu"/>
            </a:endParaRPr>
          </a:p>
          <a:p>
            <a:pPr indent="0" lvl="0" marL="0" rtl="0" algn="ctr">
              <a:spcBef>
                <a:spcPts val="0"/>
              </a:spcBef>
              <a:spcAft>
                <a:spcPts val="0"/>
              </a:spcAft>
              <a:buNone/>
            </a:pPr>
            <a:r>
              <a:t/>
            </a:r>
            <a:endParaRPr sz="1200">
              <a:solidFill>
                <a:srgbClr val="FFFFFF"/>
              </a:solidFill>
            </a:endParaRPr>
          </a:p>
        </p:txBody>
      </p:sp>
      <p:sp>
        <p:nvSpPr>
          <p:cNvPr id="79" name="Google Shape;79;p15"/>
          <p:cNvSpPr txBox="1"/>
          <p:nvPr/>
        </p:nvSpPr>
        <p:spPr>
          <a:xfrm>
            <a:off x="7000225" y="2386875"/>
            <a:ext cx="14523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Joshua Nelson</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CTO</a:t>
            </a:r>
            <a:endParaRPr sz="1200">
              <a:solidFill>
                <a:srgbClr val="FFFFFF"/>
              </a:solidFill>
              <a:latin typeface="Ubuntu"/>
              <a:ea typeface="Ubuntu"/>
              <a:cs typeface="Ubuntu"/>
              <a:sym typeface="Ubuntu"/>
            </a:endParaRPr>
          </a:p>
          <a:p>
            <a:pPr indent="0" lvl="0" marL="0" rtl="0" algn="ctr">
              <a:spcBef>
                <a:spcPts val="0"/>
              </a:spcBef>
              <a:spcAft>
                <a:spcPts val="0"/>
              </a:spcAft>
              <a:buNone/>
            </a:pPr>
            <a:r>
              <a:t/>
            </a:r>
            <a:endParaRPr sz="1200">
              <a:solidFill>
                <a:srgbClr val="FFFFFF"/>
              </a:solidFill>
            </a:endParaRPr>
          </a:p>
        </p:txBody>
      </p:sp>
      <p:sp>
        <p:nvSpPr>
          <p:cNvPr id="80" name="Google Shape;80;p15"/>
          <p:cNvSpPr txBox="1"/>
          <p:nvPr/>
        </p:nvSpPr>
        <p:spPr>
          <a:xfrm>
            <a:off x="1196550" y="4503100"/>
            <a:ext cx="13314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Noemi Glaesser Webmaster </a:t>
            </a:r>
            <a:endParaRPr sz="1200">
              <a:solidFill>
                <a:srgbClr val="FFFFFF"/>
              </a:solidFill>
              <a:latin typeface="Ubuntu"/>
              <a:ea typeface="Ubuntu"/>
              <a:cs typeface="Ubuntu"/>
              <a:sym typeface="Ubuntu"/>
            </a:endParaRPr>
          </a:p>
        </p:txBody>
      </p:sp>
      <p:sp>
        <p:nvSpPr>
          <p:cNvPr id="81" name="Google Shape;81;p15"/>
          <p:cNvSpPr txBox="1"/>
          <p:nvPr/>
        </p:nvSpPr>
        <p:spPr>
          <a:xfrm>
            <a:off x="2986375" y="4533000"/>
            <a:ext cx="13314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James Coman</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James Coman</a:t>
            </a:r>
            <a:endParaRPr sz="1200">
              <a:solidFill>
                <a:srgbClr val="FFFFFF"/>
              </a:solidFill>
              <a:latin typeface="Ubuntu"/>
              <a:ea typeface="Ubuntu"/>
              <a:cs typeface="Ubuntu"/>
              <a:sym typeface="Ubuntu"/>
            </a:endParaRPr>
          </a:p>
        </p:txBody>
      </p:sp>
      <p:sp>
        <p:nvSpPr>
          <p:cNvPr id="82" name="Google Shape;82;p15"/>
          <p:cNvSpPr txBox="1"/>
          <p:nvPr/>
        </p:nvSpPr>
        <p:spPr>
          <a:xfrm>
            <a:off x="4628888" y="4533000"/>
            <a:ext cx="13314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Ronni Wilkinson</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Mentor</a:t>
            </a:r>
            <a:endParaRPr sz="1200">
              <a:solidFill>
                <a:srgbClr val="FFFFFF"/>
              </a:solidFill>
              <a:latin typeface="Ubuntu"/>
              <a:ea typeface="Ubuntu"/>
              <a:cs typeface="Ubuntu"/>
              <a:sym typeface="Ubuntu"/>
            </a:endParaRPr>
          </a:p>
        </p:txBody>
      </p:sp>
      <p:sp>
        <p:nvSpPr>
          <p:cNvPr id="83" name="Google Shape;83;p15"/>
          <p:cNvSpPr txBox="1"/>
          <p:nvPr/>
        </p:nvSpPr>
        <p:spPr>
          <a:xfrm>
            <a:off x="6271425" y="4503100"/>
            <a:ext cx="1331400" cy="1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FFFFFF"/>
                </a:solidFill>
                <a:latin typeface="Ubuntu"/>
                <a:ea typeface="Ubuntu"/>
                <a:cs typeface="Ubuntu"/>
                <a:sym typeface="Ubuntu"/>
              </a:rPr>
              <a:t>Marshall Hollis</a:t>
            </a:r>
            <a:endParaRPr sz="1200">
              <a:solidFill>
                <a:srgbClr val="FFFFFF"/>
              </a:solidFill>
              <a:latin typeface="Ubuntu"/>
              <a:ea typeface="Ubuntu"/>
              <a:cs typeface="Ubuntu"/>
              <a:sym typeface="Ubuntu"/>
            </a:endParaRPr>
          </a:p>
          <a:p>
            <a:pPr indent="0" lvl="0" marL="0" rtl="0" algn="ctr">
              <a:spcBef>
                <a:spcPts val="0"/>
              </a:spcBef>
              <a:spcAft>
                <a:spcPts val="0"/>
              </a:spcAft>
              <a:buNone/>
            </a:pPr>
            <a:r>
              <a:rPr lang="en-GB" sz="1200">
                <a:solidFill>
                  <a:srgbClr val="FFFFFF"/>
                </a:solidFill>
                <a:latin typeface="Ubuntu"/>
                <a:ea typeface="Ubuntu"/>
                <a:cs typeface="Ubuntu"/>
                <a:sym typeface="Ubuntu"/>
              </a:rPr>
              <a:t>Mentor</a:t>
            </a:r>
            <a:endParaRPr sz="1200">
              <a:solidFill>
                <a:srgbClr val="FFFFFF"/>
              </a:solidFill>
              <a:latin typeface="Ubuntu"/>
              <a:ea typeface="Ubuntu"/>
              <a:cs typeface="Ubuntu"/>
              <a:sym typeface="Ubuntu"/>
            </a:endParaRPr>
          </a:p>
        </p:txBody>
      </p:sp>
      <p:pic>
        <p:nvPicPr>
          <p:cNvPr id="84" name="Google Shape;84;p15"/>
          <p:cNvPicPr preferRelativeResize="0"/>
          <p:nvPr/>
        </p:nvPicPr>
        <p:blipFill rotWithShape="1">
          <a:blip r:embed="rId9">
            <a:alphaModFix/>
          </a:blip>
          <a:srcRect b="14345" l="0" r="0" t="2591"/>
          <a:stretch/>
        </p:blipFill>
        <p:spPr>
          <a:xfrm>
            <a:off x="5365675" y="1115363"/>
            <a:ext cx="1332002" cy="1332000"/>
          </a:xfrm>
          <a:prstGeom prst="rect">
            <a:avLst/>
          </a:prstGeom>
          <a:noFill/>
          <a:ln>
            <a:noFill/>
          </a:ln>
        </p:spPr>
      </p:pic>
      <p:pic>
        <p:nvPicPr>
          <p:cNvPr id="85" name="Google Shape;85;p15"/>
          <p:cNvPicPr preferRelativeResize="0"/>
          <p:nvPr/>
        </p:nvPicPr>
        <p:blipFill rotWithShape="1">
          <a:blip r:embed="rId10">
            <a:alphaModFix/>
          </a:blip>
          <a:srcRect b="23815" l="0" r="0" t="0"/>
          <a:stretch/>
        </p:blipFill>
        <p:spPr>
          <a:xfrm>
            <a:off x="1976275" y="1115375"/>
            <a:ext cx="1332000" cy="1332000"/>
          </a:xfrm>
          <a:prstGeom prst="rect">
            <a:avLst/>
          </a:prstGeom>
          <a:noFill/>
          <a:ln>
            <a:noFill/>
          </a:ln>
        </p:spPr>
      </p:pic>
      <p:pic>
        <p:nvPicPr>
          <p:cNvPr id="86" name="Google Shape;86;p15"/>
          <p:cNvPicPr preferRelativeResize="0"/>
          <p:nvPr/>
        </p:nvPicPr>
        <p:blipFill>
          <a:blip r:embed="rId5">
            <a:alphaModFix/>
          </a:blip>
          <a:stretch>
            <a:fillRect/>
          </a:stretch>
        </p:blipFill>
        <p:spPr>
          <a:xfrm>
            <a:off x="1196250" y="3171100"/>
            <a:ext cx="1332004" cy="1332004"/>
          </a:xfrm>
          <a:prstGeom prst="rect">
            <a:avLst/>
          </a:prstGeom>
          <a:noFill/>
          <a:ln>
            <a:noFill/>
          </a:ln>
        </p:spPr>
      </p:pic>
      <p:pic>
        <p:nvPicPr>
          <p:cNvPr id="87" name="Google Shape;87;p15"/>
          <p:cNvPicPr preferRelativeResize="0"/>
          <p:nvPr/>
        </p:nvPicPr>
        <p:blipFill>
          <a:blip r:embed="rId11">
            <a:alphaModFix/>
          </a:blip>
          <a:stretch>
            <a:fillRect/>
          </a:stretch>
        </p:blipFill>
        <p:spPr>
          <a:xfrm>
            <a:off x="4628575" y="3171088"/>
            <a:ext cx="1332000" cy="1332000"/>
          </a:xfrm>
          <a:prstGeom prst="rect">
            <a:avLst/>
          </a:prstGeom>
          <a:noFill/>
          <a:ln>
            <a:noFill/>
          </a:ln>
        </p:spPr>
      </p:pic>
      <p:pic>
        <p:nvPicPr>
          <p:cNvPr id="88" name="Google Shape;88;p15"/>
          <p:cNvPicPr preferRelativeResize="0"/>
          <p:nvPr/>
        </p:nvPicPr>
        <p:blipFill>
          <a:blip r:embed="rId8">
            <a:alphaModFix/>
          </a:blip>
          <a:stretch>
            <a:fillRect/>
          </a:stretch>
        </p:blipFill>
        <p:spPr>
          <a:xfrm>
            <a:off x="2986075" y="3171104"/>
            <a:ext cx="1332000" cy="1332000"/>
          </a:xfrm>
          <a:prstGeom prst="rect">
            <a:avLst/>
          </a:prstGeom>
          <a:noFill/>
          <a:ln>
            <a:noFill/>
          </a:ln>
        </p:spPr>
      </p:pic>
      <p:pic>
        <p:nvPicPr>
          <p:cNvPr id="89" name="Google Shape;89;p15"/>
          <p:cNvPicPr preferRelativeResize="0"/>
          <p:nvPr/>
        </p:nvPicPr>
        <p:blipFill>
          <a:blip r:embed="rId7">
            <a:alphaModFix/>
          </a:blip>
          <a:stretch>
            <a:fillRect/>
          </a:stretch>
        </p:blipFill>
        <p:spPr>
          <a:xfrm>
            <a:off x="6271100" y="3171100"/>
            <a:ext cx="1332000" cy="133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3">
            <a:alphaModFix/>
          </a:blip>
          <a:srcRect b="11986" l="4671" r="0" t="11031"/>
          <a:stretch/>
        </p:blipFill>
        <p:spPr>
          <a:xfrm>
            <a:off x="7126550" y="1020225"/>
            <a:ext cx="2024997" cy="3815995"/>
          </a:xfrm>
          <a:prstGeom prst="rect">
            <a:avLst/>
          </a:prstGeom>
          <a:noFill/>
          <a:ln>
            <a:noFill/>
          </a:ln>
        </p:spPr>
      </p:pic>
      <p:sp>
        <p:nvSpPr>
          <p:cNvPr id="95" name="Google Shape;9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What do we do?</a:t>
            </a:r>
            <a:endParaRPr>
              <a:solidFill>
                <a:srgbClr val="FFFFFF"/>
              </a:solidFill>
              <a:latin typeface="Ubuntu"/>
              <a:ea typeface="Ubuntu"/>
              <a:cs typeface="Ubuntu"/>
              <a:sym typeface="Ubuntu"/>
            </a:endParaRPr>
          </a:p>
        </p:txBody>
      </p:sp>
      <p:pic>
        <p:nvPicPr>
          <p:cNvPr id="96" name="Google Shape;96;p16"/>
          <p:cNvPicPr preferRelativeResize="0"/>
          <p:nvPr/>
        </p:nvPicPr>
        <p:blipFill rotWithShape="1">
          <a:blip r:embed="rId4">
            <a:alphaModFix/>
          </a:blip>
          <a:srcRect b="0" l="4045" r="12019" t="0"/>
          <a:stretch/>
        </p:blipFill>
        <p:spPr>
          <a:xfrm>
            <a:off x="0" y="1017750"/>
            <a:ext cx="1603599" cy="3820974"/>
          </a:xfrm>
          <a:prstGeom prst="rect">
            <a:avLst/>
          </a:prstGeom>
          <a:noFill/>
          <a:ln>
            <a:noFill/>
          </a:ln>
        </p:spPr>
      </p:pic>
      <p:pic>
        <p:nvPicPr>
          <p:cNvPr id="97" name="Google Shape;97;p16"/>
          <p:cNvPicPr preferRelativeResize="0"/>
          <p:nvPr/>
        </p:nvPicPr>
        <p:blipFill rotWithShape="1">
          <a:blip r:embed="rId5">
            <a:alphaModFix/>
          </a:blip>
          <a:srcRect b="0" l="6502" r="14006" t="0"/>
          <a:stretch/>
        </p:blipFill>
        <p:spPr>
          <a:xfrm>
            <a:off x="1602363" y="2825175"/>
            <a:ext cx="1910474" cy="2018525"/>
          </a:xfrm>
          <a:prstGeom prst="rect">
            <a:avLst/>
          </a:prstGeom>
          <a:noFill/>
          <a:ln>
            <a:noFill/>
          </a:ln>
        </p:spPr>
      </p:pic>
      <p:pic>
        <p:nvPicPr>
          <p:cNvPr id="98" name="Google Shape;98;p16"/>
          <p:cNvPicPr preferRelativeResize="0"/>
          <p:nvPr/>
        </p:nvPicPr>
        <p:blipFill rotWithShape="1">
          <a:blip r:embed="rId6">
            <a:alphaModFix/>
          </a:blip>
          <a:srcRect b="0" l="4866" r="15743" t="0"/>
          <a:stretch/>
        </p:blipFill>
        <p:spPr>
          <a:xfrm>
            <a:off x="1603588" y="1020225"/>
            <a:ext cx="1908000" cy="1802450"/>
          </a:xfrm>
          <a:prstGeom prst="rect">
            <a:avLst/>
          </a:prstGeom>
          <a:noFill/>
          <a:ln>
            <a:noFill/>
          </a:ln>
        </p:spPr>
      </p:pic>
      <p:pic>
        <p:nvPicPr>
          <p:cNvPr id="99" name="Google Shape;99;p16"/>
          <p:cNvPicPr preferRelativeResize="0"/>
          <p:nvPr/>
        </p:nvPicPr>
        <p:blipFill rotWithShape="1">
          <a:blip r:embed="rId7">
            <a:alphaModFix/>
          </a:blip>
          <a:srcRect b="0" l="5444" r="10796" t="0"/>
          <a:stretch/>
        </p:blipFill>
        <p:spPr>
          <a:xfrm>
            <a:off x="3499551" y="1017738"/>
            <a:ext cx="1602000" cy="3820975"/>
          </a:xfrm>
          <a:prstGeom prst="rect">
            <a:avLst/>
          </a:prstGeom>
          <a:noFill/>
          <a:ln>
            <a:noFill/>
          </a:ln>
        </p:spPr>
      </p:pic>
      <p:pic>
        <p:nvPicPr>
          <p:cNvPr id="100" name="Google Shape;100;p16"/>
          <p:cNvPicPr preferRelativeResize="0"/>
          <p:nvPr/>
        </p:nvPicPr>
        <p:blipFill rotWithShape="1">
          <a:blip r:embed="rId8">
            <a:alphaModFix/>
          </a:blip>
          <a:srcRect b="0" l="10393" r="22595" t="16065"/>
          <a:stretch/>
        </p:blipFill>
        <p:spPr>
          <a:xfrm>
            <a:off x="5101550" y="1020225"/>
            <a:ext cx="2025000" cy="1800000"/>
          </a:xfrm>
          <a:prstGeom prst="rect">
            <a:avLst/>
          </a:prstGeom>
          <a:noFill/>
          <a:ln>
            <a:noFill/>
          </a:ln>
        </p:spPr>
      </p:pic>
      <p:pic>
        <p:nvPicPr>
          <p:cNvPr id="101" name="Google Shape;101;p16"/>
          <p:cNvPicPr preferRelativeResize="0"/>
          <p:nvPr/>
        </p:nvPicPr>
        <p:blipFill rotWithShape="1">
          <a:blip r:embed="rId9">
            <a:alphaModFix/>
          </a:blip>
          <a:srcRect b="0" l="26163" r="27983" t="6244"/>
          <a:stretch/>
        </p:blipFill>
        <p:spPr>
          <a:xfrm rot="-5400000">
            <a:off x="5104151" y="2813829"/>
            <a:ext cx="2019795" cy="20249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What can you learn? </a:t>
            </a:r>
            <a:endParaRPr>
              <a:solidFill>
                <a:srgbClr val="FFFFFF"/>
              </a:solidFill>
              <a:latin typeface="Ubuntu"/>
              <a:ea typeface="Ubuntu"/>
              <a:cs typeface="Ubuntu"/>
              <a:sym typeface="Ubuntu"/>
            </a:endParaRPr>
          </a:p>
        </p:txBody>
      </p:sp>
      <p:sp>
        <p:nvSpPr>
          <p:cNvPr id="107" name="Google Shape;10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Cryptography</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Web App Hacking</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Digital </a:t>
            </a:r>
            <a:r>
              <a:rPr lang="en-GB">
                <a:solidFill>
                  <a:srgbClr val="FFFFFF"/>
                </a:solidFill>
                <a:latin typeface="Ubuntu"/>
                <a:ea typeface="Ubuntu"/>
                <a:cs typeface="Ubuntu"/>
                <a:sym typeface="Ubuntu"/>
              </a:rPr>
              <a:t>Reconnaissance</a:t>
            </a:r>
            <a:r>
              <a:rPr lang="en-GB">
                <a:solidFill>
                  <a:srgbClr val="FFFFFF"/>
                </a:solidFill>
                <a:latin typeface="Ubuntu"/>
                <a:ea typeface="Ubuntu"/>
                <a:cs typeface="Ubuntu"/>
                <a:sym typeface="Ubuntu"/>
              </a:rPr>
              <a:t> </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Network Defense</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Reverse Engineering</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Configuring Services (AD, DNS, FTP, Etc.)</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Latest Cyber Security News</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CTFs - Capture the Flag Competitions</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CDCs - Cyber Defence Competitions</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Many other topics </a:t>
            </a:r>
            <a:endParaRPr>
              <a:solidFill>
                <a:srgbClr val="FFFFFF"/>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Some Previous Talks</a:t>
            </a:r>
            <a:endParaRPr>
              <a:solidFill>
                <a:srgbClr val="FFFFFF"/>
              </a:solidFill>
              <a:latin typeface="Ubuntu"/>
              <a:ea typeface="Ubuntu"/>
              <a:cs typeface="Ubuntu"/>
              <a:sym typeface="Ubuntu"/>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Ubuntu"/>
              <a:buChar char="●"/>
            </a:pPr>
            <a:r>
              <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Wireless Data Leakage: What your Wifi Signals Say About You - 4/13/18</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Everything You Never Knew About SSH: Advanced SSH Functions - 4/6/18</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Rise of the Bots: Building your own Botnet - 3/23/18</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Intro to Crypto: Cryptography Basics - 10/11/17</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Attacking with Metasploit: An Intro to the Metasploit Framework - 09/15/16</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Gotta Hack ‘em All: Reverse Engineering Pokemon Go - 09/2/16</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Stack Smashing: An Intro to Stack Overflows - 10/7/14</a:t>
            </a:r>
            <a:endParaRPr>
              <a:solidFill>
                <a:srgbClr val="FFFFFF"/>
              </a:solidFill>
              <a:latin typeface="Ubuntu"/>
              <a:ea typeface="Ubuntu"/>
              <a:cs typeface="Ubuntu"/>
              <a:sym typeface="Ubuntu"/>
            </a:endParaRPr>
          </a:p>
          <a:p>
            <a:pPr indent="0" lvl="0" marL="0" rtl="0" algn="l">
              <a:spcBef>
                <a:spcPts val="1600"/>
              </a:spcBef>
              <a:spcAft>
                <a:spcPts val="1600"/>
              </a:spcAft>
              <a:buNone/>
            </a:pPr>
            <a:r>
              <a:t/>
            </a:r>
            <a:endParaRPr>
              <a:solidFill>
                <a:srgbClr val="FFFFFF"/>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Fall Presentation Schedule</a:t>
            </a:r>
            <a:endParaRPr>
              <a:solidFill>
                <a:srgbClr val="FFFFFF"/>
              </a:solidFill>
              <a:latin typeface="Ubuntu"/>
              <a:ea typeface="Ubuntu"/>
              <a:cs typeface="Ubuntu"/>
              <a:sym typeface="Ubuntu"/>
            </a:endParaRPr>
          </a:p>
        </p:txBody>
      </p:sp>
      <p:sp>
        <p:nvSpPr>
          <p:cNvPr id="119" name="Google Shape;119;p19"/>
          <p:cNvSpPr txBox="1"/>
          <p:nvPr>
            <p:ph idx="1" type="body"/>
          </p:nvPr>
        </p:nvSpPr>
        <p:spPr>
          <a:xfrm>
            <a:off x="311700" y="960825"/>
            <a:ext cx="8520600" cy="347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1: Welcome to Cybersec!</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2: Computer Networking Crash Course</a:t>
            </a:r>
            <a:endParaRPr>
              <a:solidFill>
                <a:srgbClr val="FFFFFF"/>
              </a:solidFill>
              <a:latin typeface="Ubuntu"/>
              <a:ea typeface="Ubuntu"/>
              <a:cs typeface="Ubuntu"/>
              <a:sym typeface="Ubuntu"/>
            </a:endParaRPr>
          </a:p>
          <a:p>
            <a:pPr indent="-342900" lvl="0" marL="457200" rtl="0" algn="l">
              <a:spcBef>
                <a:spcPts val="0"/>
              </a:spcBef>
              <a:spcAft>
                <a:spcPts val="0"/>
              </a:spcAft>
              <a:buClr>
                <a:schemeClr val="lt1"/>
              </a:buClr>
              <a:buSzPts val="1800"/>
              <a:buFont typeface="Ubuntu"/>
              <a:buChar char="●"/>
            </a:pPr>
            <a:r>
              <a:rPr lang="en-GB">
                <a:solidFill>
                  <a:schemeClr val="lt1"/>
                </a:solidFill>
                <a:latin typeface="Ubuntu"/>
                <a:ea typeface="Ubuntu"/>
                <a:cs typeface="Ubuntu"/>
                <a:sym typeface="Ubuntu"/>
              </a:rPr>
              <a:t>Week 3: Open Source Intelligence gathering and The Art of People Hacking</a:t>
            </a:r>
            <a:endParaRPr>
              <a:solidFill>
                <a:schemeClr val="lt1"/>
              </a:solidFill>
              <a:latin typeface="Ubuntu"/>
              <a:ea typeface="Ubuntu"/>
              <a:cs typeface="Ubuntu"/>
              <a:sym typeface="Ubuntu"/>
            </a:endParaRPr>
          </a:p>
          <a:p>
            <a:pPr indent="-342900" lvl="0" marL="457200" rtl="0" algn="l">
              <a:spcBef>
                <a:spcPts val="0"/>
              </a:spcBef>
              <a:spcAft>
                <a:spcPts val="0"/>
              </a:spcAft>
              <a:buClr>
                <a:schemeClr val="lt1"/>
              </a:buClr>
              <a:buSzPts val="1800"/>
              <a:buFont typeface="Ubuntu"/>
              <a:buChar char="●"/>
            </a:pPr>
            <a:r>
              <a:rPr lang="en-GB">
                <a:solidFill>
                  <a:schemeClr val="lt1"/>
                </a:solidFill>
                <a:latin typeface="Ubuntu"/>
                <a:ea typeface="Ubuntu"/>
                <a:cs typeface="Ubuntu"/>
                <a:sym typeface="Ubuntu"/>
              </a:rPr>
              <a:t>Week 4: Introduction to Penetration Testing </a:t>
            </a:r>
            <a:endParaRPr>
              <a:solidFill>
                <a:schemeClr val="lt1"/>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5: Securing Web Applications</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6: Hacking through History: The </a:t>
            </a:r>
            <a:r>
              <a:rPr lang="en-GB">
                <a:solidFill>
                  <a:srgbClr val="FFFFFF"/>
                </a:solidFill>
                <a:latin typeface="Ubuntu"/>
                <a:ea typeface="Ubuntu"/>
                <a:cs typeface="Ubuntu"/>
                <a:sym typeface="Ubuntu"/>
              </a:rPr>
              <a:t>Enigma</a:t>
            </a:r>
            <a:r>
              <a:rPr lang="en-GB">
                <a:solidFill>
                  <a:srgbClr val="FFFFFF"/>
                </a:solidFill>
                <a:latin typeface="Ubuntu"/>
                <a:ea typeface="Ubuntu"/>
                <a:cs typeface="Ubuntu"/>
                <a:sym typeface="Ubuntu"/>
              </a:rPr>
              <a:t> Machine</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7: Introduction to Reverse Engineering </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8: Hacking through History: Stuxnet</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9: Introduction to Computer Networks Part 2: Packet Crafting with Scapy</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10: Lock Picking</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11: Hacking in Popular Culture </a:t>
            </a:r>
            <a:endParaRPr>
              <a:solidFill>
                <a:srgbClr val="FFFFFF"/>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Fall Practice Schedule</a:t>
            </a:r>
            <a:endParaRPr>
              <a:solidFill>
                <a:srgbClr val="FFFFFF"/>
              </a:solidFill>
              <a:latin typeface="Ubuntu"/>
              <a:ea typeface="Ubuntu"/>
              <a:cs typeface="Ubuntu"/>
              <a:sym typeface="Ubuntu"/>
            </a:endParaRPr>
          </a:p>
        </p:txBody>
      </p:sp>
      <p:sp>
        <p:nvSpPr>
          <p:cNvPr id="125" name="Google Shape;12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1: Linux Crash Course</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2: Windows Crash Course</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3: Computer Networking Pt 1.</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4: Computer Networking Pt2. </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5: Webapp Hacking Pt 1. </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6: Webapp Hacking Pt 2. </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7: Metasploit Framework</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8: Reverse Engineering Pt 1</a:t>
            </a:r>
            <a:endParaRPr>
              <a:solidFill>
                <a:srgbClr val="FFFFFF"/>
              </a:solidFill>
              <a:latin typeface="Ubuntu"/>
              <a:ea typeface="Ubuntu"/>
              <a:cs typeface="Ubuntu"/>
              <a:sym typeface="Ubuntu"/>
            </a:endParaRPr>
          </a:p>
          <a:p>
            <a:pPr indent="-342900" lvl="0" marL="457200" rtl="0" algn="l">
              <a:spcBef>
                <a:spcPts val="0"/>
              </a:spcBef>
              <a:spcAft>
                <a:spcPts val="0"/>
              </a:spcAft>
              <a:buClr>
                <a:srgbClr val="FFFFFF"/>
              </a:buClr>
              <a:buSzPts val="1800"/>
              <a:buFont typeface="Ubuntu"/>
              <a:buChar char="●"/>
            </a:pPr>
            <a:r>
              <a:rPr lang="en-GB">
                <a:solidFill>
                  <a:srgbClr val="FFFFFF"/>
                </a:solidFill>
                <a:latin typeface="Ubuntu"/>
                <a:ea typeface="Ubuntu"/>
                <a:cs typeface="Ubuntu"/>
                <a:sym typeface="Ubuntu"/>
              </a:rPr>
              <a:t>Week 9: Reverse Engineering Pt 2. </a:t>
            </a:r>
            <a:endParaRPr>
              <a:solidFill>
                <a:srgbClr val="FFFFFF"/>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550300" y="392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Ubuntu"/>
                <a:ea typeface="Ubuntu"/>
                <a:cs typeface="Ubuntu"/>
                <a:sym typeface="Ubuntu"/>
              </a:rPr>
              <a:t>How can you get Involved?</a:t>
            </a:r>
            <a:endParaRPr>
              <a:solidFill>
                <a:srgbClr val="FFFFFF"/>
              </a:solidFill>
              <a:latin typeface="Ubuntu"/>
              <a:ea typeface="Ubuntu"/>
              <a:cs typeface="Ubuntu"/>
              <a:sym typeface="Ubuntu"/>
            </a:endParaRPr>
          </a:p>
        </p:txBody>
      </p:sp>
      <p:sp>
        <p:nvSpPr>
          <p:cNvPr id="131" name="Google Shape;131;p21"/>
          <p:cNvSpPr txBox="1"/>
          <p:nvPr>
            <p:ph idx="1" type="body"/>
          </p:nvPr>
        </p:nvSpPr>
        <p:spPr>
          <a:xfrm>
            <a:off x="550300" y="1099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Facebook: Cybersecurity@USC </a:t>
            </a:r>
            <a:endParaRPr>
              <a:solidFill>
                <a:srgbClr val="F3F3F3"/>
              </a:solidFill>
              <a:latin typeface="Ubuntu"/>
              <a:ea typeface="Ubuntu"/>
              <a:cs typeface="Ubuntu"/>
              <a:sym typeface="Ubuntu"/>
            </a:endParaRPr>
          </a:p>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Twitter: @USCCyberSec</a:t>
            </a:r>
            <a:endParaRPr>
              <a:solidFill>
                <a:srgbClr val="F3F3F3"/>
              </a:solidFill>
              <a:latin typeface="Ubuntu"/>
              <a:ea typeface="Ubuntu"/>
              <a:cs typeface="Ubuntu"/>
              <a:sym typeface="Ubuntu"/>
            </a:endParaRPr>
          </a:p>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GroupMe: </a:t>
            </a:r>
            <a:r>
              <a:rPr lang="en-GB" u="sng">
                <a:solidFill>
                  <a:schemeClr val="hlink"/>
                </a:solidFill>
                <a:latin typeface="Ubuntu"/>
                <a:ea typeface="Ubuntu"/>
                <a:cs typeface="Ubuntu"/>
                <a:sym typeface="Ubuntu"/>
                <a:hlinkClick r:id="rId3"/>
              </a:rPr>
              <a:t>https://app.groupme.com/join_group/16796421</a:t>
            </a:r>
            <a:r>
              <a:rPr lang="en-GB">
                <a:solidFill>
                  <a:srgbClr val="F3F3F3"/>
                </a:solidFill>
                <a:latin typeface="Ubuntu"/>
                <a:ea typeface="Ubuntu"/>
                <a:cs typeface="Ubuntu"/>
                <a:sym typeface="Ubuntu"/>
              </a:rPr>
              <a:t> </a:t>
            </a:r>
            <a:endParaRPr>
              <a:solidFill>
                <a:srgbClr val="F3F3F3"/>
              </a:solidFill>
              <a:latin typeface="Ubuntu"/>
              <a:ea typeface="Ubuntu"/>
              <a:cs typeface="Ubuntu"/>
              <a:sym typeface="Ubuntu"/>
            </a:endParaRPr>
          </a:p>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Website: https://usccyber.org</a:t>
            </a:r>
            <a:endParaRPr>
              <a:solidFill>
                <a:srgbClr val="F3F3F3"/>
              </a:solidFill>
              <a:latin typeface="Ubuntu"/>
              <a:ea typeface="Ubuntu"/>
              <a:cs typeface="Ubuntu"/>
              <a:sym typeface="Ubuntu"/>
            </a:endParaRPr>
          </a:p>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Email: cyberusc@gmail.com</a:t>
            </a:r>
            <a:endParaRPr>
              <a:solidFill>
                <a:srgbClr val="F3F3F3"/>
              </a:solidFill>
              <a:latin typeface="Ubuntu"/>
              <a:ea typeface="Ubuntu"/>
              <a:cs typeface="Ubuntu"/>
              <a:sym typeface="Ubuntu"/>
            </a:endParaRPr>
          </a:p>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Meeting Times: Fridays @ 5:30PM in Swearingen 2A14</a:t>
            </a:r>
            <a:endParaRPr>
              <a:solidFill>
                <a:srgbClr val="F3F3F3"/>
              </a:solidFill>
              <a:latin typeface="Ubuntu"/>
              <a:ea typeface="Ubuntu"/>
              <a:cs typeface="Ubuntu"/>
              <a:sym typeface="Ubuntu"/>
            </a:endParaRPr>
          </a:p>
          <a:p>
            <a:pPr indent="-342900" lvl="0" marL="457200" rtl="0" algn="l">
              <a:spcBef>
                <a:spcPts val="0"/>
              </a:spcBef>
              <a:spcAft>
                <a:spcPts val="0"/>
              </a:spcAft>
              <a:buClr>
                <a:srgbClr val="F3F3F3"/>
              </a:buClr>
              <a:buSzPts val="1800"/>
              <a:buFont typeface="Ubuntu"/>
              <a:buChar char="●"/>
            </a:pPr>
            <a:r>
              <a:rPr lang="en-GB">
                <a:solidFill>
                  <a:srgbClr val="F3F3F3"/>
                </a:solidFill>
                <a:latin typeface="Ubuntu"/>
                <a:ea typeface="Ubuntu"/>
                <a:cs typeface="Ubuntu"/>
                <a:sym typeface="Ubuntu"/>
              </a:rPr>
              <a:t>Practice Times: ???</a:t>
            </a:r>
            <a:endParaRPr>
              <a:solidFill>
                <a:srgbClr val="F3F3F3"/>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