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Playfair Display"/>
      <p:regular r:id="rId76"/>
      <p:bold r:id="rId77"/>
      <p:italic r:id="rId78"/>
      <p:boldItalic r:id="rId79"/>
    </p:embeddedFont>
    <p:embeddedFont>
      <p:font typeface="Average"/>
      <p:regular r:id="rId80"/>
    </p:embeddedFont>
    <p:embeddedFont>
      <p:font typeface="Helvetica Neue"/>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816FF74-8C98-4C86-8EF3-FD7E8F03E892}">
  <a:tblStyle styleId="{5816FF74-8C98-4C86-8EF3-FD7E8F03E8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boldItalic.fntdata"/><Relationship Id="rId83" Type="http://schemas.openxmlformats.org/officeDocument/2006/relationships/font" Target="fonts/HelveticaNeue-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Average-regular.fntdata"/><Relationship Id="rId82" Type="http://schemas.openxmlformats.org/officeDocument/2006/relationships/font" Target="fonts/HelveticaNeue-bold.fntdata"/><Relationship Id="rId81"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PlayfairDisplay-bold.fntdata"/><Relationship Id="rId32" Type="http://schemas.openxmlformats.org/officeDocument/2006/relationships/slide" Target="slides/slide26.xml"/><Relationship Id="rId76" Type="http://schemas.openxmlformats.org/officeDocument/2006/relationships/font" Target="fonts/PlayfairDisplay-regular.fntdata"/><Relationship Id="rId35" Type="http://schemas.openxmlformats.org/officeDocument/2006/relationships/slide" Target="slides/slide29.xml"/><Relationship Id="rId79" Type="http://schemas.openxmlformats.org/officeDocument/2006/relationships/font" Target="fonts/PlayfairDisplay-boldItalic.fntdata"/><Relationship Id="rId34" Type="http://schemas.openxmlformats.org/officeDocument/2006/relationships/slide" Target="slides/slide28.xml"/><Relationship Id="rId78" Type="http://schemas.openxmlformats.org/officeDocument/2006/relationships/font" Target="fonts/PlayfairDisplay-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marysue.com/papercraft-engima/" TargetMode="External"/><Relationship Id="rId3" Type="http://schemas.openxmlformats.org/officeDocument/2006/relationships/hyperlink" Target="http://wiki.franklinheath.co.uk/index.php/Enigma/Paper_Enigma#Acknowledgements" TargetMode="External"/><Relationship Id="rId4" Type="http://schemas.openxmlformats.org/officeDocument/2006/relationships/hyperlink" Target="https://fhcouk.files.wordpress.com/2012/05/pringlesenigma3a4.pdf" TargetMode="External"/><Relationship Id="rId5" Type="http://schemas.openxmlformats.org/officeDocument/2006/relationships/hyperlink" Target="http://enigmaco.de/enigma/enigma.html" TargetMode="External"/><Relationship Id="rId6" Type="http://schemas.openxmlformats.org/officeDocument/2006/relationships/hyperlink" Target="http://www.instructables.com/id/Make-your-own-Enigma-Replica/"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igmaco.de/enigma/enigma.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h.stackexchange.com/questions/1095042/number-of-possible-combinations-of-the-enigma-machine-plugboard"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pload.wikimedia.org/wikipedia/commons/thumb/3/36/Arthur_Scherbius_1.jpg/220px-Arthur_Scherbius_1.jpg" TargetMode="External"/><Relationship Id="rId3" Type="http://schemas.openxmlformats.org/officeDocument/2006/relationships/hyperlink" Target="http://ciphermachines.com/pictures/types/koch.jpg" TargetMode="External"/><Relationship Id="rId4" Type="http://schemas.openxmlformats.org/officeDocument/2006/relationships/hyperlink" Target="http://ciphermachines.com/pictures/types/damm.jpg" TargetMode="External"/><Relationship Id="rId5" Type="http://schemas.openxmlformats.org/officeDocument/2006/relationships/hyperlink" Target="http://images.computerhistory.org/blog-media/hebern-rotor-machine-Edward-Hebern.jpg?w=133&amp;h=164"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h.stackexchange.com/questions/1095042/number-of-possible-combinations-of-the-enigma-machine-plugboard"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h.stackexchange.com/questions/1095042/number-of-possible-combinations-of-the-enigma-machine-plugboard"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ryptomuseum.com/crypto/bombe/img/us_bombe_small.jpg"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enigma: </a:t>
            </a:r>
            <a:r>
              <a:rPr lang="en" u="sng">
                <a:solidFill>
                  <a:schemeClr val="accent5"/>
                </a:solidFill>
                <a:hlinkClick r:id="rId2"/>
              </a:rPr>
              <a:t>https://www.themarysue.com/papercraft-engima/</a:t>
            </a:r>
            <a:endParaRPr/>
          </a:p>
          <a:p>
            <a:pPr indent="0" lvl="0" marL="0" rtl="0" algn="l">
              <a:spcBef>
                <a:spcPts val="0"/>
              </a:spcBef>
              <a:spcAft>
                <a:spcPts val="0"/>
              </a:spcAft>
              <a:buNone/>
            </a:pPr>
            <a:r>
              <a:rPr lang="en" u="sng">
                <a:solidFill>
                  <a:schemeClr val="accent5"/>
                </a:solidFill>
                <a:hlinkClick r:id="rId3"/>
              </a:rPr>
              <a:t>http://wiki.franklinheath.co.uk/index.php/Enigma/Paper_Enigma#Acknowledgements</a:t>
            </a:r>
            <a:endParaRPr/>
          </a:p>
          <a:p>
            <a:pPr indent="0" lvl="0" marL="0" rtl="0" algn="l">
              <a:spcBef>
                <a:spcPts val="0"/>
              </a:spcBef>
              <a:spcAft>
                <a:spcPts val="0"/>
              </a:spcAft>
              <a:buNone/>
            </a:pPr>
            <a:r>
              <a:rPr lang="en" u="sng">
                <a:solidFill>
                  <a:schemeClr val="accent5"/>
                </a:solidFill>
                <a:hlinkClick r:id="rId4"/>
              </a:rPr>
              <a:t>https://fhcouk.files.wordpress.com/2012/05/pringlesenigma3a4.pdf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Online Simulator: </a:t>
            </a:r>
            <a:r>
              <a:rPr lang="en" u="sng">
                <a:solidFill>
                  <a:schemeClr val="hlink"/>
                </a:solidFill>
                <a:hlinkClick r:id="rId5"/>
              </a:rPr>
              <a:t>http://enigmaco.de/enigma/enigma.html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Enigma Replica: </a:t>
            </a:r>
            <a:r>
              <a:rPr lang="en" u="sng">
                <a:solidFill>
                  <a:schemeClr val="hlink"/>
                </a:solidFill>
                <a:hlinkClick r:id="rId6"/>
              </a:rPr>
              <a:t>http://www.instructables.com/id/Make-your-own-Enigma-Replica/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49bb39e2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49bb39e2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arrangements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49bb39e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49bb39e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49bb39e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49bb39e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49bb39e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49bb39e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Simulator: </a:t>
            </a:r>
            <a:r>
              <a:rPr lang="en" u="sng">
                <a:solidFill>
                  <a:schemeClr val="hlink"/>
                </a:solidFill>
                <a:hlinkClick r:id="rId2"/>
              </a:rPr>
              <a:t>http://enigmaco.de/enigma/enigma.html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49bb39e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49bb39e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49bb39e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49bb39e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Plugboard complexity explanation: </a:t>
            </a:r>
            <a:r>
              <a:rPr lang="en" u="sng">
                <a:solidFill>
                  <a:schemeClr val="hlink"/>
                </a:solidFill>
                <a:hlinkClick r:id="rId2"/>
              </a:rPr>
              <a:t>https://math.stackexchange.com/questions/1095042/number-of-possible-combinations-of-the-enigma-machine-plugboard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d823a879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d823a879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823a879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d823a879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d823a87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d823a87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d823a87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d823a87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49bb39e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49bb39e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d823a879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d823a87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d823a879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d823a879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49bb39e2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49bb39e2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d823a87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d823a87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it as addition with a carry. When the rightmost rotor is grey, it’s like the number 9, so you step to the next integer mod 10 (0) and add one to the “tens digit”, i.e., the middle rotor. (Because we are working with the alphabet, however, it’s more like arithmetic modulo 26.). Remember, gray = 9, NOT 0! (it’s tempting to use zero because it feels more special)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49bb39e2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49bb39e2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it as addition with a carry. When the rightmost rotor is grey, it’s like the number 9, so you step to the next integer mod 10 (0) and add one to the “tens digit”, i.e., the middle rotor. (Because we are working with the alphabet, however, it’s more like arithmetic modulo 26.). Remember, gray = 9, NOT 0! (it’s tempting to use zero because it feels more special)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d823a879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d823a879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d823a87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d823a87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d823a879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d823a879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d823a879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d823a879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d823a87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d823a87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9bb39e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9bb39e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a:t>Scherbius: </a:t>
            </a:r>
            <a:r>
              <a:rPr lang="en" u="sng">
                <a:solidFill>
                  <a:schemeClr val="hlink"/>
                </a:solidFill>
                <a:hlinkClick r:id="rId2"/>
              </a:rPr>
              <a:t>https://upload.wikimedia.org/wikipedia/commons/thumb/3/36/Arthur_Scherbius_1.jpg/220px-Arthur_Scherbius_1.jpg</a:t>
            </a:r>
            <a:endParaRPr/>
          </a:p>
          <a:p>
            <a:pPr indent="0" lvl="0" marL="0" rtl="0" algn="l">
              <a:spcBef>
                <a:spcPts val="0"/>
              </a:spcBef>
              <a:spcAft>
                <a:spcPts val="0"/>
              </a:spcAft>
              <a:buNone/>
            </a:pPr>
            <a:r>
              <a:rPr lang="en"/>
              <a:t>Koch: </a:t>
            </a:r>
            <a:r>
              <a:rPr lang="en" u="sng">
                <a:solidFill>
                  <a:schemeClr val="hlink"/>
                </a:solidFill>
                <a:hlinkClick r:id="rId3"/>
              </a:rPr>
              <a:t>http://ciphermachines.com/pictures/types/koch.jpg</a:t>
            </a:r>
            <a:endParaRPr/>
          </a:p>
          <a:p>
            <a:pPr indent="0" lvl="0" marL="0" rtl="0" algn="l">
              <a:spcBef>
                <a:spcPts val="0"/>
              </a:spcBef>
              <a:spcAft>
                <a:spcPts val="0"/>
              </a:spcAft>
              <a:buNone/>
            </a:pPr>
            <a:r>
              <a:rPr lang="en"/>
              <a:t>Damm: </a:t>
            </a:r>
            <a:r>
              <a:rPr lang="en" u="sng">
                <a:solidFill>
                  <a:schemeClr val="hlink"/>
                </a:solidFill>
                <a:hlinkClick r:id="rId4"/>
              </a:rPr>
              <a:t>http://ciphermachines.com/pictures/types/damm.jpg</a:t>
            </a:r>
            <a:endParaRPr/>
          </a:p>
          <a:p>
            <a:pPr indent="0" lvl="0" marL="0" rtl="0" algn="l">
              <a:spcBef>
                <a:spcPts val="0"/>
              </a:spcBef>
              <a:spcAft>
                <a:spcPts val="0"/>
              </a:spcAft>
              <a:buNone/>
            </a:pPr>
            <a:r>
              <a:rPr lang="en"/>
              <a:t>Hebern: </a:t>
            </a:r>
            <a:r>
              <a:rPr lang="en" u="sng">
                <a:solidFill>
                  <a:schemeClr val="hlink"/>
                </a:solidFill>
                <a:hlinkClick r:id="rId5"/>
              </a:rPr>
              <a:t>http://images.computerhistory.org/blog-media/hebern-rotor-machine-Edward-Hebern.jpg?w=133&amp;h=164</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d823a879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d823a87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d823a879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d823a879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d823a879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d823a879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49bb39e2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49bb39e2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d823a879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d823a879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49bb39e2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49bb39e2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49bb39e2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49bb39e2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49bb39e2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49bb39e2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49bb39e2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49bb39e2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49bb39e2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49bb39e2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49bb39e2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49bb39e2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49bb39e2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49bb39e2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49bb39e2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49bb39e2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 for 2nd&amp;5th, 3rd&amp;6th</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49bb39e2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49bb39e2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 for 2nd&amp;5th, 3rd&amp;6th</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49bb39e2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49bb39e2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49bb39e2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49bb39e2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49bb39e2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49bb39e2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49bb39e2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49bb39e2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49bb39e2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49bb39e2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49bb39e2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49bb39e2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49bb39e2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49bb39e2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d823a87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d823a87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49bb39e2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49bb39e2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Plugboard: </a:t>
            </a:r>
            <a:r>
              <a:rPr lang="en" u="sng">
                <a:solidFill>
                  <a:schemeClr val="hlink"/>
                </a:solidFill>
                <a:hlinkClick r:id="rId2"/>
              </a:rPr>
              <a:t>https://math.stackexchange.com/questions/1095042/number-of-possible-combinations-of-the-enigma-machine-plugboard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49bb39e2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49bb39e2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Plugboard: </a:t>
            </a:r>
            <a:r>
              <a:rPr lang="en" u="sng">
                <a:solidFill>
                  <a:schemeClr val="hlink"/>
                </a:solidFill>
                <a:hlinkClick r:id="rId2"/>
              </a:rPr>
              <a:t>https://math.stackexchange.com/questions/1095042/number-of-possible-combinations-of-the-enigma-machine-plugboard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49bb39e2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49bb39e2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increase by a factor of ~56,000</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49bb39e2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49bb39e2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increase by a factor of ~56,000</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49bb39e2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49bb39e2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Picture: </a:t>
            </a:r>
            <a:r>
              <a:rPr lang="en" sz="1200" u="sng">
                <a:solidFill>
                  <a:schemeClr val="hlink"/>
                </a:solidFill>
                <a:hlinkClick r:id="rId2"/>
              </a:rPr>
              <a:t>http://www.cryptomuseum.com/crypto/bombe/img/us_bombe_small.jpg</a:t>
            </a:r>
            <a:endParaRPr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49bb39e2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49bb39e2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49bb39e2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49bb39e2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49bb39e2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49bb39e2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49bb39e2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49bb39e2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49bb39e2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49bb39e2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49bb39e2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49bb39e2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49bb39e2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49bb39e2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49bb39e2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49bb39e2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3d823a879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d823a879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3d823a879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d823a879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49bb39e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49bb39e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49bb39e2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49bb39e2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3d823a879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d823a879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449bb39e2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449bb39e2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49bb39e2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49bb39e2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449bb39e2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449bb39e2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49bb39e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49bb39e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49bb39e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49bb39e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49bb39e2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49bb39e2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www.turingarchive.org/viewer/?id=147&amp;title=08"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goo.gl/LBgeD" TargetMode="External"/><Relationship Id="rId4" Type="http://schemas.openxmlformats.org/officeDocument/2006/relationships/hyperlink" Target="http://enigmaco.de/enigma/enigma.html" TargetMode="External"/><Relationship Id="rId5" Type="http://schemas.openxmlformats.org/officeDocument/2006/relationships/hyperlink" Target="http://www.instructables.com/id/Make-your-own-Enigma-Replica/" TargetMode="External"/><Relationship Id="rId6"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www.cryptomuseum.com/crypto/bombe/" TargetMode="External"/><Relationship Id="rId4" Type="http://schemas.openxmlformats.org/officeDocument/2006/relationships/hyperlink" Target="http://avalon.law.yale.edu/wwii/ylbka1.asp" TargetMode="External"/><Relationship Id="rId5" Type="http://schemas.openxmlformats.org/officeDocument/2006/relationships/hyperlink" Target="http://users.telenet.be/d.rijmenants/en/enigmatech.ht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Playfair Display"/>
                <a:ea typeface="Playfair Display"/>
                <a:cs typeface="Playfair Display"/>
                <a:sym typeface="Playfair Display"/>
              </a:rPr>
              <a:t>Hacking Through History: </a:t>
            </a:r>
            <a:endParaRPr sz="4800">
              <a:latin typeface="Playfair Display"/>
              <a:ea typeface="Playfair Display"/>
              <a:cs typeface="Playfair Display"/>
              <a:sym typeface="Playfair Display"/>
            </a:endParaRPr>
          </a:p>
          <a:p>
            <a:pPr indent="0" lvl="0" marL="0" rtl="0" algn="ctr">
              <a:spcBef>
                <a:spcPts val="0"/>
              </a:spcBef>
              <a:spcAft>
                <a:spcPts val="0"/>
              </a:spcAft>
              <a:buNone/>
            </a:pPr>
            <a:r>
              <a:rPr lang="en" sz="4800">
                <a:latin typeface="Playfair Display"/>
                <a:ea typeface="Playfair Display"/>
                <a:cs typeface="Playfair Display"/>
                <a:sym typeface="Playfair Display"/>
              </a:rPr>
              <a:t>The Enigma</a:t>
            </a:r>
            <a:endParaRPr sz="4800">
              <a:latin typeface="Playfair Display"/>
              <a:ea typeface="Playfair Display"/>
              <a:cs typeface="Playfair Display"/>
              <a:sym typeface="Playfair Display"/>
            </a:endParaRPr>
          </a:p>
        </p:txBody>
      </p:sp>
      <p:sp>
        <p:nvSpPr>
          <p:cNvPr id="55" name="Google Shape;55;p13"/>
          <p:cNvSpPr txBox="1"/>
          <p:nvPr>
            <p:ph idx="1" type="subTitle"/>
          </p:nvPr>
        </p:nvSpPr>
        <p:spPr>
          <a:xfrm>
            <a:off x="311700" y="2834125"/>
            <a:ext cx="8520600" cy="115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B7B7B7"/>
                </a:solidFill>
                <a:latin typeface="Playfair Display"/>
                <a:ea typeface="Playfair Display"/>
                <a:cs typeface="Playfair Display"/>
                <a:sym typeface="Playfair Display"/>
              </a:rPr>
              <a:t>Noemi Glaeser</a:t>
            </a:r>
            <a:endParaRPr sz="18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800">
                <a:solidFill>
                  <a:srgbClr val="B7B7B7"/>
                </a:solidFill>
                <a:latin typeface="Playfair Display"/>
                <a:ea typeface="Playfair Display"/>
                <a:cs typeface="Playfair Display"/>
                <a:sym typeface="Playfair Display"/>
              </a:rPr>
              <a:t>USC Cybersec</a:t>
            </a:r>
            <a:endParaRPr sz="18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800">
                <a:solidFill>
                  <a:srgbClr val="B7B7B7"/>
                </a:solidFill>
                <a:latin typeface="Playfair Display"/>
                <a:ea typeface="Playfair Display"/>
                <a:cs typeface="Playfair Display"/>
                <a:sym typeface="Playfair Display"/>
              </a:rPr>
              <a:t>26 October 2018</a:t>
            </a:r>
            <a:endParaRPr sz="1800">
              <a:solidFill>
                <a:srgbClr val="B7B7B7"/>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Design</a:t>
            </a:r>
            <a:r>
              <a:rPr lang="en">
                <a:latin typeface="Playfair Display"/>
                <a:ea typeface="Playfair Display"/>
                <a:cs typeface="Playfair Display"/>
                <a:sym typeface="Playfair Display"/>
              </a:rPr>
              <a:t>: The Scrambler</a:t>
            </a:r>
            <a:endParaRPr>
              <a:latin typeface="Playfair Display"/>
              <a:ea typeface="Playfair Display"/>
              <a:cs typeface="Playfair Display"/>
              <a:sym typeface="Playfair Display"/>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Rubber disk with internal wirings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Simplified example with a 6-letter alphabet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Scrambler revolves by ⅙ after each letter is encoded</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chemeClr val="lt2"/>
              </a:buClr>
              <a:buSzPts val="1600"/>
              <a:buFont typeface="Playfair Display"/>
              <a:buChar char="●"/>
            </a:pPr>
            <a:r>
              <a:rPr b="1" lang="en" sz="1600">
                <a:latin typeface="Playfair Display"/>
                <a:ea typeface="Playfair Display"/>
                <a:cs typeface="Playfair Display"/>
                <a:sym typeface="Playfair Display"/>
              </a:rPr>
              <a:t>Scherbius’ design actually used 3 scramblers</a:t>
            </a:r>
            <a:endParaRPr b="1"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26</a:t>
            </a:r>
            <a:r>
              <a:rPr baseline="30000" lang="en" sz="1600">
                <a:latin typeface="Playfair Display"/>
                <a:ea typeface="Playfair Display"/>
                <a:cs typeface="Playfair Display"/>
                <a:sym typeface="Playfair Display"/>
              </a:rPr>
              <a:t>3 </a:t>
            </a:r>
            <a:r>
              <a:rPr lang="en" sz="1600">
                <a:latin typeface="Playfair Display"/>
                <a:ea typeface="Playfair Display"/>
                <a:cs typeface="Playfair Display"/>
                <a:sym typeface="Playfair Display"/>
              </a:rPr>
              <a:t> = 17,576 arrangements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Removable and interchangeable scramblers</a:t>
            </a:r>
            <a:endParaRPr sz="1600">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Design</a:t>
            </a:r>
            <a:r>
              <a:rPr lang="en">
                <a:latin typeface="Playfair Display"/>
                <a:ea typeface="Playfair Display"/>
                <a:cs typeface="Playfair Display"/>
                <a:sym typeface="Playfair Display"/>
              </a:rPr>
              <a:t>: The Reflector</a:t>
            </a:r>
            <a:endParaRPr>
              <a:latin typeface="Playfair Display"/>
              <a:ea typeface="Playfair Display"/>
              <a:cs typeface="Playfair Display"/>
              <a:sym typeface="Playfair Display"/>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Also a r</a:t>
            </a:r>
            <a:r>
              <a:rPr lang="en" sz="1600">
                <a:solidFill>
                  <a:srgbClr val="B7B7B7"/>
                </a:solidFill>
                <a:latin typeface="Playfair Display"/>
                <a:ea typeface="Playfair Display"/>
                <a:cs typeface="Playfair Display"/>
                <a:sym typeface="Playfair Display"/>
              </a:rPr>
              <a:t>ubber disk with internal wirings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Static, so it doesn’t add to the number of cipher alphabets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But it’s beneficial because it simplifies decryption: due to the reflector, encryption and decryption are mirror processes (symmetric)</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Design</a:t>
            </a:r>
            <a:r>
              <a:rPr lang="en">
                <a:latin typeface="Playfair Display"/>
                <a:ea typeface="Playfair Display"/>
                <a:cs typeface="Playfair Display"/>
                <a:sym typeface="Playfair Display"/>
              </a:rPr>
              <a:t>: The Plugboard	   &amp;	</a:t>
            </a:r>
            <a:endParaRPr>
              <a:latin typeface="Playfair Display"/>
              <a:ea typeface="Playfair Display"/>
              <a:cs typeface="Playfair Display"/>
              <a:sym typeface="Playfair Display"/>
            </a:endParaRPr>
          </a:p>
        </p:txBody>
      </p:sp>
      <p:sp>
        <p:nvSpPr>
          <p:cNvPr id="137" name="Google Shape;137;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Between the keyboard and the first scrambler</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Swap six pairs of letters before they enter the scramblers</a:t>
            </a:r>
            <a:endParaRPr sz="1600">
              <a:solidFill>
                <a:srgbClr val="B7B7B7"/>
              </a:solidFill>
              <a:latin typeface="Playfair Display"/>
              <a:ea typeface="Playfair Display"/>
              <a:cs typeface="Playfair Display"/>
              <a:sym typeface="Playfair Display"/>
            </a:endParaRPr>
          </a:p>
        </p:txBody>
      </p:sp>
      <p:sp>
        <p:nvSpPr>
          <p:cNvPr id="138" name="Google Shape;138;p24"/>
          <p:cNvSpPr txBox="1"/>
          <p:nvPr>
            <p:ph type="title"/>
          </p:nvPr>
        </p:nvSpPr>
        <p:spPr>
          <a:xfrm>
            <a:off x="48324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Ring</a:t>
            </a:r>
            <a:endParaRPr>
              <a:latin typeface="Playfair Display"/>
              <a:ea typeface="Playfair Display"/>
              <a:cs typeface="Playfair Display"/>
              <a:sym typeface="Playfair Display"/>
            </a:endParaRPr>
          </a:p>
        </p:txBody>
      </p:sp>
      <p:sp>
        <p:nvSpPr>
          <p:cNvPr id="139" name="Google Shape;139;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Moves the wiring in the scramblers in relation to the letters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Final Design</a:t>
            </a:r>
            <a:endParaRPr>
              <a:latin typeface="Playfair Display"/>
              <a:ea typeface="Playfair Display"/>
              <a:cs typeface="Playfair Display"/>
              <a:sym typeface="Playfair Display"/>
            </a:endParaRPr>
          </a:p>
        </p:txBody>
      </p:sp>
      <p:pic>
        <p:nvPicPr>
          <p:cNvPr id="145" name="Google Shape;145;p25"/>
          <p:cNvPicPr preferRelativeResize="0"/>
          <p:nvPr/>
        </p:nvPicPr>
        <p:blipFill>
          <a:blip r:embed="rId3">
            <a:alphaModFix/>
          </a:blip>
          <a:stretch>
            <a:fillRect/>
          </a:stretch>
        </p:blipFill>
        <p:spPr>
          <a:xfrm>
            <a:off x="1904700" y="1641250"/>
            <a:ext cx="5334600" cy="263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In practice</a:t>
            </a:r>
            <a:endParaRPr>
              <a:latin typeface="Playfair Display"/>
              <a:ea typeface="Playfair Display"/>
              <a:cs typeface="Playfair Display"/>
              <a:sym typeface="Playfair Display"/>
            </a:endParaRPr>
          </a:p>
        </p:txBody>
      </p:sp>
      <p:sp>
        <p:nvSpPr>
          <p:cNvPr id="151" name="Google Shape;151;p26"/>
          <p:cNvSpPr txBox="1"/>
          <p:nvPr>
            <p:ph idx="1" type="body"/>
          </p:nvPr>
        </p:nvSpPr>
        <p:spPr>
          <a:xfrm>
            <a:off x="311700" y="1152475"/>
            <a:ext cx="8473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Rotate scramblers to correct starting position</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26</a:t>
            </a:r>
            <a:r>
              <a:rPr baseline="30000" lang="en" sz="1600">
                <a:solidFill>
                  <a:srgbClr val="B7B7B7"/>
                </a:solidFill>
                <a:latin typeface="Playfair Display"/>
                <a:ea typeface="Playfair Display"/>
                <a:cs typeface="Playfair Display"/>
                <a:sym typeface="Playfair Display"/>
              </a:rPr>
              <a:t>3 </a:t>
            </a:r>
            <a:r>
              <a:rPr lang="en" sz="1600">
                <a:solidFill>
                  <a:srgbClr val="B7B7B7"/>
                </a:solidFill>
                <a:latin typeface="Playfair Display"/>
                <a:ea typeface="Playfair Display"/>
                <a:cs typeface="Playfair Display"/>
                <a:sym typeface="Playfair Display"/>
              </a:rPr>
              <a:t>= 17,576 possibilities</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The initial position can be considered the “key”</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Codebook lists key for each day</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Note: </a:t>
            </a:r>
            <a:r>
              <a:rPr lang="en" sz="1600">
                <a:solidFill>
                  <a:srgbClr val="B7B7B7"/>
                </a:solidFill>
                <a:latin typeface="Playfair Display"/>
                <a:ea typeface="Playfair Display"/>
                <a:cs typeface="Playfair Display"/>
                <a:sym typeface="Playfair Display"/>
              </a:rPr>
              <a:t>the rotor rotates before encrypting the first letter</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Type in your plaintext to encrypt</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Type in your ciphertext to decrypt</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Complexity</a:t>
            </a:r>
            <a:endParaRPr>
              <a:latin typeface="Playfair Display"/>
              <a:ea typeface="Playfair Display"/>
              <a:cs typeface="Playfair Display"/>
              <a:sym typeface="Playfair Display"/>
            </a:endParaRPr>
          </a:p>
        </p:txBody>
      </p:sp>
      <p:sp>
        <p:nvSpPr>
          <p:cNvPr id="157" name="Google Shape;157;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Ring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arrangements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Plugboard</a:t>
            </a:r>
            <a:endParaRPr i="1" sz="1600">
              <a:solidFill>
                <a:srgbClr val="B7B7B7"/>
              </a:solidFill>
              <a:latin typeface="Playfair Display"/>
              <a:ea typeface="Playfair Display"/>
              <a:cs typeface="Playfair Display"/>
              <a:sym typeface="Playfair Display"/>
            </a:endParaRPr>
          </a:p>
          <a:p>
            <a:pPr indent="0" lvl="0" marL="457200" marR="0" rtl="0" algn="l">
              <a:lnSpc>
                <a:spcPct val="115000"/>
              </a:lnSpc>
              <a:spcBef>
                <a:spcPts val="1600"/>
              </a:spcBef>
              <a:spcAft>
                <a:spcPts val="1600"/>
              </a:spcAft>
              <a:buNone/>
            </a:pPr>
            <a:r>
              <a:rPr b="1" i="1" lang="en" sz="1600">
                <a:solidFill>
                  <a:srgbClr val="B7B7B7"/>
                </a:solidFill>
                <a:latin typeface="Playfair Display"/>
                <a:ea typeface="Playfair Display"/>
                <a:cs typeface="Playfair Display"/>
                <a:sym typeface="Playfair Display"/>
              </a:rPr>
              <a:t>Total</a:t>
            </a:r>
            <a:endParaRPr b="1" i="1" sz="1600">
              <a:solidFill>
                <a:srgbClr val="B7B7B7"/>
              </a:solidFill>
              <a:latin typeface="Playfair Display"/>
              <a:ea typeface="Playfair Display"/>
              <a:cs typeface="Playfair Display"/>
              <a:sym typeface="Playfair Display"/>
            </a:endParaRPr>
          </a:p>
        </p:txBody>
      </p:sp>
      <p:sp>
        <p:nvSpPr>
          <p:cNvPr id="158" name="Google Shape;158;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a:t>
            </a:r>
            <a:r>
              <a:rPr lang="en">
                <a:latin typeface="Playfair Display"/>
                <a:ea typeface="Playfair Display"/>
                <a:cs typeface="Playfair Display"/>
                <a:sym typeface="Playfair Display"/>
              </a:rPr>
              <a:t> =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 </a:t>
            </a:r>
            <a:r>
              <a:rPr lang="en">
                <a:latin typeface="Playfair Display"/>
                <a:ea typeface="Playfair Display"/>
                <a:cs typeface="Playfair Display"/>
                <a:sym typeface="Playfair Display"/>
              </a:rPr>
              <a:t>=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3! = 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a:t>
            </a:r>
            <a:r>
              <a:rPr lang="en">
                <a:latin typeface="Playfair Display"/>
                <a:ea typeface="Playfair Display"/>
                <a:cs typeface="Playfair Display"/>
                <a:sym typeface="Playfair Display"/>
              </a:rPr>
              <a:t>26!/(14!6!2</a:t>
            </a:r>
            <a:r>
              <a:rPr baseline="30000" lang="en">
                <a:latin typeface="Playfair Display"/>
                <a:ea typeface="Playfair Display"/>
                <a:cs typeface="Playfair Display"/>
                <a:sym typeface="Playfair Display"/>
              </a:rPr>
              <a:t>6</a:t>
            </a:r>
            <a:r>
              <a:rPr lang="en">
                <a:latin typeface="Playfair Display"/>
                <a:ea typeface="Playfair Display"/>
                <a:cs typeface="Playfair Display"/>
                <a:sym typeface="Playfair Display"/>
              </a:rPr>
              <a:t>) = </a:t>
            </a:r>
            <a:r>
              <a:rPr lang="en">
                <a:latin typeface="Playfair Display"/>
                <a:ea typeface="Playfair Display"/>
                <a:cs typeface="Playfair Display"/>
                <a:sym typeface="Playfair Display"/>
              </a:rPr>
              <a:t>100,391,791,500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100,000,000,000,000,000,000 = 10</a:t>
            </a:r>
            <a:r>
              <a:rPr baseline="30000" lang="en">
                <a:latin typeface="Playfair Display"/>
                <a:ea typeface="Playfair Display"/>
                <a:cs typeface="Playfair Display"/>
                <a:sym typeface="Playfair Display"/>
              </a:rPr>
              <a:t>20</a:t>
            </a:r>
            <a:endParaRPr baseline="30000">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Fun activity time yay</a:t>
            </a:r>
            <a:endParaRPr>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Assembly tips</a:t>
            </a:r>
            <a:endParaRPr>
              <a:latin typeface="Playfair Display"/>
              <a:ea typeface="Playfair Display"/>
              <a:cs typeface="Playfair Display"/>
              <a:sym typeface="Playfair Display"/>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I found it best to wrap the slips around the can and THEN tape the ends together</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Make sure the strips are tight, but can still be rotated smoothly</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Put tape either on the back side or across the entire edge on the front (it will make things easier later)</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0</a:t>
            </a:r>
            <a:r>
              <a:rPr lang="en">
                <a:latin typeface="Playfair Display"/>
                <a:ea typeface="Playfair Display"/>
                <a:cs typeface="Playfair Display"/>
                <a:sym typeface="Playfair Display"/>
              </a:rPr>
              <a:t>: </a:t>
            </a:r>
            <a:r>
              <a:rPr lang="en">
                <a:latin typeface="Playfair Display"/>
                <a:ea typeface="Playfair Display"/>
                <a:cs typeface="Playfair Display"/>
                <a:sym typeface="Playfair Display"/>
              </a:rPr>
              <a:t>Basic Configuration</a:t>
            </a:r>
            <a:endParaRPr>
              <a:latin typeface="Playfair Display"/>
              <a:ea typeface="Playfair Display"/>
              <a:cs typeface="Playfair Display"/>
              <a:sym typeface="Playfair Display"/>
            </a:endParaRPr>
          </a:p>
        </p:txBody>
      </p:sp>
      <p:sp>
        <p:nvSpPr>
          <p:cNvPr id="175" name="Google Shape;175;p30"/>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Line up the grey bars on the leftmost (reflector) and rightmost (input/output) strips</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Turn the 3 rotors to spell the message key in between the grey bars</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Turn Rotor III one step towards you</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Trace the line from the desired letter on the input/output strip all the way through the rotors, reflector, back through the rotors and read off the resulting letter on the input/output strip</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Repeat steps 3-4 for the next letter</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ABC</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AEFAE JXXBN XYJTY</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Pitfalls</a:t>
            </a:r>
            <a:endParaRPr>
              <a:latin typeface="Playfair Display"/>
              <a:ea typeface="Playfair Display"/>
              <a:cs typeface="Playfair Display"/>
              <a:sym typeface="Playfair Display"/>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Don’t let the input/output strip (or any other strips) move when you turn a rotor!</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Make sure you don’t forget to step the rightmost rotor every time you decode a letter (and before the first letter!)</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Inventor(s)</a:t>
            </a:r>
            <a:endParaRPr>
              <a:latin typeface="Playfair Display"/>
              <a:ea typeface="Playfair Display"/>
              <a:cs typeface="Playfair Display"/>
              <a:sym typeface="Playfair Display"/>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At the end of World War I: cryptanalysts are winning the battle against cryptographers</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The Zimmermann Telegram, the ADFGVX cipher</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In 1918, Arthur Scherbius and Richard Ritter founded Scherbius &amp; Ritter</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Scherbius studied electrical engineering in Hanover and Munich</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Wanted to replace paper-and-pencil cryptography with 20th-century technology</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First patent in 1918</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Concurrent inventions:</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1919: Hugo Alexander Koch, Netherlands</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1919: Arvid Damm, Sweden</a:t>
            </a:r>
            <a:endParaRPr sz="1600">
              <a:solidFill>
                <a:srgbClr val="B7B7B7"/>
              </a:solidFill>
              <a:latin typeface="Playfair Display"/>
              <a:ea typeface="Playfair Display"/>
              <a:cs typeface="Playfair Display"/>
              <a:sym typeface="Playfair Display"/>
            </a:endParaRPr>
          </a:p>
          <a:p>
            <a:pPr indent="-330200" lvl="1" marL="9144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1921: Edward Hebern, United States</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0</a:t>
            </a:r>
            <a:r>
              <a:rPr lang="en">
                <a:latin typeface="Playfair Display"/>
                <a:ea typeface="Playfair Display"/>
                <a:cs typeface="Playfair Display"/>
                <a:sym typeface="Playfair Display"/>
              </a:rPr>
              <a:t>: </a:t>
            </a:r>
            <a:r>
              <a:rPr lang="en">
                <a:latin typeface="Playfair Display"/>
                <a:ea typeface="Playfair Display"/>
                <a:cs typeface="Playfair Display"/>
                <a:sym typeface="Playfair Display"/>
              </a:rPr>
              <a:t>Basic Configuration</a:t>
            </a:r>
            <a:endParaRPr>
              <a:latin typeface="Playfair Display"/>
              <a:ea typeface="Playfair Display"/>
              <a:cs typeface="Playfair Display"/>
              <a:sym typeface="Playfair Display"/>
            </a:endParaRPr>
          </a:p>
        </p:txBody>
      </p:sp>
      <p:sp>
        <p:nvSpPr>
          <p:cNvPr id="187" name="Google Shape;187;p32"/>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Line up the grey bars on the leftmost (reflector) and rightmost (input/output) strips</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Turn the 3 rotors to spell the message key in between the grey bars</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Turn Rotor III one step towards you</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Trace the line from the desired letter on the input/output strip all the way through the rotors, reflector, back through the rotors and read off the resulting letter on the input/output strip</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Repeat steps 3-4 for the next letter</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ABC</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AEFAE JXXBN XYJTY</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Plaintext: congratulations</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0</a:t>
            </a:r>
            <a:r>
              <a:rPr lang="en">
                <a:latin typeface="Playfair Display"/>
                <a:ea typeface="Playfair Display"/>
                <a:cs typeface="Playfair Display"/>
                <a:sym typeface="Playfair Display"/>
              </a:rPr>
              <a:t>: </a:t>
            </a:r>
            <a:r>
              <a:rPr lang="en">
                <a:latin typeface="Playfair Display"/>
                <a:ea typeface="Playfair Display"/>
                <a:cs typeface="Playfair Display"/>
                <a:sym typeface="Playfair Display"/>
              </a:rPr>
              <a:t>Basic Configuration</a:t>
            </a:r>
            <a:endParaRPr>
              <a:latin typeface="Playfair Display"/>
              <a:ea typeface="Playfair Display"/>
              <a:cs typeface="Playfair Display"/>
              <a:sym typeface="Playfair Display"/>
            </a:endParaRPr>
          </a:p>
        </p:txBody>
      </p:sp>
      <p:sp>
        <p:nvSpPr>
          <p:cNvPr id="193" name="Google Shape;193;p33"/>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Line up the grey bars on the leftmost (reflector) and rightmost (input/output) strips</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Turn the 3 rotors to spell the message key in between the grey bars</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Turn Rotor III one step towards you</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Trace the line from the desired letter on the input/output strip all the way through the rotors, reflector, back through the rotors and read off the resulting letter on the input/output strip</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Repeat steps 3-4 for the next letter</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ABC</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AEFAE J</a:t>
            </a:r>
            <a:r>
              <a:rPr lang="en" sz="1600">
                <a:solidFill>
                  <a:srgbClr val="E06666"/>
                </a:solidFill>
                <a:latin typeface="Playfair Display"/>
                <a:ea typeface="Playfair Display"/>
                <a:cs typeface="Playfair Display"/>
                <a:sym typeface="Playfair Display"/>
              </a:rPr>
              <a:t>XX</a:t>
            </a:r>
            <a:r>
              <a:rPr lang="en" sz="1600">
                <a:solidFill>
                  <a:srgbClr val="B7B7B7"/>
                </a:solidFill>
                <a:latin typeface="Playfair Display"/>
                <a:ea typeface="Playfair Display"/>
                <a:cs typeface="Playfair Display"/>
                <a:sym typeface="Playfair Display"/>
              </a:rPr>
              <a:t>BN XYJTY</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Plaintext: congra</a:t>
            </a:r>
            <a:r>
              <a:rPr lang="en" sz="1600">
                <a:solidFill>
                  <a:srgbClr val="E06666"/>
                </a:solidFill>
                <a:latin typeface="Playfair Display"/>
                <a:ea typeface="Playfair Display"/>
                <a:cs typeface="Playfair Display"/>
                <a:sym typeface="Playfair Display"/>
              </a:rPr>
              <a:t>tu</a:t>
            </a:r>
            <a:r>
              <a:rPr lang="en" sz="1600">
                <a:solidFill>
                  <a:srgbClr val="B7B7B7"/>
                </a:solidFill>
                <a:latin typeface="Playfair Display"/>
                <a:ea typeface="Playfair Display"/>
                <a:cs typeface="Playfair Display"/>
                <a:sym typeface="Playfair Display"/>
              </a:rPr>
              <a:t>lations</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B0F00"/>
        </a:solidFill>
      </p:bgPr>
    </p:bg>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Crash Course: Modular Arithmetic</a:t>
            </a:r>
            <a:endParaRPr>
              <a:latin typeface="Playfair Display"/>
              <a:ea typeface="Playfair Display"/>
              <a:cs typeface="Playfair Display"/>
              <a:sym typeface="Playfair Display"/>
            </a:endParaRPr>
          </a:p>
        </p:txBody>
      </p:sp>
      <p:sp>
        <p:nvSpPr>
          <p:cNvPr id="199" name="Google Shape;199;p34"/>
          <p:cNvSpPr txBox="1"/>
          <p:nvPr>
            <p:ph idx="1" type="body"/>
          </p:nvPr>
        </p:nvSpPr>
        <p:spPr>
          <a:xfrm>
            <a:off x="311700" y="1416625"/>
            <a:ext cx="3999900" cy="34164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B7B7B7"/>
                </a:solidFill>
                <a:latin typeface="Playfair Display"/>
                <a:ea typeface="Playfair Display"/>
                <a:cs typeface="Playfair Display"/>
                <a:sym typeface="Playfair Display"/>
              </a:rPr>
              <a:t>5 4 0 8 0</a:t>
            </a:r>
            <a:endParaRPr sz="3000">
              <a:solidFill>
                <a:srgbClr val="B7B7B7"/>
              </a:solidFill>
              <a:latin typeface="Playfair Display"/>
              <a:ea typeface="Playfair Display"/>
              <a:cs typeface="Playfair Display"/>
              <a:sym typeface="Playfair Display"/>
            </a:endParaRPr>
          </a:p>
          <a:p>
            <a:pPr indent="0" lvl="0" marL="0" marR="0" rtl="0" algn="ctr">
              <a:lnSpc>
                <a:spcPct val="115000"/>
              </a:lnSpc>
              <a:spcBef>
                <a:spcPts val="0"/>
              </a:spcBef>
              <a:spcAft>
                <a:spcPts val="0"/>
              </a:spcAft>
              <a:buNone/>
            </a:pPr>
            <a:r>
              <a:rPr lang="en" sz="1600">
                <a:solidFill>
                  <a:srgbClr val="B7B7B7"/>
                </a:solidFill>
                <a:latin typeface="Helvetica Neue"/>
                <a:ea typeface="Helvetica Neue"/>
                <a:cs typeface="Helvetica Neue"/>
                <a:sym typeface="Helvetica Neue"/>
              </a:rPr>
              <a:t>↑   ↑   ↑   ↑   ↑ </a:t>
            </a:r>
            <a:r>
              <a:rPr lang="en" sz="1600">
                <a:solidFill>
                  <a:srgbClr val="B7B7B7"/>
                </a:solidFill>
                <a:latin typeface="Playfair Display"/>
                <a:ea typeface="Playfair Display"/>
                <a:cs typeface="Playfair Display"/>
                <a:sym typeface="Playfair Display"/>
              </a:rPr>
              <a:t> </a:t>
            </a:r>
            <a:endParaRPr sz="1600">
              <a:solidFill>
                <a:srgbClr val="B7B7B7"/>
              </a:solidFill>
              <a:latin typeface="Playfair Display"/>
              <a:ea typeface="Playfair Display"/>
              <a:cs typeface="Playfair Display"/>
              <a:sym typeface="Playfair Display"/>
            </a:endParaRPr>
          </a:p>
          <a:p>
            <a:pPr indent="0" lvl="0" marL="0" marR="0" rtl="0" algn="ctr">
              <a:lnSpc>
                <a:spcPct val="115000"/>
              </a:lnSpc>
              <a:spcBef>
                <a:spcPts val="0"/>
              </a:spcBef>
              <a:spcAft>
                <a:spcPts val="0"/>
              </a:spcAft>
              <a:buNone/>
            </a:pPr>
            <a:r>
              <a:rPr lang="en" sz="1600">
                <a:solidFill>
                  <a:srgbClr val="B7B7B7"/>
                </a:solidFill>
                <a:latin typeface="Playfair Display"/>
                <a:ea typeface="Playfair Display"/>
                <a:cs typeface="Playfair Display"/>
                <a:sym typeface="Playfair Display"/>
              </a:rPr>
              <a:t>6</a:t>
            </a:r>
            <a:r>
              <a:rPr baseline="30000" lang="en" sz="1600">
                <a:solidFill>
                  <a:srgbClr val="B7B7B7"/>
                </a:solidFill>
                <a:latin typeface="Playfair Display"/>
                <a:ea typeface="Playfair Display"/>
                <a:cs typeface="Playfair Display"/>
                <a:sym typeface="Playfair Display"/>
              </a:rPr>
              <a:t>4 </a:t>
            </a:r>
            <a:r>
              <a:rPr lang="en" sz="1600">
                <a:solidFill>
                  <a:srgbClr val="B7B7B7"/>
                </a:solidFill>
                <a:latin typeface="Playfair Display"/>
                <a:ea typeface="Playfair Display"/>
                <a:cs typeface="Playfair Display"/>
                <a:sym typeface="Playfair Display"/>
              </a:rPr>
              <a:t>  6</a:t>
            </a:r>
            <a:r>
              <a:rPr baseline="30000" lang="en" sz="1600">
                <a:solidFill>
                  <a:srgbClr val="B7B7B7"/>
                </a:solidFill>
                <a:latin typeface="Playfair Display"/>
                <a:ea typeface="Playfair Display"/>
                <a:cs typeface="Playfair Display"/>
                <a:sym typeface="Playfair Display"/>
              </a:rPr>
              <a:t>3 </a:t>
            </a:r>
            <a:r>
              <a:rPr lang="en" sz="1600">
                <a:solidFill>
                  <a:srgbClr val="B7B7B7"/>
                </a:solidFill>
                <a:latin typeface="Playfair Display"/>
                <a:ea typeface="Playfair Display"/>
                <a:cs typeface="Playfair Display"/>
                <a:sym typeface="Playfair Display"/>
              </a:rPr>
              <a:t>  6</a:t>
            </a:r>
            <a:r>
              <a:rPr baseline="30000" lang="en" sz="1600">
                <a:solidFill>
                  <a:srgbClr val="B7B7B7"/>
                </a:solidFill>
                <a:latin typeface="Playfair Display"/>
                <a:ea typeface="Playfair Display"/>
                <a:cs typeface="Playfair Display"/>
                <a:sym typeface="Playfair Display"/>
              </a:rPr>
              <a:t>2 </a:t>
            </a:r>
            <a:r>
              <a:rPr lang="en" sz="1600">
                <a:solidFill>
                  <a:srgbClr val="B7B7B7"/>
                </a:solidFill>
                <a:latin typeface="Playfair Display"/>
                <a:ea typeface="Playfair Display"/>
                <a:cs typeface="Playfair Display"/>
                <a:sym typeface="Playfair Display"/>
              </a:rPr>
              <a:t>  6</a:t>
            </a:r>
            <a:r>
              <a:rPr baseline="30000" lang="en" sz="1600">
                <a:solidFill>
                  <a:srgbClr val="B7B7B7"/>
                </a:solidFill>
                <a:latin typeface="Playfair Display"/>
                <a:ea typeface="Playfair Display"/>
                <a:cs typeface="Playfair Display"/>
                <a:sym typeface="Playfair Display"/>
              </a:rPr>
              <a:t>1  </a:t>
            </a:r>
            <a:r>
              <a:rPr lang="en" sz="1600">
                <a:solidFill>
                  <a:srgbClr val="B7B7B7"/>
                </a:solidFill>
                <a:latin typeface="Playfair Display"/>
                <a:ea typeface="Playfair Display"/>
                <a:cs typeface="Playfair Display"/>
                <a:sym typeface="Playfair Display"/>
              </a:rPr>
              <a:t>  6</a:t>
            </a:r>
            <a:r>
              <a:rPr baseline="30000" lang="en" sz="1600">
                <a:solidFill>
                  <a:srgbClr val="B7B7B7"/>
                </a:solidFill>
                <a:latin typeface="Playfair Display"/>
                <a:ea typeface="Playfair Display"/>
                <a:cs typeface="Playfair Display"/>
                <a:sym typeface="Playfair Display"/>
              </a:rPr>
              <a:t>0</a:t>
            </a:r>
            <a:endParaRPr baseline="30000" sz="1600">
              <a:solidFill>
                <a:srgbClr val="B7B7B7"/>
              </a:solidFill>
              <a:latin typeface="Playfair Display"/>
              <a:ea typeface="Playfair Display"/>
              <a:cs typeface="Playfair Display"/>
              <a:sym typeface="Playfair Display"/>
            </a:endParaRPr>
          </a:p>
          <a:p>
            <a:pPr indent="0" lvl="0" marL="0" marR="0" rtl="0" algn="ctr">
              <a:lnSpc>
                <a:spcPct val="115000"/>
              </a:lnSpc>
              <a:spcBef>
                <a:spcPts val="1600"/>
              </a:spcBef>
              <a:spcAft>
                <a:spcPts val="1600"/>
              </a:spcAft>
              <a:buNone/>
            </a:pPr>
            <a:r>
              <a:rPr lang="en" sz="1600">
                <a:solidFill>
                  <a:srgbClr val="B7B7B7"/>
                </a:solidFill>
                <a:latin typeface="Playfair Display"/>
                <a:ea typeface="Playfair Display"/>
                <a:cs typeface="Playfair Display"/>
                <a:sym typeface="Playfair Display"/>
              </a:rPr>
              <a:t>0 1 2 3 4 5</a:t>
            </a:r>
            <a:endParaRPr sz="1600">
              <a:solidFill>
                <a:srgbClr val="B7B7B7"/>
              </a:solidFill>
              <a:latin typeface="Playfair Display"/>
              <a:ea typeface="Playfair Display"/>
              <a:cs typeface="Playfair Display"/>
              <a:sym typeface="Playfair Display"/>
            </a:endParaRPr>
          </a:p>
        </p:txBody>
      </p:sp>
      <p:sp>
        <p:nvSpPr>
          <p:cNvPr id="200" name="Google Shape;200;p34"/>
          <p:cNvSpPr txBox="1"/>
          <p:nvPr>
            <p:ph idx="2" type="body"/>
          </p:nvPr>
        </p:nvSpPr>
        <p:spPr>
          <a:xfrm>
            <a:off x="4832400" y="1416625"/>
            <a:ext cx="881400" cy="28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Playfair Display"/>
                <a:ea typeface="Playfair Display"/>
                <a:cs typeface="Playfair Display"/>
                <a:sym typeface="Playfair Display"/>
              </a:rPr>
              <a:t>000</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001</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002</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003</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004</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005</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010</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011</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012</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013</a:t>
            </a:r>
            <a:endParaRPr sz="1600">
              <a:latin typeface="Playfair Display"/>
              <a:ea typeface="Playfair Display"/>
              <a:cs typeface="Playfair Display"/>
              <a:sym typeface="Playfair Display"/>
            </a:endParaRPr>
          </a:p>
        </p:txBody>
      </p:sp>
      <p:sp>
        <p:nvSpPr>
          <p:cNvPr id="201" name="Google Shape;201;p34"/>
          <p:cNvSpPr txBox="1"/>
          <p:nvPr>
            <p:ph idx="2" type="body"/>
          </p:nvPr>
        </p:nvSpPr>
        <p:spPr>
          <a:xfrm>
            <a:off x="6068650" y="1416625"/>
            <a:ext cx="881400" cy="28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Playfair Display"/>
                <a:ea typeface="Playfair Display"/>
                <a:cs typeface="Playfair Display"/>
                <a:sym typeface="Playfair Display"/>
              </a:rPr>
              <a:t>014</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015</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020</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053</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054</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055</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100</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101</a:t>
            </a:r>
            <a:endParaRPr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Playfair Display"/>
                <a:ea typeface="Playfair Display"/>
                <a:cs typeface="Playfair Display"/>
                <a:sym typeface="Playfair Display"/>
              </a:rPr>
              <a:t>...</a:t>
            </a:r>
            <a:endParaRPr sz="1600">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1</a:t>
            </a:r>
            <a:r>
              <a:rPr lang="en">
                <a:latin typeface="Playfair Display"/>
                <a:ea typeface="Playfair Display"/>
                <a:cs typeface="Playfair Display"/>
                <a:sym typeface="Playfair Display"/>
              </a:rPr>
              <a:t>: Rotor Turnover Rules</a:t>
            </a:r>
            <a:endParaRPr>
              <a:latin typeface="Playfair Display"/>
              <a:ea typeface="Playfair Display"/>
              <a:cs typeface="Playfair Display"/>
              <a:sym typeface="Playfair Display"/>
            </a:endParaRPr>
          </a:p>
        </p:txBody>
      </p:sp>
      <p:sp>
        <p:nvSpPr>
          <p:cNvPr id="207" name="Google Shape;207;p35"/>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strike="sngStrike">
                <a:solidFill>
                  <a:srgbClr val="B7B7B7"/>
                </a:solidFill>
                <a:latin typeface="Playfair Display"/>
                <a:ea typeface="Playfair Display"/>
                <a:cs typeface="Playfair Display"/>
                <a:sym typeface="Playfair Display"/>
              </a:rPr>
              <a:t>If the letter on </a:t>
            </a:r>
            <a:r>
              <a:rPr b="1" lang="en" sz="1600" strike="sngStrike">
                <a:solidFill>
                  <a:srgbClr val="6FA8DC"/>
                </a:solidFill>
                <a:latin typeface="Playfair Display"/>
                <a:ea typeface="Playfair Display"/>
                <a:cs typeface="Playfair Display"/>
                <a:sym typeface="Playfair Display"/>
              </a:rPr>
              <a:t>Rotor II</a:t>
            </a:r>
            <a:r>
              <a:rPr lang="en" sz="1600" strike="sngStrike">
                <a:solidFill>
                  <a:srgbClr val="B7B7B7"/>
                </a:solidFill>
                <a:latin typeface="Playfair Display"/>
                <a:ea typeface="Playfair Display"/>
                <a:cs typeface="Playfair Display"/>
                <a:sym typeface="Playfair Display"/>
              </a:rPr>
              <a:t> is shaded, step </a:t>
            </a:r>
            <a:r>
              <a:rPr b="1" lang="en" sz="1600" strike="sngStrike">
                <a:solidFill>
                  <a:srgbClr val="6FA8DC"/>
                </a:solidFill>
                <a:latin typeface="Playfair Display"/>
                <a:ea typeface="Playfair Display"/>
                <a:cs typeface="Playfair Display"/>
                <a:sym typeface="Playfair Display"/>
              </a:rPr>
              <a:t>Rotors I, II, and III</a:t>
            </a:r>
            <a:endParaRPr b="1" sz="1600" strike="sngStrike">
              <a:solidFill>
                <a:srgbClr val="6FA8DC"/>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If the letter on </a:t>
            </a:r>
            <a:r>
              <a:rPr b="1" lang="en" sz="1600">
                <a:solidFill>
                  <a:srgbClr val="93C47D"/>
                </a:solidFill>
                <a:latin typeface="Playfair Display"/>
                <a:ea typeface="Playfair Display"/>
                <a:cs typeface="Playfair Display"/>
                <a:sym typeface="Playfair Display"/>
              </a:rPr>
              <a:t>Rotor III</a:t>
            </a:r>
            <a:r>
              <a:rPr lang="en" sz="1600">
                <a:solidFill>
                  <a:srgbClr val="B7B7B7"/>
                </a:solidFill>
                <a:latin typeface="Playfair Display"/>
                <a:ea typeface="Playfair Display"/>
                <a:cs typeface="Playfair Display"/>
                <a:sym typeface="Playfair Display"/>
              </a:rPr>
              <a:t> is shaded, step </a:t>
            </a:r>
            <a:r>
              <a:rPr b="1" lang="en" sz="1600">
                <a:solidFill>
                  <a:srgbClr val="93C47D"/>
                </a:solidFill>
                <a:latin typeface="Playfair Display"/>
                <a:ea typeface="Playfair Display"/>
                <a:cs typeface="Playfair Display"/>
                <a:sym typeface="Playfair Display"/>
              </a:rPr>
              <a:t>Rotors II and III</a:t>
            </a:r>
            <a:endParaRPr b="1" sz="1600">
              <a:solidFill>
                <a:srgbClr val="93C47D"/>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b="1" lang="en" sz="1600">
                <a:solidFill>
                  <a:srgbClr val="B7B7B7"/>
                </a:solidFill>
                <a:latin typeface="Playfair Display"/>
                <a:ea typeface="Playfair Display"/>
                <a:cs typeface="Playfair Display"/>
                <a:sym typeface="Playfair Display"/>
              </a:rPr>
              <a:t>                                                         </a:t>
            </a:r>
            <a:r>
              <a:rPr b="1" lang="en" sz="1600">
                <a:solidFill>
                  <a:srgbClr val="E06666"/>
                </a:solidFill>
                <a:latin typeface="Playfair Display"/>
                <a:ea typeface="Playfair Display"/>
                <a:cs typeface="Playfair Display"/>
                <a:sym typeface="Playfair Display"/>
              </a:rPr>
              <a:t>Else</a:t>
            </a:r>
            <a:r>
              <a:rPr lang="en" sz="1600">
                <a:solidFill>
                  <a:srgbClr val="B7B7B7"/>
                </a:solidFill>
                <a:latin typeface="Playfair Display"/>
                <a:ea typeface="Playfair Display"/>
                <a:cs typeface="Playfair Display"/>
                <a:sym typeface="Playfair Display"/>
              </a:rPr>
              <a:t>, step </a:t>
            </a:r>
            <a:r>
              <a:rPr b="1" lang="en" sz="1600">
                <a:solidFill>
                  <a:srgbClr val="E06666"/>
                </a:solidFill>
                <a:latin typeface="Playfair Display"/>
                <a:ea typeface="Playfair Display"/>
                <a:cs typeface="Playfair Display"/>
                <a:sym typeface="Playfair Display"/>
              </a:rPr>
              <a:t>Rotor III</a:t>
            </a:r>
            <a:endParaRPr sz="1600">
              <a:solidFill>
                <a:srgbClr val="E06666"/>
              </a:solidFill>
              <a:latin typeface="Playfair Display"/>
              <a:ea typeface="Playfair Display"/>
              <a:cs typeface="Playfair Display"/>
              <a:sym typeface="Playfair Display"/>
            </a:endParaRPr>
          </a:p>
          <a:p>
            <a:pPr indent="0" lvl="0" marL="457200" rtl="0" algn="l">
              <a:spcBef>
                <a:spcPts val="1600"/>
              </a:spcBef>
              <a:spcAft>
                <a:spcPts val="0"/>
              </a:spcAft>
              <a:buNone/>
            </a:pPr>
            <a:r>
              <a:rPr lang="en" sz="1600">
                <a:solidFill>
                  <a:srgbClr val="B7B7B7"/>
                </a:solidFill>
                <a:latin typeface="Playfair Display"/>
                <a:ea typeface="Playfair Display"/>
                <a:cs typeface="Playfair Display"/>
                <a:sym typeface="Playfair Display"/>
              </a:rPr>
              <a:t>(The shading on Rotor I doesn’t matter in this configuration)</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ABR</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MABEK GZXSG</a:t>
            </a:r>
            <a:endParaRPr sz="1600">
              <a:solidFill>
                <a:srgbClr val="B7B7B7"/>
              </a:solidFill>
              <a:latin typeface="Playfair Display"/>
              <a:ea typeface="Playfair Display"/>
              <a:cs typeface="Playfair Display"/>
              <a:sym typeface="Playfair Display"/>
            </a:endParaRPr>
          </a:p>
        </p:txBody>
      </p:sp>
      <p:sp>
        <p:nvSpPr>
          <p:cNvPr id="208" name="Google Shape;208;p35"/>
          <p:cNvSpPr txBox="1"/>
          <p:nvPr/>
        </p:nvSpPr>
        <p:spPr>
          <a:xfrm>
            <a:off x="6279500" y="3404800"/>
            <a:ext cx="2497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Make sure you step the rotors before decoding the first letter!</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1</a:t>
            </a:r>
            <a:r>
              <a:rPr lang="en">
                <a:latin typeface="Playfair Display"/>
                <a:ea typeface="Playfair Display"/>
                <a:cs typeface="Playfair Display"/>
                <a:sym typeface="Playfair Display"/>
              </a:rPr>
              <a:t>: Rotor Turnover Rules</a:t>
            </a:r>
            <a:endParaRPr>
              <a:latin typeface="Playfair Display"/>
              <a:ea typeface="Playfair Display"/>
              <a:cs typeface="Playfair Display"/>
              <a:sym typeface="Playfair Display"/>
            </a:endParaRPr>
          </a:p>
        </p:txBody>
      </p:sp>
      <p:sp>
        <p:nvSpPr>
          <p:cNvPr id="214" name="Google Shape;214;p36"/>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b="1" sz="1600" strike="sngStrike">
              <a:solidFill>
                <a:srgbClr val="6FA8DC"/>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If the letter on </a:t>
            </a:r>
            <a:r>
              <a:rPr b="1" lang="en" sz="1600">
                <a:solidFill>
                  <a:srgbClr val="93C47D"/>
                </a:solidFill>
                <a:latin typeface="Playfair Display"/>
                <a:ea typeface="Playfair Display"/>
                <a:cs typeface="Playfair Display"/>
                <a:sym typeface="Playfair Display"/>
              </a:rPr>
              <a:t>Rotor III</a:t>
            </a:r>
            <a:r>
              <a:rPr lang="en" sz="1600">
                <a:solidFill>
                  <a:srgbClr val="B7B7B7"/>
                </a:solidFill>
                <a:latin typeface="Playfair Display"/>
                <a:ea typeface="Playfair Display"/>
                <a:cs typeface="Playfair Display"/>
                <a:sym typeface="Playfair Display"/>
              </a:rPr>
              <a:t> is shaded, step </a:t>
            </a:r>
            <a:r>
              <a:rPr b="1" lang="en" sz="1600">
                <a:solidFill>
                  <a:srgbClr val="93C47D"/>
                </a:solidFill>
                <a:latin typeface="Playfair Display"/>
                <a:ea typeface="Playfair Display"/>
                <a:cs typeface="Playfair Display"/>
                <a:sym typeface="Playfair Display"/>
              </a:rPr>
              <a:t>Rotors II and III</a:t>
            </a:r>
            <a:endParaRPr b="1" sz="1600">
              <a:solidFill>
                <a:srgbClr val="93C47D"/>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b="1" lang="en" sz="1600">
                <a:solidFill>
                  <a:srgbClr val="B7B7B7"/>
                </a:solidFill>
                <a:latin typeface="Playfair Display"/>
                <a:ea typeface="Playfair Display"/>
                <a:cs typeface="Playfair Display"/>
                <a:sym typeface="Playfair Display"/>
              </a:rPr>
              <a:t>                                                         </a:t>
            </a:r>
            <a:r>
              <a:rPr b="1" lang="en" sz="1600">
                <a:solidFill>
                  <a:srgbClr val="E06666"/>
                </a:solidFill>
                <a:latin typeface="Playfair Display"/>
                <a:ea typeface="Playfair Display"/>
                <a:cs typeface="Playfair Display"/>
                <a:sym typeface="Playfair Display"/>
              </a:rPr>
              <a:t>Else</a:t>
            </a:r>
            <a:r>
              <a:rPr lang="en" sz="1600">
                <a:solidFill>
                  <a:srgbClr val="B7B7B7"/>
                </a:solidFill>
                <a:latin typeface="Playfair Display"/>
                <a:ea typeface="Playfair Display"/>
                <a:cs typeface="Playfair Display"/>
                <a:sym typeface="Playfair Display"/>
              </a:rPr>
              <a:t>, step </a:t>
            </a:r>
            <a:r>
              <a:rPr b="1" lang="en" sz="1600">
                <a:solidFill>
                  <a:srgbClr val="E06666"/>
                </a:solidFill>
                <a:latin typeface="Playfair Display"/>
                <a:ea typeface="Playfair Display"/>
                <a:cs typeface="Playfair Display"/>
                <a:sym typeface="Playfair Display"/>
              </a:rPr>
              <a:t>Rotor III</a:t>
            </a:r>
            <a:endParaRPr sz="1600">
              <a:solidFill>
                <a:srgbClr val="E06666"/>
              </a:solidFill>
              <a:latin typeface="Playfair Display"/>
              <a:ea typeface="Playfair Display"/>
              <a:cs typeface="Playfair Display"/>
              <a:sym typeface="Playfair Display"/>
            </a:endParaRPr>
          </a:p>
          <a:p>
            <a:pPr indent="0" lvl="0" marL="457200" rtl="0" algn="l">
              <a:spcBef>
                <a:spcPts val="1600"/>
              </a:spcBef>
              <a:spcAft>
                <a:spcPts val="0"/>
              </a:spcAft>
              <a:buNone/>
            </a:pPr>
            <a:r>
              <a:rPr lang="en" sz="1600">
                <a:solidFill>
                  <a:srgbClr val="B7B7B7"/>
                </a:solidFill>
                <a:latin typeface="Playfair Display"/>
                <a:ea typeface="Playfair Display"/>
                <a:cs typeface="Playfair Display"/>
                <a:sym typeface="Playfair Display"/>
              </a:rPr>
              <a:t>(The shading on Rotor I doesn’t matter in this configuration)</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ABR</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MABEK GZXSG</a:t>
            </a:r>
            <a:endParaRPr sz="1600">
              <a:solidFill>
                <a:srgbClr val="B7B7B7"/>
              </a:solidFill>
              <a:latin typeface="Playfair Display"/>
              <a:ea typeface="Playfair Display"/>
              <a:cs typeface="Playfair Display"/>
              <a:sym typeface="Playfair Display"/>
            </a:endParaRPr>
          </a:p>
        </p:txBody>
      </p:sp>
      <p:sp>
        <p:nvSpPr>
          <p:cNvPr id="215" name="Google Shape;215;p36"/>
          <p:cNvSpPr txBox="1"/>
          <p:nvPr/>
        </p:nvSpPr>
        <p:spPr>
          <a:xfrm>
            <a:off x="6279500" y="3404800"/>
            <a:ext cx="2497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Make sure you step the rotors before decoding the first letter!</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1</a:t>
            </a:r>
            <a:r>
              <a:rPr lang="en">
                <a:latin typeface="Playfair Display"/>
                <a:ea typeface="Playfair Display"/>
                <a:cs typeface="Playfair Display"/>
                <a:sym typeface="Playfair Display"/>
              </a:rPr>
              <a:t>: Rotor Turnover Rules</a:t>
            </a:r>
            <a:endParaRPr>
              <a:latin typeface="Playfair Display"/>
              <a:ea typeface="Playfair Display"/>
              <a:cs typeface="Playfair Display"/>
              <a:sym typeface="Playfair Display"/>
            </a:endParaRPr>
          </a:p>
        </p:txBody>
      </p:sp>
      <p:sp>
        <p:nvSpPr>
          <p:cNvPr id="221" name="Google Shape;221;p37"/>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b="1" sz="1600">
              <a:solidFill>
                <a:srgbClr val="6FA8DC"/>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If the letter on </a:t>
            </a:r>
            <a:r>
              <a:rPr b="1" lang="en" sz="1600">
                <a:solidFill>
                  <a:srgbClr val="93C47D"/>
                </a:solidFill>
                <a:latin typeface="Playfair Display"/>
                <a:ea typeface="Playfair Display"/>
                <a:cs typeface="Playfair Display"/>
                <a:sym typeface="Playfair Display"/>
              </a:rPr>
              <a:t>Rotor III</a:t>
            </a:r>
            <a:r>
              <a:rPr lang="en" sz="1600">
                <a:solidFill>
                  <a:srgbClr val="B7B7B7"/>
                </a:solidFill>
                <a:latin typeface="Playfair Display"/>
                <a:ea typeface="Playfair Display"/>
                <a:cs typeface="Playfair Display"/>
                <a:sym typeface="Playfair Display"/>
              </a:rPr>
              <a:t> is shaded, step </a:t>
            </a:r>
            <a:r>
              <a:rPr b="1" lang="en" sz="1600">
                <a:solidFill>
                  <a:srgbClr val="93C47D"/>
                </a:solidFill>
                <a:latin typeface="Playfair Display"/>
                <a:ea typeface="Playfair Display"/>
                <a:cs typeface="Playfair Display"/>
                <a:sym typeface="Playfair Display"/>
              </a:rPr>
              <a:t>Rotors II and III</a:t>
            </a:r>
            <a:endParaRPr b="1" sz="1600">
              <a:solidFill>
                <a:srgbClr val="93C47D"/>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b="1" lang="en" sz="1600">
                <a:solidFill>
                  <a:srgbClr val="B7B7B7"/>
                </a:solidFill>
                <a:latin typeface="Playfair Display"/>
                <a:ea typeface="Playfair Display"/>
                <a:cs typeface="Playfair Display"/>
                <a:sym typeface="Playfair Display"/>
              </a:rPr>
              <a:t>                                                         </a:t>
            </a:r>
            <a:r>
              <a:rPr b="1" lang="en" sz="1600">
                <a:solidFill>
                  <a:srgbClr val="E06666"/>
                </a:solidFill>
                <a:latin typeface="Playfair Display"/>
                <a:ea typeface="Playfair Display"/>
                <a:cs typeface="Playfair Display"/>
                <a:sym typeface="Playfair Display"/>
              </a:rPr>
              <a:t>Else</a:t>
            </a:r>
            <a:r>
              <a:rPr lang="en" sz="1600">
                <a:solidFill>
                  <a:srgbClr val="B7B7B7"/>
                </a:solidFill>
                <a:latin typeface="Playfair Display"/>
                <a:ea typeface="Playfair Display"/>
                <a:cs typeface="Playfair Display"/>
                <a:sym typeface="Playfair Display"/>
              </a:rPr>
              <a:t>, step </a:t>
            </a:r>
            <a:r>
              <a:rPr b="1" lang="en" sz="1600">
                <a:solidFill>
                  <a:srgbClr val="E06666"/>
                </a:solidFill>
                <a:latin typeface="Playfair Display"/>
                <a:ea typeface="Playfair Display"/>
                <a:cs typeface="Playfair Display"/>
                <a:sym typeface="Playfair Display"/>
              </a:rPr>
              <a:t>Rotor III</a:t>
            </a:r>
            <a:endParaRPr sz="1600">
              <a:solidFill>
                <a:srgbClr val="E06666"/>
              </a:solidFill>
              <a:latin typeface="Playfair Display"/>
              <a:ea typeface="Playfair Display"/>
              <a:cs typeface="Playfair Display"/>
              <a:sym typeface="Playfair Display"/>
            </a:endParaRPr>
          </a:p>
          <a:p>
            <a:pPr indent="0" lvl="0" marL="457200" rtl="0" algn="l">
              <a:spcBef>
                <a:spcPts val="1600"/>
              </a:spcBef>
              <a:spcAft>
                <a:spcPts val="0"/>
              </a:spcAft>
              <a:buNone/>
            </a:pPr>
            <a:r>
              <a:rPr lang="en" sz="1600">
                <a:solidFill>
                  <a:srgbClr val="B7B7B7"/>
                </a:solidFill>
                <a:latin typeface="Playfair Display"/>
                <a:ea typeface="Playfair Display"/>
                <a:cs typeface="Playfair Display"/>
                <a:sym typeface="Playfair Display"/>
              </a:rPr>
              <a:t>(The shading on Rotor I doesn’t matter in this configuration)</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ABR</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MABEK GZXSG</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Plaintext: turnmiddle</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2</a:t>
            </a:r>
            <a:r>
              <a:rPr lang="en">
                <a:latin typeface="Playfair Display"/>
                <a:ea typeface="Playfair Display"/>
                <a:cs typeface="Playfair Display"/>
                <a:sym typeface="Playfair Display"/>
              </a:rPr>
              <a:t>: Double stepping</a:t>
            </a:r>
            <a:endParaRPr>
              <a:latin typeface="Playfair Display"/>
              <a:ea typeface="Playfair Display"/>
              <a:cs typeface="Playfair Display"/>
              <a:sym typeface="Playfair Display"/>
            </a:endParaRPr>
          </a:p>
        </p:txBody>
      </p:sp>
      <p:sp>
        <p:nvSpPr>
          <p:cNvPr id="227" name="Google Shape;227;p38"/>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0" lvl="0" marL="0" rtl="0" algn="l">
              <a:spcBef>
                <a:spcPts val="1600"/>
              </a:spcBef>
              <a:spcAft>
                <a:spcPts val="0"/>
              </a:spcAft>
              <a:buNone/>
            </a:pPr>
            <a:r>
              <a:rPr lang="en" sz="1600">
                <a:solidFill>
                  <a:srgbClr val="B7B7B7"/>
                </a:solidFill>
                <a:latin typeface="Playfair Display"/>
                <a:ea typeface="Playfair Display"/>
                <a:cs typeface="Playfair Display"/>
                <a:sym typeface="Playfair Display"/>
              </a:rPr>
              <a:t>In our modular arithmetic scenario, this is like adding one to </a:t>
            </a:r>
            <a:r>
              <a:rPr lang="en" sz="1600">
                <a:solidFill>
                  <a:srgbClr val="B7B7B7"/>
                </a:solidFill>
                <a:latin typeface="Average"/>
                <a:ea typeface="Average"/>
                <a:cs typeface="Average"/>
                <a:sym typeface="Average"/>
              </a:rPr>
              <a:t>99</a:t>
            </a:r>
            <a:r>
              <a:rPr lang="en" sz="1600">
                <a:solidFill>
                  <a:srgbClr val="B7B7B7"/>
                </a:solidFill>
                <a:latin typeface="Playfair Display"/>
                <a:ea typeface="Playfair Display"/>
                <a:cs typeface="Playfair Display"/>
                <a:sym typeface="Playfair Display"/>
              </a:rPr>
              <a:t>. </a:t>
            </a:r>
            <a:endParaRPr sz="1600">
              <a:solidFill>
                <a:srgbClr val="B7B7B7"/>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Step the ones digit to </a:t>
            </a:r>
            <a:r>
              <a:rPr lang="en" sz="1600">
                <a:solidFill>
                  <a:srgbClr val="B7B7B7"/>
                </a:solidFill>
                <a:latin typeface="Average"/>
                <a:ea typeface="Average"/>
                <a:cs typeface="Average"/>
                <a:sym typeface="Average"/>
              </a:rPr>
              <a:t>0</a:t>
            </a:r>
            <a:r>
              <a:rPr lang="en" sz="1600">
                <a:solidFill>
                  <a:srgbClr val="B7B7B7"/>
                </a:solidFill>
                <a:latin typeface="Playfair Display"/>
                <a:ea typeface="Playfair Display"/>
                <a:cs typeface="Playfair Display"/>
                <a:sym typeface="Playfair Display"/>
              </a:rPr>
              <a:t>.</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Carry the </a:t>
            </a:r>
            <a:r>
              <a:rPr lang="en" sz="1600">
                <a:solidFill>
                  <a:srgbClr val="B7B7B7"/>
                </a:solidFill>
                <a:latin typeface="Average"/>
                <a:ea typeface="Average"/>
                <a:cs typeface="Average"/>
                <a:sym typeface="Average"/>
              </a:rPr>
              <a:t>1</a:t>
            </a:r>
            <a:r>
              <a:rPr lang="en" sz="1600">
                <a:solidFill>
                  <a:srgbClr val="B7B7B7"/>
                </a:solidFill>
                <a:latin typeface="Playfair Display"/>
                <a:ea typeface="Playfair Display"/>
                <a:cs typeface="Playfair Display"/>
                <a:sym typeface="Playfair Display"/>
              </a:rPr>
              <a:t>, step the tens digit to </a:t>
            </a:r>
            <a:r>
              <a:rPr lang="en" sz="1600">
                <a:solidFill>
                  <a:srgbClr val="B7B7B7"/>
                </a:solidFill>
                <a:latin typeface="Average"/>
                <a:ea typeface="Average"/>
                <a:cs typeface="Average"/>
                <a:sym typeface="Average"/>
              </a:rPr>
              <a:t>0</a:t>
            </a:r>
            <a:r>
              <a:rPr lang="en" sz="1600">
                <a:solidFill>
                  <a:srgbClr val="B7B7B7"/>
                </a:solidFill>
                <a:latin typeface="Playfair Display"/>
                <a:ea typeface="Playfair Display"/>
                <a:cs typeface="Playfair Display"/>
                <a:sym typeface="Playfair Display"/>
              </a:rPr>
              <a:t>.</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Carry the </a:t>
            </a:r>
            <a:r>
              <a:rPr lang="en" sz="1600">
                <a:solidFill>
                  <a:srgbClr val="B7B7B7"/>
                </a:solidFill>
                <a:latin typeface="Average"/>
                <a:ea typeface="Average"/>
                <a:cs typeface="Average"/>
                <a:sym typeface="Average"/>
              </a:rPr>
              <a:t>1</a:t>
            </a:r>
            <a:r>
              <a:rPr lang="en" sz="1600">
                <a:solidFill>
                  <a:srgbClr val="B7B7B7"/>
                </a:solidFill>
                <a:latin typeface="Playfair Display"/>
                <a:ea typeface="Playfair Display"/>
                <a:cs typeface="Playfair Display"/>
                <a:sym typeface="Playfair Display"/>
              </a:rPr>
              <a:t>, step the hundreds digit.</a:t>
            </a:r>
            <a:endParaRPr sz="1600">
              <a:solidFill>
                <a:srgbClr val="B7B7B7"/>
              </a:solidFill>
              <a:latin typeface="Playfair Display"/>
              <a:ea typeface="Playfair Display"/>
              <a:cs typeface="Playfair Display"/>
              <a:sym typeface="Playfair Display"/>
            </a:endParaRPr>
          </a:p>
          <a:p>
            <a:pPr indent="0" lvl="0" marL="0" rtl="0" algn="l">
              <a:spcBef>
                <a:spcPts val="1600"/>
              </a:spcBef>
              <a:spcAft>
                <a:spcPts val="0"/>
              </a:spcAft>
              <a:buNone/>
            </a:pPr>
            <a:r>
              <a:rPr lang="en" sz="1600">
                <a:solidFill>
                  <a:srgbClr val="B7B7B7"/>
                </a:solidFill>
                <a:latin typeface="Average"/>
                <a:ea typeface="Average"/>
                <a:cs typeface="Average"/>
                <a:sym typeface="Average"/>
              </a:rPr>
              <a:t>99+1 = 100</a:t>
            </a:r>
            <a:r>
              <a:rPr lang="en" sz="1600">
                <a:solidFill>
                  <a:srgbClr val="B7B7B7"/>
                </a:solidFill>
                <a:latin typeface="Playfair Display"/>
                <a:ea typeface="Playfair Display"/>
                <a:cs typeface="Playfair Display"/>
                <a:sym typeface="Playfair Display"/>
              </a:rPr>
              <a:t>!</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AES</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GWJEGFYHPL</a:t>
            </a:r>
            <a:endParaRPr sz="1600">
              <a:solidFill>
                <a:srgbClr val="B7B7B7"/>
              </a:solidFill>
              <a:latin typeface="Playfair Display"/>
              <a:ea typeface="Playfair Display"/>
              <a:cs typeface="Playfair Display"/>
              <a:sym typeface="Playfair Display"/>
            </a:endParaRPr>
          </a:p>
        </p:txBody>
      </p:sp>
      <p:sp>
        <p:nvSpPr>
          <p:cNvPr id="228" name="Google Shape;228;p38"/>
          <p:cNvSpPr txBox="1"/>
          <p:nvPr/>
        </p:nvSpPr>
        <p:spPr>
          <a:xfrm>
            <a:off x="6218325" y="3771775"/>
            <a:ext cx="2497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Again, don’t forget to step the rotors before decoding the first letter!</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2</a:t>
            </a:r>
            <a:r>
              <a:rPr lang="en">
                <a:latin typeface="Playfair Display"/>
                <a:ea typeface="Playfair Display"/>
                <a:cs typeface="Playfair Display"/>
                <a:sym typeface="Playfair Display"/>
              </a:rPr>
              <a:t>: Double stepping</a:t>
            </a:r>
            <a:endParaRPr>
              <a:latin typeface="Playfair Display"/>
              <a:ea typeface="Playfair Display"/>
              <a:cs typeface="Playfair Display"/>
              <a:sym typeface="Playfair Display"/>
            </a:endParaRPr>
          </a:p>
        </p:txBody>
      </p:sp>
      <p:sp>
        <p:nvSpPr>
          <p:cNvPr id="234" name="Google Shape;234;p39"/>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0" lvl="0" marL="0" rtl="0" algn="l">
              <a:spcBef>
                <a:spcPts val="1600"/>
              </a:spcBef>
              <a:spcAft>
                <a:spcPts val="0"/>
              </a:spcAft>
              <a:buNone/>
            </a:pPr>
            <a:r>
              <a:rPr lang="en" sz="1600">
                <a:solidFill>
                  <a:srgbClr val="B7B7B7"/>
                </a:solidFill>
                <a:latin typeface="Playfair Display"/>
                <a:ea typeface="Playfair Display"/>
                <a:cs typeface="Playfair Display"/>
                <a:sym typeface="Playfair Display"/>
              </a:rPr>
              <a:t>In our modular arithmetic scenario, this is like adding one to </a:t>
            </a:r>
            <a:r>
              <a:rPr lang="en" sz="1600">
                <a:solidFill>
                  <a:srgbClr val="B7B7B7"/>
                </a:solidFill>
                <a:latin typeface="Average"/>
                <a:ea typeface="Average"/>
                <a:cs typeface="Average"/>
                <a:sym typeface="Average"/>
              </a:rPr>
              <a:t>99</a:t>
            </a:r>
            <a:r>
              <a:rPr lang="en" sz="1600">
                <a:solidFill>
                  <a:srgbClr val="B7B7B7"/>
                </a:solidFill>
                <a:latin typeface="Playfair Display"/>
                <a:ea typeface="Playfair Display"/>
                <a:cs typeface="Playfair Display"/>
                <a:sym typeface="Playfair Display"/>
              </a:rPr>
              <a:t>. </a:t>
            </a:r>
            <a:endParaRPr sz="1600">
              <a:solidFill>
                <a:srgbClr val="B7B7B7"/>
              </a:solidFill>
              <a:latin typeface="Playfair Display"/>
              <a:ea typeface="Playfair Display"/>
              <a:cs typeface="Playfair Display"/>
              <a:sym typeface="Playfair Display"/>
            </a:endParaRPr>
          </a:p>
          <a:p>
            <a:pPr indent="-330200" lvl="0" marL="457200" rtl="0" algn="l">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Step the ones digit to </a:t>
            </a:r>
            <a:r>
              <a:rPr lang="en" sz="1600">
                <a:solidFill>
                  <a:srgbClr val="B7B7B7"/>
                </a:solidFill>
                <a:latin typeface="Average"/>
                <a:ea typeface="Average"/>
                <a:cs typeface="Average"/>
                <a:sym typeface="Average"/>
              </a:rPr>
              <a:t>0</a:t>
            </a:r>
            <a:r>
              <a:rPr lang="en" sz="1600">
                <a:solidFill>
                  <a:srgbClr val="B7B7B7"/>
                </a:solidFill>
                <a:latin typeface="Playfair Display"/>
                <a:ea typeface="Playfair Display"/>
                <a:cs typeface="Playfair Display"/>
                <a:sym typeface="Playfair Display"/>
              </a:rPr>
              <a:t>.</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Carry the </a:t>
            </a:r>
            <a:r>
              <a:rPr lang="en" sz="1600">
                <a:solidFill>
                  <a:srgbClr val="B7B7B7"/>
                </a:solidFill>
                <a:latin typeface="Average"/>
                <a:ea typeface="Average"/>
                <a:cs typeface="Average"/>
                <a:sym typeface="Average"/>
              </a:rPr>
              <a:t>1</a:t>
            </a:r>
            <a:r>
              <a:rPr lang="en" sz="1600">
                <a:solidFill>
                  <a:srgbClr val="B7B7B7"/>
                </a:solidFill>
                <a:latin typeface="Playfair Display"/>
                <a:ea typeface="Playfair Display"/>
                <a:cs typeface="Playfair Display"/>
                <a:sym typeface="Playfair Display"/>
              </a:rPr>
              <a:t>, step the tens digit to </a:t>
            </a:r>
            <a:r>
              <a:rPr lang="en" sz="1600">
                <a:solidFill>
                  <a:srgbClr val="B7B7B7"/>
                </a:solidFill>
                <a:latin typeface="Average"/>
                <a:ea typeface="Average"/>
                <a:cs typeface="Average"/>
                <a:sym typeface="Average"/>
              </a:rPr>
              <a:t>0</a:t>
            </a:r>
            <a:r>
              <a:rPr lang="en" sz="1600">
                <a:solidFill>
                  <a:srgbClr val="B7B7B7"/>
                </a:solidFill>
                <a:latin typeface="Playfair Display"/>
                <a:ea typeface="Playfair Display"/>
                <a:cs typeface="Playfair Display"/>
                <a:sym typeface="Playfair Display"/>
              </a:rPr>
              <a:t>.</a:t>
            </a:r>
            <a:endParaRPr sz="1600">
              <a:solidFill>
                <a:srgbClr val="B7B7B7"/>
              </a:solidFill>
              <a:latin typeface="Playfair Display"/>
              <a:ea typeface="Playfair Display"/>
              <a:cs typeface="Playfair Display"/>
              <a:sym typeface="Playfair Display"/>
            </a:endParaRPr>
          </a:p>
          <a:p>
            <a:pPr indent="-330200" lvl="0" marL="457200" rtl="0" algn="l">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Carry the </a:t>
            </a:r>
            <a:r>
              <a:rPr lang="en" sz="1600">
                <a:solidFill>
                  <a:srgbClr val="B7B7B7"/>
                </a:solidFill>
                <a:latin typeface="Average"/>
                <a:ea typeface="Average"/>
                <a:cs typeface="Average"/>
                <a:sym typeface="Average"/>
              </a:rPr>
              <a:t>1</a:t>
            </a:r>
            <a:r>
              <a:rPr lang="en" sz="1600">
                <a:solidFill>
                  <a:srgbClr val="B7B7B7"/>
                </a:solidFill>
                <a:latin typeface="Playfair Display"/>
                <a:ea typeface="Playfair Display"/>
                <a:cs typeface="Playfair Display"/>
                <a:sym typeface="Playfair Display"/>
              </a:rPr>
              <a:t>, step the hundreds digit.</a:t>
            </a:r>
            <a:endParaRPr sz="1600">
              <a:solidFill>
                <a:srgbClr val="B7B7B7"/>
              </a:solidFill>
              <a:latin typeface="Playfair Display"/>
              <a:ea typeface="Playfair Display"/>
              <a:cs typeface="Playfair Display"/>
              <a:sym typeface="Playfair Display"/>
            </a:endParaRPr>
          </a:p>
          <a:p>
            <a:pPr indent="0" lvl="0" marL="0" rtl="0" algn="l">
              <a:spcBef>
                <a:spcPts val="1600"/>
              </a:spcBef>
              <a:spcAft>
                <a:spcPts val="0"/>
              </a:spcAft>
              <a:buNone/>
            </a:pPr>
            <a:r>
              <a:rPr lang="en" sz="1600">
                <a:solidFill>
                  <a:srgbClr val="B7B7B7"/>
                </a:solidFill>
                <a:latin typeface="Average"/>
                <a:ea typeface="Average"/>
                <a:cs typeface="Average"/>
                <a:sym typeface="Average"/>
              </a:rPr>
              <a:t>99+1 = 100</a:t>
            </a:r>
            <a:r>
              <a:rPr lang="en" sz="1600">
                <a:solidFill>
                  <a:srgbClr val="B7B7B7"/>
                </a:solidFill>
                <a:latin typeface="Playfair Display"/>
                <a:ea typeface="Playfair Display"/>
                <a:cs typeface="Playfair Display"/>
                <a:sym typeface="Playfair Display"/>
              </a:rPr>
              <a:t>!</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AES</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GW</a:t>
            </a:r>
            <a:r>
              <a:rPr lang="en" sz="1600">
                <a:solidFill>
                  <a:srgbClr val="E06666"/>
                </a:solidFill>
                <a:latin typeface="Playfair Display"/>
                <a:ea typeface="Playfair Display"/>
                <a:cs typeface="Playfair Display"/>
                <a:sym typeface="Playfair Display"/>
              </a:rPr>
              <a:t>JE</a:t>
            </a:r>
            <a:r>
              <a:rPr lang="en" sz="1600">
                <a:solidFill>
                  <a:srgbClr val="B7B7B7"/>
                </a:solidFill>
                <a:latin typeface="Playfair Display"/>
                <a:ea typeface="Playfair Display"/>
                <a:cs typeface="Playfair Display"/>
                <a:sym typeface="Playfair Display"/>
              </a:rPr>
              <a:t>GFYHPL</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Plaintext: tu</a:t>
            </a:r>
            <a:r>
              <a:rPr lang="en" sz="1600">
                <a:solidFill>
                  <a:srgbClr val="E06666"/>
                </a:solidFill>
                <a:latin typeface="Playfair Display"/>
                <a:ea typeface="Playfair Display"/>
                <a:cs typeface="Playfair Display"/>
                <a:sym typeface="Playfair Display"/>
              </a:rPr>
              <a:t>rn</a:t>
            </a:r>
            <a:r>
              <a:rPr lang="en" sz="1600">
                <a:solidFill>
                  <a:srgbClr val="B7B7B7"/>
                </a:solidFill>
                <a:latin typeface="Playfair Display"/>
                <a:ea typeface="Playfair Display"/>
                <a:cs typeface="Playfair Display"/>
                <a:sym typeface="Playfair Display"/>
              </a:rPr>
              <a:t>sthree</a:t>
            </a:r>
            <a:endParaRPr sz="1600">
              <a:solidFill>
                <a:srgbClr val="B7B7B7"/>
              </a:solidFill>
              <a:latin typeface="Playfair Display"/>
              <a:ea typeface="Playfair Display"/>
              <a:cs typeface="Playfair Display"/>
              <a:sym typeface="Playfair Display"/>
            </a:endParaRPr>
          </a:p>
        </p:txBody>
      </p:sp>
      <p:sp>
        <p:nvSpPr>
          <p:cNvPr id="235" name="Google Shape;235;p39"/>
          <p:cNvSpPr txBox="1"/>
          <p:nvPr/>
        </p:nvSpPr>
        <p:spPr>
          <a:xfrm>
            <a:off x="6218325" y="3771775"/>
            <a:ext cx="2497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latin typeface="Playfair Display"/>
                <a:ea typeface="Playfair Display"/>
                <a:cs typeface="Playfair Display"/>
                <a:sym typeface="Playfair Display"/>
              </a:rPr>
              <a:t>J with A</a:t>
            </a:r>
            <a:r>
              <a:rPr lang="en">
                <a:solidFill>
                  <a:srgbClr val="B7B7B7"/>
                </a:solidFill>
                <a:highlight>
                  <a:srgbClr val="666666"/>
                </a:highlight>
                <a:latin typeface="Playfair Display"/>
                <a:ea typeface="Playfair Display"/>
                <a:cs typeface="Playfair Display"/>
                <a:sym typeface="Playfair Display"/>
              </a:rPr>
              <a:t>EV</a:t>
            </a:r>
            <a:endParaRPr>
              <a:solidFill>
                <a:srgbClr val="B7B7B7"/>
              </a:solidFill>
              <a:highlight>
                <a:srgbClr val="666666"/>
              </a:highlight>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B7B7B7"/>
                </a:solidFill>
                <a:latin typeface="Playfair Display"/>
                <a:ea typeface="Playfair Display"/>
                <a:cs typeface="Playfair Display"/>
                <a:sym typeface="Playfair Display"/>
              </a:rPr>
              <a:t>E with BFW</a:t>
            </a:r>
            <a:endParaRPr>
              <a:solidFill>
                <a:srgbClr val="B7B7B7"/>
              </a:solidFill>
              <a:latin typeface="Playfair Display"/>
              <a:ea typeface="Playfair Display"/>
              <a:cs typeface="Playfair Display"/>
              <a:sym typeface="Playfair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3</a:t>
            </a:r>
            <a:r>
              <a:rPr lang="en">
                <a:latin typeface="Playfair Display"/>
                <a:ea typeface="Playfair Display"/>
                <a:cs typeface="Playfair Display"/>
                <a:sym typeface="Playfair Display"/>
              </a:rPr>
              <a:t>: Rings</a:t>
            </a:r>
            <a:endParaRPr>
              <a:latin typeface="Playfair Display"/>
              <a:ea typeface="Playfair Display"/>
              <a:cs typeface="Playfair Display"/>
              <a:sym typeface="Playfair Display"/>
            </a:endParaRPr>
          </a:p>
        </p:txBody>
      </p:sp>
      <p:sp>
        <p:nvSpPr>
          <p:cNvPr id="241" name="Google Shape;241;p40"/>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Each rotor is uniquely wired, but we can change the positions of the letters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Each ring corresponds to a rotor (has the same letter shaded grey)</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Ring settings are given as what </a:t>
            </a:r>
            <a:r>
              <a:rPr b="1" lang="en" sz="1600">
                <a:solidFill>
                  <a:srgbClr val="B7B7B7"/>
                </a:solidFill>
                <a:latin typeface="Playfair Display"/>
                <a:ea typeface="Playfair Display"/>
                <a:cs typeface="Playfair Display"/>
                <a:sym typeface="Playfair Display"/>
              </a:rPr>
              <a:t>ring</a:t>
            </a:r>
            <a:r>
              <a:rPr lang="en" sz="1600">
                <a:solidFill>
                  <a:srgbClr val="B7B7B7"/>
                </a:solidFill>
                <a:latin typeface="Playfair Display"/>
                <a:ea typeface="Playfair Display"/>
                <a:cs typeface="Playfair Display"/>
                <a:sym typeface="Playfair Display"/>
              </a:rPr>
              <a:t> letter is on top of the rotor letter A</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The key is given by the visible (ring) letters</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Rings: JNU</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XYZ</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QKTPE BZIUK</a:t>
            </a:r>
            <a:endParaRPr sz="1600">
              <a:solidFill>
                <a:srgbClr val="B7B7B7"/>
              </a:solidFill>
              <a:latin typeface="Playfair Display"/>
              <a:ea typeface="Playfair Display"/>
              <a:cs typeface="Playfair Display"/>
              <a:sym typeface="Playfair Display"/>
            </a:endParaRPr>
          </a:p>
        </p:txBody>
      </p:sp>
      <p:sp>
        <p:nvSpPr>
          <p:cNvPr id="242" name="Google Shape;242;p40"/>
          <p:cNvSpPr txBox="1"/>
          <p:nvPr/>
        </p:nvSpPr>
        <p:spPr>
          <a:xfrm>
            <a:off x="6218325" y="3771775"/>
            <a:ext cx="2497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You know what I’m about to say, do the thing.</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3</a:t>
            </a:r>
            <a:r>
              <a:rPr lang="en">
                <a:latin typeface="Playfair Display"/>
                <a:ea typeface="Playfair Display"/>
                <a:cs typeface="Playfair Display"/>
                <a:sym typeface="Playfair Display"/>
              </a:rPr>
              <a:t>: Rings</a:t>
            </a:r>
            <a:endParaRPr>
              <a:latin typeface="Playfair Display"/>
              <a:ea typeface="Playfair Display"/>
              <a:cs typeface="Playfair Display"/>
              <a:sym typeface="Playfair Display"/>
            </a:endParaRPr>
          </a:p>
        </p:txBody>
      </p:sp>
      <p:sp>
        <p:nvSpPr>
          <p:cNvPr id="248" name="Google Shape;248;p41"/>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Each rotor is uniquely wired, but we can change the positions of the letters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Each ring corresponds to a rotor (has the same letter shaded grey)</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Ring settings are given as what </a:t>
            </a:r>
            <a:r>
              <a:rPr b="1" lang="en" sz="1600">
                <a:solidFill>
                  <a:srgbClr val="B7B7B7"/>
                </a:solidFill>
                <a:latin typeface="Playfair Display"/>
                <a:ea typeface="Playfair Display"/>
                <a:cs typeface="Playfair Display"/>
                <a:sym typeface="Playfair Display"/>
              </a:rPr>
              <a:t>ring</a:t>
            </a:r>
            <a:r>
              <a:rPr lang="en" sz="1600">
                <a:solidFill>
                  <a:srgbClr val="B7B7B7"/>
                </a:solidFill>
                <a:latin typeface="Playfair Display"/>
                <a:ea typeface="Playfair Display"/>
                <a:cs typeface="Playfair Display"/>
                <a:sym typeface="Playfair Display"/>
              </a:rPr>
              <a:t> letter is on top of the rotor letter A</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The key is given by the visible (ring) letters</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Rings: JNU</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XYZ</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QKTPE BZIUK</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Plaintext: goodresult</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Inventor(s)</a:t>
            </a:r>
            <a:endParaRPr>
              <a:latin typeface="Playfair Display"/>
              <a:ea typeface="Playfair Display"/>
              <a:cs typeface="Playfair Display"/>
              <a:sym typeface="Playfair Display"/>
            </a:endParaRPr>
          </a:p>
        </p:txBody>
      </p:sp>
      <p:pic>
        <p:nvPicPr>
          <p:cNvPr id="67" name="Google Shape;67;p15"/>
          <p:cNvPicPr preferRelativeResize="0"/>
          <p:nvPr/>
        </p:nvPicPr>
        <p:blipFill>
          <a:blip r:embed="rId3">
            <a:alphaModFix/>
          </a:blip>
          <a:stretch>
            <a:fillRect/>
          </a:stretch>
        </p:blipFill>
        <p:spPr>
          <a:xfrm>
            <a:off x="618663" y="1578950"/>
            <a:ext cx="2095500" cy="2543175"/>
          </a:xfrm>
          <a:prstGeom prst="rect">
            <a:avLst/>
          </a:prstGeom>
          <a:noFill/>
          <a:ln>
            <a:noFill/>
          </a:ln>
        </p:spPr>
      </p:pic>
      <p:pic>
        <p:nvPicPr>
          <p:cNvPr id="68" name="Google Shape;68;p15"/>
          <p:cNvPicPr preferRelativeResize="0"/>
          <p:nvPr/>
        </p:nvPicPr>
        <p:blipFill>
          <a:blip r:embed="rId4">
            <a:alphaModFix/>
          </a:blip>
          <a:stretch>
            <a:fillRect/>
          </a:stretch>
        </p:blipFill>
        <p:spPr>
          <a:xfrm>
            <a:off x="2714163" y="1578950"/>
            <a:ext cx="1668958" cy="2543175"/>
          </a:xfrm>
          <a:prstGeom prst="rect">
            <a:avLst/>
          </a:prstGeom>
          <a:noFill/>
          <a:ln>
            <a:noFill/>
          </a:ln>
        </p:spPr>
      </p:pic>
      <p:pic>
        <p:nvPicPr>
          <p:cNvPr id="69" name="Google Shape;69;p15"/>
          <p:cNvPicPr preferRelativeResize="0"/>
          <p:nvPr/>
        </p:nvPicPr>
        <p:blipFill>
          <a:blip r:embed="rId5">
            <a:alphaModFix/>
          </a:blip>
          <a:stretch>
            <a:fillRect/>
          </a:stretch>
        </p:blipFill>
        <p:spPr>
          <a:xfrm>
            <a:off x="4383100" y="1578950"/>
            <a:ext cx="2111608" cy="2543175"/>
          </a:xfrm>
          <a:prstGeom prst="rect">
            <a:avLst/>
          </a:prstGeom>
          <a:noFill/>
          <a:ln>
            <a:noFill/>
          </a:ln>
        </p:spPr>
      </p:pic>
      <p:pic>
        <p:nvPicPr>
          <p:cNvPr id="70" name="Google Shape;70;p15"/>
          <p:cNvPicPr preferRelativeResize="0"/>
          <p:nvPr/>
        </p:nvPicPr>
        <p:blipFill>
          <a:blip r:embed="rId6">
            <a:alphaModFix/>
          </a:blip>
          <a:stretch>
            <a:fillRect/>
          </a:stretch>
        </p:blipFill>
        <p:spPr>
          <a:xfrm>
            <a:off x="6494725" y="1569250"/>
            <a:ext cx="2062433" cy="2543175"/>
          </a:xfrm>
          <a:prstGeom prst="rect">
            <a:avLst/>
          </a:prstGeom>
          <a:noFill/>
          <a:ln>
            <a:noFill/>
          </a:ln>
        </p:spPr>
      </p:pic>
      <p:sp>
        <p:nvSpPr>
          <p:cNvPr id="71" name="Google Shape;71;p15"/>
          <p:cNvSpPr txBox="1"/>
          <p:nvPr/>
        </p:nvSpPr>
        <p:spPr>
          <a:xfrm>
            <a:off x="618675" y="4102725"/>
            <a:ext cx="20955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Playfair Display"/>
                <a:ea typeface="Playfair Display"/>
                <a:cs typeface="Playfair Display"/>
                <a:sym typeface="Playfair Display"/>
              </a:rPr>
              <a:t>Arthur Scherbius</a:t>
            </a:r>
            <a:endParaRPr sz="1200">
              <a:solidFill>
                <a:srgbClr val="FFFFFF"/>
              </a:solidFill>
              <a:latin typeface="Playfair Display"/>
              <a:ea typeface="Playfair Display"/>
              <a:cs typeface="Playfair Display"/>
              <a:sym typeface="Playfair Display"/>
            </a:endParaRPr>
          </a:p>
        </p:txBody>
      </p:sp>
      <p:sp>
        <p:nvSpPr>
          <p:cNvPr id="72" name="Google Shape;72;p15"/>
          <p:cNvSpPr txBox="1"/>
          <p:nvPr/>
        </p:nvSpPr>
        <p:spPr>
          <a:xfrm>
            <a:off x="2714175" y="4102725"/>
            <a:ext cx="16689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Playfair Display"/>
                <a:ea typeface="Playfair Display"/>
                <a:cs typeface="Playfair Display"/>
                <a:sym typeface="Playfair Display"/>
              </a:rPr>
              <a:t>Hugo Alexander Koch</a:t>
            </a:r>
            <a:endParaRPr sz="1200">
              <a:solidFill>
                <a:srgbClr val="FFFFFF"/>
              </a:solidFill>
              <a:latin typeface="Playfair Display"/>
              <a:ea typeface="Playfair Display"/>
              <a:cs typeface="Playfair Display"/>
              <a:sym typeface="Playfair Display"/>
            </a:endParaRPr>
          </a:p>
        </p:txBody>
      </p:sp>
      <p:sp>
        <p:nvSpPr>
          <p:cNvPr id="73" name="Google Shape;73;p15"/>
          <p:cNvSpPr txBox="1"/>
          <p:nvPr/>
        </p:nvSpPr>
        <p:spPr>
          <a:xfrm>
            <a:off x="4383075" y="4102725"/>
            <a:ext cx="21117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Playfair Display"/>
                <a:ea typeface="Playfair Display"/>
                <a:cs typeface="Playfair Display"/>
                <a:sym typeface="Playfair Display"/>
              </a:rPr>
              <a:t>Arvid Damm</a:t>
            </a:r>
            <a:endParaRPr sz="1200">
              <a:solidFill>
                <a:srgbClr val="FFFFFF"/>
              </a:solidFill>
              <a:latin typeface="Playfair Display"/>
              <a:ea typeface="Playfair Display"/>
              <a:cs typeface="Playfair Display"/>
              <a:sym typeface="Playfair Display"/>
            </a:endParaRPr>
          </a:p>
        </p:txBody>
      </p:sp>
      <p:sp>
        <p:nvSpPr>
          <p:cNvPr id="74" name="Google Shape;74;p15"/>
          <p:cNvSpPr txBox="1"/>
          <p:nvPr/>
        </p:nvSpPr>
        <p:spPr>
          <a:xfrm>
            <a:off x="6494700" y="4102725"/>
            <a:ext cx="20625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Playfair Display"/>
                <a:ea typeface="Playfair Display"/>
                <a:cs typeface="Playfair Display"/>
                <a:sym typeface="Playfair Display"/>
              </a:rPr>
              <a:t>Edward Hebern</a:t>
            </a:r>
            <a:endParaRPr sz="1200">
              <a:solidFill>
                <a:srgbClr val="FFFFFF"/>
              </a:solidFill>
              <a:latin typeface="Playfair Display"/>
              <a:ea typeface="Playfair Display"/>
              <a:cs typeface="Playfair Display"/>
              <a:sym typeface="Playfair Dis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4</a:t>
            </a:r>
            <a:r>
              <a:rPr lang="en">
                <a:latin typeface="Playfair Display"/>
                <a:ea typeface="Playfair Display"/>
                <a:cs typeface="Playfair Display"/>
                <a:sym typeface="Playfair Display"/>
              </a:rPr>
              <a:t>: Plugboard</a:t>
            </a:r>
            <a:endParaRPr>
              <a:latin typeface="Playfair Display"/>
              <a:ea typeface="Playfair Display"/>
              <a:cs typeface="Playfair Display"/>
              <a:sym typeface="Playfair Display"/>
            </a:endParaRPr>
          </a:p>
        </p:txBody>
      </p:sp>
      <p:sp>
        <p:nvSpPr>
          <p:cNvPr id="254" name="Google Shape;254;p42"/>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Two letters could also be swapped at input and output using jumper cables</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We’ll write the paired letters next to each other on the input/output strip (e.g. if C and S are paired, write C next to S and S next to C)</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You should use a pencil</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Same process, but start and end at </a:t>
            </a:r>
            <a:r>
              <a:rPr b="1" lang="en" sz="1600">
                <a:solidFill>
                  <a:srgbClr val="B7B7B7"/>
                </a:solidFill>
                <a:latin typeface="Playfair Display"/>
                <a:ea typeface="Playfair Display"/>
                <a:cs typeface="Playfair Display"/>
                <a:sym typeface="Playfair Display"/>
              </a:rPr>
              <a:t>your penciled-in letter</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Plug board: AP BR CM FZ GJ IL NT OV QS WX</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Rings: JNU</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VQQ</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HABHV HLYDF NADZY</a:t>
            </a:r>
            <a:endParaRPr sz="1600">
              <a:solidFill>
                <a:srgbClr val="B7B7B7"/>
              </a:solidFill>
              <a:latin typeface="Playfair Display"/>
              <a:ea typeface="Playfair Display"/>
              <a:cs typeface="Playfair Display"/>
              <a:sym typeface="Playfair Display"/>
            </a:endParaRPr>
          </a:p>
        </p:txBody>
      </p:sp>
      <p:sp>
        <p:nvSpPr>
          <p:cNvPr id="255" name="Google Shape;255;p42"/>
          <p:cNvSpPr txBox="1"/>
          <p:nvPr/>
        </p:nvSpPr>
        <p:spPr>
          <a:xfrm>
            <a:off x="6768800" y="3904300"/>
            <a:ext cx="2497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latin typeface="Playfair Display"/>
                <a:ea typeface="Playfair Display"/>
                <a:cs typeface="Playfair Display"/>
                <a:sym typeface="Playfair Display"/>
              </a:rPr>
              <a:t>Psst.</a:t>
            </a:r>
            <a:endParaRPr>
              <a:solidFill>
                <a:srgbClr val="E06666"/>
              </a:solidFill>
              <a:latin typeface="Playfair Display"/>
              <a:ea typeface="Playfair Display"/>
              <a:cs typeface="Playfair Display"/>
              <a:sym typeface="Playfair Displ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4</a:t>
            </a:r>
            <a:r>
              <a:rPr lang="en">
                <a:latin typeface="Playfair Display"/>
                <a:ea typeface="Playfair Display"/>
                <a:cs typeface="Playfair Display"/>
                <a:sym typeface="Playfair Display"/>
              </a:rPr>
              <a:t>: Plugboard</a:t>
            </a:r>
            <a:endParaRPr>
              <a:latin typeface="Playfair Display"/>
              <a:ea typeface="Playfair Display"/>
              <a:cs typeface="Playfair Display"/>
              <a:sym typeface="Playfair Display"/>
            </a:endParaRPr>
          </a:p>
        </p:txBody>
      </p:sp>
      <p:sp>
        <p:nvSpPr>
          <p:cNvPr id="261" name="Google Shape;261;p43"/>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B7B7B7"/>
                </a:solidFill>
                <a:latin typeface="Playfair Display"/>
                <a:ea typeface="Playfair Display"/>
                <a:cs typeface="Playfair Display"/>
                <a:sym typeface="Playfair Display"/>
              </a:rPr>
              <a:t>Reflector B, Rotor I, Rotor II, Rotor III, Input/Output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Two letters could also be swapped at input and output using jumper cables</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We’ll write the paired letters next to each other on the input/output strip (e.g. if C and S are paired, write C next to S and S next to C)</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You should use a pencil</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Same process, but start and end at </a:t>
            </a:r>
            <a:r>
              <a:rPr b="1" lang="en" sz="1600">
                <a:solidFill>
                  <a:srgbClr val="B7B7B7"/>
                </a:solidFill>
                <a:latin typeface="Playfair Display"/>
                <a:ea typeface="Playfair Display"/>
                <a:cs typeface="Playfair Display"/>
                <a:sym typeface="Playfair Display"/>
              </a:rPr>
              <a:t>your penciled-in letter</a:t>
            </a:r>
            <a:endParaRPr sz="1600">
              <a:solidFill>
                <a:srgbClr val="B7B7B7"/>
              </a:solidFill>
              <a:latin typeface="Playfair Display"/>
              <a:ea typeface="Playfair Display"/>
              <a:cs typeface="Playfair Display"/>
              <a:sym typeface="Playfair Display"/>
            </a:endParaRPr>
          </a:p>
          <a:p>
            <a:pPr indent="0" lvl="0" marL="0" rtl="0" algn="ctr">
              <a:spcBef>
                <a:spcPts val="1600"/>
              </a:spcBef>
              <a:spcAft>
                <a:spcPts val="0"/>
              </a:spcAft>
              <a:buNone/>
            </a:pPr>
            <a:r>
              <a:rPr lang="en" sz="1600" u="sng">
                <a:solidFill>
                  <a:srgbClr val="B7B7B7"/>
                </a:solidFill>
                <a:latin typeface="Playfair Display"/>
                <a:ea typeface="Playfair Display"/>
                <a:cs typeface="Playfair Display"/>
                <a:sym typeface="Playfair Display"/>
              </a:rPr>
              <a:t>Test</a:t>
            </a:r>
            <a:endParaRPr sz="1600" u="sng">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Plug board: AP BR CM FZ GJ IL NT OV QS WX</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Rings: JNU</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Key: VQQ</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Ciphertext: HABHV HLYDF NADZY</a:t>
            </a:r>
            <a:endParaRPr sz="1600">
              <a:solidFill>
                <a:srgbClr val="B7B7B7"/>
              </a:solidFill>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rgbClr val="B7B7B7"/>
                </a:solidFill>
                <a:latin typeface="Playfair Display"/>
                <a:ea typeface="Playfair Display"/>
                <a:cs typeface="Playfair Display"/>
                <a:sym typeface="Playfair Display"/>
              </a:rPr>
              <a:t>Plaintext: thatsitwelldone</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Level </a:t>
            </a:r>
            <a:r>
              <a:rPr lang="en">
                <a:latin typeface="Average"/>
                <a:ea typeface="Average"/>
                <a:cs typeface="Average"/>
                <a:sym typeface="Average"/>
              </a:rPr>
              <a:t>5</a:t>
            </a:r>
            <a:r>
              <a:rPr lang="en">
                <a:latin typeface="Playfair Display"/>
                <a:ea typeface="Playfair Display"/>
                <a:cs typeface="Playfair Display"/>
                <a:sym typeface="Playfair Display"/>
              </a:rPr>
              <a:t>+</a:t>
            </a:r>
            <a:r>
              <a:rPr lang="en">
                <a:latin typeface="Playfair Display"/>
                <a:ea typeface="Playfair Display"/>
                <a:cs typeface="Playfair Display"/>
                <a:sym typeface="Playfair Display"/>
              </a:rPr>
              <a:t>: Mix rotors, reflectors, anything</a:t>
            </a:r>
            <a:endParaRPr>
              <a:latin typeface="Playfair Display"/>
              <a:ea typeface="Playfair Display"/>
              <a:cs typeface="Playfair Display"/>
              <a:sym typeface="Playfair Display"/>
            </a:endParaRPr>
          </a:p>
        </p:txBody>
      </p:sp>
      <p:sp>
        <p:nvSpPr>
          <p:cNvPr id="267" name="Google Shape;267;p44"/>
          <p:cNvSpPr txBox="1"/>
          <p:nvPr>
            <p:ph idx="1" type="body"/>
          </p:nvPr>
        </p:nvSpPr>
        <p:spPr>
          <a:xfrm>
            <a:off x="311700" y="1152475"/>
            <a:ext cx="8520600" cy="3771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u="sng">
                <a:solidFill>
                  <a:srgbClr val="B7B7B7"/>
                </a:solidFill>
                <a:latin typeface="Playfair Display"/>
                <a:ea typeface="Playfair Display"/>
                <a:cs typeface="Playfair Display"/>
                <a:sym typeface="Playfair Display"/>
              </a:rPr>
              <a:t>Assembly</a:t>
            </a:r>
            <a:endParaRPr sz="1600" u="sng">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Rotors</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Order</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Wiring (design your own?)</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Turnover position (shaded letter)</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Reflector</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AutoNum type="alphaLcPeriod"/>
            </a:pPr>
            <a:r>
              <a:rPr lang="en" sz="1600">
                <a:solidFill>
                  <a:srgbClr val="B7B7B7"/>
                </a:solidFill>
                <a:latin typeface="Playfair Display"/>
                <a:ea typeface="Playfair Display"/>
                <a:cs typeface="Playfair Display"/>
                <a:sym typeface="Playfair Display"/>
              </a:rPr>
              <a:t>Wiring (design your own?)</a:t>
            </a:r>
            <a:endParaRPr sz="1600">
              <a:solidFill>
                <a:srgbClr val="B7B7B7"/>
              </a:solidFill>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u="sng">
                <a:solidFill>
                  <a:srgbClr val="B7B7B7"/>
                </a:solidFill>
                <a:latin typeface="Playfair Display"/>
                <a:ea typeface="Playfair Display"/>
                <a:cs typeface="Playfair Display"/>
                <a:sym typeface="Playfair Display"/>
              </a:rPr>
              <a:t>Encoding</a:t>
            </a:r>
            <a:endParaRPr sz="1600" u="sng">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Rotor positions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Ring positions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AutoNum type="arabicPeriod"/>
            </a:pPr>
            <a:r>
              <a:rPr lang="en" sz="1600">
                <a:solidFill>
                  <a:srgbClr val="B7B7B7"/>
                </a:solidFill>
                <a:latin typeface="Playfair Display"/>
                <a:ea typeface="Playfair Display"/>
                <a:cs typeface="Playfair Display"/>
                <a:sym typeface="Playfair Display"/>
              </a:rPr>
              <a:t>Plugboard pairings</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Part 2: Cracking the Enigma</a:t>
            </a:r>
            <a:endParaRPr>
              <a:latin typeface="Playfair Display"/>
              <a:ea typeface="Playfair Display"/>
              <a:cs typeface="Playfair Display"/>
              <a:sym typeface="Playfair Displ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Intel</a:t>
            </a:r>
            <a:endParaRPr>
              <a:latin typeface="Playfair Display"/>
              <a:ea typeface="Playfair Display"/>
              <a:cs typeface="Playfair Display"/>
              <a:sym typeface="Playfair Display"/>
            </a:endParaRPr>
          </a:p>
        </p:txBody>
      </p:sp>
      <p:sp>
        <p:nvSpPr>
          <p:cNvPr id="278" name="Google Shape;27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Hans-Thilo Schmidt</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Disillusioned German WWI veteran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Worked in the Chiffrierstelle (Berlin)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November 8, 1931: Met with French secret agent Rex</a:t>
            </a:r>
            <a:endParaRPr>
              <a:latin typeface="Playfair Display"/>
              <a:ea typeface="Playfair Display"/>
              <a:cs typeface="Playfair Display"/>
              <a:sym typeface="Playfair Display"/>
            </a:endParaRPr>
          </a:p>
          <a:p>
            <a:pPr indent="-317500" lvl="2" marL="13716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10,000 marks (~$26,000) compensation</a:t>
            </a:r>
            <a:endParaRPr>
              <a:latin typeface="Playfair Display"/>
              <a:ea typeface="Playfair Display"/>
              <a:cs typeface="Playfair Display"/>
              <a:sym typeface="Playfair Display"/>
            </a:endParaRPr>
          </a:p>
          <a:p>
            <a:pPr indent="-317500" lvl="2" marL="13716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“Gebrauchsanweisung für die Chiffriermaschine Enigma”</a:t>
            </a:r>
            <a:endParaRPr>
              <a:latin typeface="Playfair Display"/>
              <a:ea typeface="Playfair Display"/>
              <a:cs typeface="Playfair Display"/>
              <a:sym typeface="Playfair Display"/>
            </a:endParaRPr>
          </a:p>
          <a:p>
            <a:pPr indent="-317500" lvl="2" marL="13716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“Schlüsselanleitung für die Chiffriermaschine Enigma”</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Poland</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Sandwiched between Communist expansionist Russia and resentful Germany</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Franco-Polish Alliance of 1921 led to an exchange in military intelligence</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Enigma instructions ended up in the Polish </a:t>
            </a:r>
            <a:r>
              <a:rPr lang="en">
                <a:latin typeface="Playfair Display"/>
                <a:ea typeface="Playfair Display"/>
                <a:cs typeface="Playfair Display"/>
                <a:sym typeface="Playfair Display"/>
              </a:rPr>
              <a:t>Biuro Szyfrów</a:t>
            </a:r>
            <a:endParaRPr>
              <a:latin typeface="Playfair Display"/>
              <a:ea typeface="Playfair Display"/>
              <a:cs typeface="Playfair Display"/>
              <a:sym typeface="Playfair Displ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Intel</a:t>
            </a:r>
            <a:endParaRPr>
              <a:latin typeface="Playfair Display"/>
              <a:ea typeface="Playfair Display"/>
              <a:cs typeface="Playfair Display"/>
              <a:sym typeface="Playfair Display"/>
            </a:endParaRPr>
          </a:p>
        </p:txBody>
      </p:sp>
      <p:sp>
        <p:nvSpPr>
          <p:cNvPr id="284" name="Google Shape;28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Playfair Display"/>
              <a:buChar char="●"/>
            </a:pPr>
            <a:r>
              <a:rPr lang="en">
                <a:latin typeface="Playfair Display"/>
                <a:ea typeface="Playfair Display"/>
                <a:cs typeface="Playfair Display"/>
                <a:sym typeface="Playfair Display"/>
              </a:rPr>
              <a:t>German Enigma Replica</a:t>
            </a:r>
            <a:endParaRPr>
              <a:latin typeface="Playfair Display"/>
              <a:ea typeface="Playfair Display"/>
              <a:cs typeface="Playfair Display"/>
              <a:sym typeface="Playfair Display"/>
            </a:endParaRPr>
          </a:p>
          <a:p>
            <a:pPr indent="-342900" lvl="0" marL="457200" marR="0" rtl="0" algn="l">
              <a:lnSpc>
                <a:spcPct val="115000"/>
              </a:lnSpc>
              <a:spcBef>
                <a:spcPts val="0"/>
              </a:spcBef>
              <a:spcAft>
                <a:spcPts val="0"/>
              </a:spcAft>
              <a:buSzPts val="1800"/>
              <a:buFont typeface="Playfair Display"/>
              <a:buChar char="●"/>
            </a:pPr>
            <a:r>
              <a:rPr lang="en">
                <a:latin typeface="Playfair Display"/>
                <a:ea typeface="Playfair Display"/>
                <a:cs typeface="Playfair Display"/>
                <a:sym typeface="Playfair Display"/>
              </a:rPr>
              <a:t>Day-keys and message-keys</a:t>
            </a:r>
            <a:endParaRPr>
              <a:latin typeface="Playfair Display"/>
              <a:ea typeface="Playfair Display"/>
              <a:cs typeface="Playfair Display"/>
              <a:sym typeface="Playfair Display"/>
            </a:endParaRPr>
          </a:p>
          <a:p>
            <a:pPr indent="-317500" lvl="1" marL="914400" marR="0" rtl="0" algn="l">
              <a:lnSpc>
                <a:spcPct val="115000"/>
              </a:lnSpc>
              <a:spcBef>
                <a:spcPts val="0"/>
              </a:spcBef>
              <a:spcAft>
                <a:spcPts val="0"/>
              </a:spcAft>
              <a:buSzPts val="1400"/>
              <a:buFont typeface="Playfair Display"/>
              <a:buChar char="○"/>
            </a:pPr>
            <a:r>
              <a:rPr lang="en">
                <a:latin typeface="Playfair Display"/>
                <a:ea typeface="Playfair Display"/>
                <a:cs typeface="Playfair Display"/>
                <a:sym typeface="Playfair Display"/>
              </a:rPr>
              <a:t>Same plugboard and scrambler arrangement</a:t>
            </a:r>
            <a:endParaRPr>
              <a:latin typeface="Playfair Display"/>
              <a:ea typeface="Playfair Display"/>
              <a:cs typeface="Playfair Display"/>
              <a:sym typeface="Playfair Display"/>
            </a:endParaRPr>
          </a:p>
          <a:p>
            <a:pPr indent="-317500" lvl="1" marL="914400" marR="0" rtl="0" algn="l">
              <a:lnSpc>
                <a:spcPct val="115000"/>
              </a:lnSpc>
              <a:spcBef>
                <a:spcPts val="0"/>
              </a:spcBef>
              <a:spcAft>
                <a:spcPts val="0"/>
              </a:spcAft>
              <a:buSzPts val="1400"/>
              <a:buFont typeface="Playfair Display"/>
              <a:buChar char="○"/>
            </a:pPr>
            <a:r>
              <a:rPr lang="en">
                <a:latin typeface="Playfair Display"/>
                <a:ea typeface="Playfair Display"/>
                <a:cs typeface="Playfair Display"/>
                <a:sym typeface="Playfair Display"/>
              </a:rPr>
              <a:t>Different scrambler orientations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Randomly chosen m</a:t>
            </a:r>
            <a:r>
              <a:rPr lang="en">
                <a:latin typeface="Playfair Display"/>
                <a:ea typeface="Playfair Display"/>
                <a:cs typeface="Playfair Display"/>
                <a:sym typeface="Playfair Display"/>
              </a:rPr>
              <a:t>essage-key encrypted 2x with day-key at beginning of message</a:t>
            </a:r>
            <a:endParaRPr>
              <a:latin typeface="Playfair Display"/>
              <a:ea typeface="Playfair Display"/>
              <a:cs typeface="Playfair Display"/>
              <a:sym typeface="Playfair Display"/>
            </a:endParaRPr>
          </a:p>
          <a:p>
            <a:pPr indent="0" lvl="0" marL="0" rtl="0" algn="l">
              <a:spcBef>
                <a:spcPts val="1600"/>
              </a:spcBef>
              <a:spcAft>
                <a:spcPts val="0"/>
              </a:spcAft>
              <a:buNone/>
            </a:pPr>
            <a:r>
              <a:rPr i="1" lang="en" sz="1400">
                <a:latin typeface="Playfair Display"/>
                <a:ea typeface="Playfair Display"/>
                <a:cs typeface="Playfair Display"/>
                <a:sym typeface="Playfair Display"/>
              </a:rPr>
              <a:t>Ex.</a:t>
            </a:r>
            <a:r>
              <a:rPr lang="en" sz="1400">
                <a:latin typeface="Playfair Display"/>
                <a:ea typeface="Playfair Display"/>
                <a:cs typeface="Playfair Display"/>
                <a:sym typeface="Playfair Display"/>
              </a:rPr>
              <a:t> </a:t>
            </a:r>
            <a:endParaRPr sz="1400">
              <a:latin typeface="Playfair Display"/>
              <a:ea typeface="Playfair Display"/>
              <a:cs typeface="Playfair Display"/>
              <a:sym typeface="Playfair Display"/>
            </a:endParaRPr>
          </a:p>
          <a:p>
            <a:pPr indent="457200" lvl="0" marL="0" rtl="0" algn="l">
              <a:spcBef>
                <a:spcPts val="0"/>
              </a:spcBef>
              <a:spcAft>
                <a:spcPts val="0"/>
              </a:spcAft>
              <a:buNone/>
            </a:pPr>
            <a:r>
              <a:rPr lang="en" sz="1400">
                <a:latin typeface="Playfair Display"/>
                <a:ea typeface="Playfair Display"/>
                <a:cs typeface="Playfair Display"/>
                <a:sym typeface="Playfair Display"/>
              </a:rPr>
              <a:t>Day-key: QCW</a:t>
            </a:r>
            <a:endParaRPr sz="1400">
              <a:latin typeface="Playfair Display"/>
              <a:ea typeface="Playfair Display"/>
              <a:cs typeface="Playfair Display"/>
              <a:sym typeface="Playfair Display"/>
            </a:endParaRPr>
          </a:p>
          <a:p>
            <a:pPr indent="457200" lvl="0" marL="0" rtl="0" algn="l">
              <a:spcBef>
                <a:spcPts val="0"/>
              </a:spcBef>
              <a:spcAft>
                <a:spcPts val="0"/>
              </a:spcAft>
              <a:buNone/>
            </a:pPr>
            <a:r>
              <a:rPr lang="en" sz="1400">
                <a:latin typeface="Playfair Display"/>
                <a:ea typeface="Playfair Display"/>
                <a:cs typeface="Playfair Display"/>
                <a:sym typeface="Playfair Display"/>
              </a:rPr>
              <a:t>Message-key: PGH</a:t>
            </a:r>
            <a:endParaRPr sz="1400">
              <a:latin typeface="Playfair Display"/>
              <a:ea typeface="Playfair Display"/>
              <a:cs typeface="Playfair Display"/>
              <a:sym typeface="Playfair Display"/>
            </a:endParaRPr>
          </a:p>
          <a:p>
            <a:pPr indent="457200" lvl="0" marL="0" rtl="0" algn="l">
              <a:spcBef>
                <a:spcPts val="0"/>
              </a:spcBef>
              <a:spcAft>
                <a:spcPts val="0"/>
              </a:spcAft>
              <a:buNone/>
            </a:pPr>
            <a:r>
              <a:t/>
            </a:r>
            <a:endParaRPr sz="1400">
              <a:latin typeface="Playfair Display"/>
              <a:ea typeface="Playfair Display"/>
              <a:cs typeface="Playfair Display"/>
              <a:sym typeface="Playfair Display"/>
            </a:endParaRPr>
          </a:p>
          <a:p>
            <a:pPr indent="457200" lvl="0" marL="0" rtl="0" algn="l">
              <a:spcBef>
                <a:spcPts val="0"/>
              </a:spcBef>
              <a:spcAft>
                <a:spcPts val="0"/>
              </a:spcAft>
              <a:buNone/>
            </a:pPr>
            <a:r>
              <a:rPr lang="en" sz="1400">
                <a:latin typeface="Playfair Display"/>
                <a:ea typeface="Playfair Display"/>
                <a:cs typeface="Playfair Display"/>
                <a:sym typeface="Playfair Display"/>
              </a:rPr>
              <a:t>pghpgh </a:t>
            </a:r>
            <a:r>
              <a:rPr lang="en" sz="1400">
                <a:latin typeface="Helvetica Neue"/>
                <a:ea typeface="Helvetica Neue"/>
                <a:cs typeface="Helvetica Neue"/>
                <a:sym typeface="Helvetica Neue"/>
              </a:rPr>
              <a:t>→</a:t>
            </a:r>
            <a:r>
              <a:rPr lang="en" sz="1400">
                <a:latin typeface="Playfair Display"/>
                <a:ea typeface="Playfair Display"/>
                <a:cs typeface="Playfair Display"/>
                <a:sym typeface="Playfair Display"/>
              </a:rPr>
              <a:t> KIVBJE</a:t>
            </a:r>
            <a:endParaRPr sz="1400">
              <a:latin typeface="Playfair Display"/>
              <a:ea typeface="Playfair Display"/>
              <a:cs typeface="Playfair Display"/>
              <a:sym typeface="Playfair Displ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290" name="Google Shape;29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Biuro Szyfrów, Poland</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Recruit mathematicians instead of linguists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Fluent in German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One of these 3 mathematicians was Marian Rejewski</a:t>
            </a:r>
            <a:endParaRPr>
              <a:latin typeface="Playfair Display"/>
              <a:ea typeface="Playfair Display"/>
              <a:cs typeface="Playfair Display"/>
              <a:sym typeface="Playfair Displ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296" name="Google Shape;29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600">
                <a:latin typeface="Playfair Display"/>
                <a:ea typeface="Playfair Display"/>
                <a:cs typeface="Playfair Display"/>
                <a:sym typeface="Playfair Display"/>
              </a:rPr>
              <a:t>1st message: 	</a:t>
            </a:r>
            <a:r>
              <a:rPr lang="en" sz="1600">
                <a:latin typeface="Courier New"/>
                <a:ea typeface="Courier New"/>
                <a:cs typeface="Courier New"/>
                <a:sym typeface="Courier New"/>
              </a:rPr>
              <a:t>LOKRGM...</a:t>
            </a:r>
            <a:endParaRPr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2nd message: 	</a:t>
            </a:r>
            <a:r>
              <a:rPr lang="en" sz="1600">
                <a:latin typeface="Courier New"/>
                <a:ea typeface="Courier New"/>
                <a:cs typeface="Courier New"/>
                <a:sym typeface="Courier New"/>
              </a:rPr>
              <a:t>MVTXZE...</a:t>
            </a:r>
            <a:endParaRPr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3rd message: 	</a:t>
            </a:r>
            <a:r>
              <a:rPr lang="en" sz="1600">
                <a:latin typeface="Courier New"/>
                <a:ea typeface="Courier New"/>
                <a:cs typeface="Courier New"/>
                <a:sym typeface="Courier New"/>
              </a:rPr>
              <a:t>JKTMPE...</a:t>
            </a:r>
            <a:endParaRPr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4th message: 	</a:t>
            </a:r>
            <a:r>
              <a:rPr lang="en" sz="1600">
                <a:latin typeface="Courier New"/>
                <a:ea typeface="Courier New"/>
                <a:cs typeface="Courier New"/>
                <a:sym typeface="Courier New"/>
              </a:rPr>
              <a:t>DVYPZK...</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02" name="Google Shape;30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600">
                <a:latin typeface="Playfair Display"/>
                <a:ea typeface="Playfair Display"/>
                <a:cs typeface="Playfair Display"/>
                <a:sym typeface="Playfair Display"/>
              </a:rPr>
              <a:t>1st message: 	</a:t>
            </a:r>
            <a:r>
              <a:rPr b="1" lang="en" sz="1600">
                <a:solidFill>
                  <a:srgbClr val="E06666"/>
                </a:solidFill>
                <a:latin typeface="Courier New"/>
                <a:ea typeface="Courier New"/>
                <a:cs typeface="Courier New"/>
                <a:sym typeface="Courier New"/>
              </a:rPr>
              <a:t>L</a:t>
            </a:r>
            <a:r>
              <a:rPr b="1" lang="en" sz="1600">
                <a:solidFill>
                  <a:srgbClr val="93C47D"/>
                </a:solidFill>
                <a:latin typeface="Courier New"/>
                <a:ea typeface="Courier New"/>
                <a:cs typeface="Courier New"/>
                <a:sym typeface="Courier New"/>
              </a:rPr>
              <a:t>O</a:t>
            </a:r>
            <a:r>
              <a:rPr b="1" lang="en" sz="1600">
                <a:solidFill>
                  <a:srgbClr val="6FA8DC"/>
                </a:solidFill>
                <a:latin typeface="Courier New"/>
                <a:ea typeface="Courier New"/>
                <a:cs typeface="Courier New"/>
                <a:sym typeface="Courier New"/>
              </a:rPr>
              <a:t>K</a:t>
            </a:r>
            <a:r>
              <a:rPr b="1" lang="en" sz="1600">
                <a:solidFill>
                  <a:srgbClr val="E06666"/>
                </a:solidFill>
                <a:latin typeface="Courier New"/>
                <a:ea typeface="Courier New"/>
                <a:cs typeface="Courier New"/>
                <a:sym typeface="Courier New"/>
              </a:rPr>
              <a:t>R</a:t>
            </a:r>
            <a:r>
              <a:rPr b="1" lang="en" sz="1600">
                <a:solidFill>
                  <a:srgbClr val="93C47D"/>
                </a:solidFill>
                <a:latin typeface="Courier New"/>
                <a:ea typeface="Courier New"/>
                <a:cs typeface="Courier New"/>
                <a:sym typeface="Courier New"/>
              </a:rPr>
              <a:t>G</a:t>
            </a:r>
            <a:r>
              <a:rPr b="1" lang="en" sz="1600">
                <a:solidFill>
                  <a:srgbClr val="6FA8DC"/>
                </a:solidFill>
                <a:latin typeface="Courier New"/>
                <a:ea typeface="Courier New"/>
                <a:cs typeface="Courier New"/>
                <a:sym typeface="Courier New"/>
              </a:rPr>
              <a:t>M</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2nd message: 	</a:t>
            </a:r>
            <a:r>
              <a:rPr b="1" lang="en" sz="1600">
                <a:solidFill>
                  <a:srgbClr val="E06666"/>
                </a:solidFill>
                <a:latin typeface="Courier New"/>
                <a:ea typeface="Courier New"/>
                <a:cs typeface="Courier New"/>
                <a:sym typeface="Courier New"/>
              </a:rPr>
              <a:t>M</a:t>
            </a:r>
            <a:r>
              <a:rPr b="1" lang="en" sz="1600">
                <a:solidFill>
                  <a:srgbClr val="93C47D"/>
                </a:solidFill>
                <a:latin typeface="Courier New"/>
                <a:ea typeface="Courier New"/>
                <a:cs typeface="Courier New"/>
                <a:sym typeface="Courier New"/>
              </a:rPr>
              <a:t>V</a:t>
            </a:r>
            <a:r>
              <a:rPr b="1" lang="en" sz="1600">
                <a:solidFill>
                  <a:srgbClr val="6FA8DC"/>
                </a:solidFill>
                <a:latin typeface="Courier New"/>
                <a:ea typeface="Courier New"/>
                <a:cs typeface="Courier New"/>
                <a:sym typeface="Courier New"/>
              </a:rPr>
              <a:t>T</a:t>
            </a:r>
            <a:r>
              <a:rPr b="1" lang="en" sz="1600">
                <a:solidFill>
                  <a:srgbClr val="E06666"/>
                </a:solidFill>
                <a:latin typeface="Courier New"/>
                <a:ea typeface="Courier New"/>
                <a:cs typeface="Courier New"/>
                <a:sym typeface="Courier New"/>
              </a:rPr>
              <a:t>X</a:t>
            </a:r>
            <a:r>
              <a:rPr b="1" lang="en" sz="1600">
                <a:solidFill>
                  <a:srgbClr val="93C47D"/>
                </a:solidFill>
                <a:latin typeface="Courier New"/>
                <a:ea typeface="Courier New"/>
                <a:cs typeface="Courier New"/>
                <a:sym typeface="Courier New"/>
              </a:rPr>
              <a:t>Z</a:t>
            </a:r>
            <a:r>
              <a:rPr b="1" lang="en" sz="1600">
                <a:solidFill>
                  <a:srgbClr val="6FA8DC"/>
                </a:solidFill>
                <a:latin typeface="Courier New"/>
                <a:ea typeface="Courier New"/>
                <a:cs typeface="Courier New"/>
                <a:sym typeface="Courier New"/>
              </a:rPr>
              <a:t>E</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3rd message: 	</a:t>
            </a:r>
            <a:r>
              <a:rPr b="1" lang="en" sz="1600">
                <a:solidFill>
                  <a:srgbClr val="E06666"/>
                </a:solidFill>
                <a:latin typeface="Courier New"/>
                <a:ea typeface="Courier New"/>
                <a:cs typeface="Courier New"/>
                <a:sym typeface="Courier New"/>
              </a:rPr>
              <a:t>J</a:t>
            </a:r>
            <a:r>
              <a:rPr b="1" lang="en" sz="1600">
                <a:solidFill>
                  <a:srgbClr val="93C47D"/>
                </a:solidFill>
                <a:latin typeface="Courier New"/>
                <a:ea typeface="Courier New"/>
                <a:cs typeface="Courier New"/>
                <a:sym typeface="Courier New"/>
              </a:rPr>
              <a:t>K</a:t>
            </a:r>
            <a:r>
              <a:rPr b="1" lang="en" sz="1600">
                <a:solidFill>
                  <a:srgbClr val="6FA8DC"/>
                </a:solidFill>
                <a:latin typeface="Courier New"/>
                <a:ea typeface="Courier New"/>
                <a:cs typeface="Courier New"/>
                <a:sym typeface="Courier New"/>
              </a:rPr>
              <a:t>T</a:t>
            </a:r>
            <a:r>
              <a:rPr b="1" lang="en" sz="1600">
                <a:solidFill>
                  <a:srgbClr val="E06666"/>
                </a:solidFill>
                <a:latin typeface="Courier New"/>
                <a:ea typeface="Courier New"/>
                <a:cs typeface="Courier New"/>
                <a:sym typeface="Courier New"/>
              </a:rPr>
              <a:t>M</a:t>
            </a:r>
            <a:r>
              <a:rPr b="1" lang="en" sz="1600">
                <a:solidFill>
                  <a:srgbClr val="93C47D"/>
                </a:solidFill>
                <a:latin typeface="Courier New"/>
                <a:ea typeface="Courier New"/>
                <a:cs typeface="Courier New"/>
                <a:sym typeface="Courier New"/>
              </a:rPr>
              <a:t>P</a:t>
            </a:r>
            <a:r>
              <a:rPr b="1" lang="en" sz="1600">
                <a:solidFill>
                  <a:srgbClr val="6FA8DC"/>
                </a:solidFill>
                <a:latin typeface="Courier New"/>
                <a:ea typeface="Courier New"/>
                <a:cs typeface="Courier New"/>
                <a:sym typeface="Courier New"/>
              </a:rPr>
              <a:t>E</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4th message: 	</a:t>
            </a:r>
            <a:r>
              <a:rPr b="1" lang="en" sz="1600">
                <a:solidFill>
                  <a:srgbClr val="E06666"/>
                </a:solidFill>
                <a:latin typeface="Courier New"/>
                <a:ea typeface="Courier New"/>
                <a:cs typeface="Courier New"/>
                <a:sym typeface="Courier New"/>
              </a:rPr>
              <a:t>D</a:t>
            </a:r>
            <a:r>
              <a:rPr b="1" lang="en" sz="1600">
                <a:solidFill>
                  <a:srgbClr val="93C47D"/>
                </a:solidFill>
                <a:latin typeface="Courier New"/>
                <a:ea typeface="Courier New"/>
                <a:cs typeface="Courier New"/>
                <a:sym typeface="Courier New"/>
              </a:rPr>
              <a:t>V</a:t>
            </a:r>
            <a:r>
              <a:rPr b="1" lang="en" sz="1600">
                <a:solidFill>
                  <a:srgbClr val="6FA8DC"/>
                </a:solidFill>
                <a:latin typeface="Courier New"/>
                <a:ea typeface="Courier New"/>
                <a:cs typeface="Courier New"/>
                <a:sym typeface="Courier New"/>
              </a:rPr>
              <a:t>Y</a:t>
            </a:r>
            <a:r>
              <a:rPr b="1" lang="en" sz="1600">
                <a:solidFill>
                  <a:srgbClr val="E06666"/>
                </a:solidFill>
                <a:latin typeface="Courier New"/>
                <a:ea typeface="Courier New"/>
                <a:cs typeface="Courier New"/>
                <a:sym typeface="Courier New"/>
              </a:rPr>
              <a:t>P</a:t>
            </a:r>
            <a:r>
              <a:rPr b="1" lang="en" sz="1600">
                <a:solidFill>
                  <a:srgbClr val="93C47D"/>
                </a:solidFill>
                <a:latin typeface="Courier New"/>
                <a:ea typeface="Courier New"/>
                <a:cs typeface="Courier New"/>
                <a:sym typeface="Courier New"/>
              </a:rPr>
              <a:t>Z</a:t>
            </a:r>
            <a:r>
              <a:rPr b="1" lang="en" sz="1600">
                <a:solidFill>
                  <a:srgbClr val="6FA8DC"/>
                </a:solidFill>
                <a:latin typeface="Courier New"/>
                <a:ea typeface="Courier New"/>
                <a:cs typeface="Courier New"/>
                <a:sym typeface="Courier New"/>
              </a:rPr>
              <a:t>K</a:t>
            </a:r>
            <a:r>
              <a:rPr b="1" lang="en" sz="1600">
                <a:latin typeface="Courier New"/>
                <a:ea typeface="Courier New"/>
                <a:cs typeface="Courier New"/>
                <a:sym typeface="Courier New"/>
              </a:rPr>
              <a:t>...</a:t>
            </a:r>
            <a:endParaRPr b="1"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08" name="Google Shape;308;p51"/>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600">
                <a:latin typeface="Playfair Display"/>
                <a:ea typeface="Playfair Display"/>
                <a:cs typeface="Playfair Display"/>
                <a:sym typeface="Playfair Display"/>
              </a:rPr>
              <a:t>1st message: 	</a:t>
            </a:r>
            <a:r>
              <a:rPr b="1" lang="en" sz="1600">
                <a:solidFill>
                  <a:srgbClr val="E06666"/>
                </a:solidFill>
                <a:latin typeface="Courier New"/>
                <a:ea typeface="Courier New"/>
                <a:cs typeface="Courier New"/>
                <a:sym typeface="Courier New"/>
              </a:rPr>
              <a:t>L</a:t>
            </a:r>
            <a:r>
              <a:rPr b="1" lang="en" sz="1600">
                <a:solidFill>
                  <a:srgbClr val="93C47D"/>
                </a:solidFill>
                <a:latin typeface="Courier New"/>
                <a:ea typeface="Courier New"/>
                <a:cs typeface="Courier New"/>
                <a:sym typeface="Courier New"/>
              </a:rPr>
              <a:t>O</a:t>
            </a:r>
            <a:r>
              <a:rPr b="1" lang="en" sz="1600">
                <a:solidFill>
                  <a:srgbClr val="6FA8DC"/>
                </a:solidFill>
                <a:latin typeface="Courier New"/>
                <a:ea typeface="Courier New"/>
                <a:cs typeface="Courier New"/>
                <a:sym typeface="Courier New"/>
              </a:rPr>
              <a:t>K</a:t>
            </a:r>
            <a:r>
              <a:rPr b="1" lang="en" sz="1600">
                <a:solidFill>
                  <a:srgbClr val="E06666"/>
                </a:solidFill>
                <a:latin typeface="Courier New"/>
                <a:ea typeface="Courier New"/>
                <a:cs typeface="Courier New"/>
                <a:sym typeface="Courier New"/>
              </a:rPr>
              <a:t>R</a:t>
            </a:r>
            <a:r>
              <a:rPr b="1" lang="en" sz="1600">
                <a:solidFill>
                  <a:srgbClr val="93C47D"/>
                </a:solidFill>
                <a:latin typeface="Courier New"/>
                <a:ea typeface="Courier New"/>
                <a:cs typeface="Courier New"/>
                <a:sym typeface="Courier New"/>
              </a:rPr>
              <a:t>G</a:t>
            </a:r>
            <a:r>
              <a:rPr b="1" lang="en" sz="1600">
                <a:solidFill>
                  <a:srgbClr val="6FA8DC"/>
                </a:solidFill>
                <a:latin typeface="Courier New"/>
                <a:ea typeface="Courier New"/>
                <a:cs typeface="Courier New"/>
                <a:sym typeface="Courier New"/>
              </a:rPr>
              <a:t>M</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2nd message: 	</a:t>
            </a:r>
            <a:r>
              <a:rPr b="1" lang="en" sz="1600">
                <a:solidFill>
                  <a:srgbClr val="E06666"/>
                </a:solidFill>
                <a:latin typeface="Courier New"/>
                <a:ea typeface="Courier New"/>
                <a:cs typeface="Courier New"/>
                <a:sym typeface="Courier New"/>
              </a:rPr>
              <a:t>M</a:t>
            </a:r>
            <a:r>
              <a:rPr b="1" lang="en" sz="1600">
                <a:solidFill>
                  <a:srgbClr val="93C47D"/>
                </a:solidFill>
                <a:latin typeface="Courier New"/>
                <a:ea typeface="Courier New"/>
                <a:cs typeface="Courier New"/>
                <a:sym typeface="Courier New"/>
              </a:rPr>
              <a:t>V</a:t>
            </a:r>
            <a:r>
              <a:rPr b="1" lang="en" sz="1600">
                <a:solidFill>
                  <a:srgbClr val="6FA8DC"/>
                </a:solidFill>
                <a:latin typeface="Courier New"/>
                <a:ea typeface="Courier New"/>
                <a:cs typeface="Courier New"/>
                <a:sym typeface="Courier New"/>
              </a:rPr>
              <a:t>T</a:t>
            </a:r>
            <a:r>
              <a:rPr b="1" lang="en" sz="1600">
                <a:solidFill>
                  <a:srgbClr val="E06666"/>
                </a:solidFill>
                <a:latin typeface="Courier New"/>
                <a:ea typeface="Courier New"/>
                <a:cs typeface="Courier New"/>
                <a:sym typeface="Courier New"/>
              </a:rPr>
              <a:t>X</a:t>
            </a:r>
            <a:r>
              <a:rPr b="1" lang="en" sz="1600">
                <a:solidFill>
                  <a:srgbClr val="93C47D"/>
                </a:solidFill>
                <a:latin typeface="Courier New"/>
                <a:ea typeface="Courier New"/>
                <a:cs typeface="Courier New"/>
                <a:sym typeface="Courier New"/>
              </a:rPr>
              <a:t>Z</a:t>
            </a:r>
            <a:r>
              <a:rPr b="1" lang="en" sz="1600">
                <a:solidFill>
                  <a:srgbClr val="6FA8DC"/>
                </a:solidFill>
                <a:latin typeface="Courier New"/>
                <a:ea typeface="Courier New"/>
                <a:cs typeface="Courier New"/>
                <a:sym typeface="Courier New"/>
              </a:rPr>
              <a:t>E</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3rd message: 	</a:t>
            </a:r>
            <a:r>
              <a:rPr b="1" lang="en" sz="1600">
                <a:solidFill>
                  <a:srgbClr val="E06666"/>
                </a:solidFill>
                <a:latin typeface="Courier New"/>
                <a:ea typeface="Courier New"/>
                <a:cs typeface="Courier New"/>
                <a:sym typeface="Courier New"/>
              </a:rPr>
              <a:t>J</a:t>
            </a:r>
            <a:r>
              <a:rPr b="1" lang="en" sz="1600">
                <a:solidFill>
                  <a:srgbClr val="93C47D"/>
                </a:solidFill>
                <a:latin typeface="Courier New"/>
                <a:ea typeface="Courier New"/>
                <a:cs typeface="Courier New"/>
                <a:sym typeface="Courier New"/>
              </a:rPr>
              <a:t>K</a:t>
            </a:r>
            <a:r>
              <a:rPr b="1" lang="en" sz="1600">
                <a:solidFill>
                  <a:srgbClr val="6FA8DC"/>
                </a:solidFill>
                <a:latin typeface="Courier New"/>
                <a:ea typeface="Courier New"/>
                <a:cs typeface="Courier New"/>
                <a:sym typeface="Courier New"/>
              </a:rPr>
              <a:t>T</a:t>
            </a:r>
            <a:r>
              <a:rPr b="1" lang="en" sz="1600">
                <a:solidFill>
                  <a:srgbClr val="E06666"/>
                </a:solidFill>
                <a:latin typeface="Courier New"/>
                <a:ea typeface="Courier New"/>
                <a:cs typeface="Courier New"/>
                <a:sym typeface="Courier New"/>
              </a:rPr>
              <a:t>M</a:t>
            </a:r>
            <a:r>
              <a:rPr b="1" lang="en" sz="1600">
                <a:solidFill>
                  <a:srgbClr val="93C47D"/>
                </a:solidFill>
                <a:latin typeface="Courier New"/>
                <a:ea typeface="Courier New"/>
                <a:cs typeface="Courier New"/>
                <a:sym typeface="Courier New"/>
              </a:rPr>
              <a:t>P</a:t>
            </a:r>
            <a:r>
              <a:rPr b="1" lang="en" sz="1600">
                <a:solidFill>
                  <a:srgbClr val="6FA8DC"/>
                </a:solidFill>
                <a:latin typeface="Courier New"/>
                <a:ea typeface="Courier New"/>
                <a:cs typeface="Courier New"/>
                <a:sym typeface="Courier New"/>
              </a:rPr>
              <a:t>E</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4th message: 	</a:t>
            </a:r>
            <a:r>
              <a:rPr b="1" lang="en" sz="1600">
                <a:solidFill>
                  <a:srgbClr val="E06666"/>
                </a:solidFill>
                <a:latin typeface="Courier New"/>
                <a:ea typeface="Courier New"/>
                <a:cs typeface="Courier New"/>
                <a:sym typeface="Courier New"/>
              </a:rPr>
              <a:t>D</a:t>
            </a:r>
            <a:r>
              <a:rPr b="1" lang="en" sz="1600">
                <a:solidFill>
                  <a:srgbClr val="93C47D"/>
                </a:solidFill>
                <a:latin typeface="Courier New"/>
                <a:ea typeface="Courier New"/>
                <a:cs typeface="Courier New"/>
                <a:sym typeface="Courier New"/>
              </a:rPr>
              <a:t>V</a:t>
            </a:r>
            <a:r>
              <a:rPr b="1" lang="en" sz="1600">
                <a:solidFill>
                  <a:srgbClr val="6FA8DC"/>
                </a:solidFill>
                <a:latin typeface="Courier New"/>
                <a:ea typeface="Courier New"/>
                <a:cs typeface="Courier New"/>
                <a:sym typeface="Courier New"/>
              </a:rPr>
              <a:t>Y</a:t>
            </a:r>
            <a:r>
              <a:rPr b="1" lang="en" sz="1600">
                <a:solidFill>
                  <a:srgbClr val="E06666"/>
                </a:solidFill>
                <a:latin typeface="Courier New"/>
                <a:ea typeface="Courier New"/>
                <a:cs typeface="Courier New"/>
                <a:sym typeface="Courier New"/>
              </a:rPr>
              <a:t>P</a:t>
            </a:r>
            <a:r>
              <a:rPr b="1" lang="en" sz="1600">
                <a:solidFill>
                  <a:srgbClr val="93C47D"/>
                </a:solidFill>
                <a:latin typeface="Courier New"/>
                <a:ea typeface="Courier New"/>
                <a:cs typeface="Courier New"/>
                <a:sym typeface="Courier New"/>
              </a:rPr>
              <a:t>Z</a:t>
            </a:r>
            <a:r>
              <a:rPr b="1" lang="en" sz="1600">
                <a:solidFill>
                  <a:srgbClr val="6FA8DC"/>
                </a:solidFill>
                <a:latin typeface="Courier New"/>
                <a:ea typeface="Courier New"/>
                <a:cs typeface="Courier New"/>
                <a:sym typeface="Courier New"/>
              </a:rPr>
              <a:t>K</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1st letter:		</a:t>
            </a:r>
            <a:r>
              <a:rPr lang="en" sz="1600">
                <a:latin typeface="Courier New"/>
                <a:ea typeface="Courier New"/>
                <a:cs typeface="Courier New"/>
                <a:sym typeface="Courier New"/>
              </a:rPr>
              <a:t>A B C D E F G H I J K L M N O P Q R S T U V W X Y Z</a:t>
            </a:r>
            <a:endParaRPr sz="1600">
              <a:latin typeface="Courier New"/>
              <a:ea typeface="Courier New"/>
              <a:cs typeface="Courier New"/>
              <a:sym typeface="Courier New"/>
            </a:endParaRPr>
          </a:p>
          <a:p>
            <a:pPr indent="0" lvl="0" marL="0" marR="0" rtl="0" algn="l">
              <a:lnSpc>
                <a:spcPct val="115000"/>
              </a:lnSpc>
              <a:spcBef>
                <a:spcPts val="0"/>
              </a:spcBef>
              <a:spcAft>
                <a:spcPts val="0"/>
              </a:spcAft>
              <a:buNone/>
            </a:pPr>
            <a:r>
              <a:rPr i="1" lang="en" sz="1600">
                <a:latin typeface="Playfair Display"/>
                <a:ea typeface="Playfair Display"/>
                <a:cs typeface="Playfair Display"/>
                <a:sym typeface="Playfair Display"/>
              </a:rPr>
              <a:t>4th letter:		</a:t>
            </a:r>
            <a:r>
              <a:rPr lang="en" sz="1600">
                <a:latin typeface="Courier New"/>
                <a:ea typeface="Courier New"/>
                <a:cs typeface="Courier New"/>
                <a:sym typeface="Courier New"/>
              </a:rPr>
              <a:t>      P           M   R X</a:t>
            </a:r>
            <a:endParaRPr sz="16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
        <p:nvSpPr>
          <p:cNvPr id="309" name="Google Shape;309;p51"/>
          <p:cNvSpPr txBox="1"/>
          <p:nvPr/>
        </p:nvSpPr>
        <p:spPr>
          <a:xfrm>
            <a:off x="3964575" y="1264475"/>
            <a:ext cx="4544700" cy="19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2"/>
                </a:solidFill>
                <a:latin typeface="Playfair Display"/>
                <a:ea typeface="Playfair Display"/>
                <a:cs typeface="Playfair Display"/>
                <a:sym typeface="Playfair Display"/>
              </a:rPr>
              <a:t>(L,R)</a:t>
            </a:r>
            <a:endParaRPr sz="1600">
              <a:solidFill>
                <a:schemeClr val="lt2"/>
              </a:solidFill>
              <a:latin typeface="Playfair Display"/>
              <a:ea typeface="Playfair Display"/>
              <a:cs typeface="Playfair Display"/>
              <a:sym typeface="Playfair Display"/>
            </a:endParaRPr>
          </a:p>
          <a:p>
            <a:pPr indent="0" lvl="0" marL="0" rtl="0" algn="l">
              <a:lnSpc>
                <a:spcPct val="115000"/>
              </a:lnSpc>
              <a:spcBef>
                <a:spcPts val="1000"/>
              </a:spcBef>
              <a:spcAft>
                <a:spcPts val="0"/>
              </a:spcAft>
              <a:buNone/>
            </a:pPr>
            <a:r>
              <a:rPr lang="en" sz="1600">
                <a:solidFill>
                  <a:schemeClr val="lt2"/>
                </a:solidFill>
                <a:latin typeface="Playfair Display"/>
                <a:ea typeface="Playfair Display"/>
                <a:cs typeface="Playfair Display"/>
                <a:sym typeface="Playfair Display"/>
              </a:rPr>
              <a:t>(M, X)</a:t>
            </a:r>
            <a:endParaRPr sz="1600">
              <a:solidFill>
                <a:schemeClr val="lt2"/>
              </a:solidFill>
              <a:latin typeface="Playfair Display"/>
              <a:ea typeface="Playfair Display"/>
              <a:cs typeface="Playfair Display"/>
              <a:sym typeface="Playfair Display"/>
            </a:endParaRPr>
          </a:p>
          <a:p>
            <a:pPr indent="0" lvl="0" marL="0" rtl="0" algn="l">
              <a:lnSpc>
                <a:spcPct val="115000"/>
              </a:lnSpc>
              <a:spcBef>
                <a:spcPts val="1000"/>
              </a:spcBef>
              <a:spcAft>
                <a:spcPts val="0"/>
              </a:spcAft>
              <a:buNone/>
            </a:pPr>
            <a:r>
              <a:rPr lang="en" sz="1600">
                <a:solidFill>
                  <a:schemeClr val="lt2"/>
                </a:solidFill>
                <a:latin typeface="Playfair Display"/>
                <a:ea typeface="Playfair Display"/>
                <a:cs typeface="Playfair Display"/>
                <a:sym typeface="Playfair Display"/>
              </a:rPr>
              <a:t>(J, M)</a:t>
            </a:r>
            <a:endParaRPr sz="1600">
              <a:solidFill>
                <a:schemeClr val="lt2"/>
              </a:solidFill>
              <a:latin typeface="Playfair Display"/>
              <a:ea typeface="Playfair Display"/>
              <a:cs typeface="Playfair Display"/>
              <a:sym typeface="Playfair Display"/>
            </a:endParaRPr>
          </a:p>
          <a:p>
            <a:pPr indent="0" lvl="0" marL="0" rtl="0" algn="l">
              <a:lnSpc>
                <a:spcPct val="115000"/>
              </a:lnSpc>
              <a:spcBef>
                <a:spcPts val="1000"/>
              </a:spcBef>
              <a:spcAft>
                <a:spcPts val="1000"/>
              </a:spcAft>
              <a:buNone/>
            </a:pPr>
            <a:r>
              <a:rPr lang="en" sz="1600">
                <a:solidFill>
                  <a:schemeClr val="lt2"/>
                </a:solidFill>
                <a:latin typeface="Playfair Display"/>
                <a:ea typeface="Playfair Display"/>
                <a:cs typeface="Playfair Display"/>
                <a:sym typeface="Playfair Display"/>
              </a:rPr>
              <a:t>(D, P)</a:t>
            </a:r>
            <a:endParaRPr sz="1600">
              <a:solidFill>
                <a:schemeClr val="lt2"/>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Design</a:t>
            </a:r>
            <a:endParaRPr>
              <a:latin typeface="Playfair Display"/>
              <a:ea typeface="Playfair Display"/>
              <a:cs typeface="Playfair Display"/>
              <a:sym typeface="Playfair Display"/>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Keyboard</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Scrambler</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3 scramblers/“rotors”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Display lampboard</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Reflector</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Plugboard</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6 cables to swap 6 pairs of letters</a:t>
            </a:r>
            <a:endParaRPr sz="1600">
              <a:solidFill>
                <a:srgbClr val="B7B7B7"/>
              </a:solidFill>
              <a:latin typeface="Playfair Display"/>
              <a:ea typeface="Playfair Display"/>
              <a:cs typeface="Playfair Display"/>
              <a:sym typeface="Playfair Displ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15" name="Google Shape;315;p52"/>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600">
                <a:latin typeface="Playfair Display"/>
                <a:ea typeface="Playfair Display"/>
                <a:cs typeface="Playfair Display"/>
                <a:sym typeface="Playfair Display"/>
              </a:rPr>
              <a:t>1st message: 	</a:t>
            </a:r>
            <a:r>
              <a:rPr b="1" lang="en" sz="1600">
                <a:solidFill>
                  <a:srgbClr val="E06666"/>
                </a:solidFill>
                <a:latin typeface="Courier New"/>
                <a:ea typeface="Courier New"/>
                <a:cs typeface="Courier New"/>
                <a:sym typeface="Courier New"/>
              </a:rPr>
              <a:t>L</a:t>
            </a:r>
            <a:r>
              <a:rPr b="1" lang="en" sz="1600">
                <a:solidFill>
                  <a:srgbClr val="93C47D"/>
                </a:solidFill>
                <a:latin typeface="Courier New"/>
                <a:ea typeface="Courier New"/>
                <a:cs typeface="Courier New"/>
                <a:sym typeface="Courier New"/>
              </a:rPr>
              <a:t>O</a:t>
            </a:r>
            <a:r>
              <a:rPr b="1" lang="en" sz="1600">
                <a:solidFill>
                  <a:srgbClr val="6FA8DC"/>
                </a:solidFill>
                <a:latin typeface="Courier New"/>
                <a:ea typeface="Courier New"/>
                <a:cs typeface="Courier New"/>
                <a:sym typeface="Courier New"/>
              </a:rPr>
              <a:t>K</a:t>
            </a:r>
            <a:r>
              <a:rPr b="1" lang="en" sz="1600">
                <a:solidFill>
                  <a:srgbClr val="E06666"/>
                </a:solidFill>
                <a:latin typeface="Courier New"/>
                <a:ea typeface="Courier New"/>
                <a:cs typeface="Courier New"/>
                <a:sym typeface="Courier New"/>
              </a:rPr>
              <a:t>R</a:t>
            </a:r>
            <a:r>
              <a:rPr b="1" lang="en" sz="1600">
                <a:solidFill>
                  <a:srgbClr val="93C47D"/>
                </a:solidFill>
                <a:latin typeface="Courier New"/>
                <a:ea typeface="Courier New"/>
                <a:cs typeface="Courier New"/>
                <a:sym typeface="Courier New"/>
              </a:rPr>
              <a:t>G</a:t>
            </a:r>
            <a:r>
              <a:rPr b="1" lang="en" sz="1600">
                <a:solidFill>
                  <a:srgbClr val="6FA8DC"/>
                </a:solidFill>
                <a:latin typeface="Courier New"/>
                <a:ea typeface="Courier New"/>
                <a:cs typeface="Courier New"/>
                <a:sym typeface="Courier New"/>
              </a:rPr>
              <a:t>M</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2nd message: 	</a:t>
            </a:r>
            <a:r>
              <a:rPr b="1" lang="en" sz="1600">
                <a:solidFill>
                  <a:srgbClr val="E06666"/>
                </a:solidFill>
                <a:latin typeface="Courier New"/>
                <a:ea typeface="Courier New"/>
                <a:cs typeface="Courier New"/>
                <a:sym typeface="Courier New"/>
              </a:rPr>
              <a:t>M</a:t>
            </a:r>
            <a:r>
              <a:rPr b="1" lang="en" sz="1600">
                <a:solidFill>
                  <a:srgbClr val="93C47D"/>
                </a:solidFill>
                <a:latin typeface="Courier New"/>
                <a:ea typeface="Courier New"/>
                <a:cs typeface="Courier New"/>
                <a:sym typeface="Courier New"/>
              </a:rPr>
              <a:t>V</a:t>
            </a:r>
            <a:r>
              <a:rPr b="1" lang="en" sz="1600">
                <a:solidFill>
                  <a:srgbClr val="6FA8DC"/>
                </a:solidFill>
                <a:latin typeface="Courier New"/>
                <a:ea typeface="Courier New"/>
                <a:cs typeface="Courier New"/>
                <a:sym typeface="Courier New"/>
              </a:rPr>
              <a:t>T</a:t>
            </a:r>
            <a:r>
              <a:rPr b="1" lang="en" sz="1600">
                <a:solidFill>
                  <a:srgbClr val="E06666"/>
                </a:solidFill>
                <a:latin typeface="Courier New"/>
                <a:ea typeface="Courier New"/>
                <a:cs typeface="Courier New"/>
                <a:sym typeface="Courier New"/>
              </a:rPr>
              <a:t>X</a:t>
            </a:r>
            <a:r>
              <a:rPr b="1" lang="en" sz="1600">
                <a:solidFill>
                  <a:srgbClr val="93C47D"/>
                </a:solidFill>
                <a:latin typeface="Courier New"/>
                <a:ea typeface="Courier New"/>
                <a:cs typeface="Courier New"/>
                <a:sym typeface="Courier New"/>
              </a:rPr>
              <a:t>Z</a:t>
            </a:r>
            <a:r>
              <a:rPr b="1" lang="en" sz="1600">
                <a:solidFill>
                  <a:srgbClr val="6FA8DC"/>
                </a:solidFill>
                <a:latin typeface="Courier New"/>
                <a:ea typeface="Courier New"/>
                <a:cs typeface="Courier New"/>
                <a:sym typeface="Courier New"/>
              </a:rPr>
              <a:t>E</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3rd message: 	</a:t>
            </a:r>
            <a:r>
              <a:rPr b="1" lang="en" sz="1600">
                <a:solidFill>
                  <a:srgbClr val="E06666"/>
                </a:solidFill>
                <a:latin typeface="Courier New"/>
                <a:ea typeface="Courier New"/>
                <a:cs typeface="Courier New"/>
                <a:sym typeface="Courier New"/>
              </a:rPr>
              <a:t>J</a:t>
            </a:r>
            <a:r>
              <a:rPr b="1" lang="en" sz="1600">
                <a:solidFill>
                  <a:srgbClr val="93C47D"/>
                </a:solidFill>
                <a:latin typeface="Courier New"/>
                <a:ea typeface="Courier New"/>
                <a:cs typeface="Courier New"/>
                <a:sym typeface="Courier New"/>
              </a:rPr>
              <a:t>K</a:t>
            </a:r>
            <a:r>
              <a:rPr b="1" lang="en" sz="1600">
                <a:solidFill>
                  <a:srgbClr val="6FA8DC"/>
                </a:solidFill>
                <a:latin typeface="Courier New"/>
                <a:ea typeface="Courier New"/>
                <a:cs typeface="Courier New"/>
                <a:sym typeface="Courier New"/>
              </a:rPr>
              <a:t>T</a:t>
            </a:r>
            <a:r>
              <a:rPr b="1" lang="en" sz="1600">
                <a:solidFill>
                  <a:srgbClr val="E06666"/>
                </a:solidFill>
                <a:latin typeface="Courier New"/>
                <a:ea typeface="Courier New"/>
                <a:cs typeface="Courier New"/>
                <a:sym typeface="Courier New"/>
              </a:rPr>
              <a:t>M</a:t>
            </a:r>
            <a:r>
              <a:rPr b="1" lang="en" sz="1600">
                <a:solidFill>
                  <a:srgbClr val="93C47D"/>
                </a:solidFill>
                <a:latin typeface="Courier New"/>
                <a:ea typeface="Courier New"/>
                <a:cs typeface="Courier New"/>
                <a:sym typeface="Courier New"/>
              </a:rPr>
              <a:t>P</a:t>
            </a:r>
            <a:r>
              <a:rPr b="1" lang="en" sz="1600">
                <a:solidFill>
                  <a:srgbClr val="6FA8DC"/>
                </a:solidFill>
                <a:latin typeface="Courier New"/>
                <a:ea typeface="Courier New"/>
                <a:cs typeface="Courier New"/>
                <a:sym typeface="Courier New"/>
              </a:rPr>
              <a:t>E</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4th message: 	</a:t>
            </a:r>
            <a:r>
              <a:rPr b="1" lang="en" sz="1600">
                <a:solidFill>
                  <a:srgbClr val="E06666"/>
                </a:solidFill>
                <a:latin typeface="Courier New"/>
                <a:ea typeface="Courier New"/>
                <a:cs typeface="Courier New"/>
                <a:sym typeface="Courier New"/>
              </a:rPr>
              <a:t>D</a:t>
            </a:r>
            <a:r>
              <a:rPr b="1" lang="en" sz="1600">
                <a:solidFill>
                  <a:srgbClr val="93C47D"/>
                </a:solidFill>
                <a:latin typeface="Courier New"/>
                <a:ea typeface="Courier New"/>
                <a:cs typeface="Courier New"/>
                <a:sym typeface="Courier New"/>
              </a:rPr>
              <a:t>V</a:t>
            </a:r>
            <a:r>
              <a:rPr b="1" lang="en" sz="1600">
                <a:solidFill>
                  <a:srgbClr val="6FA8DC"/>
                </a:solidFill>
                <a:latin typeface="Courier New"/>
                <a:ea typeface="Courier New"/>
                <a:cs typeface="Courier New"/>
                <a:sym typeface="Courier New"/>
              </a:rPr>
              <a:t>Y</a:t>
            </a:r>
            <a:r>
              <a:rPr b="1" lang="en" sz="1600">
                <a:solidFill>
                  <a:srgbClr val="E06666"/>
                </a:solidFill>
                <a:latin typeface="Courier New"/>
                <a:ea typeface="Courier New"/>
                <a:cs typeface="Courier New"/>
                <a:sym typeface="Courier New"/>
              </a:rPr>
              <a:t>P</a:t>
            </a:r>
            <a:r>
              <a:rPr b="1" lang="en" sz="1600">
                <a:solidFill>
                  <a:srgbClr val="93C47D"/>
                </a:solidFill>
                <a:latin typeface="Courier New"/>
                <a:ea typeface="Courier New"/>
                <a:cs typeface="Courier New"/>
                <a:sym typeface="Courier New"/>
              </a:rPr>
              <a:t>Z</a:t>
            </a:r>
            <a:r>
              <a:rPr b="1" lang="en" sz="1600">
                <a:solidFill>
                  <a:srgbClr val="6FA8DC"/>
                </a:solidFill>
                <a:latin typeface="Courier New"/>
                <a:ea typeface="Courier New"/>
                <a:cs typeface="Courier New"/>
                <a:sym typeface="Courier New"/>
              </a:rPr>
              <a:t>K</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1st letter:		</a:t>
            </a:r>
            <a:r>
              <a:rPr lang="en" sz="1600">
                <a:latin typeface="Courier New"/>
                <a:ea typeface="Courier New"/>
                <a:cs typeface="Courier New"/>
                <a:sym typeface="Courier New"/>
              </a:rPr>
              <a:t>A B C D E F G H I J K L M N O P Q R S T U V W X Y Z</a:t>
            </a:r>
            <a:endParaRPr sz="1600">
              <a:latin typeface="Courier New"/>
              <a:ea typeface="Courier New"/>
              <a:cs typeface="Courier New"/>
              <a:sym typeface="Courier New"/>
            </a:endParaRPr>
          </a:p>
          <a:p>
            <a:pPr indent="0" lvl="0" marL="0" marR="0" rtl="0" algn="l">
              <a:lnSpc>
                <a:spcPct val="115000"/>
              </a:lnSpc>
              <a:spcBef>
                <a:spcPts val="0"/>
              </a:spcBef>
              <a:spcAft>
                <a:spcPts val="0"/>
              </a:spcAft>
              <a:buNone/>
            </a:pPr>
            <a:r>
              <a:rPr i="1" lang="en" sz="1600">
                <a:latin typeface="Playfair Display"/>
                <a:ea typeface="Playfair Display"/>
                <a:cs typeface="Playfair Display"/>
                <a:sym typeface="Playfair Display"/>
              </a:rPr>
              <a:t>4th letter:		</a:t>
            </a:r>
            <a:r>
              <a:rPr lang="en" sz="1600">
                <a:latin typeface="Courier New"/>
                <a:ea typeface="Courier New"/>
                <a:cs typeface="Courier New"/>
                <a:sym typeface="Courier New"/>
              </a:rPr>
              <a:t>F</a:t>
            </a:r>
            <a:r>
              <a:rPr lang="en" sz="1600">
                <a:latin typeface="Courier New"/>
                <a:ea typeface="Courier New"/>
                <a:cs typeface="Courier New"/>
                <a:sym typeface="Courier New"/>
              </a:rPr>
              <a:t> Q H P L W O G B M V R X U Y C Z I T N J E A S D K</a:t>
            </a:r>
            <a:endParaRPr sz="16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
        <p:nvSpPr>
          <p:cNvPr id="316" name="Google Shape;316;p52"/>
          <p:cNvSpPr txBox="1"/>
          <p:nvPr/>
        </p:nvSpPr>
        <p:spPr>
          <a:xfrm>
            <a:off x="3964575" y="1264475"/>
            <a:ext cx="4544700" cy="19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2"/>
                </a:solidFill>
                <a:latin typeface="Playfair Display"/>
                <a:ea typeface="Playfair Display"/>
                <a:cs typeface="Playfair Display"/>
                <a:sym typeface="Playfair Display"/>
              </a:rPr>
              <a:t>(L,R)</a:t>
            </a:r>
            <a:endParaRPr sz="1600">
              <a:solidFill>
                <a:schemeClr val="lt2"/>
              </a:solidFill>
              <a:latin typeface="Playfair Display"/>
              <a:ea typeface="Playfair Display"/>
              <a:cs typeface="Playfair Display"/>
              <a:sym typeface="Playfair Display"/>
            </a:endParaRPr>
          </a:p>
          <a:p>
            <a:pPr indent="0" lvl="0" marL="0" rtl="0" algn="l">
              <a:lnSpc>
                <a:spcPct val="115000"/>
              </a:lnSpc>
              <a:spcBef>
                <a:spcPts val="1000"/>
              </a:spcBef>
              <a:spcAft>
                <a:spcPts val="0"/>
              </a:spcAft>
              <a:buNone/>
            </a:pPr>
            <a:r>
              <a:rPr lang="en" sz="1600">
                <a:solidFill>
                  <a:schemeClr val="lt2"/>
                </a:solidFill>
                <a:latin typeface="Playfair Display"/>
                <a:ea typeface="Playfair Display"/>
                <a:cs typeface="Playfair Display"/>
                <a:sym typeface="Playfair Display"/>
              </a:rPr>
              <a:t>(M, X)</a:t>
            </a:r>
            <a:endParaRPr sz="1600">
              <a:solidFill>
                <a:schemeClr val="lt2"/>
              </a:solidFill>
              <a:latin typeface="Playfair Display"/>
              <a:ea typeface="Playfair Display"/>
              <a:cs typeface="Playfair Display"/>
              <a:sym typeface="Playfair Display"/>
            </a:endParaRPr>
          </a:p>
          <a:p>
            <a:pPr indent="0" lvl="0" marL="0" rtl="0" algn="l">
              <a:lnSpc>
                <a:spcPct val="115000"/>
              </a:lnSpc>
              <a:spcBef>
                <a:spcPts val="1000"/>
              </a:spcBef>
              <a:spcAft>
                <a:spcPts val="0"/>
              </a:spcAft>
              <a:buNone/>
            </a:pPr>
            <a:r>
              <a:rPr lang="en" sz="1600">
                <a:solidFill>
                  <a:schemeClr val="lt2"/>
                </a:solidFill>
                <a:latin typeface="Playfair Display"/>
                <a:ea typeface="Playfair Display"/>
                <a:cs typeface="Playfair Display"/>
                <a:sym typeface="Playfair Display"/>
              </a:rPr>
              <a:t>(J, M)</a:t>
            </a:r>
            <a:endParaRPr sz="1600">
              <a:solidFill>
                <a:schemeClr val="lt2"/>
              </a:solidFill>
              <a:latin typeface="Playfair Display"/>
              <a:ea typeface="Playfair Display"/>
              <a:cs typeface="Playfair Display"/>
              <a:sym typeface="Playfair Display"/>
            </a:endParaRPr>
          </a:p>
          <a:p>
            <a:pPr indent="0" lvl="0" marL="0" rtl="0" algn="l">
              <a:lnSpc>
                <a:spcPct val="115000"/>
              </a:lnSpc>
              <a:spcBef>
                <a:spcPts val="1000"/>
              </a:spcBef>
              <a:spcAft>
                <a:spcPts val="1000"/>
              </a:spcAft>
              <a:buNone/>
            </a:pPr>
            <a:r>
              <a:rPr lang="en" sz="1600">
                <a:solidFill>
                  <a:schemeClr val="lt2"/>
                </a:solidFill>
                <a:latin typeface="Playfair Display"/>
                <a:ea typeface="Playfair Display"/>
                <a:cs typeface="Playfair Display"/>
                <a:sym typeface="Playfair Display"/>
              </a:rPr>
              <a:t>(D, P)</a:t>
            </a:r>
            <a:endParaRPr sz="1600">
              <a:solidFill>
                <a:schemeClr val="lt2"/>
              </a:solidFill>
              <a:latin typeface="Playfair Display"/>
              <a:ea typeface="Playfair Display"/>
              <a:cs typeface="Playfair Display"/>
              <a:sym typeface="Playfair Displ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22" name="Google Shape;322;p53"/>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latin typeface="Playfair Display"/>
                <a:ea typeface="Playfair Display"/>
                <a:cs typeface="Playfair Display"/>
                <a:sym typeface="Playfair Display"/>
              </a:rPr>
              <a:t>A </a:t>
            </a:r>
            <a:r>
              <a:rPr lang="en" sz="1600">
                <a:latin typeface="Helvetica Neue"/>
                <a:ea typeface="Helvetica Neue"/>
                <a:cs typeface="Helvetica Neue"/>
                <a:sym typeface="Helvetica Neue"/>
              </a:rPr>
              <a:t>→ </a:t>
            </a:r>
            <a:r>
              <a:rPr lang="en" sz="1600">
                <a:latin typeface="Playfair Display"/>
                <a:ea typeface="Playfair Display"/>
                <a:cs typeface="Playfair Display"/>
                <a:sym typeface="Playfair Display"/>
              </a:rPr>
              <a:t>F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W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A							</a:t>
            </a:r>
            <a:r>
              <a:rPr i="1" lang="en" sz="1600">
                <a:latin typeface="Playfair Display"/>
                <a:ea typeface="Playfair Display"/>
                <a:cs typeface="Playfair Display"/>
                <a:sym typeface="Playfair Display"/>
              </a:rPr>
              <a:t>3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B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Q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Z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K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V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E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L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R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I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B		</a:t>
            </a:r>
            <a:r>
              <a:rPr i="1" lang="en" sz="1600">
                <a:latin typeface="Playfair Display"/>
                <a:ea typeface="Playfair Display"/>
                <a:cs typeface="Playfair Display"/>
                <a:sym typeface="Playfair Display"/>
              </a:rPr>
              <a:t>9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C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H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G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O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Y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D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P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C			</a:t>
            </a:r>
            <a:r>
              <a:rPr i="1" lang="en" sz="1600">
                <a:latin typeface="Playfair Display"/>
                <a:ea typeface="Playfair Display"/>
                <a:cs typeface="Playfair Display"/>
                <a:sym typeface="Playfair Display"/>
              </a:rPr>
              <a:t>7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J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M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X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S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N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U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J				</a:t>
            </a:r>
            <a:r>
              <a:rPr i="1" lang="en" sz="1600">
                <a:latin typeface="Playfair Display"/>
                <a:ea typeface="Playfair Display"/>
                <a:cs typeface="Playfair Display"/>
                <a:sym typeface="Playfair Display"/>
              </a:rPr>
              <a:t>7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i="1" lang="en" sz="1600">
                <a:latin typeface="Playfair Display"/>
                <a:ea typeface="Playfair Display"/>
                <a:cs typeface="Playfair Display"/>
                <a:sym typeface="Playfair Display"/>
              </a:rPr>
              <a:t>1st letter:		</a:t>
            </a:r>
            <a:r>
              <a:rPr lang="en" sz="1600">
                <a:latin typeface="Courier New"/>
                <a:ea typeface="Courier New"/>
                <a:cs typeface="Courier New"/>
                <a:sym typeface="Courier New"/>
              </a:rPr>
              <a:t>A B C D E F G H I J K L M N O P Q R S T U V W X Y Z</a:t>
            </a:r>
            <a:endParaRPr sz="1600">
              <a:latin typeface="Courier New"/>
              <a:ea typeface="Courier New"/>
              <a:cs typeface="Courier New"/>
              <a:sym typeface="Courier New"/>
            </a:endParaRPr>
          </a:p>
          <a:p>
            <a:pPr indent="0" lvl="0" marL="0" marR="0" rtl="0" algn="l">
              <a:lnSpc>
                <a:spcPct val="115000"/>
              </a:lnSpc>
              <a:spcBef>
                <a:spcPts val="0"/>
              </a:spcBef>
              <a:spcAft>
                <a:spcPts val="0"/>
              </a:spcAft>
              <a:buNone/>
            </a:pPr>
            <a:r>
              <a:rPr i="1" lang="en" sz="1600">
                <a:latin typeface="Playfair Display"/>
                <a:ea typeface="Playfair Display"/>
                <a:cs typeface="Playfair Display"/>
                <a:sym typeface="Playfair Display"/>
              </a:rPr>
              <a:t>4th letter:		</a:t>
            </a:r>
            <a:r>
              <a:rPr lang="en" sz="1600">
                <a:latin typeface="Courier New"/>
                <a:ea typeface="Courier New"/>
                <a:cs typeface="Courier New"/>
                <a:sym typeface="Courier New"/>
              </a:rPr>
              <a:t>F Q H P L W O G B M V R X U Y C Z I T N J E A S D K</a:t>
            </a:r>
            <a:endParaRPr sz="16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28" name="Google Shape;328;p54"/>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Playfair Display"/>
                <a:ea typeface="Playfair Display"/>
                <a:cs typeface="Playfair Display"/>
                <a:sym typeface="Playfair Display"/>
              </a:rPr>
              <a:t>A </a:t>
            </a:r>
            <a:r>
              <a:rPr lang="en" sz="1600">
                <a:latin typeface="Helvetica Neue"/>
                <a:ea typeface="Helvetica Neue"/>
                <a:cs typeface="Helvetica Neue"/>
                <a:sym typeface="Helvetica Neue"/>
              </a:rPr>
              <a:t>→ </a:t>
            </a:r>
            <a:r>
              <a:rPr lang="en" sz="1600">
                <a:latin typeface="Playfair Display"/>
                <a:ea typeface="Playfair Display"/>
                <a:cs typeface="Playfair Display"/>
                <a:sym typeface="Playfair Display"/>
              </a:rPr>
              <a:t>F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W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A							</a:t>
            </a:r>
            <a:r>
              <a:rPr i="1" lang="en" sz="1600">
                <a:latin typeface="Playfair Display"/>
                <a:ea typeface="Playfair Display"/>
                <a:cs typeface="Playfair Display"/>
                <a:sym typeface="Playfair Display"/>
              </a:rPr>
              <a:t>3 links</a:t>
            </a:r>
            <a:endParaRPr i="1" sz="1600">
              <a:latin typeface="Playfair Display"/>
              <a:ea typeface="Playfair Display"/>
              <a:cs typeface="Playfair Display"/>
              <a:sym typeface="Playfair Display"/>
            </a:endParaRPr>
          </a:p>
          <a:p>
            <a:pPr indent="0" lvl="0" marL="0" rtl="0" algn="l">
              <a:spcBef>
                <a:spcPts val="1600"/>
              </a:spcBef>
              <a:spcAft>
                <a:spcPts val="0"/>
              </a:spcAft>
              <a:buNone/>
            </a:pPr>
            <a:r>
              <a:rPr lang="en" sz="1600">
                <a:latin typeface="Playfair Display"/>
                <a:ea typeface="Playfair Display"/>
                <a:cs typeface="Playfair Display"/>
                <a:sym typeface="Playfair Display"/>
              </a:rPr>
              <a:t>B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Q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Z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K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V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E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L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R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I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B		</a:t>
            </a:r>
            <a:r>
              <a:rPr i="1" lang="en" sz="1600">
                <a:latin typeface="Playfair Display"/>
                <a:ea typeface="Playfair Display"/>
                <a:cs typeface="Playfair Display"/>
                <a:sym typeface="Playfair Display"/>
              </a:rPr>
              <a:t>9 links</a:t>
            </a:r>
            <a:endParaRPr i="1" sz="1600">
              <a:latin typeface="Playfair Display"/>
              <a:ea typeface="Playfair Display"/>
              <a:cs typeface="Playfair Display"/>
              <a:sym typeface="Playfair Display"/>
            </a:endParaRPr>
          </a:p>
          <a:p>
            <a:pPr indent="0" lvl="0" marL="0" rtl="0" algn="l">
              <a:spcBef>
                <a:spcPts val="1600"/>
              </a:spcBef>
              <a:spcAft>
                <a:spcPts val="0"/>
              </a:spcAft>
              <a:buNone/>
            </a:pPr>
            <a:r>
              <a:rPr lang="en" sz="1600">
                <a:latin typeface="Playfair Display"/>
                <a:ea typeface="Playfair Display"/>
                <a:cs typeface="Playfair Display"/>
                <a:sym typeface="Playfair Display"/>
              </a:rPr>
              <a:t>C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H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G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O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Y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D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P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C			</a:t>
            </a:r>
            <a:r>
              <a:rPr i="1" lang="en" sz="1600">
                <a:latin typeface="Playfair Display"/>
                <a:ea typeface="Playfair Display"/>
                <a:cs typeface="Playfair Display"/>
                <a:sym typeface="Playfair Display"/>
              </a:rPr>
              <a:t>7 links</a:t>
            </a:r>
            <a:endParaRPr i="1" sz="1600">
              <a:latin typeface="Playfair Display"/>
              <a:ea typeface="Playfair Display"/>
              <a:cs typeface="Playfair Display"/>
              <a:sym typeface="Playfair Display"/>
            </a:endParaRPr>
          </a:p>
          <a:p>
            <a:pPr indent="0" lvl="0" marL="0" rtl="0" algn="l">
              <a:spcBef>
                <a:spcPts val="1600"/>
              </a:spcBef>
              <a:spcAft>
                <a:spcPts val="0"/>
              </a:spcAft>
              <a:buNone/>
            </a:pPr>
            <a:r>
              <a:rPr lang="en" sz="1600">
                <a:latin typeface="Playfair Display"/>
                <a:ea typeface="Playfair Display"/>
                <a:cs typeface="Playfair Display"/>
                <a:sym typeface="Playfair Display"/>
              </a:rPr>
              <a:t>J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M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X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S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N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U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J				</a:t>
            </a:r>
            <a:r>
              <a:rPr i="1" lang="en" sz="1600">
                <a:latin typeface="Playfair Display"/>
                <a:ea typeface="Playfair Display"/>
                <a:cs typeface="Playfair Display"/>
                <a:sym typeface="Playfair Display"/>
              </a:rPr>
              <a:t>7 links</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It turns out the chain lengths are dependent on the scrambler setting and nothing else!</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0"/>
              </a:spcAft>
              <a:buNone/>
            </a:pPr>
            <a:r>
              <a:rPr lang="en" sz="1600">
                <a:latin typeface="Playfair Display"/>
                <a:ea typeface="Playfair Display"/>
                <a:cs typeface="Playfair Display"/>
                <a:sym typeface="Playfair Display"/>
              </a:rPr>
              <a:t>(</a:t>
            </a:r>
            <a:r>
              <a:rPr i="1" lang="en" sz="1600">
                <a:latin typeface="Playfair Display"/>
                <a:ea typeface="Playfair Display"/>
                <a:cs typeface="Playfair Display"/>
                <a:sym typeface="Playfair Display"/>
              </a:rPr>
              <a:t>Ex. </a:t>
            </a:r>
            <a:r>
              <a:rPr lang="en" sz="1600">
                <a:latin typeface="Playfair Display"/>
                <a:ea typeface="Playfair Display"/>
                <a:cs typeface="Playfair Display"/>
                <a:sym typeface="Playfair Display"/>
              </a:rPr>
              <a:t>swap T-K with plugboard </a:t>
            </a:r>
            <a:r>
              <a:rPr lang="en" sz="1600">
                <a:latin typeface="Playfair Display"/>
                <a:ea typeface="Playfair Display"/>
                <a:cs typeface="Playfair Display"/>
                <a:sym typeface="Playfair Display"/>
              </a:rPr>
              <a:t>instead of S-G</a:t>
            </a:r>
            <a:r>
              <a:rPr lang="en" sz="1600">
                <a:latin typeface="Playfair Display"/>
                <a:ea typeface="Playfair Display"/>
                <a:cs typeface="Playfair Display"/>
                <a:sym typeface="Playfair Display"/>
              </a:rPr>
              <a:t>)</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34" name="Google Shape;334;p55"/>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latin typeface="Playfair Display"/>
                <a:ea typeface="Playfair Display"/>
                <a:cs typeface="Playfair Display"/>
                <a:sym typeface="Playfair Display"/>
              </a:rPr>
              <a:t>A </a:t>
            </a:r>
            <a:r>
              <a:rPr lang="en" sz="1600">
                <a:latin typeface="Helvetica Neue"/>
                <a:ea typeface="Helvetica Neue"/>
                <a:cs typeface="Helvetica Neue"/>
                <a:sym typeface="Helvetica Neue"/>
              </a:rPr>
              <a:t>→ </a:t>
            </a:r>
            <a:r>
              <a:rPr lang="en" sz="1600">
                <a:latin typeface="Playfair Display"/>
                <a:ea typeface="Playfair Display"/>
                <a:cs typeface="Playfair Display"/>
                <a:sym typeface="Playfair Display"/>
              </a:rPr>
              <a:t>F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W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A							</a:t>
            </a:r>
            <a:r>
              <a:rPr i="1" lang="en" sz="1600">
                <a:latin typeface="Playfair Display"/>
                <a:ea typeface="Playfair Display"/>
                <a:cs typeface="Playfair Display"/>
                <a:sym typeface="Playfair Display"/>
              </a:rPr>
              <a:t>3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B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Q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Z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a:t>
            </a:r>
            <a:r>
              <a:rPr lang="en" sz="1600">
                <a:solidFill>
                  <a:srgbClr val="E06666"/>
                </a:solidFill>
                <a:latin typeface="Playfair Display"/>
                <a:ea typeface="Playfair Display"/>
                <a:cs typeface="Playfair Display"/>
                <a:sym typeface="Playfair Display"/>
              </a:rPr>
              <a:t>T</a:t>
            </a:r>
            <a:r>
              <a:rPr lang="en" sz="1600">
                <a:latin typeface="Playfair Display"/>
                <a:ea typeface="Playfair Display"/>
                <a:cs typeface="Playfair Display"/>
                <a:sym typeface="Playfair Display"/>
              </a:rPr>
              <a: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V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E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L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R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I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B		</a:t>
            </a:r>
            <a:r>
              <a:rPr i="1" lang="en" sz="1600">
                <a:latin typeface="Playfair Display"/>
                <a:ea typeface="Playfair Display"/>
                <a:cs typeface="Playfair Display"/>
                <a:sym typeface="Playfair Display"/>
              </a:rPr>
              <a:t>9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C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H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a:t>
            </a:r>
            <a:r>
              <a:rPr lang="en" sz="1600">
                <a:solidFill>
                  <a:srgbClr val="E06666"/>
                </a:solidFill>
                <a:latin typeface="Playfair Display"/>
                <a:ea typeface="Playfair Display"/>
                <a:cs typeface="Playfair Display"/>
                <a:sym typeface="Playfair Display"/>
              </a:rPr>
              <a:t>S</a:t>
            </a:r>
            <a:r>
              <a:rPr lang="en" sz="1600">
                <a:latin typeface="Playfair Display"/>
                <a:ea typeface="Playfair Display"/>
                <a:cs typeface="Playfair Display"/>
                <a:sym typeface="Playfair Display"/>
              </a:rPr>
              <a: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O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Y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D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P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C			</a:t>
            </a:r>
            <a:r>
              <a:rPr i="1" lang="en" sz="1600">
                <a:latin typeface="Playfair Display"/>
                <a:ea typeface="Playfair Display"/>
                <a:cs typeface="Playfair Display"/>
                <a:sym typeface="Playfair Display"/>
              </a:rPr>
              <a:t>7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J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M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X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a:t>
            </a:r>
            <a:r>
              <a:rPr lang="en" sz="1600">
                <a:solidFill>
                  <a:srgbClr val="E06666"/>
                </a:solidFill>
                <a:latin typeface="Playfair Display"/>
                <a:ea typeface="Playfair Display"/>
                <a:cs typeface="Playfair Display"/>
                <a:sym typeface="Playfair Display"/>
              </a:rPr>
              <a:t>G</a:t>
            </a:r>
            <a:r>
              <a:rPr lang="en" sz="1600">
                <a:latin typeface="Playfair Display"/>
                <a:ea typeface="Playfair Display"/>
                <a:cs typeface="Playfair Display"/>
                <a:sym typeface="Playfair Display"/>
              </a:rPr>
              <a: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a:t>
            </a:r>
            <a:r>
              <a:rPr lang="en" sz="1600">
                <a:solidFill>
                  <a:srgbClr val="E06666"/>
                </a:solidFill>
                <a:latin typeface="Playfair Display"/>
                <a:ea typeface="Playfair Display"/>
                <a:cs typeface="Playfair Display"/>
                <a:sym typeface="Playfair Display"/>
              </a:rPr>
              <a:t>K</a:t>
            </a:r>
            <a:r>
              <a:rPr lang="en" sz="1600">
                <a:latin typeface="Playfair Display"/>
                <a:ea typeface="Playfair Display"/>
                <a:cs typeface="Playfair Display"/>
                <a:sym typeface="Playfair Display"/>
              </a:rPr>
              <a: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N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U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J				</a:t>
            </a:r>
            <a:r>
              <a:rPr i="1" lang="en" sz="1600">
                <a:latin typeface="Playfair Display"/>
                <a:ea typeface="Playfair Display"/>
                <a:cs typeface="Playfair Display"/>
                <a:sym typeface="Playfair Display"/>
              </a:rPr>
              <a:t>7 links</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It turns out the chain lengths are dependent on the scrambler setting and nothing else!</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0"/>
              </a:spcAft>
              <a:buNone/>
            </a:pPr>
            <a:r>
              <a:rPr lang="en" sz="1600">
                <a:latin typeface="Playfair Display"/>
                <a:ea typeface="Playfair Display"/>
                <a:cs typeface="Playfair Display"/>
                <a:sym typeface="Playfair Display"/>
              </a:rPr>
              <a:t>(</a:t>
            </a:r>
            <a:r>
              <a:rPr i="1" lang="en" sz="1600">
                <a:latin typeface="Playfair Display"/>
                <a:ea typeface="Playfair Display"/>
                <a:cs typeface="Playfair Display"/>
                <a:sym typeface="Playfair Display"/>
              </a:rPr>
              <a:t>Ex. </a:t>
            </a:r>
            <a:r>
              <a:rPr lang="en" sz="1600">
                <a:latin typeface="Playfair Display"/>
                <a:ea typeface="Playfair Display"/>
                <a:cs typeface="Playfair Display"/>
                <a:sym typeface="Playfair Display"/>
              </a:rPr>
              <a:t>swap T-K with plugboard instead of S-G)</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40" name="Google Shape;340;p56"/>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latin typeface="Playfair Display"/>
                <a:ea typeface="Playfair Display"/>
                <a:cs typeface="Playfair Display"/>
                <a:sym typeface="Playfair Display"/>
              </a:rPr>
              <a:t>6 scrambler arrangements * 26</a:t>
            </a:r>
            <a:r>
              <a:rPr baseline="30000" lang="en" sz="1600">
                <a:latin typeface="Playfair Display"/>
                <a:ea typeface="Playfair Display"/>
                <a:cs typeface="Playfair Display"/>
                <a:sym typeface="Playfair Display"/>
              </a:rPr>
              <a:t>3</a:t>
            </a:r>
            <a:r>
              <a:rPr lang="en" sz="1600">
                <a:latin typeface="Playfair Display"/>
                <a:ea typeface="Playfair Display"/>
                <a:cs typeface="Playfair Display"/>
                <a:sym typeface="Playfair Display"/>
              </a:rPr>
              <a:t> scrambler orientations = 105,456</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(10</a:t>
            </a:r>
            <a:r>
              <a:rPr baseline="30000" lang="en" sz="1600">
                <a:latin typeface="Playfair Display"/>
                <a:ea typeface="Playfair Display"/>
                <a:cs typeface="Playfair Display"/>
                <a:sym typeface="Playfair Display"/>
              </a:rPr>
              <a:t>20</a:t>
            </a:r>
            <a:r>
              <a:rPr lang="en" sz="1600">
                <a:latin typeface="Playfair Display"/>
                <a:ea typeface="Playfair Display"/>
                <a:cs typeface="Playfair Display"/>
                <a:sym typeface="Playfair Display"/>
              </a:rPr>
              <a:t>÷10</a:t>
            </a:r>
            <a:r>
              <a:rPr baseline="30000" lang="en" sz="1600">
                <a:latin typeface="Playfair Display"/>
                <a:ea typeface="Playfair Display"/>
                <a:cs typeface="Playfair Display"/>
                <a:sym typeface="Playfair Display"/>
              </a:rPr>
              <a:t>5 </a:t>
            </a:r>
            <a:r>
              <a:rPr lang="en" sz="1600">
                <a:latin typeface="Playfair Display"/>
                <a:ea typeface="Playfair Display"/>
                <a:cs typeface="Playfair Display"/>
                <a:sym typeface="Playfair Display"/>
              </a:rPr>
              <a:t>= 10</a:t>
            </a:r>
            <a:r>
              <a:rPr baseline="30000" lang="en" sz="1600">
                <a:latin typeface="Playfair Display"/>
                <a:ea typeface="Playfair Display"/>
                <a:cs typeface="Playfair Display"/>
                <a:sym typeface="Playfair Display"/>
              </a:rPr>
              <a:t>15</a:t>
            </a:r>
            <a:r>
              <a:rPr lang="en" sz="1600">
                <a:latin typeface="Playfair Display"/>
                <a:ea typeface="Playfair Display"/>
                <a:cs typeface="Playfair Display"/>
                <a:sym typeface="Playfair Display"/>
              </a:rPr>
              <a:t> = 1 quadrillion times easier!)</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It turns out the chain lengths are dependent on the scrambler setting and nothing else!</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46" name="Google Shape;346;p57"/>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Catalogued chain lengths of each of the 105,456 scrambler settings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Took over a year, and in 1937, when it was complete, the Germans exchanged their usual reflector for a different one so they had to do the whole catalog again</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Each day:</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Build a table of relationships using first 6 letters of all intercepted messages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Trace chains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Look the chains up in his catalogue (~20 minutes)</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52" name="Google Shape;352;p58"/>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Catalogued chain lengths of each of the 105,456 scrambler settings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Took over a year, and in 1937, when it was complete, the Germans exchanged their usual reflector for a different one so they had to do the whole catalog again</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Each day:</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Build a table of relationships using first 6 letters of all intercepted messages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Trace chains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Look the chains up in his catalogue (~20 minutes)</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rPr lang="en" sz="1600">
                <a:latin typeface="Playfair Display"/>
                <a:ea typeface="Playfair Display"/>
                <a:cs typeface="Playfair Display"/>
                <a:sym typeface="Playfair Display"/>
              </a:rPr>
              <a:t>Now we know the rotor positions. What about the 100 billion plugboard settings?!</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58" name="Google Shape;358;p59"/>
          <p:cNvSpPr txBox="1"/>
          <p:nvPr>
            <p:ph idx="1" type="body"/>
          </p:nvPr>
        </p:nvSpPr>
        <p:spPr>
          <a:xfrm>
            <a:off x="311700" y="1152475"/>
            <a:ext cx="8444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latin typeface="Playfair Display"/>
                <a:ea typeface="Playfair Display"/>
                <a:cs typeface="Playfair Display"/>
                <a:sym typeface="Playfair Display"/>
              </a:rPr>
              <a:t>Now we know the rotor positions. What about the 100 billion plugboard settings?!</a:t>
            </a:r>
            <a:endParaRPr sz="1600">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SzPts val="1600"/>
              <a:buFont typeface="Playfair Display"/>
              <a:buChar char="●"/>
            </a:pPr>
            <a:r>
              <a:rPr lang="en" sz="1600">
                <a:latin typeface="Playfair Display"/>
                <a:ea typeface="Playfair Display"/>
                <a:cs typeface="Playfair Display"/>
                <a:sym typeface="Playfair Display"/>
              </a:rPr>
              <a:t>Set the rotors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Remove all plugboard cables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“Decrypt” the ciphertext</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Every once in a while, recognizable phrases appear (remember, 14 letters remain unswapped!)</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a</a:t>
            </a:r>
            <a:r>
              <a:rPr lang="en" sz="1600">
                <a:latin typeface="Playfair Display"/>
                <a:ea typeface="Playfair Display"/>
                <a:cs typeface="Playfair Display"/>
                <a:sym typeface="Playfair Display"/>
              </a:rPr>
              <a:t>lliveinbelrin = arrive in berlin</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R-L</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A, I, V, E, B, N unswapped</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i="1" lang="en" sz="1600">
                <a:latin typeface="Playfair Display"/>
                <a:ea typeface="Playfair Display"/>
                <a:cs typeface="Playfair Display"/>
                <a:sym typeface="Playfair Display"/>
              </a:rPr>
              <a:t>etc.</a:t>
            </a:r>
            <a:endParaRPr i="1"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64" name="Google Shape;364;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Eventually, Rejewski mechanized his catalogue by inventing an adaptation of the Enigma machine</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6 rotor arrangements: 6 </a:t>
            </a:r>
            <a:r>
              <a:rPr i="1" lang="en" sz="1600">
                <a:latin typeface="Playfair Display"/>
                <a:ea typeface="Playfair Display"/>
                <a:cs typeface="Playfair Display"/>
                <a:sym typeface="Playfair Display"/>
              </a:rPr>
              <a:t>bombas</a:t>
            </a:r>
            <a:r>
              <a:rPr lang="en" sz="1600">
                <a:latin typeface="Playfair Display"/>
                <a:ea typeface="Playfair Display"/>
                <a:cs typeface="Playfair Display"/>
                <a:sym typeface="Playfair Display"/>
              </a:rPr>
              <a:t> working in parallel</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Find the day-key in ~2 hours</a:t>
            </a:r>
            <a:endParaRPr sz="1600">
              <a:latin typeface="Playfair Display"/>
              <a:ea typeface="Playfair Display"/>
              <a:cs typeface="Playfair Display"/>
              <a:sym typeface="Playfair Displ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370" name="Google Shape;3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Eventually, Rejewski mechanized his catalogue by inventing an adaptation of the Enigma machine</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6 rotor arrangements: 6 </a:t>
            </a:r>
            <a:r>
              <a:rPr i="1" lang="en" sz="1600">
                <a:latin typeface="Playfair Display"/>
                <a:ea typeface="Playfair Display"/>
                <a:cs typeface="Playfair Display"/>
                <a:sym typeface="Playfair Display"/>
              </a:rPr>
              <a:t>bombas</a:t>
            </a:r>
            <a:r>
              <a:rPr lang="en" sz="1600">
                <a:latin typeface="Playfair Display"/>
                <a:ea typeface="Playfair Display"/>
                <a:cs typeface="Playfair Display"/>
                <a:sym typeface="Playfair Display"/>
              </a:rPr>
              <a:t> working in parallel</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Find the day-key in ~2 hours</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0"/>
              </a:spcAft>
              <a:buNone/>
            </a:pPr>
            <a:r>
              <a:t/>
            </a:r>
            <a:endParaRPr sz="1600">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SzPts val="1600"/>
              <a:buFont typeface="Playfair Display"/>
              <a:buChar char="●"/>
            </a:pPr>
            <a:r>
              <a:rPr lang="en" sz="1600">
                <a:latin typeface="Playfair Display"/>
                <a:ea typeface="Playfair Display"/>
                <a:cs typeface="Playfair Display"/>
                <a:sym typeface="Playfair Display"/>
              </a:rPr>
              <a:t>In late 1938-early 1939, the Germans added two new rotors and increased the plugboard cables from 6 to 10</a:t>
            </a:r>
            <a:endParaRPr sz="16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B0F00"/>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Crash Course: Polyalphabetic ciphers</a:t>
            </a:r>
            <a:endParaRPr>
              <a:latin typeface="Playfair Display"/>
              <a:ea typeface="Playfair Display"/>
              <a:cs typeface="Playfair Display"/>
              <a:sym typeface="Playfair Display"/>
            </a:endParaRPr>
          </a:p>
        </p:txBody>
      </p:sp>
      <p:sp>
        <p:nvSpPr>
          <p:cNvPr id="86" name="Google Shape;86;p17"/>
          <p:cNvSpPr txBox="1"/>
          <p:nvPr>
            <p:ph idx="1" type="body"/>
          </p:nvPr>
        </p:nvSpPr>
        <p:spPr>
          <a:xfrm>
            <a:off x="311700" y="1152475"/>
            <a:ext cx="40332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B7B7B7"/>
                </a:solidFill>
                <a:latin typeface="Courier New"/>
                <a:ea typeface="Courier New"/>
                <a:cs typeface="Courier New"/>
                <a:sym typeface="Courier New"/>
              </a:rPr>
              <a:t> </a:t>
            </a:r>
            <a:r>
              <a:rPr lang="en" sz="1600">
                <a:solidFill>
                  <a:srgbClr val="B7B7B7"/>
                </a:solidFill>
                <a:latin typeface="Courier New"/>
                <a:ea typeface="Courier New"/>
                <a:cs typeface="Courier New"/>
                <a:sym typeface="Courier New"/>
              </a:rPr>
              <a:t>t</a:t>
            </a:r>
            <a:r>
              <a:rPr lang="en" sz="1600">
                <a:solidFill>
                  <a:srgbClr val="B7B7B7"/>
                </a:solidFill>
                <a:latin typeface="Courier New"/>
                <a:ea typeface="Courier New"/>
                <a:cs typeface="Courier New"/>
                <a:sym typeface="Courier New"/>
              </a:rPr>
              <a:t>hisencryptionispolyalphabetic</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B7B7B7"/>
                </a:solidFill>
                <a:latin typeface="Courier New"/>
                <a:ea typeface="Courier New"/>
                <a:cs typeface="Courier New"/>
                <a:sym typeface="Courier New"/>
              </a:rPr>
              <a:t>+</a:t>
            </a:r>
            <a:r>
              <a:rPr lang="en" sz="1600">
                <a:solidFill>
                  <a:srgbClr val="B7B7B7"/>
                </a:solidFill>
                <a:latin typeface="Courier New"/>
                <a:ea typeface="Courier New"/>
                <a:cs typeface="Courier New"/>
                <a:sym typeface="Courier New"/>
              </a:rPr>
              <a:t>KEYKEYKEYKEYKEYKEYKEYKEYKEYKEY</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B7B7B7"/>
                </a:solidFill>
                <a:latin typeface="Courier New"/>
                <a:ea typeface="Courier New"/>
                <a:cs typeface="Courier New"/>
                <a:sym typeface="Courier New"/>
              </a:rPr>
              <a:t>-------------------------------</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B7B7B7"/>
                </a:solidFill>
                <a:latin typeface="Courier New"/>
                <a:ea typeface="Courier New"/>
                <a:cs typeface="Courier New"/>
                <a:sym typeface="Courier New"/>
              </a:rPr>
              <a:t>=DLGCILMVWZXGYRGCTMVCYVTFKFCDMA</a:t>
            </a:r>
            <a:endParaRPr sz="1600">
              <a:solidFill>
                <a:srgbClr val="B7B7B7"/>
              </a:solidFill>
              <a:latin typeface="Courier New"/>
              <a:ea typeface="Courier New"/>
              <a:cs typeface="Courier New"/>
              <a:sym typeface="Courier New"/>
            </a:endParaRPr>
          </a:p>
        </p:txBody>
      </p:sp>
      <p:graphicFrame>
        <p:nvGraphicFramePr>
          <p:cNvPr id="87" name="Google Shape;87;p17"/>
          <p:cNvGraphicFramePr/>
          <p:nvPr/>
        </p:nvGraphicFramePr>
        <p:xfrm>
          <a:off x="6552375" y="251475"/>
          <a:ext cx="3000000" cy="3000000"/>
        </p:xfrm>
        <a:graphic>
          <a:graphicData uri="http://schemas.openxmlformats.org/drawingml/2006/table">
            <a:tbl>
              <a:tblPr>
                <a:noFill/>
                <a:tableStyleId>{5816FF74-8C98-4C86-8EF3-FD7E8F03E892}</a:tableStyleId>
              </a:tblPr>
              <a:tblGrid>
                <a:gridCol w="382850"/>
                <a:gridCol w="382850"/>
              </a:tblGrid>
              <a:tr h="4612025">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txBody>
                  <a:tcPr marT="91425" marB="91425" marR="91425" marL="91425"/>
                </a:tc>
              </a:tr>
            </a:tbl>
          </a:graphicData>
        </a:graphic>
      </p:graphicFrame>
      <p:graphicFrame>
        <p:nvGraphicFramePr>
          <p:cNvPr id="88" name="Google Shape;88;p17"/>
          <p:cNvGraphicFramePr/>
          <p:nvPr/>
        </p:nvGraphicFramePr>
        <p:xfrm>
          <a:off x="7408325" y="251475"/>
          <a:ext cx="3000000" cy="3000000"/>
        </p:xfrm>
        <a:graphic>
          <a:graphicData uri="http://schemas.openxmlformats.org/drawingml/2006/table">
            <a:tbl>
              <a:tblPr>
                <a:noFill/>
                <a:tableStyleId>{5816FF74-8C98-4C86-8EF3-FD7E8F03E892}</a:tableStyleId>
              </a:tblPr>
              <a:tblGrid>
                <a:gridCol w="382850"/>
                <a:gridCol w="382850"/>
              </a:tblGrid>
              <a:tr h="4612025">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txBody>
                  <a:tcPr marT="91425" marB="91425" marR="91425" marL="91425"/>
                </a:tc>
              </a:tr>
            </a:tbl>
          </a:graphicData>
        </a:graphic>
      </p:graphicFrame>
      <p:graphicFrame>
        <p:nvGraphicFramePr>
          <p:cNvPr id="89" name="Google Shape;89;p17"/>
          <p:cNvGraphicFramePr/>
          <p:nvPr/>
        </p:nvGraphicFramePr>
        <p:xfrm>
          <a:off x="8264275" y="251475"/>
          <a:ext cx="3000000" cy="3000000"/>
        </p:xfrm>
        <a:graphic>
          <a:graphicData uri="http://schemas.openxmlformats.org/drawingml/2006/table">
            <a:tbl>
              <a:tblPr>
                <a:noFill/>
                <a:tableStyleId>{5816FF74-8C98-4C86-8EF3-FD7E8F03E892}</a:tableStyleId>
              </a:tblPr>
              <a:tblGrid>
                <a:gridCol w="382850"/>
                <a:gridCol w="382850"/>
              </a:tblGrid>
              <a:tr h="4612025">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Complexity</a:t>
            </a:r>
            <a:endParaRPr>
              <a:latin typeface="Playfair Display"/>
              <a:ea typeface="Playfair Display"/>
              <a:cs typeface="Playfair Display"/>
              <a:sym typeface="Playfair Display"/>
            </a:endParaRPr>
          </a:p>
        </p:txBody>
      </p:sp>
      <p:sp>
        <p:nvSpPr>
          <p:cNvPr id="376" name="Google Shape;376;p6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Ring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arrangements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Plugboard</a:t>
            </a:r>
            <a:endParaRPr i="1" sz="1600">
              <a:solidFill>
                <a:srgbClr val="B7B7B7"/>
              </a:solidFill>
              <a:latin typeface="Playfair Display"/>
              <a:ea typeface="Playfair Display"/>
              <a:cs typeface="Playfair Display"/>
              <a:sym typeface="Playfair Display"/>
            </a:endParaRPr>
          </a:p>
          <a:p>
            <a:pPr indent="0" lvl="0" marL="457200" marR="0" rtl="0" algn="l">
              <a:lnSpc>
                <a:spcPct val="115000"/>
              </a:lnSpc>
              <a:spcBef>
                <a:spcPts val="1600"/>
              </a:spcBef>
              <a:spcAft>
                <a:spcPts val="1600"/>
              </a:spcAft>
              <a:buNone/>
            </a:pPr>
            <a:r>
              <a:rPr b="1" i="1" lang="en" sz="1600">
                <a:solidFill>
                  <a:srgbClr val="B7B7B7"/>
                </a:solidFill>
                <a:latin typeface="Playfair Display"/>
                <a:ea typeface="Playfair Display"/>
                <a:cs typeface="Playfair Display"/>
                <a:sym typeface="Playfair Display"/>
              </a:rPr>
              <a:t>Total</a:t>
            </a:r>
            <a:endParaRPr b="1" i="1" sz="1600">
              <a:solidFill>
                <a:srgbClr val="B7B7B7"/>
              </a:solidFill>
              <a:latin typeface="Playfair Display"/>
              <a:ea typeface="Playfair Display"/>
              <a:cs typeface="Playfair Display"/>
              <a:sym typeface="Playfair Display"/>
            </a:endParaRPr>
          </a:p>
        </p:txBody>
      </p:sp>
      <p:sp>
        <p:nvSpPr>
          <p:cNvPr id="377" name="Google Shape;377;p6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a:t>
            </a:r>
            <a:r>
              <a:rPr lang="en">
                <a:latin typeface="Playfair Display"/>
                <a:ea typeface="Playfair Display"/>
                <a:cs typeface="Playfair Display"/>
                <a:sym typeface="Playfair Display"/>
              </a:rPr>
              <a:t> =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 </a:t>
            </a:r>
            <a:r>
              <a:rPr lang="en">
                <a:latin typeface="Playfair Display"/>
                <a:ea typeface="Playfair Display"/>
                <a:cs typeface="Playfair Display"/>
                <a:sym typeface="Playfair Display"/>
              </a:rPr>
              <a:t>=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3! = 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26!/(14!6!2</a:t>
            </a:r>
            <a:r>
              <a:rPr baseline="30000" lang="en">
                <a:latin typeface="Playfair Display"/>
                <a:ea typeface="Playfair Display"/>
                <a:cs typeface="Playfair Display"/>
                <a:sym typeface="Playfair Display"/>
              </a:rPr>
              <a:t>6</a:t>
            </a:r>
            <a:r>
              <a:rPr lang="en">
                <a:latin typeface="Playfair Display"/>
                <a:ea typeface="Playfair Display"/>
                <a:cs typeface="Playfair Display"/>
                <a:sym typeface="Playfair Display"/>
              </a:rPr>
              <a:t>) = 100,391,791,500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100,000,000,000,000,000,000 = 10</a:t>
            </a:r>
            <a:r>
              <a:rPr baseline="30000" lang="en">
                <a:latin typeface="Playfair Display"/>
                <a:ea typeface="Playfair Display"/>
                <a:cs typeface="Playfair Display"/>
                <a:sym typeface="Playfair Display"/>
              </a:rPr>
              <a:t>20</a:t>
            </a:r>
            <a:endParaRPr baseline="30000">
              <a:latin typeface="Playfair Display"/>
              <a:ea typeface="Playfair Display"/>
              <a:cs typeface="Playfair Display"/>
              <a:sym typeface="Playfair Displ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Complexity</a:t>
            </a:r>
            <a:endParaRPr>
              <a:latin typeface="Playfair Display"/>
              <a:ea typeface="Playfair Display"/>
              <a:cs typeface="Playfair Display"/>
              <a:sym typeface="Playfair Display"/>
            </a:endParaRPr>
          </a:p>
        </p:txBody>
      </p:sp>
      <p:sp>
        <p:nvSpPr>
          <p:cNvPr id="383" name="Google Shape;383;p6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Ring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arrangements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Plugboard</a:t>
            </a:r>
            <a:endParaRPr i="1" sz="1600">
              <a:solidFill>
                <a:srgbClr val="B7B7B7"/>
              </a:solidFill>
              <a:latin typeface="Playfair Display"/>
              <a:ea typeface="Playfair Display"/>
              <a:cs typeface="Playfair Display"/>
              <a:sym typeface="Playfair Display"/>
            </a:endParaRPr>
          </a:p>
          <a:p>
            <a:pPr indent="0" lvl="0" marL="457200" marR="0" rtl="0" algn="l">
              <a:lnSpc>
                <a:spcPct val="115000"/>
              </a:lnSpc>
              <a:spcBef>
                <a:spcPts val="1600"/>
              </a:spcBef>
              <a:spcAft>
                <a:spcPts val="1600"/>
              </a:spcAft>
              <a:buNone/>
            </a:pPr>
            <a:r>
              <a:rPr b="1" i="1" lang="en" sz="1600">
                <a:solidFill>
                  <a:srgbClr val="B7B7B7"/>
                </a:solidFill>
                <a:latin typeface="Playfair Display"/>
                <a:ea typeface="Playfair Display"/>
                <a:cs typeface="Playfair Display"/>
                <a:sym typeface="Playfair Display"/>
              </a:rPr>
              <a:t>Total</a:t>
            </a:r>
            <a:endParaRPr b="1" i="1" sz="1600">
              <a:solidFill>
                <a:srgbClr val="B7B7B7"/>
              </a:solidFill>
              <a:latin typeface="Playfair Display"/>
              <a:ea typeface="Playfair Display"/>
              <a:cs typeface="Playfair Display"/>
              <a:sym typeface="Playfair Display"/>
            </a:endParaRPr>
          </a:p>
        </p:txBody>
      </p:sp>
      <p:sp>
        <p:nvSpPr>
          <p:cNvPr id="384" name="Google Shape;384;p6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a:t>
            </a:r>
            <a:r>
              <a:rPr lang="en">
                <a:latin typeface="Playfair Display"/>
                <a:ea typeface="Playfair Display"/>
                <a:cs typeface="Playfair Display"/>
                <a:sym typeface="Playfair Display"/>
              </a:rPr>
              <a:t> =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 </a:t>
            </a:r>
            <a:r>
              <a:rPr lang="en">
                <a:latin typeface="Playfair Display"/>
                <a:ea typeface="Playfair Display"/>
                <a:cs typeface="Playfair Display"/>
                <a:sym typeface="Playfair Display"/>
              </a:rPr>
              <a:t>=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trike="sngStrike">
                <a:latin typeface="Playfair Display"/>
                <a:ea typeface="Playfair Display"/>
                <a:cs typeface="Playfair Display"/>
                <a:sym typeface="Playfair Display"/>
              </a:rPr>
              <a:t>= 3! = 6</a:t>
            </a:r>
            <a:r>
              <a:rPr lang="en">
                <a:latin typeface="Playfair Display"/>
                <a:ea typeface="Playfair Display"/>
                <a:cs typeface="Playfair Display"/>
                <a:sym typeface="Playfair Display"/>
              </a:rPr>
              <a:t>	5! = 120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26!/(14!6!2</a:t>
            </a:r>
            <a:r>
              <a:rPr baseline="30000" lang="en">
                <a:latin typeface="Playfair Display"/>
                <a:ea typeface="Playfair Display"/>
                <a:cs typeface="Playfair Display"/>
                <a:sym typeface="Playfair Display"/>
              </a:rPr>
              <a:t>6</a:t>
            </a:r>
            <a:r>
              <a:rPr lang="en">
                <a:latin typeface="Playfair Display"/>
                <a:ea typeface="Playfair Display"/>
                <a:cs typeface="Playfair Display"/>
                <a:sym typeface="Playfair Display"/>
              </a:rPr>
              <a:t>) = 100,391,791,500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100,000,000,000,000,000,000 = 10</a:t>
            </a:r>
            <a:r>
              <a:rPr baseline="30000" lang="en">
                <a:latin typeface="Playfair Display"/>
                <a:ea typeface="Playfair Display"/>
                <a:cs typeface="Playfair Display"/>
                <a:sym typeface="Playfair Display"/>
              </a:rPr>
              <a:t>20</a:t>
            </a:r>
            <a:endParaRPr baseline="30000">
              <a:latin typeface="Playfair Display"/>
              <a:ea typeface="Playfair Display"/>
              <a:cs typeface="Playfair Display"/>
              <a:sym typeface="Playfair Display"/>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Complexity</a:t>
            </a:r>
            <a:endParaRPr>
              <a:latin typeface="Playfair Display"/>
              <a:ea typeface="Playfair Display"/>
              <a:cs typeface="Playfair Display"/>
              <a:sym typeface="Playfair Display"/>
            </a:endParaRPr>
          </a:p>
        </p:txBody>
      </p:sp>
      <p:sp>
        <p:nvSpPr>
          <p:cNvPr id="390" name="Google Shape;390;p6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Ring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arrangements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Plugboard</a:t>
            </a:r>
            <a:endParaRPr i="1" sz="1600">
              <a:solidFill>
                <a:srgbClr val="B7B7B7"/>
              </a:solidFill>
              <a:latin typeface="Playfair Display"/>
              <a:ea typeface="Playfair Display"/>
              <a:cs typeface="Playfair Display"/>
              <a:sym typeface="Playfair Display"/>
            </a:endParaRPr>
          </a:p>
          <a:p>
            <a:pPr indent="0" lvl="0" marL="457200" marR="0" rtl="0" algn="l">
              <a:lnSpc>
                <a:spcPct val="115000"/>
              </a:lnSpc>
              <a:spcBef>
                <a:spcPts val="1600"/>
              </a:spcBef>
              <a:spcAft>
                <a:spcPts val="1600"/>
              </a:spcAft>
              <a:buNone/>
            </a:pPr>
            <a:r>
              <a:rPr b="1" i="1" lang="en" sz="1600">
                <a:solidFill>
                  <a:srgbClr val="B7B7B7"/>
                </a:solidFill>
                <a:latin typeface="Playfair Display"/>
                <a:ea typeface="Playfair Display"/>
                <a:cs typeface="Playfair Display"/>
                <a:sym typeface="Playfair Display"/>
              </a:rPr>
              <a:t>Total</a:t>
            </a:r>
            <a:endParaRPr b="1" i="1" sz="1600">
              <a:solidFill>
                <a:srgbClr val="B7B7B7"/>
              </a:solidFill>
              <a:latin typeface="Playfair Display"/>
              <a:ea typeface="Playfair Display"/>
              <a:cs typeface="Playfair Display"/>
              <a:sym typeface="Playfair Display"/>
            </a:endParaRPr>
          </a:p>
        </p:txBody>
      </p:sp>
      <p:sp>
        <p:nvSpPr>
          <p:cNvPr id="391" name="Google Shape;391;p6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a:t>
            </a:r>
            <a:r>
              <a:rPr lang="en">
                <a:latin typeface="Playfair Display"/>
                <a:ea typeface="Playfair Display"/>
                <a:cs typeface="Playfair Display"/>
                <a:sym typeface="Playfair Display"/>
              </a:rPr>
              <a:t> =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 </a:t>
            </a:r>
            <a:r>
              <a:rPr lang="en">
                <a:latin typeface="Playfair Display"/>
                <a:ea typeface="Playfair Display"/>
                <a:cs typeface="Playfair Display"/>
                <a:sym typeface="Playfair Display"/>
              </a:rPr>
              <a:t>= 17,576</a:t>
            </a:r>
            <a:endParaRPr>
              <a:latin typeface="Playfair Display"/>
              <a:ea typeface="Playfair Display"/>
              <a:cs typeface="Playfair Display"/>
              <a:sym typeface="Playfair Display"/>
            </a:endParaRPr>
          </a:p>
          <a:p>
            <a:pPr indent="0" lvl="0" marL="0" rtl="0" algn="l">
              <a:spcBef>
                <a:spcPts val="0"/>
              </a:spcBef>
              <a:spcAft>
                <a:spcPts val="0"/>
              </a:spcAft>
              <a:buNone/>
            </a:pPr>
            <a:r>
              <a:rPr lang="en" strike="sngStrike">
                <a:latin typeface="Playfair Display"/>
                <a:ea typeface="Playfair Display"/>
                <a:cs typeface="Playfair Display"/>
                <a:sym typeface="Playfair Display"/>
              </a:rPr>
              <a:t>= 3! = 6</a:t>
            </a:r>
            <a:r>
              <a:rPr lang="en">
                <a:latin typeface="Playfair Display"/>
                <a:ea typeface="Playfair Display"/>
                <a:cs typeface="Playfair Display"/>
                <a:sym typeface="Playfair Display"/>
              </a:rPr>
              <a:t>	5! = 120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trike="sngStrike">
                <a:latin typeface="Playfair Display"/>
                <a:ea typeface="Playfair Display"/>
                <a:cs typeface="Playfair Display"/>
                <a:sym typeface="Playfair Display"/>
              </a:rPr>
              <a:t>= 26!/(14!6!2</a:t>
            </a:r>
            <a:r>
              <a:rPr baseline="30000" lang="en" strike="sngStrike">
                <a:latin typeface="Playfair Display"/>
                <a:ea typeface="Playfair Display"/>
                <a:cs typeface="Playfair Display"/>
                <a:sym typeface="Playfair Display"/>
              </a:rPr>
              <a:t>6</a:t>
            </a:r>
            <a:r>
              <a:rPr lang="en" strike="sngStrike">
                <a:latin typeface="Playfair Display"/>
                <a:ea typeface="Playfair Display"/>
                <a:cs typeface="Playfair Display"/>
                <a:sym typeface="Playfair Display"/>
              </a:rPr>
              <a:t>) = 100,391,791,500</a:t>
            </a:r>
            <a:endParaRPr strike="sngStrike">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26!/(6!10!2</a:t>
            </a:r>
            <a:r>
              <a:rPr baseline="30000" lang="en">
                <a:latin typeface="Playfair Display"/>
                <a:ea typeface="Playfair Display"/>
                <a:cs typeface="Playfair Display"/>
                <a:sym typeface="Playfair Display"/>
              </a:rPr>
              <a:t>10</a:t>
            </a:r>
            <a:r>
              <a:rPr lang="en">
                <a:latin typeface="Playfair Display"/>
                <a:ea typeface="Playfair Display"/>
                <a:cs typeface="Playfair Display"/>
                <a:sym typeface="Playfair Display"/>
              </a:rPr>
              <a:t>) = 150,738,270,000,000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a:t>
            </a:r>
            <a:r>
              <a:rPr lang="en">
                <a:latin typeface="Playfair Display"/>
                <a:ea typeface="Playfair Display"/>
                <a:cs typeface="Playfair Display"/>
                <a:sym typeface="Playfair Display"/>
              </a:rPr>
              <a:t>100,000,000,000,000,000,000</a:t>
            </a:r>
            <a:r>
              <a:rPr lang="en">
                <a:latin typeface="Playfair Display"/>
                <a:ea typeface="Playfair Display"/>
                <a:cs typeface="Playfair Display"/>
                <a:sym typeface="Playfair Display"/>
              </a:rPr>
              <a:t> = 10</a:t>
            </a:r>
            <a:r>
              <a:rPr baseline="30000" lang="en">
                <a:latin typeface="Playfair Display"/>
                <a:ea typeface="Playfair Display"/>
                <a:cs typeface="Playfair Display"/>
                <a:sym typeface="Playfair Display"/>
              </a:rPr>
              <a:t>20</a:t>
            </a:r>
            <a:endParaRPr>
              <a:latin typeface="Playfair Display"/>
              <a:ea typeface="Playfair Display"/>
              <a:cs typeface="Playfair Display"/>
              <a:sym typeface="Playfair Displ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Complexity</a:t>
            </a:r>
            <a:endParaRPr>
              <a:latin typeface="Playfair Display"/>
              <a:ea typeface="Playfair Display"/>
              <a:cs typeface="Playfair Display"/>
              <a:sym typeface="Playfair Display"/>
            </a:endParaRPr>
          </a:p>
        </p:txBody>
      </p:sp>
      <p:sp>
        <p:nvSpPr>
          <p:cNvPr id="397" name="Google Shape;397;p6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160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Ring orientations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Scrambler arrangements</a:t>
            </a:r>
            <a:endParaRPr i="1"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i="1" lang="en" sz="1600">
                <a:solidFill>
                  <a:srgbClr val="B7B7B7"/>
                </a:solidFill>
                <a:latin typeface="Playfair Display"/>
                <a:ea typeface="Playfair Display"/>
                <a:cs typeface="Playfair Display"/>
                <a:sym typeface="Playfair Display"/>
              </a:rPr>
              <a:t>Plugboard</a:t>
            </a:r>
            <a:endParaRPr i="1" sz="1600">
              <a:solidFill>
                <a:srgbClr val="B7B7B7"/>
              </a:solidFill>
              <a:latin typeface="Playfair Display"/>
              <a:ea typeface="Playfair Display"/>
              <a:cs typeface="Playfair Display"/>
              <a:sym typeface="Playfair Display"/>
            </a:endParaRPr>
          </a:p>
          <a:p>
            <a:pPr indent="0" lvl="0" marL="457200" marR="0" rtl="0" algn="l">
              <a:lnSpc>
                <a:spcPct val="115000"/>
              </a:lnSpc>
              <a:spcBef>
                <a:spcPts val="1600"/>
              </a:spcBef>
              <a:spcAft>
                <a:spcPts val="1600"/>
              </a:spcAft>
              <a:buNone/>
            </a:pPr>
            <a:r>
              <a:rPr b="1" i="1" lang="en" sz="1600">
                <a:solidFill>
                  <a:srgbClr val="B7B7B7"/>
                </a:solidFill>
                <a:latin typeface="Playfair Display"/>
                <a:ea typeface="Playfair Display"/>
                <a:cs typeface="Playfair Display"/>
                <a:sym typeface="Playfair Display"/>
              </a:rPr>
              <a:t>Total</a:t>
            </a:r>
            <a:endParaRPr b="1" i="1" sz="1600">
              <a:solidFill>
                <a:srgbClr val="B7B7B7"/>
              </a:solidFill>
              <a:latin typeface="Playfair Display"/>
              <a:ea typeface="Playfair Display"/>
              <a:cs typeface="Playfair Display"/>
              <a:sym typeface="Playfair Display"/>
            </a:endParaRPr>
          </a:p>
        </p:txBody>
      </p:sp>
      <p:sp>
        <p:nvSpPr>
          <p:cNvPr id="398" name="Google Shape;398;p6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a:t>
            </a:r>
            <a:r>
              <a:rPr lang="en">
                <a:latin typeface="Playfair Display"/>
                <a:ea typeface="Playfair Display"/>
                <a:cs typeface="Playfair Display"/>
                <a:sym typeface="Playfair Display"/>
              </a:rPr>
              <a:t> = 17,576</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a:t>
            </a:r>
            <a:r>
              <a:rPr baseline="30000" lang="en">
                <a:latin typeface="Playfair Display"/>
                <a:ea typeface="Playfair Display"/>
                <a:cs typeface="Playfair Display"/>
                <a:sym typeface="Playfair Display"/>
              </a:rPr>
              <a:t>3 </a:t>
            </a:r>
            <a:r>
              <a:rPr lang="en">
                <a:latin typeface="Playfair Display"/>
                <a:ea typeface="Playfair Display"/>
                <a:cs typeface="Playfair Display"/>
                <a:sym typeface="Playfair Display"/>
              </a:rPr>
              <a:t>= 17,576</a:t>
            </a:r>
            <a:endParaRPr>
              <a:latin typeface="Playfair Display"/>
              <a:ea typeface="Playfair Display"/>
              <a:cs typeface="Playfair Display"/>
              <a:sym typeface="Playfair Display"/>
            </a:endParaRPr>
          </a:p>
          <a:p>
            <a:pPr indent="0" lvl="0" marL="0" rtl="0" algn="l">
              <a:spcBef>
                <a:spcPts val="0"/>
              </a:spcBef>
              <a:spcAft>
                <a:spcPts val="0"/>
              </a:spcAft>
              <a:buNone/>
            </a:pPr>
            <a:r>
              <a:rPr lang="en" strike="sngStrike">
                <a:latin typeface="Playfair Display"/>
                <a:ea typeface="Playfair Display"/>
                <a:cs typeface="Playfair Display"/>
                <a:sym typeface="Playfair Display"/>
              </a:rPr>
              <a:t>= 3! = 6</a:t>
            </a:r>
            <a:r>
              <a:rPr lang="en">
                <a:latin typeface="Playfair Display"/>
                <a:ea typeface="Playfair Display"/>
                <a:cs typeface="Playfair Display"/>
                <a:sym typeface="Playfair Display"/>
              </a:rPr>
              <a:t>	5! = 120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trike="sngStrike">
                <a:latin typeface="Playfair Display"/>
                <a:ea typeface="Playfair Display"/>
                <a:cs typeface="Playfair Display"/>
                <a:sym typeface="Playfair Display"/>
              </a:rPr>
              <a:t>= 26!/(14!6!2</a:t>
            </a:r>
            <a:r>
              <a:rPr baseline="30000" lang="en" strike="sngStrike">
                <a:latin typeface="Playfair Display"/>
                <a:ea typeface="Playfair Display"/>
                <a:cs typeface="Playfair Display"/>
                <a:sym typeface="Playfair Display"/>
              </a:rPr>
              <a:t>6</a:t>
            </a:r>
            <a:r>
              <a:rPr lang="en" strike="sngStrike">
                <a:latin typeface="Playfair Display"/>
                <a:ea typeface="Playfair Display"/>
                <a:cs typeface="Playfair Display"/>
                <a:sym typeface="Playfair Display"/>
              </a:rPr>
              <a:t>) = 100,391,791,500</a:t>
            </a:r>
            <a:endParaRPr strike="sngStrike">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26!/(6!10!2</a:t>
            </a:r>
            <a:r>
              <a:rPr baseline="30000" lang="en">
                <a:latin typeface="Playfair Display"/>
                <a:ea typeface="Playfair Display"/>
                <a:cs typeface="Playfair Display"/>
                <a:sym typeface="Playfair Display"/>
              </a:rPr>
              <a:t>10</a:t>
            </a:r>
            <a:r>
              <a:rPr lang="en">
                <a:latin typeface="Playfair Display"/>
                <a:ea typeface="Playfair Display"/>
                <a:cs typeface="Playfair Display"/>
                <a:sym typeface="Playfair Display"/>
              </a:rPr>
              <a:t>) = 150,738,270,000,000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trike="sngStrike">
                <a:latin typeface="Playfair Display"/>
                <a:ea typeface="Playfair Display"/>
                <a:cs typeface="Playfair Display"/>
                <a:sym typeface="Playfair Display"/>
              </a:rPr>
              <a:t>≈ 100,000,000,000,000,000,000 = 10</a:t>
            </a:r>
            <a:r>
              <a:rPr baseline="30000" lang="en" strike="sngStrike">
                <a:latin typeface="Playfair Display"/>
                <a:ea typeface="Playfair Display"/>
                <a:cs typeface="Playfair Display"/>
                <a:sym typeface="Playfair Display"/>
              </a:rPr>
              <a:t>20</a:t>
            </a:r>
            <a:endParaRPr baseline="30000" strike="sngStrike">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5,500,000,000,000,000,000,000,000</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a:latin typeface="Playfair Display"/>
                <a:ea typeface="Playfair Display"/>
                <a:cs typeface="Playfair Display"/>
                <a:sym typeface="Playfair Display"/>
              </a:rPr>
              <a:t>	= 5.5 septillion</a:t>
            </a:r>
            <a:endParaRPr>
              <a:latin typeface="Playfair Display"/>
              <a:ea typeface="Playfair Display"/>
              <a:cs typeface="Playfair Display"/>
              <a:sym typeface="Playfair Displ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Cryptanalysis</a:t>
            </a:r>
            <a:endParaRPr>
              <a:latin typeface="Playfair Display"/>
              <a:ea typeface="Playfair Display"/>
              <a:cs typeface="Playfair Display"/>
              <a:sym typeface="Playfair Display"/>
            </a:endParaRPr>
          </a:p>
        </p:txBody>
      </p:sp>
      <p:sp>
        <p:nvSpPr>
          <p:cNvPr id="404" name="Google Shape;404;p66"/>
          <p:cNvSpPr txBox="1"/>
          <p:nvPr>
            <p:ph idx="1" type="body"/>
          </p:nvPr>
        </p:nvSpPr>
        <p:spPr>
          <a:xfrm>
            <a:off x="311700" y="1152475"/>
            <a:ext cx="55638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Poles were running out of resources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Gave copies of their research, bombas, and 2 spare Enigma replicas to the French and British</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L</a:t>
            </a:r>
            <a:r>
              <a:rPr lang="en" sz="1600">
                <a:latin typeface="Playfair Display"/>
                <a:ea typeface="Playfair Display"/>
                <a:cs typeface="Playfair Display"/>
                <a:sym typeface="Playfair Display"/>
              </a:rPr>
              <a:t>ed by Turing, the British built a Bombe that did not rely on the message-key repetition but rather on a crib</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The United States made an improved version of the British Bombe in 1942</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pic>
        <p:nvPicPr>
          <p:cNvPr id="405" name="Google Shape;405;p66"/>
          <p:cNvPicPr preferRelativeResize="0"/>
          <p:nvPr/>
        </p:nvPicPr>
        <p:blipFill>
          <a:blip r:embed="rId3">
            <a:alphaModFix/>
          </a:blip>
          <a:stretch>
            <a:fillRect/>
          </a:stretch>
        </p:blipFill>
        <p:spPr>
          <a:xfrm>
            <a:off x="5875500" y="1730350"/>
            <a:ext cx="3103400" cy="20828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Cribs</a:t>
            </a:r>
            <a:endParaRPr>
              <a:latin typeface="Playfair Display"/>
              <a:ea typeface="Playfair Display"/>
              <a:cs typeface="Playfair Display"/>
              <a:sym typeface="Playfair Display"/>
            </a:endParaRPr>
          </a:p>
        </p:txBody>
      </p:sp>
      <p:sp>
        <p:nvSpPr>
          <p:cNvPr id="411" name="Google Shape;411;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A crib is a ciphertext and a known corresponding plaintext</a:t>
            </a:r>
            <a:endParaRPr sz="1600">
              <a:latin typeface="Playfair Display"/>
              <a:ea typeface="Playfair Display"/>
              <a:cs typeface="Playfair Display"/>
              <a:sym typeface="Playfair Display"/>
            </a:endParaRPr>
          </a:p>
          <a:p>
            <a:pPr indent="-330200" lvl="1" marL="914400" rtl="0" algn="l">
              <a:spcBef>
                <a:spcPts val="0"/>
              </a:spcBef>
              <a:spcAft>
                <a:spcPts val="0"/>
              </a:spcAft>
              <a:buSzPts val="1600"/>
              <a:buFont typeface="Playfair Display"/>
              <a:buChar char="○"/>
            </a:pPr>
            <a:r>
              <a:rPr i="1" lang="en" sz="1600">
                <a:latin typeface="Playfair Display"/>
                <a:ea typeface="Playfair Display"/>
                <a:cs typeface="Playfair Display"/>
                <a:sym typeface="Playfair Display"/>
              </a:rPr>
              <a:t>Ex. </a:t>
            </a:r>
            <a:r>
              <a:rPr lang="en" sz="1600">
                <a:latin typeface="Playfair Display"/>
                <a:ea typeface="Playfair Display"/>
                <a:cs typeface="Playfair Display"/>
                <a:sym typeface="Playfair Display"/>
              </a:rPr>
              <a:t>Shortly after 6 a.m. each day, the Germans would send out a weather report (“Wetter”)</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Exact placement of the plaintext may be unknown</a:t>
            </a:r>
            <a:endParaRPr sz="1600">
              <a:latin typeface="Playfair Display"/>
              <a:ea typeface="Playfair Display"/>
              <a:cs typeface="Playfair Display"/>
              <a:sym typeface="Playfair Display"/>
            </a:endParaRPr>
          </a:p>
          <a:p>
            <a:pPr indent="-330200" lvl="1" marL="9144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One trick: Enigma is incapable of encrypting a letter as itself (because of the reflector)</a:t>
            </a:r>
            <a:endParaRPr sz="1600">
              <a:latin typeface="Playfair Display"/>
              <a:ea typeface="Playfair Display"/>
              <a:cs typeface="Playfair Display"/>
              <a:sym typeface="Playfair Display"/>
            </a:endParaRPr>
          </a:p>
          <a:p>
            <a:pPr indent="0" lvl="0" marL="0" rtl="0" algn="l">
              <a:spcBef>
                <a:spcPts val="0"/>
              </a:spcBef>
              <a:spcAft>
                <a:spcPts val="0"/>
              </a:spcAft>
              <a:buNone/>
            </a:pPr>
            <a:r>
              <a:rPr i="1" lang="en" sz="1600">
                <a:latin typeface="Playfair Display"/>
                <a:ea typeface="Playfair Display"/>
                <a:cs typeface="Playfair Display"/>
                <a:sym typeface="Playfair Display"/>
              </a:rPr>
              <a:t>Ex.</a:t>
            </a:r>
            <a:endParaRPr i="1" sz="1600">
              <a:latin typeface="Playfair Display"/>
              <a:ea typeface="Playfair Display"/>
              <a:cs typeface="Playfair Display"/>
              <a:sym typeface="Playfair Display"/>
            </a:endParaRPr>
          </a:p>
          <a:p>
            <a:pPr indent="0" lvl="0" marL="0" rtl="0" algn="l">
              <a:spcBef>
                <a:spcPts val="0"/>
              </a:spcBef>
              <a:spcAft>
                <a:spcPts val="0"/>
              </a:spcAft>
              <a:buNone/>
            </a:pPr>
            <a:r>
              <a:rPr lang="en" sz="1600">
                <a:latin typeface="Courier New"/>
                <a:ea typeface="Courier New"/>
                <a:cs typeface="Courier New"/>
                <a:sym typeface="Courier New"/>
              </a:rPr>
              <a:t>IPR</a:t>
            </a:r>
            <a:r>
              <a:rPr lang="en" sz="1600">
                <a:solidFill>
                  <a:srgbClr val="E06666"/>
                </a:solidFill>
                <a:latin typeface="Courier New"/>
                <a:ea typeface="Courier New"/>
                <a:cs typeface="Courier New"/>
                <a:sym typeface="Courier New"/>
              </a:rPr>
              <a:t>E</a:t>
            </a:r>
            <a:r>
              <a:rPr lang="en" sz="1600">
                <a:latin typeface="Courier New"/>
                <a:ea typeface="Courier New"/>
                <a:cs typeface="Courier New"/>
                <a:sym typeface="Courier New"/>
              </a:rPr>
              <a:t>NLWKMJJSXCPLEJWQ</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w</a:t>
            </a:r>
            <a:r>
              <a:rPr lang="en" sz="1600">
                <a:solidFill>
                  <a:srgbClr val="E06666"/>
                </a:solidFill>
                <a:latin typeface="Courier New"/>
                <a:ea typeface="Courier New"/>
                <a:cs typeface="Courier New"/>
                <a:sym typeface="Courier New"/>
              </a:rPr>
              <a:t>e</a:t>
            </a:r>
            <a:r>
              <a:rPr lang="en" sz="1600">
                <a:latin typeface="Courier New"/>
                <a:ea typeface="Courier New"/>
                <a:cs typeface="Courier New"/>
                <a:sym typeface="Courier New"/>
              </a:rPr>
              <a:t>tternullsechs</a:t>
            </a:r>
            <a:endParaRPr sz="16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Enter Alan Turing</a:t>
            </a:r>
            <a:endParaRPr>
              <a:latin typeface="Playfair Display"/>
              <a:ea typeface="Playfair Display"/>
              <a:cs typeface="Playfair Display"/>
              <a:sym typeface="Playfair Display"/>
            </a:endParaRPr>
          </a:p>
        </p:txBody>
      </p:sp>
      <p:sp>
        <p:nvSpPr>
          <p:cNvPr id="417" name="Google Shape;41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Find a crib that leads to loops, similar to Rejewski’s:</a:t>
            </a:r>
            <a:endParaRPr sz="1600">
              <a:latin typeface="Playfair Display"/>
              <a:ea typeface="Playfair Display"/>
              <a:cs typeface="Playfair Display"/>
              <a:sym typeface="Playfair Display"/>
            </a:endParaRPr>
          </a:p>
          <a:p>
            <a:pPr indent="0" lvl="0" marL="457200" marR="0" rtl="0" algn="l">
              <a:lnSpc>
                <a:spcPct val="115000"/>
              </a:lnSpc>
              <a:spcBef>
                <a:spcPts val="0"/>
              </a:spcBef>
              <a:spcAft>
                <a:spcPts val="0"/>
              </a:spcAft>
              <a:buNone/>
            </a:pPr>
            <a:r>
              <a:rPr lang="en" sz="1600">
                <a:latin typeface="Courier New"/>
                <a:ea typeface="Courier New"/>
                <a:cs typeface="Courier New"/>
                <a:sym typeface="Courier New"/>
              </a:rPr>
              <a:t>w e t t e r</a:t>
            </a:r>
            <a:endParaRPr sz="1600">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600">
                <a:latin typeface="Courier New"/>
                <a:ea typeface="Courier New"/>
                <a:cs typeface="Courier New"/>
                <a:sym typeface="Courier New"/>
              </a:rPr>
              <a:t>E T J W P X</a:t>
            </a:r>
            <a:endParaRPr sz="1600">
              <a:latin typeface="Courier New"/>
              <a:ea typeface="Courier New"/>
              <a:cs typeface="Courier New"/>
              <a:sym typeface="Courier New"/>
            </a:endParaRPr>
          </a:p>
          <a:p>
            <a:pPr indent="457200" lvl="0" marL="0" rtl="0" algn="l">
              <a:spcBef>
                <a:spcPts val="0"/>
              </a:spcBef>
              <a:spcAft>
                <a:spcPts val="0"/>
              </a:spcAft>
              <a:buNone/>
            </a:pPr>
            <a:r>
              <a:rPr lang="en" sz="1600">
                <a:latin typeface="Playfair Display"/>
                <a:ea typeface="Playfair Display"/>
                <a:cs typeface="Playfair Display"/>
                <a:sym typeface="Playfair Display"/>
              </a:rPr>
              <a:t>In rotor setting S: 	w </a:t>
            </a:r>
            <a:r>
              <a:rPr lang="en" sz="1600">
                <a:latin typeface="Helvetica Neue"/>
                <a:ea typeface="Helvetica Neue"/>
                <a:cs typeface="Helvetica Neue"/>
                <a:sym typeface="Helvetica Neue"/>
              </a:rPr>
              <a:t>→ </a:t>
            </a:r>
            <a:r>
              <a:rPr lang="en" sz="1600">
                <a:latin typeface="Playfair Display"/>
                <a:ea typeface="Playfair Display"/>
                <a:cs typeface="Playfair Display"/>
                <a:sym typeface="Playfair Display"/>
              </a:rPr>
              <a:t>E</a:t>
            </a:r>
            <a:endParaRPr sz="1600">
              <a:latin typeface="Playfair Display"/>
              <a:ea typeface="Playfair Display"/>
              <a:cs typeface="Playfair Display"/>
              <a:sym typeface="Playfair Display"/>
            </a:endParaRPr>
          </a:p>
          <a:p>
            <a:pPr indent="457200" lvl="0" marL="0" rtl="0" algn="l">
              <a:spcBef>
                <a:spcPts val="0"/>
              </a:spcBef>
              <a:spcAft>
                <a:spcPts val="0"/>
              </a:spcAft>
              <a:buNone/>
            </a:pPr>
            <a:r>
              <a:rPr lang="en" sz="1600">
                <a:latin typeface="Playfair Display"/>
                <a:ea typeface="Playfair Display"/>
                <a:cs typeface="Playfair Display"/>
                <a:sym typeface="Playfair Display"/>
              </a:rPr>
              <a:t>S+1:				e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T</a:t>
            </a:r>
            <a:endParaRPr sz="1600">
              <a:latin typeface="Playfair Display"/>
              <a:ea typeface="Playfair Display"/>
              <a:cs typeface="Playfair Display"/>
              <a:sym typeface="Playfair Display"/>
            </a:endParaRPr>
          </a:p>
          <a:p>
            <a:pPr indent="457200" lvl="0" marL="0" rtl="0" algn="l">
              <a:spcBef>
                <a:spcPts val="0"/>
              </a:spcBef>
              <a:spcAft>
                <a:spcPts val="0"/>
              </a:spcAft>
              <a:buNone/>
            </a:pPr>
            <a:r>
              <a:rPr lang="en" sz="1600">
                <a:latin typeface="Playfair Display"/>
                <a:ea typeface="Playfair Display"/>
                <a:cs typeface="Playfair Display"/>
                <a:sym typeface="Playfair Display"/>
              </a:rPr>
              <a:t>S+3:				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W</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3 machines with identical settings, each trying to achieve one of the encipherments (states related as above)</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Add electrical wiring to recreate the loop so the light bulb lights up only for the correct settings</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pic>
        <p:nvPicPr>
          <p:cNvPr id="423" name="Google Shape;423;p69"/>
          <p:cNvPicPr preferRelativeResize="0"/>
          <p:nvPr/>
        </p:nvPicPr>
        <p:blipFill>
          <a:blip r:embed="rId3">
            <a:alphaModFix/>
          </a:blip>
          <a:stretch>
            <a:fillRect/>
          </a:stretch>
        </p:blipFill>
        <p:spPr>
          <a:xfrm>
            <a:off x="2473749" y="0"/>
            <a:ext cx="4196501" cy="51434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Enter Alan Turing</a:t>
            </a:r>
            <a:endParaRPr>
              <a:latin typeface="Playfair Display"/>
              <a:ea typeface="Playfair Display"/>
              <a:cs typeface="Playfair Display"/>
              <a:sym typeface="Playfair Display"/>
            </a:endParaRPr>
          </a:p>
        </p:txBody>
      </p:sp>
      <p:sp>
        <p:nvSpPr>
          <p:cNvPr id="429" name="Google Shape;4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Find a crib that leads to loops, similar to Rejewski’s:</a:t>
            </a:r>
            <a:endParaRPr sz="1600">
              <a:latin typeface="Playfair Display"/>
              <a:ea typeface="Playfair Display"/>
              <a:cs typeface="Playfair Display"/>
              <a:sym typeface="Playfair Display"/>
            </a:endParaRPr>
          </a:p>
          <a:p>
            <a:pPr indent="0" lvl="0" marL="457200" marR="0" rtl="0" algn="l">
              <a:lnSpc>
                <a:spcPct val="115000"/>
              </a:lnSpc>
              <a:spcBef>
                <a:spcPts val="0"/>
              </a:spcBef>
              <a:spcAft>
                <a:spcPts val="0"/>
              </a:spcAft>
              <a:buNone/>
            </a:pPr>
            <a:r>
              <a:rPr lang="en" sz="1600">
                <a:latin typeface="Courier New"/>
                <a:ea typeface="Courier New"/>
                <a:cs typeface="Courier New"/>
                <a:sym typeface="Courier New"/>
              </a:rPr>
              <a:t>w e t t e r</a:t>
            </a:r>
            <a:endParaRPr sz="1600">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600">
                <a:latin typeface="Courier New"/>
                <a:ea typeface="Courier New"/>
                <a:cs typeface="Courier New"/>
                <a:sym typeface="Courier New"/>
              </a:rPr>
              <a:t>E T J W P X</a:t>
            </a:r>
            <a:endParaRPr sz="1600">
              <a:latin typeface="Courier New"/>
              <a:ea typeface="Courier New"/>
              <a:cs typeface="Courier New"/>
              <a:sym typeface="Courier New"/>
            </a:endParaRPr>
          </a:p>
          <a:p>
            <a:pPr indent="457200" lvl="0" marL="0" rtl="0" algn="l">
              <a:spcBef>
                <a:spcPts val="0"/>
              </a:spcBef>
              <a:spcAft>
                <a:spcPts val="0"/>
              </a:spcAft>
              <a:buNone/>
            </a:pPr>
            <a:r>
              <a:rPr lang="en" sz="1600">
                <a:latin typeface="Playfair Display"/>
                <a:ea typeface="Playfair Display"/>
                <a:cs typeface="Playfair Display"/>
                <a:sym typeface="Playfair Display"/>
              </a:rPr>
              <a:t>In rotor setting S: 	w </a:t>
            </a:r>
            <a:r>
              <a:rPr lang="en" sz="1600">
                <a:latin typeface="Helvetica Neue"/>
                <a:ea typeface="Helvetica Neue"/>
                <a:cs typeface="Helvetica Neue"/>
                <a:sym typeface="Helvetica Neue"/>
              </a:rPr>
              <a:t>→ </a:t>
            </a:r>
            <a:r>
              <a:rPr lang="en" sz="1600">
                <a:latin typeface="Playfair Display"/>
                <a:ea typeface="Playfair Display"/>
                <a:cs typeface="Playfair Display"/>
                <a:sym typeface="Playfair Display"/>
              </a:rPr>
              <a:t>E</a:t>
            </a:r>
            <a:endParaRPr sz="1600">
              <a:latin typeface="Playfair Display"/>
              <a:ea typeface="Playfair Display"/>
              <a:cs typeface="Playfair Display"/>
              <a:sym typeface="Playfair Display"/>
            </a:endParaRPr>
          </a:p>
          <a:p>
            <a:pPr indent="457200" lvl="0" marL="0" rtl="0" algn="l">
              <a:spcBef>
                <a:spcPts val="0"/>
              </a:spcBef>
              <a:spcAft>
                <a:spcPts val="0"/>
              </a:spcAft>
              <a:buNone/>
            </a:pPr>
            <a:r>
              <a:rPr lang="en" sz="1600">
                <a:latin typeface="Playfair Display"/>
                <a:ea typeface="Playfair Display"/>
                <a:cs typeface="Playfair Display"/>
                <a:sym typeface="Playfair Display"/>
              </a:rPr>
              <a:t>S+1:				e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T</a:t>
            </a:r>
            <a:endParaRPr sz="1600">
              <a:latin typeface="Playfair Display"/>
              <a:ea typeface="Playfair Display"/>
              <a:cs typeface="Playfair Display"/>
              <a:sym typeface="Playfair Display"/>
            </a:endParaRPr>
          </a:p>
          <a:p>
            <a:pPr indent="457200" lvl="0" marL="0" rtl="0" algn="l">
              <a:spcBef>
                <a:spcPts val="0"/>
              </a:spcBef>
              <a:spcAft>
                <a:spcPts val="0"/>
              </a:spcAft>
              <a:buNone/>
            </a:pPr>
            <a:r>
              <a:rPr lang="en" sz="1600">
                <a:latin typeface="Playfair Display"/>
                <a:ea typeface="Playfair Display"/>
                <a:cs typeface="Playfair Display"/>
                <a:sym typeface="Playfair Display"/>
              </a:rPr>
              <a:t>S+3:				t </a:t>
            </a:r>
            <a:r>
              <a:rPr lang="en" sz="1600">
                <a:latin typeface="Helvetica Neue"/>
                <a:ea typeface="Helvetica Neue"/>
                <a:cs typeface="Helvetica Neue"/>
                <a:sym typeface="Helvetica Neue"/>
              </a:rPr>
              <a:t>→</a:t>
            </a:r>
            <a:r>
              <a:rPr lang="en" sz="1600">
                <a:latin typeface="Playfair Display"/>
                <a:ea typeface="Playfair Display"/>
                <a:cs typeface="Playfair Display"/>
                <a:sym typeface="Playfair Display"/>
              </a:rPr>
              <a:t> W</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3 machines with identical settings, each trying to achieve one of the encipherments (states related as above)</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Add electrical wiring to recreate the loop so the light bulb lights up only for the correct settings</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Still need to try 5.5 septillion different settings to find the right one for the light bulb!</a:t>
            </a:r>
            <a:endParaRPr sz="1600">
              <a:latin typeface="Playfair Display"/>
              <a:ea typeface="Playfair Display"/>
              <a:cs typeface="Playfair Display"/>
              <a:sym typeface="Playfair Display"/>
            </a:endParaRPr>
          </a:p>
          <a:p>
            <a:pPr indent="0" lvl="0" marL="0" marR="0" rtl="0" algn="l">
              <a:lnSpc>
                <a:spcPct val="115000"/>
              </a:lnSpc>
              <a:spcBef>
                <a:spcPts val="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Enter Alan Turing</a:t>
            </a:r>
            <a:endParaRPr>
              <a:latin typeface="Playfair Display"/>
              <a:ea typeface="Playfair Display"/>
              <a:cs typeface="Playfair Display"/>
              <a:sym typeface="Playfair Display"/>
            </a:endParaRPr>
          </a:p>
        </p:txBody>
      </p:sp>
      <p:sp>
        <p:nvSpPr>
          <p:cNvPr id="435" name="Google Shape;435;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Notice the electrical circuit bypasses the plugboard!</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Don’t know the values of L</a:t>
            </a:r>
            <a:r>
              <a:rPr baseline="-25000" lang="en" sz="1600">
                <a:latin typeface="Playfair Display"/>
                <a:ea typeface="Playfair Display"/>
                <a:cs typeface="Playfair Display"/>
                <a:sym typeface="Playfair Display"/>
              </a:rPr>
              <a:t>1</a:t>
            </a:r>
            <a:r>
              <a:rPr lang="en" sz="1600">
                <a:latin typeface="Playfair Display"/>
                <a:ea typeface="Playfair Display"/>
                <a:cs typeface="Playfair Display"/>
                <a:sym typeface="Playfair Display"/>
              </a:rPr>
              <a:t>, L</a:t>
            </a:r>
            <a:r>
              <a:rPr baseline="-25000" lang="en" sz="1600">
                <a:latin typeface="Playfair Display"/>
                <a:ea typeface="Playfair Display"/>
                <a:cs typeface="Playfair Display"/>
                <a:sym typeface="Playfair Display"/>
              </a:rPr>
              <a:t>2</a:t>
            </a:r>
            <a:r>
              <a:rPr lang="en" sz="1600">
                <a:latin typeface="Playfair Display"/>
                <a:ea typeface="Playfair Display"/>
                <a:cs typeface="Playfair Display"/>
                <a:sym typeface="Playfair Display"/>
              </a:rPr>
              <a:t>, and L</a:t>
            </a:r>
            <a:r>
              <a:rPr baseline="-25000" lang="en" sz="1600">
                <a:latin typeface="Playfair Display"/>
                <a:ea typeface="Playfair Display"/>
                <a:cs typeface="Playfair Display"/>
                <a:sym typeface="Playfair Display"/>
              </a:rPr>
              <a:t>3</a:t>
            </a:r>
            <a:r>
              <a:rPr lang="en" sz="1600">
                <a:latin typeface="Playfair Display"/>
                <a:ea typeface="Playfair Display"/>
                <a:cs typeface="Playfair Display"/>
                <a:sym typeface="Playfair Display"/>
              </a:rPr>
              <a:t>: connect all 26 letters with wires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Find the plugboard settings (like Rejewski’s method) after the rotor settings have been established</a:t>
            </a:r>
            <a:endParaRPr sz="16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B0F00"/>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Crash Course: Polyalphabetic ciphers</a:t>
            </a:r>
            <a:endParaRPr>
              <a:latin typeface="Playfair Display"/>
              <a:ea typeface="Playfair Display"/>
              <a:cs typeface="Playfair Display"/>
              <a:sym typeface="Playfair Display"/>
            </a:endParaRPr>
          </a:p>
        </p:txBody>
      </p:sp>
      <p:sp>
        <p:nvSpPr>
          <p:cNvPr id="95" name="Google Shape;95;p18"/>
          <p:cNvSpPr txBox="1"/>
          <p:nvPr>
            <p:ph idx="1" type="body"/>
          </p:nvPr>
        </p:nvSpPr>
        <p:spPr>
          <a:xfrm>
            <a:off x="311700" y="1152475"/>
            <a:ext cx="58872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B7B7B7"/>
                </a:solidFill>
                <a:latin typeface="Courier New"/>
                <a:ea typeface="Courier New"/>
                <a:cs typeface="Courier New"/>
                <a:sym typeface="Courier New"/>
              </a:rPr>
              <a:t> thisencryptionispolyalphabetic</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B7B7B7"/>
                </a:solidFill>
                <a:latin typeface="Courier New"/>
                <a:ea typeface="Courier New"/>
                <a:cs typeface="Courier New"/>
                <a:sym typeface="Courier New"/>
              </a:rPr>
              <a:t>+KEYKEYKEYKEYKEYKEYKEYKEYKEYKEY</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B7B7B7"/>
                </a:solidFill>
                <a:latin typeface="Courier New"/>
                <a:ea typeface="Courier New"/>
                <a:cs typeface="Courier New"/>
                <a:sym typeface="Courier New"/>
              </a:rPr>
              <a:t>-------------------------------</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B7B7B7"/>
                </a:solidFill>
                <a:latin typeface="Courier New"/>
                <a:ea typeface="Courier New"/>
                <a:cs typeface="Courier New"/>
                <a:sym typeface="Courier New"/>
              </a:rPr>
              <a:t>=</a:t>
            </a:r>
            <a:r>
              <a:rPr lang="en" sz="1600">
                <a:solidFill>
                  <a:srgbClr val="DD7E6B"/>
                </a:solidFill>
                <a:latin typeface="Courier New"/>
                <a:ea typeface="Courier New"/>
                <a:cs typeface="Courier New"/>
                <a:sym typeface="Courier New"/>
              </a:rPr>
              <a:t>D</a:t>
            </a:r>
            <a:r>
              <a:rPr lang="en" sz="1600">
                <a:solidFill>
                  <a:srgbClr val="B7B7B7"/>
                </a:solidFill>
                <a:latin typeface="Courier New"/>
                <a:ea typeface="Courier New"/>
                <a:cs typeface="Courier New"/>
                <a:sym typeface="Courier New"/>
              </a:rPr>
              <a:t>LG</a:t>
            </a:r>
            <a:r>
              <a:rPr lang="en" sz="1600">
                <a:solidFill>
                  <a:srgbClr val="DD7E6B"/>
                </a:solidFill>
                <a:latin typeface="Courier New"/>
                <a:ea typeface="Courier New"/>
                <a:cs typeface="Courier New"/>
                <a:sym typeface="Courier New"/>
              </a:rPr>
              <a:t>C</a:t>
            </a:r>
            <a:r>
              <a:rPr lang="en" sz="1600">
                <a:solidFill>
                  <a:srgbClr val="B7B7B7"/>
                </a:solidFill>
                <a:latin typeface="Courier New"/>
                <a:ea typeface="Courier New"/>
                <a:cs typeface="Courier New"/>
                <a:sym typeface="Courier New"/>
              </a:rPr>
              <a:t>IL</a:t>
            </a:r>
            <a:r>
              <a:rPr lang="en" sz="1600">
                <a:solidFill>
                  <a:srgbClr val="DD7E6B"/>
                </a:solidFill>
                <a:latin typeface="Courier New"/>
                <a:ea typeface="Courier New"/>
                <a:cs typeface="Courier New"/>
                <a:sym typeface="Courier New"/>
              </a:rPr>
              <a:t>M</a:t>
            </a:r>
            <a:r>
              <a:rPr lang="en" sz="1600">
                <a:solidFill>
                  <a:srgbClr val="B7B7B7"/>
                </a:solidFill>
                <a:latin typeface="Courier New"/>
                <a:ea typeface="Courier New"/>
                <a:cs typeface="Courier New"/>
                <a:sym typeface="Courier New"/>
              </a:rPr>
              <a:t>VW</a:t>
            </a:r>
            <a:r>
              <a:rPr lang="en" sz="1600">
                <a:solidFill>
                  <a:srgbClr val="DD7E6B"/>
                </a:solidFill>
                <a:latin typeface="Courier New"/>
                <a:ea typeface="Courier New"/>
                <a:cs typeface="Courier New"/>
                <a:sym typeface="Courier New"/>
              </a:rPr>
              <a:t>Z</a:t>
            </a:r>
            <a:r>
              <a:rPr lang="en" sz="1600">
                <a:solidFill>
                  <a:srgbClr val="B7B7B7"/>
                </a:solidFill>
                <a:latin typeface="Courier New"/>
                <a:ea typeface="Courier New"/>
                <a:cs typeface="Courier New"/>
                <a:sym typeface="Courier New"/>
              </a:rPr>
              <a:t>XG</a:t>
            </a:r>
            <a:r>
              <a:rPr lang="en" sz="1600">
                <a:solidFill>
                  <a:srgbClr val="DD7E6B"/>
                </a:solidFill>
                <a:latin typeface="Courier New"/>
                <a:ea typeface="Courier New"/>
                <a:cs typeface="Courier New"/>
                <a:sym typeface="Courier New"/>
              </a:rPr>
              <a:t>Y</a:t>
            </a:r>
            <a:r>
              <a:rPr lang="en" sz="1600">
                <a:solidFill>
                  <a:srgbClr val="B7B7B7"/>
                </a:solidFill>
                <a:latin typeface="Courier New"/>
                <a:ea typeface="Courier New"/>
                <a:cs typeface="Courier New"/>
                <a:sym typeface="Courier New"/>
              </a:rPr>
              <a:t>RG</a:t>
            </a:r>
            <a:r>
              <a:rPr lang="en" sz="1600">
                <a:solidFill>
                  <a:srgbClr val="DD7E6B"/>
                </a:solidFill>
                <a:latin typeface="Courier New"/>
                <a:ea typeface="Courier New"/>
                <a:cs typeface="Courier New"/>
                <a:sym typeface="Courier New"/>
              </a:rPr>
              <a:t>C</a:t>
            </a:r>
            <a:r>
              <a:rPr lang="en" sz="1600">
                <a:solidFill>
                  <a:srgbClr val="B7B7B7"/>
                </a:solidFill>
                <a:latin typeface="Courier New"/>
                <a:ea typeface="Courier New"/>
                <a:cs typeface="Courier New"/>
                <a:sym typeface="Courier New"/>
              </a:rPr>
              <a:t>TM</a:t>
            </a:r>
            <a:r>
              <a:rPr lang="en" sz="1600">
                <a:solidFill>
                  <a:srgbClr val="DD7E6B"/>
                </a:solidFill>
                <a:latin typeface="Courier New"/>
                <a:ea typeface="Courier New"/>
                <a:cs typeface="Courier New"/>
                <a:sym typeface="Courier New"/>
              </a:rPr>
              <a:t>V</a:t>
            </a:r>
            <a:r>
              <a:rPr lang="en" sz="1600">
                <a:solidFill>
                  <a:srgbClr val="B7B7B7"/>
                </a:solidFill>
                <a:latin typeface="Courier New"/>
                <a:ea typeface="Courier New"/>
                <a:cs typeface="Courier New"/>
                <a:sym typeface="Courier New"/>
              </a:rPr>
              <a:t>CY</a:t>
            </a:r>
            <a:r>
              <a:rPr lang="en" sz="1600">
                <a:solidFill>
                  <a:srgbClr val="DD7E6B"/>
                </a:solidFill>
                <a:latin typeface="Courier New"/>
                <a:ea typeface="Courier New"/>
                <a:cs typeface="Courier New"/>
                <a:sym typeface="Courier New"/>
              </a:rPr>
              <a:t>V</a:t>
            </a:r>
            <a:r>
              <a:rPr lang="en" sz="1600">
                <a:solidFill>
                  <a:srgbClr val="B7B7B7"/>
                </a:solidFill>
                <a:latin typeface="Courier New"/>
                <a:ea typeface="Courier New"/>
                <a:cs typeface="Courier New"/>
                <a:sym typeface="Courier New"/>
              </a:rPr>
              <a:t>TF</a:t>
            </a:r>
            <a:r>
              <a:rPr lang="en" sz="1600">
                <a:solidFill>
                  <a:srgbClr val="DD7E6B"/>
                </a:solidFill>
                <a:latin typeface="Courier New"/>
                <a:ea typeface="Courier New"/>
                <a:cs typeface="Courier New"/>
                <a:sym typeface="Courier New"/>
              </a:rPr>
              <a:t>K</a:t>
            </a:r>
            <a:r>
              <a:rPr lang="en" sz="1600">
                <a:solidFill>
                  <a:srgbClr val="B7B7B7"/>
                </a:solidFill>
                <a:latin typeface="Courier New"/>
                <a:ea typeface="Courier New"/>
                <a:cs typeface="Courier New"/>
                <a:sym typeface="Courier New"/>
              </a:rPr>
              <a:t>FC</a:t>
            </a:r>
            <a:r>
              <a:rPr lang="en" sz="1600">
                <a:solidFill>
                  <a:srgbClr val="DD7E6B"/>
                </a:solidFill>
                <a:latin typeface="Courier New"/>
                <a:ea typeface="Courier New"/>
                <a:cs typeface="Courier New"/>
                <a:sym typeface="Courier New"/>
              </a:rPr>
              <a:t>D</a:t>
            </a:r>
            <a:r>
              <a:rPr lang="en" sz="1600">
                <a:solidFill>
                  <a:srgbClr val="B7B7B7"/>
                </a:solidFill>
                <a:latin typeface="Courier New"/>
                <a:ea typeface="Courier New"/>
                <a:cs typeface="Courier New"/>
                <a:sym typeface="Courier New"/>
              </a:rPr>
              <a:t>MA</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B7B7B7"/>
                </a:solidFill>
                <a:latin typeface="Playfair Display"/>
                <a:ea typeface="Playfair Display"/>
                <a:cs typeface="Playfair Display"/>
                <a:sym typeface="Playfair Display"/>
              </a:rPr>
              <a:t>Repetition leads to patterns, which makes encryption weak</a:t>
            </a:r>
            <a:endParaRPr sz="1600">
              <a:solidFill>
                <a:srgbClr val="B7B7B7"/>
              </a:solidFill>
              <a:latin typeface="Playfair Display"/>
              <a:ea typeface="Playfair Display"/>
              <a:cs typeface="Playfair Display"/>
              <a:sym typeface="Playfair Display"/>
            </a:endParaRPr>
          </a:p>
        </p:txBody>
      </p:sp>
      <p:graphicFrame>
        <p:nvGraphicFramePr>
          <p:cNvPr id="96" name="Google Shape;96;p18"/>
          <p:cNvGraphicFramePr/>
          <p:nvPr/>
        </p:nvGraphicFramePr>
        <p:xfrm>
          <a:off x="6552375" y="251475"/>
          <a:ext cx="3000000" cy="3000000"/>
        </p:xfrm>
        <a:graphic>
          <a:graphicData uri="http://schemas.openxmlformats.org/drawingml/2006/table">
            <a:tbl>
              <a:tblPr>
                <a:noFill/>
                <a:tableStyleId>{5816FF74-8C98-4C86-8EF3-FD7E8F03E892}</a:tableStyleId>
              </a:tblPr>
              <a:tblGrid>
                <a:gridCol w="382850"/>
                <a:gridCol w="382850"/>
              </a:tblGrid>
              <a:tr h="4612025">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txBody>
                  <a:tcPr marT="91425" marB="91425" marR="91425" marL="91425"/>
                </a:tc>
              </a:tr>
            </a:tbl>
          </a:graphicData>
        </a:graphic>
      </p:graphicFrame>
      <p:graphicFrame>
        <p:nvGraphicFramePr>
          <p:cNvPr id="97" name="Google Shape;97;p18"/>
          <p:cNvGraphicFramePr/>
          <p:nvPr/>
        </p:nvGraphicFramePr>
        <p:xfrm>
          <a:off x="7408325" y="251475"/>
          <a:ext cx="3000000" cy="3000000"/>
        </p:xfrm>
        <a:graphic>
          <a:graphicData uri="http://schemas.openxmlformats.org/drawingml/2006/table">
            <a:tbl>
              <a:tblPr>
                <a:noFill/>
                <a:tableStyleId>{5816FF74-8C98-4C86-8EF3-FD7E8F03E892}</a:tableStyleId>
              </a:tblPr>
              <a:tblGrid>
                <a:gridCol w="382850"/>
                <a:gridCol w="382850"/>
              </a:tblGrid>
              <a:tr h="4612025">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txBody>
                  <a:tcPr marT="91425" marB="91425" marR="91425" marL="91425"/>
                </a:tc>
              </a:tr>
            </a:tbl>
          </a:graphicData>
        </a:graphic>
      </p:graphicFrame>
      <p:graphicFrame>
        <p:nvGraphicFramePr>
          <p:cNvPr id="98" name="Google Shape;98;p18"/>
          <p:cNvGraphicFramePr/>
          <p:nvPr/>
        </p:nvGraphicFramePr>
        <p:xfrm>
          <a:off x="8264275" y="251475"/>
          <a:ext cx="3000000" cy="3000000"/>
        </p:xfrm>
        <a:graphic>
          <a:graphicData uri="http://schemas.openxmlformats.org/drawingml/2006/table">
            <a:tbl>
              <a:tblPr>
                <a:noFill/>
                <a:tableStyleId>{5816FF74-8C98-4C86-8EF3-FD7E8F03E892}</a:tableStyleId>
              </a:tblPr>
              <a:tblGrid>
                <a:gridCol w="382850"/>
                <a:gridCol w="382850"/>
              </a:tblGrid>
              <a:tr h="4612025">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Y</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Z</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A</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B</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C</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D</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E</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F</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G</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H</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I</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J</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K</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LM</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N</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O</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P</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Q</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R</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S</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T</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U</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V</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W</a:t>
                      </a:r>
                      <a:endParaRPr sz="1100">
                        <a:solidFill>
                          <a:schemeClr val="lt2"/>
                        </a:solidFill>
                        <a:latin typeface="Playfair Display"/>
                        <a:ea typeface="Playfair Display"/>
                        <a:cs typeface="Playfair Display"/>
                        <a:sym typeface="Playfair Display"/>
                      </a:endParaRPr>
                    </a:p>
                    <a:p>
                      <a:pPr indent="0" lvl="0" marL="0" rtl="0" algn="l">
                        <a:spcBef>
                          <a:spcPts val="0"/>
                        </a:spcBef>
                        <a:spcAft>
                          <a:spcPts val="0"/>
                        </a:spcAft>
                        <a:buNone/>
                      </a:pPr>
                      <a:r>
                        <a:rPr lang="en" sz="1100">
                          <a:solidFill>
                            <a:schemeClr val="lt2"/>
                          </a:solidFill>
                          <a:latin typeface="Playfair Display"/>
                          <a:ea typeface="Playfair Display"/>
                          <a:cs typeface="Playfair Display"/>
                          <a:sym typeface="Playfair Display"/>
                        </a:rPr>
                        <a:t>X</a:t>
                      </a:r>
                      <a:endParaRPr sz="1100">
                        <a:solidFill>
                          <a:schemeClr val="lt2"/>
                        </a:solidFill>
                        <a:latin typeface="Playfair Display"/>
                        <a:ea typeface="Playfair Display"/>
                        <a:cs typeface="Playfair Display"/>
                        <a:sym typeface="Playfair Display"/>
                      </a:endParaRPr>
                    </a:p>
                  </a:txBody>
                  <a:tcPr marT="91425" marB="91425" marR="91425" marL="91425"/>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Enter Alan Turing</a:t>
            </a:r>
            <a:endParaRPr>
              <a:latin typeface="Playfair Display"/>
              <a:ea typeface="Playfair Display"/>
              <a:cs typeface="Playfair Display"/>
              <a:sym typeface="Playfair Display"/>
            </a:endParaRPr>
          </a:p>
        </p:txBody>
      </p:sp>
      <p:sp>
        <p:nvSpPr>
          <p:cNvPr id="441" name="Google Shape;441;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Notice the electrical circuit bypasses the plugboard!</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Don’t know the values of L</a:t>
            </a:r>
            <a:r>
              <a:rPr baseline="-25000" lang="en" sz="1600">
                <a:latin typeface="Playfair Display"/>
                <a:ea typeface="Playfair Display"/>
                <a:cs typeface="Playfair Display"/>
                <a:sym typeface="Playfair Display"/>
              </a:rPr>
              <a:t>1</a:t>
            </a:r>
            <a:r>
              <a:rPr lang="en" sz="1600">
                <a:latin typeface="Playfair Display"/>
                <a:ea typeface="Playfair Display"/>
                <a:cs typeface="Playfair Display"/>
                <a:sym typeface="Playfair Display"/>
              </a:rPr>
              <a:t>, L</a:t>
            </a:r>
            <a:r>
              <a:rPr baseline="-25000" lang="en" sz="1600">
                <a:latin typeface="Playfair Display"/>
                <a:ea typeface="Playfair Display"/>
                <a:cs typeface="Playfair Display"/>
                <a:sym typeface="Playfair Display"/>
              </a:rPr>
              <a:t>2</a:t>
            </a:r>
            <a:r>
              <a:rPr lang="en" sz="1600">
                <a:latin typeface="Playfair Display"/>
                <a:ea typeface="Playfair Display"/>
                <a:cs typeface="Playfair Display"/>
                <a:sym typeface="Playfair Display"/>
              </a:rPr>
              <a:t>, and L</a:t>
            </a:r>
            <a:r>
              <a:rPr baseline="-25000" lang="en" sz="1600">
                <a:latin typeface="Playfair Display"/>
                <a:ea typeface="Playfair Display"/>
                <a:cs typeface="Playfair Display"/>
                <a:sym typeface="Playfair Display"/>
              </a:rPr>
              <a:t>3</a:t>
            </a:r>
            <a:r>
              <a:rPr lang="en" sz="1600">
                <a:latin typeface="Playfair Display"/>
                <a:ea typeface="Playfair Display"/>
                <a:cs typeface="Playfair Display"/>
                <a:sym typeface="Playfair Display"/>
              </a:rPr>
              <a:t>: connect all 26 letters with wires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Find the plugboard settings (like Rejewski’s method) after the rotor settings have been established</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Bletchley Park allocated £100,000 to the creation of Turing’s new bombes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Each has 12 sets of linked enigma scramblers (for longer loops)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i="1" lang="en" sz="1600">
                <a:latin typeface="Playfair Display"/>
                <a:ea typeface="Playfair Display"/>
                <a:cs typeface="Playfair Display"/>
                <a:sym typeface="Playfair Display"/>
              </a:rPr>
              <a:t>Victory</a:t>
            </a:r>
            <a:r>
              <a:rPr lang="en" sz="1600">
                <a:latin typeface="Playfair Display"/>
                <a:ea typeface="Playfair Display"/>
                <a:cs typeface="Playfair Display"/>
                <a:sym typeface="Playfair Display"/>
              </a:rPr>
              <a:t> arrived on March 14, 1940</a:t>
            </a:r>
            <a:endParaRPr sz="1600">
              <a:latin typeface="Playfair Display"/>
              <a:ea typeface="Playfair Display"/>
              <a:cs typeface="Playfair Display"/>
              <a:sym typeface="Playfair Display"/>
            </a:endParaRPr>
          </a:p>
          <a:p>
            <a:pPr indent="-330200" lvl="2" marL="13716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Up to a week to find a key</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Improved </a:t>
            </a:r>
            <a:r>
              <a:rPr i="1" lang="en" sz="1600">
                <a:latin typeface="Playfair Display"/>
                <a:ea typeface="Playfair Display"/>
                <a:cs typeface="Playfair Display"/>
                <a:sym typeface="Playfair Display"/>
              </a:rPr>
              <a:t>Agnus Dei</a:t>
            </a:r>
            <a:r>
              <a:rPr lang="en" sz="1600">
                <a:latin typeface="Playfair Display"/>
                <a:ea typeface="Playfair Display"/>
                <a:cs typeface="Playfair Display"/>
                <a:sym typeface="Playfair Display"/>
              </a:rPr>
              <a:t>  arrived on August 8, 1940</a:t>
            </a:r>
            <a:endParaRPr sz="1600">
              <a:latin typeface="Playfair Display"/>
              <a:ea typeface="Playfair Display"/>
              <a:cs typeface="Playfair Display"/>
              <a:sym typeface="Playfair Display"/>
            </a:endParaRPr>
          </a:p>
          <a:p>
            <a:pPr indent="-330200" lvl="2" marL="13716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Found key within several hours</a:t>
            </a:r>
            <a:endParaRPr sz="1600">
              <a:latin typeface="Playfair Display"/>
              <a:ea typeface="Playfair Display"/>
              <a:cs typeface="Playfair Display"/>
              <a:sym typeface="Playfair Displ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a:t>
            </a:r>
            <a:r>
              <a:rPr lang="en">
                <a:latin typeface="Playfair Display"/>
                <a:ea typeface="Playfair Display"/>
                <a:cs typeface="Playfair Display"/>
                <a:sym typeface="Playfair Display"/>
              </a:rPr>
              <a:t>Enter Alan Turing</a:t>
            </a:r>
            <a:endParaRPr>
              <a:latin typeface="Playfair Display"/>
              <a:ea typeface="Playfair Display"/>
              <a:cs typeface="Playfair Display"/>
              <a:sym typeface="Playfair Display"/>
            </a:endParaRPr>
          </a:p>
        </p:txBody>
      </p:sp>
      <p:sp>
        <p:nvSpPr>
          <p:cNvPr id="447" name="Google Shape;447;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Alan Turing’s comic strips: </a:t>
            </a:r>
            <a:r>
              <a:rPr lang="en" u="sng">
                <a:solidFill>
                  <a:schemeClr val="hlink"/>
                </a:solidFill>
                <a:latin typeface="Playfair Display"/>
                <a:ea typeface="Playfair Display"/>
                <a:cs typeface="Playfair Display"/>
                <a:sym typeface="Playfair Display"/>
                <a:hlinkClick r:id="rId3"/>
              </a:rPr>
              <a:t>http://www.turingarchive.org/viewer/?id=147&amp;title=08</a:t>
            </a:r>
            <a:endParaRPr>
              <a:latin typeface="Playfair Display"/>
              <a:ea typeface="Playfair Display"/>
              <a:cs typeface="Playfair Display"/>
              <a:sym typeface="Playfair Displa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Resources/Further Reading</a:t>
            </a:r>
            <a:endParaRPr>
              <a:latin typeface="Playfair Display"/>
              <a:ea typeface="Playfair Display"/>
              <a:cs typeface="Playfair Display"/>
              <a:sym typeface="Playfair Display"/>
            </a:endParaRPr>
          </a:p>
        </p:txBody>
      </p:sp>
      <p:sp>
        <p:nvSpPr>
          <p:cNvPr id="453" name="Google Shape;45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Simon Singh’s </a:t>
            </a:r>
            <a:r>
              <a:rPr i="1" lang="en">
                <a:latin typeface="Playfair Display"/>
                <a:ea typeface="Playfair Display"/>
                <a:cs typeface="Playfair Display"/>
                <a:sym typeface="Playfair Display"/>
              </a:rPr>
              <a:t>The Code Book</a:t>
            </a:r>
            <a:endParaRPr>
              <a:latin typeface="Playfair Display"/>
              <a:ea typeface="Playfair Display"/>
              <a:cs typeface="Playfair Display"/>
              <a:sym typeface="Playfair Display"/>
            </a:endParaRPr>
          </a:p>
          <a:p>
            <a:pPr indent="0" lvl="0" marL="0" rtl="0" algn="l">
              <a:spcBef>
                <a:spcPts val="1600"/>
              </a:spcBef>
              <a:spcAft>
                <a:spcPts val="0"/>
              </a:spcAft>
              <a:buNone/>
            </a:pPr>
            <a:r>
              <a:rPr lang="en">
                <a:latin typeface="Playfair Display"/>
                <a:ea typeface="Playfair Display"/>
                <a:cs typeface="Playfair Display"/>
                <a:sym typeface="Playfair Display"/>
              </a:rPr>
              <a:t>The paper Enigma was adapted from this site (</a:t>
            </a:r>
            <a:r>
              <a:rPr lang="en" u="sng">
                <a:solidFill>
                  <a:schemeClr val="accent5"/>
                </a:solidFill>
                <a:latin typeface="Playfair Display"/>
                <a:ea typeface="Playfair Display"/>
                <a:cs typeface="Playfair Display"/>
                <a:sym typeface="Playfair Display"/>
                <a:hlinkClick r:id="rId3"/>
              </a:rPr>
              <a:t>http://goo.gl/LBgeD</a:t>
            </a:r>
            <a:r>
              <a:rPr lang="en">
                <a:latin typeface="Playfair Display"/>
                <a:ea typeface="Playfair Display"/>
                <a:cs typeface="Playfair Display"/>
                <a:sym typeface="Playfair Display"/>
              </a:rPr>
              <a:t>) under the Creative Commons License. Further resources (sample messages, security calculations, setting generators) are available as well.</a:t>
            </a:r>
            <a:endParaRPr>
              <a:latin typeface="Playfair Display"/>
              <a:ea typeface="Playfair Display"/>
              <a:cs typeface="Playfair Display"/>
              <a:sym typeface="Playfair Display"/>
            </a:endParaRPr>
          </a:p>
          <a:p>
            <a:pPr indent="457200" lvl="0" marL="0" rtl="0" algn="l">
              <a:spcBef>
                <a:spcPts val="1600"/>
              </a:spcBef>
              <a:spcAft>
                <a:spcPts val="0"/>
              </a:spcAft>
              <a:buNone/>
            </a:pPr>
            <a:r>
              <a:rPr lang="en">
                <a:latin typeface="Playfair Display"/>
                <a:ea typeface="Playfair Display"/>
                <a:cs typeface="Playfair Display"/>
                <a:sym typeface="Playfair Display"/>
              </a:rPr>
              <a:t>Android Enigma simulator app </a:t>
            </a:r>
            <a:endParaRPr>
              <a:latin typeface="Playfair Display"/>
              <a:ea typeface="Playfair Display"/>
              <a:cs typeface="Playfair Display"/>
              <a:sym typeface="Playfair Display"/>
            </a:endParaRPr>
          </a:p>
          <a:p>
            <a:pPr indent="0" lvl="0" marL="0" rtl="0" algn="l">
              <a:spcBef>
                <a:spcPts val="1600"/>
              </a:spcBef>
              <a:spcAft>
                <a:spcPts val="0"/>
              </a:spcAft>
              <a:buNone/>
            </a:pPr>
            <a:r>
              <a:rPr lang="en">
                <a:latin typeface="Playfair Display"/>
                <a:ea typeface="Playfair Display"/>
                <a:cs typeface="Playfair Display"/>
                <a:sym typeface="Playfair Display"/>
              </a:rPr>
              <a:t>Online Enigma emulator: </a:t>
            </a:r>
            <a:r>
              <a:rPr lang="en" u="sng">
                <a:solidFill>
                  <a:schemeClr val="hlink"/>
                </a:solidFill>
                <a:latin typeface="Playfair Display"/>
                <a:ea typeface="Playfair Display"/>
                <a:cs typeface="Playfair Display"/>
                <a:sym typeface="Playfair Display"/>
                <a:hlinkClick r:id="rId4"/>
              </a:rPr>
              <a:t>http://enigmaco.de/enigma/enigma.html</a:t>
            </a:r>
            <a:endParaRPr>
              <a:latin typeface="Playfair Display"/>
              <a:ea typeface="Playfair Display"/>
              <a:cs typeface="Playfair Display"/>
              <a:sym typeface="Playfair Display"/>
            </a:endParaRPr>
          </a:p>
          <a:p>
            <a:pPr indent="0" lvl="0" marL="0" rtl="0" algn="l">
              <a:spcBef>
                <a:spcPts val="1600"/>
              </a:spcBef>
              <a:spcAft>
                <a:spcPts val="1600"/>
              </a:spcAft>
              <a:buNone/>
            </a:pPr>
            <a:r>
              <a:rPr lang="en">
                <a:latin typeface="Playfair Display"/>
                <a:ea typeface="Playfair Display"/>
                <a:cs typeface="Playfair Display"/>
                <a:sym typeface="Playfair Display"/>
              </a:rPr>
              <a:t>This super cool Instructable on how to make your own full-blown Enigma replica: </a:t>
            </a:r>
            <a:r>
              <a:rPr lang="en" u="sng">
                <a:solidFill>
                  <a:schemeClr val="hlink"/>
                </a:solidFill>
                <a:latin typeface="Playfair Display"/>
                <a:ea typeface="Playfair Display"/>
                <a:cs typeface="Playfair Display"/>
                <a:sym typeface="Playfair Display"/>
                <a:hlinkClick r:id="rId5"/>
              </a:rPr>
              <a:t>http://www.instructables.com/id/Make-your-own-Enigma-Replica/</a:t>
            </a:r>
            <a:endParaRPr>
              <a:latin typeface="Playfair Display"/>
              <a:ea typeface="Playfair Display"/>
              <a:cs typeface="Playfair Display"/>
              <a:sym typeface="Playfair Display"/>
            </a:endParaRPr>
          </a:p>
        </p:txBody>
      </p:sp>
      <p:pic>
        <p:nvPicPr>
          <p:cNvPr id="454" name="Google Shape;454;p74"/>
          <p:cNvPicPr preferRelativeResize="0"/>
          <p:nvPr/>
        </p:nvPicPr>
        <p:blipFill>
          <a:blip r:embed="rId6">
            <a:alphaModFix/>
          </a:blip>
          <a:stretch>
            <a:fillRect/>
          </a:stretch>
        </p:blipFill>
        <p:spPr>
          <a:xfrm>
            <a:off x="5975223" y="2431688"/>
            <a:ext cx="911575" cy="857975"/>
          </a:xfrm>
          <a:prstGeom prst="rect">
            <a:avLst/>
          </a:prstGeom>
          <a:noFill/>
          <a:ln>
            <a:noFill/>
          </a:ln>
        </p:spPr>
      </p:pic>
      <p:cxnSp>
        <p:nvCxnSpPr>
          <p:cNvPr id="455" name="Google Shape;455;p74"/>
          <p:cNvCxnSpPr/>
          <p:nvPr/>
        </p:nvCxnSpPr>
        <p:spPr>
          <a:xfrm flipH="1" rot="10800000">
            <a:off x="4211775" y="3032875"/>
            <a:ext cx="1625700" cy="285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Questions?</a:t>
            </a:r>
            <a:endParaRPr>
              <a:latin typeface="Playfair Display"/>
              <a:ea typeface="Playfair Display"/>
              <a:cs typeface="Playfair Display"/>
              <a:sym typeface="Playfair Display"/>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6"/>
          <p:cNvSpPr txBox="1"/>
          <p:nvPr>
            <p:ph idx="1" type="body"/>
          </p:nvPr>
        </p:nvSpPr>
        <p:spPr>
          <a:xfrm>
            <a:off x="236100" y="1162000"/>
            <a:ext cx="867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DADAD"/>
                </a:solidFill>
                <a:latin typeface="Playfair Display"/>
                <a:ea typeface="Playfair Display"/>
                <a:cs typeface="Playfair Display"/>
                <a:sym typeface="Playfair Display"/>
              </a:rPr>
              <a:t>Crypto Museum. (2018).</a:t>
            </a:r>
            <a:r>
              <a:rPr i="1" lang="en" sz="1200">
                <a:solidFill>
                  <a:srgbClr val="ADADAD"/>
                </a:solidFill>
                <a:latin typeface="Playfair Display"/>
                <a:ea typeface="Playfair Display"/>
                <a:cs typeface="Playfair Display"/>
                <a:sym typeface="Playfair Display"/>
              </a:rPr>
              <a:t> Bombe: Breaking the Enigma Cipher.</a:t>
            </a:r>
            <a:r>
              <a:rPr lang="en" sz="1200">
                <a:solidFill>
                  <a:srgbClr val="ADADAD"/>
                </a:solidFill>
                <a:latin typeface="Playfair Display"/>
                <a:ea typeface="Playfair Display"/>
                <a:cs typeface="Playfair Display"/>
                <a:sym typeface="Playfair Display"/>
              </a:rPr>
              <a:t> Retrieved from </a:t>
            </a:r>
            <a:r>
              <a:rPr lang="en" sz="1200" u="sng">
                <a:solidFill>
                  <a:schemeClr val="accent5"/>
                </a:solidFill>
                <a:latin typeface="Playfair Display"/>
                <a:ea typeface="Playfair Display"/>
                <a:cs typeface="Playfair Display"/>
                <a:sym typeface="Playfair Display"/>
                <a:hlinkClick r:id="rId3"/>
              </a:rPr>
              <a:t>http://www.cryptomuseum.com/crypto/bombe/</a:t>
            </a:r>
            <a:endParaRPr sz="1200">
              <a:latin typeface="Playfair Display"/>
              <a:ea typeface="Playfair Display"/>
              <a:cs typeface="Playfair Display"/>
              <a:sym typeface="Playfair Display"/>
            </a:endParaRPr>
          </a:p>
          <a:p>
            <a:pPr indent="0" lvl="0" marL="0" rtl="0" algn="l">
              <a:spcBef>
                <a:spcPts val="1600"/>
              </a:spcBef>
              <a:spcAft>
                <a:spcPts val="0"/>
              </a:spcAft>
              <a:buNone/>
            </a:pPr>
            <a:r>
              <a:rPr lang="en" sz="1200">
                <a:latin typeface="Playfair Display"/>
                <a:ea typeface="Playfair Display"/>
                <a:cs typeface="Playfair Display"/>
                <a:sym typeface="Playfair Display"/>
              </a:rPr>
              <a:t>Hebern, E. (1924). </a:t>
            </a:r>
            <a:r>
              <a:rPr i="1" lang="en" sz="1200">
                <a:latin typeface="Playfair Display"/>
                <a:ea typeface="Playfair Display"/>
                <a:cs typeface="Playfair Display"/>
                <a:sym typeface="Playfair Display"/>
              </a:rPr>
              <a:t>US Patent No. 1510441A: Electric Coding Machine. </a:t>
            </a:r>
            <a:r>
              <a:rPr lang="en" sz="1200">
                <a:latin typeface="Playfair Display"/>
                <a:ea typeface="Playfair Display"/>
                <a:cs typeface="Playfair Display"/>
                <a:sym typeface="Playfair Display"/>
              </a:rPr>
              <a:t>USA: Google Patents.</a:t>
            </a:r>
            <a:endParaRPr sz="1200">
              <a:latin typeface="Playfair Display"/>
              <a:ea typeface="Playfair Display"/>
              <a:cs typeface="Playfair Display"/>
              <a:sym typeface="Playfair Display"/>
            </a:endParaRPr>
          </a:p>
          <a:p>
            <a:pPr indent="0" lvl="0" marL="0" rtl="0" algn="l">
              <a:spcBef>
                <a:spcPts val="1600"/>
              </a:spcBef>
              <a:spcAft>
                <a:spcPts val="0"/>
              </a:spcAft>
              <a:buNone/>
            </a:pPr>
            <a:r>
              <a:rPr lang="en" sz="1200">
                <a:latin typeface="Playfair Display"/>
                <a:ea typeface="Playfair Display"/>
                <a:cs typeface="Playfair Display"/>
                <a:sym typeface="Playfair Display"/>
              </a:rPr>
              <a:t>Kuhl, A. (2007). Rejewski’s Catalog. </a:t>
            </a:r>
            <a:r>
              <a:rPr i="1" lang="en" sz="1200">
                <a:latin typeface="Playfair Display"/>
                <a:ea typeface="Playfair Display"/>
                <a:cs typeface="Playfair Display"/>
                <a:sym typeface="Playfair Display"/>
              </a:rPr>
              <a:t>Cryptologia, 31</a:t>
            </a:r>
            <a:r>
              <a:rPr lang="en" sz="1200">
                <a:latin typeface="Playfair Display"/>
                <a:ea typeface="Playfair Display"/>
                <a:cs typeface="Playfair Display"/>
                <a:sym typeface="Playfair Display"/>
              </a:rPr>
              <a:t>(4), pp. 326-331. doi:</a:t>
            </a:r>
            <a:r>
              <a:rPr lang="en" sz="1200">
                <a:solidFill>
                  <a:srgbClr val="ADADAD"/>
                </a:solidFill>
                <a:latin typeface="Playfair Display"/>
                <a:ea typeface="Playfair Display"/>
                <a:cs typeface="Playfair Display"/>
                <a:sym typeface="Playfair Display"/>
              </a:rPr>
              <a:t>10.1080/01611190701299487</a:t>
            </a:r>
            <a:endParaRPr sz="1200">
              <a:solidFill>
                <a:srgbClr val="ADADAD"/>
              </a:solidFill>
              <a:latin typeface="Playfair Display"/>
              <a:ea typeface="Playfair Display"/>
              <a:cs typeface="Playfair Display"/>
              <a:sym typeface="Playfair Display"/>
            </a:endParaRPr>
          </a:p>
          <a:p>
            <a:pPr indent="0" lvl="0" marL="0" rtl="0" algn="l">
              <a:spcBef>
                <a:spcPts val="1600"/>
              </a:spcBef>
              <a:spcAft>
                <a:spcPts val="0"/>
              </a:spcAft>
              <a:buNone/>
            </a:pPr>
            <a:r>
              <a:rPr lang="en" sz="1200">
                <a:latin typeface="Playfair Display"/>
                <a:ea typeface="Playfair Display"/>
                <a:cs typeface="Playfair Display"/>
                <a:sym typeface="Playfair Display"/>
              </a:rPr>
              <a:t>Lillian Goldman Law Library. (2008). </a:t>
            </a:r>
            <a:r>
              <a:rPr i="1" lang="en" sz="1200">
                <a:latin typeface="Playfair Display"/>
                <a:ea typeface="Playfair Display"/>
                <a:cs typeface="Playfair Display"/>
                <a:sym typeface="Playfair Display"/>
              </a:rPr>
              <a:t>The Avalon Project: The French Yellow Book, Appendix I: Franco-Polish Treaties of 1921 and 1925</a:t>
            </a:r>
            <a:r>
              <a:rPr lang="en" sz="1200">
                <a:latin typeface="Playfair Display"/>
                <a:ea typeface="Playfair Display"/>
                <a:cs typeface="Playfair Display"/>
                <a:sym typeface="Playfair Display"/>
              </a:rPr>
              <a:t>. Retrieved from </a:t>
            </a:r>
            <a:r>
              <a:rPr lang="en" sz="1200" u="sng">
                <a:solidFill>
                  <a:schemeClr val="accent5"/>
                </a:solidFill>
                <a:latin typeface="Playfair Display"/>
                <a:ea typeface="Playfair Display"/>
                <a:cs typeface="Playfair Display"/>
                <a:sym typeface="Playfair Display"/>
                <a:hlinkClick r:id="rId4"/>
              </a:rPr>
              <a:t>http://avalon.law.yale.edu/wwii/ylbka1.asp</a:t>
            </a:r>
            <a:endParaRPr sz="1200">
              <a:solidFill>
                <a:srgbClr val="ADADAD"/>
              </a:solidFill>
              <a:latin typeface="Playfair Display"/>
              <a:ea typeface="Playfair Display"/>
              <a:cs typeface="Playfair Display"/>
              <a:sym typeface="Playfair Display"/>
            </a:endParaRPr>
          </a:p>
          <a:p>
            <a:pPr indent="0" lvl="0" marL="0" rtl="0" algn="l">
              <a:spcBef>
                <a:spcPts val="1600"/>
              </a:spcBef>
              <a:spcAft>
                <a:spcPts val="0"/>
              </a:spcAft>
              <a:buNone/>
            </a:pPr>
            <a:r>
              <a:rPr lang="en" sz="1200">
                <a:solidFill>
                  <a:srgbClr val="ADADAD"/>
                </a:solidFill>
                <a:latin typeface="Playfair Display"/>
                <a:ea typeface="Playfair Display"/>
                <a:cs typeface="Playfair Display"/>
                <a:sym typeface="Playfair Display"/>
              </a:rPr>
              <a:t>Rijmenants, D. (2017). </a:t>
            </a:r>
            <a:r>
              <a:rPr i="1" lang="en" sz="1200">
                <a:solidFill>
                  <a:srgbClr val="ADADAD"/>
                </a:solidFill>
                <a:latin typeface="Playfair Display"/>
                <a:ea typeface="Playfair Display"/>
                <a:cs typeface="Playfair Display"/>
                <a:sym typeface="Playfair Display"/>
              </a:rPr>
              <a:t>Technical Details of the Enigma Machine.</a:t>
            </a:r>
            <a:r>
              <a:rPr lang="en" sz="1200">
                <a:solidFill>
                  <a:srgbClr val="ADADAD"/>
                </a:solidFill>
                <a:latin typeface="Playfair Display"/>
                <a:ea typeface="Playfair Display"/>
                <a:cs typeface="Playfair Display"/>
                <a:sym typeface="Playfair Display"/>
              </a:rPr>
              <a:t> Retrieved from </a:t>
            </a:r>
            <a:r>
              <a:rPr lang="en" sz="1200" u="sng">
                <a:solidFill>
                  <a:schemeClr val="accent5"/>
                </a:solidFill>
                <a:latin typeface="Playfair Display"/>
                <a:ea typeface="Playfair Display"/>
                <a:cs typeface="Playfair Display"/>
                <a:sym typeface="Playfair Display"/>
                <a:hlinkClick r:id="rId5"/>
              </a:rPr>
              <a:t>http://users.telenet.be/d.rijmenants/en/enigmatech.htm</a:t>
            </a:r>
            <a:endParaRPr sz="1200">
              <a:solidFill>
                <a:srgbClr val="ADADAD"/>
              </a:solidFill>
              <a:latin typeface="Playfair Display"/>
              <a:ea typeface="Playfair Display"/>
              <a:cs typeface="Playfair Display"/>
              <a:sym typeface="Playfair Display"/>
            </a:endParaRPr>
          </a:p>
          <a:p>
            <a:pPr indent="0" lvl="0" marL="0" rtl="0" algn="l">
              <a:spcBef>
                <a:spcPts val="1600"/>
              </a:spcBef>
              <a:spcAft>
                <a:spcPts val="0"/>
              </a:spcAft>
              <a:buNone/>
            </a:pPr>
            <a:r>
              <a:rPr lang="en" sz="1200">
                <a:latin typeface="Playfair Display"/>
                <a:ea typeface="Playfair Display"/>
                <a:cs typeface="Playfair Display"/>
                <a:sym typeface="Playfair Display"/>
              </a:rPr>
              <a:t>Salomon, D. (2012). </a:t>
            </a:r>
            <a:r>
              <a:rPr i="1" lang="en" sz="1200">
                <a:latin typeface="Playfair Display"/>
                <a:ea typeface="Playfair Display"/>
                <a:cs typeface="Playfair Display"/>
                <a:sym typeface="Playfair Display"/>
              </a:rPr>
              <a:t>Data Privacy and Security</a:t>
            </a:r>
            <a:r>
              <a:rPr lang="en" sz="1200">
                <a:latin typeface="Playfair Display"/>
                <a:ea typeface="Playfair Display"/>
                <a:cs typeface="Playfair Display"/>
                <a:sym typeface="Playfair Display"/>
              </a:rPr>
              <a:t>. New York, NY: Springer Science &amp; Business Media.</a:t>
            </a:r>
            <a:endParaRPr sz="1200">
              <a:latin typeface="Playfair Display"/>
              <a:ea typeface="Playfair Display"/>
              <a:cs typeface="Playfair Display"/>
              <a:sym typeface="Playfair Display"/>
            </a:endParaRPr>
          </a:p>
          <a:p>
            <a:pPr indent="0" lvl="0" marL="0" rtl="0" algn="l">
              <a:spcBef>
                <a:spcPts val="1600"/>
              </a:spcBef>
              <a:spcAft>
                <a:spcPts val="1600"/>
              </a:spcAft>
              <a:buNone/>
            </a:pPr>
            <a:r>
              <a:rPr lang="en" sz="1200">
                <a:latin typeface="Playfair Display"/>
                <a:ea typeface="Playfair Display"/>
                <a:cs typeface="Playfair Display"/>
                <a:sym typeface="Playfair Display"/>
              </a:rPr>
              <a:t>Singh, S. (1999). </a:t>
            </a:r>
            <a:r>
              <a:rPr i="1" lang="en" sz="1200">
                <a:latin typeface="Playfair Display"/>
                <a:ea typeface="Playfair Display"/>
                <a:cs typeface="Playfair Display"/>
                <a:sym typeface="Playfair Display"/>
              </a:rPr>
              <a:t>The Code Book. </a:t>
            </a:r>
            <a:r>
              <a:rPr lang="en" sz="1200">
                <a:latin typeface="Playfair Display"/>
                <a:ea typeface="Playfair Display"/>
                <a:cs typeface="Playfair Display"/>
                <a:sym typeface="Playfair Display"/>
              </a:rPr>
              <a:t>New York, NY: Doubleday.</a:t>
            </a:r>
            <a:endParaRPr sz="1200">
              <a:solidFill>
                <a:srgbClr val="ADADAD"/>
              </a:solidFill>
              <a:latin typeface="Playfair Display"/>
              <a:ea typeface="Playfair Display"/>
              <a:cs typeface="Playfair Display"/>
              <a:sym typeface="Playfair Display"/>
            </a:endParaRPr>
          </a:p>
        </p:txBody>
      </p:sp>
      <p:sp>
        <p:nvSpPr>
          <p:cNvPr id="466" name="Google Shape;466;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References</a:t>
            </a:r>
            <a:endParaRPr>
              <a:latin typeface="Playfair Display"/>
              <a:ea typeface="Playfair Display"/>
              <a:cs typeface="Playfair Display"/>
              <a:sym typeface="Playfair Display"/>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Backup</a:t>
            </a:r>
            <a:endParaRPr>
              <a:latin typeface="Playfair Display"/>
              <a:ea typeface="Playfair Display"/>
              <a:cs typeface="Playfair Display"/>
              <a:sym typeface="Playfair Display"/>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Explore</a:t>
            </a:r>
            <a:endParaRPr>
              <a:latin typeface="Playfair Display"/>
              <a:ea typeface="Playfair Display"/>
              <a:cs typeface="Playfair Display"/>
              <a:sym typeface="Playfair Display"/>
            </a:endParaRPr>
          </a:p>
        </p:txBody>
      </p:sp>
      <p:sp>
        <p:nvSpPr>
          <p:cNvPr id="477" name="Google Shape;477;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Now let’s try encoding some messages. Assemble your Enigma however you want (write down your settings):</a:t>
            </a:r>
            <a:endParaRPr>
              <a:latin typeface="Playfair Display"/>
              <a:ea typeface="Playfair Display"/>
              <a:cs typeface="Playfair Display"/>
              <a:sym typeface="Playfair Display"/>
            </a:endParaRPr>
          </a:p>
          <a:p>
            <a:pPr indent="-342900" lvl="0" marL="457200" rtl="0" algn="l">
              <a:spcBef>
                <a:spcPts val="1600"/>
              </a:spcBef>
              <a:spcAft>
                <a:spcPts val="0"/>
              </a:spcAft>
              <a:buSzPts val="1800"/>
              <a:buFont typeface="Playfair Display"/>
              <a:buChar char="●"/>
            </a:pPr>
            <a:r>
              <a:rPr lang="en">
                <a:latin typeface="Playfair Display"/>
                <a:ea typeface="Playfair Display"/>
                <a:cs typeface="Playfair Display"/>
                <a:sym typeface="Playfair Display"/>
              </a:rPr>
              <a:t>Plaintext: littlecockytables</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Let’s compare ciphertexts</a:t>
            </a:r>
            <a:endParaRPr>
              <a:latin typeface="Playfair Display"/>
              <a:ea typeface="Playfair Display"/>
              <a:cs typeface="Playfair Display"/>
              <a:sym typeface="Playfair Display"/>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Human Error</a:t>
            </a:r>
            <a:endParaRPr>
              <a:latin typeface="Playfair Display"/>
              <a:ea typeface="Playfair Display"/>
              <a:cs typeface="Playfair Display"/>
              <a:sym typeface="Playfair Display"/>
            </a:endParaRPr>
          </a:p>
        </p:txBody>
      </p:sp>
      <p:sp>
        <p:nvSpPr>
          <p:cNvPr id="483" name="Google Shape;483;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Predictable message keys were called </a:t>
            </a:r>
            <a:r>
              <a:rPr i="1" lang="en" sz="1600">
                <a:latin typeface="Playfair Display"/>
                <a:ea typeface="Playfair Display"/>
                <a:cs typeface="Playfair Display"/>
                <a:sym typeface="Playfair Display"/>
              </a:rPr>
              <a:t>cillies</a:t>
            </a:r>
            <a:endParaRPr i="1"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Consecutive keyboard letters (</a:t>
            </a:r>
            <a:r>
              <a:rPr i="1" lang="en" sz="1600">
                <a:latin typeface="Playfair Display"/>
                <a:ea typeface="Playfair Display"/>
                <a:cs typeface="Playfair Display"/>
                <a:sym typeface="Playfair Display"/>
              </a:rPr>
              <a:t>ex. </a:t>
            </a:r>
            <a:r>
              <a:rPr lang="en" sz="1600">
                <a:latin typeface="Playfair Display"/>
                <a:ea typeface="Playfair Display"/>
                <a:cs typeface="Playfair Display"/>
                <a:sym typeface="Playfair Display"/>
              </a:rPr>
              <a:t>QWE, BNM)</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Common keys (</a:t>
            </a:r>
            <a:r>
              <a:rPr i="1" lang="en" sz="1600">
                <a:latin typeface="Playfair Display"/>
                <a:ea typeface="Playfair Display"/>
                <a:cs typeface="Playfair Display"/>
                <a:sym typeface="Playfair Display"/>
              </a:rPr>
              <a:t>ex. </a:t>
            </a:r>
            <a:r>
              <a:rPr lang="en" sz="1600">
                <a:latin typeface="Playfair Display"/>
                <a:ea typeface="Playfair Display"/>
                <a:cs typeface="Playfair Display"/>
                <a:sym typeface="Playfair Display"/>
              </a:rPr>
              <a:t>girlfriends’ initials)</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“Random” scrambler day settings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Avoid putting the same scrambler in the same position the following day</a:t>
            </a:r>
            <a:endParaRPr sz="1600">
              <a:latin typeface="Playfair Display"/>
              <a:ea typeface="Playfair Display"/>
              <a:cs typeface="Playfair Display"/>
              <a:sym typeface="Playfair Display"/>
            </a:endParaRPr>
          </a:p>
          <a:p>
            <a:pPr indent="-330200" lvl="2" marL="13716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Reduce possible combinations by half for the cryptanalysts!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No adjacent plugboard swaps (</a:t>
            </a:r>
            <a:r>
              <a:rPr i="1" lang="en" sz="1600">
                <a:latin typeface="Playfair Display"/>
                <a:ea typeface="Playfair Display"/>
                <a:cs typeface="Playfair Display"/>
                <a:sym typeface="Playfair Display"/>
              </a:rPr>
              <a:t>ex.</a:t>
            </a:r>
            <a:r>
              <a:rPr lang="en" sz="1600">
                <a:latin typeface="Playfair Display"/>
                <a:ea typeface="Playfair Display"/>
                <a:cs typeface="Playfair Display"/>
                <a:sym typeface="Playfair Display"/>
              </a:rPr>
              <a:t> S can’t be swapped with R or T)</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Further Complications</a:t>
            </a:r>
            <a:endParaRPr>
              <a:latin typeface="Playfair Display"/>
              <a:ea typeface="Playfair Display"/>
              <a:cs typeface="Playfair Display"/>
              <a:sym typeface="Playfair Display"/>
            </a:endParaRPr>
          </a:p>
        </p:txBody>
      </p:sp>
      <p:sp>
        <p:nvSpPr>
          <p:cNvPr id="489" name="Google Shape;489;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2"/>
              </a:buClr>
              <a:buSzPts val="1600"/>
              <a:buFont typeface="Playfair Display"/>
              <a:buChar char="●"/>
            </a:pPr>
            <a:r>
              <a:rPr lang="en" sz="1600">
                <a:latin typeface="Playfair Display"/>
                <a:ea typeface="Playfair Display"/>
                <a:cs typeface="Playfair Display"/>
                <a:sym typeface="Playfair Display"/>
              </a:rPr>
              <a:t>Various communication networks with different day-keys: North Africa, Europe, Luftwaffe, Kriegsmarine</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Kriegsmarine used a more complicated version of the Enigma:</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8 rotors to choose from (instead of 5)</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Rotating reflector (instead of fixed)</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Non-stereotypical messages (no cribs)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More secure message-key selection and transmission</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Cracking the Enigma: Further Complications</a:t>
            </a:r>
            <a:endParaRPr>
              <a:latin typeface="Playfair Display"/>
              <a:ea typeface="Playfair Display"/>
              <a:cs typeface="Playfair Display"/>
              <a:sym typeface="Playfair Display"/>
            </a:endParaRPr>
          </a:p>
        </p:txBody>
      </p:sp>
      <p:sp>
        <p:nvSpPr>
          <p:cNvPr id="495" name="Google Shape;495;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2"/>
              </a:buClr>
              <a:buSzPts val="1600"/>
              <a:buFont typeface="Playfair Display"/>
              <a:buChar char="●"/>
            </a:pPr>
            <a:r>
              <a:rPr lang="en" sz="1600">
                <a:latin typeface="Playfair Display"/>
                <a:ea typeface="Playfair Display"/>
                <a:cs typeface="Playfair Display"/>
                <a:sym typeface="Playfair Display"/>
              </a:rPr>
              <a:t>Various communication networks with different day-keys: North Africa, Europe, Luftwaffe, Kriegsmarine</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Kriegsmarine used a more complicated version of the Enigma:</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8 rotors to choose from (instead of 5)</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Rotating reflector (instead of fixed)</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Non-stereotypical messages (no cribs)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More secure message-key selection and transmission</a:t>
            </a:r>
            <a:endParaRPr sz="1600">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Germany was gaining the upper hand in the Battle of the Atlantic</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Royal Air Force would sow mines to cause the Germans to send warning messages containing the known mine location</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“Gardening”: planting mines to get cribs</a:t>
            </a:r>
            <a:endParaRPr sz="1600">
              <a:latin typeface="Playfair Display"/>
              <a:ea typeface="Playfair Display"/>
              <a:cs typeface="Playfair Display"/>
              <a:sym typeface="Playfair Display"/>
            </a:endParaRPr>
          </a:p>
          <a:p>
            <a:pPr indent="0" lvl="0" marL="0" marR="0" rtl="0" algn="l">
              <a:lnSpc>
                <a:spcPct val="115000"/>
              </a:lnSpc>
              <a:spcBef>
                <a:spcPts val="1600"/>
              </a:spcBef>
              <a:spcAft>
                <a:spcPts val="1600"/>
              </a:spcAft>
              <a:buNone/>
            </a:pPr>
            <a:r>
              <a:t/>
            </a:r>
            <a:endParaRPr sz="16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Design</a:t>
            </a:r>
            <a:r>
              <a:rPr lang="en">
                <a:latin typeface="Playfair Display"/>
                <a:ea typeface="Playfair Display"/>
                <a:cs typeface="Playfair Display"/>
                <a:sym typeface="Playfair Display"/>
              </a:rPr>
              <a:t>: The Scrambler</a:t>
            </a:r>
            <a:endParaRPr>
              <a:latin typeface="Playfair Display"/>
              <a:ea typeface="Playfair Display"/>
              <a:cs typeface="Playfair Display"/>
              <a:sym typeface="Playfair Display"/>
            </a:endParaRPr>
          </a:p>
        </p:txBody>
      </p:sp>
      <p:sp>
        <p:nvSpPr>
          <p:cNvPr id="104" name="Google Shape;104;p19"/>
          <p:cNvSpPr txBox="1"/>
          <p:nvPr>
            <p:ph idx="1" type="body"/>
          </p:nvPr>
        </p:nvSpPr>
        <p:spPr>
          <a:xfrm>
            <a:off x="311700" y="1152475"/>
            <a:ext cx="49743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Rubber disk with internal wirings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Simplified example with a 6-letter alphabet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Scrambler revolves by ⅙ after each letter is encoded</a:t>
            </a:r>
            <a:endParaRPr sz="1600">
              <a:solidFill>
                <a:srgbClr val="B7B7B7"/>
              </a:solidFill>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Polyalphabetic cipher with key length 6</a:t>
            </a:r>
            <a:endParaRPr sz="1600">
              <a:solidFill>
                <a:srgbClr val="B7B7B7"/>
              </a:solidFill>
              <a:latin typeface="Playfair Display"/>
              <a:ea typeface="Playfair Display"/>
              <a:cs typeface="Playfair Display"/>
              <a:sym typeface="Playfair Display"/>
            </a:endParaRPr>
          </a:p>
        </p:txBody>
      </p:sp>
      <p:pic>
        <p:nvPicPr>
          <p:cNvPr id="105" name="Google Shape;105;p19"/>
          <p:cNvPicPr preferRelativeResize="0"/>
          <p:nvPr/>
        </p:nvPicPr>
        <p:blipFill>
          <a:blip r:embed="rId3">
            <a:alphaModFix/>
          </a:blip>
          <a:stretch>
            <a:fillRect/>
          </a:stretch>
        </p:blipFill>
        <p:spPr>
          <a:xfrm>
            <a:off x="5534987" y="1017713"/>
            <a:ext cx="291504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Design</a:t>
            </a:r>
            <a:r>
              <a:rPr lang="en">
                <a:latin typeface="Playfair Display"/>
                <a:ea typeface="Playfair Display"/>
                <a:cs typeface="Playfair Display"/>
                <a:sym typeface="Playfair Display"/>
              </a:rPr>
              <a:t>: The Scrambler</a:t>
            </a:r>
            <a:endParaRPr>
              <a:latin typeface="Playfair Display"/>
              <a:ea typeface="Playfair Display"/>
              <a:cs typeface="Playfair Display"/>
              <a:sym typeface="Playfair Display"/>
            </a:endParaRPr>
          </a:p>
        </p:txBody>
      </p:sp>
      <p:sp>
        <p:nvSpPr>
          <p:cNvPr id="111" name="Google Shape;111;p20"/>
          <p:cNvSpPr txBox="1"/>
          <p:nvPr>
            <p:ph idx="1" type="body"/>
          </p:nvPr>
        </p:nvSpPr>
        <p:spPr>
          <a:xfrm>
            <a:off x="311700" y="1152475"/>
            <a:ext cx="510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Rubber disk with internal wirings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Simplified example with a 6-letter alphabet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Scrambler revolves by ⅙ after each letter is encoded</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93C47D"/>
              </a:buClr>
              <a:buSzPts val="1600"/>
              <a:buFont typeface="Playfair Display"/>
              <a:buChar char="●"/>
            </a:pPr>
            <a:r>
              <a:rPr b="1" lang="en" sz="1600">
                <a:solidFill>
                  <a:srgbClr val="93C47D"/>
                </a:solidFill>
                <a:latin typeface="Playfair Display"/>
                <a:ea typeface="Playfair Display"/>
                <a:cs typeface="Playfair Display"/>
                <a:sym typeface="Playfair Display"/>
              </a:rPr>
              <a:t>How about two scramblers?</a:t>
            </a:r>
            <a:endParaRPr sz="1600">
              <a:latin typeface="Playfair Display"/>
              <a:ea typeface="Playfair Display"/>
              <a:cs typeface="Playfair Display"/>
              <a:sym typeface="Playfair Display"/>
            </a:endParaRPr>
          </a:p>
        </p:txBody>
      </p:sp>
      <p:pic>
        <p:nvPicPr>
          <p:cNvPr id="112" name="Google Shape;112;p20"/>
          <p:cNvPicPr preferRelativeResize="0"/>
          <p:nvPr/>
        </p:nvPicPr>
        <p:blipFill>
          <a:blip r:embed="rId3">
            <a:alphaModFix/>
          </a:blip>
          <a:stretch>
            <a:fillRect/>
          </a:stretch>
        </p:blipFill>
        <p:spPr>
          <a:xfrm>
            <a:off x="5782275" y="0"/>
            <a:ext cx="242047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Design</a:t>
            </a:r>
            <a:r>
              <a:rPr lang="en">
                <a:latin typeface="Playfair Display"/>
                <a:ea typeface="Playfair Display"/>
                <a:cs typeface="Playfair Display"/>
                <a:sym typeface="Playfair Display"/>
              </a:rPr>
              <a:t>: The Scrambler</a:t>
            </a:r>
            <a:endParaRPr>
              <a:latin typeface="Playfair Display"/>
              <a:ea typeface="Playfair Display"/>
              <a:cs typeface="Playfair Display"/>
              <a:sym typeface="Playfair Display"/>
            </a:endParaRPr>
          </a:p>
        </p:txBody>
      </p:sp>
      <p:sp>
        <p:nvSpPr>
          <p:cNvPr id="118" name="Google Shape;118;p21"/>
          <p:cNvSpPr txBox="1"/>
          <p:nvPr>
            <p:ph idx="1" type="body"/>
          </p:nvPr>
        </p:nvSpPr>
        <p:spPr>
          <a:xfrm>
            <a:off x="311700" y="1152475"/>
            <a:ext cx="5164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Rubber disk with internal wirings</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Simplified example with a 6-letter alphabet</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Clr>
                <a:srgbClr val="B7B7B7"/>
              </a:buClr>
              <a:buSzPts val="1600"/>
              <a:buFont typeface="Playfair Display"/>
              <a:buChar char="●"/>
            </a:pPr>
            <a:r>
              <a:rPr lang="en" sz="1600">
                <a:solidFill>
                  <a:srgbClr val="B7B7B7"/>
                </a:solidFill>
                <a:latin typeface="Playfair Display"/>
                <a:ea typeface="Playfair Display"/>
                <a:cs typeface="Playfair Display"/>
                <a:sym typeface="Playfair Display"/>
              </a:rPr>
              <a:t>Scrambler revolves by ⅙ after each letter is encoded</a:t>
            </a:r>
            <a:endParaRPr sz="1600">
              <a:solidFill>
                <a:srgbClr val="B7B7B7"/>
              </a:solidFill>
              <a:latin typeface="Playfair Display"/>
              <a:ea typeface="Playfair Display"/>
              <a:cs typeface="Playfair Display"/>
              <a:sym typeface="Playfair Display"/>
            </a:endParaRPr>
          </a:p>
          <a:p>
            <a:pPr indent="-330200" lvl="0" marL="457200" marR="0" rtl="0" algn="l">
              <a:lnSpc>
                <a:spcPct val="115000"/>
              </a:lnSpc>
              <a:spcBef>
                <a:spcPts val="0"/>
              </a:spcBef>
              <a:spcAft>
                <a:spcPts val="0"/>
              </a:spcAft>
              <a:buSzPts val="1600"/>
              <a:buFont typeface="Playfair Display"/>
              <a:buChar char="●"/>
            </a:pPr>
            <a:r>
              <a:rPr b="1" lang="en" sz="1600">
                <a:latin typeface="Playfair Display"/>
                <a:ea typeface="Playfair Display"/>
                <a:cs typeface="Playfair Display"/>
                <a:sym typeface="Playfair Display"/>
              </a:rPr>
              <a:t>How about two scramblers?</a:t>
            </a:r>
            <a:endParaRPr b="1"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Scrambler #1 (left) always advances</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Scrambler #2 only advances when #1 completes a revolution</a:t>
            </a:r>
            <a:endParaRPr sz="1600">
              <a:latin typeface="Playfair Display"/>
              <a:ea typeface="Playfair Display"/>
              <a:cs typeface="Playfair Display"/>
              <a:sym typeface="Playfair Display"/>
            </a:endParaRPr>
          </a:p>
          <a:p>
            <a:pPr indent="-330200" lvl="1" marL="914400" marR="0" rtl="0" algn="l">
              <a:lnSpc>
                <a:spcPct val="115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Polyalphabetic cipher with key length 6</a:t>
            </a:r>
            <a:r>
              <a:rPr baseline="30000" lang="en" sz="1600">
                <a:latin typeface="Playfair Display"/>
                <a:ea typeface="Playfair Display"/>
                <a:cs typeface="Playfair Display"/>
                <a:sym typeface="Playfair Display"/>
              </a:rPr>
              <a:t>2</a:t>
            </a:r>
            <a:r>
              <a:rPr lang="en" sz="1600">
                <a:latin typeface="Playfair Display"/>
                <a:ea typeface="Playfair Display"/>
                <a:cs typeface="Playfair Display"/>
                <a:sym typeface="Playfair Display"/>
              </a:rPr>
              <a:t> = 36</a:t>
            </a:r>
            <a:endParaRPr sz="1600">
              <a:latin typeface="Playfair Display"/>
              <a:ea typeface="Playfair Display"/>
              <a:cs typeface="Playfair Display"/>
              <a:sym typeface="Playfair Display"/>
            </a:endParaRPr>
          </a:p>
        </p:txBody>
      </p:sp>
      <p:pic>
        <p:nvPicPr>
          <p:cNvPr id="119" name="Google Shape;119;p21"/>
          <p:cNvPicPr preferRelativeResize="0"/>
          <p:nvPr/>
        </p:nvPicPr>
        <p:blipFill>
          <a:blip r:embed="rId3">
            <a:alphaModFix/>
          </a:blip>
          <a:stretch>
            <a:fillRect/>
          </a:stretch>
        </p:blipFill>
        <p:spPr>
          <a:xfrm>
            <a:off x="5782275" y="0"/>
            <a:ext cx="242047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