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Questrial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Questrial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i6networks.com/tools/ipv6toolkit/si6networks-ipv6-nd-assessment.pdf" TargetMode="External"/><Relationship Id="rId3" Type="http://schemas.openxmlformats.org/officeDocument/2006/relationships/hyperlink" Target="https://www.si6networks.com/presentations/h2hc2011/fgont-h2hc2011-ipv6-security.pdf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By the way, </a:t>
            </a:r>
            <a:r>
              <a:rPr lang="en-US" sz="2000" u="sng" cap="small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2"/>
              </a:rPr>
              <a:t>don't use IPv6</a:t>
            </a:r>
            <a:r>
              <a:rPr lang="en-US" sz="20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(this is not </a:t>
            </a:r>
            <a:r>
              <a:rPr lang="en-US" sz="2000" u="sng" cap="small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quite</a:t>
            </a:r>
            <a:r>
              <a:rPr lang="en-US" sz="2000" cap="small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 as bad as it looks)</a:t>
            </a:r>
            <a:endParaRPr sz="2000" cap="small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3af43483e_1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3af43483e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43af43483e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3af43483e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3af43483e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43af43483e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3af43483e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3af43483e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43af43483e_1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3af43483e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3af43483e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43af43483e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3af43483e_1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3af43483e_1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43af43483e_1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3af43483e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3af43483e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43af43483e_1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43af43483e_1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43af43483e_1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Funny note: google wants you to solve a captcha if they suspect you, but the captcha is loaded from their servers so it’s impossible to access.</a:t>
            </a:r>
            <a:endParaRPr/>
          </a:p>
        </p:txBody>
      </p:sp>
      <p:sp>
        <p:nvSpPr>
          <p:cNvPr id="232" name="Google Shape;232;g43af43483e_1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3af43483e_1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3af43483e_1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43af43483e_1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43af43483e_1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43af43483e_1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43af43483e_1_7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43af43483e_1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43af43483e_1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43af43483e_1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3af43483e_1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3af43483e_1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43af43483e_1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3c5d7ba4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3c5d7ba4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43c5d7ba4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43c5d7ba4c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43c5d7ba4c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43c5d7ba4c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3c5d7ba4c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3c5d7ba4c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43c5d7ba4c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this is the structure of a website. Front end, back end, some HTTP in the middle, some JS on the front end, some databases on the backend.</a:t>
            </a:r>
            <a:endParaRPr/>
          </a:p>
        </p:txBody>
      </p:sp>
      <p:sp>
        <p:nvSpPr>
          <p:cNvPr id="143" name="Google Shape;14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JS, Jquery, Vue, Angular because the intern from amazon, CSS, build systems for CSS, experimental web APIs, DNS, ARP caches, HTTP, HTTPS, I can go on. That’s just the front end.</a:t>
            </a:r>
            <a:endParaRPr/>
          </a:p>
        </p:txBody>
      </p:sp>
      <p:sp>
        <p:nvSpPr>
          <p:cNvPr id="150" name="Google Shape;15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3af43483e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3af43483e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43af43483e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3ccf9e23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3ccf9e23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43ccf9e23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3af43483e_1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3af43483e_1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43af43483e_1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3c5d7ba4c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3c5d7ba4c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~/Programming/web/talk/injection</a:t>
            </a:r>
            <a:endParaRPr/>
          </a:p>
        </p:txBody>
      </p:sp>
      <p:sp>
        <p:nvSpPr>
          <p:cNvPr id="184" name="Google Shape;184;g43c5d7ba4c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  <a:defRPr b="0" i="0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42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ctr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Google Shape;74;p11"/>
          <p:cNvSpPr/>
          <p:nvPr>
            <p:ph idx="2" type="pic"/>
          </p:nvPr>
        </p:nvSpPr>
        <p:spPr>
          <a:xfrm>
            <a:off x="19796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  <p:sp>
        <p:nvSpPr>
          <p:cNvPr id="88" name="Google Shape;88;p13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“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Quest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”</a:t>
            </a:r>
            <a:endParaRPr/>
          </a:p>
        </p:txBody>
      </p:sp>
      <p:sp>
        <p:nvSpPr>
          <p:cNvPr id="103" name="Google Shape;103;p15"/>
          <p:cNvSpPr txBox="1"/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2" name="Google Shape;112;p16"/>
          <p:cNvSpPr txBox="1"/>
          <p:nvPr>
            <p:ph idx="2" type="body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3" name="Google Shape;113;p1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 rot="5400000">
            <a:off x="4532311" y="-723900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19" name="Google Shape;119;p1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0" name="Google Shape;120;p1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Questrial"/>
              <a:buNone/>
              <a:defRPr b="0" i="0" sz="40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1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b="1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estrial"/>
              <a:buNone/>
              <a:defRPr b="0" i="0" sz="24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b="0" i="0" sz="2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  <a:defRPr b="0" i="0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429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302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rgbClr val="BFBFB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ESAPI/esapi-java-legacy/blob/develop/src/main/java/org/owasp/esapi/reference/DefaultEncoder.java#L291" TargetMode="External"/><Relationship Id="rId4" Type="http://schemas.openxmlformats.org/officeDocument/2006/relationships/hyperlink" Target="https://security.stackexchange.com/a/159615" TargetMode="External"/><Relationship Id="rId5" Type="http://schemas.openxmlformats.org/officeDocument/2006/relationships/hyperlink" Target="https://www.owasp.org/images/6/6a/OWASPLondon20161124_JSON_Hijacking_Gareth_Heyes.pdf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owasp.org/index.php/Password_Storage_Cheat_Sheet#Impose_infeasible_verification_on_attacker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en.wikipedia.org/wiki/Transport_Layer_Security" TargetMode="External"/><Relationship Id="rId4" Type="http://schemas.openxmlformats.org/officeDocument/2006/relationships/hyperlink" Target="https://security.stackexchange.com/questions/45963/diffie-hellman-key-exchange-in-plain-english" TargetMode="External"/><Relationship Id="rId5" Type="http://schemas.openxmlformats.org/officeDocument/2006/relationships/hyperlink" Target="https://en.wikipedia.org/wiki/Symmetric-key_algorith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owasp.org/index.php/XML_External_Entity_(XXE)_Prevention_Cheat_Shee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blog.zwillgen.com/2017/09/05/s3-buckets-not-simple/" TargetMode="External"/><Relationship Id="rId4" Type="http://schemas.openxmlformats.org/officeDocument/2006/relationships/hyperlink" Target="https://www.theregister.co.uk/2017/09/04/us_security_clearance_aws_breach/" TargetMode="External"/><Relationship Id="rId5" Type="http://schemas.openxmlformats.org/officeDocument/2006/relationships/hyperlink" Target="https://www.theregister.co.uk/2017/07/18/dow_jones_index_of_customers_not_prices_leaks_from_aws_repo/" TargetMode="External"/><Relationship Id="rId6" Type="http://schemas.openxmlformats.org/officeDocument/2006/relationships/hyperlink" Target="https://www.theregister.co.uk/2017/07/18/dow_jones_index_of_customers_not_prices_leaks_from_aws_repo/" TargetMode="External"/><Relationship Id="rId7" Type="http://schemas.openxmlformats.org/officeDocument/2006/relationships/hyperlink" Target="https://cwe.mitre.org/data/definitions/602.html" TargetMode="External"/><Relationship Id="rId8" Type="http://schemas.openxmlformats.org/officeDocument/2006/relationships/hyperlink" Target="https://developer.mozilla.org/en-US/docs/Web/HTTP/COR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owasp.org/index.php/XSS_(Cross_Site_Scripting)_Prevention_Cheat_Sheet" TargetMode="External"/><Relationship Id="rId4" Type="http://schemas.openxmlformats.org/officeDocument/2006/relationships/hyperlink" Target="https://developer.mozilla.org/en-US/docs/Web/HTTP/Cookies#Secure_and_HttpOnly_cookies" TargetMode="External"/><Relationship Id="rId5" Type="http://schemas.openxmlformats.org/officeDocument/2006/relationships/hyperlink" Target="https://developer.mozilla.org/en-US/docs/Web/HTTP/CS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owasp.org/index.php/Category:OWASP_Top_Ten_Project" TargetMode="External"/><Relationship Id="rId4" Type="http://schemas.openxmlformats.org/officeDocument/2006/relationships/hyperlink" Target="https://www.troyhunt.com/owasp-top-10-for-net-developers-part-1/" TargetMode="External"/><Relationship Id="rId5" Type="http://schemas.openxmlformats.org/officeDocument/2006/relationships/hyperlink" Target="https://stackoverflow.com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OWASP/railsgoat/wiki/Extras:-Remote-Code-Execution" TargetMode="External"/><Relationship Id="rId4" Type="http://schemas.openxmlformats.org/officeDocument/2006/relationships/hyperlink" Target="https://blog.nelhage.com/2011/03/exploiting-pickle/" TargetMode="External"/><Relationship Id="rId5" Type="http://schemas.openxmlformats.org/officeDocument/2006/relationships/hyperlink" Target="https://github.com/OWASP/railsgoat/wiki/Extras:-Remote-Code-Execution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theregister.co.uk/2016/03/23/npm_left_pad_chaos/" TargetMode="External"/><Relationship Id="rId4" Type="http://schemas.openxmlformats.org/officeDocument/2006/relationships/hyperlink" Target="https://www.owasp.org/index.php/OWASP_Dependency_Check" TargetMode="External"/><Relationship Id="rId5" Type="http://schemas.openxmlformats.org/officeDocument/2006/relationships/hyperlink" Target="https://github.com/retirejs/retire.js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fail2ban.org/wiki/index.php/Main_Pag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owasp.org/index.php/Category:OWASP_Top_Ten_Projec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owasp.org/index.php/OWASP_Zed_Attack_Proxy_Project" TargetMode="External"/><Relationship Id="rId4" Type="http://schemas.openxmlformats.org/officeDocument/2006/relationships/hyperlink" Target="https://portswigger.net/burp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owasp.org/index.php/SQL_Injection_Prevention_Cheat_Shee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est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WEB SECURITY</a:t>
            </a:r>
            <a:endParaRPr/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b="0" i="0" lang="en-US" sz="21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Why every site you’ve ever visited is vulnerable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1142988" y="6809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Injection - etc.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975075" y="2015375"/>
            <a:ext cx="9906000" cy="4396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LDAP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Similar to SQL Injection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Can’t send parameterized queries, have to use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escaping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XPath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Only a problem if you store sensitive info in XML files . . 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Again, used parameterized queries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JSON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Array.from</a:t>
            </a:r>
            <a:r>
              <a:rPr lang="en-US"/>
              <a:t> (fixed in EMCA 5.0)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5"/>
              </a:rPr>
              <a:t>More exploits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  Authentication - Hashing</a:t>
            </a:r>
            <a:endParaRPr sz="2000" cap="small"/>
          </a:p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Don’t store password at ALL (lots of passwords leaked because of 5. Access cont</a:t>
            </a:r>
            <a:r>
              <a:rPr lang="en-US"/>
              <a:t>rol)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Hash instead: one-way function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Salt hashes to prevent rainbow tables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Use random salt (hashcat demo)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 latest algorithm from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OWASP</a:t>
            </a:r>
            <a:r>
              <a:rPr lang="en-US"/>
              <a:t> (currently Argon2)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Don’t roll your own encryption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 Authentication - Sessions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1141425" y="2039125"/>
            <a:ext cx="9906000" cy="375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Don’t send passwords across network more than necessary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Send temporary ‘session id’ instead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Don’t show session ID in url (not encrypted)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Set a timeout (idle and absolute)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Add a logout button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Don’t cache sensitive pages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 Authentication - etc.</a:t>
            </a:r>
            <a:endParaRPr/>
          </a:p>
        </p:txBody>
      </p:sp>
      <p:sp>
        <p:nvSpPr>
          <p:cNvPr id="214" name="Google Shape;214;p31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Brute-forcing: Limit attempts per second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Default passwords: Just no.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Bad password requirements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max length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limited list of characters or no unicode support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must be renewed (encourages reuse)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No 2FA or poor 2FA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Credential Stuffing (or, why Password Reuse is bad)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  Data exposure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1065225" y="2229250"/>
            <a:ext cx="9906000" cy="3561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ENCRYPT YOUR DATA: at-rest and in-transit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Nowadays, browsers use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TLS </a:t>
            </a:r>
            <a:r>
              <a:rPr lang="en-US"/>
              <a:t>=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Diffie-Hellman</a:t>
            </a:r>
            <a:r>
              <a:rPr lang="en-US"/>
              <a:t> +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Symmetric Encryption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Will mention again in 6. Misconfiguration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Without encryption, you’re handing your passwords and credit cards over to attackers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Enforce TLS with HTTP Strict Transport Security (HSTS)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(used to be) Common error: only encrypting login pages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4.  XML External Entities (XXE)</a:t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1141425" y="2039125"/>
            <a:ext cx="10646700" cy="375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Only a problem if you use XML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Attacker uploads file with entity reference (&lt;!ENTITY xxe SYSTEM file:///etc/passwd &gt;]&gt;)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Can be used for DDOS, exfiltrating data, or probing internal networks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Fixes: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Disable entities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Whitelist XML input (you should do this in any case)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Avoid XML where possible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   Broken access control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1141425" y="2086650"/>
            <a:ext cx="9906000" cy="42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AWS and web storage in general: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3"/>
              </a:rPr>
              <a:t>Allowing all employees access to customer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Not requiring a password to access personal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5"/>
              </a:rPr>
              <a:t>Allowing all AWS users access to customer data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6"/>
              </a:rPr>
              <a:t>Lots more . . .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u="sng">
                <a:solidFill>
                  <a:schemeClr val="hlink"/>
                </a:solidFill>
                <a:hlinkClick r:id="rId7"/>
              </a:rPr>
              <a:t>Authenticating on client side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Allowing public access to configuration files (.git, .htaccess)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Easy to find with google dorking: ‘inurl:etc ext:passwd’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This might get you blocked by google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Unauthenticated </a:t>
            </a:r>
            <a:r>
              <a:rPr lang="en-US" u="sng">
                <a:solidFill>
                  <a:schemeClr val="hlink"/>
                </a:solidFill>
                <a:hlinkClick r:id="rId8"/>
              </a:rPr>
              <a:t>CORS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Allows one website to access information from another using XHR/fetch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6.  Misconfiguration</a:t>
            </a:r>
            <a:endParaRPr/>
          </a:p>
        </p:txBody>
      </p:sp>
      <p:sp>
        <p:nvSpPr>
          <p:cNvPr id="242" name="Google Shape;242;p35"/>
          <p:cNvSpPr txBox="1"/>
          <p:nvPr>
            <p:ph idx="1" type="body"/>
          </p:nvPr>
        </p:nvSpPr>
        <p:spPr>
          <a:xfrm>
            <a:off x="1141425" y="1896525"/>
            <a:ext cx="9906000" cy="3894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Unused (and possibly vulnerable) services running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Unused accounts enabled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Public stack traces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Public directory listings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Insecure protocols in use (SSL, HTTP 1.0, HTTP without encryption)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Unused HTTP Methods (PUT, DELETE, TRACE)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Cookies available to JavaScript (especially session cookies)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Mixed content (only some content encrypted)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Sensitive info in URLs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Not updating vulnerable software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7.  Cross-Site Scripting (XSS) - What is it?</a:t>
            </a:r>
            <a:endParaRPr/>
          </a:p>
        </p:txBody>
      </p:sp>
      <p:sp>
        <p:nvSpPr>
          <p:cNvPr id="249" name="Google Shape;249;p36"/>
          <p:cNvSpPr txBox="1"/>
          <p:nvPr>
            <p:ph idx="1" type="body"/>
          </p:nvPr>
        </p:nvSpPr>
        <p:spPr>
          <a:xfrm>
            <a:off x="1141425" y="1971675"/>
            <a:ext cx="9906000" cy="381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A user uploads some data with HTML characters in it, traditionally a forum post.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Your server happily posts that data publicly.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Now any user can run arbitrary JavaScript on any other user’s computer.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Example: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&lt;?php&gt;&lt;body&gt;&lt;div class=post&gt;&lt;p&gt;$POST[‘text’]&lt;/p&gt;&lt;/div&gt;&lt;/body&gt;&lt;/php&gt;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user uploads: some text&lt;/p&gt;&lt;script&gt;alert(‘XSS’);&lt;/script&gt;&lt;!--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7.  Cross-site scripting - How do we prevent it?</a:t>
            </a:r>
            <a:endParaRPr/>
          </a:p>
        </p:txBody>
      </p:sp>
      <p:sp>
        <p:nvSpPr>
          <p:cNvPr id="256" name="Google Shape;256;p37"/>
          <p:cNvSpPr txBox="1"/>
          <p:nvPr>
            <p:ph idx="1" type="body"/>
          </p:nvPr>
        </p:nvSpPr>
        <p:spPr>
          <a:xfrm>
            <a:off x="1141425" y="2138375"/>
            <a:ext cx="9906000" cy="365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OWASP has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 guide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Don’t use it, it’s a nightmare. Use a library instead.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Why? You need to escape differently depending on if code goes in &lt;HTML&gt; or &lt;SCRIPT&gt; or &lt;CSS&gt; or JavaScript that edits the HTML or inline CSS or . . 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Other security mechanisms: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HTTPOnly</a:t>
            </a:r>
            <a:r>
              <a:rPr lang="en-US"/>
              <a:t> header for cookies - prevents JavaScript from accessing cookies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u="sng">
                <a:solidFill>
                  <a:schemeClr val="hlink"/>
                </a:solidFill>
                <a:hlinkClick r:id="rId5"/>
              </a:rPr>
              <a:t>Content Security Policy</a:t>
            </a:r>
            <a:r>
              <a:rPr lang="en-US"/>
              <a:t> header - prevents external javascript if used correctly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THIS TALK PROUDLY STOLEN FROM</a:t>
            </a:r>
            <a:endParaRPr/>
          </a:p>
        </p:txBody>
      </p:sp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sng" cap="small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3"/>
              </a:rPr>
              <a:t>https://www.owasp.org/index.php/Category:OWASP_Top_Ten_Project</a:t>
            </a:r>
            <a:endParaRPr b="0" i="0" sz="2000" u="none" cap="small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sng" cap="small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4"/>
              </a:rPr>
              <a:t>https://www.troyhunt.com/owasp-top-10-for-net-developers-part-1/</a:t>
            </a:r>
            <a:endParaRPr b="0" i="0" sz="2000" u="none" cap="small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sng" cap="small" strike="noStrike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  <a:hlinkClick r:id="rId5"/>
              </a:rPr>
              <a:t>https://stackoverflow.com</a:t>
            </a:r>
            <a:endParaRPr b="0" i="0" sz="2000" u="none" cap="small" strike="noStrike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8.  Deserialization</a:t>
            </a:r>
            <a:endParaRPr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1141426" y="2667000"/>
            <a:ext cx="104952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Most languages have a serialization/deserialization mechanism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(pickle, java.io.serializable, Marshal, …)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These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are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always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vulnerable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You’re putting binary data in memory and treating it as code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Don’t do it. Use data formats instead  (JSON, XML, YAML)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9.  Vulnerable Dependencies - the short version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Install security updates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Don’t install feature updates (unless you actually use them)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??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Profit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9.  Vulnerable Dependencies</a:t>
            </a:r>
            <a:endParaRPr/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Know your dependencies (looking at you, node_modules)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 software that’s actively developed (no abandonware)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 server-side resources instead of CDNs where possible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At one point,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most of the web broke</a:t>
            </a:r>
            <a:r>
              <a:rPr lang="en-US"/>
              <a:t> because someone pulled a node package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Keep up-to-date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Subscribe to security emails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 tools like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DependencyCheck</a:t>
            </a:r>
            <a:r>
              <a:rPr lang="en-US"/>
              <a:t> and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retire.js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  Read your logs</a:t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Track auth attempts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fail2ban</a:t>
            </a:r>
            <a:r>
              <a:rPr lang="en-US"/>
              <a:t> (or the equivalent)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Backup logs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1143001" y="21243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WHAT DOES A WEBSITE LOOK LIKE?</a:t>
            </a:r>
            <a:endParaRPr/>
          </a:p>
        </p:txBody>
      </p:sp>
      <p:pic>
        <p:nvPicPr>
          <p:cNvPr id="146" name="Google Shape;14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50045"/>
            <a:ext cx="12192000" cy="4986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3635828" y="0"/>
            <a:ext cx="4920343" cy="12572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NO. ABSOLUTELY NOT.</a:t>
            </a:r>
            <a:endParaRPr/>
          </a:p>
        </p:txBody>
      </p:sp>
      <p:pic>
        <p:nvPicPr>
          <p:cNvPr id="153" name="Google Shape;153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7959" y="1257255"/>
            <a:ext cx="8456100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est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WHERE DO THINGS GO WRONG?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Everywhere</a:t>
            </a:r>
            <a:endParaRPr/>
          </a:p>
          <a:p>
            <a:pPr indent="-285750" lvl="0" marL="28575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0" i="0" lang="en-US" sz="2000" u="none" cap="small" strike="noStrike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any step in the chain can make you vulnerable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142988" y="167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That’s not helpful.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1143000" y="1353525"/>
            <a:ext cx="9906000" cy="534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OWASP</a:t>
            </a:r>
            <a:r>
              <a:rPr lang="en-US"/>
              <a:t> </a:t>
            </a:r>
            <a:r>
              <a:rPr lang="en-US"/>
              <a:t>has a top 10 list of things that go wrong.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it is non-exhaustive because an exhaustive document is impossible.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Injection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Authentication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Data Exposure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External Entities in XML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Access Controll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Misconfiguration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Cross-Site Scripting (XSS)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Deserialization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Vulnerabile Dependencies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/>
              <a:t>Insufficient Logging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/>
              <a:t>We don’t have time to go into detail, so this is just enough info to google what you need.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Tools</a:t>
            </a:r>
            <a:endParaRPr/>
          </a:p>
        </p:txBody>
      </p:sp>
      <p:sp>
        <p:nvSpPr>
          <p:cNvPr id="173" name="Google Shape;173;p25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OWASP ZAP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Has quite a few false warnings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Easy to setup and use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Catches simple mistakes (missing headers)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Free and Open Source Software (FOSS)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Burp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I have no idea how to use 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Tests how your site responds to man-in-the-middle attacks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Community edition is very limited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Injection - SQL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1141413" y="2666999"/>
            <a:ext cx="9906000" cy="3124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Databases used for most data (usernames, passwords, emails, credit cards . . .)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Injection allows reading, modifying, and deleting data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Example: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sSQL = ‘SELECT password_hash FROM users WHERE username = “‘ + username + ‘“‘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database.query(sSQL)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username is ‘blah“; SELECT email FROM users /*’, then you get all user emails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Use parameterized queries instead: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database.query(‘SELECT password_hash FROM users WHERE username = ?’, username)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Do this for ANY untrusted data (read: user input)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More info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1141413" y="609600"/>
            <a:ext cx="9906000" cy="1905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Injection Demo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