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Proxima Nova"/>
      <p:regular r:id="rId14"/>
      <p:bold r:id="rId15"/>
      <p:italic r:id="rId16"/>
      <p:boldItalic r:id="rId17"/>
    </p:embeddedFont>
    <p:embeddedFont>
      <p:font typeface="Nunito"/>
      <p:regular r:id="rId18"/>
      <p:bold r:id="rId19"/>
      <p:italic r:id="rId20"/>
      <p:boldItalic r:id="rId21"/>
    </p:embeddedFont>
    <p:embeddedFont>
      <p:font typeface="Maven Pro"/>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22" Type="http://schemas.openxmlformats.org/officeDocument/2006/relationships/font" Target="fonts/MavenPro-regular.fntdata"/><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avenPr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fntdata"/><Relationship Id="rId14" Type="http://schemas.openxmlformats.org/officeDocument/2006/relationships/font" Target="fonts/ProximaNova-regular.fntdata"/><Relationship Id="rId17" Type="http://schemas.openxmlformats.org/officeDocument/2006/relationships/font" Target="fonts/ProximaNova-boldItalic.fntdata"/><Relationship Id="rId16" Type="http://schemas.openxmlformats.org/officeDocument/2006/relationships/font" Target="fonts/ProximaNova-italic.fntdata"/><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Google Shape;280;g4791c7154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4791c7154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791c7154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791c7154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Google Shape;294;g4791c7154b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4791c7154b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4791c7154b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4791c7154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791c7154b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791c7154b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4791c7154b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4791c7154b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Google Shape;319;g4791c7154b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4791c7154b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gif"/><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youtube.com/watch?v=_YRs28yBYu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uscvmps.t2hosted.com/Account/Portal/#citationSearchBox" TargetMode="External"/><Relationship Id="rId4" Type="http://schemas.openxmlformats.org/officeDocument/2006/relationships/hyperlink" Target="https://www5.richlandcountysc.gov/TreasurerTaxInfo/Main.aspx"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vikingvpn.com/cybersecurity-wiki/browser-security/guide-hardening-mozilla-firefox-for-privacy-and-security" TargetMode="External"/><Relationship Id="rId4" Type="http://schemas.openxmlformats.org/officeDocument/2006/relationships/hyperlink" Target="https://blogs.systweak.com/best-browser-extensions-for-cybersecurity-osint-researcher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OSINT</a:t>
            </a:r>
            <a:endParaRPr/>
          </a:p>
          <a:p>
            <a:pPr indent="0" lvl="0" marL="0" rtl="0" algn="l">
              <a:spcBef>
                <a:spcPts val="0"/>
              </a:spcBef>
              <a:spcAft>
                <a:spcPts val="0"/>
              </a:spcAft>
              <a:buNone/>
            </a:pPr>
            <a:r>
              <a:rPr lang="en" sz="2400"/>
              <a:t>(Open Source </a:t>
            </a:r>
            <a:r>
              <a:rPr lang="en" sz="2400"/>
              <a:t>Intelligence</a:t>
            </a:r>
            <a:r>
              <a:rPr lang="en" sz="2400"/>
              <a:t>)</a:t>
            </a:r>
            <a:endParaRPr sz="2400"/>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Luis Baez</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OSINT? </a:t>
            </a:r>
            <a:endParaRPr/>
          </a:p>
        </p:txBody>
      </p:sp>
      <p:sp>
        <p:nvSpPr>
          <p:cNvPr id="284" name="Google Shape;284;p14"/>
          <p:cNvSpPr txBox="1"/>
          <p:nvPr>
            <p:ph idx="1" type="body"/>
          </p:nvPr>
        </p:nvSpPr>
        <p:spPr>
          <a:xfrm>
            <a:off x="1000725" y="2215175"/>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a:solidFill>
                  <a:srgbClr val="222222"/>
                </a:solidFill>
                <a:highlight>
                  <a:srgbClr val="FFFFFF"/>
                </a:highlight>
                <a:latin typeface="Proxima Nova"/>
                <a:ea typeface="Proxima Nova"/>
                <a:cs typeface="Proxima Nova"/>
                <a:sym typeface="Proxima Nova"/>
              </a:rPr>
              <a:t>Open-source intelligence is data collected from publicly available sources to be used in an intelligence context. In the intelligence community, the term "open" refers to, publicly available sources. It is not related to open-source software or collective intelligence.</a:t>
            </a:r>
            <a:endParaRPr/>
          </a:p>
        </p:txBody>
      </p:sp>
      <p:pic>
        <p:nvPicPr>
          <p:cNvPr id="285" name="Google Shape;285;p14"/>
          <p:cNvPicPr preferRelativeResize="0"/>
          <p:nvPr/>
        </p:nvPicPr>
        <p:blipFill rotWithShape="1">
          <a:blip r:embed="rId3">
            <a:alphaModFix/>
          </a:blip>
          <a:srcRect b="29083" l="36549" r="40925" t="31331"/>
          <a:stretch/>
        </p:blipFill>
        <p:spPr>
          <a:xfrm>
            <a:off x="277100" y="1366575"/>
            <a:ext cx="614799" cy="848600"/>
          </a:xfrm>
          <a:prstGeom prst="rect">
            <a:avLst/>
          </a:prstGeom>
          <a:noFill/>
          <a:ln>
            <a:noFill/>
          </a:ln>
        </p:spPr>
      </p:pic>
      <p:pic>
        <p:nvPicPr>
          <p:cNvPr id="286" name="Google Shape;286;p14"/>
          <p:cNvPicPr preferRelativeResize="0"/>
          <p:nvPr/>
        </p:nvPicPr>
        <p:blipFill>
          <a:blip r:embed="rId4">
            <a:alphaModFix/>
          </a:blip>
          <a:stretch>
            <a:fillRect/>
          </a:stretch>
        </p:blipFill>
        <p:spPr>
          <a:xfrm>
            <a:off x="5074230" y="2718923"/>
            <a:ext cx="3887945" cy="2185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Movie time	</a:t>
            </a:r>
            <a:endParaRPr/>
          </a:p>
        </p:txBody>
      </p:sp>
      <p:sp>
        <p:nvSpPr>
          <p:cNvPr id="292" name="Google Shape;292;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latin typeface="Arial"/>
                <a:ea typeface="Arial"/>
                <a:cs typeface="Arial"/>
                <a:sym typeface="Arial"/>
                <a:hlinkClick r:id="rId3"/>
              </a:rPr>
              <a:t>https://www.youtube.com/watch?v=_YRs28yBYuI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CSCE 590 assignment</a:t>
            </a:r>
            <a:endParaRPr/>
          </a:p>
        </p:txBody>
      </p:sp>
      <p:sp>
        <p:nvSpPr>
          <p:cNvPr id="298" name="Google Shape;298;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9" name="Google Shape;299;p16"/>
          <p:cNvPicPr preferRelativeResize="0"/>
          <p:nvPr/>
        </p:nvPicPr>
        <p:blipFill rotWithShape="1">
          <a:blip r:embed="rId3">
            <a:alphaModFix/>
          </a:blip>
          <a:srcRect b="0" l="0" r="0" t="18012"/>
          <a:stretch/>
        </p:blipFill>
        <p:spPr>
          <a:xfrm>
            <a:off x="3542089" y="1900525"/>
            <a:ext cx="2059811" cy="2541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tools:</a:t>
            </a:r>
            <a:endParaRPr/>
          </a:p>
        </p:txBody>
      </p:sp>
      <p:sp>
        <p:nvSpPr>
          <p:cNvPr id="305" name="Google Shape;305;p1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WebMii (webmii.com)</a:t>
            </a:r>
            <a:endParaRPr/>
          </a:p>
          <a:p>
            <a:pPr indent="-311150" lvl="0" marL="457200" rtl="0" algn="l">
              <a:spcBef>
                <a:spcPts val="0"/>
              </a:spcBef>
              <a:spcAft>
                <a:spcPts val="0"/>
              </a:spcAft>
              <a:buSzPts val="1300"/>
              <a:buChar char="●"/>
            </a:pPr>
            <a:r>
              <a:rPr lang="en"/>
              <a:t>That’s Them (thatsthem.com)</a:t>
            </a:r>
            <a:endParaRPr/>
          </a:p>
          <a:p>
            <a:pPr indent="-311150" lvl="0" marL="457200" rtl="0" algn="l">
              <a:spcBef>
                <a:spcPts val="0"/>
              </a:spcBef>
              <a:spcAft>
                <a:spcPts val="0"/>
              </a:spcAft>
              <a:buSzPts val="1300"/>
              <a:buChar char="●"/>
            </a:pPr>
            <a:r>
              <a:rPr lang="en"/>
              <a:t>cyberbackgroundchecks.com</a:t>
            </a:r>
            <a:endParaRPr/>
          </a:p>
          <a:p>
            <a:pPr indent="-311150" lvl="0" marL="457200" rtl="0" algn="l">
              <a:spcBef>
                <a:spcPts val="0"/>
              </a:spcBef>
              <a:spcAft>
                <a:spcPts val="0"/>
              </a:spcAft>
              <a:buSzPts val="1300"/>
              <a:buChar char="●"/>
            </a:pPr>
            <a:r>
              <a:rPr lang="en"/>
              <a:t>Have I Been Pwned (haveIbeenpwned.com)</a:t>
            </a:r>
            <a:endParaRPr/>
          </a:p>
          <a:p>
            <a:pPr indent="-311150" lvl="0" marL="457200" rtl="0" algn="l">
              <a:spcBef>
                <a:spcPts val="0"/>
              </a:spcBef>
              <a:spcAft>
                <a:spcPts val="0"/>
              </a:spcAft>
              <a:buSzPts val="1300"/>
              <a:buChar char="●"/>
            </a:pPr>
            <a:r>
              <a:rPr lang="en"/>
              <a:t> Wayback Machine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Region specific tools</a:t>
            </a:r>
            <a:endParaRPr/>
          </a:p>
        </p:txBody>
      </p:sp>
      <p:sp>
        <p:nvSpPr>
          <p:cNvPr id="311" name="Google Shape;311;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https://info.scvotes.sc.gov/eng/voterinquiry/VoterInformationRequ est.aspx?PageMode=VoterInfo</a:t>
            </a:r>
            <a:endParaRPr/>
          </a:p>
          <a:p>
            <a:pPr indent="-311150" lvl="0" marL="457200" rtl="0" algn="l">
              <a:spcBef>
                <a:spcPts val="0"/>
              </a:spcBef>
              <a:spcAft>
                <a:spcPts val="0"/>
              </a:spcAft>
              <a:buSzPts val="1300"/>
              <a:buChar char="●"/>
            </a:pPr>
            <a:r>
              <a:rPr lang="en"/>
              <a:t>Craigslist</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3"/>
              </a:rPr>
              <a:t>https://uscvmps.t2hosted.com/Account/Portal/#citationSearchBox</a:t>
            </a:r>
            <a:endParaRPr/>
          </a:p>
          <a:p>
            <a:pPr indent="-311150" lvl="0" marL="457200" rtl="0" algn="l">
              <a:spcBef>
                <a:spcPts val="0"/>
              </a:spcBef>
              <a:spcAft>
                <a:spcPts val="0"/>
              </a:spcAft>
              <a:buSzPts val="1300"/>
              <a:buChar char="●"/>
            </a:pPr>
            <a:r>
              <a:rPr lang="en" sz="1100" u="sng">
                <a:solidFill>
                  <a:schemeClr val="hlink"/>
                </a:solidFill>
                <a:latin typeface="Arial"/>
                <a:ea typeface="Arial"/>
                <a:cs typeface="Arial"/>
                <a:sym typeface="Arial"/>
                <a:hlinkClick r:id="rId4"/>
              </a:rPr>
              <a:t>https://www5.richlandcountysc.gov/TreasurerTaxInfo/Main.aspx</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about:config</a:t>
            </a:r>
            <a:endParaRPr/>
          </a:p>
        </p:txBody>
      </p:sp>
      <p:sp>
        <p:nvSpPr>
          <p:cNvPr id="317" name="Google Shape;317;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u="sng">
                <a:solidFill>
                  <a:schemeClr val="hlink"/>
                </a:solidFill>
                <a:latin typeface="Arial"/>
                <a:ea typeface="Arial"/>
                <a:cs typeface="Arial"/>
                <a:sym typeface="Arial"/>
                <a:hlinkClick r:id="rId3"/>
              </a:rPr>
              <a:t>https://vikingvpn.com/cybersecurity-wiki/browser-security/guide-hardening-mozilla-firefox-for-privacy-and-security</a:t>
            </a:r>
            <a:r>
              <a:rPr lang="en"/>
              <a:t>   &lt;--- Firefox configurations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4"/>
              </a:rPr>
              <a:t>https://blogs.systweak.com/best-browser-extensions-for-cybersecurity-osint-researchers/</a:t>
            </a:r>
            <a:endParaRPr/>
          </a:p>
          <a:p>
            <a:pPr indent="0" lvl="0" marL="0" rtl="0" algn="l">
              <a:spcBef>
                <a:spcPts val="1600"/>
              </a:spcBef>
              <a:spcAft>
                <a:spcPts val="1600"/>
              </a:spcAft>
              <a:buNone/>
            </a:pPr>
            <a:r>
              <a:rPr lang="en"/>
              <a:t>&lt;-- Web browser extensions (both Chrome and Firefox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Google Shape;322;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 OSINT	</a:t>
            </a:r>
            <a:endParaRPr/>
          </a:p>
        </p:txBody>
      </p:sp>
      <p:sp>
        <p:nvSpPr>
          <p:cNvPr id="323" name="Google Shape;323;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do JJ, </a:t>
            </a:r>
            <a:r>
              <a:rPr b="1" lang="en"/>
              <a:t>Thatcher</a:t>
            </a:r>
            <a:r>
              <a:rPr lang="en"/>
              <a:t>, Buell</a:t>
            </a:r>
            <a:endParaRPr/>
          </a:p>
          <a:p>
            <a:pPr indent="0" lvl="0" marL="0" rtl="0" algn="l">
              <a:spcBef>
                <a:spcPts val="1600"/>
              </a:spcBef>
              <a:spcAft>
                <a:spcPts val="0"/>
              </a:spcAft>
              <a:buNone/>
            </a:pPr>
            <a:r>
              <a:rPr lang="en"/>
              <a:t>or</a:t>
            </a:r>
            <a:endParaRPr/>
          </a:p>
          <a:p>
            <a:pPr indent="0" lvl="0" marL="0" rtl="0" algn="l">
              <a:spcBef>
                <a:spcPts val="1600"/>
              </a:spcBef>
              <a:spcAft>
                <a:spcPts val="0"/>
              </a:spcAft>
              <a:buNone/>
            </a:pPr>
            <a:r>
              <a:rPr lang="en"/>
              <a:t>We can go over more Valtorta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