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Montserrat"/>
      <p:regular r:id="rId43"/>
      <p:bold r:id="rId44"/>
      <p:italic r:id="rId45"/>
      <p:boldItalic r:id="rId46"/>
    </p:embeddedFont>
    <p:embeddedFont>
      <p:font typeface="Lat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8FF1D1B-C34F-42D8-9753-262941445EE2}">
  <a:tblStyle styleId="{48FF1D1B-C34F-42D8-9753-262941445E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Montserrat-bold.fntdata"/><Relationship Id="rId43" Type="http://schemas.openxmlformats.org/officeDocument/2006/relationships/font" Target="fonts/Montserrat-regular.fntdata"/><Relationship Id="rId46" Type="http://schemas.openxmlformats.org/officeDocument/2006/relationships/font" Target="fonts/Montserrat-boldItalic.fntdata"/><Relationship Id="rId45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bold.fntdata"/><Relationship Id="rId47" Type="http://schemas.openxmlformats.org/officeDocument/2006/relationships/font" Target="fonts/Lato-regular.fntdata"/><Relationship Id="rId49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6e81c030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6e81c030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5b8edcdf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5b8edcdf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5b8edcdff_4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5b8edcdff_4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b8edcdff_5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b8edcdff_5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6e8701f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6e8701f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49271e9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49271e9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6e81c030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6e81c030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6e81c030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6e81c030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Noemi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5b8edcdff_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5b8edcdff_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2eae5650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2eae5650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b8edcdff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b8edcdff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Noemi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b8edcdff_5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b8edcdff_5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5b8edcdff_8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5b8edcdff_8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5b8edcdff_8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5b8edcdff_8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6e81c030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6e81c030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Noemi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6e81c030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6e81c030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Handcuffs, Edward Snowden, prime factorization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2eae5650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62eae5650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62eae56507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62eae56507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6ecf822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6ecf822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Noemi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2eae56507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62eae56507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6ecf8223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6ecf8223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b8edcdff_4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b8edcdff_4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Noemi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5b8edcdff_5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5b8edcdff_5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6ecf8223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6ecf8223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Wireshark demo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5b8edcdff_5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5b8edcdff_5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Nginx demo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6ecf8223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6ecf8223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Hashcat practice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5b8edcdff_1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5b8edcdff_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William/James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5b8edcdff_5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5b8edcdff_5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James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5b8edcdff_4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5b8edcdff_4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EVERYBODY YAY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5b8edcdff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5b8edcdff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one because who cares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b8edcdff_4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b8edcdff_4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Noemi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b8edcdff_4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b8edcdff_4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Noemi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b8edcdff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b8edcdff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b8edcdff_4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5b8edcdff_4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b8edcdff_4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5b8edcdff_4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6e81c030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6e81c030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000000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400"/>
              <a:buNone/>
              <a:defRPr sz="2400">
                <a:solidFill>
                  <a:srgbClr val="00FF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rgbClr val="000000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400"/>
              <a:buNone/>
              <a:defRPr sz="2400">
                <a:solidFill>
                  <a:srgbClr val="00FF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about.riot.im/" TargetMode="External"/><Relationship Id="rId4" Type="http://schemas.openxmlformats.org/officeDocument/2006/relationships/hyperlink" Target="https://www.signal.org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ww.dcode.fr/caesar-cipher" TargetMode="External"/><Relationship Id="rId4" Type="http://schemas.openxmlformats.org/officeDocument/2006/relationships/hyperlink" Target="https://hashcat.net/hashcat/" TargetMode="External"/><Relationship Id="rId5" Type="http://schemas.openxmlformats.org/officeDocument/2006/relationships/hyperlink" Target="https://drive.google.com/drive/folders/1qPfGxllBbQmpbV8dFSlyGMJIRLGqbJX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oo.gl/images/Wji9h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gif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gif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/>
          <p:nvPr/>
        </p:nvSpPr>
        <p:spPr>
          <a:xfrm>
            <a:off x="1261750" y="2652250"/>
            <a:ext cx="6824700" cy="726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1652550" y="2850550"/>
            <a:ext cx="5838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8A80D"/>
                </a:solidFill>
              </a:rPr>
              <a:t>Mon</a:t>
            </a:r>
            <a:r>
              <a:rPr lang="en" sz="1800">
                <a:solidFill>
                  <a:srgbClr val="08A80D"/>
                </a:solidFill>
              </a:rPr>
              <a:t>d</a:t>
            </a:r>
            <a:r>
              <a:rPr lang="en" sz="1800">
                <a:solidFill>
                  <a:srgbClr val="08A80D"/>
                </a:solidFill>
              </a:rPr>
              <a:t>ay October 7, 2019 @7PM in Swearingen 2A14</a:t>
            </a:r>
            <a:endParaRPr sz="1800">
              <a:solidFill>
                <a:srgbClr val="08A80D"/>
              </a:solidFill>
            </a:endParaRPr>
          </a:p>
        </p:txBody>
      </p:sp>
      <p:sp>
        <p:nvSpPr>
          <p:cNvPr id="136" name="Google Shape;136;p13"/>
          <p:cNvSpPr/>
          <p:nvPr/>
        </p:nvSpPr>
        <p:spPr>
          <a:xfrm>
            <a:off x="62050" y="3867925"/>
            <a:ext cx="1027200" cy="1220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 Example: Caesar Cipher</a:t>
            </a:r>
            <a:endParaRPr/>
          </a:p>
        </p:txBody>
      </p:sp>
      <p:sp>
        <p:nvSpPr>
          <p:cNvPr id="224" name="Google Shape;224;p22"/>
          <p:cNvSpPr txBox="1"/>
          <p:nvPr>
            <p:ph idx="1" type="body"/>
          </p:nvPr>
        </p:nvSpPr>
        <p:spPr>
          <a:xfrm>
            <a:off x="1297500" y="1567550"/>
            <a:ext cx="5474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Message: CRYPTOGRAPHYCANBESIMPLE</a:t>
            </a:r>
            <a:br>
              <a:rPr lang="en"/>
            </a:br>
            <a:r>
              <a:rPr lang="en"/>
              <a:t>Shift: 5 (a = F)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 R Y P T O G R A P H Y C A N B E S I M P L 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u="sng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+ 5 5 5 5 5 5 5 5 5 5 5 5 5 5 5 5 5 5 5 5 5 5 5</a:t>
            </a:r>
            <a:br>
              <a:rPr lang="en" u="sng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 W D U Y T L W F U M D H F S G J X N R U Q J</a:t>
            </a:r>
            <a:br>
              <a:rPr lang="en" u="sng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 W D U Y T L W F U M D H F S G J X N R U Q J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u="sng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- 5 5 5 5 5 5 5 5 5 5 5 5 5 5 5 5 5 5 5 5 5 5 5</a:t>
            </a:r>
            <a:br>
              <a:rPr lang="en" u="sng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 R Y P T O G R A P H Y C A N B E S I M P L E</a:t>
            </a:r>
            <a:endParaRPr u="sng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25" name="Google Shape;225;p22"/>
          <p:cNvGraphicFramePr/>
          <p:nvPr/>
        </p:nvGraphicFramePr>
        <p:xfrm>
          <a:off x="7421000" y="51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{48FF1D1B-C34F-42D8-9753-262941445EE2}</a:tableStyleId>
              </a:tblPr>
              <a:tblGrid>
                <a:gridCol w="382850"/>
                <a:gridCol w="382850"/>
              </a:tblGrid>
              <a:tr h="41843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b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d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f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g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h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i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j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k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l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m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n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o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q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u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v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x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y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z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F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G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H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I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J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K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L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M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N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O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Q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R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U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V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W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X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Y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Z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B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D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 Example: Vigenère Cipher</a:t>
            </a:r>
            <a:endParaRPr/>
          </a:p>
        </p:txBody>
      </p:sp>
      <p:sp>
        <p:nvSpPr>
          <p:cNvPr id="231" name="Google Shape;231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Message: CRYPTOGRAPHYCANBESIMPLE</a:t>
            </a:r>
            <a:br>
              <a:rPr lang="en"/>
            </a:br>
            <a:r>
              <a:rPr lang="en"/>
              <a:t>Key: LEMONDROP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 R Y P T O G R A P H Y C A N B E S I M P L 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u="sng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+ L E M O N D R O P L E M O N D R O P L E M O N</a:t>
            </a:r>
            <a:br>
              <a:rPr lang="en" u="sng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 V K D G R X F P A L K Q N Q S S H T Q B Z R</a:t>
            </a:r>
            <a:br>
              <a:rPr lang="en" u="sng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 V K D G R X F P A L K Q N Q S S H T Q B Z R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u="sng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- L E M O N D R O P L E M O N D R O P L E M O N</a:t>
            </a:r>
            <a:br>
              <a:rPr lang="en" u="sng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 R Y P T O G R A P H Y C A N B E S I M P L E</a:t>
            </a:r>
            <a:endParaRPr u="sng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 Example: Vigenère Cipher</a:t>
            </a:r>
            <a:endParaRPr/>
          </a:p>
        </p:txBody>
      </p:sp>
      <p:sp>
        <p:nvSpPr>
          <p:cNvPr id="237" name="Google Shape;237;p24"/>
          <p:cNvSpPr txBox="1"/>
          <p:nvPr>
            <p:ph idx="1" type="body"/>
          </p:nvPr>
        </p:nvSpPr>
        <p:spPr>
          <a:xfrm>
            <a:off x="1297500" y="1567550"/>
            <a:ext cx="7333200" cy="3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Message: CRYPTOGRAPHYCANBESIMPLE</a:t>
            </a:r>
            <a:br>
              <a:rPr lang="en"/>
            </a:br>
            <a:r>
              <a:rPr lang="en"/>
              <a:t>Key: LEMONDROP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C  R  Y  P  T  O  G  R  A  P  H  Y  C  A  N  B  E  S  I  M  P  L  E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2 17 24 15 19 14  6 17  0 15  7 24  2  0 13  1  4 18  8 12 15 11  4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u="sng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+ 11  4 12 14 13  3 17 14 15 11  4 12 14 13  3 17 14 15 11  4 12 14 13</a:t>
            </a:r>
            <a:br>
              <a:rPr lang="en" u="sng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13 21 10  3  6 17 23  5 15  0 11 10 16 13 16 18 18  7 19 16  1 25 17    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  V  K  D  G  R  X  F  P  A  L  K  Q  N  Q  S  S  H  T  Q  B  Z  R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N  V  K  D  G  R  X  F  P  A  L  K  Q  N  Q  S  S  H  T  Q  B  Z  R</a:t>
            </a:r>
            <a:r>
              <a:rPr lang="en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13 21 10  3  6 17 23  5 15  0 11 10 16 13 16 18 18  7 19 16  1 25 17 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u="sng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- 11  4 12 14 13  3 17 14 15 11  4 12 14 13  3 17 14 15 11  4 12 14 13</a:t>
            </a: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u="sng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2 17 24 15 19 14  6 17  0 15  7 24  2  0 13  1  4 18  8 12 15 11  4    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C  R  Y  P  T  O  G  R  A  P  H  Y  C  A  N  B  E  S  I  M  P  L  E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u="sng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u="sng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 Example: Scytale</a:t>
            </a:r>
            <a:endParaRPr/>
          </a:p>
        </p:txBody>
      </p:sp>
      <p:sp>
        <p:nvSpPr>
          <p:cNvPr id="243" name="Google Shape;243;p25"/>
          <p:cNvSpPr txBox="1"/>
          <p:nvPr>
            <p:ph idx="1" type="body"/>
          </p:nvPr>
        </p:nvSpPr>
        <p:spPr>
          <a:xfrm>
            <a:off x="1247800" y="1116150"/>
            <a:ext cx="4178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Works by rearranging letters</a:t>
            </a:r>
            <a:endParaRPr/>
          </a:p>
        </p:txBody>
      </p:sp>
      <p:pic>
        <p:nvPicPr>
          <p:cNvPr id="244" name="Google Shape;2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925" y="1458375"/>
            <a:ext cx="6549075" cy="368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Substitution vs Transposition</a:t>
            </a:r>
            <a:endParaRPr/>
          </a:p>
        </p:txBody>
      </p:sp>
      <p:sp>
        <p:nvSpPr>
          <p:cNvPr id="250" name="Google Shape;250;p26"/>
          <p:cNvSpPr txBox="1"/>
          <p:nvPr>
            <p:ph idx="1" type="body"/>
          </p:nvPr>
        </p:nvSpPr>
        <p:spPr>
          <a:xfrm>
            <a:off x="1297500" y="971200"/>
            <a:ext cx="3403200" cy="20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Substituting one letter for another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Unrelated to contents of the plaintext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Ex. Caesar Cipher</a:t>
            </a:r>
            <a:endParaRPr/>
          </a:p>
        </p:txBody>
      </p:sp>
      <p:sp>
        <p:nvSpPr>
          <p:cNvPr id="251" name="Google Shape;251;p26"/>
          <p:cNvSpPr txBox="1"/>
          <p:nvPr>
            <p:ph idx="2" type="body"/>
          </p:nvPr>
        </p:nvSpPr>
        <p:spPr>
          <a:xfrm>
            <a:off x="4933200" y="921500"/>
            <a:ext cx="3403200" cy="17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“Shuffling” of letters in the plaintext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Ex. Scytale</a:t>
            </a:r>
            <a:endParaRPr/>
          </a:p>
        </p:txBody>
      </p:sp>
      <p:sp>
        <p:nvSpPr>
          <p:cNvPr id="252" name="Google Shape;252;p26"/>
          <p:cNvSpPr txBox="1"/>
          <p:nvPr>
            <p:ph idx="1" type="body"/>
          </p:nvPr>
        </p:nvSpPr>
        <p:spPr>
          <a:xfrm>
            <a:off x="2029500" y="2887825"/>
            <a:ext cx="5085000" cy="15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Most modern ciphers utilize both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63" name="Google Shape;263;p28"/>
          <p:cNvSpPr txBox="1"/>
          <p:nvPr>
            <p:ph idx="1" type="body"/>
          </p:nvPr>
        </p:nvSpPr>
        <p:spPr>
          <a:xfrm>
            <a:off x="1297500" y="1008450"/>
            <a:ext cx="7038900" cy="39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Methods of encryption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Block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Stream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Asymmetric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Symmetric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Hashes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Signing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Cryptographic systems you will see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RSA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AES (Rijndael)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SSL/TLS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WEP/WPA/WPA2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ASK QUESTIONS THROUGHOUT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Some of the material builds on itself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vs Stream</a:t>
            </a:r>
            <a:endParaRPr/>
          </a:p>
        </p:txBody>
      </p:sp>
      <p:sp>
        <p:nvSpPr>
          <p:cNvPr id="269" name="Google Shape;269;p29"/>
          <p:cNvSpPr txBox="1"/>
          <p:nvPr>
            <p:ph idx="1" type="body"/>
          </p:nvPr>
        </p:nvSpPr>
        <p:spPr>
          <a:xfrm>
            <a:off x="1297500" y="97712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Encrypts groups of plaintext at a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Error </a:t>
            </a:r>
            <a:r>
              <a:rPr lang="en"/>
              <a:t>propagation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Vulnerable due to repetition of key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Like Caesar cipher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9"/>
          <p:cNvSpPr txBox="1"/>
          <p:nvPr>
            <p:ph idx="2" type="body"/>
          </p:nvPr>
        </p:nvSpPr>
        <p:spPr>
          <a:xfrm>
            <a:off x="4933200" y="977125"/>
            <a:ext cx="3403200" cy="21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for character conversion from plaintext to ciphertext based on the key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Very fast, little error </a:t>
            </a:r>
            <a:r>
              <a:rPr lang="en"/>
              <a:t>propagation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Lots of character repetition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Vulnerable to insertion and modification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Like </a:t>
            </a:r>
            <a:r>
              <a:rPr lang="en"/>
              <a:t>Vigenère</a:t>
            </a:r>
            <a:r>
              <a:rPr lang="en"/>
              <a:t> with an infinite length key</a:t>
            </a:r>
            <a:endParaRPr/>
          </a:p>
        </p:txBody>
      </p:sp>
      <p:pic>
        <p:nvPicPr>
          <p:cNvPr id="271" name="Google Shape;271;p29"/>
          <p:cNvPicPr preferRelativeResize="0"/>
          <p:nvPr/>
        </p:nvPicPr>
        <p:blipFill rotWithShape="1">
          <a:blip r:embed="rId3">
            <a:alphaModFix/>
          </a:blip>
          <a:srcRect b="48289" l="19818" r="20487" t="17632"/>
          <a:stretch/>
        </p:blipFill>
        <p:spPr>
          <a:xfrm>
            <a:off x="4493300" y="3266000"/>
            <a:ext cx="4282999" cy="183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9"/>
          <p:cNvPicPr preferRelativeResize="0"/>
          <p:nvPr/>
        </p:nvPicPr>
        <p:blipFill rotWithShape="1">
          <a:blip r:embed="rId3">
            <a:alphaModFix/>
          </a:blip>
          <a:srcRect b="6532" l="34052" r="38008" t="59388"/>
          <a:stretch/>
        </p:blipFill>
        <p:spPr>
          <a:xfrm>
            <a:off x="1173375" y="2874875"/>
            <a:ext cx="2337125" cy="214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Padding</a:t>
            </a:r>
            <a:endParaRPr/>
          </a:p>
        </p:txBody>
      </p:sp>
      <p:sp>
        <p:nvSpPr>
          <p:cNvPr id="278" name="Google Shape;278;p30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How do we apply block cipher to arbitrarily sized inputs?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Pad the input with arbitrary data so it’s a multiple of the block size</a:t>
            </a:r>
            <a:endParaRPr/>
          </a:p>
        </p:txBody>
      </p:sp>
      <p:pic>
        <p:nvPicPr>
          <p:cNvPr id="279" name="Google Shape;2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661" y="1931125"/>
            <a:ext cx="4266676" cy="291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Cipher Modes</a:t>
            </a:r>
            <a:endParaRPr/>
          </a:p>
        </p:txBody>
      </p:sp>
      <p:sp>
        <p:nvSpPr>
          <p:cNvPr id="285" name="Google Shape;285;p31"/>
          <p:cNvSpPr txBox="1"/>
          <p:nvPr>
            <p:ph idx="1" type="body"/>
          </p:nvPr>
        </p:nvSpPr>
        <p:spPr>
          <a:xfrm>
            <a:off x="1297500" y="9728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How do we apply block cipher to arbitrarily sized inputs?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Naive Option: Electronic Code Book</a:t>
            </a:r>
            <a:br>
              <a:rPr lang="en"/>
            </a:br>
            <a:r>
              <a:rPr lang="en"/>
              <a:t>- Divide the plaintext into appropriately sized blocks and apply block cipher to each.</a:t>
            </a:r>
            <a:br>
              <a:rPr lang="en"/>
            </a:br>
            <a:endParaRPr/>
          </a:p>
        </p:txBody>
      </p:sp>
      <p:grpSp>
        <p:nvGrpSpPr>
          <p:cNvPr id="286" name="Google Shape;286;p31"/>
          <p:cNvGrpSpPr/>
          <p:nvPr/>
        </p:nvGrpSpPr>
        <p:grpSpPr>
          <a:xfrm>
            <a:off x="1652575" y="2581525"/>
            <a:ext cx="5935500" cy="2395800"/>
            <a:chOff x="1652575" y="2581525"/>
            <a:chExt cx="5935500" cy="2395800"/>
          </a:xfrm>
        </p:grpSpPr>
        <p:sp>
          <p:nvSpPr>
            <p:cNvPr id="287" name="Google Shape;287;p31"/>
            <p:cNvSpPr/>
            <p:nvPr/>
          </p:nvSpPr>
          <p:spPr>
            <a:xfrm>
              <a:off x="1652575" y="2581525"/>
              <a:ext cx="5935500" cy="2395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88" name="Google Shape;288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09738" y="2626900"/>
              <a:ext cx="5724525" cy="2305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 Example: </a:t>
            </a:r>
            <a:r>
              <a:rPr lang="en"/>
              <a:t>Vernam One Time Pad</a:t>
            </a:r>
            <a:endParaRPr/>
          </a:p>
        </p:txBody>
      </p:sp>
      <p:pic>
        <p:nvPicPr>
          <p:cNvPr id="294" name="Google Shape;2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6504" y="1455600"/>
            <a:ext cx="3434250" cy="257175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2"/>
          <p:cNvSpPr txBox="1"/>
          <p:nvPr>
            <p:ph idx="1" type="body"/>
          </p:nvPr>
        </p:nvSpPr>
        <p:spPr>
          <a:xfrm>
            <a:off x="1247800" y="1116150"/>
            <a:ext cx="4178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truly </a:t>
            </a:r>
            <a:r>
              <a:rPr lang="en"/>
              <a:t>unbreakable</a:t>
            </a:r>
            <a:r>
              <a:rPr lang="en"/>
              <a:t> cipher*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Like Vigènere, but key is random and never repeats.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Only info given away is max length of message.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Works on the principle that: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RANDOM + CONSTANT=RANDOM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Commonly utilizes atmospheric background </a:t>
            </a:r>
            <a:r>
              <a:rPr lang="en"/>
              <a:t>radiation</a:t>
            </a:r>
            <a:r>
              <a:rPr lang="en"/>
              <a:t> or a radioactive sample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*Requires perfectly random data… good luck with that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Cipher Modes</a:t>
            </a:r>
            <a:endParaRPr/>
          </a:p>
        </p:txBody>
      </p:sp>
      <p:sp>
        <p:nvSpPr>
          <p:cNvPr id="301" name="Google Shape;301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Problem with ECB:</a:t>
            </a:r>
            <a:r>
              <a:rPr lang="en"/>
              <a:t> identical blocks of plaintext encrypt to identical blocks of ciphertext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ecb.png" id="302" name="Google Shape;3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100" y="2006763"/>
            <a:ext cx="57340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Cipher Modes</a:t>
            </a:r>
            <a:endParaRPr/>
          </a:p>
        </p:txBody>
      </p:sp>
      <p:sp>
        <p:nvSpPr>
          <p:cNvPr id="308" name="Google Shape;308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/>
              <a:t>Another Option: </a:t>
            </a:r>
            <a:r>
              <a:rPr lang="en"/>
              <a:t>Cipher-Block Chaining</a:t>
            </a:r>
            <a:endParaRPr/>
          </a:p>
        </p:txBody>
      </p:sp>
      <p:grpSp>
        <p:nvGrpSpPr>
          <p:cNvPr id="309" name="Google Shape;309;p34"/>
          <p:cNvGrpSpPr/>
          <p:nvPr/>
        </p:nvGrpSpPr>
        <p:grpSpPr>
          <a:xfrm>
            <a:off x="1691675" y="2180625"/>
            <a:ext cx="5840400" cy="2493600"/>
            <a:chOff x="1897025" y="2337075"/>
            <a:chExt cx="5840400" cy="2493600"/>
          </a:xfrm>
        </p:grpSpPr>
        <p:sp>
          <p:nvSpPr>
            <p:cNvPr id="310" name="Google Shape;310;p34"/>
            <p:cNvSpPr/>
            <p:nvPr/>
          </p:nvSpPr>
          <p:spPr>
            <a:xfrm>
              <a:off x="1897025" y="2337075"/>
              <a:ext cx="5840400" cy="249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11" name="Google Shape;311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12875" y="2431350"/>
              <a:ext cx="5724525" cy="2305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Symmetric</a:t>
            </a:r>
            <a:endParaRPr/>
          </a:p>
        </p:txBody>
      </p:sp>
      <p:grpSp>
        <p:nvGrpSpPr>
          <p:cNvPr id="317" name="Google Shape;317;p35"/>
          <p:cNvGrpSpPr/>
          <p:nvPr/>
        </p:nvGrpSpPr>
        <p:grpSpPr>
          <a:xfrm>
            <a:off x="1455250" y="2370525"/>
            <a:ext cx="6065500" cy="1947450"/>
            <a:chOff x="389400" y="1598025"/>
            <a:chExt cx="6065500" cy="1947450"/>
          </a:xfrm>
        </p:grpSpPr>
        <p:sp>
          <p:nvSpPr>
            <p:cNvPr id="318" name="Google Shape;318;p35"/>
            <p:cNvSpPr/>
            <p:nvPr/>
          </p:nvSpPr>
          <p:spPr>
            <a:xfrm>
              <a:off x="1566600" y="2114700"/>
              <a:ext cx="1195200" cy="9141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Encrypt</a:t>
              </a: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389400" y="2435850"/>
              <a:ext cx="908100" cy="2718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Key</a:t>
              </a:r>
              <a:endParaRPr/>
            </a:p>
          </p:txBody>
        </p:sp>
        <p:cxnSp>
          <p:nvCxnSpPr>
            <p:cNvPr id="320" name="Google Shape;320;p35"/>
            <p:cNvCxnSpPr>
              <a:stCxn id="319" idx="3"/>
              <a:endCxn id="318" idx="1"/>
            </p:cNvCxnSpPr>
            <p:nvPr/>
          </p:nvCxnSpPr>
          <p:spPr>
            <a:xfrm>
              <a:off x="1297500" y="2571750"/>
              <a:ext cx="269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21" name="Google Shape;321;p35"/>
            <p:cNvSpPr/>
            <p:nvPr/>
          </p:nvSpPr>
          <p:spPr>
            <a:xfrm>
              <a:off x="1710150" y="1598025"/>
              <a:ext cx="908100" cy="2265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Plaintext</a:t>
              </a:r>
              <a:endParaRPr/>
            </a:p>
          </p:txBody>
        </p:sp>
        <p:cxnSp>
          <p:nvCxnSpPr>
            <p:cNvPr id="322" name="Google Shape;322;p35"/>
            <p:cNvCxnSpPr>
              <a:stCxn id="321" idx="2"/>
              <a:endCxn id="318" idx="0"/>
            </p:cNvCxnSpPr>
            <p:nvPr/>
          </p:nvCxnSpPr>
          <p:spPr>
            <a:xfrm>
              <a:off x="2164200" y="1824525"/>
              <a:ext cx="0" cy="290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23" name="Google Shape;323;p35"/>
            <p:cNvSpPr/>
            <p:nvPr/>
          </p:nvSpPr>
          <p:spPr>
            <a:xfrm>
              <a:off x="1615050" y="3318975"/>
              <a:ext cx="1098300" cy="2265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Ciphertext</a:t>
              </a:r>
              <a:endParaRPr/>
            </a:p>
          </p:txBody>
        </p:sp>
        <p:cxnSp>
          <p:nvCxnSpPr>
            <p:cNvPr id="324" name="Google Shape;324;p35"/>
            <p:cNvCxnSpPr>
              <a:stCxn id="318" idx="2"/>
              <a:endCxn id="323" idx="0"/>
            </p:cNvCxnSpPr>
            <p:nvPr/>
          </p:nvCxnSpPr>
          <p:spPr>
            <a:xfrm>
              <a:off x="2164200" y="3028800"/>
              <a:ext cx="0" cy="290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25" name="Google Shape;325;p35"/>
            <p:cNvSpPr/>
            <p:nvPr/>
          </p:nvSpPr>
          <p:spPr>
            <a:xfrm>
              <a:off x="5259700" y="2114700"/>
              <a:ext cx="1195200" cy="9141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Decrypt</a:t>
              </a: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4082500" y="2435850"/>
              <a:ext cx="908100" cy="2718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Key</a:t>
              </a:r>
              <a:endParaRPr/>
            </a:p>
          </p:txBody>
        </p:sp>
        <p:cxnSp>
          <p:nvCxnSpPr>
            <p:cNvPr id="327" name="Google Shape;327;p35"/>
            <p:cNvCxnSpPr>
              <a:stCxn id="326" idx="3"/>
              <a:endCxn id="325" idx="1"/>
            </p:cNvCxnSpPr>
            <p:nvPr/>
          </p:nvCxnSpPr>
          <p:spPr>
            <a:xfrm>
              <a:off x="4990600" y="2571750"/>
              <a:ext cx="269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28" name="Google Shape;328;p35"/>
            <p:cNvSpPr/>
            <p:nvPr/>
          </p:nvSpPr>
          <p:spPr>
            <a:xfrm>
              <a:off x="5355700" y="1598025"/>
              <a:ext cx="1003200" cy="2265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Ciphertext</a:t>
              </a:r>
              <a:endParaRPr/>
            </a:p>
          </p:txBody>
        </p:sp>
        <p:cxnSp>
          <p:nvCxnSpPr>
            <p:cNvPr id="329" name="Google Shape;329;p35"/>
            <p:cNvCxnSpPr>
              <a:stCxn id="328" idx="2"/>
              <a:endCxn id="325" idx="0"/>
            </p:cNvCxnSpPr>
            <p:nvPr/>
          </p:nvCxnSpPr>
          <p:spPr>
            <a:xfrm>
              <a:off x="5857300" y="1824525"/>
              <a:ext cx="0" cy="290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30" name="Google Shape;330;p35"/>
            <p:cNvSpPr/>
            <p:nvPr/>
          </p:nvSpPr>
          <p:spPr>
            <a:xfrm>
              <a:off x="5308150" y="3318975"/>
              <a:ext cx="1098300" cy="2265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Plaintext</a:t>
              </a:r>
              <a:endParaRPr/>
            </a:p>
          </p:txBody>
        </p:sp>
        <p:cxnSp>
          <p:nvCxnSpPr>
            <p:cNvPr id="331" name="Google Shape;331;p35"/>
            <p:cNvCxnSpPr>
              <a:stCxn id="325" idx="2"/>
              <a:endCxn id="330" idx="0"/>
            </p:cNvCxnSpPr>
            <p:nvPr/>
          </p:nvCxnSpPr>
          <p:spPr>
            <a:xfrm>
              <a:off x="5857300" y="3028800"/>
              <a:ext cx="0" cy="290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32" name="Google Shape;332;p35"/>
          <p:cNvSpPr txBox="1"/>
          <p:nvPr>
            <p:ph idx="1" type="body"/>
          </p:nvPr>
        </p:nvSpPr>
        <p:spPr>
          <a:xfrm>
            <a:off x="1297500" y="1567550"/>
            <a:ext cx="70389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Same key used for encryption and decryption.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Asymmetric</a:t>
            </a:r>
            <a:endParaRPr/>
          </a:p>
        </p:txBody>
      </p:sp>
      <p:sp>
        <p:nvSpPr>
          <p:cNvPr id="338" name="Google Shape;338;p36"/>
          <p:cNvSpPr txBox="1"/>
          <p:nvPr>
            <p:ph idx="1" type="body"/>
          </p:nvPr>
        </p:nvSpPr>
        <p:spPr>
          <a:xfrm>
            <a:off x="1297500" y="976325"/>
            <a:ext cx="7038900" cy="3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known as public and private key.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Encryption with one key can only be decrypted with the other key.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Public keys are public, if you want to send </a:t>
            </a:r>
            <a:r>
              <a:rPr lang="en"/>
              <a:t>someone</a:t>
            </a:r>
            <a:r>
              <a:rPr lang="en"/>
              <a:t> a message you use their public key and send it. It is secure because the message can only be decrypted with the </a:t>
            </a:r>
            <a:r>
              <a:rPr lang="en"/>
              <a:t>private key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https://youtu.be/GSIDS_lvRv4?t=59</a:t>
            </a:r>
            <a:endParaRPr/>
          </a:p>
        </p:txBody>
      </p:sp>
      <p:grpSp>
        <p:nvGrpSpPr>
          <p:cNvPr id="339" name="Google Shape;339;p36"/>
          <p:cNvGrpSpPr/>
          <p:nvPr/>
        </p:nvGrpSpPr>
        <p:grpSpPr>
          <a:xfrm>
            <a:off x="2087350" y="2859450"/>
            <a:ext cx="6352575" cy="1947450"/>
            <a:chOff x="102325" y="1598025"/>
            <a:chExt cx="6352575" cy="1947450"/>
          </a:xfrm>
        </p:grpSpPr>
        <p:sp>
          <p:nvSpPr>
            <p:cNvPr id="340" name="Google Shape;340;p36"/>
            <p:cNvSpPr/>
            <p:nvPr/>
          </p:nvSpPr>
          <p:spPr>
            <a:xfrm>
              <a:off x="1566600" y="2114700"/>
              <a:ext cx="1195200" cy="9141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Encrypt</a:t>
              </a:r>
              <a:endParaRPr/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102325" y="2435850"/>
              <a:ext cx="1195200" cy="2718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Public Key</a:t>
              </a:r>
              <a:endParaRPr/>
            </a:p>
          </p:txBody>
        </p:sp>
        <p:cxnSp>
          <p:nvCxnSpPr>
            <p:cNvPr id="342" name="Google Shape;342;p36"/>
            <p:cNvCxnSpPr>
              <a:stCxn id="341" idx="3"/>
              <a:endCxn id="340" idx="1"/>
            </p:cNvCxnSpPr>
            <p:nvPr/>
          </p:nvCxnSpPr>
          <p:spPr>
            <a:xfrm>
              <a:off x="1297525" y="2571750"/>
              <a:ext cx="269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3" name="Google Shape;343;p36"/>
            <p:cNvSpPr/>
            <p:nvPr/>
          </p:nvSpPr>
          <p:spPr>
            <a:xfrm>
              <a:off x="1710150" y="1598025"/>
              <a:ext cx="908100" cy="2265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Plaintext</a:t>
              </a:r>
              <a:endParaRPr/>
            </a:p>
          </p:txBody>
        </p:sp>
        <p:cxnSp>
          <p:nvCxnSpPr>
            <p:cNvPr id="344" name="Google Shape;344;p36"/>
            <p:cNvCxnSpPr>
              <a:stCxn id="343" idx="2"/>
              <a:endCxn id="340" idx="0"/>
            </p:cNvCxnSpPr>
            <p:nvPr/>
          </p:nvCxnSpPr>
          <p:spPr>
            <a:xfrm>
              <a:off x="2164200" y="1824525"/>
              <a:ext cx="0" cy="290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5" name="Google Shape;345;p36"/>
            <p:cNvSpPr/>
            <p:nvPr/>
          </p:nvSpPr>
          <p:spPr>
            <a:xfrm>
              <a:off x="1615050" y="3318975"/>
              <a:ext cx="1098300" cy="2265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Ciphertext</a:t>
              </a:r>
              <a:endParaRPr/>
            </a:p>
          </p:txBody>
        </p:sp>
        <p:cxnSp>
          <p:nvCxnSpPr>
            <p:cNvPr id="346" name="Google Shape;346;p36"/>
            <p:cNvCxnSpPr>
              <a:stCxn id="340" idx="2"/>
              <a:endCxn id="345" idx="0"/>
            </p:cNvCxnSpPr>
            <p:nvPr/>
          </p:nvCxnSpPr>
          <p:spPr>
            <a:xfrm>
              <a:off x="2164200" y="3028800"/>
              <a:ext cx="0" cy="290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7" name="Google Shape;347;p36"/>
            <p:cNvSpPr/>
            <p:nvPr/>
          </p:nvSpPr>
          <p:spPr>
            <a:xfrm>
              <a:off x="5259700" y="2114700"/>
              <a:ext cx="1195200" cy="9141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Decrypt</a:t>
              </a:r>
              <a:endParaRPr/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3715850" y="2435850"/>
              <a:ext cx="1274700" cy="2718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Private Key</a:t>
              </a:r>
              <a:endParaRPr/>
            </a:p>
          </p:txBody>
        </p:sp>
        <p:cxnSp>
          <p:nvCxnSpPr>
            <p:cNvPr id="349" name="Google Shape;349;p36"/>
            <p:cNvCxnSpPr>
              <a:stCxn id="348" idx="3"/>
              <a:endCxn id="347" idx="1"/>
            </p:cNvCxnSpPr>
            <p:nvPr/>
          </p:nvCxnSpPr>
          <p:spPr>
            <a:xfrm>
              <a:off x="4990550" y="2571750"/>
              <a:ext cx="269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50" name="Google Shape;350;p36"/>
            <p:cNvSpPr/>
            <p:nvPr/>
          </p:nvSpPr>
          <p:spPr>
            <a:xfrm>
              <a:off x="5355700" y="1598025"/>
              <a:ext cx="1003200" cy="2265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Ciphertext</a:t>
              </a:r>
              <a:endParaRPr/>
            </a:p>
          </p:txBody>
        </p:sp>
        <p:cxnSp>
          <p:nvCxnSpPr>
            <p:cNvPr id="351" name="Google Shape;351;p36"/>
            <p:cNvCxnSpPr>
              <a:stCxn id="350" idx="2"/>
              <a:endCxn id="347" idx="0"/>
            </p:cNvCxnSpPr>
            <p:nvPr/>
          </p:nvCxnSpPr>
          <p:spPr>
            <a:xfrm>
              <a:off x="5857300" y="1824525"/>
              <a:ext cx="0" cy="290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52" name="Google Shape;352;p36"/>
            <p:cNvSpPr/>
            <p:nvPr/>
          </p:nvSpPr>
          <p:spPr>
            <a:xfrm>
              <a:off x="5308150" y="3318975"/>
              <a:ext cx="1098300" cy="2265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Plaintext</a:t>
              </a:r>
              <a:endParaRPr/>
            </a:p>
          </p:txBody>
        </p:sp>
        <p:cxnSp>
          <p:nvCxnSpPr>
            <p:cNvPr id="353" name="Google Shape;353;p36"/>
            <p:cNvCxnSpPr>
              <a:stCxn id="347" idx="2"/>
              <a:endCxn id="352" idx="0"/>
            </p:cNvCxnSpPr>
            <p:nvPr/>
          </p:nvCxnSpPr>
          <p:spPr>
            <a:xfrm>
              <a:off x="5857300" y="3028800"/>
              <a:ext cx="0" cy="290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Asymmetric</a:t>
            </a:r>
            <a:endParaRPr/>
          </a:p>
        </p:txBody>
      </p:sp>
      <p:sp>
        <p:nvSpPr>
          <p:cNvPr id="359" name="Google Shape;359;p37"/>
          <p:cNvSpPr txBox="1"/>
          <p:nvPr>
            <p:ph idx="1" type="body"/>
          </p:nvPr>
        </p:nvSpPr>
        <p:spPr>
          <a:xfrm>
            <a:off x="1228000" y="9806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Multiply two big (1000s of digits) prime numbers together (p, q)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Public key is first prime number, private key is second prime number (roughly)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Factoring numbers is hard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is why quantum computing is scary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(Shor’s Algorithm)</a:t>
            </a:r>
            <a:endParaRPr/>
          </a:p>
        </p:txBody>
      </p:sp>
      <p:pic>
        <p:nvPicPr>
          <p:cNvPr id="360" name="Google Shape;36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125" y="2446825"/>
            <a:ext cx="4910875" cy="269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Asymmetric - Applications</a:t>
            </a:r>
            <a:endParaRPr/>
          </a:p>
        </p:txBody>
      </p:sp>
      <p:sp>
        <p:nvSpPr>
          <p:cNvPr id="366" name="Google Shape;366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Encrypted email - how does Snowden leak data to the media?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PGP: https://www.openpgp.org/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 Encrypted chat - talk without Facebook or NSA snooping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Riot: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https://about.riot.im/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Signal: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https://www.signal.org/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Encrypted websites - buy things from Amazon without giving away your credit card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Hashes</a:t>
            </a:r>
            <a:endParaRPr/>
          </a:p>
        </p:txBody>
      </p:sp>
      <p:sp>
        <p:nvSpPr>
          <p:cNvPr id="372" name="Google Shape;372;p39"/>
          <p:cNvSpPr txBox="1"/>
          <p:nvPr>
            <p:ph idx="1" type="body"/>
          </p:nvPr>
        </p:nvSpPr>
        <p:spPr>
          <a:xfrm>
            <a:off x="1297500" y="1262750"/>
            <a:ext cx="7038900" cy="30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of arbitrary size mapped to fixed size “hash”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Deterministic (same message always yields same hash)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Collision-resistant (Infeasible for two messages to map to the same hash)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One-way (very difficult to reconstruct input from hash)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Small changes in input produce completely different output (probably).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“Hello world.” --SHA-256→ “aa3ec16e6acc809d8b2818662276256abfd2f1b441cb51574933f3d4bd115d11”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“Hello World.” --SHA-256→</a:t>
            </a:r>
            <a:br>
              <a:rPr lang="en"/>
            </a:br>
            <a:r>
              <a:rPr lang="en"/>
              <a:t>“f4bb1975bf1f81f76ce824f7536c1e101a8060a632a52289d530a6f600d52c92”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Hashes - Applications</a:t>
            </a:r>
            <a:endParaRPr/>
          </a:p>
        </p:txBody>
      </p:sp>
      <p:sp>
        <p:nvSpPr>
          <p:cNvPr id="378" name="Google Shape;378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Passwords: don’t care what the password is, just that it’s the same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Software downloads: want to make sure you downloaded without changes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Signing</a:t>
            </a:r>
            <a:endParaRPr/>
          </a:p>
        </p:txBody>
      </p:sp>
      <p:sp>
        <p:nvSpPr>
          <p:cNvPr id="384" name="Google Shape;384;p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Ensure message </a:t>
            </a:r>
            <a:r>
              <a:rPr b="1" lang="en" u="sng"/>
              <a:t>integrity</a:t>
            </a:r>
            <a:r>
              <a:rPr i="1" lang="en" u="sng"/>
              <a:t>.</a:t>
            </a:r>
            <a:endParaRPr i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Send a message along with a signature of: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Message hash encrypted with sender’s private key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Recipient decrypts encrypted hash using sender’s public key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Take hash of message and compare to decrypted hash (they should be the same)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</a:t>
            </a:r>
            <a:endParaRPr/>
          </a:p>
        </p:txBody>
      </p:sp>
      <p:pic>
        <p:nvPicPr>
          <p:cNvPr descr="clipalicewonder.gif"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600" y="1090725"/>
            <a:ext cx="2006165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/>
        </p:nvSpPr>
        <p:spPr>
          <a:xfrm>
            <a:off x="139825" y="1578000"/>
            <a:ext cx="1157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Alice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Symmetric vs Asymmetric</a:t>
            </a:r>
            <a:endParaRPr/>
          </a:p>
        </p:txBody>
      </p:sp>
      <p:sp>
        <p:nvSpPr>
          <p:cNvPr id="390" name="Google Shape;390;p42"/>
          <p:cNvSpPr txBox="1"/>
          <p:nvPr>
            <p:ph idx="1" type="body"/>
          </p:nvPr>
        </p:nvSpPr>
        <p:spPr>
          <a:xfrm>
            <a:off x="1297500" y="962550"/>
            <a:ext cx="3403200" cy="19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fast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Difficult</a:t>
            </a:r>
            <a:r>
              <a:rPr lang="en"/>
              <a:t> to distribute keys in secure manner (must meet in park at night)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Requires unique key for each recipient: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(n*(n-1) /2) keys for n parties communicating with each other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2"/>
          <p:cNvSpPr txBox="1"/>
          <p:nvPr>
            <p:ph idx="2" type="body"/>
          </p:nvPr>
        </p:nvSpPr>
        <p:spPr>
          <a:xfrm>
            <a:off x="4933200" y="962550"/>
            <a:ext cx="3403200" cy="17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Slower processing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 need for established secure channel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Only need to keep n (public) keys for n parties communicating with each other</a:t>
            </a:r>
            <a:endParaRPr/>
          </a:p>
        </p:txBody>
      </p:sp>
      <p:sp>
        <p:nvSpPr>
          <p:cNvPr id="392" name="Google Shape;392;p42"/>
          <p:cNvSpPr txBox="1"/>
          <p:nvPr>
            <p:ph idx="1" type="body"/>
          </p:nvPr>
        </p:nvSpPr>
        <p:spPr>
          <a:xfrm>
            <a:off x="1551450" y="3093150"/>
            <a:ext cx="6041100" cy="19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practice, asymmetric is generally used to distribute symmetric keys for a </a:t>
            </a:r>
            <a:r>
              <a:rPr lang="en"/>
              <a:t>communication</a:t>
            </a:r>
            <a:r>
              <a:rPr lang="en"/>
              <a:t> session.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prevents huge storage, and keeps it fast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3"/>
          <p:cNvSpPr txBox="1"/>
          <p:nvPr>
            <p:ph type="title"/>
          </p:nvPr>
        </p:nvSpPr>
        <p:spPr>
          <a:xfrm>
            <a:off x="1297500" y="402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SSL / TLS</a:t>
            </a:r>
            <a:endParaRPr/>
          </a:p>
        </p:txBody>
      </p:sp>
      <p:sp>
        <p:nvSpPr>
          <p:cNvPr id="398" name="Google Shape;398;p43"/>
          <p:cNvSpPr txBox="1"/>
          <p:nvPr>
            <p:ph idx="1" type="body"/>
          </p:nvPr>
        </p:nvSpPr>
        <p:spPr>
          <a:xfrm>
            <a:off x="1297500" y="9661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(Secure Socket Layer) old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(Transport Layer Security) new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Separates HTTP from HTTPS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protocol of existing encryption 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Client initiates secure session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Server responds with certificate signed by private key of trusted 3rd party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Certificate guarantees identity (Server is who it says it is)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Client gives (symmetric) session key to server, encrypted with server’s public key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Server decrypts with private key and acknowledges using (symmetric) session key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43"/>
          <p:cNvPicPr preferRelativeResize="0"/>
          <p:nvPr/>
        </p:nvPicPr>
        <p:blipFill rotWithShape="1">
          <a:blip r:embed="rId3">
            <a:alphaModFix/>
          </a:blip>
          <a:srcRect b="0" l="0" r="27927" t="0"/>
          <a:stretch/>
        </p:blipFill>
        <p:spPr>
          <a:xfrm>
            <a:off x="170375" y="3509100"/>
            <a:ext cx="4201151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4925" y="4236500"/>
            <a:ext cx="12382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3"/>
          <p:cNvPicPr preferRelativeResize="0"/>
          <p:nvPr/>
        </p:nvPicPr>
        <p:blipFill rotWithShape="1">
          <a:blip r:embed="rId5">
            <a:alphaModFix/>
          </a:blip>
          <a:srcRect b="10642" l="0" r="16673" t="0"/>
          <a:stretch/>
        </p:blipFill>
        <p:spPr>
          <a:xfrm>
            <a:off x="5830400" y="3370550"/>
            <a:ext cx="2822876" cy="165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SSL / TLS cont.</a:t>
            </a:r>
            <a:endParaRPr/>
          </a:p>
        </p:txBody>
      </p:sp>
      <p:pic>
        <p:nvPicPr>
          <p:cNvPr id="407" name="Google Shape;40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53" y="1203713"/>
            <a:ext cx="7038900" cy="343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WEP/WPA/WPA2</a:t>
            </a:r>
            <a:endParaRPr/>
          </a:p>
        </p:txBody>
      </p:sp>
      <p:sp>
        <p:nvSpPr>
          <p:cNvPr id="413" name="Google Shape;413;p45"/>
          <p:cNvSpPr txBox="1"/>
          <p:nvPr>
            <p:ph idx="1" type="body"/>
          </p:nvPr>
        </p:nvSpPr>
        <p:spPr>
          <a:xfrm>
            <a:off x="1297500" y="8584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WEP (Wired Equivalent Privacy)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pre-shared secret (Wi-Fi password) to encrypt packets.  Uses RC4 with 24-bit initialization vector (IV).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RC4 is a stream cipher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Initialization</a:t>
            </a:r>
            <a:r>
              <a:rPr lang="en"/>
              <a:t> </a:t>
            </a:r>
            <a:r>
              <a:rPr lang="en"/>
              <a:t>vector</a:t>
            </a:r>
            <a:r>
              <a:rPr lang="en"/>
              <a:t> is a seed, to prevent packets starting with the same key stream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Small IV ensures some packets will have same IV.  Allows for statistical attacks.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Simple way of determining IV allows for related-key attacks.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WPA (Wi-Fi Protected Access)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WPA-Personal (Pre-shared Key) or WPA-Enterprise (User Accounts)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Still uses RC4 for legacy reasons, but adds TKIP (Temporal Key Integrity Protocol) to solve weaknesses with IV in RC4.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WPA2 (Wi-Fi Protected Access 2)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Replace RC4 with AES for better security.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WEP/WPA/WPA2 cont.</a:t>
            </a:r>
            <a:endParaRPr/>
          </a:p>
        </p:txBody>
      </p:sp>
      <p:pic>
        <p:nvPicPr>
          <p:cNvPr id="419" name="Google Shape;41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500" y="1173000"/>
            <a:ext cx="386518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Resources</a:t>
            </a:r>
            <a:endParaRPr/>
          </a:p>
        </p:txBody>
      </p:sp>
      <p:sp>
        <p:nvSpPr>
          <p:cNvPr id="425" name="Google Shape;425;p47"/>
          <p:cNvSpPr txBox="1"/>
          <p:nvPr>
            <p:ph idx="1" type="body"/>
          </p:nvPr>
        </p:nvSpPr>
        <p:spPr>
          <a:xfrm>
            <a:off x="1297500" y="11636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Cryptography (MATH 587 is offered rarely)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Wikipedia and YouTube do a great job of explaining both algorithms and general concepts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Higher math education (Group Theory, Number Theory) for understanding algorithm details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Cipher decoder: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https://www.dcode.fr/caesar-cipher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Hashcat breaks passwords: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https://hashcat.net/hashcat/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PDFC resources: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https://drive.google.com/drive/folders/1qPfGxllBbQmpbV8dFSlyGMJIRLGqbJXM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ypto.jpeg" id="430" name="Google Shape;43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645" y="1498080"/>
            <a:ext cx="3975425" cy="206415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Take-aways</a:t>
            </a:r>
            <a:endParaRPr/>
          </a:p>
        </p:txBody>
      </p:sp>
      <p:sp>
        <p:nvSpPr>
          <p:cNvPr id="432" name="Google Shape;432;p48"/>
          <p:cNvSpPr txBox="1"/>
          <p:nvPr>
            <p:ph idx="1" type="body"/>
          </p:nvPr>
        </p:nvSpPr>
        <p:spPr>
          <a:xfrm>
            <a:off x="1297500" y="1110350"/>
            <a:ext cx="3403200" cy="3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These algorithms are all open source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They’re hard as sh*t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Experts/smart people come up with these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You don’t need to understand all the nitty gritty details in order to use it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Don’t use some proprietary algorithm that someone says is secure: encryption algorithms have to be reviewed by experts and should be open source</a:t>
            </a:r>
            <a:endParaRPr sz="1400"/>
          </a:p>
        </p:txBody>
      </p:sp>
      <p:sp>
        <p:nvSpPr>
          <p:cNvPr id="433" name="Google Shape;433;p48"/>
          <p:cNvSpPr txBox="1"/>
          <p:nvPr/>
        </p:nvSpPr>
        <p:spPr>
          <a:xfrm>
            <a:off x="4576350" y="3921175"/>
            <a:ext cx="4429800" cy="10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“Anyone, from the most clueless amateur to the best cryptographer, can create an algorithm that he himself can't break.”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  ---Bruce Schneier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Credits</a:t>
            </a:r>
            <a:endParaRPr/>
          </a:p>
        </p:txBody>
      </p:sp>
      <p:sp>
        <p:nvSpPr>
          <p:cNvPr id="439" name="Google Shape;439;p49"/>
          <p:cNvSpPr txBox="1"/>
          <p:nvPr>
            <p:ph idx="1" type="body"/>
          </p:nvPr>
        </p:nvSpPr>
        <p:spPr>
          <a:xfrm>
            <a:off x="0" y="1376350"/>
            <a:ext cx="9226800" cy="3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Title Slide: Clay Norris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Alice: https://www.disneyclips.com/imagesnewb/images/clipalicewonder.gif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Bob: https://t5.rbxcdn.com/1059222f8826addbd6c4ef0bf6390fbf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Eve: https://orig00.deviantart.net/65f2/f/2011/201/2/0/wall_e_eve_by_anabaric-d413lej.png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OTP: https://www.google.com/url?sa=i&amp;rct=j&amp;q=&amp;esrc=s&amp;source=images&amp;cd=&amp;cad=rja&amp;uact=8&amp;ved=0ahUKEwivurCkuefWAhUK5SYKHR Y1D9MQjRwIBw&amp;url=http%3A%2F%2Fusers.telenet.be%2Fd.rijmenants%2Fen%2Fonetimepad.htm&amp;psig=AOvVaw2dWMy2-58NiytEwFrc0Qg4&amp;ust=1507772727240900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Scytale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Stream/Block Ciphers: https://image.slidesharecdn.com/ch03-block-cipher-and-data-encryption-standard-130509135516-phpapp01/95/ ch03-blockcipheranddataencryptionstandard-5-638.jpg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ECB: https://en.wikipedia.org/wiki/Block_cipher_mode_of_operation#/media/File:ECB_encryption.svg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CTR, CBC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SSL: https://www.google.com/url?sa=i&amp;rct=j&amp;q=&amp;esrc=s&amp;source=images&amp;cd=&amp;cad=rja&amp;uact=8&amp;ved=0ahUKEwjHiovMzufWAhUEySYKHa KRBhQQjRwIBw&amp;url=https%3A%2F%2Fwww.awardspace.com%2Fweb-hosting%2Fssl-certificates%2F&amp;psig=AOvVaw3zLTvH7mspLZkbvoQbCyXJ&amp;ust=1507778220394174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Meme: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https://goo.gl/images/Wji9hP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http://qoqms.phys.strath.ac.uk/figures/qubit.png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</a:t>
            </a:r>
            <a:endParaRPr/>
          </a:p>
        </p:txBody>
      </p:sp>
      <p:pic>
        <p:nvPicPr>
          <p:cNvPr descr="clipalicewonder.gif"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600" y="1090725"/>
            <a:ext cx="2006165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b.png"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6925" y="1090725"/>
            <a:ext cx="3102200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/>
        </p:nvSpPr>
        <p:spPr>
          <a:xfrm>
            <a:off x="139825" y="1578000"/>
            <a:ext cx="1157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Alice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8042425" y="1410800"/>
            <a:ext cx="1157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Bob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</a:t>
            </a:r>
            <a:endParaRPr/>
          </a:p>
        </p:txBody>
      </p:sp>
      <p:pic>
        <p:nvPicPr>
          <p:cNvPr descr="clipalicewonder.gif"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600" y="1090725"/>
            <a:ext cx="2006165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b.png"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6925" y="1090725"/>
            <a:ext cx="3102200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 txBox="1"/>
          <p:nvPr/>
        </p:nvSpPr>
        <p:spPr>
          <a:xfrm>
            <a:off x="139825" y="1578000"/>
            <a:ext cx="1157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Alice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8042425" y="1410800"/>
            <a:ext cx="1157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Bob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7" name="Google Shape;167;p17"/>
          <p:cNvCxnSpPr/>
          <p:nvPr/>
        </p:nvCxnSpPr>
        <p:spPr>
          <a:xfrm>
            <a:off x="2548750" y="1877050"/>
            <a:ext cx="33954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17"/>
          <p:cNvSpPr txBox="1"/>
          <p:nvPr/>
        </p:nvSpPr>
        <p:spPr>
          <a:xfrm>
            <a:off x="3667600" y="1578000"/>
            <a:ext cx="1157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message m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</a:t>
            </a:r>
            <a:endParaRPr/>
          </a:p>
        </p:txBody>
      </p:sp>
      <p:pic>
        <p:nvPicPr>
          <p:cNvPr descr="clipalicewonder.gif"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600" y="1090725"/>
            <a:ext cx="2006165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b.png" id="175" name="Google Shape;17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6925" y="1090725"/>
            <a:ext cx="3102200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8"/>
          <p:cNvSpPr txBox="1"/>
          <p:nvPr/>
        </p:nvSpPr>
        <p:spPr>
          <a:xfrm>
            <a:off x="139825" y="1578000"/>
            <a:ext cx="1157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Alice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7" name="Google Shape;17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8000" y="3420700"/>
            <a:ext cx="3589725" cy="358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8"/>
          <p:cNvSpPr txBox="1"/>
          <p:nvPr/>
        </p:nvSpPr>
        <p:spPr>
          <a:xfrm>
            <a:off x="8042425" y="1410800"/>
            <a:ext cx="1157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Bob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4980025" y="4532775"/>
            <a:ext cx="1157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Eve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80" name="Google Shape;180;p18"/>
          <p:cNvCxnSpPr/>
          <p:nvPr/>
        </p:nvCxnSpPr>
        <p:spPr>
          <a:xfrm>
            <a:off x="2548750" y="1877050"/>
            <a:ext cx="33954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18"/>
          <p:cNvSpPr txBox="1"/>
          <p:nvPr/>
        </p:nvSpPr>
        <p:spPr>
          <a:xfrm>
            <a:off x="3667600" y="1578000"/>
            <a:ext cx="1157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</a:t>
            </a:r>
            <a:r>
              <a:rPr lang="en">
                <a:solidFill>
                  <a:srgbClr val="FFFFFF"/>
                </a:solidFill>
              </a:rPr>
              <a:t>essage m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</a:t>
            </a:r>
            <a:endParaRPr/>
          </a:p>
        </p:txBody>
      </p:sp>
      <p:pic>
        <p:nvPicPr>
          <p:cNvPr descr="clipalicewonder.gif" id="187" name="Google Shape;1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600" y="1090725"/>
            <a:ext cx="2006165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b.png" id="188" name="Google Shape;18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6925" y="1090725"/>
            <a:ext cx="3102200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9"/>
          <p:cNvSpPr txBox="1"/>
          <p:nvPr/>
        </p:nvSpPr>
        <p:spPr>
          <a:xfrm>
            <a:off x="139825" y="1578000"/>
            <a:ext cx="1157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Alice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0" name="Google Shape;19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8000" y="3420700"/>
            <a:ext cx="3589725" cy="358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9"/>
          <p:cNvSpPr txBox="1"/>
          <p:nvPr/>
        </p:nvSpPr>
        <p:spPr>
          <a:xfrm>
            <a:off x="8042425" y="1410800"/>
            <a:ext cx="1157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Bob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4980025" y="4532775"/>
            <a:ext cx="1157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Eve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93" name="Google Shape;193;p19"/>
          <p:cNvCxnSpPr/>
          <p:nvPr/>
        </p:nvCxnSpPr>
        <p:spPr>
          <a:xfrm>
            <a:off x="2548750" y="1877050"/>
            <a:ext cx="33954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19"/>
          <p:cNvSpPr txBox="1"/>
          <p:nvPr/>
        </p:nvSpPr>
        <p:spPr>
          <a:xfrm>
            <a:off x="3667600" y="1578000"/>
            <a:ext cx="1157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</a:t>
            </a:r>
            <a:r>
              <a:rPr lang="en">
                <a:solidFill>
                  <a:srgbClr val="FFFFFF"/>
                </a:solidFill>
              </a:rPr>
              <a:t>essage 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5" name="Google Shape;195;p19"/>
          <p:cNvSpPr/>
          <p:nvPr/>
        </p:nvSpPr>
        <p:spPr>
          <a:xfrm rot="683045">
            <a:off x="2481760" y="1931968"/>
            <a:ext cx="1628748" cy="1422557"/>
          </a:xfrm>
          <a:custGeom>
            <a:rect b="b" l="l" r="r" t="t"/>
            <a:pathLst>
              <a:path extrusionOk="0" h="56898" w="65145">
                <a:moveTo>
                  <a:pt x="0" y="3163"/>
                </a:moveTo>
                <a:cubicBezTo>
                  <a:pt x="6809" y="3347"/>
                  <a:pt x="29996" y="-4689"/>
                  <a:pt x="40853" y="4267"/>
                </a:cubicBezTo>
                <a:cubicBezTo>
                  <a:pt x="51711" y="13223"/>
                  <a:pt x="61096" y="48126"/>
                  <a:pt x="65145" y="5689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96" name="Google Shape;196;p19"/>
          <p:cNvSpPr/>
          <p:nvPr/>
        </p:nvSpPr>
        <p:spPr>
          <a:xfrm rot="-4707112">
            <a:off x="4161531" y="1807000"/>
            <a:ext cx="1628697" cy="1422513"/>
          </a:xfrm>
          <a:custGeom>
            <a:rect b="b" l="l" r="r" t="t"/>
            <a:pathLst>
              <a:path extrusionOk="0" h="56898" w="65145">
                <a:moveTo>
                  <a:pt x="0" y="3163"/>
                </a:moveTo>
                <a:cubicBezTo>
                  <a:pt x="6809" y="3347"/>
                  <a:pt x="29996" y="-4689"/>
                  <a:pt x="40853" y="4267"/>
                </a:cubicBezTo>
                <a:cubicBezTo>
                  <a:pt x="51711" y="13223"/>
                  <a:pt x="61096" y="48126"/>
                  <a:pt x="65145" y="5689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</a:t>
            </a:r>
            <a:endParaRPr/>
          </a:p>
        </p:txBody>
      </p:sp>
      <p:pic>
        <p:nvPicPr>
          <p:cNvPr descr="clipalicewonder.gif" id="202" name="Google Shape;2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600" y="1090725"/>
            <a:ext cx="2006165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b.png" id="203" name="Google Shape;2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6925" y="1090725"/>
            <a:ext cx="3102200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0"/>
          <p:cNvSpPr txBox="1"/>
          <p:nvPr/>
        </p:nvSpPr>
        <p:spPr>
          <a:xfrm>
            <a:off x="139825" y="1578000"/>
            <a:ext cx="1157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Alice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05" name="Google Shape;20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8000" y="3420700"/>
            <a:ext cx="3589725" cy="358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0"/>
          <p:cNvSpPr txBox="1"/>
          <p:nvPr/>
        </p:nvSpPr>
        <p:spPr>
          <a:xfrm>
            <a:off x="8042425" y="1410800"/>
            <a:ext cx="1157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Bob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4980025" y="4532775"/>
            <a:ext cx="1157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Eve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08" name="Google Shape;208;p20"/>
          <p:cNvCxnSpPr/>
          <p:nvPr/>
        </p:nvCxnSpPr>
        <p:spPr>
          <a:xfrm>
            <a:off x="2548750" y="1877050"/>
            <a:ext cx="33954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0"/>
          <p:cNvSpPr txBox="1"/>
          <p:nvPr/>
        </p:nvSpPr>
        <p:spPr>
          <a:xfrm>
            <a:off x="2717275" y="1578000"/>
            <a:ext cx="1157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message 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0" name="Google Shape;210;p20"/>
          <p:cNvSpPr/>
          <p:nvPr/>
        </p:nvSpPr>
        <p:spPr>
          <a:xfrm rot="683045">
            <a:off x="2481760" y="1931968"/>
            <a:ext cx="1628748" cy="1422557"/>
          </a:xfrm>
          <a:custGeom>
            <a:rect b="b" l="l" r="r" t="t"/>
            <a:pathLst>
              <a:path extrusionOk="0" h="56898" w="65145">
                <a:moveTo>
                  <a:pt x="0" y="3163"/>
                </a:moveTo>
                <a:cubicBezTo>
                  <a:pt x="6809" y="3347"/>
                  <a:pt x="29996" y="-4689"/>
                  <a:pt x="40853" y="4267"/>
                </a:cubicBezTo>
                <a:cubicBezTo>
                  <a:pt x="51711" y="13223"/>
                  <a:pt x="61096" y="48126"/>
                  <a:pt x="65145" y="5689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11" name="Google Shape;211;p20"/>
          <p:cNvSpPr/>
          <p:nvPr/>
        </p:nvSpPr>
        <p:spPr>
          <a:xfrm rot="-4707112">
            <a:off x="4161531" y="1807000"/>
            <a:ext cx="1628697" cy="1422513"/>
          </a:xfrm>
          <a:custGeom>
            <a:rect b="b" l="l" r="r" t="t"/>
            <a:pathLst>
              <a:path extrusionOk="0" h="56898" w="65145">
                <a:moveTo>
                  <a:pt x="0" y="3163"/>
                </a:moveTo>
                <a:cubicBezTo>
                  <a:pt x="6809" y="3347"/>
                  <a:pt x="29996" y="-4689"/>
                  <a:pt x="40853" y="4267"/>
                </a:cubicBezTo>
                <a:cubicBezTo>
                  <a:pt x="51711" y="13223"/>
                  <a:pt x="61096" y="48126"/>
                  <a:pt x="65145" y="5689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12" name="Google Shape;212;p20"/>
          <p:cNvSpPr txBox="1"/>
          <p:nvPr/>
        </p:nvSpPr>
        <p:spPr>
          <a:xfrm>
            <a:off x="4397038" y="1578000"/>
            <a:ext cx="1157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message m’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encryption?</a:t>
            </a:r>
            <a:endParaRPr/>
          </a:p>
        </p:txBody>
      </p:sp>
      <p:sp>
        <p:nvSpPr>
          <p:cNvPr id="218" name="Google Shape;218;p21"/>
          <p:cNvSpPr txBox="1"/>
          <p:nvPr>
            <p:ph idx="1" type="body"/>
          </p:nvPr>
        </p:nvSpPr>
        <p:spPr>
          <a:xfrm>
            <a:off x="1297500" y="1307850"/>
            <a:ext cx="7038900" cy="3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The Goal: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Exchange information </a:t>
            </a:r>
            <a:r>
              <a:rPr b="1" lang="en" u="sng"/>
              <a:t>confidentially </a:t>
            </a:r>
            <a:r>
              <a:rPr lang="en"/>
              <a:t>and with </a:t>
            </a:r>
            <a:r>
              <a:rPr b="1" lang="en" u="sng"/>
              <a:t>integrity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How do we do this?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Relies on established and followed protocol between parties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Plaintext ----(encryption)----&gt; Ciphertext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Ciphertext ----(decryption)----&gt; Plaintext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