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Lst>
  <p:sldSz cy="5143500" cx="9144000"/>
  <p:notesSz cx="6858000" cy="9144000"/>
  <p:embeddedFontLst>
    <p:embeddedFont>
      <p:font typeface="Average"/>
      <p:regular r:id="rId45"/>
    </p:embeddedFont>
    <p:embeddedFont>
      <p:font typeface="Oswald"/>
      <p:regular r:id="rId46"/>
      <p:bold r:id="rId47"/>
    </p:embeddedFont>
    <p:embeddedFont>
      <p:font typeface="Roboto Mono"/>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font" Target="fonts/Oswald-regular.fntdata"/><Relationship Id="rId45" Type="http://schemas.openxmlformats.org/officeDocument/2006/relationships/font" Target="fonts/Average-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RobotoMono-regular.fntdata"/><Relationship Id="rId47" Type="http://schemas.openxmlformats.org/officeDocument/2006/relationships/font" Target="fonts/Oswald-bold.fntdata"/><Relationship Id="rId49" Type="http://schemas.openxmlformats.org/officeDocument/2006/relationships/font" Target="fonts/RobotoMono-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RobotoMono-boldItalic.fntdata"/><Relationship Id="rId50" Type="http://schemas.openxmlformats.org/officeDocument/2006/relationships/font" Target="fonts/RobotoMono-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4e9a0b699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4e9a0b699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4dea4dce6d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4dea4dce6d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4dea4dce6d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4dea4dce6d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dea4dce6d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dea4dce6d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4dea4dce6d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4dea4dce6d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4dea4dce6d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4dea4dce6d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4e9a0b699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4e9a0b699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4dea4dce6d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4dea4dce6d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4dea4dce6d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4dea4dce6d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4dea4dce6d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4dea4dce6d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4dea4dce6d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4dea4dce6d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Google Shape;195;g4dea4dce6d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4dea4dce6d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4dea4dce6d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4dea4dce6d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4dea4dce6d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4dea4dce6d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4dea4dce6d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4dea4dce6d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4dea4dce6d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4dea4dce6d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4dea4dce6d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4dea4dce6d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4e9a0b699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4e9a0b699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4e9a0b6999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4e9a0b6999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4dea4dce6d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4dea4dce6d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4e9a0b6999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4e9a0b699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4dea4dce6d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4dea4dce6d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4e9a0b6999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4e9a0b699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4e9a0b6999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4e9a0b699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4e9a0b6999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4e9a0b6999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4dea4dce6d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4dea4dce6d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4e9a0b6999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4e9a0b6999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4dea4dce6d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4dea4dce6d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4dea4dce6d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4dea4dce6d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4dea4dce6d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4dea4dce6d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4dea4dce6d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4dea4dce6d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4e9a0b699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4e9a0b699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4dea4dce6d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4dea4dce6d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4e9a0b6999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4e9a0b6999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4dea4dce6d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4dea4dce6d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ASLR = address space layout randomization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4dea4dce6d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4dea4dce6d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4dea4dce6d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4dea4dce6d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4e9a0b69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4e9a0b69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4e9a0b699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4e9a0b699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doyler.net/security-not-included/zsteg-easy-ctf-flags" TargetMode="Externa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drive.google.com/open?id=1fce86wtqpUOeUFm6zrrApcUGdCY_myQg" TargetMode="External"/><Relationship Id="rId4" Type="http://schemas.openxmlformats.org/officeDocument/2006/relationships/hyperlink" Target="https://incoherency.co.uk/image-steganography/#unhide" TargetMode="External"/><Relationship Id="rId5"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drive.google.com/open?id=1fce86wtqpUOeUFm6zrrApcUGdCY_myQg" TargetMode="External"/><Relationship Id="rId4" Type="http://schemas.openxmlformats.org/officeDocument/2006/relationships/hyperlink" Target="https://incoherency.co.uk/image-steganography/#unhide" TargetMode="External"/><Relationship Id="rId5"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drive.google.com/open?id=1fce86wtqpUOeUFm6zrrApcUGdCY_myQg" TargetMode="External"/><Relationship Id="rId4" Type="http://schemas.openxmlformats.org/officeDocument/2006/relationships/hyperlink" Target="https://incoherency.co.uk/image-steganography/#unhide" TargetMode="External"/><Relationship Id="rId5" Type="http://schemas.openxmlformats.org/officeDocument/2006/relationships/hyperlink" Target="http://qrs.ly/6t7r0zl" TargetMode="External"/><Relationship Id="rId6"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drive.google.com/open?id=1fce86wtqpUOeUFm6zrrApcUGdCY_myQg" TargetMode="External"/><Relationship Id="rId4" Type="http://schemas.openxmlformats.org/officeDocument/2006/relationships/hyperlink" Target="https://incoherency.co.uk/image-steganography/#unhide" TargetMode="External"/><Relationship Id="rId5" Type="http://schemas.openxmlformats.org/officeDocument/2006/relationships/hyperlink" Target="http://qrs.ly/6t7r0zl" TargetMode="External"/><Relationship Id="rId6"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drive.google.com/open?id=19H21mwKGJni_X_paXJrzUYgas7dpyCy4" TargetMode="External"/><Relationship Id="rId4" Type="http://schemas.openxmlformats.org/officeDocument/2006/relationships/hyperlink" Target="https://drive.google.com/open?id=19H21mwKGJni_X_paXJrzUYgas7dpyCy4" TargetMode="External"/><Relationship Id="rId5"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drive.google.com/open?id=19H21mwKGJni_X_paXJrzUYgas7dpyCy4"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drive.google.com/open?id=19H21mwKGJni_X_paXJrzUYgas7dpyCy4"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drive.google.com/open?id=19H21mwKGJni_X_paXJrzUYgas7dpyCy4" TargetMode="External"/><Relationship Id="rId4" Type="http://schemas.openxmlformats.org/officeDocument/2006/relationships/hyperlink" Target="https://base64decode.or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drive.google.com/open?id=19H21mwKGJni_X_paXJrzUYgas7dpyCy4" TargetMode="External"/><Relationship Id="rId4" Type="http://schemas.openxmlformats.org/officeDocument/2006/relationships/hyperlink" Target="https://base64decode.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ithub.com/gabemarshall/eversec_ctf"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pastebin.com/Xx17vTkJ" TargetMode="External"/><Relationship Id="rId4" Type="http://schemas.openxmlformats.org/officeDocument/2006/relationships/hyperlink" Target="https://pastebin.com/Xx17vTkJ"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pastebin.com/Xx17vTkJ"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pastebin.com/Xx17vTkJ"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pastebin.com/Xx17vTkJ"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pastebin.com/Xx17vTkJ"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pastebin.com/7TfXA5jL" TargetMode="External"/><Relationship Id="rId4" Type="http://schemas.openxmlformats.org/officeDocument/2006/relationships/hyperlink" Target="https://pastebin.com/7TfXA5j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pastebin.com/7TfXA5jL"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pastebin.com/7TfXA5jL"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pastebin.com/y04cTr74" TargetMode="External"/><Relationship Id="rId4" Type="http://schemas.openxmlformats.org/officeDocument/2006/relationships/hyperlink" Target="https://pastebin.com/y04cTr74"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pastebin.com/y04cTr74"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pastebin.com/y04cTr74" TargetMode="External"/><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pastebin.com/y04cTr74" TargetMode="External"/><Relationship Id="rId4" Type="http://schemas.openxmlformats.org/officeDocument/2006/relationships/hyperlink" Target="https://www.branah.com/dvorak" TargetMode="External"/><Relationship Id="rId5"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pastebin.com/y04cTr74"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pastebin.com/33gznrPv"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drive.google.com/open?id=1i4kaWwxQLPQH3DyXbb8h1sFf_xKLb9xR" TargetMode="External"/><Relationship Id="rId4" Type="http://schemas.openxmlformats.org/officeDocument/2006/relationships/hyperlink" Target="https://drive.google.com/open?id=15G8kUj2NYA0r4twvbH_jX2Bja4rXkSjl" TargetMode="External"/><Relationship Id="rId10" Type="http://schemas.openxmlformats.org/officeDocument/2006/relationships/hyperlink" Target="https://drive.google.com/open?id=15G8kUj2NYA0r4twvbH_jX2Bja4rXkSjl" TargetMode="External"/><Relationship Id="rId9" Type="http://schemas.openxmlformats.org/officeDocument/2006/relationships/hyperlink" Target="https://pastebin.com/55EsZbCR" TargetMode="External"/><Relationship Id="rId5" Type="http://schemas.openxmlformats.org/officeDocument/2006/relationships/hyperlink" Target="https://drive.google.com/open?id=15G8kUj2NYA0r4twvbH_jX2Bja4rXkSjl" TargetMode="External"/><Relationship Id="rId6" Type="http://schemas.openxmlformats.org/officeDocument/2006/relationships/hyperlink" Target="https://pastebin.com/EzUARFXf" TargetMode="External"/><Relationship Id="rId7" Type="http://schemas.openxmlformats.org/officeDocument/2006/relationships/hyperlink" Target="https://pastebin.com/L725i2pN" TargetMode="External"/><Relationship Id="rId8" Type="http://schemas.openxmlformats.org/officeDocument/2006/relationships/hyperlink" Target="https://pastebin.com/MDV95ZCT"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s://drive.google.com/open?id=15G8kUj2NYA0r4twvbH_jX2Bja4rXkSjl" TargetMode="External"/><Relationship Id="rId4" Type="http://schemas.openxmlformats.org/officeDocument/2006/relationships/hyperlink" Target="https://drive.google.com/open?id=15G8kUj2NYA0r4twvbH_jX2Bja4rXkSjl"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drive.google.com/open?id=1i4kaWwxQLPQH3DyXbb8h1sFf_xKLb9xR"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s://pastebin.com/L725i2pN" TargetMode="External"/><Relationship Id="rId4" Type="http://schemas.openxmlformats.org/officeDocument/2006/relationships/hyperlink" Target="https://pastebin.com/L725i2pN"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https://pastebin.com/55EsZbCR" TargetMode="External"/><Relationship Id="rId4" Type="http://schemas.openxmlformats.org/officeDocument/2006/relationships/hyperlink" Target="https://pastebin.com/55EsZbCR"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https://pastebin.com/55EsZbCR" TargetMode="External"/><Relationship Id="rId4" Type="http://schemas.openxmlformats.org/officeDocument/2006/relationships/hyperlink" Target="https://github.com/pglass/pshhh"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pastebin.com/tQEu7CXA"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pastebin.com/tQEu7CXA"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twitter.com/EversecCT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eversec.rocks/" TargetMode="Externa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doyler.net/security-not-included/zsteg-easy-ctf-flags" TargetMode="Externa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2018 BSides CTF in Review</a:t>
            </a:r>
            <a:endParaRPr/>
          </a:p>
        </p:txBody>
      </p:sp>
      <p:sp>
        <p:nvSpPr>
          <p:cNvPr id="60" name="Google Shape;60;p13"/>
          <p:cNvSpPr txBox="1"/>
          <p:nvPr>
            <p:ph idx="1" type="subTitle"/>
          </p:nvPr>
        </p:nvSpPr>
        <p:spPr>
          <a:xfrm>
            <a:off x="671250" y="3174875"/>
            <a:ext cx="7801500" cy="1057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Noemi Glaeser</a:t>
            </a:r>
            <a:endParaRPr/>
          </a:p>
          <a:p>
            <a:pPr indent="0" lvl="0" marL="0" rtl="0" algn="ctr">
              <a:spcBef>
                <a:spcPts val="0"/>
              </a:spcBef>
              <a:spcAft>
                <a:spcPts val="0"/>
              </a:spcAft>
              <a:buNone/>
            </a:pPr>
            <a:r>
              <a:rPr lang="en"/>
              <a:t>USC Cybersecurity Club</a:t>
            </a:r>
            <a:endParaRPr/>
          </a:p>
          <a:p>
            <a:pPr indent="0" lvl="0" marL="0" rtl="0" algn="ctr">
              <a:spcBef>
                <a:spcPts val="0"/>
              </a:spcBef>
              <a:spcAft>
                <a:spcPts val="0"/>
              </a:spcAft>
              <a:buNone/>
            </a:pPr>
            <a:r>
              <a:rPr lang="en"/>
              <a:t>31 January 2019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Hmm that’s odd</a:t>
            </a:r>
            <a:endParaRPr/>
          </a:p>
        </p:txBody>
      </p:sp>
      <p:sp>
        <p:nvSpPr>
          <p:cNvPr id="123" name="Google Shape;123;p22"/>
          <p:cNvSpPr txBox="1"/>
          <p:nvPr>
            <p:ph idx="1" type="body"/>
          </p:nvPr>
        </p:nvSpPr>
        <p:spPr>
          <a:xfrm>
            <a:off x="311700" y="2955600"/>
            <a:ext cx="8520600" cy="1613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Inspect website source to determine image path</a:t>
            </a:r>
            <a:endParaRPr sz="1400">
              <a:solidFill>
                <a:schemeClr val="dk1"/>
              </a:solidFill>
            </a:endParaRPr>
          </a:p>
          <a:p>
            <a:pPr indent="-317500" lvl="0" marL="457200" rtl="0" algn="l">
              <a:spcBef>
                <a:spcPts val="0"/>
              </a:spcBef>
              <a:spcAft>
                <a:spcPts val="0"/>
              </a:spcAft>
              <a:buClr>
                <a:schemeClr val="dk1"/>
              </a:buClr>
              <a:buSzPts val="1400"/>
              <a:buFont typeface="Roboto Mono"/>
              <a:buChar char="●"/>
            </a:pPr>
            <a:r>
              <a:rPr lang="en" sz="1400">
                <a:solidFill>
                  <a:schemeClr val="dk1"/>
                </a:solidFill>
                <a:latin typeface="Roboto Mono"/>
                <a:ea typeface="Roboto Mono"/>
                <a:cs typeface="Roboto Mono"/>
                <a:sym typeface="Roboto Mono"/>
              </a:rPr>
              <a:t>wget [path]</a:t>
            </a:r>
            <a:endParaRPr sz="1400">
              <a:solidFill>
                <a:schemeClr val="dk1"/>
              </a:solidFill>
              <a:latin typeface="Roboto Mono"/>
              <a:ea typeface="Roboto Mono"/>
              <a:cs typeface="Roboto Mono"/>
              <a:sym typeface="Roboto Mono"/>
            </a:endParaRPr>
          </a:p>
          <a:p>
            <a:pPr indent="-317500" lvl="0" marL="457200" rtl="0" algn="l">
              <a:spcBef>
                <a:spcPts val="0"/>
              </a:spcBef>
              <a:spcAft>
                <a:spcPts val="0"/>
              </a:spcAft>
              <a:buClr>
                <a:schemeClr val="dk1"/>
              </a:buClr>
              <a:buSzPts val="1400"/>
              <a:buChar char="●"/>
            </a:pPr>
            <a:r>
              <a:rPr lang="en" sz="1400">
                <a:solidFill>
                  <a:schemeClr val="dk1"/>
                </a:solidFill>
              </a:rPr>
              <a:t>Stegsolve</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 do some OSINT: </a:t>
            </a:r>
            <a:r>
              <a:rPr lang="en" sz="1400" u="sng">
                <a:solidFill>
                  <a:schemeClr val="hlink"/>
                </a:solidFill>
                <a:hlinkClick r:id="rId3"/>
              </a:rPr>
              <a:t>https://www.doyler.net/security-not-included/zsteg-easy-ctf-flags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Flag: </a:t>
            </a:r>
            <a:r>
              <a:rPr lang="en" sz="1400">
                <a:solidFill>
                  <a:srgbClr val="00FF00"/>
                </a:solidFill>
              </a:rPr>
              <a:t>ilLs33yOuWH3nWeR3BOthL3553m0ti0n4l</a:t>
            </a:r>
            <a:endParaRPr sz="1400">
              <a:solidFill>
                <a:srgbClr val="00FF00"/>
              </a:solidFill>
            </a:endParaRPr>
          </a:p>
        </p:txBody>
      </p:sp>
      <p:sp>
        <p:nvSpPr>
          <p:cNvPr id="124" name="Google Shape;124;p22"/>
          <p:cNvSpPr txBox="1"/>
          <p:nvPr/>
        </p:nvSpPr>
        <p:spPr>
          <a:xfrm>
            <a:off x="6615025" y="445025"/>
            <a:ext cx="2217300" cy="57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3000">
                <a:solidFill>
                  <a:srgbClr val="FFFFFF"/>
                </a:solidFill>
                <a:latin typeface="Oswald"/>
                <a:ea typeface="Oswald"/>
                <a:cs typeface="Oswald"/>
                <a:sym typeface="Oswald"/>
              </a:rPr>
              <a:t>Steg (/OSINT)</a:t>
            </a:r>
            <a:endParaRPr sz="3000">
              <a:solidFill>
                <a:srgbClr val="FFFFFF"/>
              </a:solidFill>
              <a:latin typeface="Oswald"/>
              <a:ea typeface="Oswald"/>
              <a:cs typeface="Oswald"/>
              <a:sym typeface="Oswald"/>
            </a:endParaRPr>
          </a:p>
        </p:txBody>
      </p:sp>
      <p:pic>
        <p:nvPicPr>
          <p:cNvPr id="125" name="Google Shape;125;p22"/>
          <p:cNvPicPr preferRelativeResize="0"/>
          <p:nvPr/>
        </p:nvPicPr>
        <p:blipFill>
          <a:blip r:embed="rId4">
            <a:alphaModFix/>
          </a:blip>
          <a:stretch>
            <a:fillRect/>
          </a:stretch>
        </p:blipFill>
        <p:spPr>
          <a:xfrm>
            <a:off x="311700" y="1152475"/>
            <a:ext cx="8520601" cy="1803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Strange Files: </a:t>
            </a:r>
            <a:r>
              <a:rPr lang="en" u="sng">
                <a:solidFill>
                  <a:schemeClr val="hlink"/>
                </a:solidFill>
                <a:latin typeface="Roboto Mono"/>
                <a:ea typeface="Roboto Mono"/>
                <a:cs typeface="Roboto Mono"/>
                <a:sym typeface="Roboto Mono"/>
                <a:hlinkClick r:id="rId3"/>
              </a:rPr>
              <a:t>nothing.png</a:t>
            </a:r>
            <a:endParaRPr>
              <a:latin typeface="Roboto Mono"/>
              <a:ea typeface="Roboto Mono"/>
              <a:cs typeface="Roboto Mono"/>
              <a:sym typeface="Roboto Mono"/>
            </a:endParaRPr>
          </a:p>
        </p:txBody>
      </p:sp>
      <p:sp>
        <p:nvSpPr>
          <p:cNvPr id="131" name="Google Shape;131;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website asked us to figure out what some of these “strange files” in a .zip were.</a:t>
            </a:r>
            <a:endParaRPr/>
          </a:p>
          <a:p>
            <a:pPr indent="-342900" lvl="0" marL="457200" rtl="0" algn="l">
              <a:spcBef>
                <a:spcPts val="1600"/>
              </a:spcBef>
              <a:spcAft>
                <a:spcPts val="0"/>
              </a:spcAft>
              <a:buSzPts val="1800"/>
              <a:buChar char="●"/>
            </a:pPr>
            <a:r>
              <a:rPr lang="en" u="sng">
                <a:solidFill>
                  <a:schemeClr val="hlink"/>
                </a:solidFill>
                <a:hlinkClick r:id="rId4"/>
              </a:rPr>
              <a:t>https://incoherency.co.uk/image-steganography/#unhide</a:t>
            </a:r>
            <a:endParaRPr/>
          </a:p>
        </p:txBody>
      </p:sp>
      <p:sp>
        <p:nvSpPr>
          <p:cNvPr id="132" name="Google Shape;132;p23"/>
          <p:cNvSpPr txBox="1"/>
          <p:nvPr/>
        </p:nvSpPr>
        <p:spPr>
          <a:xfrm>
            <a:off x="6917625" y="445025"/>
            <a:ext cx="1914600" cy="57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3000">
                <a:solidFill>
                  <a:srgbClr val="FFFFFF"/>
                </a:solidFill>
                <a:latin typeface="Oswald"/>
                <a:ea typeface="Oswald"/>
                <a:cs typeface="Oswald"/>
                <a:sym typeface="Oswald"/>
              </a:rPr>
              <a:t>Steg</a:t>
            </a:r>
            <a:endParaRPr sz="3000">
              <a:solidFill>
                <a:srgbClr val="FFFFFF"/>
              </a:solidFill>
              <a:latin typeface="Oswald"/>
              <a:ea typeface="Oswald"/>
              <a:cs typeface="Oswald"/>
              <a:sym typeface="Oswald"/>
            </a:endParaRPr>
          </a:p>
        </p:txBody>
      </p:sp>
      <p:pic>
        <p:nvPicPr>
          <p:cNvPr id="133" name="Google Shape;133;p23"/>
          <p:cNvPicPr preferRelativeResize="0"/>
          <p:nvPr/>
        </p:nvPicPr>
        <p:blipFill>
          <a:blip r:embed="rId5">
            <a:alphaModFix/>
          </a:blip>
          <a:stretch>
            <a:fillRect/>
          </a:stretch>
        </p:blipFill>
        <p:spPr>
          <a:xfrm>
            <a:off x="6430625" y="1681950"/>
            <a:ext cx="1905000" cy="1905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Strange Files:</a:t>
            </a:r>
            <a:r>
              <a:rPr lang="en"/>
              <a:t> </a:t>
            </a:r>
            <a:r>
              <a:rPr lang="en" u="sng">
                <a:solidFill>
                  <a:schemeClr val="accent5"/>
                </a:solidFill>
                <a:latin typeface="Roboto Mono"/>
                <a:ea typeface="Roboto Mono"/>
                <a:cs typeface="Roboto Mono"/>
                <a:sym typeface="Roboto Mono"/>
                <a:hlinkClick r:id="rId3"/>
              </a:rPr>
              <a:t>nothing.png</a:t>
            </a:r>
            <a:endParaRPr>
              <a:latin typeface="Roboto Mono"/>
              <a:ea typeface="Roboto Mono"/>
              <a:cs typeface="Roboto Mono"/>
              <a:sym typeface="Roboto Mono"/>
            </a:endParaRPr>
          </a:p>
        </p:txBody>
      </p:sp>
      <p:sp>
        <p:nvSpPr>
          <p:cNvPr id="139" name="Google Shape;139;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website asked us to figure out what some of these “strange files” in a .zip were.</a:t>
            </a:r>
            <a:endParaRPr/>
          </a:p>
          <a:p>
            <a:pPr indent="-342900" lvl="0" marL="457200" rtl="0" algn="l">
              <a:spcBef>
                <a:spcPts val="1600"/>
              </a:spcBef>
              <a:spcAft>
                <a:spcPts val="0"/>
              </a:spcAft>
              <a:buSzPts val="1800"/>
              <a:buChar char="●"/>
            </a:pPr>
            <a:r>
              <a:rPr lang="en" u="sng">
                <a:solidFill>
                  <a:schemeClr val="hlink"/>
                </a:solidFill>
                <a:hlinkClick r:id="rId4"/>
              </a:rPr>
              <a:t>https://incoherency.co.uk/image-steganography/#unhide</a:t>
            </a:r>
            <a:endParaRPr/>
          </a:p>
        </p:txBody>
      </p:sp>
      <p:sp>
        <p:nvSpPr>
          <p:cNvPr id="140" name="Google Shape;140;p24"/>
          <p:cNvSpPr txBox="1"/>
          <p:nvPr/>
        </p:nvSpPr>
        <p:spPr>
          <a:xfrm>
            <a:off x="6917625" y="445025"/>
            <a:ext cx="1914600" cy="57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3000">
                <a:solidFill>
                  <a:srgbClr val="FFFFFF"/>
                </a:solidFill>
                <a:latin typeface="Oswald"/>
                <a:ea typeface="Oswald"/>
                <a:cs typeface="Oswald"/>
                <a:sym typeface="Oswald"/>
              </a:rPr>
              <a:t>Steg</a:t>
            </a:r>
            <a:endParaRPr sz="3000">
              <a:solidFill>
                <a:srgbClr val="FFFFFF"/>
              </a:solidFill>
              <a:latin typeface="Oswald"/>
              <a:ea typeface="Oswald"/>
              <a:cs typeface="Oswald"/>
              <a:sym typeface="Oswald"/>
            </a:endParaRPr>
          </a:p>
        </p:txBody>
      </p:sp>
      <p:pic>
        <p:nvPicPr>
          <p:cNvPr id="141" name="Google Shape;141;p24"/>
          <p:cNvPicPr preferRelativeResize="0"/>
          <p:nvPr/>
        </p:nvPicPr>
        <p:blipFill>
          <a:blip r:embed="rId5">
            <a:alphaModFix/>
          </a:blip>
          <a:stretch>
            <a:fillRect/>
          </a:stretch>
        </p:blipFill>
        <p:spPr>
          <a:xfrm>
            <a:off x="6427575" y="1695450"/>
            <a:ext cx="1905000" cy="1905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Strange Files:</a:t>
            </a:r>
            <a:r>
              <a:rPr lang="en"/>
              <a:t> </a:t>
            </a:r>
            <a:r>
              <a:rPr lang="en" u="sng">
                <a:solidFill>
                  <a:schemeClr val="accent5"/>
                </a:solidFill>
                <a:latin typeface="Roboto Mono"/>
                <a:ea typeface="Roboto Mono"/>
                <a:cs typeface="Roboto Mono"/>
                <a:sym typeface="Roboto Mono"/>
                <a:hlinkClick r:id="rId3"/>
              </a:rPr>
              <a:t>nothing.png</a:t>
            </a:r>
            <a:endParaRPr>
              <a:latin typeface="Roboto Mono"/>
              <a:ea typeface="Roboto Mono"/>
              <a:cs typeface="Roboto Mono"/>
              <a:sym typeface="Roboto Mono"/>
            </a:endParaRPr>
          </a:p>
        </p:txBody>
      </p:sp>
      <p:sp>
        <p:nvSpPr>
          <p:cNvPr id="147" name="Google Shape;147;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website asked us to figure out what some of these “strange files” in a .zip were.</a:t>
            </a:r>
            <a:endParaRPr/>
          </a:p>
          <a:p>
            <a:pPr indent="-342900" lvl="0" marL="457200" rtl="0" algn="l">
              <a:spcBef>
                <a:spcPts val="1600"/>
              </a:spcBef>
              <a:spcAft>
                <a:spcPts val="0"/>
              </a:spcAft>
              <a:buSzPts val="1800"/>
              <a:buChar char="●"/>
            </a:pPr>
            <a:r>
              <a:rPr lang="en" u="sng">
                <a:solidFill>
                  <a:schemeClr val="hlink"/>
                </a:solidFill>
                <a:hlinkClick r:id="rId4"/>
              </a:rPr>
              <a:t>https://incoherency.co.uk/image-steganography/#unhide</a:t>
            </a:r>
            <a:endParaRPr/>
          </a:p>
          <a:p>
            <a:pPr indent="-342900" lvl="0" marL="457200" rtl="0" algn="l">
              <a:spcBef>
                <a:spcPts val="0"/>
              </a:spcBef>
              <a:spcAft>
                <a:spcPts val="0"/>
              </a:spcAft>
              <a:buSzPts val="1800"/>
              <a:buChar char="●"/>
            </a:pPr>
            <a:r>
              <a:rPr lang="en"/>
              <a:t>Convert to black and white (shoutout to James for </a:t>
            </a:r>
            <a:endParaRPr/>
          </a:p>
          <a:p>
            <a:pPr indent="0" lvl="0" marL="457200" rtl="0" algn="l">
              <a:spcBef>
                <a:spcPts val="0"/>
              </a:spcBef>
              <a:spcAft>
                <a:spcPts val="0"/>
              </a:spcAft>
              <a:buNone/>
            </a:pPr>
            <a:r>
              <a:rPr lang="en"/>
              <a:t>transcribing the QR code by hand), leads to this link: </a:t>
            </a:r>
            <a:endParaRPr/>
          </a:p>
          <a:p>
            <a:pPr indent="0" lvl="0" marL="457200" rtl="0" algn="l">
              <a:spcBef>
                <a:spcPts val="0"/>
              </a:spcBef>
              <a:spcAft>
                <a:spcPts val="1600"/>
              </a:spcAft>
              <a:buNone/>
            </a:pPr>
            <a:r>
              <a:rPr lang="en" u="sng">
                <a:solidFill>
                  <a:schemeClr val="hlink"/>
                </a:solidFill>
                <a:hlinkClick r:id="rId5"/>
              </a:rPr>
              <a:t>http://qrs.ly/6t7r0zl</a:t>
            </a:r>
            <a:endParaRPr/>
          </a:p>
        </p:txBody>
      </p:sp>
      <p:sp>
        <p:nvSpPr>
          <p:cNvPr id="148" name="Google Shape;148;p25"/>
          <p:cNvSpPr txBox="1"/>
          <p:nvPr/>
        </p:nvSpPr>
        <p:spPr>
          <a:xfrm>
            <a:off x="6917625" y="445025"/>
            <a:ext cx="1914600" cy="57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3000">
                <a:solidFill>
                  <a:srgbClr val="FFFFFF"/>
                </a:solidFill>
                <a:latin typeface="Oswald"/>
                <a:ea typeface="Oswald"/>
                <a:cs typeface="Oswald"/>
                <a:sym typeface="Oswald"/>
              </a:rPr>
              <a:t>Steg</a:t>
            </a:r>
            <a:endParaRPr sz="3000">
              <a:solidFill>
                <a:srgbClr val="FFFFFF"/>
              </a:solidFill>
              <a:latin typeface="Oswald"/>
              <a:ea typeface="Oswald"/>
              <a:cs typeface="Oswald"/>
              <a:sym typeface="Oswald"/>
            </a:endParaRPr>
          </a:p>
        </p:txBody>
      </p:sp>
      <p:pic>
        <p:nvPicPr>
          <p:cNvPr id="149" name="Google Shape;149;p25"/>
          <p:cNvPicPr preferRelativeResize="0"/>
          <p:nvPr/>
        </p:nvPicPr>
        <p:blipFill>
          <a:blip r:embed="rId6">
            <a:alphaModFix/>
          </a:blip>
          <a:stretch>
            <a:fillRect/>
          </a:stretch>
        </p:blipFill>
        <p:spPr>
          <a:xfrm>
            <a:off x="6427575" y="1695450"/>
            <a:ext cx="1905000" cy="1905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Strange Files:</a:t>
            </a:r>
            <a:r>
              <a:rPr lang="en"/>
              <a:t> </a:t>
            </a:r>
            <a:r>
              <a:rPr lang="en" u="sng">
                <a:solidFill>
                  <a:schemeClr val="accent5"/>
                </a:solidFill>
                <a:latin typeface="Roboto Mono"/>
                <a:ea typeface="Roboto Mono"/>
                <a:cs typeface="Roboto Mono"/>
                <a:sym typeface="Roboto Mono"/>
                <a:hlinkClick r:id="rId3"/>
              </a:rPr>
              <a:t>nothing.png</a:t>
            </a:r>
            <a:endParaRPr>
              <a:latin typeface="Roboto Mono"/>
              <a:ea typeface="Roboto Mono"/>
              <a:cs typeface="Roboto Mono"/>
              <a:sym typeface="Roboto Mono"/>
            </a:endParaRPr>
          </a:p>
        </p:txBody>
      </p:sp>
      <p:sp>
        <p:nvSpPr>
          <p:cNvPr id="155" name="Google Shape;155;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website asked us to figure out what some of these “strange files” in a .zip were.</a:t>
            </a:r>
            <a:endParaRPr/>
          </a:p>
          <a:p>
            <a:pPr indent="-342900" lvl="0" marL="457200" rtl="0" algn="l">
              <a:spcBef>
                <a:spcPts val="1600"/>
              </a:spcBef>
              <a:spcAft>
                <a:spcPts val="0"/>
              </a:spcAft>
              <a:buSzPts val="1800"/>
              <a:buChar char="●"/>
            </a:pPr>
            <a:r>
              <a:rPr lang="en" u="sng">
                <a:solidFill>
                  <a:schemeClr val="hlink"/>
                </a:solidFill>
                <a:hlinkClick r:id="rId4"/>
              </a:rPr>
              <a:t>https://incoherency.co.uk/image-steganography/#unhide</a:t>
            </a:r>
            <a:endParaRPr/>
          </a:p>
          <a:p>
            <a:pPr indent="-342900" lvl="0" marL="457200" rtl="0" algn="l">
              <a:spcBef>
                <a:spcPts val="0"/>
              </a:spcBef>
              <a:spcAft>
                <a:spcPts val="0"/>
              </a:spcAft>
              <a:buSzPts val="1800"/>
              <a:buChar char="●"/>
            </a:pPr>
            <a:r>
              <a:rPr lang="en"/>
              <a:t>Convert to black and white (shoutout to James for </a:t>
            </a:r>
            <a:endParaRPr/>
          </a:p>
          <a:p>
            <a:pPr indent="0" lvl="0" marL="457200" rtl="0" algn="l">
              <a:spcBef>
                <a:spcPts val="0"/>
              </a:spcBef>
              <a:spcAft>
                <a:spcPts val="0"/>
              </a:spcAft>
              <a:buClr>
                <a:srgbClr val="000000"/>
              </a:buClr>
              <a:buSzPts val="1100"/>
              <a:buFont typeface="Arial"/>
              <a:buNone/>
            </a:pPr>
            <a:r>
              <a:rPr lang="en"/>
              <a:t>transcribing the QR code by hand), leads to this link: </a:t>
            </a:r>
            <a:endParaRPr/>
          </a:p>
          <a:p>
            <a:pPr indent="0" lvl="0" marL="457200" rtl="0" algn="l">
              <a:spcBef>
                <a:spcPts val="0"/>
              </a:spcBef>
              <a:spcAft>
                <a:spcPts val="0"/>
              </a:spcAft>
              <a:buClr>
                <a:srgbClr val="000000"/>
              </a:buClr>
              <a:buSzPts val="1100"/>
              <a:buFont typeface="Arial"/>
              <a:buNone/>
            </a:pPr>
            <a:r>
              <a:rPr lang="en" u="sng">
                <a:solidFill>
                  <a:schemeClr val="accent5"/>
                </a:solidFill>
                <a:hlinkClick r:id="rId5"/>
              </a:rPr>
              <a:t>http://qrs.ly/6t7r0zl</a:t>
            </a:r>
            <a:endParaRPr/>
          </a:p>
          <a:p>
            <a:pPr indent="-342900" lvl="0" marL="457200" rtl="0" algn="l">
              <a:spcBef>
                <a:spcPts val="1600"/>
              </a:spcBef>
              <a:spcAft>
                <a:spcPts val="0"/>
              </a:spcAft>
              <a:buSzPts val="1800"/>
              <a:buChar char="●"/>
            </a:pPr>
            <a:r>
              <a:rPr lang="en"/>
              <a:t>Flag: </a:t>
            </a:r>
            <a:r>
              <a:rPr lang="en">
                <a:solidFill>
                  <a:srgbClr val="00FF00"/>
                </a:solidFill>
              </a:rPr>
              <a:t>y3t_an0th3r_qr_chal3ng3</a:t>
            </a:r>
            <a:endParaRPr>
              <a:solidFill>
                <a:srgbClr val="00FF00"/>
              </a:solidFill>
            </a:endParaRPr>
          </a:p>
        </p:txBody>
      </p:sp>
      <p:sp>
        <p:nvSpPr>
          <p:cNvPr id="156" name="Google Shape;156;p26"/>
          <p:cNvSpPr txBox="1"/>
          <p:nvPr/>
        </p:nvSpPr>
        <p:spPr>
          <a:xfrm>
            <a:off x="6917625" y="445025"/>
            <a:ext cx="1914600" cy="57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3000">
                <a:solidFill>
                  <a:srgbClr val="FFFFFF"/>
                </a:solidFill>
                <a:latin typeface="Oswald"/>
                <a:ea typeface="Oswald"/>
                <a:cs typeface="Oswald"/>
                <a:sym typeface="Oswald"/>
              </a:rPr>
              <a:t>Steg</a:t>
            </a:r>
            <a:endParaRPr sz="3000">
              <a:solidFill>
                <a:srgbClr val="FFFFFF"/>
              </a:solidFill>
              <a:latin typeface="Oswald"/>
              <a:ea typeface="Oswald"/>
              <a:cs typeface="Oswald"/>
              <a:sym typeface="Oswald"/>
            </a:endParaRPr>
          </a:p>
        </p:txBody>
      </p:sp>
      <p:pic>
        <p:nvPicPr>
          <p:cNvPr id="157" name="Google Shape;157;p26"/>
          <p:cNvPicPr preferRelativeResize="0"/>
          <p:nvPr/>
        </p:nvPicPr>
        <p:blipFill>
          <a:blip r:embed="rId6">
            <a:alphaModFix/>
          </a:blip>
          <a:stretch>
            <a:fillRect/>
          </a:stretch>
        </p:blipFill>
        <p:spPr>
          <a:xfrm>
            <a:off x="6427575" y="1695450"/>
            <a:ext cx="1905000" cy="1905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Strange Files: </a:t>
            </a:r>
            <a:r>
              <a:rPr lang="en" u="sng">
                <a:solidFill>
                  <a:schemeClr val="hlink"/>
                </a:solidFill>
                <a:latin typeface="Roboto Mono"/>
                <a:ea typeface="Roboto Mono"/>
                <a:cs typeface="Roboto Mono"/>
                <a:sym typeface="Roboto Mono"/>
                <a:hlinkClick r:id="rId3"/>
              </a:rPr>
              <a:t>salesman</a:t>
            </a:r>
            <a:r>
              <a:rPr lang="en" u="sng">
                <a:solidFill>
                  <a:schemeClr val="hlink"/>
                </a:solidFill>
                <a:latin typeface="Roboto Mono"/>
                <a:ea typeface="Roboto Mono"/>
                <a:cs typeface="Roboto Mono"/>
                <a:sym typeface="Roboto Mono"/>
                <a:hlinkClick r:id="rId4"/>
              </a:rPr>
              <a:t>.jpeg</a:t>
            </a:r>
            <a:endParaRPr>
              <a:latin typeface="Roboto Mono"/>
              <a:ea typeface="Roboto Mono"/>
              <a:cs typeface="Roboto Mono"/>
              <a:sym typeface="Roboto Mono"/>
            </a:endParaRPr>
          </a:p>
        </p:txBody>
      </p:sp>
      <p:sp>
        <p:nvSpPr>
          <p:cNvPr id="163" name="Google Shape;163;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website asked us to figure out what some of these “strange files” in a .zip were.</a:t>
            </a:r>
            <a:endParaRPr/>
          </a:p>
          <a:p>
            <a:pPr indent="0" lvl="0" marL="0" rtl="0" algn="l">
              <a:spcBef>
                <a:spcPts val="1600"/>
              </a:spcBef>
              <a:spcAft>
                <a:spcPts val="1600"/>
              </a:spcAft>
              <a:buNone/>
            </a:pPr>
            <a:r>
              <a:t/>
            </a:r>
            <a:endParaRPr/>
          </a:p>
        </p:txBody>
      </p:sp>
      <p:sp>
        <p:nvSpPr>
          <p:cNvPr id="164" name="Google Shape;164;p27"/>
          <p:cNvSpPr txBox="1"/>
          <p:nvPr/>
        </p:nvSpPr>
        <p:spPr>
          <a:xfrm>
            <a:off x="6917625" y="445025"/>
            <a:ext cx="1914600" cy="57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3000">
                <a:solidFill>
                  <a:srgbClr val="FFFFFF"/>
                </a:solidFill>
                <a:latin typeface="Oswald"/>
                <a:ea typeface="Oswald"/>
                <a:cs typeface="Oswald"/>
                <a:sym typeface="Oswald"/>
              </a:rPr>
              <a:t>Steg/Crypto</a:t>
            </a:r>
            <a:endParaRPr sz="3000">
              <a:solidFill>
                <a:srgbClr val="FFFFFF"/>
              </a:solidFill>
              <a:latin typeface="Oswald"/>
              <a:ea typeface="Oswald"/>
              <a:cs typeface="Oswald"/>
              <a:sym typeface="Oswald"/>
            </a:endParaRPr>
          </a:p>
        </p:txBody>
      </p:sp>
      <p:pic>
        <p:nvPicPr>
          <p:cNvPr id="165" name="Google Shape;165;p27"/>
          <p:cNvPicPr preferRelativeResize="0"/>
          <p:nvPr/>
        </p:nvPicPr>
        <p:blipFill>
          <a:blip r:embed="rId5">
            <a:alphaModFix/>
          </a:blip>
          <a:stretch>
            <a:fillRect/>
          </a:stretch>
        </p:blipFill>
        <p:spPr>
          <a:xfrm>
            <a:off x="851700" y="1724675"/>
            <a:ext cx="4843700" cy="2724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Strange Files: </a:t>
            </a:r>
            <a:r>
              <a:rPr lang="en" u="sng">
                <a:solidFill>
                  <a:schemeClr val="accent5"/>
                </a:solidFill>
                <a:latin typeface="Roboto Mono"/>
                <a:ea typeface="Roboto Mono"/>
                <a:cs typeface="Roboto Mono"/>
                <a:sym typeface="Roboto Mono"/>
                <a:hlinkClick r:id="rId3"/>
              </a:rPr>
              <a:t>salesman.jpeg</a:t>
            </a:r>
            <a:endParaRPr>
              <a:latin typeface="Roboto Mono"/>
              <a:ea typeface="Roboto Mono"/>
              <a:cs typeface="Roboto Mono"/>
              <a:sym typeface="Roboto Mono"/>
            </a:endParaRPr>
          </a:p>
        </p:txBody>
      </p:sp>
      <p:sp>
        <p:nvSpPr>
          <p:cNvPr id="171" name="Google Shape;171;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website asked us to figure out what some of these “strange files” in a .zip were.</a:t>
            </a:r>
            <a:endParaRPr/>
          </a:p>
          <a:p>
            <a:pPr indent="-342900" lvl="0" marL="457200" rtl="0" algn="l">
              <a:spcBef>
                <a:spcPts val="1600"/>
              </a:spcBef>
              <a:spcAft>
                <a:spcPts val="0"/>
              </a:spcAft>
              <a:buSzPts val="1800"/>
              <a:buChar char="●"/>
            </a:pPr>
            <a:r>
              <a:rPr lang="en"/>
              <a:t>Let’s use Stegsolve again!</a:t>
            </a:r>
            <a:endParaRPr/>
          </a:p>
        </p:txBody>
      </p:sp>
      <p:sp>
        <p:nvSpPr>
          <p:cNvPr id="172" name="Google Shape;172;p28"/>
          <p:cNvSpPr txBox="1"/>
          <p:nvPr/>
        </p:nvSpPr>
        <p:spPr>
          <a:xfrm>
            <a:off x="6917625" y="445025"/>
            <a:ext cx="1914600" cy="57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3000">
                <a:solidFill>
                  <a:srgbClr val="FFFFFF"/>
                </a:solidFill>
                <a:latin typeface="Oswald"/>
                <a:ea typeface="Oswald"/>
                <a:cs typeface="Oswald"/>
                <a:sym typeface="Oswald"/>
              </a:rPr>
              <a:t>Steg/Crypto</a:t>
            </a:r>
            <a:endParaRPr sz="3000">
              <a:solidFill>
                <a:srgbClr val="FFFFFF"/>
              </a:solidFill>
              <a:latin typeface="Oswald"/>
              <a:ea typeface="Oswald"/>
              <a:cs typeface="Oswald"/>
              <a:sym typeface="Oswa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Strange Files: </a:t>
            </a:r>
            <a:r>
              <a:rPr lang="en" u="sng">
                <a:solidFill>
                  <a:schemeClr val="accent5"/>
                </a:solidFill>
                <a:latin typeface="Roboto Mono"/>
                <a:ea typeface="Roboto Mono"/>
                <a:cs typeface="Roboto Mono"/>
                <a:sym typeface="Roboto Mono"/>
                <a:hlinkClick r:id="rId3"/>
              </a:rPr>
              <a:t>salesman.jpeg</a:t>
            </a:r>
            <a:endParaRPr>
              <a:latin typeface="Roboto Mono"/>
              <a:ea typeface="Roboto Mono"/>
              <a:cs typeface="Roboto Mono"/>
              <a:sym typeface="Roboto Mono"/>
            </a:endParaRPr>
          </a:p>
        </p:txBody>
      </p:sp>
      <p:sp>
        <p:nvSpPr>
          <p:cNvPr id="178" name="Google Shape;178;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website asked us to figure out what some of these “strange files” in a .zip were.</a:t>
            </a:r>
            <a:endParaRPr/>
          </a:p>
          <a:p>
            <a:pPr indent="-342900" lvl="0" marL="457200" rtl="0" algn="l">
              <a:spcBef>
                <a:spcPts val="1600"/>
              </a:spcBef>
              <a:spcAft>
                <a:spcPts val="0"/>
              </a:spcAft>
              <a:buSzPts val="1800"/>
              <a:buChar char="●"/>
            </a:pPr>
            <a:r>
              <a:rPr lang="en"/>
              <a:t>Let’s use Stegsolve again!</a:t>
            </a:r>
            <a:endParaRPr/>
          </a:p>
          <a:p>
            <a:pPr indent="-342900" lvl="0" marL="457200" rtl="0" algn="l">
              <a:spcBef>
                <a:spcPts val="0"/>
              </a:spcBef>
              <a:spcAft>
                <a:spcPts val="0"/>
              </a:spcAft>
              <a:buSzPts val="1800"/>
              <a:buChar char="●"/>
            </a:pPr>
            <a:r>
              <a:rPr lang="en"/>
              <a:t>There’s more stuff after “End of Image”...? </a:t>
            </a:r>
            <a:r>
              <a:rPr lang="en">
                <a:latin typeface="Roboto Mono"/>
                <a:ea typeface="Roboto Mono"/>
                <a:cs typeface="Roboto Mono"/>
                <a:sym typeface="Roboto Mono"/>
              </a:rPr>
              <a:t>dGgxc19i NGJ5X2M0 bl9mMXRf czBfbXVj aF9jcnlw dDBfMW5f MXQ</a:t>
            </a:r>
            <a:r>
              <a:rPr lang="en">
                <a:latin typeface="Roboto Mono"/>
                <a:ea typeface="Roboto Mono"/>
                <a:cs typeface="Roboto Mono"/>
                <a:sym typeface="Roboto Mono"/>
              </a:rPr>
              <a:t>=</a:t>
            </a:r>
            <a:endParaRPr>
              <a:latin typeface="Roboto Mono"/>
              <a:ea typeface="Roboto Mono"/>
              <a:cs typeface="Roboto Mono"/>
              <a:sym typeface="Roboto Mono"/>
            </a:endParaRPr>
          </a:p>
        </p:txBody>
      </p:sp>
      <p:sp>
        <p:nvSpPr>
          <p:cNvPr id="179" name="Google Shape;179;p29"/>
          <p:cNvSpPr txBox="1"/>
          <p:nvPr/>
        </p:nvSpPr>
        <p:spPr>
          <a:xfrm>
            <a:off x="6917625" y="445025"/>
            <a:ext cx="1914600" cy="57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3000">
                <a:solidFill>
                  <a:srgbClr val="FFFFFF"/>
                </a:solidFill>
                <a:latin typeface="Oswald"/>
                <a:ea typeface="Oswald"/>
                <a:cs typeface="Oswald"/>
                <a:sym typeface="Oswald"/>
              </a:rPr>
              <a:t>Steg/Crypto</a:t>
            </a:r>
            <a:endParaRPr sz="3000">
              <a:solidFill>
                <a:srgbClr val="FFFFFF"/>
              </a:solidFill>
              <a:latin typeface="Oswald"/>
              <a:ea typeface="Oswald"/>
              <a:cs typeface="Oswald"/>
              <a:sym typeface="Oswa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Google Shape;184;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Strange Files: </a:t>
            </a:r>
            <a:r>
              <a:rPr lang="en" u="sng">
                <a:solidFill>
                  <a:schemeClr val="accent5"/>
                </a:solidFill>
                <a:latin typeface="Roboto Mono"/>
                <a:ea typeface="Roboto Mono"/>
                <a:cs typeface="Roboto Mono"/>
                <a:sym typeface="Roboto Mono"/>
                <a:hlinkClick r:id="rId3"/>
              </a:rPr>
              <a:t>salesman.jpeg</a:t>
            </a:r>
            <a:endParaRPr>
              <a:latin typeface="Roboto Mono"/>
              <a:ea typeface="Roboto Mono"/>
              <a:cs typeface="Roboto Mono"/>
              <a:sym typeface="Roboto Mono"/>
            </a:endParaRPr>
          </a:p>
        </p:txBody>
      </p:sp>
      <p:sp>
        <p:nvSpPr>
          <p:cNvPr id="185" name="Google Shape;185;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website asked us to figure out what some of these “strange files” in a .zip were.</a:t>
            </a:r>
            <a:endParaRPr/>
          </a:p>
          <a:p>
            <a:pPr indent="-342900" lvl="0" marL="457200" rtl="0" algn="l">
              <a:spcBef>
                <a:spcPts val="1600"/>
              </a:spcBef>
              <a:spcAft>
                <a:spcPts val="0"/>
              </a:spcAft>
              <a:buSzPts val="1800"/>
              <a:buChar char="●"/>
            </a:pPr>
            <a:r>
              <a:rPr lang="en"/>
              <a:t>Let’s use Stegsolve again!</a:t>
            </a:r>
            <a:endParaRPr/>
          </a:p>
          <a:p>
            <a:pPr indent="-342900" lvl="0" marL="457200" rtl="0" algn="l">
              <a:spcBef>
                <a:spcPts val="0"/>
              </a:spcBef>
              <a:spcAft>
                <a:spcPts val="0"/>
              </a:spcAft>
              <a:buSzPts val="1800"/>
              <a:buChar char="●"/>
            </a:pPr>
            <a:r>
              <a:rPr lang="en"/>
              <a:t>There’s more stuff after “End of Image”...? </a:t>
            </a:r>
            <a:r>
              <a:rPr lang="en">
                <a:latin typeface="Roboto Mono"/>
                <a:ea typeface="Roboto Mono"/>
                <a:cs typeface="Roboto Mono"/>
                <a:sym typeface="Roboto Mono"/>
              </a:rPr>
              <a:t>dGgxc19i NGJ5X2M0 bl9mMXRf czBfbXVj aF9jcnlw dDBfMW5f MXQ=</a:t>
            </a:r>
            <a:endParaRPr>
              <a:latin typeface="Roboto Mono"/>
              <a:ea typeface="Roboto Mono"/>
              <a:cs typeface="Roboto Mono"/>
              <a:sym typeface="Roboto Mono"/>
            </a:endParaRPr>
          </a:p>
          <a:p>
            <a:pPr indent="-342900" lvl="0" marL="457200" rtl="0" algn="l">
              <a:spcBef>
                <a:spcPts val="0"/>
              </a:spcBef>
              <a:spcAft>
                <a:spcPts val="0"/>
              </a:spcAft>
              <a:buSzPts val="1800"/>
              <a:buChar char="●"/>
            </a:pPr>
            <a:r>
              <a:rPr lang="en"/>
              <a:t>Base 64! </a:t>
            </a:r>
            <a:r>
              <a:rPr lang="en" u="sng">
                <a:solidFill>
                  <a:schemeClr val="hlink"/>
                </a:solidFill>
                <a:hlinkClick r:id="rId4"/>
              </a:rPr>
              <a:t>https://base64decode.org</a:t>
            </a:r>
            <a:endParaRPr/>
          </a:p>
        </p:txBody>
      </p:sp>
      <p:sp>
        <p:nvSpPr>
          <p:cNvPr id="186" name="Google Shape;186;p30"/>
          <p:cNvSpPr txBox="1"/>
          <p:nvPr/>
        </p:nvSpPr>
        <p:spPr>
          <a:xfrm>
            <a:off x="6917625" y="445025"/>
            <a:ext cx="1914600" cy="57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3000">
                <a:solidFill>
                  <a:srgbClr val="FFFFFF"/>
                </a:solidFill>
                <a:latin typeface="Oswald"/>
                <a:ea typeface="Oswald"/>
                <a:cs typeface="Oswald"/>
                <a:sym typeface="Oswald"/>
              </a:rPr>
              <a:t>Steg/Crypto</a:t>
            </a:r>
            <a:endParaRPr sz="3000">
              <a:solidFill>
                <a:srgbClr val="FFFFFF"/>
              </a:solidFill>
              <a:latin typeface="Oswald"/>
              <a:ea typeface="Oswald"/>
              <a:cs typeface="Oswald"/>
              <a:sym typeface="Oswa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Strange Files: </a:t>
            </a:r>
            <a:r>
              <a:rPr lang="en" u="sng">
                <a:solidFill>
                  <a:schemeClr val="accent5"/>
                </a:solidFill>
                <a:latin typeface="Roboto Mono"/>
                <a:ea typeface="Roboto Mono"/>
                <a:cs typeface="Roboto Mono"/>
                <a:sym typeface="Roboto Mono"/>
                <a:hlinkClick r:id="rId3"/>
              </a:rPr>
              <a:t>salesman.jpeg</a:t>
            </a:r>
            <a:endParaRPr>
              <a:latin typeface="Roboto Mono"/>
              <a:ea typeface="Roboto Mono"/>
              <a:cs typeface="Roboto Mono"/>
              <a:sym typeface="Roboto Mono"/>
            </a:endParaRPr>
          </a:p>
        </p:txBody>
      </p:sp>
      <p:sp>
        <p:nvSpPr>
          <p:cNvPr id="192" name="Google Shape;192;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website asked us to figure out what some of these “strange files” in a .zip were.</a:t>
            </a:r>
            <a:endParaRPr/>
          </a:p>
          <a:p>
            <a:pPr indent="-342900" lvl="0" marL="457200" rtl="0" algn="l">
              <a:spcBef>
                <a:spcPts val="1600"/>
              </a:spcBef>
              <a:spcAft>
                <a:spcPts val="0"/>
              </a:spcAft>
              <a:buSzPts val="1800"/>
              <a:buChar char="●"/>
            </a:pPr>
            <a:r>
              <a:rPr lang="en"/>
              <a:t>Let’s use Stegsolve again!</a:t>
            </a:r>
            <a:endParaRPr/>
          </a:p>
          <a:p>
            <a:pPr indent="-342900" lvl="0" marL="457200" rtl="0" algn="l">
              <a:spcBef>
                <a:spcPts val="0"/>
              </a:spcBef>
              <a:spcAft>
                <a:spcPts val="0"/>
              </a:spcAft>
              <a:buSzPts val="1800"/>
              <a:buChar char="●"/>
            </a:pPr>
            <a:r>
              <a:rPr lang="en"/>
              <a:t>There’s more stuff after “End of Image”...? </a:t>
            </a:r>
            <a:r>
              <a:rPr lang="en">
                <a:latin typeface="Roboto Mono"/>
                <a:ea typeface="Roboto Mono"/>
                <a:cs typeface="Roboto Mono"/>
                <a:sym typeface="Roboto Mono"/>
              </a:rPr>
              <a:t>dGgxc19i NGJ5X2M0 bl9mMXRf czBfbXVj aF9jcnlw dDBfMW5f MXQ=</a:t>
            </a:r>
            <a:endParaRPr>
              <a:latin typeface="Roboto Mono"/>
              <a:ea typeface="Roboto Mono"/>
              <a:cs typeface="Roboto Mono"/>
              <a:sym typeface="Roboto Mono"/>
            </a:endParaRPr>
          </a:p>
          <a:p>
            <a:pPr indent="-342900" lvl="0" marL="457200" rtl="0" algn="l">
              <a:spcBef>
                <a:spcPts val="0"/>
              </a:spcBef>
              <a:spcAft>
                <a:spcPts val="0"/>
              </a:spcAft>
              <a:buSzPts val="1800"/>
              <a:buChar char="●"/>
            </a:pPr>
            <a:r>
              <a:rPr lang="en"/>
              <a:t>Base 64! </a:t>
            </a:r>
            <a:r>
              <a:rPr lang="en" u="sng">
                <a:solidFill>
                  <a:schemeClr val="hlink"/>
                </a:solidFill>
                <a:hlinkClick r:id="rId4"/>
              </a:rPr>
              <a:t>https://base64decode.org</a:t>
            </a:r>
            <a:endParaRPr/>
          </a:p>
          <a:p>
            <a:pPr indent="-342900" lvl="0" marL="457200" rtl="0" algn="l">
              <a:spcBef>
                <a:spcPts val="0"/>
              </a:spcBef>
              <a:spcAft>
                <a:spcPts val="0"/>
              </a:spcAft>
              <a:buSzPts val="1800"/>
              <a:buChar char="●"/>
            </a:pPr>
            <a:r>
              <a:rPr lang="en"/>
              <a:t>Flag: </a:t>
            </a:r>
            <a:r>
              <a:rPr lang="en">
                <a:solidFill>
                  <a:srgbClr val="00FF00"/>
                </a:solidFill>
              </a:rPr>
              <a:t>th1s_b4by_c4n_f1t_s0_much_crypt0_1n_1t</a:t>
            </a:r>
            <a:endParaRPr>
              <a:solidFill>
                <a:srgbClr val="00FF00"/>
              </a:solidFill>
            </a:endParaRPr>
          </a:p>
        </p:txBody>
      </p:sp>
      <p:sp>
        <p:nvSpPr>
          <p:cNvPr id="193" name="Google Shape;193;p31"/>
          <p:cNvSpPr txBox="1"/>
          <p:nvPr/>
        </p:nvSpPr>
        <p:spPr>
          <a:xfrm>
            <a:off x="6917625" y="445025"/>
            <a:ext cx="1914600" cy="57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3000">
                <a:solidFill>
                  <a:srgbClr val="FFFFFF"/>
                </a:solidFill>
                <a:latin typeface="Oswald"/>
                <a:ea typeface="Oswald"/>
                <a:cs typeface="Oswald"/>
                <a:sym typeface="Oswald"/>
              </a:rPr>
              <a:t>Steg/Crypto</a:t>
            </a:r>
            <a:endParaRPr sz="3000">
              <a:solidFill>
                <a:srgbClr val="FFFFFF"/>
              </a:solidFill>
              <a:latin typeface="Oswald"/>
              <a:ea typeface="Oswald"/>
              <a:cs typeface="Oswald"/>
              <a:sym typeface="Oswa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CTF?</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Capture the Flag cybersecurity challenge</a:t>
            </a:r>
            <a:endParaRPr/>
          </a:p>
          <a:p>
            <a:pPr indent="-342900" lvl="0" marL="457200" rtl="0" algn="l">
              <a:spcBef>
                <a:spcPts val="0"/>
              </a:spcBef>
              <a:spcAft>
                <a:spcPts val="0"/>
              </a:spcAft>
              <a:buSzPts val="1800"/>
              <a:buChar char="●"/>
            </a:pPr>
            <a:r>
              <a:rPr lang="en"/>
              <a:t>Two main types:</a:t>
            </a:r>
            <a:endParaRPr/>
          </a:p>
          <a:p>
            <a:pPr indent="-317500" lvl="1" marL="914400" rtl="0" algn="l">
              <a:spcBef>
                <a:spcPts val="0"/>
              </a:spcBef>
              <a:spcAft>
                <a:spcPts val="0"/>
              </a:spcAft>
              <a:buSzPts val="1400"/>
              <a:buChar char="○"/>
            </a:pPr>
            <a:r>
              <a:rPr lang="en"/>
              <a:t>“Jeopardy” style</a:t>
            </a:r>
            <a:endParaRPr/>
          </a:p>
          <a:p>
            <a:pPr indent="-317500" lvl="1" marL="914400" rtl="0" algn="l">
              <a:spcBef>
                <a:spcPts val="0"/>
              </a:spcBef>
              <a:spcAft>
                <a:spcPts val="0"/>
              </a:spcAft>
              <a:buSzPts val="1400"/>
              <a:buChar char="○"/>
            </a:pPr>
            <a:r>
              <a:rPr lang="en"/>
              <a:t>Attack-Defense style</a:t>
            </a:r>
            <a:endParaRPr/>
          </a:p>
          <a:p>
            <a:pPr indent="-342900" lvl="0" marL="457200" rtl="0" algn="l">
              <a:spcBef>
                <a:spcPts val="0"/>
              </a:spcBef>
              <a:spcAft>
                <a:spcPts val="0"/>
              </a:spcAft>
              <a:buSzPts val="1800"/>
              <a:buChar char="●"/>
            </a:pPr>
            <a:r>
              <a:rPr lang="en"/>
              <a:t>Upcoming online CTFs:</a:t>
            </a:r>
            <a:endParaRPr/>
          </a:p>
          <a:p>
            <a:pPr indent="-317500" lvl="1" marL="914400" rtl="0" algn="l">
              <a:spcBef>
                <a:spcPts val="0"/>
              </a:spcBef>
              <a:spcAft>
                <a:spcPts val="0"/>
              </a:spcAft>
              <a:buSzPts val="1400"/>
              <a:buChar char="○"/>
            </a:pPr>
            <a:r>
              <a:rPr lang="en"/>
              <a:t>Feb 22-23: MITRE</a:t>
            </a:r>
            <a:endParaRPr/>
          </a:p>
          <a:p>
            <a:pPr indent="-317500" lvl="1" marL="914400" rtl="0" algn="l">
              <a:spcBef>
                <a:spcPts val="0"/>
              </a:spcBef>
              <a:spcAft>
                <a:spcPts val="0"/>
              </a:spcAft>
              <a:buSzPts val="1400"/>
              <a:buChar char="○"/>
            </a:pPr>
            <a:r>
              <a:rPr lang="en"/>
              <a:t>April 13-15: PlaidCTF</a:t>
            </a:r>
            <a:endParaRPr/>
          </a:p>
          <a:p>
            <a:pPr indent="0" lvl="0" marL="914400" rtl="0" algn="l">
              <a:spcBef>
                <a:spcPts val="0"/>
              </a:spcBef>
              <a:spcAft>
                <a:spcPts val="0"/>
              </a:spcAft>
              <a:buNone/>
            </a:pPr>
            <a:r>
              <a:t/>
            </a:r>
            <a:endParaRPr/>
          </a:p>
          <a:p>
            <a:pPr indent="-342900" lvl="0" marL="457200" rtl="0" algn="l">
              <a:spcBef>
                <a:spcPts val="0"/>
              </a:spcBef>
              <a:spcAft>
                <a:spcPts val="0"/>
              </a:spcAft>
              <a:buSzPts val="1800"/>
              <a:buChar char="●"/>
            </a:pPr>
            <a:r>
              <a:rPr lang="en"/>
              <a:t>BSides Charleston CTF: </a:t>
            </a:r>
            <a:r>
              <a:rPr lang="en" u="sng">
                <a:solidFill>
                  <a:schemeClr val="hlink"/>
                </a:solidFill>
                <a:hlinkClick r:id="rId3"/>
              </a:rPr>
              <a:t>https://github.com/gabemarshall/eversec_ctf</a:t>
            </a:r>
            <a:endParaRPr/>
          </a:p>
          <a:p>
            <a:pPr indent="-317500" lvl="1" marL="914400" rtl="0" algn="l">
              <a:spcBef>
                <a:spcPts val="0"/>
              </a:spcBef>
              <a:spcAft>
                <a:spcPts val="0"/>
              </a:spcAft>
              <a:buSzPts val="1400"/>
              <a:buChar char="○"/>
            </a:pPr>
            <a:r>
              <a:rPr lang="en"/>
              <a:t>Mix of both types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Strange Data: </a:t>
            </a:r>
            <a:r>
              <a:rPr lang="en" u="sng">
                <a:solidFill>
                  <a:schemeClr val="hlink"/>
                </a:solidFill>
                <a:latin typeface="Roboto Mono"/>
                <a:ea typeface="Roboto Mono"/>
                <a:cs typeface="Roboto Mono"/>
                <a:sym typeface="Roboto Mono"/>
                <a:hlinkClick r:id="rId3"/>
              </a:rPr>
              <a:t>strange_numbers</a:t>
            </a:r>
            <a:r>
              <a:rPr lang="en" u="sng">
                <a:solidFill>
                  <a:schemeClr val="hlink"/>
                </a:solidFill>
                <a:latin typeface="Roboto Mono"/>
                <a:ea typeface="Roboto Mono"/>
                <a:cs typeface="Roboto Mono"/>
                <a:sym typeface="Roboto Mono"/>
                <a:hlinkClick r:id="rId4"/>
              </a:rPr>
              <a:t>.txt</a:t>
            </a:r>
            <a:endParaRPr>
              <a:latin typeface="Roboto Mono"/>
              <a:ea typeface="Roboto Mono"/>
              <a:cs typeface="Roboto Mono"/>
              <a:sym typeface="Roboto Mono"/>
            </a:endParaRPr>
          </a:p>
        </p:txBody>
      </p:sp>
      <p:sp>
        <p:nvSpPr>
          <p:cNvPr id="199" name="Google Shape;199;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website asked us to figure out what some of these “strange data” in a .zip were.</a:t>
            </a:r>
            <a:endParaRPr/>
          </a:p>
          <a:p>
            <a:pPr indent="0" lvl="0" marL="0" rtl="0" algn="l">
              <a:spcBef>
                <a:spcPts val="1600"/>
              </a:spcBef>
              <a:spcAft>
                <a:spcPts val="1600"/>
              </a:spcAft>
              <a:buNone/>
            </a:pPr>
            <a:r>
              <a:rPr lang="en">
                <a:latin typeface="Roboto Mono"/>
                <a:ea typeface="Roboto Mono"/>
                <a:cs typeface="Roboto Mono"/>
                <a:sym typeface="Roboto Mono"/>
              </a:rPr>
              <a:t>00110100 00110010 00100000 00110110 00111001 00100000 00110100 01100101 00100000 00110011 00110100 00100000 00110111 00110010 00100000 00110101 00111001 00100000 00110011 00110010 00100000 00110100 00110001 00100000 00110010 00110100 00100000 00110110 00110011 00100000 00110100 00111001 00100000 00110100 00111001</a:t>
            </a:r>
            <a:endParaRPr>
              <a:latin typeface="Roboto Mono"/>
              <a:ea typeface="Roboto Mono"/>
              <a:cs typeface="Roboto Mono"/>
              <a:sym typeface="Roboto Mono"/>
            </a:endParaRPr>
          </a:p>
        </p:txBody>
      </p:sp>
      <p:sp>
        <p:nvSpPr>
          <p:cNvPr id="200" name="Google Shape;200;p32"/>
          <p:cNvSpPr txBox="1"/>
          <p:nvPr/>
        </p:nvSpPr>
        <p:spPr>
          <a:xfrm>
            <a:off x="6917625" y="445025"/>
            <a:ext cx="1914600" cy="57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3000">
                <a:solidFill>
                  <a:srgbClr val="FFFFFF"/>
                </a:solidFill>
                <a:latin typeface="Oswald"/>
                <a:ea typeface="Oswald"/>
                <a:cs typeface="Oswald"/>
                <a:sym typeface="Oswald"/>
              </a:rPr>
              <a:t>Crypto</a:t>
            </a:r>
            <a:endParaRPr sz="3000">
              <a:solidFill>
                <a:srgbClr val="FFFFFF"/>
              </a:solidFill>
              <a:latin typeface="Oswald"/>
              <a:ea typeface="Oswald"/>
              <a:cs typeface="Oswald"/>
              <a:sym typeface="Oswa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Strange Data: </a:t>
            </a:r>
            <a:r>
              <a:rPr lang="en" u="sng">
                <a:solidFill>
                  <a:schemeClr val="accent5"/>
                </a:solidFill>
                <a:latin typeface="Roboto Mono"/>
                <a:ea typeface="Roboto Mono"/>
                <a:cs typeface="Roboto Mono"/>
                <a:sym typeface="Roboto Mono"/>
                <a:hlinkClick r:id="rId3"/>
              </a:rPr>
              <a:t>strange_numbers.txt</a:t>
            </a:r>
            <a:endParaRPr>
              <a:latin typeface="Roboto Mono"/>
              <a:ea typeface="Roboto Mono"/>
              <a:cs typeface="Roboto Mono"/>
              <a:sym typeface="Roboto Mono"/>
            </a:endParaRPr>
          </a:p>
        </p:txBody>
      </p:sp>
      <p:sp>
        <p:nvSpPr>
          <p:cNvPr id="206" name="Google Shape;206;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website asked us to figure out what some of these “strange data” in a .zip were.</a:t>
            </a:r>
            <a:endParaRPr/>
          </a:p>
          <a:p>
            <a:pPr indent="0" lvl="0" marL="0" rtl="0" algn="l">
              <a:spcBef>
                <a:spcPts val="1600"/>
              </a:spcBef>
              <a:spcAft>
                <a:spcPts val="0"/>
              </a:spcAft>
              <a:buNone/>
            </a:pPr>
            <a:r>
              <a:rPr lang="en">
                <a:latin typeface="Roboto Mono"/>
                <a:ea typeface="Roboto Mono"/>
                <a:cs typeface="Roboto Mono"/>
                <a:sym typeface="Roboto Mono"/>
              </a:rPr>
              <a:t>00110100 00110010 00100000 00110110 00111001 00100000 00110100 01100101 00100000 00110011 00110100 00100000 00110111 00110010 00100000 00110101 00111001 00100000 00110011 00110010 00100000 00110100 00110001 00100000 00110010 00110100 00100000 00110110 00110011 00100000 00110100 00111001 00100000 00110100 00111001</a:t>
            </a:r>
            <a:endParaRPr>
              <a:latin typeface="Roboto Mono"/>
              <a:ea typeface="Roboto Mono"/>
              <a:cs typeface="Roboto Mono"/>
              <a:sym typeface="Roboto Mono"/>
            </a:endParaRPr>
          </a:p>
          <a:p>
            <a:pPr indent="0" lvl="0" marL="0" rtl="0" algn="l">
              <a:spcBef>
                <a:spcPts val="1600"/>
              </a:spcBef>
              <a:spcAft>
                <a:spcPts val="1600"/>
              </a:spcAft>
              <a:buNone/>
            </a:pPr>
            <a:r>
              <a:rPr lang="en"/>
              <a:t>Recall that ASCII characters are 8 stored as 8 bits, and these are separated into chunks of 8. Maybe we can convert to ASCII?</a:t>
            </a:r>
            <a:endParaRPr/>
          </a:p>
        </p:txBody>
      </p:sp>
      <p:sp>
        <p:nvSpPr>
          <p:cNvPr id="207" name="Google Shape;207;p33"/>
          <p:cNvSpPr txBox="1"/>
          <p:nvPr/>
        </p:nvSpPr>
        <p:spPr>
          <a:xfrm>
            <a:off x="6917625" y="445025"/>
            <a:ext cx="1914600" cy="57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3000">
                <a:solidFill>
                  <a:srgbClr val="FFFFFF"/>
                </a:solidFill>
                <a:latin typeface="Oswald"/>
                <a:ea typeface="Oswald"/>
                <a:cs typeface="Oswald"/>
                <a:sym typeface="Oswald"/>
              </a:rPr>
              <a:t>Crypto</a:t>
            </a:r>
            <a:endParaRPr sz="3000">
              <a:solidFill>
                <a:srgbClr val="FFFFFF"/>
              </a:solidFill>
              <a:latin typeface="Oswald"/>
              <a:ea typeface="Oswald"/>
              <a:cs typeface="Oswald"/>
              <a:sym typeface="Oswa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Strange Data: </a:t>
            </a:r>
            <a:r>
              <a:rPr lang="en" u="sng">
                <a:solidFill>
                  <a:schemeClr val="accent5"/>
                </a:solidFill>
                <a:latin typeface="Roboto Mono"/>
                <a:ea typeface="Roboto Mono"/>
                <a:cs typeface="Roboto Mono"/>
                <a:sym typeface="Roboto Mono"/>
                <a:hlinkClick r:id="rId3"/>
              </a:rPr>
              <a:t>strange_numbers.txt</a:t>
            </a:r>
            <a:endParaRPr>
              <a:latin typeface="Roboto Mono"/>
              <a:ea typeface="Roboto Mono"/>
              <a:cs typeface="Roboto Mono"/>
              <a:sym typeface="Roboto Mono"/>
            </a:endParaRPr>
          </a:p>
        </p:txBody>
      </p:sp>
      <p:sp>
        <p:nvSpPr>
          <p:cNvPr id="213" name="Google Shape;213;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website asked us to figure out what some of these “strange data” in a .zip were.</a:t>
            </a:r>
            <a:endParaRPr/>
          </a:p>
          <a:p>
            <a:pPr indent="0" lvl="0" marL="0" rtl="0" algn="l">
              <a:spcBef>
                <a:spcPts val="1600"/>
              </a:spcBef>
              <a:spcAft>
                <a:spcPts val="1600"/>
              </a:spcAft>
              <a:buNone/>
            </a:pPr>
            <a:r>
              <a:rPr lang="en">
                <a:latin typeface="Roboto Mono"/>
                <a:ea typeface="Roboto Mono"/>
                <a:cs typeface="Roboto Mono"/>
                <a:sym typeface="Roboto Mono"/>
              </a:rPr>
              <a:t>42 69 4e 34 72 59 32 41 24 63 49 49</a:t>
            </a:r>
            <a:endParaRPr/>
          </a:p>
        </p:txBody>
      </p:sp>
      <p:sp>
        <p:nvSpPr>
          <p:cNvPr id="214" name="Google Shape;214;p34"/>
          <p:cNvSpPr txBox="1"/>
          <p:nvPr/>
        </p:nvSpPr>
        <p:spPr>
          <a:xfrm>
            <a:off x="6917625" y="445025"/>
            <a:ext cx="1914600" cy="57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r>
              <a:rPr lang="en" sz="3000">
                <a:solidFill>
                  <a:schemeClr val="dk1"/>
                </a:solidFill>
                <a:latin typeface="Oswald"/>
                <a:ea typeface="Oswald"/>
                <a:cs typeface="Oswald"/>
                <a:sym typeface="Oswald"/>
              </a:rPr>
              <a:t>Crypto</a:t>
            </a:r>
            <a:endParaRPr sz="3000">
              <a:solidFill>
                <a:srgbClr val="FFFFFF"/>
              </a:solidFill>
              <a:latin typeface="Oswald"/>
              <a:ea typeface="Oswald"/>
              <a:cs typeface="Oswald"/>
              <a:sym typeface="Oswa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Strange Data: </a:t>
            </a:r>
            <a:r>
              <a:rPr lang="en" u="sng">
                <a:solidFill>
                  <a:schemeClr val="accent5"/>
                </a:solidFill>
                <a:latin typeface="Roboto Mono"/>
                <a:ea typeface="Roboto Mono"/>
                <a:cs typeface="Roboto Mono"/>
                <a:sym typeface="Roboto Mono"/>
                <a:hlinkClick r:id="rId3"/>
              </a:rPr>
              <a:t>strange_numbers.txt</a:t>
            </a:r>
            <a:endParaRPr>
              <a:latin typeface="Roboto Mono"/>
              <a:ea typeface="Roboto Mono"/>
              <a:cs typeface="Roboto Mono"/>
              <a:sym typeface="Roboto Mono"/>
            </a:endParaRPr>
          </a:p>
        </p:txBody>
      </p:sp>
      <p:sp>
        <p:nvSpPr>
          <p:cNvPr id="220" name="Google Shape;220;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website asked us to figure out what some of these “strange data” in a .zip were.</a:t>
            </a:r>
            <a:endParaRPr/>
          </a:p>
          <a:p>
            <a:pPr indent="0" lvl="0" marL="0" rtl="0" algn="l">
              <a:spcBef>
                <a:spcPts val="1600"/>
              </a:spcBef>
              <a:spcAft>
                <a:spcPts val="0"/>
              </a:spcAft>
              <a:buNone/>
            </a:pPr>
            <a:r>
              <a:rPr lang="en">
                <a:latin typeface="Roboto Mono"/>
                <a:ea typeface="Roboto Mono"/>
                <a:cs typeface="Roboto Mono"/>
                <a:sym typeface="Roboto Mono"/>
              </a:rPr>
              <a:t>42 69 4e 34 72 59 32 41 24 63 49 49</a:t>
            </a:r>
            <a:endParaRPr>
              <a:latin typeface="Roboto Mono"/>
              <a:ea typeface="Roboto Mono"/>
              <a:cs typeface="Roboto Mono"/>
              <a:sym typeface="Roboto Mono"/>
            </a:endParaRPr>
          </a:p>
          <a:p>
            <a:pPr indent="0" lvl="0" marL="0" rtl="0" algn="l">
              <a:spcBef>
                <a:spcPts val="1600"/>
              </a:spcBef>
              <a:spcAft>
                <a:spcPts val="1600"/>
              </a:spcAft>
              <a:buNone/>
            </a:pPr>
            <a:r>
              <a:rPr lang="en"/>
              <a:t>Okay, before we give up on this approach, remember that hex numbers (given away by “4e”) can encode ASCII characters, so let’s try converting hex to ASCII.</a:t>
            </a:r>
            <a:endParaRPr/>
          </a:p>
        </p:txBody>
      </p:sp>
      <p:sp>
        <p:nvSpPr>
          <p:cNvPr id="221" name="Google Shape;221;p35"/>
          <p:cNvSpPr txBox="1"/>
          <p:nvPr/>
        </p:nvSpPr>
        <p:spPr>
          <a:xfrm>
            <a:off x="6917625" y="445025"/>
            <a:ext cx="1914600" cy="57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r>
              <a:rPr lang="en" sz="3000">
                <a:solidFill>
                  <a:schemeClr val="dk1"/>
                </a:solidFill>
                <a:latin typeface="Oswald"/>
                <a:ea typeface="Oswald"/>
                <a:cs typeface="Oswald"/>
                <a:sym typeface="Oswald"/>
              </a:rPr>
              <a:t>Crypto</a:t>
            </a:r>
            <a:endParaRPr sz="3000">
              <a:solidFill>
                <a:srgbClr val="FFFFFF"/>
              </a:solidFill>
              <a:latin typeface="Oswald"/>
              <a:ea typeface="Oswald"/>
              <a:cs typeface="Oswald"/>
              <a:sym typeface="Oswa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Strange Data: </a:t>
            </a:r>
            <a:r>
              <a:rPr lang="en" u="sng">
                <a:solidFill>
                  <a:schemeClr val="accent5"/>
                </a:solidFill>
                <a:latin typeface="Roboto Mono"/>
                <a:ea typeface="Roboto Mono"/>
                <a:cs typeface="Roboto Mono"/>
                <a:sym typeface="Roboto Mono"/>
                <a:hlinkClick r:id="rId3"/>
              </a:rPr>
              <a:t>strange_numbers.txt</a:t>
            </a:r>
            <a:endParaRPr>
              <a:latin typeface="Roboto Mono"/>
              <a:ea typeface="Roboto Mono"/>
              <a:cs typeface="Roboto Mono"/>
              <a:sym typeface="Roboto Mono"/>
            </a:endParaRPr>
          </a:p>
        </p:txBody>
      </p:sp>
      <p:sp>
        <p:nvSpPr>
          <p:cNvPr id="227" name="Google Shape;227;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website asked us to figure out what some of these “strange data” in a .zip were.</a:t>
            </a:r>
            <a:endParaRPr/>
          </a:p>
          <a:p>
            <a:pPr indent="0" lvl="0" marL="0" rtl="0" algn="l">
              <a:spcBef>
                <a:spcPts val="1600"/>
              </a:spcBef>
              <a:spcAft>
                <a:spcPts val="1600"/>
              </a:spcAft>
              <a:buNone/>
            </a:pPr>
            <a:r>
              <a:rPr lang="en">
                <a:solidFill>
                  <a:srgbClr val="00FF00"/>
                </a:solidFill>
                <a:latin typeface="Roboto Mono"/>
                <a:ea typeface="Roboto Mono"/>
                <a:cs typeface="Roboto Mono"/>
                <a:sym typeface="Roboto Mono"/>
              </a:rPr>
              <a:t>BiN4rY2A$cII</a:t>
            </a:r>
            <a:endParaRPr>
              <a:solidFill>
                <a:srgbClr val="00FF00"/>
              </a:solidFill>
              <a:latin typeface="Roboto Mono"/>
              <a:ea typeface="Roboto Mono"/>
              <a:cs typeface="Roboto Mono"/>
              <a:sym typeface="Roboto Mono"/>
            </a:endParaRPr>
          </a:p>
        </p:txBody>
      </p:sp>
      <p:sp>
        <p:nvSpPr>
          <p:cNvPr id="228" name="Google Shape;228;p36"/>
          <p:cNvSpPr txBox="1"/>
          <p:nvPr/>
        </p:nvSpPr>
        <p:spPr>
          <a:xfrm>
            <a:off x="6917625" y="445025"/>
            <a:ext cx="1914600" cy="57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r>
              <a:rPr lang="en" sz="3000">
                <a:solidFill>
                  <a:schemeClr val="dk1"/>
                </a:solidFill>
                <a:latin typeface="Oswald"/>
                <a:ea typeface="Oswald"/>
                <a:cs typeface="Oswald"/>
                <a:sym typeface="Oswald"/>
              </a:rPr>
              <a:t>Crypto</a:t>
            </a:r>
            <a:endParaRPr sz="3000">
              <a:solidFill>
                <a:srgbClr val="FFFFFF"/>
              </a:solidFill>
              <a:latin typeface="Oswald"/>
              <a:ea typeface="Oswald"/>
              <a:cs typeface="Oswald"/>
              <a:sym typeface="Oswa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Strange Data: </a:t>
            </a:r>
            <a:r>
              <a:rPr lang="en" u="sng">
                <a:solidFill>
                  <a:schemeClr val="hlink"/>
                </a:solidFill>
                <a:latin typeface="Roboto Mono"/>
                <a:ea typeface="Roboto Mono"/>
                <a:cs typeface="Roboto Mono"/>
                <a:sym typeface="Roboto Mono"/>
                <a:hlinkClick r:id="rId3"/>
              </a:rPr>
              <a:t>1</a:t>
            </a:r>
            <a:r>
              <a:rPr lang="en" u="sng">
                <a:solidFill>
                  <a:schemeClr val="hlink"/>
                </a:solidFill>
                <a:latin typeface="Roboto Mono"/>
                <a:ea typeface="Roboto Mono"/>
                <a:cs typeface="Roboto Mono"/>
                <a:sym typeface="Roboto Mono"/>
                <a:hlinkClick r:id="rId4"/>
              </a:rPr>
              <a:t>.txt</a:t>
            </a:r>
            <a:endParaRPr>
              <a:latin typeface="Roboto Mono"/>
              <a:ea typeface="Roboto Mono"/>
              <a:cs typeface="Roboto Mono"/>
              <a:sym typeface="Roboto Mono"/>
            </a:endParaRPr>
          </a:p>
        </p:txBody>
      </p:sp>
      <p:sp>
        <p:nvSpPr>
          <p:cNvPr id="234" name="Google Shape;234;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website asked us to figure out what some of these “strange data” in a .zip were.</a:t>
            </a:r>
            <a:endParaRPr/>
          </a:p>
          <a:p>
            <a:pPr indent="-342900" lvl="0" marL="457200" rtl="0" algn="l">
              <a:spcBef>
                <a:spcPts val="1600"/>
              </a:spcBef>
              <a:spcAft>
                <a:spcPts val="0"/>
              </a:spcAft>
              <a:buSzPts val="1800"/>
              <a:buFont typeface="Roboto Mono"/>
              <a:buChar char="●"/>
            </a:pPr>
            <a:r>
              <a:rPr lang="en">
                <a:latin typeface="Roboto Mono"/>
                <a:ea typeface="Roboto Mono"/>
                <a:cs typeface="Roboto Mono"/>
                <a:sym typeface="Roboto Mono"/>
              </a:rPr>
              <a:t>NjRfWGExaTNmXzFhX2d1M19vNHB4</a:t>
            </a:r>
            <a:endParaRPr>
              <a:solidFill>
                <a:srgbClr val="00FF00"/>
              </a:solidFill>
            </a:endParaRPr>
          </a:p>
        </p:txBody>
      </p:sp>
      <p:sp>
        <p:nvSpPr>
          <p:cNvPr id="235" name="Google Shape;235;p37"/>
          <p:cNvSpPr txBox="1"/>
          <p:nvPr/>
        </p:nvSpPr>
        <p:spPr>
          <a:xfrm>
            <a:off x="6917625" y="445025"/>
            <a:ext cx="1914600" cy="57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r>
              <a:rPr lang="en" sz="3000">
                <a:solidFill>
                  <a:schemeClr val="dk1"/>
                </a:solidFill>
                <a:latin typeface="Oswald"/>
                <a:ea typeface="Oswald"/>
                <a:cs typeface="Oswald"/>
                <a:sym typeface="Oswald"/>
              </a:rPr>
              <a:t>Crypto</a:t>
            </a:r>
            <a:endParaRPr sz="3000">
              <a:solidFill>
                <a:srgbClr val="FFFFFF"/>
              </a:solidFill>
              <a:latin typeface="Oswald"/>
              <a:ea typeface="Oswald"/>
              <a:cs typeface="Oswald"/>
              <a:sym typeface="Oswa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Strange Data: </a:t>
            </a:r>
            <a:r>
              <a:rPr lang="en" u="sng">
                <a:solidFill>
                  <a:schemeClr val="accent5"/>
                </a:solidFill>
                <a:latin typeface="Roboto Mono"/>
                <a:ea typeface="Roboto Mono"/>
                <a:cs typeface="Roboto Mono"/>
                <a:sym typeface="Roboto Mono"/>
                <a:hlinkClick r:id="rId3"/>
              </a:rPr>
              <a:t>1.txt</a:t>
            </a:r>
            <a:endParaRPr>
              <a:latin typeface="Roboto Mono"/>
              <a:ea typeface="Roboto Mono"/>
              <a:cs typeface="Roboto Mono"/>
              <a:sym typeface="Roboto Mono"/>
            </a:endParaRPr>
          </a:p>
        </p:txBody>
      </p:sp>
      <p:sp>
        <p:nvSpPr>
          <p:cNvPr id="241" name="Google Shape;241;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website asked us to figure out what some of these “strange data” in a .zip were.</a:t>
            </a:r>
            <a:endParaRPr/>
          </a:p>
          <a:p>
            <a:pPr indent="-342900" lvl="0" marL="457200" rtl="0" algn="l">
              <a:spcBef>
                <a:spcPts val="1600"/>
              </a:spcBef>
              <a:spcAft>
                <a:spcPts val="0"/>
              </a:spcAft>
              <a:buSzPts val="1800"/>
              <a:buFont typeface="Roboto Mono"/>
              <a:buChar char="●"/>
            </a:pPr>
            <a:r>
              <a:rPr lang="en">
                <a:latin typeface="Roboto Mono"/>
                <a:ea typeface="Roboto Mono"/>
                <a:cs typeface="Roboto Mono"/>
                <a:sym typeface="Roboto Mono"/>
              </a:rPr>
              <a:t>NjRfWGExaTNmXzFhX2d1M19vNHB4</a:t>
            </a:r>
            <a:endParaRPr>
              <a:latin typeface="Roboto Mono"/>
              <a:ea typeface="Roboto Mono"/>
              <a:cs typeface="Roboto Mono"/>
              <a:sym typeface="Roboto Mono"/>
            </a:endParaRPr>
          </a:p>
          <a:p>
            <a:pPr indent="-342900" lvl="0" marL="457200" rtl="0" algn="l">
              <a:spcBef>
                <a:spcPts val="0"/>
              </a:spcBef>
              <a:spcAft>
                <a:spcPts val="0"/>
              </a:spcAft>
              <a:buSzPts val="1800"/>
              <a:buChar char="●"/>
            </a:pPr>
            <a:r>
              <a:rPr lang="en"/>
              <a:t>b</a:t>
            </a:r>
            <a:r>
              <a:rPr lang="en"/>
              <a:t>ase64 &gt; </a:t>
            </a:r>
            <a:r>
              <a:rPr lang="en">
                <a:latin typeface="Roboto Mono"/>
                <a:ea typeface="Roboto Mono"/>
                <a:cs typeface="Roboto Mono"/>
                <a:sym typeface="Roboto Mono"/>
              </a:rPr>
              <a:t>64_Xa1i3f_1a_gu3_o4px</a:t>
            </a:r>
            <a:endParaRPr>
              <a:solidFill>
                <a:srgbClr val="00FF00"/>
              </a:solidFill>
            </a:endParaRPr>
          </a:p>
        </p:txBody>
      </p:sp>
      <p:sp>
        <p:nvSpPr>
          <p:cNvPr id="242" name="Google Shape;242;p38"/>
          <p:cNvSpPr txBox="1"/>
          <p:nvPr/>
        </p:nvSpPr>
        <p:spPr>
          <a:xfrm>
            <a:off x="6917625" y="445025"/>
            <a:ext cx="1914600" cy="57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r>
              <a:rPr lang="en" sz="3000">
                <a:solidFill>
                  <a:schemeClr val="dk1"/>
                </a:solidFill>
                <a:latin typeface="Oswald"/>
                <a:ea typeface="Oswald"/>
                <a:cs typeface="Oswald"/>
                <a:sym typeface="Oswald"/>
              </a:rPr>
              <a:t>Crypto</a:t>
            </a:r>
            <a:endParaRPr sz="3000">
              <a:solidFill>
                <a:srgbClr val="FFFFFF"/>
              </a:solidFill>
              <a:latin typeface="Oswald"/>
              <a:ea typeface="Oswald"/>
              <a:cs typeface="Oswald"/>
              <a:sym typeface="Oswa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Strange Data: </a:t>
            </a:r>
            <a:r>
              <a:rPr lang="en" u="sng">
                <a:solidFill>
                  <a:schemeClr val="accent5"/>
                </a:solidFill>
                <a:latin typeface="Roboto Mono"/>
                <a:ea typeface="Roboto Mono"/>
                <a:cs typeface="Roboto Mono"/>
                <a:sym typeface="Roboto Mono"/>
                <a:hlinkClick r:id="rId3"/>
              </a:rPr>
              <a:t>1.txt</a:t>
            </a:r>
            <a:endParaRPr>
              <a:latin typeface="Roboto Mono"/>
              <a:ea typeface="Roboto Mono"/>
              <a:cs typeface="Roboto Mono"/>
              <a:sym typeface="Roboto Mono"/>
            </a:endParaRPr>
          </a:p>
        </p:txBody>
      </p:sp>
      <p:sp>
        <p:nvSpPr>
          <p:cNvPr id="248" name="Google Shape;248;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website asked us to figure out what some of these “strange data” in a .zip were.</a:t>
            </a:r>
            <a:endParaRPr/>
          </a:p>
          <a:p>
            <a:pPr indent="-342900" lvl="0" marL="457200" rtl="0" algn="l">
              <a:spcBef>
                <a:spcPts val="1600"/>
              </a:spcBef>
              <a:spcAft>
                <a:spcPts val="0"/>
              </a:spcAft>
              <a:buSzPts val="1800"/>
              <a:buFont typeface="Roboto Mono"/>
              <a:buChar char="●"/>
            </a:pPr>
            <a:r>
              <a:rPr lang="en">
                <a:latin typeface="Roboto Mono"/>
                <a:ea typeface="Roboto Mono"/>
                <a:cs typeface="Roboto Mono"/>
                <a:sym typeface="Roboto Mono"/>
              </a:rPr>
              <a:t>NjRfWGExaTNmXzFhX2d1M19vNHB4</a:t>
            </a:r>
            <a:endParaRPr>
              <a:latin typeface="Roboto Mono"/>
              <a:ea typeface="Roboto Mono"/>
              <a:cs typeface="Roboto Mono"/>
              <a:sym typeface="Roboto Mono"/>
            </a:endParaRPr>
          </a:p>
          <a:p>
            <a:pPr indent="-342900" lvl="0" marL="457200" rtl="0" algn="l">
              <a:spcBef>
                <a:spcPts val="0"/>
              </a:spcBef>
              <a:spcAft>
                <a:spcPts val="0"/>
              </a:spcAft>
              <a:buSzPts val="1800"/>
              <a:buChar char="●"/>
            </a:pPr>
            <a:r>
              <a:rPr lang="en"/>
              <a:t>base64 &gt; </a:t>
            </a:r>
            <a:r>
              <a:rPr lang="en">
                <a:latin typeface="Roboto Mono"/>
                <a:ea typeface="Roboto Mono"/>
                <a:cs typeface="Roboto Mono"/>
                <a:sym typeface="Roboto Mono"/>
              </a:rPr>
              <a:t>64_Xa1i3f_1a_gu3_o4px</a:t>
            </a:r>
            <a:endParaRPr>
              <a:latin typeface="Roboto Mono"/>
              <a:ea typeface="Roboto Mono"/>
              <a:cs typeface="Roboto Mono"/>
              <a:sym typeface="Roboto Mono"/>
            </a:endParaRPr>
          </a:p>
          <a:p>
            <a:pPr indent="-342900" lvl="0" marL="457200" rtl="0" algn="l">
              <a:spcBef>
                <a:spcPts val="0"/>
              </a:spcBef>
              <a:spcAft>
                <a:spcPts val="0"/>
              </a:spcAft>
              <a:buSzPts val="1800"/>
              <a:buChar char="●"/>
            </a:pPr>
            <a:r>
              <a:rPr lang="en"/>
              <a:t>rot13 &gt; </a:t>
            </a:r>
            <a:r>
              <a:rPr lang="en">
                <a:solidFill>
                  <a:srgbClr val="00FF00"/>
                </a:solidFill>
                <a:latin typeface="Roboto Mono"/>
                <a:ea typeface="Roboto Mono"/>
                <a:cs typeface="Roboto Mono"/>
                <a:sym typeface="Roboto Mono"/>
              </a:rPr>
              <a:t>64_Kn1v3s_1n_th3_b4ck</a:t>
            </a:r>
            <a:endParaRPr>
              <a:solidFill>
                <a:srgbClr val="00FF00"/>
              </a:solidFill>
              <a:latin typeface="Roboto Mono"/>
              <a:ea typeface="Roboto Mono"/>
              <a:cs typeface="Roboto Mono"/>
              <a:sym typeface="Roboto Mono"/>
            </a:endParaRPr>
          </a:p>
        </p:txBody>
      </p:sp>
      <p:sp>
        <p:nvSpPr>
          <p:cNvPr id="249" name="Google Shape;249;p39"/>
          <p:cNvSpPr txBox="1"/>
          <p:nvPr/>
        </p:nvSpPr>
        <p:spPr>
          <a:xfrm>
            <a:off x="6917625" y="445025"/>
            <a:ext cx="1914600" cy="57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r>
              <a:rPr lang="en" sz="3000">
                <a:solidFill>
                  <a:schemeClr val="dk1"/>
                </a:solidFill>
                <a:latin typeface="Oswald"/>
                <a:ea typeface="Oswald"/>
                <a:cs typeface="Oswald"/>
                <a:sym typeface="Oswald"/>
              </a:rPr>
              <a:t>Crypto</a:t>
            </a:r>
            <a:endParaRPr sz="3000">
              <a:solidFill>
                <a:srgbClr val="FFFFFF"/>
              </a:solidFill>
              <a:latin typeface="Oswald"/>
              <a:ea typeface="Oswald"/>
              <a:cs typeface="Oswald"/>
              <a:sym typeface="Oswa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Strange Data: </a:t>
            </a:r>
            <a:r>
              <a:rPr lang="en" u="sng">
                <a:solidFill>
                  <a:schemeClr val="hlink"/>
                </a:solidFill>
                <a:latin typeface="Roboto Mono"/>
                <a:ea typeface="Roboto Mono"/>
                <a:cs typeface="Roboto Mono"/>
                <a:sym typeface="Roboto Mono"/>
                <a:hlinkClick r:id="rId3"/>
              </a:rPr>
              <a:t>dv</a:t>
            </a:r>
            <a:r>
              <a:rPr lang="en" u="sng">
                <a:solidFill>
                  <a:schemeClr val="hlink"/>
                </a:solidFill>
                <a:latin typeface="Roboto Mono"/>
                <a:ea typeface="Roboto Mono"/>
                <a:cs typeface="Roboto Mono"/>
                <a:sym typeface="Roboto Mono"/>
                <a:hlinkClick r:id="rId4"/>
              </a:rPr>
              <a:t>.txt</a:t>
            </a:r>
            <a:endParaRPr>
              <a:latin typeface="Roboto Mono"/>
              <a:ea typeface="Roboto Mono"/>
              <a:cs typeface="Roboto Mono"/>
              <a:sym typeface="Roboto Mono"/>
            </a:endParaRPr>
          </a:p>
        </p:txBody>
      </p:sp>
      <p:sp>
        <p:nvSpPr>
          <p:cNvPr id="255" name="Google Shape;255;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website asked us to figure out what some of these “strange data” in a .zip were.</a:t>
            </a:r>
            <a:endParaRPr>
              <a:latin typeface="Roboto Mono"/>
              <a:ea typeface="Roboto Mono"/>
              <a:cs typeface="Roboto Mono"/>
              <a:sym typeface="Roboto Mono"/>
            </a:endParaRPr>
          </a:p>
          <a:p>
            <a:pPr indent="-342900" lvl="0" marL="457200" rtl="0" algn="l">
              <a:spcBef>
                <a:spcPts val="1600"/>
              </a:spcBef>
              <a:spcAft>
                <a:spcPts val="0"/>
              </a:spcAft>
              <a:buSzPts val="1800"/>
              <a:buFont typeface="Roboto Mono"/>
              <a:buChar char="●"/>
            </a:pPr>
            <a:r>
              <a:rPr lang="en">
                <a:latin typeface="Roboto Mono"/>
                <a:ea typeface="Roboto Mono"/>
                <a:cs typeface="Roboto Mono"/>
                <a:sym typeface="Roboto Mono"/>
              </a:rPr>
              <a:t>y3d{1337{d4jt3p{t3fx0ape</a:t>
            </a:r>
            <a:endParaRPr>
              <a:solidFill>
                <a:srgbClr val="00FF00"/>
              </a:solidFill>
            </a:endParaRPr>
          </a:p>
        </p:txBody>
      </p:sp>
      <p:sp>
        <p:nvSpPr>
          <p:cNvPr id="256" name="Google Shape;256;p40"/>
          <p:cNvSpPr txBox="1"/>
          <p:nvPr/>
        </p:nvSpPr>
        <p:spPr>
          <a:xfrm>
            <a:off x="6917625" y="445025"/>
            <a:ext cx="1914600" cy="57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3000">
                <a:solidFill>
                  <a:srgbClr val="FFFFFF"/>
                </a:solidFill>
                <a:latin typeface="Oswald"/>
                <a:ea typeface="Oswald"/>
                <a:cs typeface="Oswald"/>
                <a:sym typeface="Oswald"/>
              </a:rPr>
              <a:t>Crypto</a:t>
            </a:r>
            <a:endParaRPr sz="3000">
              <a:solidFill>
                <a:srgbClr val="FFFFFF"/>
              </a:solidFill>
              <a:latin typeface="Oswald"/>
              <a:ea typeface="Oswald"/>
              <a:cs typeface="Oswald"/>
              <a:sym typeface="Oswa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Strange Data: </a:t>
            </a:r>
            <a:r>
              <a:rPr lang="en" u="sng">
                <a:solidFill>
                  <a:schemeClr val="accent5"/>
                </a:solidFill>
                <a:latin typeface="Roboto Mono"/>
                <a:ea typeface="Roboto Mono"/>
                <a:cs typeface="Roboto Mono"/>
                <a:sym typeface="Roboto Mono"/>
                <a:hlinkClick r:id="rId3"/>
              </a:rPr>
              <a:t>dv.txt</a:t>
            </a:r>
            <a:endParaRPr>
              <a:latin typeface="Roboto Mono"/>
              <a:ea typeface="Roboto Mono"/>
              <a:cs typeface="Roboto Mono"/>
              <a:sym typeface="Roboto Mono"/>
            </a:endParaRPr>
          </a:p>
        </p:txBody>
      </p:sp>
      <p:sp>
        <p:nvSpPr>
          <p:cNvPr id="262" name="Google Shape;262;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website asked us to figure out what some of these “strange data” in a .zip were.</a:t>
            </a:r>
            <a:endParaRPr>
              <a:latin typeface="Roboto Mono"/>
              <a:ea typeface="Roboto Mono"/>
              <a:cs typeface="Roboto Mono"/>
              <a:sym typeface="Roboto Mono"/>
            </a:endParaRPr>
          </a:p>
          <a:p>
            <a:pPr indent="-342900" lvl="0" marL="457200" rtl="0" algn="l">
              <a:spcBef>
                <a:spcPts val="1600"/>
              </a:spcBef>
              <a:spcAft>
                <a:spcPts val="0"/>
              </a:spcAft>
              <a:buSzPts val="1800"/>
              <a:buFont typeface="Roboto Mono"/>
              <a:buChar char="●"/>
            </a:pPr>
            <a:r>
              <a:rPr lang="en">
                <a:latin typeface="Roboto Mono"/>
                <a:ea typeface="Roboto Mono"/>
                <a:cs typeface="Roboto Mono"/>
                <a:sym typeface="Roboto Mono"/>
              </a:rPr>
              <a:t>y3d{1337{d4jt3p{t3fx0ape</a:t>
            </a:r>
            <a:endParaRPr>
              <a:latin typeface="Roboto Mono"/>
              <a:ea typeface="Roboto Mono"/>
              <a:cs typeface="Roboto Mono"/>
              <a:sym typeface="Roboto Mono"/>
            </a:endParaRPr>
          </a:p>
          <a:p>
            <a:pPr indent="-342900" lvl="0" marL="457200" rtl="0" algn="l">
              <a:spcBef>
                <a:spcPts val="0"/>
              </a:spcBef>
              <a:spcAft>
                <a:spcPts val="0"/>
              </a:spcAft>
              <a:buSzPts val="1800"/>
              <a:buChar char="●"/>
            </a:pPr>
            <a:r>
              <a:rPr lang="en"/>
              <a:t>We had no idea</a:t>
            </a:r>
            <a:endParaRPr/>
          </a:p>
          <a:p>
            <a:pPr indent="0" lvl="0" marL="0" rtl="0" algn="l">
              <a:spcBef>
                <a:spcPts val="1600"/>
              </a:spcBef>
              <a:spcAft>
                <a:spcPts val="1600"/>
              </a:spcAft>
              <a:buNone/>
            </a:pPr>
            <a:r>
              <a:t/>
            </a:r>
            <a:endParaRPr/>
          </a:p>
        </p:txBody>
      </p:sp>
      <p:sp>
        <p:nvSpPr>
          <p:cNvPr id="263" name="Google Shape;263;p41"/>
          <p:cNvSpPr txBox="1"/>
          <p:nvPr/>
        </p:nvSpPr>
        <p:spPr>
          <a:xfrm>
            <a:off x="6917625" y="445025"/>
            <a:ext cx="1914600" cy="57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3000">
                <a:solidFill>
                  <a:srgbClr val="FFFFFF"/>
                </a:solidFill>
                <a:latin typeface="Oswald"/>
                <a:ea typeface="Oswald"/>
                <a:cs typeface="Oswald"/>
                <a:sym typeface="Oswald"/>
              </a:rPr>
              <a:t>Crypto</a:t>
            </a:r>
            <a:endParaRPr sz="3000">
              <a:solidFill>
                <a:srgbClr val="FFFFFF"/>
              </a:solidFill>
              <a:latin typeface="Oswald"/>
              <a:ea typeface="Oswald"/>
              <a:cs typeface="Oswald"/>
              <a:sym typeface="Oswa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Flag for Signing Up</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Free flag: </a:t>
            </a:r>
            <a:r>
              <a:rPr lang="en">
                <a:solidFill>
                  <a:srgbClr val="00FF00"/>
                </a:solidFill>
              </a:rPr>
              <a:t>passw0rd</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Strange Data: </a:t>
            </a:r>
            <a:r>
              <a:rPr lang="en" u="sng">
                <a:solidFill>
                  <a:schemeClr val="accent5"/>
                </a:solidFill>
                <a:latin typeface="Roboto Mono"/>
                <a:ea typeface="Roboto Mono"/>
                <a:cs typeface="Roboto Mono"/>
                <a:sym typeface="Roboto Mono"/>
                <a:hlinkClick r:id="rId3"/>
              </a:rPr>
              <a:t>dv.txt</a:t>
            </a:r>
            <a:endParaRPr>
              <a:latin typeface="Roboto Mono"/>
              <a:ea typeface="Roboto Mono"/>
              <a:cs typeface="Roboto Mono"/>
              <a:sym typeface="Roboto Mono"/>
            </a:endParaRPr>
          </a:p>
        </p:txBody>
      </p:sp>
      <p:sp>
        <p:nvSpPr>
          <p:cNvPr id="269" name="Google Shape;269;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website asked us to figure out what some of these “strange data” in a .zip were.</a:t>
            </a:r>
            <a:endParaRPr>
              <a:latin typeface="Roboto Mono"/>
              <a:ea typeface="Roboto Mono"/>
              <a:cs typeface="Roboto Mono"/>
              <a:sym typeface="Roboto Mono"/>
            </a:endParaRPr>
          </a:p>
          <a:p>
            <a:pPr indent="-342900" lvl="0" marL="457200" rtl="0" algn="l">
              <a:spcBef>
                <a:spcPts val="1600"/>
              </a:spcBef>
              <a:spcAft>
                <a:spcPts val="0"/>
              </a:spcAft>
              <a:buSzPts val="1800"/>
              <a:buFont typeface="Roboto Mono"/>
              <a:buChar char="●"/>
            </a:pPr>
            <a:r>
              <a:rPr lang="en">
                <a:latin typeface="Roboto Mono"/>
                <a:ea typeface="Roboto Mono"/>
                <a:cs typeface="Roboto Mono"/>
                <a:sym typeface="Roboto Mono"/>
              </a:rPr>
              <a:t>y3d{1337{d4jt3p{t3fx0ape</a:t>
            </a:r>
            <a:endParaRPr>
              <a:solidFill>
                <a:srgbClr val="00FF00"/>
              </a:solidFill>
            </a:endParaRPr>
          </a:p>
        </p:txBody>
      </p:sp>
      <p:pic>
        <p:nvPicPr>
          <p:cNvPr id="270" name="Google Shape;270;p42"/>
          <p:cNvPicPr preferRelativeResize="0"/>
          <p:nvPr/>
        </p:nvPicPr>
        <p:blipFill>
          <a:blip r:embed="rId4">
            <a:alphaModFix/>
          </a:blip>
          <a:stretch>
            <a:fillRect/>
          </a:stretch>
        </p:blipFill>
        <p:spPr>
          <a:xfrm>
            <a:off x="1335775" y="2504409"/>
            <a:ext cx="6472450" cy="2152075"/>
          </a:xfrm>
          <a:prstGeom prst="rect">
            <a:avLst/>
          </a:prstGeom>
          <a:noFill/>
          <a:ln>
            <a:noFill/>
          </a:ln>
        </p:spPr>
      </p:pic>
      <p:sp>
        <p:nvSpPr>
          <p:cNvPr id="271" name="Google Shape;271;p42"/>
          <p:cNvSpPr txBox="1"/>
          <p:nvPr/>
        </p:nvSpPr>
        <p:spPr>
          <a:xfrm>
            <a:off x="6917625" y="445025"/>
            <a:ext cx="1914600" cy="57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3000">
                <a:solidFill>
                  <a:srgbClr val="FFFFFF"/>
                </a:solidFill>
                <a:latin typeface="Oswald"/>
                <a:ea typeface="Oswald"/>
                <a:cs typeface="Oswald"/>
                <a:sym typeface="Oswald"/>
              </a:rPr>
              <a:t>Crypto</a:t>
            </a:r>
            <a:endParaRPr sz="3000">
              <a:solidFill>
                <a:srgbClr val="FFFFFF"/>
              </a:solidFill>
              <a:latin typeface="Oswald"/>
              <a:ea typeface="Oswald"/>
              <a:cs typeface="Oswald"/>
              <a:sym typeface="Oswa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Strange Data: </a:t>
            </a:r>
            <a:r>
              <a:rPr lang="en" u="sng">
                <a:solidFill>
                  <a:schemeClr val="accent5"/>
                </a:solidFill>
                <a:latin typeface="Roboto Mono"/>
                <a:ea typeface="Roboto Mono"/>
                <a:cs typeface="Roboto Mono"/>
                <a:sym typeface="Roboto Mono"/>
                <a:hlinkClick r:id="rId3"/>
              </a:rPr>
              <a:t>dv.txt</a:t>
            </a:r>
            <a:endParaRPr>
              <a:latin typeface="Roboto Mono"/>
              <a:ea typeface="Roboto Mono"/>
              <a:cs typeface="Roboto Mono"/>
              <a:sym typeface="Roboto Mono"/>
            </a:endParaRPr>
          </a:p>
        </p:txBody>
      </p:sp>
      <p:sp>
        <p:nvSpPr>
          <p:cNvPr id="277" name="Google Shape;277;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website asked us to figure out what some of these “strange data” in a .zip were.</a:t>
            </a:r>
            <a:endParaRPr>
              <a:latin typeface="Roboto Mono"/>
              <a:ea typeface="Roboto Mono"/>
              <a:cs typeface="Roboto Mono"/>
              <a:sym typeface="Roboto Mono"/>
            </a:endParaRPr>
          </a:p>
          <a:p>
            <a:pPr indent="-342900" lvl="0" marL="457200" rtl="0" algn="l">
              <a:spcBef>
                <a:spcPts val="1600"/>
              </a:spcBef>
              <a:spcAft>
                <a:spcPts val="0"/>
              </a:spcAft>
              <a:buSzPts val="1800"/>
              <a:buFont typeface="Roboto Mono"/>
              <a:buChar char="●"/>
            </a:pPr>
            <a:r>
              <a:rPr lang="en">
                <a:latin typeface="Roboto Mono"/>
                <a:ea typeface="Roboto Mono"/>
                <a:cs typeface="Roboto Mono"/>
                <a:sym typeface="Roboto Mono"/>
              </a:rPr>
              <a:t>y3d{1337{d4jt3p{t3fx0ape</a:t>
            </a:r>
            <a:endParaRPr/>
          </a:p>
          <a:p>
            <a:pPr indent="-342900" lvl="0" marL="457200" rtl="0" algn="l">
              <a:spcBef>
                <a:spcPts val="0"/>
              </a:spcBef>
              <a:spcAft>
                <a:spcPts val="0"/>
              </a:spcAft>
              <a:buSzPts val="1800"/>
              <a:buChar char="●"/>
            </a:pPr>
            <a:r>
              <a:rPr lang="en"/>
              <a:t>DVORAK! </a:t>
            </a:r>
            <a:r>
              <a:rPr lang="en" u="sng">
                <a:solidFill>
                  <a:schemeClr val="hlink"/>
                </a:solidFill>
                <a:hlinkClick r:id="rId4"/>
              </a:rPr>
              <a:t>https://www.branah.com/dvorak</a:t>
            </a:r>
            <a:endParaRPr>
              <a:solidFill>
                <a:srgbClr val="00FF00"/>
              </a:solidFill>
            </a:endParaRPr>
          </a:p>
        </p:txBody>
      </p:sp>
      <p:sp>
        <p:nvSpPr>
          <p:cNvPr id="278" name="Google Shape;278;p43"/>
          <p:cNvSpPr txBox="1"/>
          <p:nvPr/>
        </p:nvSpPr>
        <p:spPr>
          <a:xfrm>
            <a:off x="6917625" y="445025"/>
            <a:ext cx="1914600" cy="57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3000">
                <a:solidFill>
                  <a:srgbClr val="FFFFFF"/>
                </a:solidFill>
                <a:latin typeface="Oswald"/>
                <a:ea typeface="Oswald"/>
                <a:cs typeface="Oswald"/>
                <a:sym typeface="Oswald"/>
              </a:rPr>
              <a:t>Crypto</a:t>
            </a:r>
            <a:endParaRPr sz="3000">
              <a:solidFill>
                <a:srgbClr val="FFFFFF"/>
              </a:solidFill>
              <a:latin typeface="Oswald"/>
              <a:ea typeface="Oswald"/>
              <a:cs typeface="Oswald"/>
              <a:sym typeface="Oswald"/>
            </a:endParaRPr>
          </a:p>
        </p:txBody>
      </p:sp>
      <p:pic>
        <p:nvPicPr>
          <p:cNvPr id="279" name="Google Shape;279;p43"/>
          <p:cNvPicPr preferRelativeResize="0"/>
          <p:nvPr/>
        </p:nvPicPr>
        <p:blipFill>
          <a:blip r:embed="rId5">
            <a:alphaModFix/>
          </a:blip>
          <a:stretch>
            <a:fillRect/>
          </a:stretch>
        </p:blipFill>
        <p:spPr>
          <a:xfrm>
            <a:off x="1335775" y="2504409"/>
            <a:ext cx="6472450" cy="21520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Strange Data: </a:t>
            </a:r>
            <a:r>
              <a:rPr lang="en" u="sng">
                <a:solidFill>
                  <a:schemeClr val="accent5"/>
                </a:solidFill>
                <a:latin typeface="Roboto Mono"/>
                <a:ea typeface="Roboto Mono"/>
                <a:cs typeface="Roboto Mono"/>
                <a:sym typeface="Roboto Mono"/>
                <a:hlinkClick r:id="rId3"/>
              </a:rPr>
              <a:t>dv.txt</a:t>
            </a:r>
            <a:endParaRPr>
              <a:latin typeface="Roboto Mono"/>
              <a:ea typeface="Roboto Mono"/>
              <a:cs typeface="Roboto Mono"/>
              <a:sym typeface="Roboto Mono"/>
            </a:endParaRPr>
          </a:p>
        </p:txBody>
      </p:sp>
      <p:sp>
        <p:nvSpPr>
          <p:cNvPr id="285" name="Google Shape;285;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website asked us to figure out what some of these “strange data” in a .zip were.</a:t>
            </a:r>
            <a:endParaRPr>
              <a:latin typeface="Roboto Mono"/>
              <a:ea typeface="Roboto Mono"/>
              <a:cs typeface="Roboto Mono"/>
              <a:sym typeface="Roboto Mono"/>
            </a:endParaRPr>
          </a:p>
          <a:p>
            <a:pPr indent="-342900" lvl="0" marL="457200" rtl="0" algn="l">
              <a:spcBef>
                <a:spcPts val="1600"/>
              </a:spcBef>
              <a:spcAft>
                <a:spcPts val="0"/>
              </a:spcAft>
              <a:buSzPts val="1800"/>
              <a:buFont typeface="Roboto Mono"/>
              <a:buChar char="●"/>
            </a:pPr>
            <a:r>
              <a:rPr lang="en">
                <a:latin typeface="Roboto Mono"/>
                <a:ea typeface="Roboto Mono"/>
                <a:cs typeface="Roboto Mono"/>
                <a:sym typeface="Roboto Mono"/>
              </a:rPr>
              <a:t>y3d{1337{d4jt3p{t3fx0ape</a:t>
            </a:r>
            <a:endParaRPr/>
          </a:p>
          <a:p>
            <a:pPr indent="-342900" lvl="0" marL="457200" rtl="0" algn="l">
              <a:spcBef>
                <a:spcPts val="0"/>
              </a:spcBef>
              <a:spcAft>
                <a:spcPts val="0"/>
              </a:spcAft>
              <a:buSzPts val="1800"/>
              <a:buChar char="●"/>
            </a:pPr>
            <a:r>
              <a:rPr lang="en"/>
              <a:t>Flag: </a:t>
            </a:r>
            <a:r>
              <a:rPr lang="en">
                <a:solidFill>
                  <a:srgbClr val="00FF00"/>
                </a:solidFill>
                <a:latin typeface="Roboto Mono"/>
                <a:ea typeface="Roboto Mono"/>
                <a:cs typeface="Roboto Mono"/>
                <a:sym typeface="Roboto Mono"/>
              </a:rPr>
              <a:t>t3h_1337_h4ck3r_k3yb0ard</a:t>
            </a:r>
            <a:endParaRPr>
              <a:solidFill>
                <a:srgbClr val="00FF00"/>
              </a:solidFill>
              <a:latin typeface="Roboto Mono"/>
              <a:ea typeface="Roboto Mono"/>
              <a:cs typeface="Roboto Mono"/>
              <a:sym typeface="Roboto Mono"/>
            </a:endParaRPr>
          </a:p>
        </p:txBody>
      </p:sp>
      <p:sp>
        <p:nvSpPr>
          <p:cNvPr id="286" name="Google Shape;286;p44"/>
          <p:cNvSpPr txBox="1"/>
          <p:nvPr/>
        </p:nvSpPr>
        <p:spPr>
          <a:xfrm>
            <a:off x="6917625" y="445025"/>
            <a:ext cx="1914600" cy="57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3000">
                <a:solidFill>
                  <a:srgbClr val="FFFFFF"/>
                </a:solidFill>
                <a:latin typeface="Oswald"/>
                <a:ea typeface="Oswald"/>
                <a:cs typeface="Oswald"/>
                <a:sym typeface="Oswald"/>
              </a:rPr>
              <a:t>Crypto</a:t>
            </a:r>
            <a:endParaRPr sz="3000">
              <a:solidFill>
                <a:srgbClr val="FFFFFF"/>
              </a:solidFill>
              <a:latin typeface="Oswald"/>
              <a:ea typeface="Oswald"/>
              <a:cs typeface="Oswald"/>
              <a:sym typeface="Oswa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Flags</a:t>
            </a:r>
            <a:endParaRPr>
              <a:latin typeface="Roboto Mono"/>
              <a:ea typeface="Roboto Mono"/>
              <a:cs typeface="Roboto Mono"/>
              <a:sym typeface="Roboto Mono"/>
            </a:endParaRPr>
          </a:p>
        </p:txBody>
      </p:sp>
      <p:sp>
        <p:nvSpPr>
          <p:cNvPr id="292" name="Google Shape;292;p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Blake and Adam got a bunch:</a:t>
            </a:r>
            <a:endParaRPr/>
          </a:p>
          <a:p>
            <a:pPr indent="-317500" lvl="1" marL="914400" rtl="0" algn="l">
              <a:spcBef>
                <a:spcPts val="0"/>
              </a:spcBef>
              <a:spcAft>
                <a:spcPts val="0"/>
              </a:spcAft>
              <a:buSzPts val="1400"/>
              <a:buChar char="○"/>
            </a:pPr>
            <a:r>
              <a:rPr lang="en"/>
              <a:t>d3 - ENdP01ntPr0t3cti0N - 300 pts</a:t>
            </a:r>
            <a:endParaRPr/>
          </a:p>
          <a:p>
            <a:pPr indent="-317500" lvl="1" marL="914400" rtl="0" algn="l">
              <a:spcBef>
                <a:spcPts val="0"/>
              </a:spcBef>
              <a:spcAft>
                <a:spcPts val="0"/>
              </a:spcAft>
              <a:buSzPts val="1400"/>
              <a:buChar char="○"/>
            </a:pPr>
            <a:r>
              <a:rPr lang="en"/>
              <a:t>L0gh4x - 75 pts</a:t>
            </a:r>
            <a:endParaRPr/>
          </a:p>
          <a:p>
            <a:pPr indent="-342900" lvl="0" marL="457200" rtl="0" algn="l">
              <a:spcBef>
                <a:spcPts val="0"/>
              </a:spcBef>
              <a:spcAft>
                <a:spcPts val="0"/>
              </a:spcAft>
              <a:buSzPts val="1800"/>
              <a:buFont typeface="Roboto Mono"/>
              <a:buChar char="●"/>
            </a:pPr>
            <a:r>
              <a:rPr lang="en"/>
              <a:t>Josh and Brian Hull: </a:t>
            </a:r>
            <a:r>
              <a:rPr lang="en" u="sng">
                <a:solidFill>
                  <a:schemeClr val="hlink"/>
                </a:solidFill>
                <a:latin typeface="Roboto Mono"/>
                <a:ea typeface="Roboto Mono"/>
                <a:cs typeface="Roboto Mono"/>
                <a:sym typeface="Roboto Mono"/>
                <a:hlinkClick r:id="rId3"/>
              </a:rPr>
              <a:t>rc4.js.txt</a:t>
            </a:r>
            <a:endParaRPr/>
          </a:p>
          <a:p>
            <a:pPr indent="-342900" lvl="0" marL="457200" marR="0" rtl="0" algn="l">
              <a:lnSpc>
                <a:spcPct val="115000"/>
              </a:lnSpc>
              <a:spcBef>
                <a:spcPts val="0"/>
              </a:spcBef>
              <a:spcAft>
                <a:spcPts val="0"/>
              </a:spcAft>
              <a:buClr>
                <a:schemeClr val="accent3"/>
              </a:buClr>
              <a:buSzPts val="1800"/>
              <a:buFont typeface="Average"/>
              <a:buChar char="●"/>
            </a:pPr>
            <a:r>
              <a:rPr lang="en"/>
              <a:t>Clay: some SQL injection</a:t>
            </a:r>
            <a:endParaRPr/>
          </a:p>
        </p:txBody>
      </p:sp>
      <p:sp>
        <p:nvSpPr>
          <p:cNvPr id="293" name="Google Shape;293;p45"/>
          <p:cNvSpPr txBox="1"/>
          <p:nvPr/>
        </p:nvSpPr>
        <p:spPr>
          <a:xfrm>
            <a:off x="6917625" y="445025"/>
            <a:ext cx="1914600" cy="57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t/>
            </a:r>
            <a:endParaRPr sz="3000">
              <a:solidFill>
                <a:srgbClr val="FFFFFF"/>
              </a:solidFill>
              <a:latin typeface="Oswald"/>
              <a:ea typeface="Oswald"/>
              <a:cs typeface="Oswald"/>
              <a:sym typeface="Oswa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Unsolved</a:t>
            </a:r>
            <a:endParaRPr>
              <a:latin typeface="Roboto Mono"/>
              <a:ea typeface="Roboto Mono"/>
              <a:cs typeface="Roboto Mono"/>
              <a:sym typeface="Roboto Mono"/>
            </a:endParaRPr>
          </a:p>
        </p:txBody>
      </p:sp>
      <p:sp>
        <p:nvSpPr>
          <p:cNvPr id="299" name="Google Shape;299;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strange-files</a:t>
            </a:r>
            <a:endParaRPr/>
          </a:p>
          <a:p>
            <a:pPr indent="-317500" lvl="1" marL="914400" rtl="0" algn="l">
              <a:spcBef>
                <a:spcPts val="0"/>
              </a:spcBef>
              <a:spcAft>
                <a:spcPts val="0"/>
              </a:spcAft>
              <a:buSzPts val="1400"/>
              <a:buChar char="○"/>
            </a:pPr>
            <a:r>
              <a:rPr lang="en" u="sng">
                <a:solidFill>
                  <a:schemeClr val="hlink"/>
                </a:solidFill>
                <a:hlinkClick r:id="rId3"/>
              </a:rPr>
              <a:t>ez-crackme</a:t>
            </a:r>
            <a:endParaRPr/>
          </a:p>
          <a:p>
            <a:pPr indent="-317500" lvl="1" marL="914400" rtl="0" algn="l">
              <a:spcBef>
                <a:spcPts val="0"/>
              </a:spcBef>
              <a:spcAft>
                <a:spcPts val="0"/>
              </a:spcAft>
              <a:buSzPts val="1400"/>
              <a:buChar char="○"/>
            </a:pPr>
            <a:r>
              <a:rPr lang="en" u="sng">
                <a:solidFill>
                  <a:schemeClr val="hlink"/>
                </a:solidFill>
                <a:hlinkClick r:id="rId4"/>
              </a:rPr>
              <a:t>w</a:t>
            </a:r>
            <a:r>
              <a:rPr lang="en" u="sng">
                <a:solidFill>
                  <a:schemeClr val="hlink"/>
                </a:solidFill>
                <a:hlinkClick r:id="rId5"/>
              </a:rPr>
              <a:t>rblr</a:t>
            </a:r>
            <a:endParaRPr/>
          </a:p>
          <a:p>
            <a:pPr indent="-317500" lvl="1" marL="914400" rtl="0" algn="l">
              <a:spcBef>
                <a:spcPts val="0"/>
              </a:spcBef>
              <a:spcAft>
                <a:spcPts val="0"/>
              </a:spcAft>
              <a:buSzPts val="1400"/>
              <a:buChar char="○"/>
            </a:pPr>
            <a:r>
              <a:rPr lang="en" u="sng">
                <a:solidFill>
                  <a:schemeClr val="hlink"/>
                </a:solidFill>
                <a:hlinkClick r:id="rId6"/>
              </a:rPr>
              <a:t>slky.smooth</a:t>
            </a:r>
            <a:endParaRPr/>
          </a:p>
          <a:p>
            <a:pPr indent="-342900" lvl="0" marL="457200" rtl="0" algn="l">
              <a:spcBef>
                <a:spcPts val="0"/>
              </a:spcBef>
              <a:spcAft>
                <a:spcPts val="0"/>
              </a:spcAft>
              <a:buSzPts val="1800"/>
              <a:buChar char="●"/>
            </a:pPr>
            <a:r>
              <a:rPr lang="en"/>
              <a:t>strange-data</a:t>
            </a:r>
            <a:endParaRPr/>
          </a:p>
          <a:p>
            <a:pPr indent="-317500" lvl="1" marL="914400" rtl="0" algn="l">
              <a:spcBef>
                <a:spcPts val="0"/>
              </a:spcBef>
              <a:spcAft>
                <a:spcPts val="0"/>
              </a:spcAft>
              <a:buSzPts val="1400"/>
              <a:buChar char="○"/>
            </a:pPr>
            <a:r>
              <a:rPr lang="en" u="sng">
                <a:solidFill>
                  <a:schemeClr val="hlink"/>
                </a:solidFill>
                <a:hlinkClick r:id="rId7"/>
              </a:rPr>
              <a:t>2.txt</a:t>
            </a:r>
            <a:endParaRPr/>
          </a:p>
          <a:p>
            <a:pPr indent="-317500" lvl="1" marL="914400" rtl="0" algn="l">
              <a:spcBef>
                <a:spcPts val="0"/>
              </a:spcBef>
              <a:spcAft>
                <a:spcPts val="0"/>
              </a:spcAft>
              <a:buSzPts val="1400"/>
              <a:buChar char="○"/>
            </a:pPr>
            <a:r>
              <a:rPr lang="en" u="sng">
                <a:solidFill>
                  <a:schemeClr val="hlink"/>
                </a:solidFill>
                <a:hlinkClick r:id="rId8"/>
              </a:rPr>
              <a:t>xor.js.txt</a:t>
            </a:r>
            <a:endParaRPr/>
          </a:p>
          <a:p>
            <a:pPr indent="-317500" lvl="1" marL="914400" rtl="0" algn="l">
              <a:spcBef>
                <a:spcPts val="0"/>
              </a:spcBef>
              <a:spcAft>
                <a:spcPts val="0"/>
              </a:spcAft>
              <a:buSzPts val="1400"/>
              <a:buChar char="○"/>
            </a:pPr>
            <a:r>
              <a:rPr lang="en" u="sng">
                <a:solidFill>
                  <a:schemeClr val="hlink"/>
                </a:solidFill>
                <a:hlinkClick r:id="rId9"/>
              </a:rPr>
              <a:t>pshhh.txt</a:t>
            </a:r>
            <a:endParaRPr/>
          </a:p>
          <a:p>
            <a:pPr indent="-317500" lvl="1" marL="914400" rtl="0" algn="l">
              <a:spcBef>
                <a:spcPts val="0"/>
              </a:spcBef>
              <a:spcAft>
                <a:spcPts val="0"/>
              </a:spcAft>
              <a:buSzPts val="1400"/>
              <a:buChar char="○"/>
            </a:pPr>
            <a:r>
              <a:rPr lang="en" u="sng">
                <a:solidFill>
                  <a:schemeClr val="hlink"/>
                </a:solidFill>
                <a:hlinkClick r:id="rId10"/>
              </a:rPr>
              <a:t>nothing2see</a:t>
            </a:r>
            <a:endParaRPr/>
          </a:p>
        </p:txBody>
      </p:sp>
      <p:sp>
        <p:nvSpPr>
          <p:cNvPr id="300" name="Google Shape;300;p46"/>
          <p:cNvSpPr txBox="1"/>
          <p:nvPr/>
        </p:nvSpPr>
        <p:spPr>
          <a:xfrm>
            <a:off x="6917625" y="445025"/>
            <a:ext cx="1914600" cy="57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t/>
            </a:r>
            <a:endParaRPr sz="3000">
              <a:solidFill>
                <a:srgbClr val="FFFFFF"/>
              </a:solidFill>
              <a:latin typeface="Oswald"/>
              <a:ea typeface="Oswald"/>
              <a:cs typeface="Oswald"/>
              <a:sym typeface="Oswa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Strange Files: </a:t>
            </a:r>
            <a:r>
              <a:rPr lang="en" u="sng">
                <a:solidFill>
                  <a:schemeClr val="hlink"/>
                </a:solidFill>
                <a:latin typeface="Roboto Mono"/>
                <a:ea typeface="Roboto Mono"/>
                <a:cs typeface="Roboto Mono"/>
                <a:sym typeface="Roboto Mono"/>
                <a:hlinkClick r:id="rId3"/>
              </a:rPr>
              <a:t>wrblr</a:t>
            </a:r>
            <a:r>
              <a:rPr lang="en" u="sng">
                <a:solidFill>
                  <a:schemeClr val="hlink"/>
                </a:solidFill>
                <a:latin typeface="Roboto Mono"/>
                <a:ea typeface="Roboto Mono"/>
                <a:cs typeface="Roboto Mono"/>
                <a:sym typeface="Roboto Mono"/>
                <a:hlinkClick r:id="rId4"/>
              </a:rPr>
              <a:t>.tar</a:t>
            </a:r>
            <a:endParaRPr>
              <a:latin typeface="Roboto Mono"/>
              <a:ea typeface="Roboto Mono"/>
              <a:cs typeface="Roboto Mono"/>
              <a:sym typeface="Roboto Mono"/>
            </a:endParaRPr>
          </a:p>
        </p:txBody>
      </p:sp>
      <p:sp>
        <p:nvSpPr>
          <p:cNvPr id="306" name="Google Shape;306;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website asked us to figure out what some of these “strange files” in a .zip were</a:t>
            </a:r>
            <a:endParaRPr>
              <a:solidFill>
                <a:srgbClr val="00FF00"/>
              </a:solidFill>
            </a:endParaRPr>
          </a:p>
        </p:txBody>
      </p:sp>
      <p:sp>
        <p:nvSpPr>
          <p:cNvPr id="307" name="Google Shape;307;p47"/>
          <p:cNvSpPr txBox="1"/>
          <p:nvPr/>
        </p:nvSpPr>
        <p:spPr>
          <a:xfrm>
            <a:off x="6917625" y="445025"/>
            <a:ext cx="1914600" cy="57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3000">
                <a:solidFill>
                  <a:srgbClr val="FFFFFF"/>
                </a:solidFill>
                <a:latin typeface="Oswald"/>
                <a:ea typeface="Oswald"/>
                <a:cs typeface="Oswald"/>
                <a:sym typeface="Oswald"/>
              </a:rPr>
              <a:t>?</a:t>
            </a:r>
            <a:endParaRPr sz="3000">
              <a:solidFill>
                <a:srgbClr val="FFFFFF"/>
              </a:solidFill>
              <a:latin typeface="Oswald"/>
              <a:ea typeface="Oswald"/>
              <a:cs typeface="Oswald"/>
              <a:sym typeface="Oswa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Strange Files: </a:t>
            </a:r>
            <a:r>
              <a:rPr lang="en">
                <a:latin typeface="Roboto Mono"/>
                <a:ea typeface="Roboto Mono"/>
                <a:cs typeface="Roboto Mono"/>
                <a:sym typeface="Roboto Mono"/>
              </a:rPr>
              <a:t>ez</a:t>
            </a:r>
            <a:r>
              <a:rPr lang="en">
                <a:latin typeface="Roboto Mono"/>
                <a:ea typeface="Roboto Mono"/>
                <a:cs typeface="Roboto Mono"/>
                <a:sym typeface="Roboto Mono"/>
              </a:rPr>
              <a:t>.tar</a:t>
            </a:r>
            <a:endParaRPr>
              <a:latin typeface="Roboto Mono"/>
              <a:ea typeface="Roboto Mono"/>
              <a:cs typeface="Roboto Mono"/>
              <a:sym typeface="Roboto Mono"/>
            </a:endParaRPr>
          </a:p>
        </p:txBody>
      </p:sp>
      <p:sp>
        <p:nvSpPr>
          <p:cNvPr id="313" name="Google Shape;313;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website asked us to figure out what some of these “strange files” in a .zip were.</a:t>
            </a:r>
            <a:endParaRPr/>
          </a:p>
          <a:p>
            <a:pPr indent="-342900" lvl="0" marL="457200" rtl="0" algn="l">
              <a:spcBef>
                <a:spcPts val="1600"/>
              </a:spcBef>
              <a:spcAft>
                <a:spcPts val="0"/>
              </a:spcAft>
              <a:buSzPts val="1800"/>
              <a:buChar char="●"/>
            </a:pPr>
            <a:r>
              <a:rPr lang="en"/>
              <a:t>Unzips to file </a:t>
            </a:r>
            <a:r>
              <a:rPr lang="en" u="sng">
                <a:solidFill>
                  <a:schemeClr val="hlink"/>
                </a:solidFill>
                <a:latin typeface="Roboto Mono"/>
                <a:ea typeface="Roboto Mono"/>
                <a:cs typeface="Roboto Mono"/>
                <a:sym typeface="Roboto Mono"/>
                <a:hlinkClick r:id="rId3"/>
              </a:rPr>
              <a:t>ez-crackme</a:t>
            </a:r>
            <a:endParaRPr>
              <a:solidFill>
                <a:srgbClr val="00FF00"/>
              </a:solidFill>
              <a:latin typeface="Roboto Mono"/>
              <a:ea typeface="Roboto Mono"/>
              <a:cs typeface="Roboto Mono"/>
              <a:sym typeface="Roboto Mono"/>
            </a:endParaRPr>
          </a:p>
        </p:txBody>
      </p:sp>
      <p:sp>
        <p:nvSpPr>
          <p:cNvPr id="314" name="Google Shape;314;p48"/>
          <p:cNvSpPr txBox="1"/>
          <p:nvPr/>
        </p:nvSpPr>
        <p:spPr>
          <a:xfrm>
            <a:off x="6917625" y="445025"/>
            <a:ext cx="1914600" cy="57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3000">
                <a:solidFill>
                  <a:srgbClr val="FFFFFF"/>
                </a:solidFill>
                <a:latin typeface="Oswald"/>
                <a:ea typeface="Oswald"/>
                <a:cs typeface="Oswald"/>
                <a:sym typeface="Oswald"/>
              </a:rPr>
              <a:t>Crypto</a:t>
            </a:r>
            <a:endParaRPr sz="3000">
              <a:solidFill>
                <a:srgbClr val="FFFFFF"/>
              </a:solidFill>
              <a:latin typeface="Oswald"/>
              <a:ea typeface="Oswald"/>
              <a:cs typeface="Oswald"/>
              <a:sym typeface="Oswa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Strange Data: </a:t>
            </a:r>
            <a:r>
              <a:rPr lang="en" u="sng">
                <a:solidFill>
                  <a:schemeClr val="hlink"/>
                </a:solidFill>
                <a:latin typeface="Roboto Mono"/>
                <a:ea typeface="Roboto Mono"/>
                <a:cs typeface="Roboto Mono"/>
                <a:sym typeface="Roboto Mono"/>
                <a:hlinkClick r:id="rId3"/>
              </a:rPr>
              <a:t>2</a:t>
            </a:r>
            <a:r>
              <a:rPr lang="en" u="sng">
                <a:solidFill>
                  <a:schemeClr val="hlink"/>
                </a:solidFill>
                <a:latin typeface="Roboto Mono"/>
                <a:ea typeface="Roboto Mono"/>
                <a:cs typeface="Roboto Mono"/>
                <a:sym typeface="Roboto Mono"/>
                <a:hlinkClick r:id="rId4"/>
              </a:rPr>
              <a:t>.txt</a:t>
            </a:r>
            <a:endParaRPr>
              <a:latin typeface="Roboto Mono"/>
              <a:ea typeface="Roboto Mono"/>
              <a:cs typeface="Roboto Mono"/>
              <a:sym typeface="Roboto Mono"/>
            </a:endParaRPr>
          </a:p>
        </p:txBody>
      </p:sp>
      <p:sp>
        <p:nvSpPr>
          <p:cNvPr id="320" name="Google Shape;320;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website asked us to figure out what some of these “strange data” in a .zip were.</a:t>
            </a:r>
            <a:endParaRPr>
              <a:latin typeface="Roboto Mono"/>
              <a:ea typeface="Roboto Mono"/>
              <a:cs typeface="Roboto Mono"/>
              <a:sym typeface="Roboto Mono"/>
            </a:endParaRPr>
          </a:p>
          <a:p>
            <a:pPr indent="-342900" lvl="0" marL="457200" rtl="0" algn="l">
              <a:spcBef>
                <a:spcPts val="1600"/>
              </a:spcBef>
              <a:spcAft>
                <a:spcPts val="0"/>
              </a:spcAft>
              <a:buSzPts val="1800"/>
              <a:buFont typeface="Roboto Mono"/>
              <a:buChar char="●"/>
            </a:pPr>
            <a:r>
              <a:rPr lang="en">
                <a:latin typeface="Roboto Mono"/>
                <a:ea typeface="Roboto Mono"/>
                <a:cs typeface="Roboto Mono"/>
                <a:sym typeface="Roboto Mono"/>
              </a:rPr>
              <a:t>1,3-F@&lt;45G?YqK;1LG2Z@s)fJ</a:t>
            </a:r>
            <a:endParaRPr/>
          </a:p>
        </p:txBody>
      </p:sp>
      <p:sp>
        <p:nvSpPr>
          <p:cNvPr id="321" name="Google Shape;321;p49"/>
          <p:cNvSpPr txBox="1"/>
          <p:nvPr/>
        </p:nvSpPr>
        <p:spPr>
          <a:xfrm>
            <a:off x="6917625" y="445025"/>
            <a:ext cx="1914600" cy="57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3000">
                <a:solidFill>
                  <a:srgbClr val="FFFFFF"/>
                </a:solidFill>
                <a:latin typeface="Oswald"/>
                <a:ea typeface="Oswald"/>
                <a:cs typeface="Oswald"/>
                <a:sym typeface="Oswald"/>
              </a:rPr>
              <a:t>Crypto</a:t>
            </a:r>
            <a:endParaRPr sz="3000">
              <a:solidFill>
                <a:srgbClr val="FFFFFF"/>
              </a:solidFill>
              <a:latin typeface="Oswald"/>
              <a:ea typeface="Oswald"/>
              <a:cs typeface="Oswald"/>
              <a:sym typeface="Oswa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Strange Data: </a:t>
            </a:r>
            <a:r>
              <a:rPr lang="en" u="sng">
                <a:solidFill>
                  <a:schemeClr val="hlink"/>
                </a:solidFill>
                <a:latin typeface="Roboto Mono"/>
                <a:ea typeface="Roboto Mono"/>
                <a:cs typeface="Roboto Mono"/>
                <a:sym typeface="Roboto Mono"/>
                <a:hlinkClick r:id="rId3"/>
              </a:rPr>
              <a:t>pshhh</a:t>
            </a:r>
            <a:r>
              <a:rPr lang="en" u="sng">
                <a:solidFill>
                  <a:schemeClr val="hlink"/>
                </a:solidFill>
                <a:latin typeface="Roboto Mono"/>
                <a:ea typeface="Roboto Mono"/>
                <a:cs typeface="Roboto Mono"/>
                <a:sym typeface="Roboto Mono"/>
                <a:hlinkClick r:id="rId4"/>
              </a:rPr>
              <a:t>.txt</a:t>
            </a:r>
            <a:endParaRPr>
              <a:latin typeface="Roboto Mono"/>
              <a:ea typeface="Roboto Mono"/>
              <a:cs typeface="Roboto Mono"/>
              <a:sym typeface="Roboto Mono"/>
            </a:endParaRPr>
          </a:p>
        </p:txBody>
      </p:sp>
      <p:sp>
        <p:nvSpPr>
          <p:cNvPr id="327" name="Google Shape;327;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website asked us to figure out what some of these “strange data” in a .zip were.</a:t>
            </a:r>
            <a:endParaRPr/>
          </a:p>
        </p:txBody>
      </p:sp>
      <p:sp>
        <p:nvSpPr>
          <p:cNvPr id="328" name="Google Shape;328;p50"/>
          <p:cNvSpPr txBox="1"/>
          <p:nvPr/>
        </p:nvSpPr>
        <p:spPr>
          <a:xfrm>
            <a:off x="6917625" y="445025"/>
            <a:ext cx="1914600" cy="57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3000">
                <a:solidFill>
                  <a:srgbClr val="FFFFFF"/>
                </a:solidFill>
                <a:latin typeface="Oswald"/>
                <a:ea typeface="Oswald"/>
                <a:cs typeface="Oswald"/>
                <a:sym typeface="Oswald"/>
              </a:rPr>
              <a:t>?</a:t>
            </a:r>
            <a:endParaRPr sz="3000">
              <a:solidFill>
                <a:srgbClr val="FFFFFF"/>
              </a:solidFill>
              <a:latin typeface="Oswald"/>
              <a:ea typeface="Oswald"/>
              <a:cs typeface="Oswald"/>
              <a:sym typeface="Oswa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Strange Data: </a:t>
            </a:r>
            <a:r>
              <a:rPr lang="en" u="sng">
                <a:solidFill>
                  <a:schemeClr val="hlink"/>
                </a:solidFill>
                <a:latin typeface="Roboto Mono"/>
                <a:ea typeface="Roboto Mono"/>
                <a:cs typeface="Roboto Mono"/>
                <a:sym typeface="Roboto Mono"/>
                <a:hlinkClick r:id="rId3"/>
              </a:rPr>
              <a:t>pshhh.txt</a:t>
            </a:r>
            <a:endParaRPr>
              <a:latin typeface="Roboto Mono"/>
              <a:ea typeface="Roboto Mono"/>
              <a:cs typeface="Roboto Mono"/>
              <a:sym typeface="Roboto Mono"/>
            </a:endParaRPr>
          </a:p>
        </p:txBody>
      </p:sp>
      <p:sp>
        <p:nvSpPr>
          <p:cNvPr id="334" name="Google Shape;334;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website asked us to figure out what some of these “strange data” in a .zip were.</a:t>
            </a:r>
            <a:endParaRPr>
              <a:latin typeface="Roboto Mono"/>
              <a:ea typeface="Roboto Mono"/>
              <a:cs typeface="Roboto Mono"/>
              <a:sym typeface="Roboto Mono"/>
            </a:endParaRPr>
          </a:p>
          <a:p>
            <a:pPr indent="-342900" lvl="0" marL="457200" rtl="0" algn="l">
              <a:spcBef>
                <a:spcPts val="1600"/>
              </a:spcBef>
              <a:spcAft>
                <a:spcPts val="0"/>
              </a:spcAft>
              <a:buSzPts val="1800"/>
              <a:buChar char="●"/>
            </a:pPr>
            <a:r>
              <a:rPr lang="en"/>
              <a:t>Looks like a shell script, tried various Unix scripting languages (`/bin/sh pshhh.txt`, `/bin/zsh pshhh.txt`, etc.), Powershell, wasted a lot of time on Perl versions</a:t>
            </a:r>
            <a:endParaRPr/>
          </a:p>
          <a:p>
            <a:pPr indent="-342900" lvl="0" marL="457200" rtl="0" algn="l">
              <a:spcBef>
                <a:spcPts val="0"/>
              </a:spcBef>
              <a:spcAft>
                <a:spcPts val="0"/>
              </a:spcAft>
              <a:buSzPts val="1800"/>
              <a:buChar char="●"/>
            </a:pPr>
            <a:r>
              <a:rPr lang="en"/>
              <a:t>Filename is probably a hint</a:t>
            </a:r>
            <a:endParaRPr/>
          </a:p>
          <a:p>
            <a:pPr indent="-342900" lvl="0" marL="457200" rtl="0" algn="l">
              <a:spcBef>
                <a:spcPts val="0"/>
              </a:spcBef>
              <a:spcAft>
                <a:spcPts val="0"/>
              </a:spcAft>
              <a:buSzPts val="1800"/>
              <a:buChar char="●"/>
            </a:pPr>
            <a:r>
              <a:rPr lang="en"/>
              <a:t>May be related to this: </a:t>
            </a:r>
            <a:r>
              <a:rPr lang="en" u="sng">
                <a:solidFill>
                  <a:schemeClr val="hlink"/>
                </a:solidFill>
                <a:hlinkClick r:id="rId4"/>
              </a:rPr>
              <a:t>https://github.com/pglass/pshhh</a:t>
            </a:r>
            <a:endParaRPr/>
          </a:p>
        </p:txBody>
      </p:sp>
      <p:sp>
        <p:nvSpPr>
          <p:cNvPr id="335" name="Google Shape;335;p51"/>
          <p:cNvSpPr txBox="1"/>
          <p:nvPr/>
        </p:nvSpPr>
        <p:spPr>
          <a:xfrm>
            <a:off x="6917625" y="445025"/>
            <a:ext cx="1914600" cy="57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3000">
                <a:solidFill>
                  <a:srgbClr val="FFFFFF"/>
                </a:solidFill>
                <a:latin typeface="Oswald"/>
                <a:ea typeface="Oswald"/>
                <a:cs typeface="Oswald"/>
                <a:sym typeface="Oswald"/>
              </a:rPr>
              <a:t>?</a:t>
            </a:r>
            <a:endParaRPr sz="3000">
              <a:solidFill>
                <a:srgbClr val="FFFFFF"/>
              </a:solidFill>
              <a:latin typeface="Oswald"/>
              <a:ea typeface="Oswald"/>
              <a:cs typeface="Oswald"/>
              <a:sym typeface="Oswa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Interview Questions</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Found on the EverSec website:</a:t>
            </a:r>
            <a:endParaRPr/>
          </a:p>
          <a:p>
            <a:pPr indent="0" lvl="0" marL="0" rtl="0" algn="l">
              <a:spcBef>
                <a:spcPts val="1600"/>
              </a:spcBef>
              <a:spcAft>
                <a:spcPts val="0"/>
              </a:spcAft>
              <a:buClr>
                <a:srgbClr val="000000"/>
              </a:buClr>
              <a:buSzPts val="1100"/>
              <a:buFont typeface="Arial"/>
              <a:buNone/>
            </a:pPr>
            <a:r>
              <a:rPr lang="en" sz="1400">
                <a:solidFill>
                  <a:schemeClr val="dk1"/>
                </a:solidFill>
                <a:latin typeface="Roboto Mono"/>
                <a:ea typeface="Roboto Mono"/>
                <a:cs typeface="Roboto Mono"/>
                <a:sym typeface="Roboto Mono"/>
              </a:rPr>
              <a:t>In an effort to more thoroughly vet our consultants, we've created a few interview questions to test your knowledge. </a:t>
            </a:r>
            <a:endParaRPr sz="14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400">
                <a:solidFill>
                  <a:schemeClr val="dk1"/>
                </a:solidFill>
                <a:latin typeface="Roboto Mono"/>
                <a:ea typeface="Roboto Mono"/>
                <a:cs typeface="Roboto Mono"/>
                <a:sym typeface="Roboto Mono"/>
              </a:rPr>
              <a:t>1. What was the specific vulnerability that led to the Equifax hack?</a:t>
            </a:r>
            <a:endParaRPr sz="1400">
              <a:solidFill>
                <a:schemeClr val="dk1"/>
              </a:solidFill>
              <a:latin typeface="Roboto Mono"/>
              <a:ea typeface="Roboto Mono"/>
              <a:cs typeface="Roboto Mono"/>
              <a:sym typeface="Roboto Mono"/>
            </a:endParaRPr>
          </a:p>
          <a:p>
            <a:pPr indent="0" lvl="0" marL="0" rtl="0" algn="l">
              <a:spcBef>
                <a:spcPts val="0"/>
              </a:spcBef>
              <a:spcAft>
                <a:spcPts val="0"/>
              </a:spcAft>
              <a:buClr>
                <a:srgbClr val="000000"/>
              </a:buClr>
              <a:buSzPts val="1100"/>
              <a:buFont typeface="Arial"/>
              <a:buNone/>
            </a:pPr>
            <a:r>
              <a:t/>
            </a:r>
            <a:endParaRPr sz="14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400">
                <a:solidFill>
                  <a:schemeClr val="dk1"/>
                </a:solidFill>
                <a:latin typeface="Roboto Mono"/>
                <a:ea typeface="Roboto Mono"/>
                <a:cs typeface="Roboto Mono"/>
                <a:sym typeface="Roboto Mono"/>
              </a:rPr>
              <a:t>2. What is the feature that helps protect against buffer-overflow attacks by making it harder to guess where certain functions/processes are in memory?</a:t>
            </a:r>
            <a:endParaRPr sz="1400">
              <a:solidFill>
                <a:schemeClr val="dk1"/>
              </a:solidFill>
              <a:latin typeface="Roboto Mono"/>
              <a:ea typeface="Roboto Mono"/>
              <a:cs typeface="Roboto Mono"/>
              <a:sym typeface="Roboto Mono"/>
            </a:endParaRPr>
          </a:p>
          <a:p>
            <a:pPr indent="0" lvl="0" marL="0" rtl="0" algn="l">
              <a:spcBef>
                <a:spcPts val="0"/>
              </a:spcBef>
              <a:spcAft>
                <a:spcPts val="0"/>
              </a:spcAft>
              <a:buClr>
                <a:srgbClr val="000000"/>
              </a:buClr>
              <a:buSzPts val="1100"/>
              <a:buFont typeface="Arial"/>
              <a:buNone/>
            </a:pPr>
            <a:r>
              <a:t/>
            </a:r>
            <a:endParaRPr sz="14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400">
                <a:solidFill>
                  <a:schemeClr val="dk1"/>
                </a:solidFill>
                <a:latin typeface="Roboto Mono"/>
                <a:ea typeface="Roboto Mono"/>
                <a:cs typeface="Roboto Mono"/>
                <a:sym typeface="Roboto Mono"/>
              </a:rPr>
              <a:t>3. This notation can be used to measure the complexity of an algorithm.</a:t>
            </a:r>
            <a:endParaRPr sz="1400">
              <a:solidFill>
                <a:schemeClr val="dk1"/>
              </a:solidFill>
              <a:latin typeface="Roboto Mono"/>
              <a:ea typeface="Roboto Mono"/>
              <a:cs typeface="Roboto Mono"/>
              <a:sym typeface="Roboto Mono"/>
            </a:endParaRPr>
          </a:p>
          <a:p>
            <a:pPr indent="0" lvl="0" marL="0" rtl="0" algn="l">
              <a:spcBef>
                <a:spcPts val="0"/>
              </a:spcBef>
              <a:spcAft>
                <a:spcPts val="0"/>
              </a:spcAft>
              <a:buClr>
                <a:srgbClr val="000000"/>
              </a:buClr>
              <a:buSzPts val="1100"/>
              <a:buFont typeface="Arial"/>
              <a:buNone/>
            </a:pPr>
            <a:r>
              <a:t/>
            </a:r>
            <a:endParaRPr sz="1400">
              <a:solidFill>
                <a:schemeClr val="dk1"/>
              </a:solidFill>
              <a:latin typeface="Roboto Mono"/>
              <a:ea typeface="Roboto Mono"/>
              <a:cs typeface="Roboto Mono"/>
              <a:sym typeface="Roboto Mono"/>
            </a:endParaRPr>
          </a:p>
          <a:p>
            <a:pPr indent="0" lvl="0" marL="0" rtl="0" algn="l">
              <a:spcBef>
                <a:spcPts val="0"/>
              </a:spcBef>
              <a:spcAft>
                <a:spcPts val="0"/>
              </a:spcAft>
              <a:buClr>
                <a:srgbClr val="000000"/>
              </a:buClr>
              <a:buSzPts val="1100"/>
              <a:buFont typeface="Arial"/>
              <a:buNone/>
            </a:pPr>
            <a:r>
              <a:rPr lang="en" sz="1400">
                <a:solidFill>
                  <a:schemeClr val="dk1"/>
                </a:solidFill>
                <a:latin typeface="Roboto Mono"/>
                <a:ea typeface="Roboto Mono"/>
                <a:cs typeface="Roboto Mono"/>
                <a:sym typeface="Roboto Mono"/>
              </a:rPr>
              <a:t>4. What is this function commonly called? </a:t>
            </a:r>
            <a:r>
              <a:rPr lang="en" sz="1400" u="sng">
                <a:solidFill>
                  <a:schemeClr val="hlink"/>
                </a:solidFill>
                <a:latin typeface="Roboto Mono"/>
                <a:ea typeface="Roboto Mono"/>
                <a:cs typeface="Roboto Mono"/>
                <a:sym typeface="Roboto Mono"/>
                <a:hlinkClick r:id="rId3"/>
              </a:rPr>
              <a:t>https://pastebin.com/tQEu7CXA</a:t>
            </a:r>
            <a:r>
              <a:rPr lang="en" sz="1400">
                <a:solidFill>
                  <a:schemeClr val="dk1"/>
                </a:solidFill>
                <a:latin typeface="Roboto Mono"/>
                <a:ea typeface="Roboto Mono"/>
                <a:cs typeface="Roboto Mono"/>
                <a:sym typeface="Roboto Mono"/>
              </a:rPr>
              <a:t> </a:t>
            </a:r>
            <a:endParaRPr sz="1400">
              <a:solidFill>
                <a:schemeClr val="dk1"/>
              </a:solidFill>
              <a:latin typeface="Roboto Mono"/>
              <a:ea typeface="Roboto Mono"/>
              <a:cs typeface="Roboto Mono"/>
              <a:sym typeface="Roboto Mono"/>
            </a:endParaRPr>
          </a:p>
          <a:p>
            <a:pPr indent="0" lvl="0" marL="0" rtl="0" algn="l">
              <a:spcBef>
                <a:spcPts val="0"/>
              </a:spcBef>
              <a:spcAft>
                <a:spcPts val="0"/>
              </a:spcAft>
              <a:buNone/>
            </a:pPr>
            <a:r>
              <a:t/>
            </a:r>
            <a:endParaRPr sz="1400">
              <a:solidFill>
                <a:schemeClr val="dk1"/>
              </a:solidFill>
              <a:latin typeface="Roboto Mono"/>
              <a:ea typeface="Roboto Mono"/>
              <a:cs typeface="Roboto Mono"/>
              <a:sym typeface="Roboto Mono"/>
            </a:endParaRPr>
          </a:p>
          <a:p>
            <a:pPr indent="0" lvl="0" marL="0" rtl="0" algn="l">
              <a:spcBef>
                <a:spcPts val="0"/>
              </a:spcBef>
              <a:spcAft>
                <a:spcPts val="0"/>
              </a:spcAft>
              <a:buClr>
                <a:srgbClr val="000000"/>
              </a:buClr>
              <a:buSzPts val="1100"/>
              <a:buFont typeface="Arial"/>
              <a:buNone/>
            </a:pPr>
            <a:r>
              <a:t/>
            </a:r>
            <a:endParaRPr sz="14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400">
                <a:solidFill>
                  <a:schemeClr val="dk1"/>
                </a:solidFill>
                <a:latin typeface="Roboto Mono"/>
                <a:ea typeface="Roboto Mono"/>
                <a:cs typeface="Roboto Mono"/>
                <a:sym typeface="Roboto Mono"/>
              </a:rPr>
              <a:t>(all answers can be submitted as flags, all lowercase, no spaces)</a:t>
            </a:r>
            <a:endParaRPr sz="1400">
              <a:solidFill>
                <a:schemeClr val="dk1"/>
              </a:solidFill>
              <a:latin typeface="Roboto Mono"/>
              <a:ea typeface="Roboto Mono"/>
              <a:cs typeface="Roboto Mono"/>
              <a:sym typeface="Roboto Mono"/>
            </a:endParaRPr>
          </a:p>
        </p:txBody>
      </p:sp>
      <p:sp>
        <p:nvSpPr>
          <p:cNvPr id="79" name="Google Shape;79;p16"/>
          <p:cNvSpPr txBox="1"/>
          <p:nvPr/>
        </p:nvSpPr>
        <p:spPr>
          <a:xfrm>
            <a:off x="6917625" y="445025"/>
            <a:ext cx="1914600" cy="57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3000">
                <a:solidFill>
                  <a:srgbClr val="FFFFFF"/>
                </a:solidFill>
                <a:latin typeface="Oswald"/>
                <a:ea typeface="Oswald"/>
                <a:cs typeface="Oswald"/>
                <a:sym typeface="Oswald"/>
              </a:rPr>
              <a:t>OSINT</a:t>
            </a:r>
            <a:endParaRPr sz="3000">
              <a:solidFill>
                <a:srgbClr val="FFFFFF"/>
              </a:solidFill>
              <a:latin typeface="Oswald"/>
              <a:ea typeface="Oswald"/>
              <a:cs typeface="Oswald"/>
              <a:sym typeface="Oswa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52"/>
          <p:cNvSpPr txBox="1"/>
          <p:nvPr>
            <p:ph type="title"/>
          </p:nvPr>
        </p:nvSpPr>
        <p:spPr>
          <a:xfrm>
            <a:off x="311700" y="1255275"/>
            <a:ext cx="8520600" cy="189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000"/>
              <a:t>Questions?</a:t>
            </a:r>
            <a:endParaRPr sz="4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Interview Questions</a:t>
            </a:r>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Found on the EverSec website:</a:t>
            </a:r>
            <a:endParaRPr/>
          </a:p>
          <a:p>
            <a:pPr indent="0" lvl="0" marL="0" rtl="0" algn="l">
              <a:spcBef>
                <a:spcPts val="1600"/>
              </a:spcBef>
              <a:spcAft>
                <a:spcPts val="0"/>
              </a:spcAft>
              <a:buNone/>
            </a:pPr>
            <a:r>
              <a:rPr lang="en" sz="1400">
                <a:solidFill>
                  <a:schemeClr val="dk1"/>
                </a:solidFill>
                <a:latin typeface="Roboto Mono"/>
                <a:ea typeface="Roboto Mono"/>
                <a:cs typeface="Roboto Mono"/>
                <a:sym typeface="Roboto Mono"/>
              </a:rPr>
              <a:t>In an effort to more thoroughly vet our consultants, we've created a few interview questions to test your knowledge. </a:t>
            </a:r>
            <a:endParaRPr sz="14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400">
                <a:solidFill>
                  <a:schemeClr val="dk1"/>
                </a:solidFill>
                <a:latin typeface="Roboto Mono"/>
                <a:ea typeface="Roboto Mono"/>
                <a:cs typeface="Roboto Mono"/>
                <a:sym typeface="Roboto Mono"/>
              </a:rPr>
              <a:t>1. What was the specific vulnerability that led to the Equifax hack? </a:t>
            </a:r>
            <a:r>
              <a:rPr lang="en" sz="1400">
                <a:solidFill>
                  <a:srgbClr val="00FF00"/>
                </a:solidFill>
                <a:latin typeface="Roboto Mono"/>
                <a:ea typeface="Roboto Mono"/>
                <a:cs typeface="Roboto Mono"/>
                <a:sym typeface="Roboto Mono"/>
              </a:rPr>
              <a:t>cve-2017-5638</a:t>
            </a:r>
            <a:endParaRPr sz="1400">
              <a:solidFill>
                <a:srgbClr val="00FF00"/>
              </a:solidFill>
              <a:latin typeface="Roboto Mono"/>
              <a:ea typeface="Roboto Mono"/>
              <a:cs typeface="Roboto Mono"/>
              <a:sym typeface="Roboto Mono"/>
            </a:endParaRPr>
          </a:p>
          <a:p>
            <a:pPr indent="0" lvl="0" marL="0" rtl="0" algn="l">
              <a:spcBef>
                <a:spcPts val="0"/>
              </a:spcBef>
              <a:spcAft>
                <a:spcPts val="0"/>
              </a:spcAft>
              <a:buNone/>
            </a:pPr>
            <a:r>
              <a:rPr lang="en" sz="1400">
                <a:solidFill>
                  <a:schemeClr val="dk1"/>
                </a:solidFill>
                <a:latin typeface="Roboto Mono"/>
                <a:ea typeface="Roboto Mono"/>
                <a:cs typeface="Roboto Mono"/>
                <a:sym typeface="Roboto Mono"/>
              </a:rPr>
              <a:t>2. What is the feature that helps protect against buffer-overflow attacks by making it harder to guess where certain functions/processes are in memory?</a:t>
            </a:r>
            <a:endParaRPr sz="14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400">
                <a:solidFill>
                  <a:srgbClr val="00FF00"/>
                </a:solidFill>
                <a:latin typeface="Roboto Mono"/>
                <a:ea typeface="Roboto Mono"/>
                <a:cs typeface="Roboto Mono"/>
                <a:sym typeface="Roboto Mono"/>
              </a:rPr>
              <a:t>aslr</a:t>
            </a:r>
            <a:endParaRPr sz="1400">
              <a:solidFill>
                <a:srgbClr val="00FF00"/>
              </a:solidFill>
              <a:latin typeface="Roboto Mono"/>
              <a:ea typeface="Roboto Mono"/>
              <a:cs typeface="Roboto Mono"/>
              <a:sym typeface="Roboto Mono"/>
            </a:endParaRPr>
          </a:p>
          <a:p>
            <a:pPr indent="0" lvl="0" marL="0" rtl="0" algn="l">
              <a:spcBef>
                <a:spcPts val="0"/>
              </a:spcBef>
              <a:spcAft>
                <a:spcPts val="0"/>
              </a:spcAft>
              <a:buNone/>
            </a:pPr>
            <a:r>
              <a:rPr lang="en" sz="1400">
                <a:solidFill>
                  <a:schemeClr val="dk1"/>
                </a:solidFill>
                <a:latin typeface="Roboto Mono"/>
                <a:ea typeface="Roboto Mono"/>
                <a:cs typeface="Roboto Mono"/>
                <a:sym typeface="Roboto Mono"/>
              </a:rPr>
              <a:t>3. This notation can be used to measure the complexity of an algorithm.</a:t>
            </a:r>
            <a:endParaRPr sz="14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400">
                <a:solidFill>
                  <a:srgbClr val="00FF00"/>
                </a:solidFill>
                <a:latin typeface="Roboto Mono"/>
                <a:ea typeface="Roboto Mono"/>
                <a:cs typeface="Roboto Mono"/>
                <a:sym typeface="Roboto Mono"/>
              </a:rPr>
              <a:t>bigo</a:t>
            </a:r>
            <a:endParaRPr sz="1400">
              <a:solidFill>
                <a:srgbClr val="00FF00"/>
              </a:solidFill>
              <a:latin typeface="Roboto Mono"/>
              <a:ea typeface="Roboto Mono"/>
              <a:cs typeface="Roboto Mono"/>
              <a:sym typeface="Roboto Mono"/>
            </a:endParaRPr>
          </a:p>
          <a:p>
            <a:pPr indent="0" lvl="0" marL="0" rtl="0" algn="l">
              <a:spcBef>
                <a:spcPts val="0"/>
              </a:spcBef>
              <a:spcAft>
                <a:spcPts val="0"/>
              </a:spcAft>
              <a:buNone/>
            </a:pPr>
            <a:r>
              <a:rPr lang="en" sz="1400">
                <a:solidFill>
                  <a:schemeClr val="dk1"/>
                </a:solidFill>
                <a:latin typeface="Roboto Mono"/>
                <a:ea typeface="Roboto Mono"/>
                <a:cs typeface="Roboto Mono"/>
                <a:sym typeface="Roboto Mono"/>
              </a:rPr>
              <a:t>4. What is this function commonly called? </a:t>
            </a:r>
            <a:r>
              <a:rPr lang="en" sz="1400" u="sng">
                <a:solidFill>
                  <a:schemeClr val="hlink"/>
                </a:solidFill>
                <a:latin typeface="Roboto Mono"/>
                <a:ea typeface="Roboto Mono"/>
                <a:cs typeface="Roboto Mono"/>
                <a:sym typeface="Roboto Mono"/>
                <a:hlinkClick r:id="rId3"/>
              </a:rPr>
              <a:t>https://pastebin.com/tQEu7CXA</a:t>
            </a:r>
            <a:endParaRPr sz="14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400">
                <a:solidFill>
                  <a:srgbClr val="00FF00"/>
                </a:solidFill>
                <a:latin typeface="Roboto Mono"/>
                <a:ea typeface="Roboto Mono"/>
                <a:cs typeface="Roboto Mono"/>
                <a:sym typeface="Roboto Mono"/>
              </a:rPr>
              <a:t>quicksort</a:t>
            </a:r>
            <a:endParaRPr sz="1400">
              <a:solidFill>
                <a:srgbClr val="00FF00"/>
              </a:solidFill>
              <a:latin typeface="Roboto Mono"/>
              <a:ea typeface="Roboto Mono"/>
              <a:cs typeface="Roboto Mono"/>
              <a:sym typeface="Roboto Mono"/>
            </a:endParaRPr>
          </a:p>
          <a:p>
            <a:pPr indent="0" lvl="0" marL="0" rtl="0" algn="l">
              <a:spcBef>
                <a:spcPts val="0"/>
              </a:spcBef>
              <a:spcAft>
                <a:spcPts val="0"/>
              </a:spcAft>
              <a:buNone/>
            </a:pPr>
            <a:r>
              <a:t/>
            </a:r>
            <a:endParaRPr sz="1400">
              <a:solidFill>
                <a:schemeClr val="dk1"/>
              </a:solidFill>
              <a:latin typeface="Roboto Mono"/>
              <a:ea typeface="Roboto Mono"/>
              <a:cs typeface="Roboto Mono"/>
              <a:sym typeface="Roboto Mono"/>
            </a:endParaRPr>
          </a:p>
          <a:p>
            <a:pPr indent="0" lvl="0" marL="0" rtl="0" algn="l">
              <a:spcBef>
                <a:spcPts val="0"/>
              </a:spcBef>
              <a:spcAft>
                <a:spcPts val="0"/>
              </a:spcAft>
              <a:buNone/>
            </a:pPr>
            <a:r>
              <a:rPr lang="en" sz="1400">
                <a:solidFill>
                  <a:schemeClr val="dk1"/>
                </a:solidFill>
                <a:latin typeface="Roboto Mono"/>
                <a:ea typeface="Roboto Mono"/>
                <a:cs typeface="Roboto Mono"/>
                <a:sym typeface="Roboto Mono"/>
              </a:rPr>
              <a:t>(all answers can be submitted as flags, all lowercase, no spaces)</a:t>
            </a:r>
            <a:endParaRPr sz="1400">
              <a:solidFill>
                <a:schemeClr val="dk1"/>
              </a:solidFill>
              <a:latin typeface="Roboto Mono"/>
              <a:ea typeface="Roboto Mono"/>
              <a:cs typeface="Roboto Mono"/>
              <a:sym typeface="Roboto Mono"/>
            </a:endParaRPr>
          </a:p>
        </p:txBody>
      </p:sp>
      <p:sp>
        <p:nvSpPr>
          <p:cNvPr id="86" name="Google Shape;86;p17"/>
          <p:cNvSpPr txBox="1"/>
          <p:nvPr/>
        </p:nvSpPr>
        <p:spPr>
          <a:xfrm>
            <a:off x="6917625" y="445025"/>
            <a:ext cx="1914600" cy="57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3000">
                <a:solidFill>
                  <a:srgbClr val="FFFFFF"/>
                </a:solidFill>
                <a:latin typeface="Oswald"/>
                <a:ea typeface="Oswald"/>
                <a:cs typeface="Oswald"/>
                <a:sym typeface="Oswald"/>
              </a:rPr>
              <a:t>OSINT</a:t>
            </a:r>
            <a:endParaRPr sz="3000">
              <a:solidFill>
                <a:srgbClr val="FFFFFF"/>
              </a:solidFill>
              <a:latin typeface="Oswald"/>
              <a:ea typeface="Oswald"/>
              <a:cs typeface="Oswald"/>
              <a:sym typeface="Oswa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Twitter</a:t>
            </a:r>
            <a:endParaRPr>
              <a:latin typeface="Roboto Mono"/>
              <a:ea typeface="Roboto Mono"/>
              <a:cs typeface="Roboto Mono"/>
              <a:sym typeface="Roboto Mono"/>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It’s always good to do some OSINT.</a:t>
            </a:r>
            <a:endParaRPr>
              <a:latin typeface="Roboto Mono"/>
              <a:ea typeface="Roboto Mono"/>
              <a:cs typeface="Roboto Mono"/>
              <a:sym typeface="Roboto Mono"/>
            </a:endParaRPr>
          </a:p>
          <a:p>
            <a:pPr indent="-342900" lvl="0" marL="457200" rtl="0" algn="l">
              <a:spcBef>
                <a:spcPts val="1600"/>
              </a:spcBef>
              <a:spcAft>
                <a:spcPts val="0"/>
              </a:spcAft>
              <a:buSzPts val="1800"/>
              <a:buChar char="●"/>
            </a:pPr>
            <a:r>
              <a:rPr lang="en"/>
              <a:t>Found the </a:t>
            </a:r>
            <a:r>
              <a:rPr lang="en" u="sng">
                <a:solidFill>
                  <a:schemeClr val="hlink"/>
                </a:solidFill>
                <a:hlinkClick r:id="rId3"/>
              </a:rPr>
              <a:t>EverSec Twitter</a:t>
            </a:r>
            <a:endParaRPr/>
          </a:p>
          <a:p>
            <a:pPr indent="-342900" lvl="0" marL="457200" rtl="0" algn="l">
              <a:spcBef>
                <a:spcPts val="0"/>
              </a:spcBef>
              <a:spcAft>
                <a:spcPts val="0"/>
              </a:spcAft>
              <a:buSzPts val="1800"/>
              <a:buChar char="●"/>
            </a:pPr>
            <a:r>
              <a:rPr lang="en"/>
              <a:t>Flag in one of the tweets!</a:t>
            </a:r>
            <a:endParaRPr/>
          </a:p>
          <a:p>
            <a:pPr indent="-342900" lvl="0" marL="457200" rtl="0" algn="l">
              <a:spcBef>
                <a:spcPts val="0"/>
              </a:spcBef>
              <a:spcAft>
                <a:spcPts val="0"/>
              </a:spcAft>
              <a:buSzPts val="1800"/>
              <a:buChar char="●"/>
            </a:pPr>
            <a:r>
              <a:rPr lang="en"/>
              <a:t>Flag: </a:t>
            </a:r>
            <a:r>
              <a:rPr lang="en">
                <a:solidFill>
                  <a:srgbClr val="00FF00"/>
                </a:solidFill>
              </a:rPr>
              <a:t>thx_4_the_f0ll0w</a:t>
            </a:r>
            <a:endParaRPr>
              <a:solidFill>
                <a:srgbClr val="00FF00"/>
              </a:solidFill>
            </a:endParaRPr>
          </a:p>
        </p:txBody>
      </p:sp>
      <p:sp>
        <p:nvSpPr>
          <p:cNvPr id="93" name="Google Shape;93;p18"/>
          <p:cNvSpPr txBox="1"/>
          <p:nvPr/>
        </p:nvSpPr>
        <p:spPr>
          <a:xfrm>
            <a:off x="6917625" y="445025"/>
            <a:ext cx="1914600" cy="57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3000">
                <a:solidFill>
                  <a:srgbClr val="FFFFFF"/>
                </a:solidFill>
                <a:latin typeface="Oswald"/>
                <a:ea typeface="Oswald"/>
                <a:cs typeface="Oswald"/>
                <a:sym typeface="Oswald"/>
              </a:rPr>
              <a:t>OSINT</a:t>
            </a:r>
            <a:endParaRPr sz="3000">
              <a:solidFill>
                <a:srgbClr val="FFFFFF"/>
              </a:solidFill>
              <a:latin typeface="Oswald"/>
              <a:ea typeface="Oswald"/>
              <a:cs typeface="Oswald"/>
              <a:sym typeface="Oswa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Hmm that’s odd</a:t>
            </a:r>
            <a:endParaRPr/>
          </a:p>
        </p:txBody>
      </p:sp>
      <p:sp>
        <p:nvSpPr>
          <p:cNvPr id="99" name="Google Shape;99;p19"/>
          <p:cNvSpPr txBox="1"/>
          <p:nvPr>
            <p:ph idx="1" type="body"/>
          </p:nvPr>
        </p:nvSpPr>
        <p:spPr>
          <a:xfrm>
            <a:off x="311700" y="2955600"/>
            <a:ext cx="8520600" cy="1613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u="sng">
                <a:solidFill>
                  <a:schemeClr val="hlink"/>
                </a:solidFill>
                <a:hlinkClick r:id="rId3"/>
              </a:rPr>
              <a:t>http://eversec.rocks/</a:t>
            </a:r>
            <a:endParaRPr sz="1400">
              <a:solidFill>
                <a:srgbClr val="00FF00"/>
              </a:solidFill>
            </a:endParaRPr>
          </a:p>
        </p:txBody>
      </p:sp>
      <p:sp>
        <p:nvSpPr>
          <p:cNvPr id="100" name="Google Shape;100;p19"/>
          <p:cNvSpPr txBox="1"/>
          <p:nvPr/>
        </p:nvSpPr>
        <p:spPr>
          <a:xfrm>
            <a:off x="6615025" y="445025"/>
            <a:ext cx="2217300" cy="57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3000">
                <a:solidFill>
                  <a:srgbClr val="FFFFFF"/>
                </a:solidFill>
                <a:latin typeface="Oswald"/>
                <a:ea typeface="Oswald"/>
                <a:cs typeface="Oswald"/>
                <a:sym typeface="Oswald"/>
              </a:rPr>
              <a:t>Steg (/OSINT)</a:t>
            </a:r>
            <a:endParaRPr sz="3000">
              <a:solidFill>
                <a:srgbClr val="FFFFFF"/>
              </a:solidFill>
              <a:latin typeface="Oswald"/>
              <a:ea typeface="Oswald"/>
              <a:cs typeface="Oswald"/>
              <a:sym typeface="Oswald"/>
            </a:endParaRPr>
          </a:p>
        </p:txBody>
      </p:sp>
      <p:pic>
        <p:nvPicPr>
          <p:cNvPr id="101" name="Google Shape;101;p19"/>
          <p:cNvPicPr preferRelativeResize="0"/>
          <p:nvPr/>
        </p:nvPicPr>
        <p:blipFill>
          <a:blip r:embed="rId4">
            <a:alphaModFix/>
          </a:blip>
          <a:stretch>
            <a:fillRect/>
          </a:stretch>
        </p:blipFill>
        <p:spPr>
          <a:xfrm>
            <a:off x="311700" y="1152475"/>
            <a:ext cx="8520601" cy="1803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Hmm that’s odd</a:t>
            </a:r>
            <a:endParaRPr/>
          </a:p>
        </p:txBody>
      </p:sp>
      <p:sp>
        <p:nvSpPr>
          <p:cNvPr id="107" name="Google Shape;107;p20"/>
          <p:cNvSpPr txBox="1"/>
          <p:nvPr>
            <p:ph idx="1" type="body"/>
          </p:nvPr>
        </p:nvSpPr>
        <p:spPr>
          <a:xfrm>
            <a:off x="311700" y="2955600"/>
            <a:ext cx="8520600" cy="1613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Inspect website source to determine image path</a:t>
            </a:r>
            <a:endParaRPr sz="1400">
              <a:solidFill>
                <a:schemeClr val="dk1"/>
              </a:solidFill>
            </a:endParaRPr>
          </a:p>
          <a:p>
            <a:pPr indent="-317500" lvl="0" marL="457200" rtl="0" algn="l">
              <a:spcBef>
                <a:spcPts val="0"/>
              </a:spcBef>
              <a:spcAft>
                <a:spcPts val="0"/>
              </a:spcAft>
              <a:buClr>
                <a:schemeClr val="dk1"/>
              </a:buClr>
              <a:buSzPts val="1400"/>
              <a:buFont typeface="Roboto Mono"/>
              <a:buChar char="●"/>
            </a:pPr>
            <a:r>
              <a:rPr lang="en" sz="1400">
                <a:solidFill>
                  <a:schemeClr val="dk1"/>
                </a:solidFill>
                <a:latin typeface="Roboto Mono"/>
                <a:ea typeface="Roboto Mono"/>
                <a:cs typeface="Roboto Mono"/>
                <a:sym typeface="Roboto Mono"/>
              </a:rPr>
              <a:t>wget [path]</a:t>
            </a:r>
            <a:endParaRPr sz="1400">
              <a:solidFill>
                <a:schemeClr val="dk1"/>
              </a:solidFill>
              <a:latin typeface="Roboto Mono"/>
              <a:ea typeface="Roboto Mono"/>
              <a:cs typeface="Roboto Mono"/>
              <a:sym typeface="Roboto Mono"/>
            </a:endParaRPr>
          </a:p>
          <a:p>
            <a:pPr indent="-317500" lvl="0" marL="457200" rtl="0" algn="l">
              <a:spcBef>
                <a:spcPts val="0"/>
              </a:spcBef>
              <a:spcAft>
                <a:spcPts val="0"/>
              </a:spcAft>
              <a:buClr>
                <a:schemeClr val="dk1"/>
              </a:buClr>
              <a:buSzPts val="1400"/>
              <a:buChar char="●"/>
            </a:pPr>
            <a:r>
              <a:rPr lang="en" sz="1400">
                <a:solidFill>
                  <a:schemeClr val="dk1"/>
                </a:solidFill>
              </a:rPr>
              <a:t>Stegsolve</a:t>
            </a:r>
            <a:endParaRPr sz="1400">
              <a:solidFill>
                <a:srgbClr val="00FF00"/>
              </a:solidFill>
            </a:endParaRPr>
          </a:p>
        </p:txBody>
      </p:sp>
      <p:sp>
        <p:nvSpPr>
          <p:cNvPr id="108" name="Google Shape;108;p20"/>
          <p:cNvSpPr txBox="1"/>
          <p:nvPr/>
        </p:nvSpPr>
        <p:spPr>
          <a:xfrm>
            <a:off x="6615025" y="445025"/>
            <a:ext cx="2217300" cy="57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3000">
                <a:solidFill>
                  <a:srgbClr val="FFFFFF"/>
                </a:solidFill>
                <a:latin typeface="Oswald"/>
                <a:ea typeface="Oswald"/>
                <a:cs typeface="Oswald"/>
                <a:sym typeface="Oswald"/>
              </a:rPr>
              <a:t>Steg (/OSINT)</a:t>
            </a:r>
            <a:endParaRPr sz="3000">
              <a:solidFill>
                <a:srgbClr val="FFFFFF"/>
              </a:solidFill>
              <a:latin typeface="Oswald"/>
              <a:ea typeface="Oswald"/>
              <a:cs typeface="Oswald"/>
              <a:sym typeface="Oswald"/>
            </a:endParaRPr>
          </a:p>
        </p:txBody>
      </p:sp>
      <p:pic>
        <p:nvPicPr>
          <p:cNvPr id="109" name="Google Shape;109;p20"/>
          <p:cNvPicPr preferRelativeResize="0"/>
          <p:nvPr/>
        </p:nvPicPr>
        <p:blipFill>
          <a:blip r:embed="rId3">
            <a:alphaModFix/>
          </a:blip>
          <a:stretch>
            <a:fillRect/>
          </a:stretch>
        </p:blipFill>
        <p:spPr>
          <a:xfrm>
            <a:off x="311700" y="1152475"/>
            <a:ext cx="8520601" cy="1803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Hmm that’s odd</a:t>
            </a:r>
            <a:endParaRPr/>
          </a:p>
        </p:txBody>
      </p:sp>
      <p:sp>
        <p:nvSpPr>
          <p:cNvPr id="115" name="Google Shape;115;p21"/>
          <p:cNvSpPr txBox="1"/>
          <p:nvPr>
            <p:ph idx="1" type="body"/>
          </p:nvPr>
        </p:nvSpPr>
        <p:spPr>
          <a:xfrm>
            <a:off x="311700" y="2955600"/>
            <a:ext cx="8520600" cy="1613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Inspect website source to determine image path</a:t>
            </a:r>
            <a:endParaRPr sz="1400">
              <a:solidFill>
                <a:schemeClr val="dk1"/>
              </a:solidFill>
            </a:endParaRPr>
          </a:p>
          <a:p>
            <a:pPr indent="-317500" lvl="0" marL="457200" rtl="0" algn="l">
              <a:spcBef>
                <a:spcPts val="0"/>
              </a:spcBef>
              <a:spcAft>
                <a:spcPts val="0"/>
              </a:spcAft>
              <a:buClr>
                <a:schemeClr val="dk1"/>
              </a:buClr>
              <a:buSzPts val="1400"/>
              <a:buFont typeface="Roboto Mono"/>
              <a:buChar char="●"/>
            </a:pPr>
            <a:r>
              <a:rPr lang="en" sz="1400">
                <a:solidFill>
                  <a:schemeClr val="dk1"/>
                </a:solidFill>
                <a:latin typeface="Roboto Mono"/>
                <a:ea typeface="Roboto Mono"/>
                <a:cs typeface="Roboto Mono"/>
                <a:sym typeface="Roboto Mono"/>
              </a:rPr>
              <a:t>wget [path]</a:t>
            </a:r>
            <a:endParaRPr sz="1400">
              <a:solidFill>
                <a:schemeClr val="dk1"/>
              </a:solidFill>
              <a:latin typeface="Roboto Mono"/>
              <a:ea typeface="Roboto Mono"/>
              <a:cs typeface="Roboto Mono"/>
              <a:sym typeface="Roboto Mono"/>
            </a:endParaRPr>
          </a:p>
          <a:p>
            <a:pPr indent="-317500" lvl="0" marL="457200" rtl="0" algn="l">
              <a:spcBef>
                <a:spcPts val="0"/>
              </a:spcBef>
              <a:spcAft>
                <a:spcPts val="0"/>
              </a:spcAft>
              <a:buClr>
                <a:schemeClr val="dk1"/>
              </a:buClr>
              <a:buSzPts val="1400"/>
              <a:buChar char="●"/>
            </a:pPr>
            <a:r>
              <a:rPr lang="en" sz="1400">
                <a:solidFill>
                  <a:schemeClr val="dk1"/>
                </a:solidFill>
              </a:rPr>
              <a:t>Stegsolve</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 do some OSINT: </a:t>
            </a:r>
            <a:r>
              <a:rPr lang="en" sz="1400" u="sng">
                <a:solidFill>
                  <a:schemeClr val="hlink"/>
                </a:solidFill>
                <a:hlinkClick r:id="rId3"/>
              </a:rPr>
              <a:t>https://www.doyler.net/security-not-included/zsteg-easy-ctf-flags</a:t>
            </a:r>
            <a:endParaRPr sz="1400">
              <a:solidFill>
                <a:srgbClr val="00FF00"/>
              </a:solidFill>
            </a:endParaRPr>
          </a:p>
        </p:txBody>
      </p:sp>
      <p:sp>
        <p:nvSpPr>
          <p:cNvPr id="116" name="Google Shape;116;p21"/>
          <p:cNvSpPr txBox="1"/>
          <p:nvPr/>
        </p:nvSpPr>
        <p:spPr>
          <a:xfrm>
            <a:off x="6615025" y="445025"/>
            <a:ext cx="2217300" cy="57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3000">
                <a:solidFill>
                  <a:srgbClr val="FFFFFF"/>
                </a:solidFill>
                <a:latin typeface="Oswald"/>
                <a:ea typeface="Oswald"/>
                <a:cs typeface="Oswald"/>
                <a:sym typeface="Oswald"/>
              </a:rPr>
              <a:t>Steg (/OSINT)</a:t>
            </a:r>
            <a:endParaRPr sz="3000">
              <a:solidFill>
                <a:srgbClr val="FFFFFF"/>
              </a:solidFill>
              <a:latin typeface="Oswald"/>
              <a:ea typeface="Oswald"/>
              <a:cs typeface="Oswald"/>
              <a:sym typeface="Oswald"/>
            </a:endParaRPr>
          </a:p>
        </p:txBody>
      </p:sp>
      <p:pic>
        <p:nvPicPr>
          <p:cNvPr id="117" name="Google Shape;117;p21"/>
          <p:cNvPicPr preferRelativeResize="0"/>
          <p:nvPr/>
        </p:nvPicPr>
        <p:blipFill>
          <a:blip r:embed="rId4">
            <a:alphaModFix/>
          </a:blip>
          <a:stretch>
            <a:fillRect/>
          </a:stretch>
        </p:blipFill>
        <p:spPr>
          <a:xfrm>
            <a:off x="311700" y="1152475"/>
            <a:ext cx="8520601" cy="1803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