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ewsweek.com/irans-cyber-warfare-program-now-major-threat-united-states-745427"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rmscontrol.org/factsheet/Timeline-of-Nuclear-Diplomacy-With-Ira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krebsonsecurity.com/2010/07/experts-warn-of-new-windows-shortcut-flaw/" TargetMode="External"/><Relationship Id="rId3" Type="http://schemas.openxmlformats.org/officeDocument/2006/relationships/hyperlink" Target="https://www.codeproject.com/Articles/246545/Stuxnet-Malware-Analysis-Paper"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5f8a03ca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5f8a03ca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5f8a03ca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5f8a03ca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Burning 4 days at once was absurd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5f8a03ca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5f8a03ca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5f8a03ca0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5f8a03ca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5f8a03ca0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5f8a03ca0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5f8a03ca0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5f8a03ca0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5f8a03ca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5f8a03ca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https://www.newsweek.com/irans-cyber-warfare-program-now-major-threat-united-states-745427</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5f8a03ca0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5f8a03ca0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5f8a03ca0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5f8a03ca0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5f8a03ca0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5f8a03ca0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5f8a03ca0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5f8a03ca0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5f8a03ca0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5f8a03ca0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5f8a03ca0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5f8a03ca0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North Korean attacks on banking infrastructure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5f8a03ca0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5f8a03ca0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5f8a03ca0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5f8a03ca0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5f8a03ca0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5f8a03ca0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5f8a03ca0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5f8a03ca0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5f8a03ca0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5f8a03ca0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5f8a03ca0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5f8a03ca0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https://www.armscontrol.org/factsheet/Timeline-of-Nuclear-Diplomacy-With-Iran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5f8a03ca0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5f8a03ca0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Israeli Fears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5f8a03c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5f8a03c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Krebs just thought it was a typical windows zero day</a:t>
            </a:r>
            <a:endParaRPr/>
          </a:p>
          <a:p>
            <a:pPr indent="0" lvl="0" marL="0" rtl="0" algn="l">
              <a:spcBef>
                <a:spcPts val="0"/>
              </a:spcBef>
              <a:spcAft>
                <a:spcPts val="0"/>
              </a:spcAft>
              <a:buNone/>
            </a:pPr>
            <a:r>
              <a:rPr lang="en-GB" u="sng">
                <a:solidFill>
                  <a:schemeClr val="hlink"/>
                </a:solidFill>
                <a:hlinkClick r:id="rId2"/>
              </a:rPr>
              <a:t>http://krebsonsecurity.com/2010/07/experts-warn-of-new-windows-shortcut-flaw/</a:t>
            </a:r>
            <a:endParaRPr/>
          </a:p>
          <a:p>
            <a:pPr indent="0" lvl="0" marL="0" rtl="0" algn="l">
              <a:spcBef>
                <a:spcPts val="0"/>
              </a:spcBef>
              <a:spcAft>
                <a:spcPts val="0"/>
              </a:spcAft>
              <a:buNone/>
            </a:pPr>
            <a:r>
              <a:rPr lang="en-GB" u="sng">
                <a:solidFill>
                  <a:schemeClr val="hlink"/>
                </a:solidFill>
                <a:hlinkClick r:id="rId3"/>
              </a:rPr>
              <a:t>https://www.codeproject.com/Articles/246545/Stuxnet-Malware-Analysis-Paper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5f8a03ca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5f8a03ca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https://arstechnica.com/tech-policy/2011/07/how-digital-detectives-deciphered-stuxnet-the-most-menacing-malware-in-history/2/</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5f8a03ca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5f8a03ca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youtube.com/watch?v=7VgIayOpjEc" TargetMode="Externa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todaysfutbol.com" TargetMode="External"/><Relationship Id="rId4" Type="http://schemas.openxmlformats.org/officeDocument/2006/relationships/hyperlink" Target="http://www.mypremierfutbo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Discovery of Stuxnet</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SIMATIC WinCC is a supervisory control and data acquisition (SCADA) and human-machine interface (HMI) system from Siemens. SCADA systems are used to monitor and control physical processes involved in industry and infrastructure on a large scale and over long distances. SIMATIC WinCC can be used in combination with Siemens controllers. - Wikipedia</a:t>
            </a:r>
            <a:endParaRPr/>
          </a:p>
          <a:p>
            <a:pPr indent="-342900" lvl="0" marL="457200" rtl="0" algn="l">
              <a:spcBef>
                <a:spcPts val="0"/>
              </a:spcBef>
              <a:spcAft>
                <a:spcPts val="0"/>
              </a:spcAft>
              <a:buSzPts val="1800"/>
              <a:buChar char="●"/>
            </a:pPr>
            <a:r>
              <a:rPr lang="en-GB"/>
              <a:t>SIMATIC Step7 is a piece of software used to interface with PLCs, or Programmable Logic Controllers. </a:t>
            </a:r>
            <a:endParaRPr/>
          </a:p>
          <a:p>
            <a:pPr indent="-342900" lvl="0" marL="457200" rtl="0" algn="l">
              <a:spcBef>
                <a:spcPts val="0"/>
              </a:spcBef>
              <a:spcAft>
                <a:spcPts val="0"/>
              </a:spcAft>
              <a:buSzPts val="1800"/>
              <a:buChar char="●"/>
            </a:pPr>
            <a:r>
              <a:rPr lang="en-GB"/>
              <a:t>Programmable Logic Controllers are small computers that interface with industrial systems, and serve various functions such as controlling pressure levels, controlling engine speed, or any other manipulation of an industrial system that you might need to do. </a:t>
            </a:r>
            <a:endParaRPr/>
          </a:p>
          <a:p>
            <a:pPr indent="-342900" lvl="0" marL="457200" rtl="0" algn="l">
              <a:spcBef>
                <a:spcPts val="0"/>
              </a:spcBef>
              <a:spcAft>
                <a:spcPts val="0"/>
              </a:spcAft>
              <a:buSzPts val="1800"/>
              <a:buChar char="●"/>
            </a:pPr>
            <a:r>
              <a:rPr lang="en-GB"/>
              <a:t>SCADA software is designed to interface with lots of PLCs and RTUs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Discovery of Stuxnet</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Over the next few days, Symantec’s sinkhole would be connected to by over 100,000 unique clients. </a:t>
            </a:r>
            <a:endParaRPr/>
          </a:p>
          <a:p>
            <a:pPr indent="-342900" lvl="0" marL="457200" rtl="0" algn="l">
              <a:spcBef>
                <a:spcPts val="0"/>
              </a:spcBef>
              <a:spcAft>
                <a:spcPts val="0"/>
              </a:spcAft>
              <a:buSzPts val="1800"/>
              <a:buChar char="●"/>
            </a:pPr>
            <a:r>
              <a:rPr lang="en-GB"/>
              <a:t>The majority of the infected computers were coming from Iran. This was unheard of as the majority of attacks were centered in countries like China and the United States </a:t>
            </a:r>
            <a:endParaRPr/>
          </a:p>
          <a:p>
            <a:pPr indent="-342900" lvl="0" marL="457200" rtl="0" algn="l">
              <a:spcBef>
                <a:spcPts val="0"/>
              </a:spcBef>
              <a:spcAft>
                <a:spcPts val="0"/>
              </a:spcAft>
              <a:buSzPts val="1800"/>
              <a:buChar char="●"/>
            </a:pPr>
            <a:r>
              <a:rPr lang="en-GB"/>
              <a:t>It was obvious that the malware originated from Iran</a:t>
            </a:r>
            <a:endParaRPr/>
          </a:p>
          <a:p>
            <a:pPr indent="-342900" lvl="0" marL="457200" rtl="0" algn="l">
              <a:spcBef>
                <a:spcPts val="0"/>
              </a:spcBef>
              <a:spcAft>
                <a:spcPts val="0"/>
              </a:spcAft>
              <a:buSzPts val="1800"/>
              <a:buChar char="●"/>
            </a:pPr>
            <a:r>
              <a:rPr lang="en-GB"/>
              <a:t>Symantec discovered that the virus was carrying a whopping 4 zero days. In comparison, Symantec would only encounter a handful more zero days over the entire year. </a:t>
            </a:r>
            <a:endParaRPr/>
          </a:p>
          <a:p>
            <a:pPr indent="-342900" lvl="0" marL="457200" rtl="0" algn="l">
              <a:spcBef>
                <a:spcPts val="0"/>
              </a:spcBef>
              <a:spcAft>
                <a:spcPts val="0"/>
              </a:spcAft>
              <a:buSzPts val="1800"/>
              <a:buChar char="●"/>
            </a:pPr>
            <a:r>
              <a:rPr lang="en-GB"/>
              <a:t>What’s a zero day? Exploit code that is only known by its creator. Has an extremely high likelihood of infecting the target system because target system doesn’t even know it exists.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Discovery of Stuxnet</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Burning 4 zero days was crazy</a:t>
            </a:r>
            <a:endParaRPr/>
          </a:p>
          <a:p>
            <a:pPr indent="-342900" lvl="0" marL="457200" rtl="0" algn="l">
              <a:spcBef>
                <a:spcPts val="0"/>
              </a:spcBef>
              <a:spcAft>
                <a:spcPts val="0"/>
              </a:spcAft>
              <a:buSzPts val="1800"/>
              <a:buChar char="●"/>
            </a:pPr>
            <a:r>
              <a:rPr lang="en-GB"/>
              <a:t>It was also evident that the virus was spreading only on local networks and via USB, which meant the target was </a:t>
            </a:r>
            <a:r>
              <a:rPr lang="en-GB"/>
              <a:t>air gapped</a:t>
            </a:r>
            <a:r>
              <a:rPr lang="en-GB"/>
              <a:t>. </a:t>
            </a:r>
            <a:endParaRPr/>
          </a:p>
          <a:p>
            <a:pPr indent="-342900" lvl="0" marL="457200" rtl="0" algn="l">
              <a:spcBef>
                <a:spcPts val="0"/>
              </a:spcBef>
              <a:spcAft>
                <a:spcPts val="0"/>
              </a:spcAft>
              <a:buSzPts val="1800"/>
              <a:buChar char="●"/>
            </a:pPr>
            <a:r>
              <a:rPr lang="en-GB"/>
              <a:t>The malware also contained two stolen certificates for signing device drivers from Realtek and JMicron, two </a:t>
            </a:r>
            <a:r>
              <a:rPr lang="en-GB"/>
              <a:t>Taiwanese companies with headquarters located within walking distance of each other. These stolen certificates were used to sign the rootkit contained within the malware so they could install without alerting the end-user. </a:t>
            </a:r>
            <a:r>
              <a:rPr lang="en-GB"/>
              <a:t> </a:t>
            </a:r>
            <a:endParaRPr/>
          </a:p>
          <a:p>
            <a:pPr indent="-342900" lvl="0" marL="457200" rtl="0" algn="l">
              <a:spcBef>
                <a:spcPts val="0"/>
              </a:spcBef>
              <a:spcAft>
                <a:spcPts val="0"/>
              </a:spcAft>
              <a:buSzPts val="1800"/>
              <a:buChar char="●"/>
            </a:pPr>
            <a:r>
              <a:rPr lang="en-GB"/>
              <a:t>All these factors and more made the team at Symantec realize they were onto something </a:t>
            </a:r>
            <a:r>
              <a:rPr lang="en-GB"/>
              <a:t>enormous</a:t>
            </a:r>
            <a:r>
              <a:rPr lang="en-GB"/>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Discovery of Stuxnet</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Problem: No one at Symantec knew STL, the programming language used to communicate with the PLCs. They also didn’t know much about how PLCs operated. </a:t>
            </a:r>
            <a:endParaRPr/>
          </a:p>
          <a:p>
            <a:pPr indent="-342900" lvl="0" marL="457200" rtl="0" algn="l">
              <a:spcBef>
                <a:spcPts val="0"/>
              </a:spcBef>
              <a:spcAft>
                <a:spcPts val="0"/>
              </a:spcAft>
              <a:buSzPts val="1800"/>
              <a:buChar char="●"/>
            </a:pPr>
            <a:r>
              <a:rPr lang="en-GB"/>
              <a:t>Enter Ralph Langner, a German Computer Security and Industrial Control System Expert </a:t>
            </a:r>
            <a:endParaRPr/>
          </a:p>
          <a:p>
            <a:pPr indent="-342900" lvl="0" marL="457200" rtl="0" algn="l">
              <a:spcBef>
                <a:spcPts val="0"/>
              </a:spcBef>
              <a:spcAft>
                <a:spcPts val="0"/>
              </a:spcAft>
              <a:buSzPts val="1800"/>
              <a:buChar char="●"/>
            </a:pPr>
            <a:r>
              <a:rPr lang="en-GB"/>
              <a:t>Worked at a 3 man company that specialized in Siemen’s Industrial Control Systems </a:t>
            </a:r>
            <a:endParaRPr/>
          </a:p>
          <a:p>
            <a:pPr indent="-342900" lvl="0" marL="457200" rtl="0" algn="l">
              <a:spcBef>
                <a:spcPts val="0"/>
              </a:spcBef>
              <a:spcAft>
                <a:spcPts val="0"/>
              </a:spcAft>
              <a:buSzPts val="1800"/>
              <a:buChar char="●"/>
            </a:pPr>
            <a:r>
              <a:rPr lang="en-GB"/>
              <a:t>Had been following along with Symantec’s online publications on the virus and began to become concerned that his clients would be targeted by the virus</a:t>
            </a:r>
            <a:endParaRPr/>
          </a:p>
          <a:p>
            <a:pPr indent="-342900" lvl="0" marL="457200" rtl="0" algn="l">
              <a:spcBef>
                <a:spcPts val="0"/>
              </a:spcBef>
              <a:spcAft>
                <a:spcPts val="0"/>
              </a:spcAft>
              <a:buSzPts val="1800"/>
              <a:buChar char="●"/>
            </a:pPr>
            <a:r>
              <a:rPr lang="en-GB"/>
              <a:t>Reached out to Symantec and began investigating the virus along side them</a:t>
            </a:r>
            <a:endParaRPr/>
          </a:p>
          <a:p>
            <a:pPr indent="-342900" lvl="0" marL="457200" rtl="0" algn="l">
              <a:spcBef>
                <a:spcPts val="0"/>
              </a:spcBef>
              <a:spcAft>
                <a:spcPts val="0"/>
              </a:spcAft>
              <a:buSzPts val="1800"/>
              <a:buChar char="●"/>
            </a:pPr>
            <a:r>
              <a:rPr lang="en-GB"/>
              <a:t>Realized that the target of the code was Nuclear Facilities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Discovery of Stuxnet</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Langner would begin going to closed door conferences talking about his discoveries</a:t>
            </a:r>
            <a:endParaRPr/>
          </a:p>
          <a:p>
            <a:pPr indent="-342900" lvl="0" marL="457200" rtl="0" algn="l">
              <a:spcBef>
                <a:spcPts val="0"/>
              </a:spcBef>
              <a:spcAft>
                <a:spcPts val="0"/>
              </a:spcAft>
              <a:buSzPts val="1800"/>
              <a:buChar char="●"/>
            </a:pPr>
            <a:r>
              <a:rPr lang="en-GB"/>
              <a:t>Was absolutely convinced that the Stuxnet virus was designed to attack the B</a:t>
            </a:r>
            <a:r>
              <a:rPr lang="en-GB"/>
              <a:t>ushehr Nuclear Power Plant in Iran</a:t>
            </a:r>
            <a:endParaRPr/>
          </a:p>
          <a:p>
            <a:pPr indent="-342900" lvl="0" marL="457200" rtl="0" algn="l">
              <a:spcBef>
                <a:spcPts val="0"/>
              </a:spcBef>
              <a:spcAft>
                <a:spcPts val="0"/>
              </a:spcAft>
              <a:buSzPts val="1800"/>
              <a:buChar char="●"/>
            </a:pPr>
            <a:r>
              <a:rPr lang="en-GB"/>
              <a:t>This was just a working theory, and Symantec had yet to back this up</a:t>
            </a:r>
            <a:endParaRPr/>
          </a:p>
          <a:p>
            <a:pPr indent="-342900" lvl="0" marL="457200" rtl="0" algn="l">
              <a:spcBef>
                <a:spcPts val="0"/>
              </a:spcBef>
              <a:spcAft>
                <a:spcPts val="0"/>
              </a:spcAft>
              <a:buSzPts val="1800"/>
              <a:buChar char="●"/>
            </a:pPr>
            <a:r>
              <a:rPr lang="en-GB"/>
              <a:t>People thought he was out of his mind</a:t>
            </a:r>
            <a:endParaRPr/>
          </a:p>
          <a:p>
            <a:pPr indent="-342900" lvl="0" marL="457200" rtl="0" algn="l">
              <a:spcBef>
                <a:spcPts val="0"/>
              </a:spcBef>
              <a:spcAft>
                <a:spcPts val="0"/>
              </a:spcAft>
              <a:buSzPts val="1800"/>
              <a:buChar char="●"/>
            </a:pPr>
            <a:r>
              <a:rPr lang="en-GB"/>
              <a:t>However, Symantec realized that certain magic number values in the code referenced specific centrifuge models, the same centrifuges that were in use in the Iranian Nuclear facility</a:t>
            </a:r>
            <a:endParaRPr/>
          </a:p>
          <a:p>
            <a:pPr indent="-342900" lvl="0" marL="457200" rtl="0" algn="l">
              <a:spcBef>
                <a:spcPts val="0"/>
              </a:spcBef>
              <a:spcAft>
                <a:spcPts val="0"/>
              </a:spcAft>
              <a:buSzPts val="1800"/>
              <a:buChar char="●"/>
            </a:pPr>
            <a:r>
              <a:rPr lang="en-GB"/>
              <a:t>Analysing images from the Natanz plant, Ralph Langner realized that there was a correlation between the number of centrifuges and cascades at the Natanz plant and specific data structures in the code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Discovery of Stuxnet</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Symantec realized that the Stuxnet virus targeted 5 specific contractors that worked on-site at the Natanz facility </a:t>
            </a:r>
            <a:endParaRPr/>
          </a:p>
          <a:p>
            <a:pPr indent="-342900" lvl="0" marL="457200" rtl="0" algn="l">
              <a:spcBef>
                <a:spcPts val="0"/>
              </a:spcBef>
              <a:spcAft>
                <a:spcPts val="0"/>
              </a:spcAft>
              <a:buSzPts val="1800"/>
              <a:buChar char="●"/>
            </a:pPr>
            <a:r>
              <a:rPr lang="en-GB"/>
              <a:t>Stuxnet virus appeared to implant itself on USB devices and local laptops.</a:t>
            </a:r>
            <a:endParaRPr/>
          </a:p>
          <a:p>
            <a:pPr indent="-342900" lvl="0" marL="457200" rtl="0" algn="l">
              <a:spcBef>
                <a:spcPts val="0"/>
              </a:spcBef>
              <a:spcAft>
                <a:spcPts val="0"/>
              </a:spcAft>
              <a:buSzPts val="1800"/>
              <a:buChar char="●"/>
            </a:pPr>
            <a:r>
              <a:rPr lang="en-GB"/>
              <a:t>Once it discovered its host system was connected to a specific model of PLC in a specific location, it injected itself onto the PLC and it was game time. </a:t>
            </a:r>
            <a:endParaRPr/>
          </a:p>
          <a:p>
            <a:pPr indent="-342900" lvl="0" marL="457200" rtl="0" algn="l">
              <a:spcBef>
                <a:spcPts val="0"/>
              </a:spcBef>
              <a:spcAft>
                <a:spcPts val="0"/>
              </a:spcAft>
              <a:buSzPts val="1800"/>
              <a:buChar char="●"/>
            </a:pPr>
            <a:r>
              <a:rPr lang="en-GB"/>
              <a:t>Multiple variants</a:t>
            </a:r>
            <a:endParaRPr/>
          </a:p>
          <a:p>
            <a:pPr indent="-342900" lvl="0" marL="457200" rtl="0" algn="l">
              <a:spcBef>
                <a:spcPts val="0"/>
              </a:spcBef>
              <a:spcAft>
                <a:spcPts val="0"/>
              </a:spcAft>
              <a:buSzPts val="1800"/>
              <a:buChar char="●"/>
            </a:pPr>
            <a:r>
              <a:rPr lang="en-GB"/>
              <a:t>Initial version manipulated pressure valves. This would crack the centrifuges as they had to operate at a very specific pressure. </a:t>
            </a:r>
            <a:endParaRPr/>
          </a:p>
          <a:p>
            <a:pPr indent="-342900" lvl="0" marL="457200" rtl="0" algn="l">
              <a:spcBef>
                <a:spcPts val="0"/>
              </a:spcBef>
              <a:spcAft>
                <a:spcPts val="0"/>
              </a:spcAft>
              <a:buSzPts val="1800"/>
              <a:buChar char="●"/>
            </a:pPr>
            <a:r>
              <a:rPr lang="en-GB"/>
              <a:t>This version didn’t do enough damage, so later version much more aggressive, and spun centrifuges up and down.</a:t>
            </a:r>
            <a:endParaRPr/>
          </a:p>
          <a:p>
            <a:pPr indent="-342900" lvl="0" marL="457200" rtl="0" algn="l">
              <a:spcBef>
                <a:spcPts val="0"/>
              </a:spcBef>
              <a:spcAft>
                <a:spcPts val="0"/>
              </a:spcAft>
              <a:buSzPts val="1800"/>
              <a:buChar char="●"/>
            </a:pPr>
            <a:r>
              <a:rPr lang="en-GB"/>
              <a:t>Inside sources at the NSA claimed Unit 8200, Israel’s equivalent program, made the changes that caused the virus to infect outside computers</a:t>
            </a:r>
            <a:endParaRPr/>
          </a:p>
          <a:p>
            <a:pPr indent="0" lvl="0" marL="4572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Impact of Stuxnet</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Initially, there were lots of centrifuges blowing up</a:t>
            </a:r>
            <a:endParaRPr/>
          </a:p>
          <a:p>
            <a:pPr indent="-342900" lvl="0" marL="457200" rtl="0" algn="l">
              <a:spcBef>
                <a:spcPts val="0"/>
              </a:spcBef>
              <a:spcAft>
                <a:spcPts val="0"/>
              </a:spcAft>
              <a:buSzPts val="1800"/>
              <a:buChar char="●"/>
            </a:pPr>
            <a:r>
              <a:rPr lang="en-GB"/>
              <a:t>Estimated that the </a:t>
            </a:r>
            <a:r>
              <a:rPr lang="en-GB"/>
              <a:t>program</a:t>
            </a:r>
            <a:r>
              <a:rPr lang="en-GB"/>
              <a:t> got slowed down maybe a year at the most</a:t>
            </a:r>
            <a:endParaRPr/>
          </a:p>
          <a:p>
            <a:pPr indent="-342900" lvl="0" marL="457200" rtl="0" algn="l">
              <a:spcBef>
                <a:spcPts val="0"/>
              </a:spcBef>
              <a:spcAft>
                <a:spcPts val="0"/>
              </a:spcAft>
              <a:buSzPts val="1800"/>
              <a:buChar char="●"/>
            </a:pPr>
            <a:r>
              <a:rPr lang="en-GB"/>
              <a:t>2 Scientists from the Natanz plant were </a:t>
            </a:r>
            <a:r>
              <a:rPr lang="en-GB"/>
              <a:t>assassinated</a:t>
            </a:r>
            <a:r>
              <a:rPr lang="en-GB"/>
              <a:t> </a:t>
            </a:r>
            <a:endParaRPr/>
          </a:p>
          <a:p>
            <a:pPr indent="-342900" lvl="0" marL="457200" rtl="0" algn="l">
              <a:spcBef>
                <a:spcPts val="0"/>
              </a:spcBef>
              <a:spcAft>
                <a:spcPts val="0"/>
              </a:spcAft>
              <a:buSzPts val="1800"/>
              <a:buChar char="●"/>
            </a:pPr>
            <a:r>
              <a:rPr lang="en-GB"/>
              <a:t>While there was an initial dip in operational centrifuges, after 2012, that number skyrocketed. </a:t>
            </a:r>
            <a:endParaRPr/>
          </a:p>
          <a:p>
            <a:pPr indent="-342900" lvl="0" marL="457200" rtl="0" algn="l">
              <a:spcBef>
                <a:spcPts val="0"/>
              </a:spcBef>
              <a:spcAft>
                <a:spcPts val="0"/>
              </a:spcAft>
              <a:buSzPts val="1800"/>
              <a:buChar char="●"/>
            </a:pPr>
            <a:r>
              <a:rPr lang="en-GB"/>
              <a:t>Caused Iran to form the Iranian Cyber Army, the 4th largest cyber unit in the world</a:t>
            </a:r>
            <a:endParaRPr/>
          </a:p>
          <a:p>
            <a:pPr indent="-342900" lvl="0" marL="457200" rtl="0" algn="l">
              <a:spcBef>
                <a:spcPts val="0"/>
              </a:spcBef>
              <a:spcAft>
                <a:spcPts val="0"/>
              </a:spcAft>
              <a:buSzPts val="1800"/>
              <a:buChar char="●"/>
            </a:pPr>
            <a:r>
              <a:rPr lang="en-GB"/>
              <a:t>Retaliated with multiple attacks, notably an attack against the Saudi Aramco oil company with malware that wiped the drives of 30,000 computers</a:t>
            </a:r>
            <a:endParaRPr/>
          </a:p>
          <a:p>
            <a:pPr indent="-342900" lvl="0" marL="457200" rtl="0" algn="l">
              <a:spcBef>
                <a:spcPts val="0"/>
              </a:spcBef>
              <a:spcAft>
                <a:spcPts val="0"/>
              </a:spcAft>
              <a:buSzPts val="1800"/>
              <a:buChar char="●"/>
            </a:pPr>
            <a:r>
              <a:rPr lang="en-GB"/>
              <a:t>Also conducted massive denial-of-service attacks against banking institutions such as Bank of America and Wells Fargo. </a:t>
            </a:r>
            <a:endParaRPr/>
          </a:p>
          <a:p>
            <a:pPr indent="-342900" lvl="0" marL="457200" rtl="0" algn="l">
              <a:spcBef>
                <a:spcPts val="0"/>
              </a:spcBef>
              <a:spcAft>
                <a:spcPts val="0"/>
              </a:spcAft>
              <a:buSzPts val="1800"/>
              <a:buChar char="●"/>
            </a:pPr>
            <a:r>
              <a:rPr lang="en-GB"/>
              <a:t>In those banking attacks, multi-million dollar losses  </a:t>
            </a:r>
            <a:endParaRPr/>
          </a:p>
          <a:p>
            <a:pPr indent="0" lvl="0" marL="4572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Impact of Stuxnet</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What’s important isn’t the damage caused to the Iranian nuclear program, but rather what it means for cyberwarfare </a:t>
            </a:r>
            <a:endParaRPr/>
          </a:p>
          <a:p>
            <a:pPr indent="-342900" lvl="0" marL="457200" rtl="0" algn="l">
              <a:spcBef>
                <a:spcPts val="0"/>
              </a:spcBef>
              <a:spcAft>
                <a:spcPts val="0"/>
              </a:spcAft>
              <a:buSzPts val="1800"/>
              <a:buChar char="●"/>
            </a:pPr>
            <a:r>
              <a:rPr lang="en-GB"/>
              <a:t>This was a new type of virus that was never seen before. </a:t>
            </a:r>
            <a:endParaRPr/>
          </a:p>
          <a:p>
            <a:pPr indent="-342900" lvl="0" marL="457200" rtl="0" algn="l">
              <a:spcBef>
                <a:spcPts val="0"/>
              </a:spcBef>
              <a:spcAft>
                <a:spcPts val="0"/>
              </a:spcAft>
              <a:buSzPts val="1800"/>
              <a:buChar char="●"/>
            </a:pPr>
            <a:r>
              <a:rPr lang="en-GB"/>
              <a:t>Stuxnet set the bar at a new level, showing other nations what was possible </a:t>
            </a:r>
            <a:endParaRPr/>
          </a:p>
          <a:p>
            <a:pPr indent="-342900" lvl="0" marL="457200" rtl="0" algn="l">
              <a:spcBef>
                <a:spcPts val="0"/>
              </a:spcBef>
              <a:spcAft>
                <a:spcPts val="0"/>
              </a:spcAft>
              <a:buSzPts val="1800"/>
              <a:buChar char="●"/>
            </a:pPr>
            <a:r>
              <a:rPr lang="en-GB"/>
              <a:t>Emboldened other nations: If the United States can do it, so can we</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Nitro </a:t>
            </a:r>
            <a:r>
              <a:rPr lang="en-GB"/>
              <a:t>Zeus</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During the documentary Zero Days, NSA insiders informed interviewer that Operation Olympic Games was actually part of a much bigger program called Nitro Zeus</a:t>
            </a:r>
            <a:endParaRPr/>
          </a:p>
          <a:p>
            <a:pPr indent="-342900" lvl="0" marL="457200" rtl="0" algn="l">
              <a:spcBef>
                <a:spcPts val="0"/>
              </a:spcBef>
              <a:spcAft>
                <a:spcPts val="0"/>
              </a:spcAft>
              <a:buSzPts val="1800"/>
              <a:buChar char="●"/>
            </a:pPr>
            <a:r>
              <a:rPr lang="en-GB"/>
              <a:t>Nitro Zeus was the United State’s response plan in case Israel actually attacked Iran</a:t>
            </a:r>
            <a:endParaRPr/>
          </a:p>
          <a:p>
            <a:pPr indent="-342900" lvl="0" marL="457200" rtl="0" algn="l">
              <a:spcBef>
                <a:spcPts val="0"/>
              </a:spcBef>
              <a:spcAft>
                <a:spcPts val="0"/>
              </a:spcAft>
              <a:buSzPts val="1800"/>
              <a:buChar char="●"/>
            </a:pPr>
            <a:r>
              <a:rPr lang="en-GB"/>
              <a:t>Essentially, the United States had infected all critical infrastructure in Iran, enabling them to disrupt Iranian communications, power systems, water purification systems, the whole bag </a:t>
            </a:r>
            <a:endParaRPr/>
          </a:p>
          <a:p>
            <a:pPr indent="-342900" lvl="0" marL="457200" rtl="0" algn="l">
              <a:spcBef>
                <a:spcPts val="0"/>
              </a:spcBef>
              <a:spcAft>
                <a:spcPts val="0"/>
              </a:spcAft>
              <a:buSzPts val="1800"/>
              <a:buChar char="●"/>
            </a:pPr>
            <a:r>
              <a:rPr lang="en-GB"/>
              <a:t>If the claims are true, this means that the United States could flip a switch and turn the lights off in Iran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Ukrainian Blackouts</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In December of 2015, Ukraine would suffer a massive blackout lasting 6 hours that took down 30 substations</a:t>
            </a:r>
            <a:endParaRPr/>
          </a:p>
          <a:p>
            <a:pPr indent="-342900" lvl="0" marL="457200" rtl="0" algn="l">
              <a:spcBef>
                <a:spcPts val="0"/>
              </a:spcBef>
              <a:spcAft>
                <a:spcPts val="0"/>
              </a:spcAft>
              <a:buSzPts val="1800"/>
              <a:buChar char="●"/>
            </a:pPr>
            <a:r>
              <a:rPr lang="en-GB"/>
              <a:t>Happened almost instantaneously </a:t>
            </a:r>
            <a:endParaRPr/>
          </a:p>
          <a:p>
            <a:pPr indent="-342900" lvl="0" marL="457200" rtl="0" algn="l">
              <a:spcBef>
                <a:spcPts val="0"/>
              </a:spcBef>
              <a:spcAft>
                <a:spcPts val="0"/>
              </a:spcAft>
              <a:buSzPts val="1800"/>
              <a:buChar char="●"/>
            </a:pPr>
            <a:r>
              <a:rPr lang="en-GB"/>
              <a:t>Blackout left technicians scrambling to figure out what had happened</a:t>
            </a:r>
            <a:endParaRPr/>
          </a:p>
          <a:p>
            <a:pPr indent="-342900" lvl="0" marL="457200" rtl="0" algn="l">
              <a:spcBef>
                <a:spcPts val="0"/>
              </a:spcBef>
              <a:spcAft>
                <a:spcPts val="0"/>
              </a:spcAft>
              <a:buSzPts val="1800"/>
              <a:buChar char="●"/>
            </a:pPr>
            <a:r>
              <a:rPr lang="en-GB"/>
              <a:t>Appeared to be a cyber attack </a:t>
            </a:r>
            <a:endParaRPr/>
          </a:p>
          <a:p>
            <a:pPr indent="-342900" lvl="0" marL="457200" rtl="0" algn="l">
              <a:spcBef>
                <a:spcPts val="0"/>
              </a:spcBef>
              <a:spcAft>
                <a:spcPts val="0"/>
              </a:spcAft>
              <a:buSzPts val="1800"/>
              <a:buChar char="●"/>
            </a:pPr>
            <a:r>
              <a:rPr lang="en-GB"/>
              <a:t>The following year, Ukraine would suffer another smaller </a:t>
            </a:r>
            <a:r>
              <a:rPr lang="en-GB"/>
              <a:t>blackout</a:t>
            </a:r>
            <a:r>
              <a:rPr lang="en-GB"/>
              <a:t> in December. This followed the political revolution in Kiev and the annexing of Crimea by Russia</a:t>
            </a:r>
            <a:endParaRPr/>
          </a:p>
          <a:p>
            <a:pPr indent="-342900" lvl="0" marL="457200" rtl="0" algn="l">
              <a:spcBef>
                <a:spcPts val="0"/>
              </a:spcBef>
              <a:spcAft>
                <a:spcPts val="0"/>
              </a:spcAft>
              <a:buSzPts val="1800"/>
              <a:buChar char="●"/>
            </a:pPr>
            <a:r>
              <a:rPr lang="en-GB"/>
              <a:t>It was evident who was behind the attack.</a:t>
            </a:r>
            <a:endParaRPr/>
          </a:p>
          <a:p>
            <a:pPr indent="-342900" lvl="0" marL="457200" rtl="0" algn="l">
              <a:spcBef>
                <a:spcPts val="0"/>
              </a:spcBef>
              <a:spcAft>
                <a:spcPts val="0"/>
              </a:spcAft>
              <a:buSzPts val="1800"/>
              <a:buChar char="●"/>
            </a:pPr>
            <a:r>
              <a:rPr lang="en-GB"/>
              <a:t>These blackouts followed a significant amount of cyber attacks on businesses that would infect and wipe out their active directory controllers</a:t>
            </a:r>
            <a:endParaRPr/>
          </a:p>
          <a:p>
            <a:pPr indent="-342900" lvl="0" marL="457200" rtl="0" algn="l">
              <a:spcBef>
                <a:spcPts val="0"/>
              </a:spcBef>
              <a:spcAft>
                <a:spcPts val="0"/>
              </a:spcAft>
              <a:buSzPts val="1800"/>
              <a:buChar char="●"/>
            </a:pPr>
            <a:r>
              <a:rPr lang="en-GB"/>
              <a:t>Attacks also followed disinformation campaigns surrounding elections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descr="Zero Days Official Trailer 1 (2016) - Stuxnet Virus Documentary HD&#10;Subscribe to INDIE &amp; FILM FESTIVALS: http://bit.ly/1wbkfYg&#10;Subscribe to TRAILERS: http://bit.ly/sxaw6h&#10;Subscribe to COMING SOON: http://bit.ly/H2vZUn&#10;Like us on FACEBOOK: http://bit.ly/1QyRMsE&#10;Follow us on TWITTER: http://bit.ly/1ghOWmt&#10;&#10;Documentary detailing claims of American/Israeli jointly developed malware Stuxnet being deployed not only to destroy Iranian enrichment centrifuges but also threaten attacks against Iranian civilian infrastructure. Adresses obvious potential blowback of this possibly being deployed against the US by Iran in retaliation.&#10;&#10;You're quite the artsy one, aren't you? Fandango MOVIECLIPS FILM FESTIVALS &amp; INDIE TRAILERS is the destination for...well, all things related to Film Festivals &amp; Indie Films. If you want to keep up with the latest festival news, art house openings, indie movie content, film reviews, and so much more, then you have found the right channel." id="61" name="Google Shape;61;p14" title="Zero Days Official Trailer 1 (2016) - Stuxnet Virus Documentary HD">
            <a:hlinkClick r:id="rId3"/>
          </p:cNvPr>
          <p:cNvPicPr preferRelativeResize="0"/>
          <p:nvPr/>
        </p:nvPicPr>
        <p:blipFill>
          <a:blip r:embed="rId4">
            <a:alphaModFix/>
          </a:blip>
          <a:stretch>
            <a:fillRect/>
          </a:stretch>
        </p:blipFill>
        <p:spPr>
          <a:xfrm>
            <a:off x="1666025" y="392275"/>
            <a:ext cx="5811950" cy="4358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Ukrainian Blackouts</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Fear was not only was Russia trying to make Ukraine look like a failed state, it was also using it as target practice in order to carry out similar attacks on the west </a:t>
            </a:r>
            <a:endParaRPr/>
          </a:p>
          <a:p>
            <a:pPr indent="-342900" lvl="0" marL="457200" rtl="0" algn="l">
              <a:spcBef>
                <a:spcPts val="0"/>
              </a:spcBef>
              <a:spcAft>
                <a:spcPts val="0"/>
              </a:spcAft>
              <a:buSzPts val="1800"/>
              <a:buChar char="●"/>
            </a:pPr>
            <a:r>
              <a:rPr lang="en-GB"/>
              <a:t>If Russia has these capabilities in their back pocket to shut down entire regions of power grids, what can they do to the United States?</a:t>
            </a:r>
            <a:endParaRPr/>
          </a:p>
          <a:p>
            <a:pPr indent="-342900" lvl="0" marL="457200" rtl="0" algn="l">
              <a:spcBef>
                <a:spcPts val="0"/>
              </a:spcBef>
              <a:spcAft>
                <a:spcPts val="0"/>
              </a:spcAft>
              <a:buSzPts val="1800"/>
              <a:buChar char="●"/>
            </a:pPr>
            <a:r>
              <a:rPr lang="en-GB"/>
              <a:t>What can the United States do to other nations? </a:t>
            </a:r>
            <a:endParaRPr/>
          </a:p>
          <a:p>
            <a:pPr indent="-342900" lvl="0" marL="457200" rtl="0" algn="l">
              <a:spcBef>
                <a:spcPts val="0"/>
              </a:spcBef>
              <a:spcAft>
                <a:spcPts val="0"/>
              </a:spcAft>
              <a:buSzPts val="1800"/>
              <a:buChar char="●"/>
            </a:pPr>
            <a:r>
              <a:rPr lang="en-GB"/>
              <a:t>Massive ethical concern: If you shut down power grids, you have massive economic impact, and can potentially kill lots of civilians if the blackout is sustained.</a:t>
            </a:r>
            <a:endParaRPr/>
          </a:p>
          <a:p>
            <a:pPr indent="-342900" lvl="0" marL="457200" rtl="0" algn="l">
              <a:spcBef>
                <a:spcPts val="0"/>
              </a:spcBef>
              <a:spcAft>
                <a:spcPts val="0"/>
              </a:spcAft>
              <a:buSzPts val="1800"/>
              <a:buChar char="●"/>
            </a:pPr>
            <a:r>
              <a:rPr lang="en-GB"/>
              <a:t>Impact just as bad as physical warfare, but there aren’t many international norms surrounding cyber attacks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Close to Home</a:t>
            </a:r>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Significant concern that our industrial control systems are just as vulnerable</a:t>
            </a:r>
            <a:endParaRPr/>
          </a:p>
          <a:p>
            <a:pPr indent="-342900" lvl="0" marL="457200" rtl="0" algn="l">
              <a:spcBef>
                <a:spcPts val="0"/>
              </a:spcBef>
              <a:spcAft>
                <a:spcPts val="0"/>
              </a:spcAft>
              <a:buSzPts val="1800"/>
              <a:buChar char="●"/>
            </a:pPr>
            <a:r>
              <a:rPr lang="en-GB"/>
              <a:t>Operations on our grid largely automated</a:t>
            </a:r>
            <a:endParaRPr/>
          </a:p>
          <a:p>
            <a:pPr indent="-342900" lvl="0" marL="457200" rtl="0" algn="l">
              <a:spcBef>
                <a:spcPts val="0"/>
              </a:spcBef>
              <a:spcAft>
                <a:spcPts val="0"/>
              </a:spcAft>
              <a:buSzPts val="1800"/>
              <a:buChar char="●"/>
            </a:pPr>
            <a:r>
              <a:rPr lang="en-GB"/>
              <a:t>A significant attack could take down portions of the grid for days if not weeks</a:t>
            </a:r>
            <a:endParaRPr/>
          </a:p>
          <a:p>
            <a:pPr indent="-342900" lvl="0" marL="457200" rtl="0" algn="l">
              <a:spcBef>
                <a:spcPts val="0"/>
              </a:spcBef>
              <a:spcAft>
                <a:spcPts val="0"/>
              </a:spcAft>
              <a:buSzPts val="1800"/>
              <a:buChar char="●"/>
            </a:pPr>
            <a:r>
              <a:rPr lang="en-GB"/>
              <a:t>Our grid is harder to take down, but easier to keep down compared to the Ukrainian grid </a:t>
            </a:r>
            <a:endParaRPr/>
          </a:p>
          <a:p>
            <a:pPr indent="-342900" lvl="0" marL="457200" rtl="0" algn="l">
              <a:spcBef>
                <a:spcPts val="0"/>
              </a:spcBef>
              <a:spcAft>
                <a:spcPts val="0"/>
              </a:spcAft>
              <a:buSzPts val="1800"/>
              <a:buChar char="●"/>
            </a:pPr>
            <a:r>
              <a:rPr lang="en-GB"/>
              <a:t>Recently we were given a D+ rating in overall infrastructure by the American Society for Civil Engineers </a:t>
            </a:r>
            <a:endParaRPr/>
          </a:p>
          <a:p>
            <a:pPr indent="-342900" lvl="0" marL="457200" rtl="0" algn="l">
              <a:spcBef>
                <a:spcPts val="0"/>
              </a:spcBef>
              <a:spcAft>
                <a:spcPts val="0"/>
              </a:spcAft>
              <a:buSzPts val="1800"/>
              <a:buChar char="●"/>
            </a:pPr>
            <a:r>
              <a:rPr lang="en-GB"/>
              <a:t>United States aware of multiple hacking attempts at several industrial facilities</a:t>
            </a:r>
            <a:endParaRPr/>
          </a:p>
          <a:p>
            <a:pPr indent="-342900" lvl="0" marL="457200" rtl="0" algn="l">
              <a:spcBef>
                <a:spcPts val="0"/>
              </a:spcBef>
              <a:spcAft>
                <a:spcPts val="0"/>
              </a:spcAft>
              <a:buSzPts val="1800"/>
              <a:buChar char="●"/>
            </a:pPr>
            <a:r>
              <a:rPr lang="en-GB"/>
              <a:t>While only two groups, the </a:t>
            </a:r>
            <a:r>
              <a:rPr lang="en-GB"/>
              <a:t>Equation</a:t>
            </a:r>
            <a:r>
              <a:rPr lang="en-GB"/>
              <a:t> Group at the NSA and the Sandworm Group behind the attacks on </a:t>
            </a:r>
            <a:r>
              <a:rPr lang="en-GB"/>
              <a:t>Ukrainian</a:t>
            </a:r>
            <a:r>
              <a:rPr lang="en-GB"/>
              <a:t> Infrastructure have successfully disrupted operations, countries like Iran, North Korea, and China are </a:t>
            </a:r>
            <a:r>
              <a:rPr lang="en-GB"/>
              <a:t>rapidly</a:t>
            </a:r>
            <a:r>
              <a:rPr lang="en-GB"/>
              <a:t> gaining new capabilities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do we do? </a:t>
            </a:r>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Significant</a:t>
            </a:r>
            <a:r>
              <a:rPr lang="en-GB"/>
              <a:t> investments in Infrastructure Upgrades need to occur</a:t>
            </a:r>
            <a:endParaRPr/>
          </a:p>
          <a:p>
            <a:pPr indent="-342900" lvl="0" marL="457200" rtl="0" algn="l">
              <a:spcBef>
                <a:spcPts val="0"/>
              </a:spcBef>
              <a:spcAft>
                <a:spcPts val="0"/>
              </a:spcAft>
              <a:buSzPts val="1800"/>
              <a:buChar char="●"/>
            </a:pPr>
            <a:r>
              <a:rPr lang="en-GB"/>
              <a:t>A move away from centralized grid systems need to happen. </a:t>
            </a:r>
            <a:endParaRPr/>
          </a:p>
          <a:p>
            <a:pPr indent="-342900" lvl="0" marL="457200" rtl="0" algn="l">
              <a:spcBef>
                <a:spcPts val="0"/>
              </a:spcBef>
              <a:spcAft>
                <a:spcPts val="0"/>
              </a:spcAft>
              <a:buSzPts val="1800"/>
              <a:buChar char="●"/>
            </a:pPr>
            <a:r>
              <a:rPr lang="en-GB"/>
              <a:t>Instead a system of federated micro grids need to occur. </a:t>
            </a:r>
            <a:endParaRPr/>
          </a:p>
          <a:p>
            <a:pPr indent="-342900" lvl="0" marL="457200" rtl="0" algn="l">
              <a:spcBef>
                <a:spcPts val="0"/>
              </a:spcBef>
              <a:spcAft>
                <a:spcPts val="0"/>
              </a:spcAft>
              <a:buSzPts val="1800"/>
              <a:buChar char="●"/>
            </a:pPr>
            <a:r>
              <a:rPr lang="en-GB"/>
              <a:t>This means that if any portion of the grid shut down, it would impact the rest of the grid </a:t>
            </a:r>
            <a:endParaRPr/>
          </a:p>
          <a:p>
            <a:pPr indent="-342900" lvl="0" marL="457200" rtl="0" algn="l">
              <a:spcBef>
                <a:spcPts val="0"/>
              </a:spcBef>
              <a:spcAft>
                <a:spcPts val="0"/>
              </a:spcAft>
              <a:buSzPts val="1800"/>
              <a:buChar char="●"/>
            </a:pPr>
            <a:r>
              <a:rPr lang="en-GB"/>
              <a:t>Significant pushes to get the general public interested in cyber security need to happen. Way too many job openings for the number of qualified candidates</a:t>
            </a:r>
            <a:endParaRPr/>
          </a:p>
          <a:p>
            <a:pPr indent="-342900" lvl="0" marL="457200" rtl="0" algn="l">
              <a:spcBef>
                <a:spcPts val="0"/>
              </a:spcBef>
              <a:spcAft>
                <a:spcPts val="0"/>
              </a:spcAft>
              <a:buSzPts val="1800"/>
              <a:buChar char="●"/>
            </a:pPr>
            <a:r>
              <a:rPr lang="en-GB"/>
              <a:t>Need informed politicians who understand technology and can implement sane, research based policies </a:t>
            </a:r>
            <a:endParaRPr/>
          </a:p>
          <a:p>
            <a:pPr indent="-342900" lvl="0" marL="457200" rtl="0" algn="l">
              <a:spcBef>
                <a:spcPts val="0"/>
              </a:spcBef>
              <a:spcAft>
                <a:spcPts val="0"/>
              </a:spcAft>
              <a:buSzPts val="1800"/>
              <a:buChar char="●"/>
            </a:pPr>
            <a:r>
              <a:rPr lang="en-GB"/>
              <a:t>Need to get rid of the shroud of </a:t>
            </a:r>
            <a:r>
              <a:rPr lang="en-GB"/>
              <a:t>secrecy</a:t>
            </a:r>
            <a:r>
              <a:rPr lang="en-GB"/>
              <a:t> surrounding cyber capabilities. If we can discuss our nuclear capabilities, why can’t we discuss our cyber capabilities?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do we do? </a:t>
            </a:r>
            <a:endParaRPr/>
          </a:p>
        </p:txBody>
      </p:sp>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Questions </a:t>
            </a:r>
            <a:endParaRPr/>
          </a:p>
        </p:txBody>
      </p:sp>
      <p:sp>
        <p:nvSpPr>
          <p:cNvPr id="193" name="Google Shape;19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 Brief History of Iran’s Nuclear Program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United States and Iran used to be good pals under the authoritarian reign of the Shah </a:t>
            </a:r>
            <a:endParaRPr/>
          </a:p>
          <a:p>
            <a:pPr indent="-342900" lvl="0" marL="457200" rtl="0" algn="l">
              <a:spcBef>
                <a:spcPts val="0"/>
              </a:spcBef>
              <a:spcAft>
                <a:spcPts val="0"/>
              </a:spcAft>
              <a:buSzPts val="1800"/>
              <a:buChar char="●"/>
            </a:pPr>
            <a:r>
              <a:rPr lang="en-GB"/>
              <a:t>Nixon Administration really wanted Iran to have nuclear power so we gave them centrifuges </a:t>
            </a:r>
            <a:endParaRPr/>
          </a:p>
          <a:p>
            <a:pPr indent="-342900" lvl="0" marL="457200" rtl="0" algn="l">
              <a:spcBef>
                <a:spcPts val="0"/>
              </a:spcBef>
              <a:spcAft>
                <a:spcPts val="0"/>
              </a:spcAft>
              <a:buSzPts val="1800"/>
              <a:buChar char="●"/>
            </a:pPr>
            <a:r>
              <a:rPr lang="en-GB"/>
              <a:t>Iran overthrew </a:t>
            </a:r>
            <a:r>
              <a:rPr lang="en-GB"/>
              <a:t>its</a:t>
            </a:r>
            <a:r>
              <a:rPr lang="en-GB"/>
              <a:t> government in the Islamic Revolution of 1979 and put in </a:t>
            </a:r>
            <a:r>
              <a:rPr lang="en-GB"/>
              <a:t>place</a:t>
            </a:r>
            <a:r>
              <a:rPr lang="en-GB"/>
              <a:t> leaders we didn’t like. </a:t>
            </a:r>
            <a:endParaRPr/>
          </a:p>
          <a:p>
            <a:pPr indent="-342900" lvl="0" marL="457200" rtl="0" algn="l">
              <a:spcBef>
                <a:spcPts val="0"/>
              </a:spcBef>
              <a:spcAft>
                <a:spcPts val="0"/>
              </a:spcAft>
              <a:buSzPts val="1800"/>
              <a:buChar char="●"/>
            </a:pPr>
            <a:r>
              <a:rPr lang="en-GB"/>
              <a:t>US responded by banning the sale of goods surrounding the uranium enrichment process to Iran.</a:t>
            </a:r>
            <a:endParaRPr/>
          </a:p>
          <a:p>
            <a:pPr indent="-342900" lvl="0" marL="457200" rtl="0" algn="l">
              <a:spcBef>
                <a:spcPts val="0"/>
              </a:spcBef>
              <a:spcAft>
                <a:spcPts val="0"/>
              </a:spcAft>
              <a:buSzPts val="1800"/>
              <a:buChar char="●"/>
            </a:pPr>
            <a:r>
              <a:rPr lang="en-GB"/>
              <a:t>US also convinced the rest of the world to get on board.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Khan Network</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A.Q. Khan was a Pakistani nuclear physicist and </a:t>
            </a:r>
            <a:r>
              <a:rPr lang="en-GB"/>
              <a:t>metallurgical</a:t>
            </a:r>
            <a:r>
              <a:rPr lang="en-GB"/>
              <a:t> engineer who ran Pakistan’s nuclear enrichment program from 1976 until 2001. </a:t>
            </a:r>
            <a:endParaRPr/>
          </a:p>
          <a:p>
            <a:pPr indent="-342900" lvl="0" marL="457200" rtl="0" algn="l">
              <a:spcBef>
                <a:spcPts val="0"/>
              </a:spcBef>
              <a:spcAft>
                <a:spcPts val="0"/>
              </a:spcAft>
              <a:buSzPts val="1800"/>
              <a:buChar char="●"/>
            </a:pPr>
            <a:r>
              <a:rPr lang="en-GB"/>
              <a:t>Was responsible for Pakistan obtaining nuclear weapons</a:t>
            </a:r>
            <a:endParaRPr/>
          </a:p>
          <a:p>
            <a:pPr indent="-342900" lvl="0" marL="457200" rtl="0" algn="l">
              <a:spcBef>
                <a:spcPts val="0"/>
              </a:spcBef>
              <a:spcAft>
                <a:spcPts val="0"/>
              </a:spcAft>
              <a:buSzPts val="1800"/>
              <a:buChar char="●"/>
            </a:pPr>
            <a:r>
              <a:rPr lang="en-GB"/>
              <a:t>Sold nuclear technologies to Iran, North Korea, Libya, and China </a:t>
            </a:r>
            <a:endParaRPr/>
          </a:p>
          <a:p>
            <a:pPr indent="-342900" lvl="0" marL="457200" rtl="0" algn="l">
              <a:spcBef>
                <a:spcPts val="0"/>
              </a:spcBef>
              <a:spcAft>
                <a:spcPts val="0"/>
              </a:spcAft>
              <a:buSzPts val="1800"/>
              <a:buChar char="●"/>
            </a:pPr>
            <a:r>
              <a:rPr lang="en-GB"/>
              <a:t>This was during the nuclear embargo the United States imposed on Iran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Escalating Tensions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After United States invasion of Iraq, Iran became very concerned with US invasion.</a:t>
            </a:r>
            <a:endParaRPr/>
          </a:p>
          <a:p>
            <a:pPr indent="-342900" lvl="0" marL="457200" rtl="0" algn="l">
              <a:spcBef>
                <a:spcPts val="0"/>
              </a:spcBef>
              <a:spcAft>
                <a:spcPts val="0"/>
              </a:spcAft>
              <a:buSzPts val="1800"/>
              <a:buChar char="●"/>
            </a:pPr>
            <a:r>
              <a:rPr lang="en-GB"/>
              <a:t>From 2003 - 2005, Iran adopted a International Atomic Energy Agency (IAEA) resolution to suspend all uranium enrichment activities.</a:t>
            </a:r>
            <a:endParaRPr/>
          </a:p>
          <a:p>
            <a:pPr indent="-342900" lvl="0" marL="457200" rtl="0" algn="l">
              <a:spcBef>
                <a:spcPts val="0"/>
              </a:spcBef>
              <a:spcAft>
                <a:spcPts val="0"/>
              </a:spcAft>
              <a:buSzPts val="1800"/>
              <a:buChar char="●"/>
            </a:pPr>
            <a:r>
              <a:rPr lang="en-GB"/>
              <a:t>Iran slowed the program, but failed to co-operate with IAEA inspectors </a:t>
            </a:r>
            <a:endParaRPr/>
          </a:p>
          <a:p>
            <a:pPr indent="-342900" lvl="0" marL="457200" rtl="0" algn="l">
              <a:spcBef>
                <a:spcPts val="0"/>
              </a:spcBef>
              <a:spcAft>
                <a:spcPts val="0"/>
              </a:spcAft>
              <a:buSzPts val="1800"/>
              <a:buChar char="●"/>
            </a:pPr>
            <a:r>
              <a:rPr lang="en-GB"/>
              <a:t>Around 2005, Iran began to ramp their program back up as they no longer feared US invasion </a:t>
            </a:r>
            <a:endParaRPr/>
          </a:p>
          <a:p>
            <a:pPr indent="-342900" lvl="0" marL="457200" rtl="0" algn="l">
              <a:spcBef>
                <a:spcPts val="0"/>
              </a:spcBef>
              <a:spcAft>
                <a:spcPts val="0"/>
              </a:spcAft>
              <a:buSzPts val="1800"/>
              <a:buChar char="●"/>
            </a:pPr>
            <a:r>
              <a:rPr lang="en-GB"/>
              <a:t>In December of 2006, N</a:t>
            </a:r>
            <a:r>
              <a:rPr lang="en-GB"/>
              <a:t>etanyahu had a press conference where he took a hardline stance against Iran</a:t>
            </a:r>
            <a:endParaRPr/>
          </a:p>
          <a:p>
            <a:pPr indent="-342900" lvl="0" marL="457200" rtl="0" algn="l">
              <a:spcBef>
                <a:spcPts val="0"/>
              </a:spcBef>
              <a:spcAft>
                <a:spcPts val="0"/>
              </a:spcAft>
              <a:buSzPts val="1800"/>
              <a:buChar char="●"/>
            </a:pPr>
            <a:r>
              <a:rPr lang="en-GB"/>
              <a:t>Behind the scenes, Israel was talking to the United States about potentially bombing Iran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Escalating Tensions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Bush Administration was under the impression that if Israel attacked Iran, they would expect the United States to back them up due to their limited air capabilities</a:t>
            </a:r>
            <a:endParaRPr/>
          </a:p>
          <a:p>
            <a:pPr indent="-342900" lvl="0" marL="457200" rtl="0" algn="l">
              <a:spcBef>
                <a:spcPts val="0"/>
              </a:spcBef>
              <a:spcAft>
                <a:spcPts val="0"/>
              </a:spcAft>
              <a:buSzPts val="1800"/>
              <a:buChar char="●"/>
            </a:pPr>
            <a:r>
              <a:rPr lang="en-GB"/>
              <a:t>As an alternative, US and Israeli Intelligence worked out a plan to conduct Cyber attacks on the Natanz nuclear enrichment facility in Iran</a:t>
            </a:r>
            <a:endParaRPr/>
          </a:p>
          <a:p>
            <a:pPr indent="-342900" lvl="0" marL="457200" rtl="0" algn="l">
              <a:spcBef>
                <a:spcPts val="0"/>
              </a:spcBef>
              <a:spcAft>
                <a:spcPts val="0"/>
              </a:spcAft>
              <a:buSzPts val="1800"/>
              <a:buChar char="●"/>
            </a:pPr>
            <a:r>
              <a:rPr lang="en-GB"/>
              <a:t>Operation would involve the CIA, the US Cyber Command, and the NSA</a:t>
            </a:r>
            <a:endParaRPr/>
          </a:p>
          <a:p>
            <a:pPr indent="-342900" lvl="0" marL="457200" rtl="0" algn="l">
              <a:spcBef>
                <a:spcPts val="0"/>
              </a:spcBef>
              <a:spcAft>
                <a:spcPts val="0"/>
              </a:spcAft>
              <a:buSzPts val="1800"/>
              <a:buChar char="●"/>
            </a:pPr>
            <a:r>
              <a:rPr lang="en-GB"/>
              <a:t>Program would be codenamed “Operation Olympic Games” </a:t>
            </a:r>
            <a:endParaRPr/>
          </a:p>
          <a:p>
            <a:pPr indent="-342900" lvl="0" marL="457200" rtl="0" algn="l">
              <a:spcBef>
                <a:spcPts val="0"/>
              </a:spcBef>
              <a:spcAft>
                <a:spcPts val="0"/>
              </a:spcAft>
              <a:buSzPts val="1800"/>
              <a:buChar char="●"/>
            </a:pPr>
            <a:r>
              <a:rPr lang="en-GB"/>
              <a:t>Interesting fact about the NSA: The NSA isn’t authorized to carry out offensive cyber missions. The US Cyber Command, one of the commands under the DoD, is. NSA conducts cyber attacks and the US Cyber Command takes the flack for it.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Discovery of Stuxnet</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In July, 2010, a security company in Belarus named VirusBlokAda discovered a piece of malware like they had never seen before when working with a client in Iran</a:t>
            </a:r>
            <a:endParaRPr/>
          </a:p>
          <a:p>
            <a:pPr indent="-342900" lvl="0" marL="457200" rtl="0" algn="l">
              <a:spcBef>
                <a:spcPts val="0"/>
              </a:spcBef>
              <a:spcAft>
                <a:spcPts val="0"/>
              </a:spcAft>
              <a:buSzPts val="1800"/>
              <a:buChar char="●"/>
            </a:pPr>
            <a:r>
              <a:rPr lang="en-GB"/>
              <a:t>Brian Krebs would be the first major public figure to make a post on the malware, named “Experts Warn of New Windows Shortcut Flaw” after reading Sergey Ulasen of VirusBlokAda’s advisory on the malware.</a:t>
            </a:r>
            <a:endParaRPr/>
          </a:p>
          <a:p>
            <a:pPr indent="-342900" lvl="0" marL="457200" rtl="0" algn="l">
              <a:spcBef>
                <a:spcPts val="0"/>
              </a:spcBef>
              <a:spcAft>
                <a:spcPts val="0"/>
              </a:spcAft>
              <a:buSzPts val="1800"/>
              <a:buChar char="●"/>
            </a:pPr>
            <a:r>
              <a:rPr lang="en-GB"/>
              <a:t>The name Stuxnet would be coined by Symantec researchers, combining the names of the mrxnet.sys kernel space rootkit and the .stub section in the main dropper for the malware that contained the main DLL for Stuxnet as well all the necessary configuration information </a:t>
            </a:r>
            <a:endParaRPr/>
          </a:p>
          <a:p>
            <a:pPr indent="-342900" lvl="0" marL="457200" rtl="0" algn="l">
              <a:spcBef>
                <a:spcPts val="0"/>
              </a:spcBef>
              <a:spcAft>
                <a:spcPts val="0"/>
              </a:spcAft>
              <a:buSzPts val="1800"/>
              <a:buChar char="●"/>
            </a:pPr>
            <a:r>
              <a:rPr lang="en-GB"/>
              <a:t>Wouldn’t be until Liam O Murchu of Symantec began seriously looking into Stuxnet would they realize what a hell of virus it was.</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Discovery of Stuxnet</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Initially, O </a:t>
            </a:r>
            <a:r>
              <a:rPr lang="en-GB"/>
              <a:t>Murchu had handed the virus off to an engineer with no experience with zero days thinking it would be a good training exercise.</a:t>
            </a:r>
            <a:endParaRPr/>
          </a:p>
          <a:p>
            <a:pPr indent="-342900" lvl="0" marL="457200" rtl="0" algn="l">
              <a:spcBef>
                <a:spcPts val="0"/>
              </a:spcBef>
              <a:spcAft>
                <a:spcPts val="0"/>
              </a:spcAft>
              <a:buSzPts val="1800"/>
              <a:buChar char="●"/>
            </a:pPr>
            <a:r>
              <a:rPr lang="en-GB"/>
              <a:t>O Murchu kept looking at the code himself though, realizing that it was incredibly dense to not contain any images, to just be all code. </a:t>
            </a:r>
            <a:endParaRPr/>
          </a:p>
          <a:p>
            <a:pPr indent="-342900" lvl="0" marL="457200" rtl="0" algn="l">
              <a:spcBef>
                <a:spcPts val="0"/>
              </a:spcBef>
              <a:spcAft>
                <a:spcPts val="0"/>
              </a:spcAft>
              <a:buSzPts val="1800"/>
              <a:buChar char="●"/>
            </a:pPr>
            <a:r>
              <a:rPr lang="en-GB"/>
              <a:t>Was around 500K when most of the malware they saw was 10k-15k </a:t>
            </a:r>
            <a:endParaRPr/>
          </a:p>
          <a:p>
            <a:pPr indent="-342900" lvl="0" marL="457200" rtl="0" algn="l">
              <a:spcBef>
                <a:spcPts val="0"/>
              </a:spcBef>
              <a:spcAft>
                <a:spcPts val="0"/>
              </a:spcAft>
              <a:buSzPts val="1800"/>
              <a:buChar char="●"/>
            </a:pPr>
            <a:r>
              <a:rPr lang="en-GB"/>
              <a:t>O Murchu realized that the virus was going to incredible lengths to hide itself, loading it’s decrypted payload into a virtual file in memory. It then reprogrammed the Windows API so that whenever it was called, it would be loaded from that virtual file rather than from disk, making sure the decrypted code would never touch disk, effectively hiding itself from AV. </a:t>
            </a:r>
            <a:endParaRPr/>
          </a:p>
          <a:p>
            <a:pPr indent="-342900" lvl="0" marL="457200" rtl="0" algn="l">
              <a:spcBef>
                <a:spcPts val="0"/>
              </a:spcBef>
              <a:spcAft>
                <a:spcPts val="0"/>
              </a:spcAft>
              <a:buSzPts val="1800"/>
              <a:buChar char="●"/>
            </a:pPr>
            <a:r>
              <a:rPr lang="en-GB"/>
              <a:t>Up until this point, O Murch hadn’t seen anything like 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Discovery of Stuxnet</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This was all within the first 5k of code. O Murch still had 500K lines of code left. </a:t>
            </a:r>
            <a:endParaRPr/>
          </a:p>
          <a:p>
            <a:pPr indent="-342900" lvl="0" marL="457200" rtl="0" algn="l">
              <a:spcBef>
                <a:spcPts val="0"/>
              </a:spcBef>
              <a:spcAft>
                <a:spcPts val="0"/>
              </a:spcAft>
              <a:buSzPts val="1800"/>
              <a:buChar char="●"/>
            </a:pPr>
            <a:r>
              <a:rPr lang="en-GB"/>
              <a:t>Would hand the investigation off to Symantec Tokyo for the weekend and pick the investigation the following week</a:t>
            </a:r>
            <a:endParaRPr/>
          </a:p>
          <a:p>
            <a:pPr indent="-342900" lvl="0" marL="457200" rtl="0" algn="l">
              <a:spcBef>
                <a:spcPts val="0"/>
              </a:spcBef>
              <a:spcAft>
                <a:spcPts val="0"/>
              </a:spcAft>
              <a:buSzPts val="1800"/>
              <a:buChar char="●"/>
            </a:pPr>
            <a:r>
              <a:rPr lang="en-GB"/>
              <a:t>Over the next week, Symantec would determine that the Stuxnet virus was phoning home to </a:t>
            </a:r>
            <a:r>
              <a:rPr lang="en-GB" u="sng">
                <a:solidFill>
                  <a:schemeClr val="hlink"/>
                </a:solidFill>
                <a:hlinkClick r:id="rId3"/>
              </a:rPr>
              <a:t>www.todaysfutbol.com</a:t>
            </a:r>
            <a:r>
              <a:rPr lang="en-GB"/>
              <a:t> and </a:t>
            </a:r>
            <a:r>
              <a:rPr lang="en-GB" u="sng">
                <a:solidFill>
                  <a:schemeClr val="hlink"/>
                </a:solidFill>
                <a:hlinkClick r:id="rId4"/>
              </a:rPr>
              <a:t>www.mypremierfutbol.com</a:t>
            </a:r>
            <a:endParaRPr/>
          </a:p>
          <a:p>
            <a:pPr indent="-342900" lvl="0" marL="457200" rtl="0" algn="l">
              <a:spcBef>
                <a:spcPts val="0"/>
              </a:spcBef>
              <a:spcAft>
                <a:spcPts val="0"/>
              </a:spcAft>
              <a:buSzPts val="1800"/>
              <a:buChar char="●"/>
            </a:pPr>
            <a:r>
              <a:rPr lang="en-GB"/>
              <a:t>Symantec convinced the DNS providers for these sites to reroute traffic to a Symantec controlled sinkhole where they could log ip addresses and requests.</a:t>
            </a:r>
            <a:endParaRPr/>
          </a:p>
          <a:p>
            <a:pPr indent="-342900" lvl="0" marL="457200" rtl="0" algn="l">
              <a:spcBef>
                <a:spcPts val="0"/>
              </a:spcBef>
              <a:spcAft>
                <a:spcPts val="0"/>
              </a:spcAft>
              <a:buSzPts val="1800"/>
              <a:buChar char="●"/>
            </a:pPr>
            <a:r>
              <a:rPr lang="en-GB"/>
              <a:t>The requests contained a few pieces of information: External and internal ip addresses, os versions, and whether or not the systems had Simatic WinCC and Simatic Step 7 installed on them.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