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7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6.xml"/><Relationship Id="rId32" Type="http://schemas.openxmlformats.org/officeDocument/2006/relationships/font" Target="fonts/Nuni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ec6f607f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ec6f607f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ec6f607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ec6f607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ec6f607f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ec6f607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ec6f607f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ec6f607f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c6f607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ec6f607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ec6f607f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ec6f607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ec6f607f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ec6f607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ec6f607f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ec6f607f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ec6f607f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ec6f607f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ec6f607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ec6f607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f5dc3b950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f5dc3b950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DNSFilter serves a MASSIVE market that will experience 3x growth by 2022, and is driven by three trends: increased access to public wifi, a push for encryption which defeats traditional solutions and a 15x increase in phishing attacks in the last two years.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recognized the opportunity, and built the best technical solution for our target customers - IT providers and small enterprise.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c6f607f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c6f607f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ec6f607f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ec6f607f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f3b2d4528ecf8cf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f3b2d4528ecf8cf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ec6f607f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ec6f607f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f3b2d4528ecf8cf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f3b2d4528ecf8cf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f3b2d4528ecf8cf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f3b2d4528ecf8cf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f3b2d4528ecf8c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f3b2d4528ecf8c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ec6f607f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ec6f607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ec6f607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ec6f607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f3b2d4528ecf8c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f3b2d4528ecf8c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c6f607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c6f607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c6f607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c6f607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3b2d4528ecf8cf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3b2d4528ecf8c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2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09825" y="3474975"/>
            <a:ext cx="8237400" cy="674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Technical Choices over 3 years: MVP to $1M ARR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025" y="1071973"/>
            <a:ext cx="7477000" cy="19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0" y="311251"/>
            <a:ext cx="9144000" cy="461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2674800" y="118550"/>
            <a:ext cx="37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</a:t>
            </a:r>
            <a:r>
              <a:rPr lang="en"/>
              <a:t>anguage choice -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on Rails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Tech: Fast to develop, not fast to execute. Not as easily scaled.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Talent: Readily available, not too expensive.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Trend: More mature - Risk of it becoming ‘outdated’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821"/>
            <a:ext cx="9144000" cy="4374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2043600" y="111325"/>
            <a:ext cx="505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Delivered Late; no Billing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2413650" y="125825"/>
            <a:ext cx="43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on third Co-Founder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Equity Only</a:t>
            </a: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4892024" y="1857460"/>
            <a:ext cx="1963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46464"/>
                </a:solidFill>
                <a:latin typeface="Nunito"/>
                <a:ea typeface="Nunito"/>
                <a:cs typeface="Nunito"/>
                <a:sym typeface="Nunito"/>
              </a:rPr>
              <a:t>Brian Gillis</a:t>
            </a:r>
            <a:endParaRPr sz="3000">
              <a:solidFill>
                <a:srgbClr val="64646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C98F0"/>
                </a:solidFill>
                <a:latin typeface="Nunito"/>
                <a:ea typeface="Nunito"/>
                <a:cs typeface="Nunito"/>
                <a:sym typeface="Nunito"/>
              </a:rPr>
              <a:t>CIO</a:t>
            </a:r>
            <a:endParaRPr sz="3000">
              <a:solidFill>
                <a:srgbClr val="64646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Brian2.jpg"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11318" r="11318" t="0"/>
          <a:stretch/>
        </p:blipFill>
        <p:spPr>
          <a:xfrm>
            <a:off x="2743225" y="1857450"/>
            <a:ext cx="1229100" cy="1351500"/>
          </a:xfrm>
          <a:prstGeom prst="ellipse">
            <a:avLst/>
          </a:prstGeom>
          <a:noFill/>
          <a:ln cap="flat" cmpd="sng" w="38100">
            <a:solidFill>
              <a:srgbClr val="2C98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1804200" y="111300"/>
            <a:ext cx="553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language choice front end - React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Hired Brazil Developer on Upwork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875" y="225813"/>
            <a:ext cx="622935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2863350" y="111325"/>
            <a:ext cx="34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Fast-Forward 1 year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was Summer 2016 - Went into Private Beta</a:t>
            </a:r>
            <a:br>
              <a:rPr lang="en"/>
            </a:br>
            <a:br>
              <a:rPr lang="en"/>
            </a:br>
            <a:r>
              <a:rPr lang="en"/>
              <a:t>I did all golang coding Spring 2016 -&gt; Summer 2017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January 2017: Started Charging Customers</a:t>
            </a:r>
            <a:br>
              <a:rPr lang="en"/>
            </a:br>
            <a:br>
              <a:rPr lang="en"/>
            </a:br>
            <a:r>
              <a:rPr lang="en"/>
              <a:t>Spring 2017: Raised $300k; started to my co-founders salaries.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Summer 2017 - Hired Colombia Dev - Golang, Ruby on Rails… more (C#)</a:t>
            </a:r>
            <a:br>
              <a:rPr lang="en"/>
            </a:br>
            <a:br>
              <a:rPr lang="en"/>
            </a:br>
            <a:r>
              <a:rPr lang="en"/>
              <a:t>Traded one Brazil FE Dev on upwork for another (his friend) after first dev became Nomad. Timezone issues.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2395500" y="125825"/>
            <a:ext cx="435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2018 - Focus on Business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ended 2017 at $20k MRR - $240k ARR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Jan 2018 - TechStars Anywhere program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April 2018 - Acquired Webshrinker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First company meetup; August 2018; team of 6.</a:t>
            </a:r>
            <a:br>
              <a:rPr lang="en"/>
            </a:br>
            <a:br>
              <a:rPr lang="en"/>
            </a:br>
            <a:r>
              <a:rPr lang="en"/>
              <a:t>Now: Team 14</a:t>
            </a:r>
            <a:br>
              <a:rPr lang="en"/>
            </a:br>
            <a:br>
              <a:rPr lang="en"/>
            </a:br>
            <a:r>
              <a:rPr lang="en"/>
              <a:t>Ended 2018 at $1.2M ARR. 500% growth in 2018.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879300" y="125825"/>
            <a:ext cx="738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Contractors vs Employees - Lessons Learned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Contractors don’t care about the company as much.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 strong contribution to company culture.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Not a ‘team player’ -- their mind is split between multiple clients.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Our best hires go contractor -&gt; Employee over 30-90 days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65550" y="702897"/>
            <a:ext cx="3721500" cy="10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C98F0"/>
                </a:solidFill>
                <a:latin typeface="Nunito"/>
                <a:ea typeface="Nunito"/>
                <a:cs typeface="Nunito"/>
                <a:sym typeface="Nunito"/>
              </a:rPr>
              <a:t>Market Opportunity</a:t>
            </a:r>
            <a:br>
              <a:rPr lang="en" sz="3000">
                <a:solidFill>
                  <a:srgbClr val="2C98F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800">
                <a:solidFill>
                  <a:srgbClr val="2C98F0"/>
                </a:solidFill>
                <a:latin typeface="Nunito"/>
                <a:ea typeface="Nunito"/>
                <a:cs typeface="Nunito"/>
                <a:sym typeface="Nunito"/>
              </a:rPr>
              <a:t>(in Billions)</a:t>
            </a:r>
            <a:endParaRPr sz="1800">
              <a:solidFill>
                <a:srgbClr val="2C98F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611175" y="702897"/>
            <a:ext cx="1429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C98F0"/>
                </a:solidFill>
                <a:latin typeface="Nunito"/>
                <a:ea typeface="Nunito"/>
                <a:cs typeface="Nunito"/>
                <a:sym typeface="Nunito"/>
              </a:rPr>
              <a:t>Drivers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552" y="2541020"/>
            <a:ext cx="637181" cy="637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3550" y="1690822"/>
            <a:ext cx="637181" cy="45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3550" y="3635997"/>
            <a:ext cx="637182" cy="64869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098400" y="1621072"/>
            <a:ext cx="18402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Expanded Internet Access</a:t>
            </a:r>
            <a:endParaRPr sz="18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098400" y="2658697"/>
            <a:ext cx="18402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Encryption Everywhere</a:t>
            </a:r>
            <a:endParaRPr sz="1800">
              <a:solidFill>
                <a:srgbClr val="2C98F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098400" y="3696309"/>
            <a:ext cx="18402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15x Increase in Attacks</a:t>
            </a:r>
            <a:endParaRPr sz="1800">
              <a:solidFill>
                <a:srgbClr val="2C98F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875" y="1934897"/>
            <a:ext cx="3117638" cy="154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2446350" y="133075"/>
            <a:ext cx="425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Team Breakdown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Bohdan - Ukraine - FTE: Frontend React</a:t>
            </a:r>
            <a:br>
              <a:rPr lang="en" sz="1400"/>
            </a:br>
            <a:r>
              <a:rPr lang="en" sz="1400"/>
              <a:t>Daniel - Colombia - FTE: Backend Ruby on Rails, GoLang, C#, more…</a:t>
            </a:r>
            <a:br>
              <a:rPr lang="en" sz="1400"/>
            </a:br>
            <a:r>
              <a:rPr lang="en" sz="1400"/>
              <a:t>JP - Colombia - FTE: Backend Ruby on Rails</a:t>
            </a:r>
            <a:br>
              <a:rPr lang="en" sz="1400"/>
            </a:br>
            <a:r>
              <a:rPr lang="en" sz="1400"/>
              <a:t>Adam - Long Island - FTE: Python, AI/Machine Learning, JavaScript</a:t>
            </a:r>
            <a:br>
              <a:rPr lang="en" sz="1400"/>
            </a:br>
            <a:r>
              <a:rPr lang="en" sz="1400"/>
              <a:t>Heron - Brazil - FTE: QA</a:t>
            </a:r>
            <a:br>
              <a:rPr lang="en" sz="1400"/>
            </a:br>
            <a:r>
              <a:rPr lang="en" sz="1400"/>
              <a:t>Rafael - Brazil - Part Time Upwork: Frontend React</a:t>
            </a:r>
            <a:br>
              <a:rPr lang="en" sz="1400"/>
            </a:br>
            <a:r>
              <a:rPr lang="en" sz="1400"/>
              <a:t>Brian - Albany, NY - FTE, Co-Founder: Ruby on Rails</a:t>
            </a:r>
            <a:br>
              <a:rPr lang="en" sz="1400"/>
            </a:br>
            <a:r>
              <a:rPr lang="en" sz="1400"/>
              <a:t>Mike - Myrtle Beach, SC - FTE, Co-Founder: Golang, DevOps</a:t>
            </a:r>
            <a:br>
              <a:rPr lang="en" sz="1400"/>
            </a:br>
            <a:r>
              <a:rPr lang="en" sz="1400"/>
              <a:t>Ken - Washington, DC - FTE, Co-Founder: Sales, Marketing, HTML</a:t>
            </a:r>
            <a:br>
              <a:rPr lang="en" sz="1400"/>
            </a:br>
            <a:r>
              <a:rPr lang="en" sz="1400"/>
              <a:t>Mikey - Myrtle Beach, SC - PT -&gt; FTE: DevOps</a:t>
            </a:r>
            <a:br>
              <a:rPr lang="en" sz="1400"/>
            </a:br>
            <a:r>
              <a:rPr lang="en" sz="1400"/>
              <a:t>Bryan - Washington, DC - FTE: Sales Engineer</a:t>
            </a:r>
            <a:br>
              <a:rPr lang="en" sz="1400"/>
            </a:br>
            <a:r>
              <a:rPr lang="en" sz="1400"/>
              <a:t>Josh - Augusta, GA - FTE: Was support, now BizDev</a:t>
            </a:r>
            <a:br>
              <a:rPr lang="en" sz="1400"/>
            </a:br>
            <a:r>
              <a:rPr lang="en" sz="1400"/>
              <a:t>Jordan - Greenville, SC - FTE: Support</a:t>
            </a:r>
            <a:br>
              <a:rPr lang="en" sz="1400"/>
            </a:br>
            <a:r>
              <a:rPr lang="en" sz="1400"/>
              <a:t>Danny - Washington, DC - PT -&gt; FTE: Business Analyst</a:t>
            </a:r>
            <a:br>
              <a:rPr lang="en" sz="1400"/>
            </a:br>
            <a:r>
              <a:rPr lang="en" sz="1400"/>
              <a:t>Cast of Contractors for iOS, Android, etc.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2293950" y="147600"/>
            <a:ext cx="455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Reflecting on our choices… 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Golang: Perfect choice; performance great -- new versions come out regularly with features that improve our performance and capabilities.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Ruby on Rails: Getting slow, getting old -- Devs are looking into migrating to Elixir - Could make future hiring more difficult.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Node.js - React. Facebook association is hurting it. Vue.js is the new hotness. Not as many Vue devs.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1158600" y="176600"/>
            <a:ext cx="682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choice front end - do we switch?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not trendy, facebook negative press, vue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Bohdan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875" y="225813"/>
            <a:ext cx="6229350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1996500" y="169350"/>
            <a:ext cx="51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choice api - switching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ruby slow, elixir trendier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plenty of developers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2145150" y="96800"/>
            <a:ext cx="48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challenges, but still good now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deep technical, but working out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great performance choice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quick stats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1660050" y="183850"/>
            <a:ext cx="582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business &amp; opportunity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9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Cloud-based Security Protection and Content Filtering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Alternatives: On-Site Hardware, Small, Foreign, Not technically strong competitors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Market Opportunity: Cisco Bought OpenDNS in 2015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Big &amp; Growing Market - $13B to $22B over next 7 years.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101976" y="3502917"/>
            <a:ext cx="26451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46464"/>
                </a:solidFill>
                <a:latin typeface="Nunito"/>
                <a:ea typeface="Nunito"/>
                <a:cs typeface="Nunito"/>
                <a:sym typeface="Nunito"/>
              </a:rPr>
              <a:t>Ken Carnesi</a:t>
            </a:r>
            <a:endParaRPr sz="3000">
              <a:solidFill>
                <a:srgbClr val="646464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rgbClr val="2C98F0"/>
                </a:solidFill>
                <a:latin typeface="Nunito"/>
                <a:ea typeface="Nunito"/>
                <a:cs typeface="Nunito"/>
                <a:sym typeface="Nunito"/>
              </a:rPr>
              <a:t>CEO</a:t>
            </a:r>
            <a:endParaRPr sz="3000">
              <a:solidFill>
                <a:srgbClr val="64646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175" y="3502925"/>
            <a:ext cx="1229100" cy="1351500"/>
          </a:xfrm>
          <a:prstGeom prst="ellipse">
            <a:avLst/>
          </a:prstGeom>
          <a:noFill/>
          <a:ln cap="flat" cmpd="sng" w="38100">
            <a:solidFill>
              <a:srgbClr val="2C98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469200" y="89550"/>
            <a:ext cx="22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Mike Schroll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BS: Rochester Institute of Technology</a:t>
            </a:r>
            <a:br>
              <a:rPr lang="en"/>
            </a:br>
            <a:r>
              <a:rPr lang="en"/>
              <a:t>MS: Tufts University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10 years Information Security </a:t>
            </a:r>
            <a:r>
              <a:rPr lang="en"/>
              <a:t>Penetration</a:t>
            </a:r>
            <a:r>
              <a:rPr lang="en"/>
              <a:t>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VP at Anti-virus company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Previous startups: Raised funds, TechStars alum -- Startup Weekend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 a Developer - Pretends to be a developer.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654150" y="118575"/>
            <a:ext cx="183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MVP Path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~$20k seed funding - prepayment</a:t>
            </a:r>
            <a:br>
              <a:rPr lang="en"/>
            </a:br>
            <a:r>
              <a:rPr lang="en"/>
              <a:t>Formed company Oct 1st, 2015.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Hired friend developer Adam as contractor - 90 day dev plan.</a:t>
            </a:r>
            <a:br>
              <a:rPr lang="en"/>
            </a:br>
            <a:r>
              <a:rPr lang="en"/>
              <a:t>$6k fixed plan + $85/hr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181450" y="125825"/>
            <a:ext cx="47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architecture for MVP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Three Primary Components: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Query Processor - Handles incoming DNS Requests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API - Allows setting a filtering policy, identifying customers and their networks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Admin Interface - UI to set customer settings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688" y="71438"/>
            <a:ext cx="5000625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My version - Choosing a Software languages for MVP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- Does it meet necessary technical requirements?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Talent - Are developers available, skilled, and inexpensive?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Trend - Where is the language in the lifecycle of popularity, support, community?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1655550" y="133075"/>
            <a:ext cx="583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choice - query processor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Tech: We needed low ram, low cpu overhead - compiled</a:t>
            </a:r>
            <a:br>
              <a:rPr lang="en"/>
            </a:br>
            <a:r>
              <a:rPr lang="en"/>
              <a:t>Concurrency - thousands of requests per second</a:t>
            </a:r>
            <a:br>
              <a:rPr lang="en"/>
            </a:br>
            <a:r>
              <a:rPr lang="en"/>
              <a:t>Others considered, but a popular, open-source DNS library sealed the deal.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Talent: Not a ton of developers; more pricey - This was our risk.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Trend: Early-Mid in the trend, supported by Google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