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5472bbf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5472bbf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5472bbfd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5472bbfd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5472bbfd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5472bbfd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5472bbfd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5472bbfd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472bbfd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472bbfd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472bbf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472bbf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472bbf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472bbf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472bbf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472bbf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Assertion_(computing)" TargetMode="External"/><Relationship Id="rId4" Type="http://schemas.openxmlformats.org/officeDocument/2006/relationships/hyperlink" Target="https://en.wikipedia.org/wiki/Assertion_(computing)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williamedwards/timing-attac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38675" y="638525"/>
            <a:ext cx="8520600" cy="3711300"/>
          </a:xfrm>
          <a:prstGeom prst="rect">
            <a:avLst/>
          </a:prstGeom>
          <a:solidFill>
            <a:srgbClr val="000000">
              <a:alpha val="6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38683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Intro to Timing Attacks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Swearingen 2A14 @ 6:30PM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Thursday, March 28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38675" y="325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William Edwards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Programs take different amounts of time to run depending on the inputs.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Sometimes this can be revealing.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363" y="2103626"/>
            <a:ext cx="7629274" cy="25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Example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secret_password = “pasword1234”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 (“password1235” == secret_password):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# Grant Access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if (“secret1235” == secret_password):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# Grant Access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</a:t>
            </a:r>
            <a:r>
              <a:rPr lang="en"/>
              <a:t>Example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860400"/>
          </a:xfrm>
          <a:prstGeom prst="rect">
            <a:avLst/>
          </a:prstGeom>
          <a:solidFill>
            <a:srgbClr val="D9D9D9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function</a:t>
            </a:r>
            <a:r>
              <a:rPr lang="en" sz="800">
                <a:solidFill>
                  <a:schemeClr val="dk1"/>
                </a:solidFill>
              </a:rPr>
              <a:t> modular_pow(base, exponent, modulus)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</a:t>
            </a:r>
            <a:r>
              <a:rPr b="1" lang="en" sz="800">
                <a:solidFill>
                  <a:schemeClr val="dk1"/>
                </a:solidFill>
              </a:rPr>
              <a:t>if</a:t>
            </a:r>
            <a:r>
              <a:rPr lang="en" sz="800">
                <a:solidFill>
                  <a:schemeClr val="dk1"/>
                </a:solidFill>
              </a:rPr>
              <a:t> modulus = 1 </a:t>
            </a:r>
            <a:r>
              <a:rPr b="1" lang="en" sz="800">
                <a:solidFill>
                  <a:schemeClr val="dk1"/>
                </a:solidFill>
              </a:rPr>
              <a:t>then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1" lang="en" sz="800">
                <a:solidFill>
                  <a:schemeClr val="dk1"/>
                </a:solidFill>
              </a:rPr>
              <a:t>return</a:t>
            </a:r>
            <a:r>
              <a:rPr lang="en" sz="800">
                <a:solidFill>
                  <a:schemeClr val="dk1"/>
                </a:solidFill>
              </a:rPr>
              <a:t> 0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</a:t>
            </a:r>
            <a:r>
              <a:rPr lang="en" sz="800">
                <a:solidFill>
                  <a:schemeClr val="dk1"/>
                </a:solidFill>
                <a:uFill>
                  <a:noFill/>
                </a:uFill>
                <a:hlinkClick r:id="rId3"/>
              </a:rPr>
              <a:t> 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Assert</a:t>
            </a:r>
            <a:r>
              <a:rPr lang="en" sz="800">
                <a:solidFill>
                  <a:schemeClr val="dk1"/>
                </a:solidFill>
              </a:rPr>
              <a:t> :: (modulus - 1) * (modulus - 1) does not overflow base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result := 1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base := base </a:t>
            </a:r>
            <a:r>
              <a:rPr b="1" lang="en" sz="800">
                <a:solidFill>
                  <a:schemeClr val="dk1"/>
                </a:solidFill>
              </a:rPr>
              <a:t>mod</a:t>
            </a:r>
            <a:r>
              <a:rPr lang="en" sz="800">
                <a:solidFill>
                  <a:schemeClr val="dk1"/>
                </a:solidFill>
              </a:rPr>
              <a:t> modulus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</a:t>
            </a:r>
            <a:r>
              <a:rPr b="1" lang="en" sz="800">
                <a:solidFill>
                  <a:schemeClr val="dk1"/>
                </a:solidFill>
              </a:rPr>
              <a:t>while</a:t>
            </a:r>
            <a:r>
              <a:rPr lang="en" sz="800">
                <a:solidFill>
                  <a:schemeClr val="dk1"/>
                </a:solidFill>
              </a:rPr>
              <a:t> exponent &gt; 0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  </a:t>
            </a:r>
            <a:r>
              <a:rPr b="1" lang="en" sz="800">
                <a:solidFill>
                  <a:schemeClr val="dk1"/>
                </a:solidFill>
              </a:rPr>
              <a:t>if</a:t>
            </a:r>
            <a:r>
              <a:rPr lang="en" sz="800">
                <a:solidFill>
                  <a:schemeClr val="dk1"/>
                </a:solidFill>
              </a:rPr>
              <a:t> (exponent </a:t>
            </a:r>
            <a:r>
              <a:rPr b="1" lang="en" sz="800">
                <a:solidFill>
                  <a:schemeClr val="dk1"/>
                </a:solidFill>
              </a:rPr>
              <a:t>mod</a:t>
            </a:r>
            <a:r>
              <a:rPr lang="en" sz="800">
                <a:solidFill>
                  <a:schemeClr val="dk1"/>
                </a:solidFill>
              </a:rPr>
              <a:t> 2 == 1):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     result := (result * base) </a:t>
            </a:r>
            <a:r>
              <a:rPr b="1" lang="en" sz="800">
                <a:solidFill>
                  <a:schemeClr val="dk1"/>
                </a:solidFill>
              </a:rPr>
              <a:t>mod</a:t>
            </a:r>
            <a:r>
              <a:rPr lang="en" sz="800">
                <a:solidFill>
                  <a:schemeClr val="dk1"/>
                </a:solidFill>
              </a:rPr>
              <a:t> modulus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  exponent := exponent &gt;&gt; 1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  base := (base * base) </a:t>
            </a:r>
            <a:r>
              <a:rPr b="1" lang="en" sz="800">
                <a:solidFill>
                  <a:schemeClr val="dk1"/>
                </a:solidFill>
              </a:rPr>
              <a:t>mod</a:t>
            </a:r>
            <a:r>
              <a:rPr lang="en" sz="800">
                <a:solidFill>
                  <a:schemeClr val="dk1"/>
                </a:solidFill>
              </a:rPr>
              <a:t> modulus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</a:t>
            </a:r>
            <a:r>
              <a:rPr b="1" lang="en" sz="800">
                <a:solidFill>
                  <a:schemeClr val="dk1"/>
                </a:solidFill>
              </a:rPr>
              <a:t>return</a:t>
            </a:r>
            <a:r>
              <a:rPr lang="en" sz="800">
                <a:solidFill>
                  <a:schemeClr val="dk1"/>
                </a:solidFill>
              </a:rPr>
              <a:t> result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Unix Crypt/login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Extract list of vulnerabilities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2003 SSL Attack, Boneh and Brumley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Recovered private keys from servers in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Meltdown and Spectre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Cache Timing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228" y="790200"/>
            <a:ext cx="2908100" cy="34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https://github.com/williamedwards/timing-attack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 time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Isn’t easy to 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Compiler optimization is not your friend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random jitter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analysis harder but not impossible.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Statistical analysis is a powerful tool.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Rolling your own security is a bad idea.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338675" y="638525"/>
            <a:ext cx="8520600" cy="3711300"/>
          </a:xfrm>
          <a:prstGeom prst="rect">
            <a:avLst/>
          </a:prstGeom>
          <a:solidFill>
            <a:srgbClr val="000000">
              <a:alpha val="67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ctrTitle"/>
          </p:nvPr>
        </p:nvSpPr>
        <p:spPr>
          <a:xfrm>
            <a:off x="338683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FFFF"/>
                </a:solidFill>
              </a:rPr>
              <a:t>Questions?</a:t>
            </a:r>
            <a:endParaRPr sz="5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38675" y="3250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