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Average"/>
      <p:regular r:id="rId21"/>
    </p:embeddedFont>
    <p:embeddedFont>
      <p:font typeface="Oswald"/>
      <p:regular r:id="rId22"/>
      <p:bold r:id="rId23"/>
    </p:embeddedFont>
    <p:embeddedFont>
      <p:font typeface="Titillium Web Ligh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1A4CCCE-1377-4AC5-BE3C-D09A4357D575}">
  <a:tblStyle styleId="{C1A4CCCE-1377-4AC5-BE3C-D09A4357D5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swald-regular.fntdata"/><Relationship Id="rId21" Type="http://schemas.openxmlformats.org/officeDocument/2006/relationships/font" Target="fonts/Average-regular.fntdata"/><Relationship Id="rId24" Type="http://schemas.openxmlformats.org/officeDocument/2006/relationships/font" Target="fonts/TitilliumWebLight-regular.fntdata"/><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Light-italic.fntdata"/><Relationship Id="rId25" Type="http://schemas.openxmlformats.org/officeDocument/2006/relationships/font" Target="fonts/TitilliumWebLight-bold.fntdata"/><Relationship Id="rId27" Type="http://schemas.openxmlformats.org/officeDocument/2006/relationships/font" Target="fonts/TitilliumWebLigh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55f0737f1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55f0737f1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presentation is SPECIFIC to hard disk images. This can be done over Network traffic; however, I am not that advanced yet.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63daa4f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63daa4f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63daa4fc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63daa4fc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3daa4f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3daa4f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1013c6c1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1013c6c1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3daa4fc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3daa4fc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1013c6c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1013c6c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63daa4f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63daa4f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learned about forensics during my time at South State Bank. These techniques are </a:t>
            </a:r>
            <a:r>
              <a:rPr lang="en"/>
              <a:t>implemented on infected devices and drives. Also can be implemented if employees are breaking a computer use agreement. Used with Osama Bin Laden and his drives.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3daa4f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3daa4f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3daa4fc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3daa4fc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We can conclude that files can be extracted from an “erased” disk. Persistent Data vs. Volatile data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644b18d6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644b18d6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5f0737f1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5f0737f1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Hexdump the .doc file with the .jpeg in it.\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0002240 addr ;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3daa4fc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3daa4fc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1013c6c1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1013c6c1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us-cert.gov" TargetMode="External"/><Relationship Id="rId4" Type="http://schemas.openxmlformats.org/officeDocument/2006/relationships/hyperlink" Target="https://www.us-cert.gov" TargetMode="External"/><Relationship Id="rId5" Type="http://schemas.openxmlformats.org/officeDocument/2006/relationships/hyperlink" Target="https://www.usna.edu/Users/cs/wcbrown/courses/si110AY13S/lec/l30/lec.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ZUqzcQc_syE"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filesignatures.net/index.ph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rot="154">
            <a:off x="1239150" y="878975"/>
            <a:ext cx="6694200" cy="8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Intro to </a:t>
            </a:r>
            <a:r>
              <a:rPr lang="en" sz="6000"/>
              <a:t>File Carving</a:t>
            </a:r>
            <a:endParaRPr sz="6000"/>
          </a:p>
        </p:txBody>
      </p:sp>
      <p:pic>
        <p:nvPicPr>
          <p:cNvPr id="60" name="Google Shape;60;p13"/>
          <p:cNvPicPr preferRelativeResize="0"/>
          <p:nvPr/>
        </p:nvPicPr>
        <p:blipFill rotWithShape="1">
          <a:blip r:embed="rId3">
            <a:alphaModFix/>
          </a:blip>
          <a:srcRect b="0" l="10806" r="10939" t="0"/>
          <a:stretch/>
        </p:blipFill>
        <p:spPr>
          <a:xfrm>
            <a:off x="1735500" y="2726525"/>
            <a:ext cx="1818400" cy="1560375"/>
          </a:xfrm>
          <a:prstGeom prst="rect">
            <a:avLst/>
          </a:prstGeom>
          <a:noFill/>
          <a:ln>
            <a:noFill/>
          </a:ln>
          <a:effectLst>
            <a:outerShdw blurRad="57150" rotWithShape="0" algn="bl" dir="5400000" dist="19050">
              <a:srgbClr val="000000">
                <a:alpha val="55000"/>
              </a:srgbClr>
            </a:outerShdw>
          </a:effectLst>
        </p:spPr>
      </p:pic>
      <p:pic>
        <p:nvPicPr>
          <p:cNvPr id="61" name="Google Shape;61;p13"/>
          <p:cNvPicPr preferRelativeResize="0"/>
          <p:nvPr/>
        </p:nvPicPr>
        <p:blipFill rotWithShape="1">
          <a:blip r:embed="rId4">
            <a:alphaModFix/>
          </a:blip>
          <a:srcRect b="0" l="0" r="0" t="0"/>
          <a:stretch/>
        </p:blipFill>
        <p:spPr>
          <a:xfrm>
            <a:off x="3931500" y="2805075"/>
            <a:ext cx="3500426" cy="1283175"/>
          </a:xfrm>
          <a:prstGeom prst="rect">
            <a:avLst/>
          </a:prstGeom>
          <a:noFill/>
          <a:ln>
            <a:noFill/>
          </a:ln>
        </p:spPr>
      </p:pic>
      <p:sp>
        <p:nvSpPr>
          <p:cNvPr id="62" name="Google Shape;62;p13"/>
          <p:cNvSpPr txBox="1"/>
          <p:nvPr/>
        </p:nvSpPr>
        <p:spPr>
          <a:xfrm>
            <a:off x="2602975" y="1917850"/>
            <a:ext cx="37170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UofSC Cybersecurity Club - SWGN 2A14</a:t>
            </a:r>
            <a:endParaRPr>
              <a:solidFill>
                <a:srgbClr val="FFFFFF"/>
              </a:solidFill>
              <a:latin typeface="Titillium Web Light"/>
              <a:ea typeface="Titillium Web Light"/>
              <a:cs typeface="Titillium Web Light"/>
              <a:sym typeface="Titillium Web Light"/>
            </a:endParaRPr>
          </a:p>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April 12th, 2019  6:30 P.M.</a:t>
            </a:r>
            <a:endParaRPr>
              <a:solidFill>
                <a:srgbClr val="FFFFFF"/>
              </a:solidFill>
              <a:latin typeface="Titillium Web Light"/>
              <a:ea typeface="Titillium Web Light"/>
              <a:cs typeface="Titillium Web Light"/>
              <a:sym typeface="Titillium Web Light"/>
            </a:endParaRPr>
          </a:p>
          <a:p>
            <a:pPr indent="0" lvl="0" marL="0" rtl="0" algn="ctr">
              <a:spcBef>
                <a:spcPts val="0"/>
              </a:spcBef>
              <a:spcAft>
                <a:spcPts val="0"/>
              </a:spcAft>
              <a:buNone/>
            </a:pPr>
            <a:r>
              <a:rPr lang="en">
                <a:solidFill>
                  <a:srgbClr val="FFFFFF"/>
                </a:solidFill>
                <a:latin typeface="Titillium Web Light"/>
                <a:ea typeface="Titillium Web Light"/>
                <a:cs typeface="Titillium Web Light"/>
                <a:sym typeface="Titillium Web Light"/>
              </a:rPr>
              <a:t>Austin Staton</a:t>
            </a:r>
            <a:endParaRPr>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We will be using a tool called “Scalpel.” This tool is a modified successor to the tool, “Foremost”, developed by the USAF Office of Special </a:t>
            </a:r>
            <a:r>
              <a:rPr lang="en">
                <a:solidFill>
                  <a:srgbClr val="FFFFFF"/>
                </a:solidFill>
              </a:rPr>
              <a:t>Investigations</a:t>
            </a:r>
            <a:r>
              <a:rPr lang="en">
                <a:solidFill>
                  <a:srgbClr val="FFFFFF"/>
                </a:solidFill>
              </a:rPr>
              <a:t>.</a:t>
            </a:r>
            <a:endParaRPr>
              <a:solidFill>
                <a:srgbClr val="FFFFFF"/>
              </a:solidFill>
            </a:endParaRPr>
          </a:p>
          <a:p>
            <a:pPr indent="0" lvl="0" marL="1828800" rtl="0" algn="l">
              <a:spcBef>
                <a:spcPts val="1600"/>
              </a:spcBef>
              <a:spcAft>
                <a:spcPts val="0"/>
              </a:spcAft>
              <a:buNone/>
            </a:pPr>
            <a:r>
              <a:rPr lang="en" sz="2400">
                <a:solidFill>
                  <a:srgbClr val="FFFFFF"/>
                </a:solidFill>
              </a:rPr>
              <a:t>$ sudo apt-get install scalpel</a:t>
            </a:r>
            <a:endParaRPr sz="2400">
              <a:solidFill>
                <a:srgbClr val="FFFFFF"/>
              </a:solidFill>
            </a:endParaRPr>
          </a:p>
          <a:p>
            <a:pPr indent="0" lvl="0" marL="0" rtl="0" algn="l">
              <a:spcBef>
                <a:spcPts val="1600"/>
              </a:spcBef>
              <a:spcAft>
                <a:spcPts val="0"/>
              </a:spcAft>
              <a:buNone/>
            </a:pPr>
            <a:r>
              <a:rPr lang="en" sz="2400">
                <a:solidFill>
                  <a:srgbClr val="FFFFFF"/>
                </a:solidFill>
              </a:rPr>
              <a:t>	</a:t>
            </a:r>
            <a:r>
              <a:rPr lang="en">
                <a:solidFill>
                  <a:srgbClr val="FFFFFF"/>
                </a:solidFill>
              </a:rPr>
              <a:t>Retrieve</a:t>
            </a:r>
            <a:r>
              <a:rPr lang="en">
                <a:solidFill>
                  <a:srgbClr val="FFFFFF"/>
                </a:solidFill>
              </a:rPr>
              <a:t> the disk image:</a:t>
            </a:r>
            <a:endParaRPr>
              <a:solidFill>
                <a:srgbClr val="FFFFFF"/>
              </a:solidFill>
            </a:endParaRPr>
          </a:p>
          <a:p>
            <a:pPr indent="0" lvl="0" marL="0" rtl="0" algn="l">
              <a:spcBef>
                <a:spcPts val="1600"/>
              </a:spcBef>
              <a:spcAft>
                <a:spcPts val="0"/>
              </a:spcAft>
              <a:buNone/>
            </a:pPr>
            <a:r>
              <a:rPr lang="en" sz="2400">
                <a:solidFill>
                  <a:srgbClr val="FFFFFF"/>
                </a:solidFill>
              </a:rPr>
              <a:t>			$ wget https://cse.sc.edu/~ajstaton/nist_docs.dd</a:t>
            </a:r>
            <a:endParaRPr sz="2400">
              <a:solidFill>
                <a:srgbClr val="FFFFFF"/>
              </a:solidFill>
            </a:endParaRPr>
          </a:p>
          <a:p>
            <a:pPr indent="0" lvl="0" marL="0" rtl="0" algn="l">
              <a:spcBef>
                <a:spcPts val="1600"/>
              </a:spcBef>
              <a:spcAft>
                <a:spcPts val="0"/>
              </a:spcAft>
              <a:buNone/>
            </a:pPr>
            <a:r>
              <a:rPr lang="en" sz="2400">
                <a:solidFill>
                  <a:srgbClr val="FFFFFF"/>
                </a:solidFill>
              </a:rPr>
              <a:t> </a:t>
            </a:r>
            <a:endParaRPr sz="2400">
              <a:solidFill>
                <a:srgbClr val="FFFFFF"/>
              </a:solidFill>
            </a:endParaRPr>
          </a:p>
          <a:p>
            <a:pPr indent="0" lvl="0" marL="1371600" rtl="0" algn="l">
              <a:spcBef>
                <a:spcPts val="1600"/>
              </a:spcBef>
              <a:spcAft>
                <a:spcPts val="1600"/>
              </a:spcAft>
              <a:buNone/>
            </a:pPr>
            <a:r>
              <a:rPr lang="en">
                <a:solidFill>
                  <a:srgbClr val="FFFFFF"/>
                </a:solidFill>
              </a:rPr>
              <a:t> </a:t>
            </a:r>
            <a:endParaRPr>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(cont.) </a:t>
            </a:r>
            <a:endParaRPr/>
          </a:p>
        </p:txBody>
      </p:sp>
      <p:sp>
        <p:nvSpPr>
          <p:cNvPr id="129" name="Google Shape;129;p23"/>
          <p:cNvSpPr txBox="1"/>
          <p:nvPr>
            <p:ph idx="1" type="body"/>
          </p:nvPr>
        </p:nvSpPr>
        <p:spPr>
          <a:xfrm>
            <a:off x="349525"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solidFill>
                  <a:srgbClr val="FFFFFF"/>
                </a:solidFill>
              </a:rPr>
              <a:t>Scalpel uses a configuration file that allows users to select exactly what files they would like to have retrieved.</a:t>
            </a:r>
            <a:endParaRPr>
              <a:solidFill>
                <a:srgbClr val="FFFFFF"/>
              </a:solidFill>
            </a:endParaRPr>
          </a:p>
          <a:p>
            <a:pPr indent="0" lvl="0" marL="457200" rtl="0" algn="l">
              <a:spcBef>
                <a:spcPts val="1600"/>
              </a:spcBef>
              <a:spcAft>
                <a:spcPts val="0"/>
              </a:spcAft>
              <a:buNone/>
            </a:pPr>
            <a:r>
              <a:rPr lang="en">
                <a:solidFill>
                  <a:srgbClr val="FFFFFF"/>
                </a:solidFill>
              </a:rPr>
              <a:t>	</a:t>
            </a:r>
            <a:r>
              <a:rPr lang="en" sz="2400">
                <a:solidFill>
                  <a:srgbClr val="FFFFFF"/>
                </a:solidFill>
              </a:rPr>
              <a:t>$ sudo vi /etc/scalpel/scalpel.conf</a:t>
            </a:r>
            <a:endParaRPr sz="2400">
              <a:solidFill>
                <a:srgbClr val="FFFFFF"/>
              </a:solidFill>
            </a:endParaRPr>
          </a:p>
          <a:p>
            <a:pPr indent="0" lvl="0" marL="457200" rtl="0" algn="l">
              <a:spcBef>
                <a:spcPts val="1600"/>
              </a:spcBef>
              <a:spcAft>
                <a:spcPts val="0"/>
              </a:spcAft>
              <a:buNone/>
            </a:pPr>
            <a:r>
              <a:rPr lang="en">
                <a:solidFill>
                  <a:srgbClr val="FFFFFF"/>
                </a:solidFill>
              </a:rPr>
              <a:t>Once files (PDFs) have been specified, run the scalpel command on the </a:t>
            </a:r>
            <a:r>
              <a:rPr lang="en">
                <a:solidFill>
                  <a:srgbClr val="FFFFFF"/>
                </a:solidFill>
              </a:rPr>
              <a:t>retrieved</a:t>
            </a:r>
            <a:r>
              <a:rPr lang="en">
                <a:solidFill>
                  <a:srgbClr val="FFFFFF"/>
                </a:solidFill>
              </a:rPr>
              <a:t> disk image.</a:t>
            </a:r>
            <a:endParaRPr>
              <a:solidFill>
                <a:srgbClr val="FFFFFF"/>
              </a:solidFill>
            </a:endParaRPr>
          </a:p>
          <a:p>
            <a:pPr indent="0" lvl="0" marL="457200" rtl="0" algn="l">
              <a:spcBef>
                <a:spcPts val="1600"/>
              </a:spcBef>
              <a:spcAft>
                <a:spcPts val="0"/>
              </a:spcAft>
              <a:buNone/>
            </a:pPr>
            <a:r>
              <a:rPr lang="en">
                <a:solidFill>
                  <a:srgbClr val="FFFFFF"/>
                </a:solidFill>
              </a:rPr>
              <a:t>	</a:t>
            </a:r>
            <a:r>
              <a:rPr lang="en" sz="2400">
                <a:solidFill>
                  <a:srgbClr val="FFFFFF"/>
                </a:solidFill>
              </a:rPr>
              <a:t>$ scalpel nist_docs.dd</a:t>
            </a:r>
            <a:endParaRPr sz="2400">
              <a:solidFill>
                <a:srgbClr val="FFFFFF"/>
              </a:solidFill>
            </a:endParaRPr>
          </a:p>
          <a:p>
            <a:pPr indent="0" lvl="0" marL="0" rtl="0" algn="l">
              <a:spcBef>
                <a:spcPts val="1600"/>
              </a:spcBef>
              <a:spcAft>
                <a:spcPts val="1600"/>
              </a:spcAft>
              <a:buNone/>
            </a:pPr>
            <a:r>
              <a:rPr lang="en" sz="2400">
                <a:solidFill>
                  <a:srgbClr val="FFFFFF"/>
                </a:solidFill>
              </a:rPr>
              <a:t>	</a:t>
            </a:r>
            <a:endParaRPr sz="24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t>
            </a:r>
            <a:endParaRPr/>
          </a:p>
        </p:txBody>
      </p:sp>
      <p:sp>
        <p:nvSpPr>
          <p:cNvPr id="135" name="Google Shape;135;p24"/>
          <p:cNvSpPr txBox="1"/>
          <p:nvPr>
            <p:ph idx="1" type="body"/>
          </p:nvPr>
        </p:nvSpPr>
        <p:spPr>
          <a:xfrm>
            <a:off x="311700" y="1152475"/>
            <a:ext cx="8520600" cy="213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By no means is File Carving a perfect plan for recovering all data from a disk. The structure of the data can be altered with:</a:t>
            </a:r>
            <a:endParaRPr>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Fragmented Files (moves bits to different locations)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Compressed Files (removes non-essential bits</a:t>
            </a:r>
            <a:endParaRPr sz="18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Disk Encrption</a:t>
            </a:r>
            <a:endParaRPr sz="1800">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Identifying a source of malware on an infected machine with file carving has its risks. Ensure that you are in a secure environment.</a:t>
            </a:r>
            <a:endParaRPr>
              <a:solidFill>
                <a:srgbClr val="FFFFFF"/>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36" name="Google Shape;136;p24"/>
          <p:cNvPicPr preferRelativeResize="0"/>
          <p:nvPr/>
        </p:nvPicPr>
        <p:blipFill rotWithShape="1">
          <a:blip r:embed="rId3">
            <a:alphaModFix/>
          </a:blip>
          <a:srcRect b="36065" l="27209" r="43033" t="31399"/>
          <a:stretch/>
        </p:blipFill>
        <p:spPr>
          <a:xfrm>
            <a:off x="5983076" y="3423225"/>
            <a:ext cx="2357698" cy="1450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Examples</a:t>
            </a:r>
            <a:endParaRPr/>
          </a:p>
        </p:txBody>
      </p:sp>
      <p:sp>
        <p:nvSpPr>
          <p:cNvPr id="142" name="Google Shape;142;p25"/>
          <p:cNvSpPr txBox="1"/>
          <p:nvPr>
            <p:ph idx="1" type="body"/>
          </p:nvPr>
        </p:nvSpPr>
        <p:spPr>
          <a:xfrm>
            <a:off x="311700" y="1469575"/>
            <a:ext cx="8520600" cy="309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Osama Bin Laden’s compound was raided in 2011. There were 10 HDDs, among 5 computers. Forensics were used to gain other intel. </a:t>
            </a:r>
            <a:endParaRPr>
              <a:solidFill>
                <a:schemeClr val="dk1"/>
              </a:solidFill>
            </a:endParaRPr>
          </a:p>
          <a:p>
            <a:pPr indent="0" lvl="0" marL="457200" rtl="0" algn="l">
              <a:spcBef>
                <a:spcPts val="1600"/>
              </a:spcBef>
              <a:spcAft>
                <a:spcPts val="0"/>
              </a:spcAft>
              <a:buNone/>
            </a:pPr>
            <a:r>
              <a:t/>
            </a:r>
            <a:endParaRPr>
              <a:solidFill>
                <a:schemeClr val="dk1"/>
              </a:solidFill>
            </a:endParaRPr>
          </a:p>
          <a:p>
            <a:pPr indent="-342900" lvl="0" marL="457200" rtl="0" algn="l">
              <a:spcBef>
                <a:spcPts val="1600"/>
              </a:spcBef>
              <a:spcAft>
                <a:spcPts val="0"/>
              </a:spcAft>
              <a:buClr>
                <a:schemeClr val="dk1"/>
              </a:buClr>
              <a:buSzPts val="1800"/>
              <a:buChar char="●"/>
            </a:pPr>
            <a:r>
              <a:rPr lang="en">
                <a:solidFill>
                  <a:schemeClr val="dk1"/>
                </a:solidFill>
              </a:rPr>
              <a:t>In 2016, Hillary Clinton’s personal emails were recovered by the use of file carving.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a:t>
            </a:r>
            <a:r>
              <a:rPr lang="en" u="sng">
                <a:solidFill>
                  <a:schemeClr val="hlink"/>
                </a:solidFill>
                <a:hlinkClick r:id="rId4"/>
              </a:rPr>
              <a:t>ttps://www.us-cert.gov</a:t>
            </a:r>
            <a:endParaRPr/>
          </a:p>
          <a:p>
            <a:pPr indent="-342900" lvl="0" marL="457200" rtl="0" algn="l">
              <a:spcBef>
                <a:spcPts val="0"/>
              </a:spcBef>
              <a:spcAft>
                <a:spcPts val="0"/>
              </a:spcAft>
              <a:buSzPts val="1800"/>
              <a:buChar char="●"/>
            </a:pPr>
            <a:r>
              <a:rPr lang="en"/>
              <a:t>HIGHLY recommend: </a:t>
            </a:r>
            <a:r>
              <a:rPr lang="en" u="sng">
                <a:solidFill>
                  <a:schemeClr val="hlink"/>
                </a:solidFill>
                <a:hlinkClick r:id="rId5"/>
              </a:rPr>
              <a:t>https://www.usna.edu/Users/cs/wcbrown/courses/si110AY13S/lec/l30/lec.html</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2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Forensics Overview</a:t>
            </a:r>
            <a:endParaRPr/>
          </a:p>
        </p:txBody>
      </p:sp>
      <p:pic>
        <p:nvPicPr>
          <p:cNvPr descr="When a cyber incident occurs, IT’s best practice is to respond with a set of predetermined actions. Applying digital forensics to aid in the recovery and investigation of material on digital media and networks is one of these actions. Digital forensics is defined as the “process of identifying, preserving, analyzing and presenting digital evidence in a manner that is legally acceptable in any legal proceedings (i.e., a court of law).” To download the accompanying whitepaper, click here:  http://bit.ly/2rerSCZ.&#10;&#10;For a suite of cyber security learning solutions for individuals and enterprises, check out Cybersecurity Nexus (CSX) from ISACA: http://bit.ly/2sxqAXx" id="68" name="Google Shape;68;p14" title="Overview of Digital Forensics">
            <a:hlinkClick r:id="rId3"/>
          </p:cNvPr>
          <p:cNvPicPr preferRelativeResize="0"/>
          <p:nvPr/>
        </p:nvPicPr>
        <p:blipFill>
          <a:blip r:embed="rId4">
            <a:alphaModFix/>
          </a:blip>
          <a:stretch>
            <a:fillRect/>
          </a:stretch>
        </p:blipFill>
        <p:spPr>
          <a:xfrm>
            <a:off x="1927900" y="1017725"/>
            <a:ext cx="5158050" cy="3868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Forensics?</a:t>
            </a:r>
            <a:endParaRPr/>
          </a:p>
        </p:txBody>
      </p:sp>
      <p:sp>
        <p:nvSpPr>
          <p:cNvPr id="74" name="Google Shape;74;p15"/>
          <p:cNvSpPr txBox="1"/>
          <p:nvPr>
            <p:ph idx="1" type="body"/>
          </p:nvPr>
        </p:nvSpPr>
        <p:spPr>
          <a:xfrm>
            <a:off x="311700" y="2063050"/>
            <a:ext cx="8520600" cy="151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FFF"/>
              </a:buClr>
              <a:buSzPts val="2000"/>
              <a:buChar char="●"/>
            </a:pPr>
            <a:r>
              <a:rPr lang="en" sz="2000">
                <a:solidFill>
                  <a:srgbClr val="FFFFFF"/>
                </a:solidFill>
              </a:rPr>
              <a:t>Computer Forensics - The application of the scientific method in reconstructing a sequence of events involving computers and information.  </a:t>
            </a:r>
            <a:endParaRPr sz="2000">
              <a:solidFill>
                <a:srgbClr val="FFFFFF"/>
              </a:solidFill>
            </a:endParaRPr>
          </a:p>
          <a:p>
            <a:pPr indent="0" lvl="0" marL="0" rtl="0" algn="l">
              <a:spcBef>
                <a:spcPts val="1600"/>
              </a:spcBef>
              <a:spcAft>
                <a:spcPts val="0"/>
              </a:spcAft>
              <a:buNone/>
            </a:pPr>
            <a:r>
              <a:rPr lang="en" sz="2000">
                <a:solidFill>
                  <a:srgbClr val="FFFFFF"/>
                </a:solidFill>
              </a:rPr>
              <a:t>                   						    				  - U.S. Naval Academy</a:t>
            </a:r>
            <a:endParaRPr sz="2000">
              <a:solidFill>
                <a:srgbClr val="FFFFFF"/>
              </a:solidFill>
            </a:endParaRPr>
          </a:p>
          <a:p>
            <a:pPr indent="0" lvl="0" marL="457200" marR="0" rtl="0" algn="l">
              <a:lnSpc>
                <a:spcPct val="115000"/>
              </a:lnSpc>
              <a:spcBef>
                <a:spcPts val="1600"/>
              </a:spcBef>
              <a:spcAft>
                <a:spcPts val="1600"/>
              </a:spcAft>
              <a:buNone/>
            </a:pPr>
            <a:r>
              <a:t/>
            </a:r>
            <a:endParaRPr sz="2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What is a File?</a:t>
            </a:r>
            <a:endParaRPr sz="3600"/>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3000">
              <a:solidFill>
                <a:srgbClr val="FFFFFF"/>
              </a:solidFill>
            </a:endParaRPr>
          </a:p>
          <a:p>
            <a:pPr indent="0" lvl="0" marL="0" rtl="0" algn="ctr">
              <a:spcBef>
                <a:spcPts val="1600"/>
              </a:spcBef>
              <a:spcAft>
                <a:spcPts val="0"/>
              </a:spcAft>
              <a:buNone/>
            </a:pPr>
            <a:r>
              <a:rPr lang="en" sz="3000">
                <a:solidFill>
                  <a:srgbClr val="FFFFFF"/>
                </a:solidFill>
              </a:rPr>
              <a:t>“A file is a container in a computer system for storing information.”</a:t>
            </a:r>
            <a:endParaRPr sz="3000">
              <a:solidFill>
                <a:srgbClr val="FFFFFF"/>
              </a:solidFill>
            </a:endParaRPr>
          </a:p>
          <a:p>
            <a:pPr indent="0" lvl="0" marL="0" rtl="0" algn="ctr">
              <a:spcBef>
                <a:spcPts val="1600"/>
              </a:spcBef>
              <a:spcAft>
                <a:spcPts val="1600"/>
              </a:spcAft>
              <a:buNone/>
            </a:pPr>
            <a:r>
              <a:rPr lang="en" sz="3000">
                <a:solidFill>
                  <a:srgbClr val="FFFFFF"/>
                </a:solidFill>
              </a:rPr>
              <a:t>							-Techopedia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Files Stored on a Disk?</a:t>
            </a:r>
            <a:endParaRPr/>
          </a:p>
        </p:txBody>
      </p:sp>
      <p:sp>
        <p:nvSpPr>
          <p:cNvPr id="86" name="Google Shape;86;p17"/>
          <p:cNvSpPr txBox="1"/>
          <p:nvPr>
            <p:ph idx="1" type="body"/>
          </p:nvPr>
        </p:nvSpPr>
        <p:spPr>
          <a:xfrm>
            <a:off x="226250" y="1123975"/>
            <a:ext cx="443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a:p>
            <a:pPr indent="0" lvl="0" marL="0" rtl="0" algn="l">
              <a:spcBef>
                <a:spcPts val="1600"/>
              </a:spcBef>
              <a:spcAft>
                <a:spcPts val="1600"/>
              </a:spcAft>
              <a:buNone/>
            </a:pPr>
            <a:r>
              <a:rPr lang="en">
                <a:solidFill>
                  <a:srgbClr val="FFFFFF"/>
                </a:solidFill>
              </a:rPr>
              <a:t> </a:t>
            </a:r>
            <a:endParaRPr>
              <a:solidFill>
                <a:srgbClr val="FFFFFF"/>
              </a:solidFill>
            </a:endParaRPr>
          </a:p>
        </p:txBody>
      </p:sp>
      <p:pic>
        <p:nvPicPr>
          <p:cNvPr id="87" name="Google Shape;87;p17"/>
          <p:cNvPicPr preferRelativeResize="0"/>
          <p:nvPr/>
        </p:nvPicPr>
        <p:blipFill rotWithShape="1">
          <a:blip r:embed="rId3">
            <a:alphaModFix/>
          </a:blip>
          <a:srcRect b="47005" l="61023" r="22104" t="32639"/>
          <a:stretch/>
        </p:blipFill>
        <p:spPr>
          <a:xfrm>
            <a:off x="303563" y="1380500"/>
            <a:ext cx="4278475" cy="2903350"/>
          </a:xfrm>
          <a:prstGeom prst="rect">
            <a:avLst/>
          </a:prstGeom>
          <a:noFill/>
          <a:ln>
            <a:noFill/>
          </a:ln>
        </p:spPr>
      </p:pic>
      <p:sp>
        <p:nvSpPr>
          <p:cNvPr id="88" name="Google Shape;88;p17"/>
          <p:cNvSpPr txBox="1"/>
          <p:nvPr/>
        </p:nvSpPr>
        <p:spPr>
          <a:xfrm>
            <a:off x="5037975" y="1321675"/>
            <a:ext cx="3130500" cy="30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Average"/>
                <a:ea typeface="Average"/>
                <a:cs typeface="Average"/>
                <a:sym typeface="Average"/>
              </a:rPr>
              <a:t>When a strong magnetic field is applied across a small area of the disc, it causes the atoms in that area to align along the orientation of the field, providing the mechanism for writing bits of data onto the disc. Conversely, by detecting the aligned field, data can be read back from the disc (Ulaby).</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Case of SSDs</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SSDs store data in NAND flash (i.e. “flash memory) circuits.</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This is different from the t</a:t>
            </a:r>
            <a:r>
              <a:rPr lang="en" sz="2400">
                <a:solidFill>
                  <a:srgbClr val="FFFFFF"/>
                </a:solidFill>
              </a:rPr>
              <a:t>ransistors</a:t>
            </a:r>
            <a:r>
              <a:rPr lang="en" sz="2400">
                <a:solidFill>
                  <a:srgbClr val="FFFFFF"/>
                </a:solidFill>
              </a:rPr>
              <a:t> in DRAM because the NAND flash stores electrons/charge without external power supplies. </a:t>
            </a:r>
            <a:endParaRPr sz="2400">
              <a:solidFill>
                <a:srgbClr val="FFFFFF"/>
              </a:solidFill>
            </a:endParaRPr>
          </a:p>
          <a:p>
            <a:pPr indent="-342900" lvl="1" marL="914400" rtl="0" algn="l">
              <a:spcBef>
                <a:spcPts val="0"/>
              </a:spcBef>
              <a:spcAft>
                <a:spcPts val="0"/>
              </a:spcAft>
              <a:buClr>
                <a:srgbClr val="FFFFFF"/>
              </a:buClr>
              <a:buSzPts val="1800"/>
              <a:buChar char="○"/>
            </a:pPr>
            <a:r>
              <a:rPr lang="en" sz="1800">
                <a:solidFill>
                  <a:srgbClr val="FFFFFF"/>
                </a:solidFill>
              </a:rPr>
              <a:t>This means non-volatile data is stored.</a:t>
            </a:r>
            <a:endParaRPr sz="1800">
              <a:solidFill>
                <a:srgbClr val="FFFFFF"/>
              </a:solidFill>
            </a:endParaRPr>
          </a:p>
        </p:txBody>
      </p:sp>
      <p:pic>
        <p:nvPicPr>
          <p:cNvPr id="95" name="Google Shape;95;p18"/>
          <p:cNvPicPr preferRelativeResize="0"/>
          <p:nvPr/>
        </p:nvPicPr>
        <p:blipFill rotWithShape="1">
          <a:blip r:embed="rId3">
            <a:alphaModFix/>
          </a:blip>
          <a:srcRect b="22465" l="50622" r="17600" t="40982"/>
          <a:stretch/>
        </p:blipFill>
        <p:spPr>
          <a:xfrm>
            <a:off x="6061975" y="2823275"/>
            <a:ext cx="2499734" cy="1617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Magic Numbers</a:t>
            </a:r>
            <a:endParaRPr/>
          </a:p>
        </p:txBody>
      </p:sp>
      <p:sp>
        <p:nvSpPr>
          <p:cNvPr id="101" name="Google Shape;101;p19"/>
          <p:cNvSpPr txBox="1"/>
          <p:nvPr>
            <p:ph idx="1" type="body"/>
          </p:nvPr>
        </p:nvSpPr>
        <p:spPr>
          <a:xfrm>
            <a:off x="457200" y="1428751"/>
            <a:ext cx="7894500" cy="10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File Signatures (a.k.a. “Magic Numbers”) identify the leading, and occasionally trailing, bits of a file.</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Example:</a:t>
            </a:r>
            <a:endParaRPr>
              <a:solidFill>
                <a:srgbClr val="FFFFFF"/>
              </a:solidFill>
            </a:endParaRPr>
          </a:p>
          <a:p>
            <a:pPr indent="0" lvl="0" marL="457200" rtl="0" algn="l">
              <a:spcBef>
                <a:spcPts val="1600"/>
              </a:spcBef>
              <a:spcAft>
                <a:spcPts val="0"/>
              </a:spcAft>
              <a:buNone/>
            </a:pPr>
            <a:r>
              <a:rPr lang="en">
                <a:solidFill>
                  <a:srgbClr val="FFFFFF"/>
                </a:solidFill>
              </a:rPr>
              <a:t>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graphicFrame>
        <p:nvGraphicFramePr>
          <p:cNvPr id="102" name="Google Shape;102;p19"/>
          <p:cNvGraphicFramePr/>
          <p:nvPr/>
        </p:nvGraphicFramePr>
        <p:xfrm>
          <a:off x="865200" y="2864650"/>
          <a:ext cx="3000000" cy="3000000"/>
        </p:xfrm>
        <a:graphic>
          <a:graphicData uri="http://schemas.openxmlformats.org/drawingml/2006/table">
            <a:tbl>
              <a:tblPr>
                <a:noFill/>
                <a:tableStyleId>{C1A4CCCE-1377-4AC5-BE3C-D09A4357D575}</a:tableStyleId>
              </a:tblPr>
              <a:tblGrid>
                <a:gridCol w="2413000"/>
                <a:gridCol w="2413000"/>
                <a:gridCol w="2413000"/>
              </a:tblGrid>
              <a:tr h="381000">
                <a:tc>
                  <a:txBody>
                    <a:bodyPr/>
                    <a:lstStyle/>
                    <a:p>
                      <a:pPr indent="0" lvl="0" marL="0" rtl="0" algn="l">
                        <a:spcBef>
                          <a:spcPts val="0"/>
                        </a:spcBef>
                        <a:spcAft>
                          <a:spcPts val="0"/>
                        </a:spcAft>
                        <a:buNone/>
                      </a:pPr>
                      <a:r>
                        <a:rPr lang="en" sz="1800" u="sng">
                          <a:solidFill>
                            <a:srgbClr val="FFFFFF"/>
                          </a:solidFill>
                        </a:rPr>
                        <a:t>File Type</a:t>
                      </a:r>
                      <a:endParaRPr sz="1800" u="sng">
                        <a:solidFill>
                          <a:srgbClr val="FFFFFF"/>
                        </a:solidFill>
                      </a:endParaRPr>
                    </a:p>
                  </a:txBody>
                  <a:tcPr marT="91425" marB="91425" marR="91425" marL="91425"/>
                </a:tc>
                <a:tc>
                  <a:txBody>
                    <a:bodyPr/>
                    <a:lstStyle/>
                    <a:p>
                      <a:pPr indent="0" lvl="0" marL="0" rtl="0" algn="l">
                        <a:spcBef>
                          <a:spcPts val="0"/>
                        </a:spcBef>
                        <a:spcAft>
                          <a:spcPts val="0"/>
                        </a:spcAft>
                        <a:buNone/>
                      </a:pPr>
                      <a:r>
                        <a:rPr lang="en" sz="1800" u="sng">
                          <a:solidFill>
                            <a:srgbClr val="FFFFFF"/>
                          </a:solidFill>
                        </a:rPr>
                        <a:t>Leading Bits</a:t>
                      </a:r>
                      <a:endParaRPr sz="1800" u="sng">
                        <a:solidFill>
                          <a:srgbClr val="FFFFFF"/>
                        </a:solidFill>
                      </a:endParaRPr>
                    </a:p>
                  </a:txBody>
                  <a:tcPr marT="91425" marB="91425" marR="91425" marL="91425"/>
                </a:tc>
                <a:tc>
                  <a:txBody>
                    <a:bodyPr/>
                    <a:lstStyle/>
                    <a:p>
                      <a:pPr indent="0" lvl="0" marL="0" rtl="0" algn="l">
                        <a:spcBef>
                          <a:spcPts val="0"/>
                        </a:spcBef>
                        <a:spcAft>
                          <a:spcPts val="0"/>
                        </a:spcAft>
                        <a:buNone/>
                      </a:pPr>
                      <a:r>
                        <a:rPr lang="en" sz="1800" u="sng">
                          <a:solidFill>
                            <a:srgbClr val="FFFFFF"/>
                          </a:solidFill>
                        </a:rPr>
                        <a:t>Trailing Bits</a:t>
                      </a:r>
                      <a:endParaRPr sz="1800" u="sng">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 sz="1800">
                          <a:solidFill>
                            <a:srgbClr val="FFFFFF"/>
                          </a:solidFill>
                        </a:rPr>
                        <a:t>JPEG</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0xFFD8FFE3</a:t>
                      </a:r>
                      <a:endParaRPr sz="1800">
                        <a:solidFill>
                          <a:srgbClr val="FFFFFF"/>
                        </a:solidFill>
                      </a:endParaRPr>
                    </a:p>
                  </a:txBody>
                  <a:tcPr marT="91425" marB="91425" marR="91425" marL="91425"/>
                </a:tc>
                <a:tc>
                  <a:txBody>
                    <a:bodyPr/>
                    <a:lstStyle/>
                    <a:p>
                      <a:pPr indent="0" lvl="0" marL="0" rtl="0" algn="l">
                        <a:spcBef>
                          <a:spcPts val="0"/>
                        </a:spcBef>
                        <a:spcAft>
                          <a:spcPts val="0"/>
                        </a:spcAft>
                        <a:buNone/>
                      </a:pPr>
                      <a:r>
                        <a:rPr lang="en" sz="1800">
                          <a:solidFill>
                            <a:srgbClr val="FFFFFF"/>
                          </a:solidFill>
                        </a:rPr>
                        <a:t>0xFFD9</a:t>
                      </a:r>
                      <a:endParaRPr sz="1800">
                        <a:solidFill>
                          <a:srgbClr val="FFFFFF"/>
                        </a:solidFill>
                      </a:endParaRPr>
                    </a:p>
                  </a:txBody>
                  <a:tcPr marT="91425" marB="91425" marR="91425" marL="91425"/>
                </a:tc>
              </a:tr>
            </a:tbl>
          </a:graphicData>
        </a:graphic>
      </p:graphicFrame>
      <p:sp>
        <p:nvSpPr>
          <p:cNvPr id="103" name="Google Shape;103;p19"/>
          <p:cNvSpPr txBox="1"/>
          <p:nvPr/>
        </p:nvSpPr>
        <p:spPr>
          <a:xfrm>
            <a:off x="1033075" y="4325625"/>
            <a:ext cx="6765900" cy="3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Average"/>
                <a:ea typeface="Average"/>
                <a:cs typeface="Average"/>
                <a:sym typeface="Average"/>
                <a:hlinkClick r:id="rId3"/>
              </a:rPr>
              <a:t>https://filesignatures.net/index.php</a:t>
            </a:r>
            <a:endParaRPr>
              <a:solidFill>
                <a:srgbClr val="FFFFFF"/>
              </a:solidFill>
              <a:latin typeface="Average"/>
              <a:ea typeface="Average"/>
              <a:cs typeface="Average"/>
              <a:sym typeface="Average"/>
            </a:endParaRPr>
          </a:p>
          <a:p>
            <a:pPr indent="0" lvl="0" marL="0" rtl="0" algn="l">
              <a:spcBef>
                <a:spcPts val="0"/>
              </a:spcBef>
              <a:spcAft>
                <a:spcPts val="0"/>
              </a:spcAft>
              <a:buNone/>
            </a:pPr>
            <a:r>
              <a:t/>
            </a:r>
            <a:endParaRPr>
              <a:solidFill>
                <a:srgbClr val="FFFFFF"/>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“Deleting” Files</a:t>
            </a:r>
            <a:endParaRPr/>
          </a:p>
        </p:txBody>
      </p:sp>
      <p:sp>
        <p:nvSpPr>
          <p:cNvPr id="109" name="Google Shape;109;p20"/>
          <p:cNvSpPr txBox="1"/>
          <p:nvPr>
            <p:ph idx="1" type="body"/>
          </p:nvPr>
        </p:nvSpPr>
        <p:spPr>
          <a:xfrm>
            <a:off x="377175" y="1571425"/>
            <a:ext cx="8520600" cy="2259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 sz="2400">
                <a:solidFill>
                  <a:srgbClr val="FFFFFF"/>
                </a:solidFill>
              </a:rPr>
              <a:t>Files must be overwritten to be truly deleted. Otherwise, the data remains intact, but there is no organization/structure to the data. </a:t>
            </a:r>
            <a:endParaRPr sz="2400">
              <a:solidFill>
                <a:srgbClr val="FFFFFF"/>
              </a:solidFill>
            </a:endParaRPr>
          </a:p>
          <a:p>
            <a:pPr indent="-381000" lvl="0" marL="457200" rtl="0" algn="l">
              <a:spcBef>
                <a:spcPts val="0"/>
              </a:spcBef>
              <a:spcAft>
                <a:spcPts val="0"/>
              </a:spcAft>
              <a:buClr>
                <a:srgbClr val="FFFFFF"/>
              </a:buClr>
              <a:buSzPts val="2400"/>
              <a:buChar char="●"/>
            </a:pPr>
            <a:r>
              <a:rPr lang="en" sz="2400">
                <a:solidFill>
                  <a:srgbClr val="FFFFFF"/>
                </a:solidFill>
              </a:rPr>
              <a:t>Meaning, the computer recognizes the “deleted space”; but, the space is waiting to be reused. </a:t>
            </a:r>
            <a:endParaRPr sz="24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Carving</a:t>
            </a:r>
            <a:endParaRPr/>
          </a:p>
        </p:txBody>
      </p:sp>
      <p:sp>
        <p:nvSpPr>
          <p:cNvPr id="115" name="Google Shape;115;p21"/>
          <p:cNvSpPr txBox="1"/>
          <p:nvPr>
            <p:ph idx="1" type="body"/>
          </p:nvPr>
        </p:nvSpPr>
        <p:spPr>
          <a:xfrm>
            <a:off x="311700" y="1345900"/>
            <a:ext cx="8520600" cy="205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rPr>
              <a:t>File Carving uses the concepts of Magic Numbers to search for patterns in bits. With the patterns, portions of data are then extracted. These portions of data are then placed in a new container, which recreates the file.</a:t>
            </a:r>
            <a:endParaRPr sz="2000">
              <a:solidFill>
                <a:srgbClr val="FFFFFF"/>
              </a:solidFill>
            </a:endParaRPr>
          </a:p>
          <a:p>
            <a:pPr indent="0" lvl="0" marL="0" rtl="0" algn="l">
              <a:spcBef>
                <a:spcPts val="1600"/>
              </a:spcBef>
              <a:spcAft>
                <a:spcPts val="1600"/>
              </a:spcAft>
              <a:buNone/>
            </a:pPr>
            <a:r>
              <a:rPr lang="en" sz="2000">
                <a:solidFill>
                  <a:srgbClr val="FFFFFF"/>
                </a:solidFill>
              </a:rPr>
              <a:t>The carve does not rely on any specific file system (FAT32, ext3, ext4) to execute effectively. </a:t>
            </a:r>
            <a:endParaRPr sz="2000">
              <a:solidFill>
                <a:srgbClr val="FFFFFF"/>
              </a:solidFill>
            </a:endParaRPr>
          </a:p>
        </p:txBody>
      </p:sp>
      <p:pic>
        <p:nvPicPr>
          <p:cNvPr id="116" name="Google Shape;116;p21"/>
          <p:cNvPicPr preferRelativeResize="0"/>
          <p:nvPr/>
        </p:nvPicPr>
        <p:blipFill rotWithShape="1">
          <a:blip r:embed="rId3">
            <a:alphaModFix/>
          </a:blip>
          <a:srcRect b="0" l="10806" r="10939" t="0"/>
          <a:stretch/>
        </p:blipFill>
        <p:spPr>
          <a:xfrm>
            <a:off x="2048325" y="3614075"/>
            <a:ext cx="1361743" cy="1118425"/>
          </a:xfrm>
          <a:prstGeom prst="rect">
            <a:avLst/>
          </a:prstGeom>
          <a:noFill/>
          <a:ln>
            <a:noFill/>
          </a:ln>
          <a:effectLst>
            <a:outerShdw blurRad="57150" rotWithShape="0" algn="bl" dir="5400000" dist="19050">
              <a:srgbClr val="000000">
                <a:alpha val="55000"/>
              </a:srgbClr>
            </a:outerShdw>
          </a:effectLst>
        </p:spPr>
      </p:pic>
      <p:pic>
        <p:nvPicPr>
          <p:cNvPr id="117" name="Google Shape;117;p21"/>
          <p:cNvPicPr preferRelativeResize="0"/>
          <p:nvPr/>
        </p:nvPicPr>
        <p:blipFill rotWithShape="1">
          <a:blip r:embed="rId4">
            <a:alphaModFix/>
          </a:blip>
          <a:srcRect b="0" l="0" r="0" t="0"/>
          <a:stretch/>
        </p:blipFill>
        <p:spPr>
          <a:xfrm>
            <a:off x="4277750" y="3650024"/>
            <a:ext cx="2982800" cy="104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