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disclaimers. HUGE NOOB AT THIS STUFF. I’m here to learn as well. Please don’t hate me if I get something wrong or if I don’t know something.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fc973efb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fc973efb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fce4a69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fce4a69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fc973efb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fc973efb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fce4a69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fce4a69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cc3d2f6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cc3d2f6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4fc518085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4fc518085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Really, this is just for you guys to get a basic idea of what PowerShell can do and how it applies to cybersecurity. I’m assuming a little bit of programming and system administration knowledge, but please feel free to ask me to clarify.</a:t>
            </a:r>
            <a:br>
              <a:rPr lang="en"/>
            </a:br>
            <a:r>
              <a:rPr lang="en"/>
              <a:t>All I’m going to do is introduce PowerShell and what kind of things it can do.</a:t>
            </a:r>
            <a:br>
              <a:rPr lang="en"/>
            </a:br>
            <a:r>
              <a:rPr lang="en"/>
              <a:t>I’ll then introduce how you can leverage the scripting language for system administration, incident response, and blue / red teaming. We’ll just be going over some code examples and I’ll explain what they do.</a:t>
            </a:r>
            <a:br>
              <a:rPr lang="en"/>
            </a:br>
            <a:r>
              <a:rPr lang="en"/>
              <a:t>To finish, we’ll go over a bit of what UnderTheWire is and where you can learn more about this stuff.</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cc3d2f60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cc3d2f60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FACTS!!!!!!!!!!!!</a:t>
            </a:r>
            <a:br>
              <a:rPr lang="en"/>
            </a:br>
            <a:r>
              <a:rPr lang="en"/>
              <a:t>Installed by default as part of the operating system</a:t>
            </a:r>
            <a:endParaRPr/>
          </a:p>
          <a:p>
            <a:pPr indent="0" lvl="0" marL="0" rtl="0" algn="l">
              <a:spcBef>
                <a:spcPts val="0"/>
              </a:spcBef>
              <a:spcAft>
                <a:spcPts val="0"/>
              </a:spcAft>
              <a:buNone/>
            </a:pPr>
            <a:r>
              <a:rPr lang="en"/>
              <a:t>It can pretty much access and manage most of the components within the operating system, so like the registry, regular files, WMI (Windows Management Instrumentation, which is used to manage devices and applications), and change settings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fc973efb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fc973efb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00000"/>
              </a:buClr>
              <a:buSzPts val="1100"/>
              <a:buFont typeface="Arial"/>
              <a:buChar char="●"/>
            </a:pPr>
            <a:r>
              <a:rPr lang="en"/>
              <a:t>(although admittedly, AV is getting much better)</a:t>
            </a:r>
            <a:endParaRPr/>
          </a:p>
          <a:p>
            <a:pPr indent="-298450" lvl="0" marL="457200" rtl="0" algn="l">
              <a:lnSpc>
                <a:spcPct val="115000"/>
              </a:lnSpc>
              <a:spcBef>
                <a:spcPts val="0"/>
              </a:spcBef>
              <a:spcAft>
                <a:spcPts val="0"/>
              </a:spcAft>
              <a:buClr>
                <a:srgbClr val="000000"/>
              </a:buClr>
              <a:buSzPts val="1100"/>
              <a:buFont typeface="Arial"/>
              <a:buChar char="●"/>
            </a:pPr>
            <a:r>
              <a:rPr lang="en"/>
              <a:t>you can inject code with this and it won’t touch the disk (most) of the time.</a:t>
            </a:r>
            <a:endParaRPr/>
          </a:p>
          <a:p>
            <a:pPr indent="-298450" lvl="0" marL="457200" rtl="0" algn="l">
              <a:lnSpc>
                <a:spcPct val="115000"/>
              </a:lnSpc>
              <a:spcBef>
                <a:spcPts val="0"/>
              </a:spcBef>
              <a:spcAft>
                <a:spcPts val="0"/>
              </a:spcAft>
              <a:buClr>
                <a:srgbClr val="000000"/>
              </a:buClr>
              <a:buSzPts val="1100"/>
              <a:buFont typeface="Arial"/>
              <a:buChar char="●"/>
            </a:pPr>
            <a:r>
              <a:rPr lang="en"/>
              <a:t>This means you’re gonna be leaving barely any forensics evidence of what you did on a system</a:t>
            </a:r>
            <a:endParaRPr/>
          </a:p>
          <a:p>
            <a:pPr indent="-298450" lvl="0" marL="457200" rtl="0" algn="l">
              <a:lnSpc>
                <a:spcPct val="115000"/>
              </a:lnSpc>
              <a:spcBef>
                <a:spcPts val="0"/>
              </a:spcBef>
              <a:spcAft>
                <a:spcPts val="0"/>
              </a:spcAft>
              <a:buClr>
                <a:srgbClr val="000000"/>
              </a:buClr>
              <a:buSzPts val="1100"/>
              <a:buFont typeface="Arial"/>
              <a:buChar char="●"/>
            </a:pPr>
            <a:r>
              <a:rPr lang="en"/>
              <a:t>It also can open up a shell / command line remotely (remote shells) on targets.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fc973efb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fc973efb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for educational purposes. PowerShell can be very powerful, but also extremely destructive.</a:t>
            </a:r>
            <a:br>
              <a:rPr lang="en"/>
            </a:br>
            <a:r>
              <a:rPr lang="en"/>
              <a:t>REMEMBER. PERMISSION.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cc3d2f60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cc3d2f60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fc51808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fc51808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fc973efb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fc973efb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gonna store something that is going to be used later in a registry key as well as Active Directory. </a:t>
            </a:r>
            <a:br>
              <a:rPr lang="en"/>
            </a:br>
            <a:r>
              <a:rPr lang="en"/>
              <a:t>You can pretty much put this stuff </a:t>
            </a:r>
            <a:r>
              <a:rPr i="1" lang="en"/>
              <a:t>anywhere</a:t>
            </a:r>
            <a:r>
              <a:rPr lang="en"/>
              <a:t> and let it run (have it be in base 64 or something else; but seriously, who’s going to expect base 64?)</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fc973efb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fc973efb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3F79FF"/>
              </a:buClr>
              <a:buSzPts val="2800"/>
              <a:buNone/>
              <a:defRPr>
                <a:solidFill>
                  <a:srgbClr val="3F79FF"/>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3F79FF"/>
              </a:buClr>
              <a:buSzPts val="2800"/>
              <a:buFont typeface="Verdana"/>
              <a:buNone/>
              <a:defRPr sz="2800">
                <a:solidFill>
                  <a:srgbClr val="3F79FF"/>
                </a:solidFill>
                <a:latin typeface="Verdana"/>
                <a:ea typeface="Verdana"/>
                <a:cs typeface="Verdana"/>
                <a:sym typeface="Verdan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Verdana"/>
              <a:buChar char="●"/>
              <a:defRPr sz="1800">
                <a:solidFill>
                  <a:srgbClr val="FFFFFF"/>
                </a:solidFill>
                <a:latin typeface="Verdana"/>
                <a:ea typeface="Verdana"/>
                <a:cs typeface="Verdana"/>
                <a:sym typeface="Verdana"/>
              </a:defRPr>
            </a:lvl1pPr>
            <a:lvl2pPr indent="-317500" lvl="1" marL="914400">
              <a:lnSpc>
                <a:spcPct val="115000"/>
              </a:lnSpc>
              <a:spcBef>
                <a:spcPts val="1600"/>
              </a:spcBef>
              <a:spcAft>
                <a:spcPts val="0"/>
              </a:spcAft>
              <a:buClr>
                <a:srgbClr val="FFFFFF"/>
              </a:buClr>
              <a:buSzPts val="1400"/>
              <a:buFont typeface="Verdana"/>
              <a:buChar char="○"/>
              <a:defRPr>
                <a:solidFill>
                  <a:srgbClr val="FFFFFF"/>
                </a:solidFill>
                <a:latin typeface="Verdana"/>
                <a:ea typeface="Verdana"/>
                <a:cs typeface="Verdana"/>
                <a:sym typeface="Verdana"/>
              </a:defRPr>
            </a:lvl2pPr>
            <a:lvl3pPr indent="-317500" lvl="2" marL="1371600">
              <a:lnSpc>
                <a:spcPct val="115000"/>
              </a:lnSpc>
              <a:spcBef>
                <a:spcPts val="1600"/>
              </a:spcBef>
              <a:spcAft>
                <a:spcPts val="0"/>
              </a:spcAft>
              <a:buClr>
                <a:srgbClr val="FFFFFF"/>
              </a:buClr>
              <a:buSzPts val="1400"/>
              <a:buFont typeface="Verdana"/>
              <a:buChar char="■"/>
              <a:defRPr>
                <a:solidFill>
                  <a:srgbClr val="FFFFFF"/>
                </a:solidFill>
                <a:latin typeface="Verdana"/>
                <a:ea typeface="Verdana"/>
                <a:cs typeface="Verdana"/>
                <a:sym typeface="Verdana"/>
              </a:defRPr>
            </a:lvl3pPr>
            <a:lvl4pPr indent="-317500" lvl="3" marL="1828800">
              <a:lnSpc>
                <a:spcPct val="115000"/>
              </a:lnSpc>
              <a:spcBef>
                <a:spcPts val="1600"/>
              </a:spcBef>
              <a:spcAft>
                <a:spcPts val="0"/>
              </a:spcAft>
              <a:buClr>
                <a:srgbClr val="FFFFFF"/>
              </a:buClr>
              <a:buSzPts val="1400"/>
              <a:buFont typeface="Verdana"/>
              <a:buChar char="●"/>
              <a:defRPr>
                <a:solidFill>
                  <a:srgbClr val="FFFFFF"/>
                </a:solidFill>
                <a:latin typeface="Verdana"/>
                <a:ea typeface="Verdana"/>
                <a:cs typeface="Verdana"/>
                <a:sym typeface="Verdana"/>
              </a:defRPr>
            </a:lvl4pPr>
            <a:lvl5pPr indent="-317500" lvl="4" marL="2286000">
              <a:lnSpc>
                <a:spcPct val="115000"/>
              </a:lnSpc>
              <a:spcBef>
                <a:spcPts val="1600"/>
              </a:spcBef>
              <a:spcAft>
                <a:spcPts val="0"/>
              </a:spcAft>
              <a:buClr>
                <a:srgbClr val="FFFFFF"/>
              </a:buClr>
              <a:buSzPts val="1400"/>
              <a:buFont typeface="Verdana"/>
              <a:buChar char="○"/>
              <a:defRPr>
                <a:solidFill>
                  <a:srgbClr val="FFFFFF"/>
                </a:solidFill>
                <a:latin typeface="Verdana"/>
                <a:ea typeface="Verdana"/>
                <a:cs typeface="Verdana"/>
                <a:sym typeface="Verdana"/>
              </a:defRPr>
            </a:lvl5pPr>
            <a:lvl6pPr indent="-317500" lvl="5" marL="2743200">
              <a:lnSpc>
                <a:spcPct val="115000"/>
              </a:lnSpc>
              <a:spcBef>
                <a:spcPts val="1600"/>
              </a:spcBef>
              <a:spcAft>
                <a:spcPts val="0"/>
              </a:spcAft>
              <a:buClr>
                <a:srgbClr val="FFFFFF"/>
              </a:buClr>
              <a:buSzPts val="1400"/>
              <a:buFont typeface="Verdana"/>
              <a:buChar char="■"/>
              <a:defRPr>
                <a:solidFill>
                  <a:srgbClr val="FFFFFF"/>
                </a:solidFill>
                <a:latin typeface="Verdana"/>
                <a:ea typeface="Verdana"/>
                <a:cs typeface="Verdana"/>
                <a:sym typeface="Verdana"/>
              </a:defRPr>
            </a:lvl6pPr>
            <a:lvl7pPr indent="-317500" lvl="6" marL="3200400">
              <a:lnSpc>
                <a:spcPct val="115000"/>
              </a:lnSpc>
              <a:spcBef>
                <a:spcPts val="1600"/>
              </a:spcBef>
              <a:spcAft>
                <a:spcPts val="0"/>
              </a:spcAft>
              <a:buClr>
                <a:srgbClr val="FFFFFF"/>
              </a:buClr>
              <a:buSzPts val="1400"/>
              <a:buFont typeface="Verdana"/>
              <a:buChar char="●"/>
              <a:defRPr>
                <a:solidFill>
                  <a:srgbClr val="FFFFFF"/>
                </a:solidFill>
                <a:latin typeface="Verdana"/>
                <a:ea typeface="Verdana"/>
                <a:cs typeface="Verdana"/>
                <a:sym typeface="Verdana"/>
              </a:defRPr>
            </a:lvl7pPr>
            <a:lvl8pPr indent="-317500" lvl="7" marL="3657600">
              <a:lnSpc>
                <a:spcPct val="115000"/>
              </a:lnSpc>
              <a:spcBef>
                <a:spcPts val="1600"/>
              </a:spcBef>
              <a:spcAft>
                <a:spcPts val="0"/>
              </a:spcAft>
              <a:buClr>
                <a:srgbClr val="FFFFFF"/>
              </a:buClr>
              <a:buSzPts val="1400"/>
              <a:buFont typeface="Verdana"/>
              <a:buChar char="○"/>
              <a:defRPr>
                <a:solidFill>
                  <a:srgbClr val="FFFFFF"/>
                </a:solidFill>
                <a:latin typeface="Verdana"/>
                <a:ea typeface="Verdana"/>
                <a:cs typeface="Verdana"/>
                <a:sym typeface="Verdana"/>
              </a:defRPr>
            </a:lvl8pPr>
            <a:lvl9pPr indent="-317500" lvl="8" marL="4114800">
              <a:lnSpc>
                <a:spcPct val="115000"/>
              </a:lnSpc>
              <a:spcBef>
                <a:spcPts val="1600"/>
              </a:spcBef>
              <a:spcAft>
                <a:spcPts val="1600"/>
              </a:spcAft>
              <a:buClr>
                <a:srgbClr val="FFFFFF"/>
              </a:buClr>
              <a:buSzPts val="1400"/>
              <a:buFont typeface="Verdana"/>
              <a:buChar char="■"/>
              <a:defRPr>
                <a:solidFill>
                  <a:srgbClr val="FFFFFF"/>
                </a:solidFill>
                <a:latin typeface="Verdana"/>
                <a:ea typeface="Verdana"/>
                <a:cs typeface="Verdana"/>
                <a:sym typeface="Verdan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4.png"/><Relationship Id="rId4" Type="http://schemas.openxmlformats.org/officeDocument/2006/relationships/image" Target="../media/image2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23.jpg"/><Relationship Id="rId5" Type="http://schemas.openxmlformats.org/officeDocument/2006/relationships/image" Target="../media/image19.jpg"/><Relationship Id="rId6" Type="http://schemas.openxmlformats.org/officeDocument/2006/relationships/image" Target="../media/image27.png"/><Relationship Id="rId7" Type="http://schemas.openxmlformats.org/officeDocument/2006/relationships/image" Target="../media/image3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underthewire.te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2.png"/></Relationships>
</file>

<file path=ppt/slides/_rels/slide5.xml.rels><?xml version="1.0" encoding="UTF-8" standalone="yes"?><Relationships xmlns="http://schemas.openxmlformats.org/package/2006/relationships"><Relationship Id="rId11" Type="http://schemas.openxmlformats.org/officeDocument/2006/relationships/image" Target="../media/image3.jpg"/><Relationship Id="rId10" Type="http://schemas.openxmlformats.org/officeDocument/2006/relationships/image" Target="../media/image16.jpg"/><Relationship Id="rId13" Type="http://schemas.openxmlformats.org/officeDocument/2006/relationships/image" Target="../media/image17.jpg"/><Relationship Id="rId12" Type="http://schemas.openxmlformats.org/officeDocument/2006/relationships/image" Target="../media/image8.jp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31.jpg"/><Relationship Id="rId9" Type="http://schemas.openxmlformats.org/officeDocument/2006/relationships/image" Target="../media/image14.jpg"/><Relationship Id="rId5" Type="http://schemas.openxmlformats.org/officeDocument/2006/relationships/image" Target="../media/image11.png"/><Relationship Id="rId6" Type="http://schemas.openxmlformats.org/officeDocument/2006/relationships/image" Target="../media/image4.jpg"/><Relationship Id="rId7" Type="http://schemas.openxmlformats.org/officeDocument/2006/relationships/image" Target="../media/image28.jpg"/><Relationship Id="rId8"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JonnMsft/TeslaPSModule" TargetMode="Externa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image" Target="../media/image26.jp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Storage: Active Directory</a:t>
            </a:r>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50+ properties, but size limits</a:t>
            </a:r>
            <a:endParaRPr/>
          </a:p>
          <a:p>
            <a:pPr indent="-342900" lvl="0" marL="457200" rtl="0" algn="l">
              <a:spcBef>
                <a:spcPts val="0"/>
              </a:spcBef>
              <a:spcAft>
                <a:spcPts val="0"/>
              </a:spcAft>
              <a:buSzPts val="1800"/>
              <a:buChar char="●"/>
            </a:pPr>
            <a:r>
              <a:rPr lang="en"/>
              <a:t>Need correct permissions to change</a:t>
            </a:r>
            <a:endParaRPr/>
          </a:p>
          <a:p>
            <a:pPr indent="-342900" lvl="0" marL="457200" rtl="0" algn="l">
              <a:spcBef>
                <a:spcPts val="0"/>
              </a:spcBef>
              <a:spcAft>
                <a:spcPts val="0"/>
              </a:spcAft>
              <a:buSzPts val="1800"/>
              <a:buChar char="●"/>
            </a:pPr>
            <a:r>
              <a:rPr lang="en"/>
              <a:t>Readable by the domain users</a:t>
            </a:r>
            <a:endParaRPr/>
          </a:p>
        </p:txBody>
      </p:sp>
      <p:pic>
        <p:nvPicPr>
          <p:cNvPr id="128" name="Google Shape;128;p22"/>
          <p:cNvPicPr preferRelativeResize="0"/>
          <p:nvPr/>
        </p:nvPicPr>
        <p:blipFill>
          <a:blip r:embed="rId3">
            <a:alphaModFix/>
          </a:blip>
          <a:stretch>
            <a:fillRect/>
          </a:stretch>
        </p:blipFill>
        <p:spPr>
          <a:xfrm>
            <a:off x="5923071" y="1279363"/>
            <a:ext cx="2770475" cy="3315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 Scanning</a:t>
            </a:r>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Get-NetConnection</a:t>
            </a:r>
            <a:endParaRPr b="1"/>
          </a:p>
          <a:p>
            <a:pPr indent="-317500" lvl="1" marL="914400" rtl="0" algn="l">
              <a:spcBef>
                <a:spcPts val="0"/>
              </a:spcBef>
              <a:spcAft>
                <a:spcPts val="0"/>
              </a:spcAft>
              <a:buSzPts val="1400"/>
              <a:buChar char="○"/>
            </a:pPr>
            <a:r>
              <a:rPr lang="en"/>
              <a:t>Works on v5 and above</a:t>
            </a:r>
            <a:endParaRPr/>
          </a:p>
          <a:p>
            <a:pPr indent="-317500" lvl="1" marL="914400" rtl="0" algn="l">
              <a:spcBef>
                <a:spcPts val="0"/>
              </a:spcBef>
              <a:spcAft>
                <a:spcPts val="0"/>
              </a:spcAft>
              <a:buSzPts val="1400"/>
              <a:buChar char="○"/>
            </a:pPr>
            <a:r>
              <a:rPr lang="en"/>
              <a:t>Full connect scan and auto closes ports</a:t>
            </a:r>
            <a:endParaRPr/>
          </a:p>
          <a:p>
            <a:pPr indent="-317500" lvl="1" marL="914400" rtl="0" algn="l">
              <a:spcBef>
                <a:spcPts val="0"/>
              </a:spcBef>
              <a:spcAft>
                <a:spcPts val="0"/>
              </a:spcAft>
              <a:buSzPts val="1400"/>
              <a:buChar char="○"/>
            </a:pPr>
            <a:r>
              <a:rPr lang="en"/>
              <a:t>Auto pings your targets</a:t>
            </a:r>
            <a:endParaRPr/>
          </a:p>
          <a:p>
            <a:pPr indent="-342900" lvl="0" marL="457200" rtl="0" algn="l">
              <a:spcBef>
                <a:spcPts val="0"/>
              </a:spcBef>
              <a:spcAft>
                <a:spcPts val="0"/>
              </a:spcAft>
              <a:buSzPts val="1800"/>
              <a:buChar char="●"/>
            </a:pPr>
            <a:r>
              <a:rPr b="1" lang="en"/>
              <a:t>Net.Sockets.Client</a:t>
            </a:r>
            <a:endParaRPr/>
          </a:p>
          <a:p>
            <a:pPr indent="-317500" lvl="1" marL="914400" rtl="0" algn="l">
              <a:spcBef>
                <a:spcPts val="0"/>
              </a:spcBef>
              <a:spcAft>
                <a:spcPts val="0"/>
              </a:spcAft>
              <a:buSzPts val="1400"/>
              <a:buChar char="○"/>
            </a:pPr>
            <a:r>
              <a:rPr lang="en"/>
              <a:t>Works on v2 and above (requires .NET 3.5+ as well)</a:t>
            </a:r>
            <a:endParaRPr/>
          </a:p>
          <a:p>
            <a:pPr indent="-317500" lvl="1" marL="914400" rtl="0" algn="l">
              <a:spcBef>
                <a:spcPts val="0"/>
              </a:spcBef>
              <a:spcAft>
                <a:spcPts val="0"/>
              </a:spcAft>
              <a:buSzPts val="1400"/>
              <a:buChar char="○"/>
            </a:pPr>
            <a:r>
              <a:rPr lang="en"/>
              <a:t>Full connect scan without auto closing ports</a:t>
            </a:r>
            <a:endParaRPr/>
          </a:p>
        </p:txBody>
      </p:sp>
      <p:pic>
        <p:nvPicPr>
          <p:cNvPr id="135" name="Google Shape;135;p23"/>
          <p:cNvPicPr preferRelativeResize="0"/>
          <p:nvPr/>
        </p:nvPicPr>
        <p:blipFill>
          <a:blip r:embed="rId3">
            <a:alphaModFix/>
          </a:blip>
          <a:stretch>
            <a:fillRect/>
          </a:stretch>
        </p:blipFill>
        <p:spPr>
          <a:xfrm>
            <a:off x="5809575" y="445025"/>
            <a:ext cx="3022724" cy="1700276"/>
          </a:xfrm>
          <a:prstGeom prst="rect">
            <a:avLst/>
          </a:prstGeom>
          <a:noFill/>
          <a:ln>
            <a:noFill/>
          </a:ln>
        </p:spPr>
      </p:pic>
      <p:pic>
        <p:nvPicPr>
          <p:cNvPr id="136" name="Google Shape;136;p23"/>
          <p:cNvPicPr preferRelativeResize="0"/>
          <p:nvPr/>
        </p:nvPicPr>
        <p:blipFill>
          <a:blip r:embed="rId4">
            <a:alphaModFix/>
          </a:blip>
          <a:stretch>
            <a:fillRect/>
          </a:stretch>
        </p:blipFill>
        <p:spPr>
          <a:xfrm>
            <a:off x="6993848" y="3041700"/>
            <a:ext cx="1838450" cy="1835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 the Wire</a:t>
            </a:r>
            <a:endParaRPr/>
          </a:p>
        </p:txBody>
      </p:sp>
      <p:sp>
        <p:nvSpPr>
          <p:cNvPr id="142" name="Google Shape;14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Similar to Over the Wire (Linux commands)</a:t>
            </a:r>
            <a:endParaRPr/>
          </a:p>
          <a:p>
            <a:pPr indent="-342900" lvl="0" marL="457200" rtl="0" algn="l">
              <a:spcBef>
                <a:spcPts val="0"/>
              </a:spcBef>
              <a:spcAft>
                <a:spcPts val="0"/>
              </a:spcAft>
              <a:buSzPts val="1800"/>
              <a:buChar char="●"/>
            </a:pPr>
            <a:r>
              <a:rPr lang="en"/>
              <a:t>Interactive learning</a:t>
            </a:r>
            <a:endParaRPr/>
          </a:p>
          <a:p>
            <a:pPr indent="-342900" lvl="0" marL="457200" rtl="0" algn="l">
              <a:spcBef>
                <a:spcPts val="0"/>
              </a:spcBef>
              <a:spcAft>
                <a:spcPts val="0"/>
              </a:spcAft>
              <a:buSzPts val="1800"/>
              <a:buChar char="●"/>
            </a:pPr>
            <a:r>
              <a:rPr lang="en"/>
              <a:t>Simulates real interactions with Power</a:t>
            </a:r>
            <a:r>
              <a:rPr lang="en">
                <a:solidFill>
                  <a:srgbClr val="3F79FF"/>
                </a:solidFill>
              </a:rPr>
              <a:t>Shell</a:t>
            </a:r>
            <a:endParaRPr>
              <a:solidFill>
                <a:srgbClr val="3F79FF"/>
              </a:solidFill>
            </a:endParaRPr>
          </a:p>
          <a:p>
            <a:pPr indent="-342900" lvl="0" marL="457200" rtl="0" algn="l">
              <a:spcBef>
                <a:spcPts val="0"/>
              </a:spcBef>
              <a:spcAft>
                <a:spcPts val="0"/>
              </a:spcAft>
              <a:buSzPts val="1800"/>
              <a:buChar char="●"/>
            </a:pPr>
            <a:r>
              <a:rPr lang="en"/>
              <a:t>Self-teaching (VALUABLE)</a:t>
            </a:r>
            <a:endParaRPr/>
          </a:p>
          <a:p>
            <a:pPr indent="-342900" lvl="0" marL="457200" rtl="0" algn="l">
              <a:spcBef>
                <a:spcPts val="0"/>
              </a:spcBef>
              <a:spcAft>
                <a:spcPts val="0"/>
              </a:spcAft>
              <a:buSzPts val="1800"/>
              <a:buChar char="●"/>
            </a:pPr>
            <a:r>
              <a:rPr lang="en"/>
              <a:t>See also: Po</a:t>
            </a:r>
            <a:r>
              <a:rPr lang="en">
                <a:solidFill>
                  <a:srgbClr val="3F79FF"/>
                </a:solidFill>
              </a:rPr>
              <a:t>Sh</a:t>
            </a:r>
            <a:r>
              <a:rPr lang="en"/>
              <a:t> Hunter</a:t>
            </a:r>
            <a:endParaRPr/>
          </a:p>
        </p:txBody>
      </p:sp>
      <p:pic>
        <p:nvPicPr>
          <p:cNvPr id="143" name="Google Shape;143;p24"/>
          <p:cNvPicPr preferRelativeResize="0"/>
          <p:nvPr/>
        </p:nvPicPr>
        <p:blipFill>
          <a:blip r:embed="rId3">
            <a:alphaModFix/>
          </a:blip>
          <a:stretch>
            <a:fillRect/>
          </a:stretch>
        </p:blipFill>
        <p:spPr>
          <a:xfrm>
            <a:off x="4918700" y="2366696"/>
            <a:ext cx="3913600" cy="2202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9" name="Google Shape;14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ABC (Always Be Coding)</a:t>
            </a:r>
            <a:endParaRPr/>
          </a:p>
          <a:p>
            <a:pPr indent="-317500" lvl="1" marL="914400" rtl="0" algn="l">
              <a:spcBef>
                <a:spcPts val="0"/>
              </a:spcBef>
              <a:spcAft>
                <a:spcPts val="0"/>
              </a:spcAft>
              <a:buSzPts val="1400"/>
              <a:buChar char="○"/>
            </a:pPr>
            <a:r>
              <a:rPr lang="en"/>
              <a:t>Get in the reps in every day</a:t>
            </a:r>
            <a:endParaRPr/>
          </a:p>
          <a:p>
            <a:pPr indent="-342900" lvl="0" marL="457200" rtl="0" algn="l">
              <a:spcBef>
                <a:spcPts val="0"/>
              </a:spcBef>
              <a:spcAft>
                <a:spcPts val="0"/>
              </a:spcAft>
              <a:buSzPts val="1800"/>
              <a:buChar char="●"/>
            </a:pPr>
            <a:r>
              <a:rPr lang="en"/>
              <a:t>ISE -&gt; Get-Command -&gt; Get-Help -&gt; &lt;tab&gt;</a:t>
            </a:r>
            <a:endParaRPr/>
          </a:p>
          <a:p>
            <a:pPr indent="-317500" lvl="1" marL="914400" rtl="0" algn="l">
              <a:spcBef>
                <a:spcPts val="0"/>
              </a:spcBef>
              <a:spcAft>
                <a:spcPts val="0"/>
              </a:spcAft>
              <a:buSzPts val="1400"/>
              <a:buChar char="○"/>
            </a:pPr>
            <a:r>
              <a:rPr lang="en"/>
              <a:t>Seriously, the tab completion in the ISE is fantastic</a:t>
            </a:r>
            <a:endParaRPr/>
          </a:p>
          <a:p>
            <a:pPr indent="-342900" lvl="0" marL="457200" rtl="0" algn="l">
              <a:spcBef>
                <a:spcPts val="0"/>
              </a:spcBef>
              <a:spcAft>
                <a:spcPts val="0"/>
              </a:spcAft>
              <a:buSzPts val="1800"/>
              <a:buChar char="●"/>
            </a:pPr>
            <a:r>
              <a:rPr lang="en"/>
              <a:t>Power</a:t>
            </a:r>
            <a:r>
              <a:rPr lang="en">
                <a:solidFill>
                  <a:srgbClr val="3F79FF"/>
                </a:solidFill>
              </a:rPr>
              <a:t>Shell</a:t>
            </a:r>
            <a:r>
              <a:rPr lang="en"/>
              <a:t> is definitely on the rise</a:t>
            </a:r>
            <a:endParaRPr/>
          </a:p>
          <a:p>
            <a:pPr indent="-317500" lvl="1" marL="914400" rtl="0" algn="l">
              <a:spcBef>
                <a:spcPts val="0"/>
              </a:spcBef>
              <a:spcAft>
                <a:spcPts val="0"/>
              </a:spcAft>
              <a:buSzPts val="1400"/>
              <a:buChar char="○"/>
            </a:pPr>
            <a:r>
              <a:rPr lang="en"/>
              <a:t>Great skill to add to your resume</a:t>
            </a:r>
            <a:endParaRPr/>
          </a:p>
        </p:txBody>
      </p:sp>
      <p:pic>
        <p:nvPicPr>
          <p:cNvPr id="150" name="Google Shape;150;p25"/>
          <p:cNvPicPr preferRelativeResize="0"/>
          <p:nvPr/>
        </p:nvPicPr>
        <p:blipFill>
          <a:blip r:embed="rId3">
            <a:alphaModFix/>
          </a:blip>
          <a:stretch>
            <a:fillRect/>
          </a:stretch>
        </p:blipFill>
        <p:spPr>
          <a:xfrm rot="588835">
            <a:off x="6605942" y="1486517"/>
            <a:ext cx="1964799" cy="1520775"/>
          </a:xfrm>
          <a:prstGeom prst="rect">
            <a:avLst/>
          </a:prstGeom>
          <a:noFill/>
          <a:ln>
            <a:noFill/>
          </a:ln>
        </p:spPr>
      </p:pic>
      <p:pic>
        <p:nvPicPr>
          <p:cNvPr id="151" name="Google Shape;151;p25"/>
          <p:cNvPicPr preferRelativeResize="0"/>
          <p:nvPr/>
        </p:nvPicPr>
        <p:blipFill>
          <a:blip r:embed="rId4">
            <a:alphaModFix/>
          </a:blip>
          <a:stretch>
            <a:fillRect/>
          </a:stretch>
        </p:blipFill>
        <p:spPr>
          <a:xfrm rot="501823">
            <a:off x="6561237" y="602511"/>
            <a:ext cx="1046376" cy="1046376"/>
          </a:xfrm>
          <a:prstGeom prst="rect">
            <a:avLst/>
          </a:prstGeom>
          <a:noFill/>
          <a:ln>
            <a:noFill/>
          </a:ln>
        </p:spPr>
      </p:pic>
      <p:pic>
        <p:nvPicPr>
          <p:cNvPr id="152" name="Google Shape;152;p25"/>
          <p:cNvPicPr preferRelativeResize="0"/>
          <p:nvPr/>
        </p:nvPicPr>
        <p:blipFill rotWithShape="1">
          <a:blip r:embed="rId5">
            <a:alphaModFix/>
          </a:blip>
          <a:srcRect b="3830" l="-6010" r="6009" t="-3830"/>
          <a:stretch/>
        </p:blipFill>
        <p:spPr>
          <a:xfrm>
            <a:off x="7486950" y="252600"/>
            <a:ext cx="1354150" cy="1354150"/>
          </a:xfrm>
          <a:prstGeom prst="rect">
            <a:avLst/>
          </a:prstGeom>
          <a:noFill/>
          <a:ln>
            <a:noFill/>
          </a:ln>
        </p:spPr>
      </p:pic>
      <p:pic>
        <p:nvPicPr>
          <p:cNvPr id="153" name="Google Shape;153;p25"/>
          <p:cNvPicPr preferRelativeResize="0"/>
          <p:nvPr/>
        </p:nvPicPr>
        <p:blipFill>
          <a:blip r:embed="rId6">
            <a:alphaModFix/>
          </a:blip>
          <a:stretch>
            <a:fillRect/>
          </a:stretch>
        </p:blipFill>
        <p:spPr>
          <a:xfrm rot="-523559">
            <a:off x="6946614" y="2964322"/>
            <a:ext cx="1283444" cy="953552"/>
          </a:xfrm>
          <a:prstGeom prst="rect">
            <a:avLst/>
          </a:prstGeom>
          <a:noFill/>
          <a:ln>
            <a:noFill/>
          </a:ln>
        </p:spPr>
      </p:pic>
      <p:pic>
        <p:nvPicPr>
          <p:cNvPr id="154" name="Google Shape;154;p25"/>
          <p:cNvPicPr preferRelativeResize="0"/>
          <p:nvPr/>
        </p:nvPicPr>
        <p:blipFill>
          <a:blip r:embed="rId7">
            <a:alphaModFix/>
          </a:blip>
          <a:stretch>
            <a:fillRect/>
          </a:stretch>
        </p:blipFill>
        <p:spPr>
          <a:xfrm>
            <a:off x="5550525" y="2783873"/>
            <a:ext cx="1285100" cy="1388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60" name="Google Shape;160;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t>Adapted from</a:t>
            </a:r>
            <a:r>
              <a:rPr lang="en" sz="1400"/>
              <a:t>:</a:t>
            </a:r>
            <a:r>
              <a:rPr lang="en" sz="1400"/>
              <a:t> </a:t>
            </a:r>
            <a:r>
              <a:rPr lang="en" sz="1400"/>
              <a:t>BSides Charleston 2018 Power</a:t>
            </a:r>
            <a:r>
              <a:rPr lang="en" sz="1400">
                <a:solidFill>
                  <a:srgbClr val="3F79FF"/>
                </a:solidFill>
              </a:rPr>
              <a:t>Shell</a:t>
            </a:r>
            <a:r>
              <a:rPr lang="en" sz="1400"/>
              <a:t> Workshop “Powering up on Power</a:t>
            </a:r>
            <a:r>
              <a:rPr lang="en" sz="1400">
                <a:solidFill>
                  <a:srgbClr val="3F79FF"/>
                </a:solidFill>
              </a:rPr>
              <a:t>Shell</a:t>
            </a:r>
            <a:r>
              <a:rPr lang="en" sz="1400"/>
              <a:t>” by Fernando Tomlinson (@Wired_Pulse)</a:t>
            </a:r>
            <a:endParaRPr sz="1400"/>
          </a:p>
          <a:p>
            <a:pPr indent="0" lvl="0" marL="0" rtl="0" algn="l">
              <a:spcBef>
                <a:spcPts val="1600"/>
              </a:spcBef>
              <a:spcAft>
                <a:spcPts val="0"/>
              </a:spcAft>
              <a:buNone/>
            </a:pPr>
            <a:r>
              <a:rPr lang="en" sz="1400"/>
              <a:t>Under the Wire (</a:t>
            </a:r>
            <a:r>
              <a:rPr lang="en" sz="1400" u="sng">
                <a:solidFill>
                  <a:srgbClr val="3F79FF"/>
                </a:solidFill>
                <a:hlinkClick r:id="rId3"/>
              </a:rPr>
              <a:t>http://underthewire.tech/</a:t>
            </a:r>
            <a:r>
              <a:rPr lang="en" sz="1400"/>
              <a:t>)</a:t>
            </a:r>
            <a:endParaRPr sz="1400"/>
          </a:p>
          <a:p>
            <a:pPr indent="0" lvl="0" marL="0" rtl="0" algn="l">
              <a:spcBef>
                <a:spcPts val="1600"/>
              </a:spcBef>
              <a:spcAft>
                <a:spcPts val="0"/>
              </a:spcAft>
              <a:buNone/>
            </a:pPr>
            <a:r>
              <a:rPr lang="en" sz="1400"/>
              <a:t>PoSH Hunter</a:t>
            </a:r>
            <a:endParaRPr sz="14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59" name="Google Shape;5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What is Power</a:t>
            </a:r>
            <a:r>
              <a:rPr lang="en" sz="2400">
                <a:solidFill>
                  <a:srgbClr val="3F79FF"/>
                </a:solidFill>
              </a:rPr>
              <a:t>Shell</a:t>
            </a:r>
            <a:r>
              <a:rPr lang="en" sz="2400"/>
              <a:t>?</a:t>
            </a:r>
            <a:endParaRPr sz="2400"/>
          </a:p>
          <a:p>
            <a:pPr indent="-381000" lvl="0" marL="457200" rtl="0" algn="l">
              <a:spcBef>
                <a:spcPts val="0"/>
              </a:spcBef>
              <a:spcAft>
                <a:spcPts val="0"/>
              </a:spcAft>
              <a:buSzPts val="2400"/>
              <a:buChar char="●"/>
            </a:pPr>
            <a:r>
              <a:rPr lang="en" sz="2400"/>
              <a:t>Cybersecurity Examples</a:t>
            </a:r>
            <a:endParaRPr sz="2400"/>
          </a:p>
          <a:p>
            <a:pPr indent="-381000" lvl="1" marL="914400" rtl="0" algn="l">
              <a:spcBef>
                <a:spcPts val="0"/>
              </a:spcBef>
              <a:spcAft>
                <a:spcPts val="0"/>
              </a:spcAft>
              <a:buSzPts val="2400"/>
              <a:buChar char="○"/>
            </a:pPr>
            <a:r>
              <a:rPr lang="en" sz="2400"/>
              <a:t>Data Storage</a:t>
            </a:r>
            <a:endParaRPr sz="2400"/>
          </a:p>
          <a:p>
            <a:pPr indent="-381000" lvl="1" marL="914400" rtl="0" algn="l">
              <a:spcBef>
                <a:spcPts val="0"/>
              </a:spcBef>
              <a:spcAft>
                <a:spcPts val="0"/>
              </a:spcAft>
              <a:buSzPts val="2400"/>
              <a:buChar char="○"/>
            </a:pPr>
            <a:r>
              <a:rPr lang="en" sz="2400"/>
              <a:t>Port Scanning</a:t>
            </a:r>
            <a:endParaRPr sz="2400"/>
          </a:p>
          <a:p>
            <a:pPr indent="-381000" lvl="0" marL="457200" rtl="0" algn="l">
              <a:spcBef>
                <a:spcPts val="0"/>
              </a:spcBef>
              <a:spcAft>
                <a:spcPts val="0"/>
              </a:spcAft>
              <a:buSzPts val="2400"/>
              <a:buChar char="●"/>
            </a:pPr>
            <a:r>
              <a:rPr lang="en" sz="2400"/>
              <a:t>Under the Wire</a:t>
            </a:r>
            <a:endParaRPr sz="2400"/>
          </a:p>
          <a:p>
            <a:pPr indent="-381000" lvl="0" marL="457200" rtl="0" algn="l">
              <a:spcBef>
                <a:spcPts val="0"/>
              </a:spcBef>
              <a:spcAft>
                <a:spcPts val="0"/>
              </a:spcAft>
              <a:buSzPts val="2400"/>
              <a:buChar char="●"/>
            </a:pPr>
            <a:r>
              <a:rPr lang="en" sz="2400"/>
              <a:t>Where to Learn More</a:t>
            </a:r>
            <a:endParaRPr sz="2400"/>
          </a:p>
        </p:txBody>
      </p:sp>
      <p:pic>
        <p:nvPicPr>
          <p:cNvPr id="60" name="Google Shape;60;p14"/>
          <p:cNvPicPr preferRelativeResize="0"/>
          <p:nvPr/>
        </p:nvPicPr>
        <p:blipFill>
          <a:blip r:embed="rId3">
            <a:alphaModFix/>
          </a:blip>
          <a:stretch>
            <a:fillRect/>
          </a:stretch>
        </p:blipFill>
        <p:spPr>
          <a:xfrm>
            <a:off x="6949275" y="445022"/>
            <a:ext cx="1883025" cy="1883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F79FF"/>
                </a:solidFill>
              </a:rPr>
              <a:t>What is </a:t>
            </a:r>
            <a:r>
              <a:rPr lang="en">
                <a:solidFill>
                  <a:srgbClr val="FFFFFF"/>
                </a:solidFill>
              </a:rPr>
              <a:t>Power</a:t>
            </a:r>
            <a:r>
              <a:rPr lang="en">
                <a:solidFill>
                  <a:srgbClr val="3F79FF"/>
                </a:solidFill>
              </a:rPr>
              <a:t>Shell?</a:t>
            </a:r>
            <a:endParaRPr>
              <a:solidFill>
                <a:srgbClr val="3F79FF"/>
              </a:solidFill>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Introduced in 2006</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Scripting language (basically a simplified C#)</a:t>
            </a:r>
            <a:endParaRPr>
              <a:solidFill>
                <a:srgbClr val="FFFFFF"/>
              </a:solidFill>
            </a:endParaRPr>
          </a:p>
          <a:p>
            <a:pPr indent="-342900" lvl="0" marL="457200" rtl="0" algn="l">
              <a:spcBef>
                <a:spcPts val="0"/>
              </a:spcBef>
              <a:spcAft>
                <a:spcPts val="0"/>
              </a:spcAft>
              <a:buSzPts val="1800"/>
              <a:buChar char="●"/>
            </a:pPr>
            <a:r>
              <a:rPr lang="en"/>
              <a:t>Can embedded in a GUI or be used as a CLI</a:t>
            </a:r>
            <a:endParaRPr/>
          </a:p>
          <a:p>
            <a:pPr indent="-342900" lvl="0" marL="457200" rtl="0" algn="l">
              <a:spcBef>
                <a:spcPts val="0"/>
              </a:spcBef>
              <a:spcAft>
                <a:spcPts val="0"/>
              </a:spcAft>
              <a:buSzPts val="1800"/>
              <a:buChar char="●"/>
            </a:pPr>
            <a:r>
              <a:rPr lang="en">
                <a:solidFill>
                  <a:schemeClr val="lt1"/>
                </a:solidFill>
              </a:rPr>
              <a:t>Built on the .NET Framework</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Access to Windows API</a:t>
            </a:r>
            <a:endParaRPr>
              <a:solidFill>
                <a:schemeClr val="lt1"/>
              </a:solidFill>
            </a:endParaRPr>
          </a:p>
          <a:p>
            <a:pPr indent="0" lvl="0" marL="0" rtl="0" algn="l">
              <a:spcBef>
                <a:spcPts val="1600"/>
              </a:spcBef>
              <a:spcAft>
                <a:spcPts val="0"/>
              </a:spcAft>
              <a:buNone/>
            </a:pPr>
            <a:r>
              <a:t/>
            </a:r>
            <a:endParaRPr b="1" sz="2400">
              <a:solidFill>
                <a:srgbClr val="FFFFFF"/>
              </a:solidFill>
            </a:endParaRPr>
          </a:p>
          <a:p>
            <a:pPr indent="0" lvl="0" marL="0" rtl="0" algn="ctr">
              <a:spcBef>
                <a:spcPts val="1600"/>
              </a:spcBef>
              <a:spcAft>
                <a:spcPts val="1600"/>
              </a:spcAft>
              <a:buNone/>
            </a:pPr>
            <a:r>
              <a:rPr b="1" lang="en" sz="2400">
                <a:solidFill>
                  <a:srgbClr val="FFFFFF"/>
                </a:solidFill>
              </a:rPr>
              <a:t>“</a:t>
            </a:r>
            <a:r>
              <a:rPr b="1" lang="en" sz="3000">
                <a:solidFill>
                  <a:srgbClr val="FFFFFF"/>
                </a:solidFill>
              </a:rPr>
              <a:t>It’s already at the party; just show up and start leveraging it”</a:t>
            </a:r>
            <a:endParaRPr b="1" sz="3000">
              <a:solidFill>
                <a:srgbClr val="FFFFFF"/>
              </a:solidFill>
            </a:endParaRPr>
          </a:p>
        </p:txBody>
      </p:sp>
      <p:pic>
        <p:nvPicPr>
          <p:cNvPr id="67" name="Google Shape;67;p15"/>
          <p:cNvPicPr preferRelativeResize="0"/>
          <p:nvPr/>
        </p:nvPicPr>
        <p:blipFill>
          <a:blip r:embed="rId3">
            <a:alphaModFix/>
          </a:blip>
          <a:stretch>
            <a:fillRect/>
          </a:stretch>
        </p:blipFill>
        <p:spPr>
          <a:xfrm>
            <a:off x="7340925" y="445025"/>
            <a:ext cx="1491375" cy="1491375"/>
          </a:xfrm>
          <a:prstGeom prst="rect">
            <a:avLst/>
          </a:prstGeom>
          <a:noFill/>
          <a:ln>
            <a:noFill/>
          </a:ln>
        </p:spPr>
      </p:pic>
      <p:pic>
        <p:nvPicPr>
          <p:cNvPr id="68" name="Google Shape;68;p15"/>
          <p:cNvPicPr preferRelativeResize="0"/>
          <p:nvPr/>
        </p:nvPicPr>
        <p:blipFill>
          <a:blip r:embed="rId4">
            <a:alphaModFix/>
          </a:blip>
          <a:stretch>
            <a:fillRect/>
          </a:stretch>
        </p:blipFill>
        <p:spPr>
          <a:xfrm>
            <a:off x="7170950" y="4196200"/>
            <a:ext cx="495850" cy="495850"/>
          </a:xfrm>
          <a:prstGeom prst="rect">
            <a:avLst/>
          </a:prstGeom>
          <a:noFill/>
          <a:ln>
            <a:noFill/>
          </a:ln>
        </p:spPr>
      </p:pic>
      <p:pic>
        <p:nvPicPr>
          <p:cNvPr id="69" name="Google Shape;69;p15"/>
          <p:cNvPicPr preferRelativeResize="0"/>
          <p:nvPr/>
        </p:nvPicPr>
        <p:blipFill>
          <a:blip r:embed="rId5">
            <a:alphaModFix/>
          </a:blip>
          <a:stretch>
            <a:fillRect/>
          </a:stretch>
        </p:blipFill>
        <p:spPr>
          <a:xfrm>
            <a:off x="1542075" y="4196200"/>
            <a:ext cx="495850" cy="495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for Black Hats / Penetration Testers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Antivirus struggles picking it up</a:t>
            </a:r>
            <a:endParaRPr/>
          </a:p>
          <a:p>
            <a:pPr indent="-342900" lvl="0" marL="457200" marR="0" rtl="0" algn="l">
              <a:lnSpc>
                <a:spcPct val="115000"/>
              </a:lnSpc>
              <a:spcBef>
                <a:spcPts val="0"/>
              </a:spcBef>
              <a:spcAft>
                <a:spcPts val="0"/>
              </a:spcAft>
              <a:buSzPts val="1800"/>
              <a:buChar char="●"/>
            </a:pPr>
            <a:r>
              <a:rPr lang="en"/>
              <a:t>Code injection</a:t>
            </a:r>
            <a:endParaRPr/>
          </a:p>
          <a:p>
            <a:pPr indent="-342900" lvl="0" marL="457200" marR="0" rtl="0" algn="l">
              <a:lnSpc>
                <a:spcPct val="115000"/>
              </a:lnSpc>
              <a:spcBef>
                <a:spcPts val="0"/>
              </a:spcBef>
              <a:spcAft>
                <a:spcPts val="0"/>
              </a:spcAft>
              <a:buSzPts val="1800"/>
              <a:buChar char="●"/>
            </a:pPr>
            <a:r>
              <a:rPr lang="en"/>
              <a:t>Doesn’t touch disk (mostly)</a:t>
            </a:r>
            <a:endParaRPr/>
          </a:p>
          <a:p>
            <a:pPr indent="-342900" lvl="0" marL="457200" marR="0" rtl="0" algn="l">
              <a:lnSpc>
                <a:spcPct val="115000"/>
              </a:lnSpc>
              <a:spcBef>
                <a:spcPts val="0"/>
              </a:spcBef>
              <a:spcAft>
                <a:spcPts val="0"/>
              </a:spcAft>
              <a:buSzPts val="1800"/>
              <a:buChar char="●"/>
            </a:pPr>
            <a:r>
              <a:rPr lang="en"/>
              <a:t>Leaves almost no forensics evidence</a:t>
            </a:r>
            <a:endParaRPr/>
          </a:p>
          <a:p>
            <a:pPr indent="-342900" lvl="0" marL="457200" marR="0" rtl="0" algn="l">
              <a:lnSpc>
                <a:spcPct val="115000"/>
              </a:lnSpc>
              <a:spcBef>
                <a:spcPts val="0"/>
              </a:spcBef>
              <a:spcAft>
                <a:spcPts val="0"/>
              </a:spcAft>
              <a:buSzPts val="1800"/>
              <a:buChar char="●"/>
            </a:pPr>
            <a:r>
              <a:rPr lang="en"/>
              <a:t>Remote shells</a:t>
            </a:r>
            <a:endParaRPr sz="1100">
              <a:solidFill>
                <a:srgbClr val="FFFFFF"/>
              </a:solidFill>
              <a:latin typeface="Arial"/>
              <a:ea typeface="Arial"/>
              <a:cs typeface="Arial"/>
              <a:sym typeface="Arial"/>
            </a:endParaRPr>
          </a:p>
          <a:p>
            <a:pPr indent="0" lvl="0" marL="0" rtl="0" algn="l">
              <a:spcBef>
                <a:spcPts val="1600"/>
              </a:spcBef>
              <a:spcAft>
                <a:spcPts val="1600"/>
              </a:spcAft>
              <a:buNone/>
            </a:pPr>
            <a:r>
              <a:t/>
            </a:r>
            <a:endParaRPr/>
          </a:p>
        </p:txBody>
      </p:sp>
      <p:pic>
        <p:nvPicPr>
          <p:cNvPr id="76" name="Google Shape;76;p16"/>
          <p:cNvPicPr preferRelativeResize="0"/>
          <p:nvPr/>
        </p:nvPicPr>
        <p:blipFill>
          <a:blip r:embed="rId3">
            <a:alphaModFix/>
          </a:blip>
          <a:stretch>
            <a:fillRect/>
          </a:stretch>
        </p:blipFill>
        <p:spPr>
          <a:xfrm>
            <a:off x="6172200" y="2987475"/>
            <a:ext cx="2660100" cy="158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000">
                <a:solidFill>
                  <a:schemeClr val="lt1"/>
                </a:solidFill>
              </a:rPr>
              <a:t>...</a:t>
            </a:r>
            <a:r>
              <a:rPr i="1" lang="en" sz="3000">
                <a:solidFill>
                  <a:schemeClr val="lt1"/>
                </a:solidFill>
              </a:rPr>
              <a:t>please</a:t>
            </a:r>
            <a:r>
              <a:rPr lang="en" sz="3000">
                <a:solidFill>
                  <a:schemeClr val="lt1"/>
                </a:solidFill>
              </a:rPr>
              <a:t> don’t use Power</a:t>
            </a:r>
            <a:r>
              <a:rPr lang="en" sz="3000">
                <a:solidFill>
                  <a:srgbClr val="3F79FF"/>
                </a:solidFill>
              </a:rPr>
              <a:t>Shell</a:t>
            </a:r>
            <a:r>
              <a:rPr lang="en" sz="3000">
                <a:solidFill>
                  <a:schemeClr val="lt1"/>
                </a:solidFill>
              </a:rPr>
              <a:t> for those purposes.</a:t>
            </a:r>
            <a:endParaRPr sz="3000">
              <a:solidFill>
                <a:schemeClr val="lt1"/>
              </a:solidFill>
            </a:endParaRPr>
          </a:p>
          <a:p>
            <a:pPr indent="0" lvl="0" marL="0" rtl="0" algn="l">
              <a:spcBef>
                <a:spcPts val="1600"/>
              </a:spcBef>
              <a:spcAft>
                <a:spcPts val="0"/>
              </a:spcAft>
              <a:buNone/>
            </a:pPr>
            <a:r>
              <a:t/>
            </a:r>
            <a:endParaRPr sz="3000">
              <a:solidFill>
                <a:srgbClr val="FFFFFF"/>
              </a:solidFill>
            </a:endParaRPr>
          </a:p>
        </p:txBody>
      </p:sp>
      <p:pic>
        <p:nvPicPr>
          <p:cNvPr id="82" name="Google Shape;82;p17"/>
          <p:cNvPicPr preferRelativeResize="0"/>
          <p:nvPr/>
        </p:nvPicPr>
        <p:blipFill>
          <a:blip r:embed="rId3">
            <a:alphaModFix/>
          </a:blip>
          <a:stretch>
            <a:fillRect/>
          </a:stretch>
        </p:blipFill>
        <p:spPr>
          <a:xfrm rot="-540871">
            <a:off x="4569894" y="3983065"/>
            <a:ext cx="945963" cy="945942"/>
          </a:xfrm>
          <a:prstGeom prst="rect">
            <a:avLst/>
          </a:prstGeom>
          <a:noFill/>
          <a:ln>
            <a:noFill/>
          </a:ln>
        </p:spPr>
      </p:pic>
      <p:pic>
        <p:nvPicPr>
          <p:cNvPr id="83" name="Google Shape;83;p17"/>
          <p:cNvPicPr preferRelativeResize="0"/>
          <p:nvPr/>
        </p:nvPicPr>
        <p:blipFill>
          <a:blip r:embed="rId4">
            <a:alphaModFix/>
          </a:blip>
          <a:stretch>
            <a:fillRect/>
          </a:stretch>
        </p:blipFill>
        <p:spPr>
          <a:xfrm rot="611779">
            <a:off x="7323519" y="2803726"/>
            <a:ext cx="1522161" cy="2029549"/>
          </a:xfrm>
          <a:prstGeom prst="rect">
            <a:avLst/>
          </a:prstGeom>
          <a:noFill/>
          <a:ln>
            <a:noFill/>
          </a:ln>
        </p:spPr>
      </p:pic>
      <p:pic>
        <p:nvPicPr>
          <p:cNvPr id="84" name="Google Shape;84;p17"/>
          <p:cNvPicPr preferRelativeResize="0"/>
          <p:nvPr/>
        </p:nvPicPr>
        <p:blipFill>
          <a:blip r:embed="rId5">
            <a:alphaModFix/>
          </a:blip>
          <a:stretch>
            <a:fillRect/>
          </a:stretch>
        </p:blipFill>
        <p:spPr>
          <a:xfrm>
            <a:off x="7409000" y="1017725"/>
            <a:ext cx="1351200" cy="1525550"/>
          </a:xfrm>
          <a:prstGeom prst="rect">
            <a:avLst/>
          </a:prstGeom>
          <a:noFill/>
          <a:ln>
            <a:noFill/>
          </a:ln>
        </p:spPr>
      </p:pic>
      <p:pic>
        <p:nvPicPr>
          <p:cNvPr id="85" name="Google Shape;85;p17"/>
          <p:cNvPicPr preferRelativeResize="0"/>
          <p:nvPr/>
        </p:nvPicPr>
        <p:blipFill>
          <a:blip r:embed="rId6">
            <a:alphaModFix/>
          </a:blip>
          <a:stretch>
            <a:fillRect/>
          </a:stretch>
        </p:blipFill>
        <p:spPr>
          <a:xfrm>
            <a:off x="2998400" y="1309650"/>
            <a:ext cx="2019226" cy="2019226"/>
          </a:xfrm>
          <a:prstGeom prst="rect">
            <a:avLst/>
          </a:prstGeom>
          <a:noFill/>
          <a:ln>
            <a:noFill/>
          </a:ln>
        </p:spPr>
      </p:pic>
      <p:pic>
        <p:nvPicPr>
          <p:cNvPr id="86" name="Google Shape;86;p17"/>
          <p:cNvPicPr preferRelativeResize="0"/>
          <p:nvPr/>
        </p:nvPicPr>
        <p:blipFill>
          <a:blip r:embed="rId7">
            <a:alphaModFix/>
          </a:blip>
          <a:stretch>
            <a:fillRect/>
          </a:stretch>
        </p:blipFill>
        <p:spPr>
          <a:xfrm flipH="1" rot="-434347">
            <a:off x="2912814" y="3465911"/>
            <a:ext cx="1514899" cy="1268947"/>
          </a:xfrm>
          <a:prstGeom prst="rect">
            <a:avLst/>
          </a:prstGeom>
          <a:noFill/>
          <a:ln>
            <a:noFill/>
          </a:ln>
        </p:spPr>
      </p:pic>
      <p:pic>
        <p:nvPicPr>
          <p:cNvPr id="87" name="Google Shape;87;p17"/>
          <p:cNvPicPr preferRelativeResize="0"/>
          <p:nvPr/>
        </p:nvPicPr>
        <p:blipFill>
          <a:blip r:embed="rId8">
            <a:alphaModFix/>
          </a:blip>
          <a:stretch>
            <a:fillRect/>
          </a:stretch>
        </p:blipFill>
        <p:spPr>
          <a:xfrm rot="720571">
            <a:off x="5293975" y="2094401"/>
            <a:ext cx="1704624" cy="1691299"/>
          </a:xfrm>
          <a:prstGeom prst="rect">
            <a:avLst/>
          </a:prstGeom>
          <a:noFill/>
          <a:ln>
            <a:noFill/>
          </a:ln>
        </p:spPr>
      </p:pic>
      <p:pic>
        <p:nvPicPr>
          <p:cNvPr id="88" name="Google Shape;88;p17"/>
          <p:cNvPicPr preferRelativeResize="0"/>
          <p:nvPr/>
        </p:nvPicPr>
        <p:blipFill>
          <a:blip r:embed="rId9">
            <a:alphaModFix/>
          </a:blip>
          <a:stretch>
            <a:fillRect/>
          </a:stretch>
        </p:blipFill>
        <p:spPr>
          <a:xfrm>
            <a:off x="572972" y="2249800"/>
            <a:ext cx="1950099" cy="1950099"/>
          </a:xfrm>
          <a:prstGeom prst="rect">
            <a:avLst/>
          </a:prstGeom>
          <a:noFill/>
          <a:ln>
            <a:noFill/>
          </a:ln>
        </p:spPr>
      </p:pic>
      <p:pic>
        <p:nvPicPr>
          <p:cNvPr id="89" name="Google Shape;89;p17"/>
          <p:cNvPicPr preferRelativeResize="0"/>
          <p:nvPr/>
        </p:nvPicPr>
        <p:blipFill>
          <a:blip r:embed="rId10">
            <a:alphaModFix/>
          </a:blip>
          <a:stretch>
            <a:fillRect/>
          </a:stretch>
        </p:blipFill>
        <p:spPr>
          <a:xfrm rot="-796363">
            <a:off x="4727275" y="1221438"/>
            <a:ext cx="1898974" cy="1068175"/>
          </a:xfrm>
          <a:prstGeom prst="rect">
            <a:avLst/>
          </a:prstGeom>
          <a:noFill/>
          <a:ln>
            <a:noFill/>
          </a:ln>
        </p:spPr>
      </p:pic>
      <p:pic>
        <p:nvPicPr>
          <p:cNvPr id="90" name="Google Shape;90;p17"/>
          <p:cNvPicPr preferRelativeResize="0"/>
          <p:nvPr/>
        </p:nvPicPr>
        <p:blipFill>
          <a:blip r:embed="rId11">
            <a:alphaModFix/>
          </a:blip>
          <a:stretch>
            <a:fillRect/>
          </a:stretch>
        </p:blipFill>
        <p:spPr>
          <a:xfrm rot="-1290716">
            <a:off x="1150244" y="4322673"/>
            <a:ext cx="795563" cy="662976"/>
          </a:xfrm>
          <a:prstGeom prst="rect">
            <a:avLst/>
          </a:prstGeom>
          <a:noFill/>
          <a:ln>
            <a:noFill/>
          </a:ln>
        </p:spPr>
      </p:pic>
      <p:pic>
        <p:nvPicPr>
          <p:cNvPr id="91" name="Google Shape;91;p17"/>
          <p:cNvPicPr preferRelativeResize="0"/>
          <p:nvPr/>
        </p:nvPicPr>
        <p:blipFill>
          <a:blip r:embed="rId12">
            <a:alphaModFix/>
          </a:blip>
          <a:stretch>
            <a:fillRect/>
          </a:stretch>
        </p:blipFill>
        <p:spPr>
          <a:xfrm flipH="1">
            <a:off x="2108725" y="1716975"/>
            <a:ext cx="943425" cy="1412851"/>
          </a:xfrm>
          <a:prstGeom prst="rect">
            <a:avLst/>
          </a:prstGeom>
          <a:noFill/>
          <a:ln>
            <a:noFill/>
          </a:ln>
        </p:spPr>
      </p:pic>
      <p:pic>
        <p:nvPicPr>
          <p:cNvPr id="92" name="Google Shape;92;p17"/>
          <p:cNvPicPr preferRelativeResize="0"/>
          <p:nvPr/>
        </p:nvPicPr>
        <p:blipFill>
          <a:blip r:embed="rId13">
            <a:alphaModFix/>
          </a:blip>
          <a:stretch>
            <a:fillRect/>
          </a:stretch>
        </p:blipFill>
        <p:spPr>
          <a:xfrm rot="-1169457">
            <a:off x="5659157" y="3927779"/>
            <a:ext cx="1135938" cy="1056480"/>
          </a:xfrm>
          <a:prstGeom prst="rect">
            <a:avLst/>
          </a:prstGeom>
          <a:noFill/>
          <a:ln>
            <a:noFill/>
          </a:ln>
        </p:spPr>
      </p:pic>
      <p:pic>
        <p:nvPicPr>
          <p:cNvPr id="93" name="Google Shape;93;p17"/>
          <p:cNvPicPr preferRelativeResize="0"/>
          <p:nvPr/>
        </p:nvPicPr>
        <p:blipFill>
          <a:blip r:embed="rId12">
            <a:alphaModFix/>
          </a:blip>
          <a:stretch>
            <a:fillRect/>
          </a:stretch>
        </p:blipFill>
        <p:spPr>
          <a:xfrm>
            <a:off x="43925" y="1716975"/>
            <a:ext cx="943425" cy="1412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It Work?</a:t>
            </a:r>
            <a:endParaRPr/>
          </a:p>
        </p:txBody>
      </p:sp>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Cmdlets (“command-lets”), scripts, functions, and output</a:t>
            </a:r>
            <a:endParaRPr/>
          </a:p>
          <a:p>
            <a:pPr indent="-317500" lvl="1" marL="914400" rtl="0" algn="l">
              <a:spcBef>
                <a:spcPts val="0"/>
              </a:spcBef>
              <a:spcAft>
                <a:spcPts val="0"/>
              </a:spcAft>
              <a:buSzPts val="1400"/>
              <a:buChar char="○"/>
            </a:pPr>
            <a:r>
              <a:rPr lang="en"/>
              <a:t>Cmdlets are just .NET classes doing certain things</a:t>
            </a:r>
            <a:endParaRPr/>
          </a:p>
          <a:p>
            <a:pPr indent="-317500" lvl="1" marL="914400" rtl="0" algn="l">
              <a:spcBef>
                <a:spcPts val="0"/>
              </a:spcBef>
              <a:spcAft>
                <a:spcPts val="0"/>
              </a:spcAft>
              <a:buSzPts val="1400"/>
              <a:buChar char="○"/>
            </a:pPr>
            <a:r>
              <a:rPr lang="en"/>
              <a:t>Can access the file system and the registry in Windows</a:t>
            </a:r>
            <a:endParaRPr/>
          </a:p>
          <a:p>
            <a:pPr indent="-317500" lvl="1" marL="914400" rtl="0" algn="l">
              <a:spcBef>
                <a:spcPts val="0"/>
              </a:spcBef>
              <a:spcAft>
                <a:spcPts val="0"/>
              </a:spcAft>
              <a:buSzPts val="1400"/>
              <a:buChar char="○"/>
            </a:pPr>
            <a:r>
              <a:rPr lang="en"/>
              <a:t>Other people can develop cmdlets and use them in PowerShell (</a:t>
            </a:r>
            <a:r>
              <a:rPr lang="en" u="sng">
                <a:solidFill>
                  <a:srgbClr val="3F79FF"/>
                </a:solidFill>
                <a:hlinkClick r:id="rId3"/>
              </a:rPr>
              <a:t>Control Your Tesla!</a:t>
            </a:r>
            <a:r>
              <a:rPr lang="en"/>
              <a:t>)</a:t>
            </a:r>
            <a:endParaRPr/>
          </a:p>
          <a:p>
            <a:pPr indent="-342900" lvl="0" marL="457200" rtl="0" algn="l">
              <a:spcBef>
                <a:spcPts val="0"/>
              </a:spcBef>
              <a:spcAft>
                <a:spcPts val="0"/>
              </a:spcAft>
              <a:buSzPts val="1800"/>
              <a:buChar char="●"/>
            </a:pPr>
            <a:r>
              <a:rPr lang="en"/>
              <a:t>Scripting - supports variables, functions, branching statements, loops, etc.</a:t>
            </a:r>
            <a:endParaRPr/>
          </a:p>
          <a:p>
            <a:pPr indent="-342900" lvl="0" marL="457200" rtl="0" algn="l">
              <a:spcBef>
                <a:spcPts val="0"/>
              </a:spcBef>
              <a:spcAft>
                <a:spcPts val="0"/>
              </a:spcAft>
              <a:buSzPts val="1800"/>
              <a:buChar char="●"/>
            </a:pPr>
            <a:r>
              <a:rPr lang="en"/>
              <a:t>Output is very similar to running Linux commands</a:t>
            </a:r>
            <a:endParaRPr/>
          </a:p>
        </p:txBody>
      </p:sp>
      <p:pic>
        <p:nvPicPr>
          <p:cNvPr id="100" name="Google Shape;100;p18"/>
          <p:cNvPicPr preferRelativeResize="0"/>
          <p:nvPr/>
        </p:nvPicPr>
        <p:blipFill>
          <a:blip r:embed="rId4">
            <a:alphaModFix/>
          </a:blip>
          <a:stretch>
            <a:fillRect/>
          </a:stretch>
        </p:blipFill>
        <p:spPr>
          <a:xfrm>
            <a:off x="1940050" y="2298500"/>
            <a:ext cx="268625" cy="268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7200">
                <a:solidFill>
                  <a:srgbClr val="3F79FF"/>
                </a:solidFill>
              </a:rPr>
              <a:t>Examples</a:t>
            </a:r>
            <a:endParaRPr sz="7200">
              <a:solidFill>
                <a:srgbClr val="3F79FF"/>
              </a:solidFill>
            </a:endParaRPr>
          </a:p>
          <a:p>
            <a:pPr indent="0" lvl="0" marL="0" rtl="0" algn="l">
              <a:spcBef>
                <a:spcPts val="0"/>
              </a:spcBef>
              <a:spcAft>
                <a:spcPts val="1600"/>
              </a:spcAft>
              <a:buNone/>
            </a:pPr>
            <a:r>
              <a:t/>
            </a:r>
            <a:endParaRPr sz="2800">
              <a:solidFill>
                <a:srgbClr val="3F79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Storage</a:t>
            </a:r>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Mainly an offensively-focused example</a:t>
            </a:r>
            <a:endParaRPr/>
          </a:p>
          <a:p>
            <a:pPr indent="-342900" lvl="0" marL="457200" rtl="0" algn="l">
              <a:spcBef>
                <a:spcPts val="0"/>
              </a:spcBef>
              <a:spcAft>
                <a:spcPts val="0"/>
              </a:spcAft>
              <a:buSzPts val="1800"/>
              <a:buChar char="●"/>
            </a:pPr>
            <a:r>
              <a:rPr lang="en"/>
              <a:t>Data -&gt; Bytes -&gt; Base64 -&gt; Storage</a:t>
            </a:r>
            <a:endParaRPr/>
          </a:p>
          <a:p>
            <a:pPr indent="-342900" lvl="0" marL="457200" rtl="0" algn="l">
              <a:spcBef>
                <a:spcPts val="0"/>
              </a:spcBef>
              <a:spcAft>
                <a:spcPts val="0"/>
              </a:spcAft>
              <a:buSzPts val="1800"/>
              <a:buChar char="●"/>
            </a:pPr>
            <a:r>
              <a:rPr lang="en"/>
              <a:t>Can store data fileless in...</a:t>
            </a:r>
            <a:endParaRPr/>
          </a:p>
          <a:p>
            <a:pPr indent="-317500" lvl="1" marL="914400" rtl="0" algn="l">
              <a:spcBef>
                <a:spcPts val="0"/>
              </a:spcBef>
              <a:spcAft>
                <a:spcPts val="0"/>
              </a:spcAft>
              <a:buSzPts val="1400"/>
              <a:buChar char="○"/>
            </a:pPr>
            <a:r>
              <a:rPr lang="en"/>
              <a:t>Registry</a:t>
            </a:r>
            <a:endParaRPr/>
          </a:p>
          <a:p>
            <a:pPr indent="-317500" lvl="1" marL="914400" rtl="0" algn="l">
              <a:spcBef>
                <a:spcPts val="0"/>
              </a:spcBef>
              <a:spcAft>
                <a:spcPts val="0"/>
              </a:spcAft>
              <a:buSzPts val="1400"/>
              <a:buChar char="○"/>
            </a:pPr>
            <a:r>
              <a:rPr lang="en"/>
              <a:t>Active Directory</a:t>
            </a:r>
            <a:endParaRPr/>
          </a:p>
          <a:p>
            <a:pPr indent="-317500" lvl="1" marL="914400" rtl="0" algn="l">
              <a:spcBef>
                <a:spcPts val="0"/>
              </a:spcBef>
              <a:spcAft>
                <a:spcPts val="0"/>
              </a:spcAft>
              <a:buSzPts val="1400"/>
              <a:buChar char="○"/>
            </a:pPr>
            <a:r>
              <a:rPr lang="en"/>
              <a:t>And more (like Event Logs)</a:t>
            </a:r>
            <a:endParaRPr/>
          </a:p>
          <a:p>
            <a:pPr indent="0" lvl="0" marL="0" rtl="0" algn="ctr">
              <a:spcBef>
                <a:spcPts val="1600"/>
              </a:spcBef>
              <a:spcAft>
                <a:spcPts val="0"/>
              </a:spcAft>
              <a:buNone/>
            </a:pPr>
            <a:r>
              <a:rPr lang="en"/>
              <a:t>It’ll be there whenever we need it; who’s going to find this?</a:t>
            </a:r>
            <a:endParaRPr/>
          </a:p>
          <a:p>
            <a:pPr indent="0" lvl="0" marL="0" rtl="0" algn="ctr">
              <a:spcBef>
                <a:spcPts val="1600"/>
              </a:spcBef>
              <a:spcAft>
                <a:spcPts val="1600"/>
              </a:spcAft>
              <a:buNone/>
            </a:pPr>
            <a:r>
              <a:rPr lang="en"/>
              <a:t>There’s no system administrator who knows </a:t>
            </a:r>
            <a:r>
              <a:rPr i="1" lang="en"/>
              <a:t>every</a:t>
            </a:r>
            <a:r>
              <a:rPr lang="en"/>
              <a:t> registry key</a:t>
            </a:r>
            <a:endParaRPr/>
          </a:p>
        </p:txBody>
      </p:sp>
      <p:pic>
        <p:nvPicPr>
          <p:cNvPr id="112" name="Google Shape;112;p20"/>
          <p:cNvPicPr preferRelativeResize="0"/>
          <p:nvPr/>
        </p:nvPicPr>
        <p:blipFill>
          <a:blip r:embed="rId3">
            <a:alphaModFix/>
          </a:blip>
          <a:stretch>
            <a:fillRect/>
          </a:stretch>
        </p:blipFill>
        <p:spPr>
          <a:xfrm>
            <a:off x="3759986" y="4047700"/>
            <a:ext cx="795125" cy="958700"/>
          </a:xfrm>
          <a:prstGeom prst="rect">
            <a:avLst/>
          </a:prstGeom>
          <a:noFill/>
          <a:ln>
            <a:noFill/>
          </a:ln>
        </p:spPr>
      </p:pic>
      <p:pic>
        <p:nvPicPr>
          <p:cNvPr id="113" name="Google Shape;113;p20"/>
          <p:cNvPicPr preferRelativeResize="0"/>
          <p:nvPr/>
        </p:nvPicPr>
        <p:blipFill>
          <a:blip r:embed="rId4">
            <a:alphaModFix/>
          </a:blip>
          <a:stretch>
            <a:fillRect/>
          </a:stretch>
        </p:blipFill>
        <p:spPr>
          <a:xfrm>
            <a:off x="4599498" y="4023225"/>
            <a:ext cx="1134750" cy="1007650"/>
          </a:xfrm>
          <a:prstGeom prst="rect">
            <a:avLst/>
          </a:prstGeom>
          <a:noFill/>
          <a:ln>
            <a:noFill/>
          </a:ln>
        </p:spPr>
      </p:pic>
      <p:pic>
        <p:nvPicPr>
          <p:cNvPr id="114" name="Google Shape;114;p20"/>
          <p:cNvPicPr preferRelativeResize="0"/>
          <p:nvPr/>
        </p:nvPicPr>
        <p:blipFill>
          <a:blip r:embed="rId5">
            <a:alphaModFix/>
          </a:blip>
          <a:stretch>
            <a:fillRect/>
          </a:stretch>
        </p:blipFill>
        <p:spPr>
          <a:xfrm>
            <a:off x="6958750" y="445025"/>
            <a:ext cx="1905275" cy="1905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Storage: Registry</a:t>
            </a:r>
            <a:endParaRPr/>
          </a:p>
        </p:txBody>
      </p:sp>
      <p:sp>
        <p:nvSpPr>
          <p:cNvPr id="120" name="Google Shape;12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Registry Edit (Regedit) allows the registry to be viewed like a file system (can ls to it as well). We’re going to hide something in here.</a:t>
            </a:r>
            <a:endParaRPr/>
          </a:p>
        </p:txBody>
      </p:sp>
      <p:pic>
        <p:nvPicPr>
          <p:cNvPr id="121" name="Google Shape;121;p21"/>
          <p:cNvPicPr preferRelativeResize="0"/>
          <p:nvPr/>
        </p:nvPicPr>
        <p:blipFill>
          <a:blip r:embed="rId3">
            <a:alphaModFix/>
          </a:blip>
          <a:stretch>
            <a:fillRect/>
          </a:stretch>
        </p:blipFill>
        <p:spPr>
          <a:xfrm>
            <a:off x="609725" y="2349389"/>
            <a:ext cx="7924551" cy="2724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