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1"/>
  </p:notesMasterIdLst>
  <p:sldIdLst>
    <p:sldId id="281" r:id="rId2"/>
    <p:sldId id="285" r:id="rId3"/>
    <p:sldId id="282" r:id="rId4"/>
    <p:sldId id="283" r:id="rId5"/>
    <p:sldId id="284" r:id="rId6"/>
    <p:sldId id="263" r:id="rId7"/>
    <p:sldId id="264" r:id="rId8"/>
    <p:sldId id="289" r:id="rId9"/>
    <p:sldId id="265" r:id="rId10"/>
    <p:sldId id="286" r:id="rId11"/>
    <p:sldId id="287" r:id="rId12"/>
    <p:sldId id="288" r:id="rId13"/>
    <p:sldId id="269" r:id="rId14"/>
    <p:sldId id="270" r:id="rId15"/>
    <p:sldId id="271" r:id="rId16"/>
    <p:sldId id="290" r:id="rId17"/>
    <p:sldId id="291" r:id="rId18"/>
    <p:sldId id="292" r:id="rId19"/>
    <p:sldId id="293" r:id="rId20"/>
    <p:sldId id="294" r:id="rId21"/>
    <p:sldId id="295" r:id="rId22"/>
    <p:sldId id="272" r:id="rId23"/>
    <p:sldId id="296" r:id="rId24"/>
    <p:sldId id="297" r:id="rId25"/>
    <p:sldId id="273" r:id="rId26"/>
    <p:sldId id="275" r:id="rId27"/>
    <p:sldId id="298" r:id="rId28"/>
    <p:sldId id="276"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40" autoAdjust="0"/>
  </p:normalViewPr>
  <p:slideViewPr>
    <p:cSldViewPr snapToGrid="0" snapToObjects="1">
      <p:cViewPr>
        <p:scale>
          <a:sx n="75" d="100"/>
          <a:sy n="75" d="100"/>
        </p:scale>
        <p:origin x="-2056" y="2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69F76-E55C-564C-A862-98154EE5C764}" type="datetimeFigureOut">
              <a:rPr lang="en-US" smtClean="0"/>
              <a:t>16/3/17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7A164-8947-144D-AB59-A903C664AFE1}" type="slidenum">
              <a:rPr lang="en-US" smtClean="0"/>
              <a:t>‹#›</a:t>
            </a:fld>
            <a:endParaRPr lang="en-US"/>
          </a:p>
        </p:txBody>
      </p:sp>
    </p:spTree>
    <p:extLst>
      <p:ext uri="{BB962C8B-B14F-4D97-AF65-F5344CB8AC3E}">
        <p14:creationId xmlns:p14="http://schemas.microsoft.com/office/powerpoint/2010/main" val="41834946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a little bit about me. I am a student studying for my BE(</a:t>
            </a:r>
            <a:r>
              <a:rPr lang="en-US" dirty="0" err="1" smtClean="0"/>
              <a:t>hons</a:t>
            </a:r>
            <a:r>
              <a:rPr lang="en-US" dirty="0" smtClean="0"/>
              <a:t>)/BSc in Industrial</a:t>
            </a:r>
            <a:r>
              <a:rPr lang="en-US" baseline="0" dirty="0" smtClean="0"/>
              <a:t> Computer Systems, Instrumentation &amp; Control, Molecular Biology with a minor in Biomedical Science at Murdoch University, Perth, Western Australia. I started programming in year 10 (of 12) and have been using D for about 5 ½ years.</a:t>
            </a:r>
          </a:p>
          <a:p>
            <a:endParaRPr lang="en-US" baseline="0" dirty="0" smtClean="0"/>
          </a:p>
          <a:p>
            <a:r>
              <a:rPr lang="en-US" baseline="0" dirty="0" smtClean="0"/>
              <a:t>Before I start I want to conduct a small survey.</a:t>
            </a:r>
          </a:p>
          <a:p>
            <a:endParaRPr lang="en-US" baseline="0" dirty="0" smtClean="0"/>
          </a:p>
          <a:p>
            <a:r>
              <a:rPr lang="en-US" baseline="0" dirty="0" smtClean="0"/>
              <a:t>Hands up if you </a:t>
            </a:r>
          </a:p>
          <a:p>
            <a:r>
              <a:rPr lang="en-US" baseline="0" dirty="0" smtClean="0"/>
              <a:t>	were there for or watched John Colvin’s </a:t>
            </a:r>
            <a:r>
              <a:rPr lang="en-US" baseline="0" dirty="0" err="1" smtClean="0"/>
              <a:t>DConf</a:t>
            </a:r>
            <a:r>
              <a:rPr lang="en-US" baseline="0" dirty="0" smtClean="0"/>
              <a:t> presentation last year? (if you’re watching this online it’s probably a good idea to watch that first)</a:t>
            </a:r>
          </a:p>
          <a:p>
            <a:r>
              <a:rPr lang="en-US" baseline="0" dirty="0" smtClean="0"/>
              <a:t>	have heard of OpenCL and/or CUDA?</a:t>
            </a:r>
          </a:p>
          <a:p>
            <a:r>
              <a:rPr lang="en-US" baseline="0" dirty="0" smtClean="0"/>
              <a:t>	used OpenCL and/or CUDA?</a:t>
            </a:r>
          </a:p>
          <a:p>
            <a:r>
              <a:rPr lang="en-US" dirty="0" smtClean="0"/>
              <a:t>	have thought about using them or think that you would benefit from using them?</a:t>
            </a:r>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a:t>
            </a:fld>
            <a:endParaRPr lang="en-US"/>
          </a:p>
        </p:txBody>
      </p:sp>
    </p:spTree>
    <p:extLst>
      <p:ext uri="{BB962C8B-B14F-4D97-AF65-F5344CB8AC3E}">
        <p14:creationId xmlns:p14="http://schemas.microsoft.com/office/powerpoint/2010/main" val="418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a module does not have the UDA @compute, the normal compilation pipeline is used except that </a:t>
            </a:r>
            <a:r>
              <a:rPr lang="mr-IN" baseline="0" dirty="0" smtClean="0"/>
              <a:t>–</a:t>
            </a:r>
            <a:r>
              <a:rPr lang="en-US" baseline="0" dirty="0" err="1" smtClean="0"/>
              <a:t>fsingleobj</a:t>
            </a:r>
            <a:r>
              <a:rPr lang="en-US" baseline="0" dirty="0" smtClean="0"/>
              <a:t> is implied. </a:t>
            </a:r>
          </a:p>
          <a:p>
            <a:endParaRPr lang="en-US" baseline="0" dirty="0" smtClean="0"/>
          </a:p>
          <a:p>
            <a:r>
              <a:rPr lang="en-US" baseline="0" dirty="0" smtClean="0"/>
              <a:t>If is does then perform some additional semantic analysis (after semantic3)  to verify </a:t>
            </a:r>
            <a:r>
              <a:rPr lang="en-US" dirty="0" smtClean="0"/>
              <a:t>(@</a:t>
            </a:r>
            <a:r>
              <a:rPr lang="en-US" dirty="0" err="1" smtClean="0"/>
              <a:t>nogc</a:t>
            </a:r>
            <a:r>
              <a:rPr lang="en-US" dirty="0" smtClean="0"/>
              <a:t>, </a:t>
            </a:r>
            <a:r>
              <a:rPr lang="en-US" dirty="0" err="1" smtClean="0"/>
              <a:t>nothrow</a:t>
            </a:r>
            <a:r>
              <a:rPr lang="en-US" dirty="0" smtClean="0"/>
              <a:t> (errors</a:t>
            </a:r>
            <a:r>
              <a:rPr lang="en-US" baseline="0" dirty="0" smtClean="0"/>
              <a:t> incl.),</a:t>
            </a:r>
            <a:r>
              <a:rPr lang="en-US" dirty="0" smtClean="0"/>
              <a:t> no function pointers, dynamic memory, asserts, classes incl. </a:t>
            </a:r>
            <a:r>
              <a:rPr lang="en-US" dirty="0" err="1" smtClean="0"/>
              <a:t>typeinfo</a:t>
            </a:r>
            <a:r>
              <a:rPr lang="en-US" dirty="0" smtClean="0"/>
              <a:t> …).</a:t>
            </a:r>
          </a:p>
          <a:p>
            <a:r>
              <a:rPr lang="en-US" baseline="0" dirty="0" smtClean="0"/>
              <a:t>If the UDA is @compute(</a:t>
            </a:r>
            <a:r>
              <a:rPr lang="en-US" baseline="0" dirty="0" err="1" smtClean="0"/>
              <a:t>CompileFor.hostAndDevice</a:t>
            </a:r>
            <a:r>
              <a:rPr lang="en-US" baseline="0" dirty="0" smtClean="0"/>
              <a:t>) push the module onto a list to do later and also proceed as normal.</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the UDA is @compute(</a:t>
            </a:r>
            <a:r>
              <a:rPr lang="en-US" baseline="0" dirty="0" err="1" smtClean="0"/>
              <a:t>CompileFor.deviceOnly</a:t>
            </a:r>
            <a:r>
              <a:rPr lang="en-US" baseline="0" dirty="0" smtClean="0"/>
              <a:t>) push the module onto a list to do later.</a:t>
            </a:r>
          </a:p>
          <a:p>
            <a:endParaRPr lang="en-US" baseline="0" dirty="0" smtClean="0"/>
          </a:p>
          <a:p>
            <a:r>
              <a:rPr lang="en-US" baseline="0" dirty="0" smtClean="0"/>
              <a:t>Note that we can specify multiple targets on the command line, this is to preserve compile time info. I don</a:t>
            </a:r>
            <a:r>
              <a:rPr lang="mr-IN" baseline="0" dirty="0" smtClean="0"/>
              <a:t>’</a:t>
            </a:r>
            <a:r>
              <a:rPr lang="en-US" baseline="0" dirty="0" smtClean="0"/>
              <a:t>t think there is any reason not to do this since this also abstracts the </a:t>
            </a:r>
            <a:r>
              <a:rPr lang="en-US" baseline="0" dirty="0" err="1" smtClean="0"/>
              <a:t>DCompute</a:t>
            </a:r>
            <a:r>
              <a:rPr lang="en-US" baseline="0" dirty="0" smtClean="0"/>
              <a:t> target from the build process, i.e. it </a:t>
            </a:r>
            <a:r>
              <a:rPr lang="en-US" baseline="0" dirty="0" err="1" smtClean="0"/>
              <a:t>doesn</a:t>
            </a:r>
            <a:r>
              <a:rPr lang="mr-IN" baseline="0" dirty="0" smtClean="0"/>
              <a:t>’</a:t>
            </a:r>
            <a:r>
              <a:rPr lang="en-US" baseline="0" dirty="0" smtClean="0"/>
              <a:t>t make sense to differentiate between I’m building my app for say OSX, and </a:t>
            </a:r>
            <a:r>
              <a:rPr lang="en-US" baseline="0" dirty="0" err="1" smtClean="0"/>
              <a:t>DCompute</a:t>
            </a:r>
            <a:r>
              <a:rPr lang="en-US" baseline="0" dirty="0" smtClean="0"/>
              <a:t> target is OpenCL vs. I’m building my app for OSX, and </a:t>
            </a:r>
            <a:r>
              <a:rPr lang="en-US" baseline="0" dirty="0" err="1" smtClean="0"/>
              <a:t>DCompute</a:t>
            </a:r>
            <a:r>
              <a:rPr lang="en-US" baseline="0" dirty="0" smtClean="0"/>
              <a:t> target is CUDA, you are duplicating effort  building for OSX and you don</a:t>
            </a:r>
            <a:r>
              <a:rPr lang="mr-IN" baseline="0" dirty="0" smtClean="0"/>
              <a:t>’</a:t>
            </a:r>
            <a:r>
              <a:rPr lang="en-US" baseline="0" dirty="0" smtClean="0"/>
              <a:t>t want to care what </a:t>
            </a:r>
            <a:r>
              <a:rPr lang="en-US" baseline="0" dirty="0" err="1" smtClean="0"/>
              <a:t>DCompute</a:t>
            </a:r>
            <a:r>
              <a:rPr lang="en-US" baseline="0" dirty="0" smtClean="0"/>
              <a:t> target you are building for only that is does what you want.</a:t>
            </a:r>
          </a:p>
          <a:p>
            <a:endParaRPr lang="en-US" baseline="0" dirty="0" smtClean="0"/>
          </a:p>
          <a:p>
            <a:r>
              <a:rPr lang="en-US" baseline="0" dirty="0" smtClean="0"/>
              <a:t>This necessitates a small change to the  standard compilation pipeline because if we are going to target multiple things at once then we need a way to differentiate between them. In D this is usually done by `static if`, but if we want to preserve compile time info we can only have one ‘static context’. Therefore there is a function you can call that gets evaluated at </a:t>
            </a:r>
            <a:r>
              <a:rPr lang="en-US" baseline="0" dirty="0" err="1" smtClean="0"/>
              <a:t>codegen</a:t>
            </a:r>
            <a:r>
              <a:rPr lang="en-US" baseline="0" dirty="0" smtClean="0"/>
              <a:t> time, __</a:t>
            </a:r>
            <a:r>
              <a:rPr lang="en-US" baseline="0" dirty="0" err="1" smtClean="0"/>
              <a:t>dcompute_reflect</a:t>
            </a:r>
            <a:r>
              <a:rPr lang="en-US" baseline="0" dirty="0" smtClean="0"/>
              <a:t>, for creating functions that are target agnostic. Having it like this also encourages you to write cross platform code which is good, but also </a:t>
            </a:r>
            <a:r>
              <a:rPr lang="en-US" baseline="0" dirty="0" err="1" smtClean="0"/>
              <a:t>doesn</a:t>
            </a:r>
            <a:r>
              <a:rPr lang="mr-IN" baseline="0" dirty="0" smtClean="0"/>
              <a:t>’</a:t>
            </a:r>
            <a:r>
              <a:rPr lang="en-US" baseline="0" dirty="0" smtClean="0"/>
              <a:t>t shoehorn you into cross platform if you absolutely need some intrinsic available only on one system.</a:t>
            </a:r>
          </a:p>
          <a:p>
            <a:endParaRPr lang="en-US" dirty="0" smtClean="0"/>
          </a:p>
          <a:p>
            <a:r>
              <a:rPr lang="en-US" dirty="0" smtClean="0"/>
              <a:t>We also change some of</a:t>
            </a:r>
            <a:r>
              <a:rPr lang="en-US" baseline="0" dirty="0" smtClean="0"/>
              <a:t> the types, located in the magic module </a:t>
            </a:r>
            <a:r>
              <a:rPr lang="en-US" baseline="0" dirty="0" err="1" smtClean="0"/>
              <a:t>ldc.dcomputetypes</a:t>
            </a:r>
            <a:r>
              <a:rPr lang="en-US" baseline="0" dirty="0" smtClean="0"/>
              <a:t>. Currently the only one is `</a:t>
            </a:r>
            <a:r>
              <a:rPr lang="en-US" baseline="0" dirty="0" err="1" smtClean="0"/>
              <a:t>struct</a:t>
            </a:r>
            <a:r>
              <a:rPr lang="en-US" baseline="0" dirty="0" smtClean="0"/>
              <a:t> Pointer(</a:t>
            </a:r>
            <a:r>
              <a:rPr lang="en-US" baseline="0" dirty="0" err="1" smtClean="0"/>
              <a:t>uint</a:t>
            </a:r>
            <a:r>
              <a:rPr lang="en-US" baseline="0" dirty="0" smtClean="0"/>
              <a:t> n, T)` which is </a:t>
            </a:r>
            <a:r>
              <a:rPr lang="en-US" baseline="0" dirty="0" err="1" smtClean="0"/>
              <a:t>DComputes</a:t>
            </a:r>
            <a:r>
              <a:rPr lang="en-US" baseline="0" dirty="0" smtClean="0"/>
              <a:t> replacement for __global and friends in OpenCL and __shared__ and friends in CUDA. This will eventually contain `Image`, and `Pipe` when they are properly supported.</a:t>
            </a:r>
          </a:p>
          <a:p>
            <a:endParaRPr lang="en-US" baseline="0" dirty="0" smtClean="0"/>
          </a:p>
          <a:p>
            <a:r>
              <a:rPr lang="en-US" dirty="0" smtClean="0"/>
              <a:t>The ABI stuff is really simple,</a:t>
            </a:r>
            <a:r>
              <a:rPr lang="en-US" baseline="0" dirty="0" smtClean="0"/>
              <a:t> all it does is set the correct calling convention for functions and passes the magic types not in memory as all the rest of the </a:t>
            </a:r>
            <a:r>
              <a:rPr lang="en-US" baseline="0" dirty="0" err="1" smtClean="0"/>
              <a:t>struct</a:t>
            </a:r>
            <a:r>
              <a:rPr lang="en-US" baseline="0" dirty="0" smtClean="0"/>
              <a:t> are in D.</a:t>
            </a:r>
          </a:p>
          <a:p>
            <a:endParaRPr lang="en-US" baseline="0" dirty="0" smtClean="0"/>
          </a:p>
          <a:p>
            <a:r>
              <a:rPr lang="en-US" baseline="0" dirty="0" smtClean="0"/>
              <a:t>And finally we add some metadata to the LLVM module to signal to the backend which function are @kernels.</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11</a:t>
            </a:fld>
            <a:endParaRPr lang="en-US"/>
          </a:p>
        </p:txBody>
      </p:sp>
    </p:spTree>
    <p:extLst>
      <p:ext uri="{BB962C8B-B14F-4D97-AF65-F5344CB8AC3E}">
        <p14:creationId xmlns:p14="http://schemas.microsoft.com/office/powerpoint/2010/main" val="4211964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 </a:t>
            </a:r>
            <a:r>
              <a:rPr lang="en-US" dirty="0" err="1" smtClean="0"/>
              <a:t>codegen</a:t>
            </a:r>
            <a:r>
              <a:rPr lang="en-US" dirty="0" smtClean="0"/>
              <a:t> conditional</a:t>
            </a:r>
            <a:r>
              <a:rPr lang="en-US" baseline="0" dirty="0" smtClean="0"/>
              <a:t> compilation is literally just this, adjusted for brevity. Most of the compilation changes are really that simple.</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12</a:t>
            </a:fld>
            <a:endParaRPr lang="en-US"/>
          </a:p>
        </p:txBody>
      </p:sp>
    </p:spTree>
    <p:extLst>
      <p:ext uri="{BB962C8B-B14F-4D97-AF65-F5344CB8AC3E}">
        <p14:creationId xmlns:p14="http://schemas.microsoft.com/office/powerpoint/2010/main" val="410061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Doing the compilation in this</a:t>
            </a:r>
            <a:r>
              <a:rPr lang="en-US" baseline="0" dirty="0" smtClean="0"/>
              <a:t> manner has a number of advantages: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first</a:t>
            </a:r>
            <a:r>
              <a:rPr lang="en-US" baseline="0" dirty="0" smtClean="0"/>
              <a:t>, it all done in one compilation, so no worrying about different compilations for host and device or devices.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Second</a:t>
            </a:r>
            <a:r>
              <a:rPr lang="en-US" baseline="0" dirty="0" smtClean="0"/>
              <a:t>, when template are involved there is no need to worry </a:t>
            </a:r>
            <a:r>
              <a:rPr lang="en-US" baseline="0" dirty="0" smtClean="0"/>
              <a:t>where those template end up. I’m still not sure of the exact inner working of the D symbol table, and you may get linker errors if you do something a bit odd.</a:t>
            </a:r>
            <a:endParaRPr lang="en-US" dirty="0" smtClean="0"/>
          </a:p>
          <a:p>
            <a:r>
              <a:rPr lang="en-US" baseline="0" dirty="0" smtClean="0"/>
              <a:t> </a:t>
            </a:r>
            <a:r>
              <a:rPr lang="en-US" baseline="0" dirty="0" smtClean="0"/>
              <a:t>	Third </a:t>
            </a:r>
            <a:r>
              <a:rPr lang="en-US" baseline="0" dirty="0" smtClean="0"/>
              <a:t>and perhaps biggest, all of the compile information is available to both host and device, which means that we can do almost all of the API boilerplate at compile time and behind that scenes, which bring me to the next major section for this presentation. </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13</a:t>
            </a:fld>
            <a:endParaRPr lang="en-US"/>
          </a:p>
        </p:txBody>
      </p:sp>
    </p:spTree>
    <p:extLst>
      <p:ext uri="{BB962C8B-B14F-4D97-AF65-F5344CB8AC3E}">
        <p14:creationId xmlns:p14="http://schemas.microsoft.com/office/powerpoint/2010/main" val="2443662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DCompute is</a:t>
            </a:r>
            <a:r>
              <a:rPr lang="en-US" baseline="0" dirty="0" smtClean="0"/>
              <a:t> a library that is heavily integrated (perhaps too heavily but that</a:t>
            </a:r>
            <a:r>
              <a:rPr lang="fr-FR" baseline="0" dirty="0" smtClean="0"/>
              <a:t>’</a:t>
            </a:r>
            <a:r>
              <a:rPr lang="en-US" baseline="0" dirty="0" smtClean="0"/>
              <a:t>s a problem for later) with the compiler </a:t>
            </a:r>
            <a:r>
              <a:rPr lang="en-US" baseline="0" dirty="0" err="1" smtClean="0"/>
              <a:t>addon</a:t>
            </a:r>
            <a:r>
              <a:rPr lang="en-US" baseline="0" dirty="0" smtClean="0"/>
              <a:t> and provides an interface to all that compiler magic.</a:t>
            </a:r>
          </a:p>
          <a:p>
            <a:r>
              <a:rPr lang="en-US" baseline="0" dirty="0" smtClean="0"/>
              <a:t>It has three major components:</a:t>
            </a:r>
          </a:p>
          <a:p>
            <a:r>
              <a:rPr lang="en-US" baseline="0" dirty="0" smtClean="0"/>
              <a:t>A standard library for compute operations, stuff you can call from </a:t>
            </a:r>
            <a:r>
              <a:rPr lang="en-US" baseline="0" dirty="0" smtClean="0"/>
              <a:t>GPU code and shared GPU/Host code. This is still a work in progress but very easy to add missing functionality (just function declarations and making </a:t>
            </a:r>
            <a:r>
              <a:rPr lang="en-US" baseline="0" dirty="0" err="1" smtClean="0"/>
              <a:t>DCompute</a:t>
            </a:r>
            <a:r>
              <a:rPr lang="en-US" baseline="0" dirty="0" smtClean="0"/>
              <a:t> backend agnostic interface).</a:t>
            </a:r>
            <a:endParaRPr lang="en-US" baseline="0" dirty="0" smtClean="0"/>
          </a:p>
          <a:p>
            <a:r>
              <a:rPr lang="en-US" baseline="0" dirty="0" smtClean="0"/>
              <a:t>A driver, to manage all the compute API interaction and types</a:t>
            </a:r>
            <a:r>
              <a:rPr lang="en-US" baseline="0" dirty="0" smtClean="0"/>
              <a:t>. This is a work in progress and incorporates some of John </a:t>
            </a:r>
            <a:r>
              <a:rPr lang="en-US" baseline="0" dirty="0" err="1" smtClean="0"/>
              <a:t>Colvon’s</a:t>
            </a:r>
            <a:r>
              <a:rPr lang="en-US" baseline="0" dirty="0" smtClean="0"/>
              <a:t> </a:t>
            </a:r>
            <a:r>
              <a:rPr lang="en-US" baseline="0" dirty="0" err="1" smtClean="0"/>
              <a:t>ClWrap</a:t>
            </a:r>
            <a:r>
              <a:rPr lang="en-US" baseline="0" dirty="0" smtClean="0"/>
              <a:t>.</a:t>
            </a:r>
            <a:endParaRPr lang="en-US" baseline="0" dirty="0" smtClean="0"/>
          </a:p>
          <a:p>
            <a:r>
              <a:rPr lang="en-US" baseline="0" dirty="0" smtClean="0"/>
              <a:t>A collection of kernels for common operations</a:t>
            </a:r>
            <a:r>
              <a:rPr lang="en-US" baseline="0" dirty="0" smtClean="0"/>
              <a:t>. Think Thrust, but range interface.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14</a:t>
            </a:fld>
            <a:endParaRPr lang="en-US"/>
          </a:p>
        </p:txBody>
      </p:sp>
    </p:spTree>
    <p:extLst>
      <p:ext uri="{BB962C8B-B14F-4D97-AF65-F5344CB8AC3E}">
        <p14:creationId xmlns:p14="http://schemas.microsoft.com/office/powerpoint/2010/main" val="4043244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library is a combination of things stolen from the </a:t>
            </a:r>
            <a:r>
              <a:rPr lang="en-US" dirty="0" smtClean="0"/>
              <a:t>OpenCL</a:t>
            </a:r>
            <a:r>
              <a:rPr lang="en-US" baseline="0" dirty="0" smtClean="0"/>
              <a:t> and CUDA standard </a:t>
            </a:r>
            <a:r>
              <a:rPr lang="en-US" baseline="0" dirty="0" smtClean="0"/>
              <a:t>libraries and encompasses all the primitive operations you could ever want access to.</a:t>
            </a:r>
          </a:p>
          <a:p>
            <a:r>
              <a:rPr lang="en-US" baseline="0" dirty="0" smtClean="0"/>
              <a:t>Its </a:t>
            </a:r>
            <a:r>
              <a:rPr lang="en-US" baseline="0" dirty="0" smtClean="0"/>
              <a:t>will have all </a:t>
            </a:r>
            <a:r>
              <a:rPr lang="en-US" baseline="0" dirty="0" smtClean="0"/>
              <a:t>the things you would </a:t>
            </a:r>
            <a:r>
              <a:rPr lang="en-US" baseline="0" dirty="0" smtClean="0"/>
              <a:t>expect (list).</a:t>
            </a:r>
          </a:p>
          <a:p>
            <a:endParaRPr lang="en-US" baseline="0" dirty="0" smtClean="0"/>
          </a:p>
          <a:p>
            <a:r>
              <a:rPr lang="en-US" baseline="0" dirty="0" smtClean="0"/>
              <a:t>The magic there is because the SPIR-V backend was originally designed to target C(with __attribute__((</a:t>
            </a:r>
            <a:r>
              <a:rPr lang="en-US" baseline="0" dirty="0" err="1" smtClean="0"/>
              <a:t>overloadable</a:t>
            </a:r>
            <a:r>
              <a:rPr lang="en-US" baseline="0" dirty="0" smtClean="0"/>
              <a:t>)) )/C++ so they are mangled as C++ Itanium with extensions instead of </a:t>
            </a:r>
            <a:r>
              <a:rPr lang="en-US" baseline="0" dirty="0" err="1" smtClean="0"/>
              <a:t>intrinsics</a:t>
            </a:r>
            <a:r>
              <a:rPr lang="en-US" baseline="0" dirty="0" smtClean="0"/>
              <a:t>.</a:t>
            </a:r>
          </a:p>
          <a:p>
            <a:endParaRPr lang="en-US" baseline="0" dirty="0" smtClean="0"/>
          </a:p>
          <a:p>
            <a:r>
              <a:rPr lang="en-US" baseline="0" dirty="0" smtClean="0"/>
              <a:t>To give you an idea of how simple the code is I’ll show the first few lines of the index modules for CUDA, OpenCL and </a:t>
            </a:r>
            <a:r>
              <a:rPr lang="en-US" baseline="0" dirty="0" err="1" smtClean="0"/>
              <a:t>Dcompute</a:t>
            </a:r>
            <a:r>
              <a:rPr lang="en-US" baseline="0" dirty="0" smtClean="0"/>
              <a:t>, as a reasonably representation of what the most of the standard library code looks like.</a:t>
            </a:r>
          </a:p>
        </p:txBody>
      </p:sp>
      <p:sp>
        <p:nvSpPr>
          <p:cNvPr id="4" name="Slide Number Placeholder 3"/>
          <p:cNvSpPr>
            <a:spLocks noGrp="1"/>
          </p:cNvSpPr>
          <p:nvPr>
            <p:ph type="sldNum" sz="quarter" idx="10"/>
          </p:nvPr>
        </p:nvSpPr>
        <p:spPr/>
        <p:txBody>
          <a:bodyPr/>
          <a:lstStyle/>
          <a:p>
            <a:fld id="{E007A164-8947-144D-AB59-A903C664AFE1}" type="slidenum">
              <a:rPr lang="en-US" smtClean="0"/>
              <a:t>15</a:t>
            </a:fld>
            <a:endParaRPr lang="en-US"/>
          </a:p>
        </p:txBody>
      </p:sp>
    </p:spTree>
    <p:extLst>
      <p:ext uri="{BB962C8B-B14F-4D97-AF65-F5344CB8AC3E}">
        <p14:creationId xmlns:p14="http://schemas.microsoft.com/office/powerpoint/2010/main" val="362962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a:t>
            </a:r>
            <a:r>
              <a:rPr lang="en-US" baseline="0" dirty="0" smtClean="0"/>
              <a:t> most of the CUDA interface looks like. Everything forwards to LLVM </a:t>
            </a:r>
            <a:r>
              <a:rPr lang="en-US" baseline="0" dirty="0" err="1" smtClean="0"/>
              <a:t>intrinsics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16</a:t>
            </a:fld>
            <a:endParaRPr lang="en-US"/>
          </a:p>
        </p:txBody>
      </p:sp>
    </p:spTree>
    <p:extLst>
      <p:ext uri="{BB962C8B-B14F-4D97-AF65-F5344CB8AC3E}">
        <p14:creationId xmlns:p14="http://schemas.microsoft.com/office/powerpoint/2010/main" val="3564219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Magic C++ functions</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17</a:t>
            </a:fld>
            <a:endParaRPr lang="en-US"/>
          </a:p>
        </p:txBody>
      </p:sp>
    </p:spTree>
    <p:extLst>
      <p:ext uri="{BB962C8B-B14F-4D97-AF65-F5344CB8AC3E}">
        <p14:creationId xmlns:p14="http://schemas.microsoft.com/office/powerpoint/2010/main" val="4063859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Imports.</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18</a:t>
            </a:fld>
            <a:endParaRPr lang="en-US"/>
          </a:p>
        </p:txBody>
      </p:sp>
    </p:spTree>
    <p:extLst>
      <p:ext uri="{BB962C8B-B14F-4D97-AF65-F5344CB8AC3E}">
        <p14:creationId xmlns:p14="http://schemas.microsoft.com/office/powerpoint/2010/main" val="2113981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 section</a:t>
            </a:r>
            <a:r>
              <a:rPr lang="en-US" baseline="0" dirty="0" smtClean="0"/>
              <a:t> for terminology</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19</a:t>
            </a:fld>
            <a:endParaRPr lang="en-US"/>
          </a:p>
        </p:txBody>
      </p:sp>
    </p:spTree>
    <p:extLst>
      <p:ext uri="{BB962C8B-B14F-4D97-AF65-F5344CB8AC3E}">
        <p14:creationId xmlns:p14="http://schemas.microsoft.com/office/powerpoint/2010/main" val="1157724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notes</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20</a:t>
            </a:fld>
            <a:endParaRPr lang="en-US"/>
          </a:p>
        </p:txBody>
      </p:sp>
    </p:spTree>
    <p:extLst>
      <p:ext uri="{BB962C8B-B14F-4D97-AF65-F5344CB8AC3E}">
        <p14:creationId xmlns:p14="http://schemas.microsoft.com/office/powerpoint/2010/main" val="104693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talk will cover: the compiler and compilation process of a DCompute application; using DCompute, what possible now and what is planned; and future directions.</a:t>
            </a:r>
          </a:p>
          <a:p>
            <a:endParaRPr lang="en-US" baseline="0" dirty="0" smtClean="0"/>
          </a:p>
          <a:p>
            <a:r>
              <a:rPr lang="en-US" baseline="0" dirty="0" smtClean="0"/>
              <a:t>I will start with the state of D and hardware.</a:t>
            </a:r>
          </a:p>
        </p:txBody>
      </p:sp>
      <p:sp>
        <p:nvSpPr>
          <p:cNvPr id="4" name="Slide Number Placeholder 3"/>
          <p:cNvSpPr>
            <a:spLocks noGrp="1"/>
          </p:cNvSpPr>
          <p:nvPr>
            <p:ph type="sldNum" sz="quarter" idx="10"/>
          </p:nvPr>
        </p:nvSpPr>
        <p:spPr/>
        <p:txBody>
          <a:bodyPr/>
          <a:lstStyle/>
          <a:p>
            <a:fld id="{E007A164-8947-144D-AB59-A903C664AFE1}" type="slidenum">
              <a:rPr lang="en-US" smtClean="0"/>
              <a:t>2</a:t>
            </a:fld>
            <a:endParaRPr lang="en-US"/>
          </a:p>
        </p:txBody>
      </p:sp>
    </p:spTree>
    <p:extLst>
      <p:ext uri="{BB962C8B-B14F-4D97-AF65-F5344CB8AC3E}">
        <p14:creationId xmlns:p14="http://schemas.microsoft.com/office/powerpoint/2010/main" val="4290824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code itself, which for the most</a:t>
            </a:r>
            <a:r>
              <a:rPr lang="en-US" baseline="0" dirty="0" smtClean="0"/>
              <a:t> part just forwards to the </a:t>
            </a:r>
            <a:r>
              <a:rPr lang="en-US" baseline="0" dirty="0" err="1" smtClean="0"/>
              <a:t>intrinsics</a:t>
            </a:r>
            <a:r>
              <a:rPr lang="en-US" baseline="0" dirty="0" smtClean="0"/>
              <a:t> and performing any necessary computations.</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21</a:t>
            </a:fld>
            <a:endParaRPr lang="en-US"/>
          </a:p>
        </p:txBody>
      </p:sp>
    </p:spTree>
    <p:extLst>
      <p:ext uri="{BB962C8B-B14F-4D97-AF65-F5344CB8AC3E}">
        <p14:creationId xmlns:p14="http://schemas.microsoft.com/office/powerpoint/2010/main" val="3933017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said before</a:t>
            </a:r>
            <a:r>
              <a:rPr lang="en-US" baseline="0" dirty="0" smtClean="0"/>
              <a:t> t</a:t>
            </a:r>
            <a:r>
              <a:rPr lang="en-US" dirty="0" smtClean="0"/>
              <a:t>he driver handles all</a:t>
            </a:r>
            <a:r>
              <a:rPr lang="en-US" baseline="0" dirty="0" smtClean="0"/>
              <a:t> the compute API interaction, it sets all the kernel parameters for you when you want to invoke kernels</a:t>
            </a:r>
            <a:r>
              <a:rPr lang="en-US" baseline="0" dirty="0" smtClean="0"/>
              <a:t>.</a:t>
            </a:r>
          </a:p>
          <a:p>
            <a:r>
              <a:rPr lang="en-US" baseline="0" dirty="0" smtClean="0"/>
              <a:t>General API bashing. The APIs are heavily redundant from the vantage point of D, so we want to only write the boiler plate once. So how can we go about doing that?</a:t>
            </a:r>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22</a:t>
            </a:fld>
            <a:endParaRPr lang="en-US"/>
          </a:p>
        </p:txBody>
      </p:sp>
    </p:spTree>
    <p:extLst>
      <p:ext uri="{BB962C8B-B14F-4D97-AF65-F5344CB8AC3E}">
        <p14:creationId xmlns:p14="http://schemas.microsoft.com/office/powerpoint/2010/main" val="854476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ideally want something like this</a:t>
            </a:r>
            <a:r>
              <a:rPr lang="en-US" baseline="0" dirty="0" smtClean="0"/>
              <a:t> for the most simple API. The first 4 lines of main are fairly doable, so is the sixth, and I think they would be doable in just about any language worth its salt.</a:t>
            </a:r>
          </a:p>
          <a:p>
            <a:r>
              <a:rPr lang="en-US" baseline="0" dirty="0" smtClean="0"/>
              <a:t>The fifth line however sets D apart from the rest of the crowd in that we are able to do this in library rather than in the compiler. </a:t>
            </a:r>
          </a:p>
          <a:p>
            <a:r>
              <a:rPr lang="en-US" baseline="0" dirty="0" smtClean="0"/>
              <a:t>So how would we go about implementing  `</a:t>
            </a:r>
            <a:r>
              <a:rPr lang="en-US" baseline="0" dirty="0" err="1" smtClean="0"/>
              <a:t>q.enqueue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23</a:t>
            </a:fld>
            <a:endParaRPr lang="en-US"/>
          </a:p>
        </p:txBody>
      </p:sp>
    </p:spTree>
    <p:extLst>
      <p:ext uri="{BB962C8B-B14F-4D97-AF65-F5344CB8AC3E}">
        <p14:creationId xmlns:p14="http://schemas.microsoft.com/office/powerpoint/2010/main" val="3284101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a:t>
            </a:r>
            <a:r>
              <a:rPr lang="en-US" dirty="0" err="1" smtClean="0">
                <a:latin typeface="Andale Mono"/>
                <a:cs typeface="Andale Mono"/>
              </a:rPr>
              <a:t>KernelArgsOf</a:t>
            </a:r>
            <a:r>
              <a:rPr lang="en-US" dirty="0" smtClean="0">
                <a:latin typeface="Andale Mono"/>
                <a:cs typeface="Andale Mono"/>
              </a:rPr>
              <a:t> translates Host types (e.g. </a:t>
            </a:r>
            <a:r>
              <a:rPr lang="en-US" dirty="0" err="1" smtClean="0">
                <a:latin typeface="Andale Mono"/>
                <a:cs typeface="Andale Mono"/>
              </a:rPr>
              <a:t>Buffer!T</a:t>
            </a:r>
            <a:r>
              <a:rPr lang="en-US" dirty="0" smtClean="0">
                <a:latin typeface="Andale Mono"/>
                <a:cs typeface="Andale Mono"/>
              </a:rPr>
              <a:t>) to device types</a:t>
            </a:r>
            <a:r>
              <a:rPr lang="en-US" baseline="0" dirty="0" smtClean="0">
                <a:latin typeface="Andale Mono"/>
                <a:cs typeface="Andale Mono"/>
              </a:rPr>
              <a:t> (</a:t>
            </a:r>
            <a:r>
              <a:rPr lang="en-US" baseline="0" dirty="0" err="1" smtClean="0">
                <a:latin typeface="Andale Mono"/>
                <a:cs typeface="Andale Mono"/>
              </a:rPr>
              <a:t>GlobalPointer!T</a:t>
            </a:r>
            <a:r>
              <a:rPr lang="en-US" baseline="0" dirty="0" smtClean="0">
                <a:latin typeface="Andale Mono"/>
                <a:cs typeface="Andale Mono"/>
              </a:rPr>
              <a:t>) and any other necessary transformations.</a:t>
            </a:r>
          </a:p>
          <a:p>
            <a:r>
              <a:rPr lang="en-US" baseline="0" dirty="0" smtClean="0">
                <a:latin typeface="Andale Mono"/>
                <a:cs typeface="Andale Mono"/>
              </a:rPr>
              <a:t>So we have two overloads of </a:t>
            </a:r>
            <a:r>
              <a:rPr lang="en-US" baseline="0" dirty="0" err="1" smtClean="0">
                <a:latin typeface="Andale Mono"/>
                <a:cs typeface="Andale Mono"/>
              </a:rPr>
              <a:t>enqueue</a:t>
            </a:r>
            <a:r>
              <a:rPr lang="en-US" baseline="0" dirty="0" smtClean="0">
                <a:latin typeface="Andale Mono"/>
                <a:cs typeface="Andale Mono"/>
              </a:rPr>
              <a:t> one taking an alias that decomposes it to is type and its </a:t>
            </a:r>
            <a:r>
              <a:rPr lang="en-US" baseline="0" dirty="0" err="1" smtClean="0">
                <a:latin typeface="Andale Mono"/>
                <a:cs typeface="Andale Mono"/>
              </a:rPr>
              <a:t>mangleof</a:t>
            </a:r>
            <a:r>
              <a:rPr lang="en-US" baseline="0" dirty="0" smtClean="0">
                <a:latin typeface="Andale Mono"/>
                <a:cs typeface="Andale Mono"/>
              </a:rPr>
              <a:t>. And then use </a:t>
            </a:r>
            <a:r>
              <a:rPr lang="en-US" baseline="0" dirty="0" err="1" smtClean="0">
                <a:latin typeface="Andale Mono"/>
                <a:cs typeface="Andale Mono"/>
              </a:rPr>
              <a:t>Parameters!F</a:t>
            </a:r>
            <a:r>
              <a:rPr lang="en-US" baseline="0" dirty="0" smtClean="0">
                <a:latin typeface="Andale Mono"/>
                <a:cs typeface="Andale Mono"/>
              </a:rPr>
              <a:t> to call </a:t>
            </a:r>
          </a:p>
          <a:p>
            <a:r>
              <a:rPr lang="en-US" dirty="0" err="1" smtClean="0">
                <a:latin typeface="Andale Mono"/>
                <a:cs typeface="Andale Mono"/>
              </a:rPr>
              <a:t>clSetKernelArg</a:t>
            </a:r>
            <a:r>
              <a:rPr lang="en-US" dirty="0" smtClean="0">
                <a:latin typeface="Andale Mono"/>
                <a:cs typeface="Andale Mono"/>
              </a:rPr>
              <a:t> and </a:t>
            </a:r>
            <a:r>
              <a:rPr lang="en-US" dirty="0" err="1" smtClean="0">
                <a:latin typeface="Andale Mono"/>
                <a:cs typeface="Andale Mono"/>
              </a:rPr>
              <a:t>clEnqueueNDRangeKernel</a:t>
            </a:r>
            <a:r>
              <a:rPr lang="en-US" dirty="0" smtClean="0">
                <a:latin typeface="Andale Mono"/>
                <a:cs typeface="Andale Mono"/>
              </a:rPr>
              <a:t>  in the case of OpenCL or </a:t>
            </a:r>
            <a:r>
              <a:rPr lang="en-US" dirty="0" err="1" smtClean="0">
                <a:latin typeface="Andale Mono"/>
                <a:cs typeface="Andale Mono"/>
              </a:rPr>
              <a:t>cuLaunchKernel</a:t>
            </a:r>
            <a:r>
              <a:rPr lang="en-US" dirty="0" smtClean="0">
                <a:latin typeface="Andale Mono"/>
                <a:cs typeface="Andale Mono"/>
              </a:rPr>
              <a:t> for CUDA.</a:t>
            </a:r>
            <a:r>
              <a:rPr lang="en-US" baseline="0" dirty="0" smtClean="0">
                <a:latin typeface="Andale Mono"/>
                <a:cs typeface="Andale Mono"/>
              </a:rPr>
              <a:t> I have omitted the template constraints </a:t>
            </a:r>
          </a:p>
          <a:p>
            <a:r>
              <a:rPr lang="en-US" baseline="0" dirty="0" smtClean="0">
                <a:latin typeface="Andale Mono"/>
                <a:cs typeface="Andale Mono"/>
              </a:rPr>
              <a:t>To make it fit on the slide, but they should be fairly obvious: check that kernel is indeed a kernel (</a:t>
            </a:r>
            <a:r>
              <a:rPr lang="en-US" baseline="0" dirty="0" err="1" smtClean="0">
                <a:latin typeface="Andale Mono"/>
                <a:cs typeface="Andale Mono"/>
              </a:rPr>
              <a:t>hasUDA</a:t>
            </a:r>
            <a:r>
              <a:rPr lang="en-US" baseline="0" dirty="0" smtClean="0">
                <a:latin typeface="Andale Mono"/>
                <a:cs typeface="Andale Mono"/>
              </a:rPr>
              <a:t>).</a:t>
            </a:r>
          </a:p>
          <a:p>
            <a:endParaRPr lang="en-US" baseline="0" dirty="0" smtClean="0">
              <a:latin typeface="Andale Mono"/>
              <a:cs typeface="Andale Mono"/>
            </a:endParaRPr>
          </a:p>
          <a:p>
            <a:r>
              <a:rPr lang="en-US" baseline="0" dirty="0" smtClean="0">
                <a:latin typeface="Andale Mono"/>
                <a:cs typeface="Andale Mono"/>
              </a:rPr>
              <a:t>Other part of the APIs will be automated in a similar fashion, see John Colvin’s talk last year for capability queries for make </a:t>
            </a:r>
            <a:r>
              <a:rPr lang="en-US" baseline="0" dirty="0" err="1" smtClean="0">
                <a:latin typeface="Andale Mono"/>
                <a:cs typeface="Andale Mono"/>
              </a:rPr>
              <a:t>typesafe</a:t>
            </a:r>
            <a:r>
              <a:rPr lang="en-US" baseline="0" dirty="0" smtClean="0">
                <a:latin typeface="Andale Mono"/>
                <a:cs typeface="Andale Mono"/>
              </a:rPr>
              <a:t> abstraction</a:t>
            </a:r>
          </a:p>
          <a:p>
            <a:r>
              <a:rPr lang="en-US" baseline="0" dirty="0" smtClean="0">
                <a:latin typeface="Andale Mono"/>
                <a:cs typeface="Andale Mono"/>
              </a:rPr>
              <a:t>over C style void* based generic interfaces.</a:t>
            </a:r>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24</a:t>
            </a:fld>
            <a:endParaRPr lang="en-US"/>
          </a:p>
        </p:txBody>
      </p:sp>
    </p:spTree>
    <p:extLst>
      <p:ext uri="{BB962C8B-B14F-4D97-AF65-F5344CB8AC3E}">
        <p14:creationId xmlns:p14="http://schemas.microsoft.com/office/powerpoint/2010/main" val="2587849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a small library of precompiled kernel would provide a number of advantages</a:t>
            </a:r>
          </a:p>
          <a:p>
            <a:r>
              <a:rPr lang="en-US" dirty="0" smtClean="0"/>
              <a:t>	Showcase</a:t>
            </a:r>
          </a:p>
          <a:p>
            <a:r>
              <a:rPr lang="en-US" dirty="0" smtClean="0"/>
              <a:t>	Examples</a:t>
            </a:r>
          </a:p>
          <a:p>
            <a:r>
              <a:rPr lang="en-US" dirty="0" smtClean="0"/>
              <a:t>	Cover common use</a:t>
            </a:r>
            <a:r>
              <a:rPr lang="en-US" baseline="0" dirty="0" smtClean="0"/>
              <a:t> cases</a:t>
            </a:r>
          </a:p>
          <a:p>
            <a:r>
              <a:rPr lang="en-US" baseline="0" dirty="0" smtClean="0"/>
              <a:t>I expect to model this somewhat after thrust except that this being D would use ranges.</a:t>
            </a:r>
          </a:p>
          <a:p>
            <a:endParaRPr lang="en-US" baseline="0" dirty="0" smtClean="0"/>
          </a:p>
          <a:p>
            <a:r>
              <a:rPr lang="en-US" baseline="0" dirty="0" smtClean="0"/>
              <a:t>This would also provide an opportunity to those using DMD/GDC to use them, although they would not be able to </a:t>
            </a:r>
            <a:r>
              <a:rPr lang="en-US" baseline="0" dirty="0" err="1" smtClean="0"/>
              <a:t>instansiate</a:t>
            </a:r>
            <a:r>
              <a:rPr lang="en-US" baseline="0" dirty="0" smtClean="0"/>
              <a:t> </a:t>
            </a:r>
            <a:r>
              <a:rPr lang="en-US" baseline="0" dirty="0" err="1" smtClean="0"/>
              <a:t>templated</a:t>
            </a:r>
            <a:r>
              <a:rPr lang="en-US" baseline="0" dirty="0" smtClean="0"/>
              <a:t> kernel on demand.</a:t>
            </a:r>
          </a:p>
          <a:p>
            <a:r>
              <a:rPr lang="en-US" baseline="0" dirty="0" smtClean="0"/>
              <a:t>I suspect however that anyone intending to use this for production would likely be using LDC anyway, but.</a:t>
            </a:r>
          </a:p>
        </p:txBody>
      </p:sp>
      <p:sp>
        <p:nvSpPr>
          <p:cNvPr id="4" name="Slide Number Placeholder 3"/>
          <p:cNvSpPr>
            <a:spLocks noGrp="1"/>
          </p:cNvSpPr>
          <p:nvPr>
            <p:ph type="sldNum" sz="quarter" idx="10"/>
          </p:nvPr>
        </p:nvSpPr>
        <p:spPr/>
        <p:txBody>
          <a:bodyPr/>
          <a:lstStyle/>
          <a:p>
            <a:fld id="{E007A164-8947-144D-AB59-A903C664AFE1}" type="slidenum">
              <a:rPr lang="en-US" smtClean="0"/>
              <a:t>25</a:t>
            </a:fld>
            <a:endParaRPr lang="en-US"/>
          </a:p>
        </p:txBody>
      </p:sp>
    </p:spTree>
    <p:extLst>
      <p:ext uri="{BB962C8B-B14F-4D97-AF65-F5344CB8AC3E}">
        <p14:creationId xmlns:p14="http://schemas.microsoft.com/office/powerpoint/2010/main" val="3353956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stil</a:t>
            </a:r>
            <a:r>
              <a:rPr lang="en-US" baseline="0" dirty="0" smtClean="0"/>
              <a:t>l a fair amount of work to be done. The LDC tests shouldn’t take too much time and will serve as some documentation.</a:t>
            </a:r>
          </a:p>
          <a:p>
            <a:r>
              <a:rPr lang="en-US" baseline="0" dirty="0" smtClean="0"/>
              <a:t>Relaxation of constraints will happen as I learn more about how the compiler (DMDFE) works (templates/symbol tables).</a:t>
            </a:r>
          </a:p>
          <a:p>
            <a:r>
              <a:rPr lang="en-US" baseline="0" dirty="0" smtClean="0"/>
              <a:t>The conversion of the SPIR-V backend to using </a:t>
            </a:r>
            <a:r>
              <a:rPr lang="en-US" baseline="0" dirty="0" err="1" smtClean="0"/>
              <a:t>intrinsics</a:t>
            </a:r>
            <a:r>
              <a:rPr lang="en-US" baseline="0" dirty="0" smtClean="0"/>
              <a:t> is rather a low priority goal at the moment, however that would have a number of benefits:</a:t>
            </a:r>
          </a:p>
          <a:p>
            <a:r>
              <a:rPr lang="en-US" baseline="0" dirty="0" smtClean="0"/>
              <a:t>	It would make redundant a large portion of the backend, easing cognitive load and probability of upstream acceptance.</a:t>
            </a:r>
          </a:p>
          <a:p>
            <a:r>
              <a:rPr lang="en-US" baseline="0" dirty="0" smtClean="0"/>
              <a:t>	It would make the standard library more consistent as in all just declarations of </a:t>
            </a:r>
            <a:r>
              <a:rPr lang="en-US" baseline="0" dirty="0" err="1" smtClean="0"/>
              <a:t>intrinsics</a:t>
            </a:r>
            <a:r>
              <a:rPr lang="en-US" baseline="0" dirty="0" smtClean="0"/>
              <a:t>.</a:t>
            </a:r>
          </a:p>
          <a:p>
            <a:r>
              <a:rPr lang="en-US" baseline="0" dirty="0" smtClean="0"/>
              <a:t>	It would open up the possibility of making a </a:t>
            </a:r>
            <a:r>
              <a:rPr lang="en-US" baseline="0" dirty="0" err="1" smtClean="0"/>
              <a:t>vulkan</a:t>
            </a:r>
            <a:r>
              <a:rPr lang="en-US" baseline="0" dirty="0" smtClean="0"/>
              <a:t> backend for LLVM. This would only happen if there is enough interest (read contributors).  </a:t>
            </a:r>
          </a:p>
          <a:p>
            <a:r>
              <a:rPr lang="en-US" baseline="0" dirty="0" smtClean="0"/>
              <a:t>	Also MS’s DXIL if the LLVM 3.7 requirement is not absolute.</a:t>
            </a:r>
          </a:p>
          <a:p>
            <a:r>
              <a:rPr lang="en-US" baseline="0" dirty="0" smtClean="0"/>
              <a:t>Support for pipes and images in LDC is very desirable.</a:t>
            </a:r>
          </a:p>
          <a:p>
            <a:endParaRPr lang="en-US" baseline="0" dirty="0" smtClean="0"/>
          </a:p>
          <a:p>
            <a:r>
              <a:rPr lang="en-US" baseline="0" dirty="0" smtClean="0"/>
              <a:t>Standard library function and common abstractions. These can be done as required and take very little effort.</a:t>
            </a:r>
          </a:p>
          <a:p>
            <a:endParaRPr lang="en-US" baseline="0" dirty="0" smtClean="0"/>
          </a:p>
          <a:p>
            <a:r>
              <a:rPr lang="en-US" baseline="0" dirty="0" smtClean="0"/>
              <a:t>The driver is where the bulk of the work will go. Still some architectural decision to be made but otherwise not too complicated, any and all contribution welcome here, particularly people with experience with OpenCL and CUDA driver API.</a:t>
            </a:r>
          </a:p>
          <a:p>
            <a:endParaRPr lang="en-US" baseline="0" dirty="0" smtClean="0"/>
          </a:p>
          <a:p>
            <a:r>
              <a:rPr lang="en-US" baseline="0" dirty="0" smtClean="0"/>
              <a:t>A testing framework for 3</a:t>
            </a:r>
            <a:r>
              <a:rPr lang="en-US" baseline="30000" dirty="0" smtClean="0"/>
              <a:t>rd</a:t>
            </a:r>
            <a:r>
              <a:rPr lang="en-US" baseline="0" dirty="0" smtClean="0"/>
              <a:t> party code would go a long way for adoption and regression testing.</a:t>
            </a:r>
          </a:p>
          <a:p>
            <a:endParaRPr lang="en-US" baseline="0" dirty="0" smtClean="0"/>
          </a:p>
          <a:p>
            <a:r>
              <a:rPr lang="en-US" baseline="0" dirty="0" smtClean="0"/>
              <a:t>Bidirectional Library integration, particularly with </a:t>
            </a:r>
            <a:r>
              <a:rPr lang="en-US" baseline="0" dirty="0" err="1" smtClean="0"/>
              <a:t>mir</a:t>
            </a:r>
            <a:r>
              <a:rPr lang="en-US" baseline="0" dirty="0" smtClean="0"/>
              <a:t>, would be beneficial.</a:t>
            </a:r>
          </a:p>
          <a:p>
            <a:endParaRPr lang="en-US" baseline="0" dirty="0" smtClean="0"/>
          </a:p>
          <a:p>
            <a:r>
              <a:rPr lang="en-US" baseline="0" dirty="0" smtClean="0"/>
              <a:t>The library of kernels would provide both good documentation and would allow us to displace libraries like Thrust.</a:t>
            </a:r>
          </a:p>
          <a:p>
            <a:endParaRPr lang="en-US" baseline="0" dirty="0" smtClean="0"/>
          </a:p>
          <a:p>
            <a:r>
              <a:rPr lang="en-US" baseline="0" dirty="0" smtClean="0"/>
              <a:t>And if we can drop the barrier of entry I’m sure we can expect some interesting results from our algorithms guru’s in the audience, which I look forward to.</a:t>
            </a:r>
          </a:p>
          <a:p>
            <a:r>
              <a:rPr lang="en-US" baseline="0" dirty="0" smtClean="0"/>
              <a:t>Precompiled kernels would also be usable with other compilers.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26</a:t>
            </a:fld>
            <a:endParaRPr lang="en-US"/>
          </a:p>
        </p:txBody>
      </p:sp>
    </p:spTree>
    <p:extLst>
      <p:ext uri="{BB962C8B-B14F-4D97-AF65-F5344CB8AC3E}">
        <p14:creationId xmlns:p14="http://schemas.microsoft.com/office/powerpoint/2010/main" val="71472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conclusion What</a:t>
            </a:r>
            <a:r>
              <a:rPr lang="en-US" baseline="0" dirty="0" smtClean="0"/>
              <a:t> that says (point 1,2,3)</a:t>
            </a:r>
          </a:p>
          <a:p>
            <a:r>
              <a:rPr lang="en-US" baseline="0" dirty="0" smtClean="0"/>
              <a:t>To echo the sentiment of John Colvin’s closing remark from last year: we are well within our capabilities to make D the most obvious choice by far for HPC and make GPU utilisation a normal and painless thing to do in D. I believe this will become another potent weapon in D’s marketing arsenal.</a:t>
            </a:r>
          </a:p>
          <a:p>
            <a:endParaRPr lang="en-US" baseline="0" dirty="0" smtClean="0"/>
          </a:p>
          <a:p>
            <a:r>
              <a:rPr lang="en-US" baseline="0" dirty="0" smtClean="0"/>
              <a:t>If you have a use case for this or are just curious or interested come talk to me afterwards, contributors are always welcomes.</a:t>
            </a:r>
          </a:p>
        </p:txBody>
      </p:sp>
      <p:sp>
        <p:nvSpPr>
          <p:cNvPr id="4" name="Slide Number Placeholder 3"/>
          <p:cNvSpPr>
            <a:spLocks noGrp="1"/>
          </p:cNvSpPr>
          <p:nvPr>
            <p:ph type="sldNum" sz="quarter" idx="10"/>
          </p:nvPr>
        </p:nvSpPr>
        <p:spPr/>
        <p:txBody>
          <a:bodyPr/>
          <a:lstStyle/>
          <a:p>
            <a:fld id="{E007A164-8947-144D-AB59-A903C664AFE1}" type="slidenum">
              <a:rPr lang="en-US" smtClean="0"/>
              <a:t>27</a:t>
            </a:fld>
            <a:endParaRPr lang="en-US"/>
          </a:p>
        </p:txBody>
      </p:sp>
    </p:spTree>
    <p:extLst>
      <p:ext uri="{BB962C8B-B14F-4D97-AF65-F5344CB8AC3E}">
        <p14:creationId xmlns:p14="http://schemas.microsoft.com/office/powerpoint/2010/main" val="3663755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I</a:t>
            </a:r>
            <a:r>
              <a:rPr lang="en-US" dirty="0" smtClean="0"/>
              <a:t> </a:t>
            </a:r>
            <a:r>
              <a:rPr lang="en-US" dirty="0" smtClean="0"/>
              <a:t>would like to thank the folks at </a:t>
            </a:r>
            <a:r>
              <a:rPr lang="en-US" dirty="0" smtClean="0"/>
              <a:t>LDC for their</a:t>
            </a:r>
            <a:r>
              <a:rPr lang="en-US" baseline="0" dirty="0" smtClean="0"/>
              <a:t> help with the compiler stuff</a:t>
            </a:r>
            <a:r>
              <a:rPr lang="en-US" dirty="0" smtClean="0"/>
              <a:t>, </a:t>
            </a:r>
            <a:r>
              <a:rPr lang="en-US" dirty="0" smtClean="0"/>
              <a:t>David , </a:t>
            </a:r>
            <a:r>
              <a:rPr lang="en-US" dirty="0" smtClean="0"/>
              <a:t>Kai, </a:t>
            </a:r>
            <a:r>
              <a:rPr lang="en-US" dirty="0" err="1" smtClean="0"/>
              <a:t>Kinke</a:t>
            </a:r>
            <a:r>
              <a:rPr lang="en-US" dirty="0" smtClean="0"/>
              <a:t>,</a:t>
            </a:r>
            <a:r>
              <a:rPr lang="en-US" baseline="0" dirty="0" smtClean="0"/>
              <a:t> </a:t>
            </a:r>
            <a:r>
              <a:rPr lang="en-US" baseline="0" dirty="0" smtClean="0"/>
              <a:t>and a special thanks to Johan, without whose help I probably wouldn’t have succeeded.</a:t>
            </a:r>
          </a:p>
          <a:p>
            <a:r>
              <a:rPr lang="en-US" baseline="0" dirty="0" smtClean="0"/>
              <a:t>I would also like to thank John Colvin for giving me the idea in the first place </a:t>
            </a:r>
            <a:r>
              <a:rPr lang="en-US" baseline="0" dirty="0" smtClean="0"/>
              <a:t>and contributing </a:t>
            </a:r>
            <a:r>
              <a:rPr lang="en-US" baseline="0" dirty="0" err="1" smtClean="0"/>
              <a:t>clWrap</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007A164-8947-144D-AB59-A903C664AFE1}" type="slidenum">
              <a:rPr lang="en-US" smtClean="0"/>
              <a:t>28</a:t>
            </a:fld>
            <a:endParaRPr lang="en-US"/>
          </a:p>
        </p:txBody>
      </p:sp>
    </p:spTree>
    <p:extLst>
      <p:ext uri="{BB962C8B-B14F-4D97-AF65-F5344CB8AC3E}">
        <p14:creationId xmlns:p14="http://schemas.microsoft.com/office/powerpoint/2010/main" val="711752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sources</a:t>
            </a:r>
            <a:r>
              <a:rPr lang="en-US" baseline="0" dirty="0" smtClean="0"/>
              <a:t> are available from those locations, but I have a </a:t>
            </a:r>
            <a:r>
              <a:rPr lang="en-US" baseline="0" dirty="0" err="1" smtClean="0"/>
              <a:t>usb</a:t>
            </a:r>
            <a:r>
              <a:rPr lang="en-US" baseline="0" dirty="0" smtClean="0"/>
              <a:t> with them on to save you a ~0.5GB download.</a:t>
            </a:r>
          </a:p>
          <a:p>
            <a:r>
              <a:rPr lang="en-US" dirty="0" smtClean="0"/>
              <a:t>I’ll do the demo now but, </a:t>
            </a:r>
            <a:r>
              <a:rPr lang="en-US" dirty="0" smtClean="0"/>
              <a:t>any </a:t>
            </a:r>
            <a:r>
              <a:rPr lang="en-US" smtClean="0"/>
              <a:t>questions</a:t>
            </a:r>
            <a:r>
              <a:rPr lang="en-US" smtClean="0"/>
              <a:t>?</a:t>
            </a:r>
            <a:endParaRPr lang="en-US" dirty="0" smtClean="0"/>
          </a:p>
        </p:txBody>
      </p:sp>
      <p:sp>
        <p:nvSpPr>
          <p:cNvPr id="4" name="Slide Number Placeholder 3"/>
          <p:cNvSpPr>
            <a:spLocks noGrp="1"/>
          </p:cNvSpPr>
          <p:nvPr>
            <p:ph type="sldNum" sz="quarter" idx="10"/>
          </p:nvPr>
        </p:nvSpPr>
        <p:spPr/>
        <p:txBody>
          <a:bodyPr/>
          <a:lstStyle/>
          <a:p>
            <a:fld id="{E007A164-8947-144D-AB59-A903C664AFE1}" type="slidenum">
              <a:rPr lang="en-US" smtClean="0"/>
              <a:t>29</a:t>
            </a:fld>
            <a:endParaRPr lang="en-US"/>
          </a:p>
        </p:txBody>
      </p:sp>
    </p:spTree>
    <p:extLst>
      <p:ext uri="{BB962C8B-B14F-4D97-AF65-F5344CB8AC3E}">
        <p14:creationId xmlns:p14="http://schemas.microsoft.com/office/powerpoint/2010/main" val="426394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in terms of the hardware that is accessible</a:t>
            </a:r>
            <a:r>
              <a:rPr lang="en-US" baseline="0" dirty="0" smtClean="0"/>
              <a:t> to you to program in D, all the major compilers</a:t>
            </a:r>
            <a:r>
              <a:rPr lang="en-US" dirty="0" smtClean="0"/>
              <a:t> DMD,GDC and LDC all targets X86.</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a:t>
            </a:r>
            <a:r>
              <a:rPr lang="en-US" baseline="0" dirty="0" smtClean="0"/>
              <a:t> GDC and LDC have support for ARM. LDC in theory supports MIPS and PowerPC, I’m not sure how functional or well tested </a:t>
            </a:r>
            <a:endParaRPr lang="en-US" dirty="0" smtClean="0"/>
          </a:p>
          <a:p>
            <a:r>
              <a:rPr lang="en-US" dirty="0" smtClean="0"/>
              <a:t>that support is. So far,</a:t>
            </a:r>
            <a:r>
              <a:rPr lang="en-US" baseline="0" dirty="0" smtClean="0"/>
              <a:t> so CPUs. But what other types of devices? </a:t>
            </a:r>
          </a:p>
          <a:p>
            <a:endParaRPr lang="en-US" baseline="0" dirty="0" smtClean="0"/>
          </a:p>
          <a:p>
            <a:r>
              <a:rPr lang="en-US" baseline="0" dirty="0" smtClean="0"/>
              <a:t>In </a:t>
            </a:r>
            <a:r>
              <a:rPr lang="en-US" baseline="0" dirty="0" smtClean="0"/>
              <a:t>the world of heterogeneous computing there are all sorts of weird, wacky and wonderful types of hardware: DSPs, FPGAs and of course GPUs. </a:t>
            </a:r>
            <a:endParaRPr lang="en-US" baseline="0" dirty="0" smtClean="0"/>
          </a:p>
          <a:p>
            <a:r>
              <a:rPr lang="en-US" baseline="0" dirty="0" smtClean="0"/>
              <a:t>Now </a:t>
            </a:r>
            <a:r>
              <a:rPr lang="en-US" baseline="0" dirty="0" smtClean="0"/>
              <a:t>if you want to program </a:t>
            </a:r>
            <a:r>
              <a:rPr lang="en-US" baseline="0" dirty="0" smtClean="0"/>
              <a:t>these </a:t>
            </a:r>
            <a:r>
              <a:rPr lang="en-US" baseline="0" dirty="0" smtClean="0"/>
              <a:t>you have a number of options</a:t>
            </a:r>
            <a:r>
              <a:rPr lang="en-US" baseline="0" dirty="0" smtClean="0"/>
              <a:t>: </a:t>
            </a:r>
          </a:p>
          <a:p>
            <a:r>
              <a:rPr lang="en-US" baseline="0" dirty="0" smtClean="0"/>
              <a:t>	for the FPGAs you generally use an HDL VHDL, </a:t>
            </a:r>
            <a:r>
              <a:rPr lang="en-US" baseline="0" dirty="0" err="1" smtClean="0"/>
              <a:t>verilog</a:t>
            </a:r>
            <a:r>
              <a:rPr lang="en-US" baseline="0" dirty="0" smtClean="0"/>
              <a:t> or perhaps DHDL. There are also FPGAs that support OpenCL.</a:t>
            </a:r>
          </a:p>
          <a:p>
            <a:r>
              <a:rPr lang="en-US" baseline="0" dirty="0" smtClean="0"/>
              <a:t>	for DSPs you can generally use can C or OpenCL</a:t>
            </a:r>
          </a:p>
          <a:p>
            <a:r>
              <a:rPr lang="en-US" baseline="0" dirty="0" smtClean="0"/>
              <a:t>	for GPUs you can use </a:t>
            </a:r>
            <a:r>
              <a:rPr lang="en-US" baseline="0" dirty="0" smtClean="0"/>
              <a:t>GLSL or HLSL for graphics or OpenCL or CUDA general purpose computing</a:t>
            </a:r>
            <a:r>
              <a:rPr lang="en-US" baseline="0" dirty="0" smtClean="0"/>
              <a:t>.</a:t>
            </a:r>
          </a:p>
          <a:p>
            <a:endParaRPr lang="en-US" baseline="0" dirty="0" smtClean="0"/>
          </a:p>
          <a:p>
            <a:r>
              <a:rPr lang="en-US" baseline="0" dirty="0" smtClean="0"/>
              <a:t>So if we want D to be able to target these devices being able to target OpenCL is crucial, however OpenCL support on NVidia’s GPUs is somewhat lacking. This is a pain in the neck for people wanting a truly cross platform heterogeneous solution and vendor lock-in for CUDA users. I believe that this presents us with an opportunity to usurp both of them if we can target D to these frameworks and use D’s power to provide an on par or better experience. </a:t>
            </a:r>
            <a:endParaRPr lang="en-US" baseline="0" dirty="0" smtClean="0"/>
          </a:p>
          <a:p>
            <a:r>
              <a:rPr lang="en-US" dirty="0" smtClean="0"/>
              <a:t>I’ll come back</a:t>
            </a:r>
            <a:r>
              <a:rPr lang="en-US" baseline="0" dirty="0" smtClean="0"/>
              <a:t> to the graphics stuff at the very end but I’ll give a brief overview of OpenCL and CUDA.</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3</a:t>
            </a:fld>
            <a:endParaRPr lang="en-US"/>
          </a:p>
        </p:txBody>
      </p:sp>
    </p:spTree>
    <p:extLst>
      <p:ext uri="{BB962C8B-B14F-4D97-AF65-F5344CB8AC3E}">
        <p14:creationId xmlns:p14="http://schemas.microsoft.com/office/powerpoint/2010/main" val="369971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CUDA is NVidia's proprietary solution, targets their </a:t>
            </a:r>
            <a:r>
              <a:rPr lang="en-US" baseline="0" dirty="0" smtClean="0"/>
              <a:t>hardware only, </a:t>
            </a:r>
            <a:r>
              <a:rPr lang="en-US" baseline="0" dirty="0" smtClean="0"/>
              <a:t>you use a slightly custom version of C++ or Fortran, generally well integrated via compiler magic so that calling a kernel is not that much more effort than calling a function. You compile the source code into PTX (Parallel Thread </a:t>
            </a:r>
            <a:r>
              <a:rPr lang="en-US" baseline="0" dirty="0" err="1" smtClean="0"/>
              <a:t>eXecution</a:t>
            </a:r>
            <a:r>
              <a:rPr lang="en-US" baseline="0" dirty="0" smtClean="0"/>
              <a:t>), which is a kind of chip independent assembly language, and then that is complied into SASS which is a black box binary format specific for a family of GPU.</a:t>
            </a:r>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4</a:t>
            </a:fld>
            <a:endParaRPr lang="en-US"/>
          </a:p>
        </p:txBody>
      </p:sp>
    </p:spTree>
    <p:extLst>
      <p:ext uri="{BB962C8B-B14F-4D97-AF65-F5344CB8AC3E}">
        <p14:creationId xmlns:p14="http://schemas.microsoft.com/office/powerpoint/2010/main" val="3017791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OpenCL is Khronos’ cross platform specification.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a:t>
            </a:r>
            <a:r>
              <a:rPr lang="en-US" baseline="0" dirty="0" smtClean="0"/>
              <a:t>program it with OpenCL C (or more recently OpenCL C++). It used to be that it was compiled as source for the target at runtime, but Khronos introduced SPIR as an binary intermediate format, to avoid having to release source and to avoid runtime compilation</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t>
            </a:r>
            <a:r>
              <a:rPr lang="en-US" baseline="0" dirty="0" smtClean="0"/>
              <a:t>was later </a:t>
            </a:r>
            <a:r>
              <a:rPr lang="en-US" baseline="0" dirty="0" smtClean="0"/>
              <a:t>standardised as </a:t>
            </a:r>
            <a:r>
              <a:rPr lang="en-US" baseline="0" dirty="0" smtClean="0"/>
              <a:t>SPIR-V, the binary format of </a:t>
            </a:r>
            <a:r>
              <a:rPr lang="en-US" baseline="0" dirty="0" err="1" smtClean="0"/>
              <a:t>Vulkan</a:t>
            </a:r>
            <a:r>
              <a:rPr lang="en-US" baseline="0" dirty="0" smtClean="0"/>
              <a:t> </a:t>
            </a:r>
            <a:r>
              <a:rPr lang="en-US" baseline="0" dirty="0" smtClean="0"/>
              <a:t>and OpenCL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OpenCL </a:t>
            </a:r>
            <a:r>
              <a:rPr lang="en-US" baseline="0" dirty="0" smtClean="0"/>
              <a:t>C(++) (the language) is reasonable insofar as C(++) can be, it has good </a:t>
            </a:r>
            <a:r>
              <a:rPr lang="en-US" baseline="0" dirty="0" err="1" smtClean="0"/>
              <a:t>intrinsics</a:t>
            </a:r>
            <a:r>
              <a:rPr lang="en-US" baseline="0" dirty="0" smtClean="0"/>
              <a:t>, great vectors</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However </a:t>
            </a:r>
            <a:r>
              <a:rPr lang="en-US" baseline="0" dirty="0" smtClean="0"/>
              <a:t>the API to call mange and schedule the kernel is horrible to put it </a:t>
            </a:r>
            <a:r>
              <a:rPr lang="en-US" baseline="0" dirty="0" smtClean="0"/>
              <a:t>mildly, see John Colvin’s </a:t>
            </a:r>
            <a:r>
              <a:rPr lang="en-US" baseline="0" dirty="0" err="1" smtClean="0"/>
              <a:t>DConf</a:t>
            </a:r>
            <a:r>
              <a:rPr lang="en-US" baseline="0" dirty="0" smtClean="0"/>
              <a:t> 2016 talk.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5</a:t>
            </a:fld>
            <a:endParaRPr lang="en-US"/>
          </a:p>
        </p:txBody>
      </p:sp>
    </p:spTree>
    <p:extLst>
      <p:ext uri="{BB962C8B-B14F-4D97-AF65-F5344CB8AC3E}">
        <p14:creationId xmlns:p14="http://schemas.microsoft.com/office/powerpoint/2010/main" val="182209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CUDA has vendor lock-in and OpenCL isn’t very nice to use. So </a:t>
            </a:r>
            <a:r>
              <a:rPr lang="en-US" baseline="0" dirty="0" smtClean="0"/>
              <a:t>where does D fit here?</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was</a:t>
            </a:r>
            <a:r>
              <a:rPr lang="en-US" baseline="0" dirty="0" smtClean="0"/>
              <a:t> watching John Colvin’s excellent DConf2016 Presentation last year on </a:t>
            </a:r>
            <a:r>
              <a:rPr lang="en-US" baseline="0" dirty="0" err="1" smtClean="0"/>
              <a:t>CLWrap</a:t>
            </a:r>
            <a:r>
              <a:rPr lang="en-US" baseline="0" dirty="0" smtClean="0"/>
              <a:t> trying to use various tricks to construct </a:t>
            </a:r>
            <a:r>
              <a:rPr lang="en-US" baseline="0" dirty="0" smtClean="0"/>
              <a:t>kernels with strings and use the available compile time metadata to automate the OpenCL API, </a:t>
            </a:r>
            <a:r>
              <a:rPr lang="en-US" baseline="0" dirty="0" smtClean="0"/>
              <a:t>and I thought surely we can do better than that:</a:t>
            </a:r>
            <a:endParaRPr lang="en-US" dirty="0" smtClean="0"/>
          </a:p>
          <a:p>
            <a:r>
              <a:rPr lang="en-US" dirty="0" smtClean="0"/>
              <a:t>LLVM has targets for</a:t>
            </a:r>
            <a:r>
              <a:rPr lang="en-US" baseline="0" dirty="0" smtClean="0"/>
              <a:t> PTX and experimental support for SPIR-V and LDC’s backend is LLVM.</a:t>
            </a:r>
          </a:p>
          <a:p>
            <a:endParaRPr lang="en-US" dirty="0" smtClean="0"/>
          </a:p>
        </p:txBody>
      </p:sp>
      <p:sp>
        <p:nvSpPr>
          <p:cNvPr id="4" name="Slide Number Placeholder 3"/>
          <p:cNvSpPr>
            <a:spLocks noGrp="1"/>
          </p:cNvSpPr>
          <p:nvPr>
            <p:ph type="sldNum" sz="quarter" idx="10"/>
          </p:nvPr>
        </p:nvSpPr>
        <p:spPr/>
        <p:txBody>
          <a:bodyPr/>
          <a:lstStyle/>
          <a:p>
            <a:fld id="{E007A164-8947-144D-AB59-A903C664AFE1}" type="slidenum">
              <a:rPr lang="en-US" smtClean="0"/>
              <a:t>6</a:t>
            </a:fld>
            <a:endParaRPr lang="en-US"/>
          </a:p>
        </p:txBody>
      </p:sp>
    </p:spTree>
    <p:extLst>
      <p:ext uri="{BB962C8B-B14F-4D97-AF65-F5344CB8AC3E}">
        <p14:creationId xmlns:p14="http://schemas.microsoft.com/office/powerpoint/2010/main" val="199565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hard CAN</a:t>
            </a:r>
            <a:r>
              <a:rPr lang="en-US" baseline="0" dirty="0" smtClean="0"/>
              <a:t> it be</a:t>
            </a:r>
            <a:r>
              <a:rPr lang="en-US" baseline="0" dirty="0" smtClean="0"/>
              <a:t>?</a:t>
            </a:r>
          </a:p>
        </p:txBody>
      </p:sp>
      <p:sp>
        <p:nvSpPr>
          <p:cNvPr id="4" name="Slide Number Placeholder 3"/>
          <p:cNvSpPr>
            <a:spLocks noGrp="1"/>
          </p:cNvSpPr>
          <p:nvPr>
            <p:ph type="sldNum" sz="quarter" idx="10"/>
          </p:nvPr>
        </p:nvSpPr>
        <p:spPr/>
        <p:txBody>
          <a:bodyPr/>
          <a:lstStyle/>
          <a:p>
            <a:fld id="{E007A164-8947-144D-AB59-A903C664AFE1}" type="slidenum">
              <a:rPr lang="en-US" smtClean="0"/>
              <a:t>7</a:t>
            </a:fld>
            <a:endParaRPr lang="en-US"/>
          </a:p>
        </p:txBody>
      </p:sp>
    </p:spTree>
    <p:extLst>
      <p:ext uri="{BB962C8B-B14F-4D97-AF65-F5344CB8AC3E}">
        <p14:creationId xmlns:p14="http://schemas.microsoft.com/office/powerpoint/2010/main" val="375997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a:t>
            </a:r>
            <a:r>
              <a:rPr lang="en-US" baseline="0" dirty="0" smtClean="0"/>
              <a:t> looking through clang and LLVM lit </a:t>
            </a:r>
            <a:r>
              <a:rPr lang="en-US" baseline="0" dirty="0" smtClean="0"/>
              <a:t>(LLVM Integrated tests) tests </a:t>
            </a:r>
            <a:r>
              <a:rPr lang="en-US" baseline="0" dirty="0" smtClean="0"/>
              <a:t>for OpenCL and CUDA it quickly became apparent that most of the magic was in the metadata attached to the module. Basically “this function is a kernel.” </a:t>
            </a:r>
            <a:endParaRPr lang="en-US" baseline="0" dirty="0" smtClean="0"/>
          </a:p>
          <a:p>
            <a:r>
              <a:rPr lang="en-US" baseline="0" dirty="0" smtClean="0"/>
              <a:t>The </a:t>
            </a:r>
            <a:r>
              <a:rPr lang="en-US" baseline="0" dirty="0" smtClean="0"/>
              <a:t>next was that all the global constant and local/shared pointer qualifiers were mapped to different address spaces. </a:t>
            </a:r>
            <a:endParaRPr lang="en-US" baseline="0" dirty="0" smtClean="0"/>
          </a:p>
          <a:p>
            <a:r>
              <a:rPr lang="en-US" baseline="0" dirty="0" smtClean="0"/>
              <a:t>Helpfully </a:t>
            </a:r>
            <a:r>
              <a:rPr lang="en-US" baseline="0" dirty="0" smtClean="0"/>
              <a:t>they are NOT the same for OpenCL and CUDA</a:t>
            </a:r>
            <a:r>
              <a:rPr lang="en-US" baseline="0" dirty="0" smtClean="0"/>
              <a:t>.</a:t>
            </a:r>
          </a:p>
          <a:p>
            <a:r>
              <a:rPr lang="en-US" baseline="0" dirty="0" smtClean="0"/>
              <a:t>Then </a:t>
            </a:r>
            <a:r>
              <a:rPr lang="en-US" baseline="0" dirty="0" smtClean="0"/>
              <a:t>there is a bunch of special types that are all opaque references, </a:t>
            </a:r>
            <a:r>
              <a:rPr lang="en-US" baseline="0" dirty="0" smtClean="0"/>
              <a:t>images and for OpenCL </a:t>
            </a:r>
            <a:r>
              <a:rPr lang="en-US" baseline="0" dirty="0" smtClean="0"/>
              <a:t>pipes</a:t>
            </a:r>
            <a:r>
              <a:rPr lang="en-US" baseline="0" dirty="0" smtClean="0"/>
              <a:t>.</a:t>
            </a:r>
          </a:p>
          <a:p>
            <a:r>
              <a:rPr lang="en-US" baseline="0" dirty="0" smtClean="0"/>
              <a:t>Then </a:t>
            </a:r>
            <a:r>
              <a:rPr lang="en-US" baseline="0" dirty="0" smtClean="0"/>
              <a:t>there are a bunch </a:t>
            </a:r>
            <a:r>
              <a:rPr lang="en-US" baseline="0" dirty="0" smtClean="0"/>
              <a:t>of </a:t>
            </a:r>
            <a:r>
              <a:rPr lang="en-US" baseline="0" dirty="0" err="1" smtClean="0"/>
              <a:t>intrinsics</a:t>
            </a:r>
            <a:r>
              <a:rPr lang="en-US" baseline="0" dirty="0" smtClean="0"/>
              <a:t>. Now its in inverted commas because for OpenCL they aren’t really </a:t>
            </a:r>
            <a:r>
              <a:rPr lang="en-US" baseline="0" dirty="0" err="1" smtClean="0"/>
              <a:t>intrinsics</a:t>
            </a:r>
            <a:r>
              <a:rPr lang="en-US" baseline="0" dirty="0" smtClean="0"/>
              <a:t> in the LLVM sense, they’re actually just C++ Itanium with with weird extension mangled names. I was a bit horrified when I found out, but I’m working on fixing it in LLVM.</a:t>
            </a:r>
          </a:p>
          <a:p>
            <a:endParaRPr lang="en-US" baseline="0" dirty="0" smtClean="0"/>
          </a:p>
          <a:p>
            <a:r>
              <a:rPr lang="en-US" baseline="0" dirty="0" smtClean="0"/>
              <a:t>There is of course the obvious: calling conventions (kernel or not), the target triple and all the standard things that go with targeting different hardware.</a:t>
            </a:r>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9</a:t>
            </a:fld>
            <a:endParaRPr lang="en-US"/>
          </a:p>
        </p:txBody>
      </p:sp>
    </p:spTree>
    <p:extLst>
      <p:ext uri="{BB962C8B-B14F-4D97-AF65-F5344CB8AC3E}">
        <p14:creationId xmlns:p14="http://schemas.microsoft.com/office/powerpoint/2010/main" val="167903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can target OpenCL and CUDA we need</a:t>
            </a:r>
            <a:r>
              <a:rPr lang="en-US" baseline="0" dirty="0" smtClean="0"/>
              <a:t> to decide on a compilation process. That might seem a strange notion, but the established models I feel do not play to D’s strengths, namely compile time magic.</a:t>
            </a:r>
          </a:p>
          <a:p>
            <a:endParaRPr lang="en-US" baseline="0" dirty="0" smtClean="0"/>
          </a:p>
          <a:p>
            <a:r>
              <a:rPr lang="en-US" baseline="0" dirty="0" smtClean="0"/>
              <a:t>Separate compilation, as is the case for OpenCL, even with SPIR-V, discards all of the compile time information needed to make it palatable.</a:t>
            </a:r>
          </a:p>
          <a:p>
            <a:r>
              <a:rPr lang="en-US" baseline="0" dirty="0" smtClean="0"/>
              <a:t>Hybrid source code as in SYCL, single source C++ OpenCL, requires 2 compilers, a host compiler and a device compiler. Too complicated.</a:t>
            </a:r>
          </a:p>
          <a:p>
            <a:r>
              <a:rPr lang="en-US" baseline="0" dirty="0" smtClean="0"/>
              <a:t>Hybrid source code as in CUDA, requires 2 compilation passes.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wanted something that was a natural fit with D unit of compilation, the module, and would work with targeting the host, and OpenCL and CUDA, while retaining as much compile time information as possible. So the compilation process for </a:t>
            </a:r>
            <a:r>
              <a:rPr lang="en-US" baseline="0" dirty="0" err="1" smtClean="0"/>
              <a:t>DCompute</a:t>
            </a:r>
            <a:r>
              <a:rPr lang="en-US" baseline="0" dirty="0" smtClean="0"/>
              <a:t> is as follows:</a:t>
            </a:r>
          </a:p>
          <a:p>
            <a:endParaRPr lang="en-US" dirty="0"/>
          </a:p>
        </p:txBody>
      </p:sp>
      <p:sp>
        <p:nvSpPr>
          <p:cNvPr id="4" name="Slide Number Placeholder 3"/>
          <p:cNvSpPr>
            <a:spLocks noGrp="1"/>
          </p:cNvSpPr>
          <p:nvPr>
            <p:ph type="sldNum" sz="quarter" idx="10"/>
          </p:nvPr>
        </p:nvSpPr>
        <p:spPr/>
        <p:txBody>
          <a:bodyPr/>
          <a:lstStyle/>
          <a:p>
            <a:fld id="{E007A164-8947-144D-AB59-A903C664AFE1}" type="slidenum">
              <a:rPr lang="en-US" smtClean="0"/>
              <a:t>10</a:t>
            </a:fld>
            <a:endParaRPr lang="en-US"/>
          </a:p>
        </p:txBody>
      </p:sp>
    </p:spTree>
    <p:extLst>
      <p:ext uri="{BB962C8B-B14F-4D97-AF65-F5344CB8AC3E}">
        <p14:creationId xmlns:p14="http://schemas.microsoft.com/office/powerpoint/2010/main" val="108449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AU"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Thursday, 16 March 17</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Thursday, 16 March 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Thursday, 16 March 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3" name="Title 12"/>
          <p:cNvSpPr>
            <a:spLocks noGrp="1"/>
          </p:cNvSpPr>
          <p:nvPr>
            <p:ph type="title"/>
          </p:nvPr>
        </p:nvSpPr>
        <p:spPr/>
        <p:txBody>
          <a:bodyPr/>
          <a:lstStyle/>
          <a:p>
            <a:r>
              <a:rPr lang="en-AU"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Thursday, 16 March 17</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Thursday, 16 March 17</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AU"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Thursday, 16 March 17</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AU"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AU"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Thursday, 16 March 17</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Thursday, 16 March 17</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Thursday, 16 March 17</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Thursday, 16 March 17</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AU"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AU"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Thursday, 16 March 17</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AU"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Thursday, 16 March 17</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124780"/>
            <a:ext cx="7543800" cy="914400"/>
          </a:xfrm>
        </p:spPr>
        <p:txBody>
          <a:bodyPr/>
          <a:lstStyle/>
          <a:p>
            <a:r>
              <a:rPr lang="en-US" dirty="0" smtClean="0"/>
              <a:t>DCompute:</a:t>
            </a:r>
            <a:endParaRPr lang="en-US" dirty="0"/>
          </a:p>
        </p:txBody>
      </p:sp>
      <p:sp>
        <p:nvSpPr>
          <p:cNvPr id="4" name="TextBox 3"/>
          <p:cNvSpPr txBox="1"/>
          <p:nvPr/>
        </p:nvSpPr>
        <p:spPr>
          <a:xfrm>
            <a:off x="1217142" y="3178416"/>
            <a:ext cx="6056591" cy="954107"/>
          </a:xfrm>
          <a:prstGeom prst="rect">
            <a:avLst/>
          </a:prstGeom>
          <a:noFill/>
        </p:spPr>
        <p:txBody>
          <a:bodyPr wrap="none" rtlCol="0">
            <a:spAutoFit/>
          </a:bodyPr>
          <a:lstStyle/>
          <a:p>
            <a:r>
              <a:rPr lang="en-US" sz="2800" dirty="0" smtClean="0"/>
              <a:t>Native &amp; Convenient Heterogeneous</a:t>
            </a:r>
          </a:p>
          <a:p>
            <a:r>
              <a:rPr lang="en-US" sz="2800" dirty="0" smtClean="0"/>
              <a:t> Computing for D</a:t>
            </a:r>
            <a:endParaRPr lang="en-US" sz="2800" dirty="0"/>
          </a:p>
        </p:txBody>
      </p:sp>
    </p:spTree>
    <p:extLst>
      <p:ext uri="{BB962C8B-B14F-4D97-AF65-F5344CB8AC3E}">
        <p14:creationId xmlns:p14="http://schemas.microsoft.com/office/powerpoint/2010/main" val="338286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8413" y="2143289"/>
            <a:ext cx="7619133" cy="3657599"/>
          </a:xfrm>
        </p:spPr>
        <p:txBody>
          <a:bodyPr/>
          <a:lstStyle/>
          <a:p>
            <a:r>
              <a:rPr lang="en-US" dirty="0" smtClean="0"/>
              <a:t>OpenCL like Separate compilation </a:t>
            </a:r>
            <a:r>
              <a:rPr lang="mr-IN" dirty="0" smtClean="0"/>
              <a:t>–</a:t>
            </a:r>
            <a:r>
              <a:rPr lang="en-US" dirty="0" smtClean="0"/>
              <a:t> no compile time info</a:t>
            </a:r>
          </a:p>
          <a:p>
            <a:r>
              <a:rPr lang="en-US" dirty="0" smtClean="0"/>
              <a:t>SYCL like hybrid source code </a:t>
            </a:r>
            <a:r>
              <a:rPr lang="mr-IN" dirty="0" smtClean="0"/>
              <a:t>–</a:t>
            </a:r>
            <a:r>
              <a:rPr lang="en-US" dirty="0" smtClean="0"/>
              <a:t> kernel is one lambda long, highly nested, hides a lot of runtime magic</a:t>
            </a:r>
          </a:p>
          <a:p>
            <a:r>
              <a:rPr lang="en-US" dirty="0" smtClean="0"/>
              <a:t>CUDA like hybrid source </a:t>
            </a:r>
            <a:r>
              <a:rPr lang="mr-IN" dirty="0" smtClean="0"/>
              <a:t>–</a:t>
            </a:r>
            <a:r>
              <a:rPr lang="en-US" dirty="0" smtClean="0"/>
              <a:t> runtime magic, semantic validation harder</a:t>
            </a:r>
          </a:p>
          <a:p>
            <a:r>
              <a:rPr lang="en-US" dirty="0" smtClean="0"/>
              <a:t>Want something that fits well with modules &amp; retains compile time information</a:t>
            </a:r>
          </a:p>
          <a:p>
            <a:endParaRPr lang="en-US" dirty="0" smtClean="0"/>
          </a:p>
          <a:p>
            <a:endParaRPr lang="en-US" dirty="0"/>
          </a:p>
        </p:txBody>
      </p:sp>
      <p:sp>
        <p:nvSpPr>
          <p:cNvPr id="3" name="Title 2"/>
          <p:cNvSpPr>
            <a:spLocks noGrp="1"/>
          </p:cNvSpPr>
          <p:nvPr>
            <p:ph type="title"/>
          </p:nvPr>
        </p:nvSpPr>
        <p:spPr>
          <a:xfrm>
            <a:off x="777240" y="685801"/>
            <a:ext cx="7543800" cy="1457488"/>
          </a:xfrm>
        </p:spPr>
        <p:txBody>
          <a:bodyPr/>
          <a:lstStyle/>
          <a:p>
            <a:r>
              <a:rPr lang="en-US" dirty="0" smtClean="0"/>
              <a:t>Compilation Process Models</a:t>
            </a:r>
            <a:endParaRPr lang="en-US" dirty="0"/>
          </a:p>
        </p:txBody>
      </p:sp>
    </p:spTree>
    <p:extLst>
      <p:ext uri="{BB962C8B-B14F-4D97-AF65-F5344CB8AC3E}">
        <p14:creationId xmlns:p14="http://schemas.microsoft.com/office/powerpoint/2010/main" val="190456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600201"/>
            <a:ext cx="8049296" cy="3657599"/>
          </a:xfrm>
        </p:spPr>
        <p:txBody>
          <a:bodyPr/>
          <a:lstStyle/>
          <a:p>
            <a:r>
              <a:rPr lang="en-US" dirty="0" smtClean="0"/>
              <a:t>ldc2 </a:t>
            </a:r>
            <a:r>
              <a:rPr lang="mr-IN" dirty="0" smtClean="0"/>
              <a:t>–</a:t>
            </a:r>
            <a:r>
              <a:rPr lang="en-US" dirty="0" err="1" smtClean="0"/>
              <a:t>mdcompute</a:t>
            </a:r>
            <a:r>
              <a:rPr lang="en-US" dirty="0" smtClean="0"/>
              <a:t>-targets=ocl-220,cuda-620 </a:t>
            </a:r>
            <a:r>
              <a:rPr lang="en-US" dirty="0" err="1" smtClean="0"/>
              <a:t>files.d</a:t>
            </a:r>
            <a:endParaRPr lang="en-US" dirty="0" smtClean="0"/>
          </a:p>
          <a:p>
            <a:r>
              <a:rPr lang="en-US" dirty="0" smtClean="0"/>
              <a:t>module normal;</a:t>
            </a:r>
          </a:p>
          <a:p>
            <a:r>
              <a:rPr lang="en-US" dirty="0" smtClean="0"/>
              <a:t>@compute(</a:t>
            </a:r>
            <a:r>
              <a:rPr lang="en-US" dirty="0" err="1" smtClean="0"/>
              <a:t>CompileFor.hostAndDevice</a:t>
            </a:r>
            <a:r>
              <a:rPr lang="en-US" dirty="0" smtClean="0"/>
              <a:t>) module </a:t>
            </a:r>
            <a:r>
              <a:rPr lang="en-US" dirty="0" err="1" smtClean="0"/>
              <a:t>shared_code</a:t>
            </a:r>
            <a:r>
              <a:rPr lang="en-US" dirty="0" smtClean="0"/>
              <a:t>;</a:t>
            </a:r>
          </a:p>
          <a:p>
            <a:r>
              <a:rPr lang="en-US" dirty="0" smtClean="0"/>
              <a:t>@compute(</a:t>
            </a:r>
            <a:r>
              <a:rPr lang="en-US" dirty="0" err="1" smtClean="0"/>
              <a:t>CompileFor.deviceOnly</a:t>
            </a:r>
            <a:r>
              <a:rPr lang="en-US" dirty="0" smtClean="0"/>
              <a:t>) module </a:t>
            </a:r>
            <a:r>
              <a:rPr lang="en-US" dirty="0" err="1" smtClean="0"/>
              <a:t>my_kernels</a:t>
            </a:r>
            <a:r>
              <a:rPr lang="en-US" dirty="0" smtClean="0"/>
              <a:t>;</a:t>
            </a:r>
          </a:p>
          <a:p>
            <a:r>
              <a:rPr lang="en-US" dirty="0" smtClean="0"/>
              <a:t>@kernel void foo(</a:t>
            </a:r>
            <a:r>
              <a:rPr lang="en-US" dirty="0" err="1" smtClean="0"/>
              <a:t>GlobalPointer!float</a:t>
            </a:r>
            <a:r>
              <a:rPr lang="en-US" dirty="0" smtClean="0"/>
              <a:t> f) { </a:t>
            </a:r>
            <a:r>
              <a:rPr lang="mr-IN" dirty="0" smtClean="0"/>
              <a:t>…</a:t>
            </a:r>
            <a:r>
              <a:rPr lang="en-AU" dirty="0" smtClean="0"/>
              <a:t> }</a:t>
            </a:r>
          </a:p>
          <a:p>
            <a:r>
              <a:rPr lang="en-AU" dirty="0" smtClean="0"/>
              <a:t>if (__</a:t>
            </a:r>
            <a:r>
              <a:rPr lang="en-AU" dirty="0" err="1" smtClean="0"/>
              <a:t>dcompute_reflect</a:t>
            </a:r>
            <a:r>
              <a:rPr lang="en-AU" dirty="0" smtClean="0"/>
              <a:t>(</a:t>
            </a:r>
            <a:r>
              <a:rPr lang="en-AU" dirty="0" err="1" smtClean="0"/>
              <a:t>target,version</a:t>
            </a:r>
            <a:r>
              <a:rPr lang="en-AU" dirty="0" smtClean="0"/>
              <a:t>)) { </a:t>
            </a:r>
            <a:r>
              <a:rPr lang="mr-IN" dirty="0" smtClean="0"/>
              <a:t>…</a:t>
            </a:r>
            <a:r>
              <a:rPr lang="en-AU" dirty="0" smtClean="0"/>
              <a:t> }</a:t>
            </a:r>
          </a:p>
          <a:p>
            <a:r>
              <a:rPr lang="en-US" dirty="0" err="1" smtClean="0"/>
              <a:t>GlobalPointer!T</a:t>
            </a:r>
            <a:r>
              <a:rPr lang="en-US" dirty="0" smtClean="0"/>
              <a:t> -&gt; { T </a:t>
            </a:r>
            <a:r>
              <a:rPr lang="en-US" dirty="0" err="1" smtClean="0"/>
              <a:t>addrspace</a:t>
            </a:r>
            <a:r>
              <a:rPr lang="en-US" dirty="0" smtClean="0"/>
              <a:t>(n)* }</a:t>
            </a:r>
          </a:p>
          <a:p>
            <a:r>
              <a:rPr lang="en-US" dirty="0" smtClean="0"/>
              <a:t>ABI</a:t>
            </a:r>
          </a:p>
          <a:p>
            <a:r>
              <a:rPr lang="en-US" dirty="0" smtClean="0"/>
              <a:t>Metadata</a:t>
            </a:r>
            <a:endParaRPr lang="en-US" dirty="0"/>
          </a:p>
        </p:txBody>
      </p:sp>
      <p:sp>
        <p:nvSpPr>
          <p:cNvPr id="3" name="Title 2"/>
          <p:cNvSpPr>
            <a:spLocks noGrp="1"/>
          </p:cNvSpPr>
          <p:nvPr>
            <p:ph type="title"/>
          </p:nvPr>
        </p:nvSpPr>
        <p:spPr>
          <a:xfrm>
            <a:off x="777240" y="685801"/>
            <a:ext cx="7543800" cy="914400"/>
          </a:xfrm>
        </p:spPr>
        <p:txBody>
          <a:bodyPr/>
          <a:lstStyle/>
          <a:p>
            <a:r>
              <a:rPr lang="en-US" dirty="0" smtClean="0"/>
              <a:t>Compilation Process</a:t>
            </a:r>
            <a:endParaRPr lang="en-US" dirty="0"/>
          </a:p>
        </p:txBody>
      </p:sp>
    </p:spTree>
    <p:extLst>
      <p:ext uri="{BB962C8B-B14F-4D97-AF65-F5344CB8AC3E}">
        <p14:creationId xmlns:p14="http://schemas.microsoft.com/office/powerpoint/2010/main" val="180192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335452"/>
            <a:ext cx="7452360" cy="5149700"/>
          </a:xfrm>
        </p:spPr>
        <p:txBody>
          <a:bodyPr>
            <a:normAutofit fontScale="85000" lnSpcReduction="20000"/>
          </a:bodyPr>
          <a:lstStyle/>
          <a:p>
            <a:pPr marL="18288" indent="0">
              <a:buNone/>
            </a:pPr>
            <a:r>
              <a:rPr lang="en-US" dirty="0" smtClean="0">
                <a:latin typeface="Andale Mono"/>
                <a:cs typeface="Andale Mono"/>
              </a:rPr>
              <a:t>void </a:t>
            </a:r>
            <a:r>
              <a:rPr lang="en-US" dirty="0">
                <a:latin typeface="Andale Mono"/>
                <a:cs typeface="Andale Mono"/>
              </a:rPr>
              <a:t>visit(</a:t>
            </a:r>
            <a:r>
              <a:rPr lang="en-US" dirty="0" err="1">
                <a:latin typeface="Andale Mono"/>
                <a:cs typeface="Andale Mono"/>
              </a:rPr>
              <a:t>IfStatement</a:t>
            </a:r>
            <a:r>
              <a:rPr lang="en-US" dirty="0">
                <a:latin typeface="Andale Mono"/>
                <a:cs typeface="Andale Mono"/>
              </a:rPr>
              <a:t> *</a:t>
            </a:r>
            <a:r>
              <a:rPr lang="en-US" dirty="0" err="1">
                <a:latin typeface="Andale Mono"/>
                <a:cs typeface="Andale Mono"/>
              </a:rPr>
              <a:t>stmt</a:t>
            </a:r>
            <a:r>
              <a:rPr lang="en-US" dirty="0">
                <a:latin typeface="Andale Mono"/>
                <a:cs typeface="Andale Mono"/>
              </a:rPr>
              <a:t>) </a:t>
            </a:r>
            <a:r>
              <a:rPr lang="en-US" dirty="0" smtClean="0">
                <a:latin typeface="Andale Mono"/>
                <a:cs typeface="Andale Mono"/>
              </a:rPr>
              <a:t>override {</a:t>
            </a:r>
          </a:p>
          <a:p>
            <a:pPr marL="18288" indent="0">
              <a:buNone/>
            </a:pPr>
            <a:r>
              <a:rPr lang="en-US" dirty="0" smtClean="0">
                <a:latin typeface="Andale Mono"/>
                <a:cs typeface="Andale Mono"/>
              </a:rPr>
              <a:t>  // Some debug and PGO stuff</a:t>
            </a:r>
            <a:endParaRPr lang="en-US" dirty="0">
              <a:latin typeface="Andale Mono"/>
              <a:cs typeface="Andale Mono"/>
            </a:endParaRPr>
          </a:p>
          <a:p>
            <a:pPr marL="18288" indent="0">
              <a:buNone/>
            </a:pPr>
            <a:r>
              <a:rPr lang="en-US" dirty="0" smtClean="0">
                <a:latin typeface="Andale Mono"/>
                <a:cs typeface="Andale Mono"/>
              </a:rPr>
              <a:t> </a:t>
            </a:r>
            <a:r>
              <a:rPr lang="en-US" dirty="0">
                <a:latin typeface="Andale Mono"/>
                <a:cs typeface="Andale Mono"/>
              </a:rPr>
              <a:t> </a:t>
            </a:r>
            <a:r>
              <a:rPr lang="en-US" dirty="0" smtClean="0">
                <a:latin typeface="Andale Mono"/>
                <a:cs typeface="Andale Mono"/>
              </a:rPr>
              <a:t>if </a:t>
            </a:r>
            <a:r>
              <a:rPr lang="en-US" dirty="0">
                <a:latin typeface="Andale Mono"/>
                <a:cs typeface="Andale Mono"/>
              </a:rPr>
              <a:t>(</a:t>
            </a:r>
            <a:r>
              <a:rPr lang="en-US" dirty="0" err="1">
                <a:latin typeface="Andale Mono"/>
                <a:cs typeface="Andale Mono"/>
              </a:rPr>
              <a:t>stmt</a:t>
            </a:r>
            <a:r>
              <a:rPr lang="en-US" dirty="0">
                <a:latin typeface="Andale Mono"/>
                <a:cs typeface="Andale Mono"/>
              </a:rPr>
              <a:t>-&gt;condition-&gt;op == </a:t>
            </a:r>
            <a:r>
              <a:rPr lang="en-US" dirty="0" err="1">
                <a:latin typeface="Andale Mono"/>
                <a:cs typeface="Andale Mono"/>
              </a:rPr>
              <a:t>TOKcall</a:t>
            </a:r>
            <a:r>
              <a:rPr lang="en-US" dirty="0">
                <a:latin typeface="Andale Mono"/>
                <a:cs typeface="Andale Mono"/>
              </a:rPr>
              <a:t>) {</a:t>
            </a:r>
          </a:p>
          <a:p>
            <a:pPr marL="18288" indent="0">
              <a:buNone/>
            </a:pPr>
            <a:r>
              <a:rPr lang="en-US" dirty="0">
                <a:latin typeface="Andale Mono"/>
                <a:cs typeface="Andale Mono"/>
              </a:rPr>
              <a:t>   </a:t>
            </a:r>
            <a:r>
              <a:rPr lang="en-US" dirty="0">
                <a:latin typeface="Andale Mono"/>
                <a:cs typeface="Andale Mono"/>
              </a:rPr>
              <a:t> </a:t>
            </a:r>
            <a:r>
              <a:rPr lang="en-US" dirty="0" smtClean="0">
                <a:latin typeface="Andale Mono"/>
                <a:cs typeface="Andale Mono"/>
              </a:rPr>
              <a:t>auto </a:t>
            </a:r>
            <a:r>
              <a:rPr lang="en-US" dirty="0" err="1">
                <a:latin typeface="Andale Mono"/>
                <a:cs typeface="Andale Mono"/>
              </a:rPr>
              <a:t>ce</a:t>
            </a:r>
            <a:r>
              <a:rPr lang="en-US" dirty="0">
                <a:latin typeface="Andale Mono"/>
                <a:cs typeface="Andale Mono"/>
              </a:rPr>
              <a:t> = (</a:t>
            </a:r>
            <a:r>
              <a:rPr lang="en-US" dirty="0" err="1">
                <a:latin typeface="Andale Mono"/>
                <a:cs typeface="Andale Mono"/>
              </a:rPr>
              <a:t>CallExp</a:t>
            </a:r>
            <a:r>
              <a:rPr lang="en-US" dirty="0">
                <a:latin typeface="Andale Mono"/>
                <a:cs typeface="Andale Mono"/>
              </a:rPr>
              <a:t> *)</a:t>
            </a:r>
            <a:r>
              <a:rPr lang="en-US" dirty="0" err="1">
                <a:latin typeface="Andale Mono"/>
                <a:cs typeface="Andale Mono"/>
              </a:rPr>
              <a:t>stmt</a:t>
            </a:r>
            <a:r>
              <a:rPr lang="en-US" dirty="0">
                <a:latin typeface="Andale Mono"/>
                <a:cs typeface="Andale Mono"/>
              </a:rPr>
              <a:t>-&gt;condition;</a:t>
            </a:r>
          </a:p>
          <a:p>
            <a:pPr marL="18288" indent="0">
              <a:buNone/>
            </a:pPr>
            <a:r>
              <a:rPr lang="mr-IN" dirty="0">
                <a:latin typeface="Andale Mono"/>
                <a:cs typeface="Andale Mono"/>
              </a:rPr>
              <a:t>      if (ce-&gt;f &amp;&amp; ce-&gt;f-&gt;ident &amp;</a:t>
            </a:r>
            <a:r>
              <a:rPr lang="mr-IN" dirty="0" smtClean="0">
                <a:latin typeface="Andale Mono"/>
                <a:cs typeface="Andale Mono"/>
              </a:rPr>
              <a:t>&amp;</a:t>
            </a:r>
            <a:endParaRPr lang="en-AU" dirty="0" smtClean="0">
              <a:latin typeface="Andale Mono"/>
              <a:cs typeface="Andale Mono"/>
            </a:endParaRPr>
          </a:p>
          <a:p>
            <a:pPr marL="18288" indent="0">
              <a:buNone/>
            </a:pPr>
            <a:r>
              <a:rPr lang="en-AU" dirty="0">
                <a:latin typeface="Andale Mono"/>
                <a:cs typeface="Andale Mono"/>
              </a:rPr>
              <a:t> </a:t>
            </a:r>
            <a:r>
              <a:rPr lang="en-AU" dirty="0" smtClean="0">
                <a:latin typeface="Andale Mono"/>
                <a:cs typeface="Andale Mono"/>
              </a:rPr>
              <a:t>       </a:t>
            </a:r>
            <a:r>
              <a:rPr lang="mr-IN" dirty="0" smtClean="0">
                <a:latin typeface="Andale Mono"/>
                <a:cs typeface="Andale Mono"/>
              </a:rPr>
              <a:t> !strcmp</a:t>
            </a:r>
            <a:r>
              <a:rPr lang="mr-IN" dirty="0">
                <a:latin typeface="Andale Mono"/>
                <a:cs typeface="Andale Mono"/>
              </a:rPr>
              <a:t>(ce-&gt;f-&gt;ident-&gt;toChars(),</a:t>
            </a:r>
          </a:p>
          <a:p>
            <a:pPr marL="18288" indent="0">
              <a:buNone/>
            </a:pPr>
            <a:r>
              <a:rPr lang="en-AU" dirty="0" smtClean="0">
                <a:latin typeface="Andale Mono"/>
                <a:cs typeface="Andale Mono"/>
              </a:rPr>
              <a:t>         </a:t>
            </a:r>
            <a:r>
              <a:rPr lang="mr-IN" dirty="0" smtClean="0">
                <a:latin typeface="Andale Mono"/>
                <a:cs typeface="Andale Mono"/>
              </a:rPr>
              <a:t>"</a:t>
            </a:r>
            <a:r>
              <a:rPr lang="mr-IN" dirty="0">
                <a:latin typeface="Andale Mono"/>
                <a:cs typeface="Andale Mono"/>
              </a:rPr>
              <a:t>__dcompute_reflect")) {</a:t>
            </a:r>
          </a:p>
          <a:p>
            <a:pPr marL="18288" indent="0">
              <a:buNone/>
            </a:pPr>
            <a:r>
              <a:rPr lang="en-AU" dirty="0" smtClean="0">
                <a:latin typeface="Andale Mono"/>
                <a:cs typeface="Andale Mono"/>
              </a:rPr>
              <a:t>        </a:t>
            </a:r>
            <a:r>
              <a:rPr lang="mr-IN" dirty="0" smtClean="0">
                <a:latin typeface="Andale Mono"/>
                <a:cs typeface="Andale Mono"/>
              </a:rPr>
              <a:t>if (</a:t>
            </a:r>
            <a:r>
              <a:rPr lang="en-AU" dirty="0" smtClean="0">
                <a:latin typeface="Andale Mono"/>
                <a:cs typeface="Andale Mono"/>
              </a:rPr>
              <a:t>match(</a:t>
            </a:r>
            <a:r>
              <a:rPr lang="en-AU" dirty="0" err="1" smtClean="0">
                <a:latin typeface="Andale Mono"/>
                <a:cs typeface="Andale Mono"/>
              </a:rPr>
              <a:t>ce</a:t>
            </a:r>
            <a:r>
              <a:rPr lang="en-AU" dirty="0" smtClean="0">
                <a:latin typeface="Andale Mono"/>
                <a:cs typeface="Andale Mono"/>
              </a:rPr>
              <a:t>-&gt;arguments)</a:t>
            </a:r>
            <a:r>
              <a:rPr lang="mr-IN" dirty="0" smtClean="0">
                <a:latin typeface="Andale Mono"/>
                <a:cs typeface="Andale Mono"/>
              </a:rPr>
              <a:t>) </a:t>
            </a:r>
            <a:r>
              <a:rPr lang="mr-IN" dirty="0">
                <a:latin typeface="Andale Mono"/>
                <a:cs typeface="Andale Mono"/>
              </a:rPr>
              <a:t>{</a:t>
            </a:r>
          </a:p>
          <a:p>
            <a:pPr marL="18288" indent="0">
              <a:buNone/>
            </a:pPr>
            <a:r>
              <a:rPr lang="en-AU" dirty="0" smtClean="0">
                <a:latin typeface="Andale Mono"/>
                <a:cs typeface="Andale Mono"/>
              </a:rPr>
              <a:t>          </a:t>
            </a:r>
            <a:r>
              <a:rPr lang="mr-IN" dirty="0" smtClean="0">
                <a:latin typeface="Andale Mono"/>
                <a:cs typeface="Andale Mono"/>
              </a:rPr>
              <a:t>stmt</a:t>
            </a:r>
            <a:r>
              <a:rPr lang="mr-IN" dirty="0">
                <a:latin typeface="Andale Mono"/>
                <a:cs typeface="Andale Mono"/>
              </a:rPr>
              <a:t>-&gt;ifbody-&gt;accept(this);</a:t>
            </a:r>
          </a:p>
          <a:p>
            <a:pPr marL="18288" indent="0">
              <a:buNone/>
            </a:pPr>
            <a:r>
              <a:rPr lang="en-US" dirty="0">
                <a:latin typeface="Andale Mono"/>
                <a:cs typeface="Andale Mono"/>
              </a:rPr>
              <a:t>        </a:t>
            </a:r>
            <a:r>
              <a:rPr lang="en-US" dirty="0" smtClean="0">
                <a:latin typeface="Andale Mono"/>
                <a:cs typeface="Andale Mono"/>
              </a:rPr>
              <a:t>else </a:t>
            </a:r>
            <a:r>
              <a:rPr lang="en-US" dirty="0">
                <a:latin typeface="Andale Mono"/>
                <a:cs typeface="Andale Mono"/>
              </a:rPr>
              <a:t>if (</a:t>
            </a:r>
            <a:r>
              <a:rPr lang="en-US" dirty="0" err="1">
                <a:latin typeface="Andale Mono"/>
                <a:cs typeface="Andale Mono"/>
              </a:rPr>
              <a:t>stmt</a:t>
            </a:r>
            <a:r>
              <a:rPr lang="en-US" dirty="0">
                <a:latin typeface="Andale Mono"/>
                <a:cs typeface="Andale Mono"/>
              </a:rPr>
              <a:t>-&gt;</a:t>
            </a:r>
            <a:r>
              <a:rPr lang="en-US" dirty="0" err="1">
                <a:latin typeface="Andale Mono"/>
                <a:cs typeface="Andale Mono"/>
              </a:rPr>
              <a:t>elsebody</a:t>
            </a:r>
            <a:r>
              <a:rPr lang="en-US" dirty="0">
                <a:latin typeface="Andale Mono"/>
                <a:cs typeface="Andale Mono"/>
              </a:rPr>
              <a:t>)</a:t>
            </a:r>
          </a:p>
          <a:p>
            <a:pPr marL="18288" indent="0">
              <a:buNone/>
            </a:pPr>
            <a:r>
              <a:rPr lang="en-US" dirty="0">
                <a:latin typeface="Andale Mono"/>
                <a:cs typeface="Andale Mono"/>
              </a:rPr>
              <a:t>            </a:t>
            </a:r>
            <a:r>
              <a:rPr lang="en-US" dirty="0" err="1">
                <a:latin typeface="Andale Mono"/>
                <a:cs typeface="Andale Mono"/>
              </a:rPr>
              <a:t>stmt</a:t>
            </a:r>
            <a:r>
              <a:rPr lang="en-US" dirty="0">
                <a:latin typeface="Andale Mono"/>
                <a:cs typeface="Andale Mono"/>
              </a:rPr>
              <a:t>-&gt;</a:t>
            </a:r>
            <a:r>
              <a:rPr lang="en-US" dirty="0" err="1">
                <a:latin typeface="Andale Mono"/>
                <a:cs typeface="Andale Mono"/>
              </a:rPr>
              <a:t>elsebody</a:t>
            </a:r>
            <a:r>
              <a:rPr lang="en-US" dirty="0">
                <a:latin typeface="Andale Mono"/>
                <a:cs typeface="Andale Mono"/>
              </a:rPr>
              <a:t>-&gt;accept(this);</a:t>
            </a:r>
          </a:p>
          <a:p>
            <a:pPr marL="18288" indent="0">
              <a:buNone/>
            </a:pPr>
            <a:r>
              <a:rPr lang="mr-IN" dirty="0">
                <a:latin typeface="Andale Mono"/>
                <a:cs typeface="Andale Mono"/>
              </a:rPr>
              <a:t>        }</a:t>
            </a:r>
          </a:p>
          <a:p>
            <a:pPr marL="18288" indent="0">
              <a:buNone/>
            </a:pPr>
            <a:r>
              <a:rPr lang="en-AU" dirty="0" smtClean="0">
                <a:latin typeface="Andale Mono"/>
                <a:cs typeface="Andale Mono"/>
              </a:rPr>
              <a:t>       </a:t>
            </a:r>
            <a:r>
              <a:rPr lang="mr-IN" dirty="0" smtClean="0">
                <a:latin typeface="Andale Mono"/>
                <a:cs typeface="Andale Mono"/>
              </a:rPr>
              <a:t>return</a:t>
            </a:r>
            <a:r>
              <a:rPr lang="mr-IN" dirty="0">
                <a:latin typeface="Andale Mono"/>
                <a:cs typeface="Andale Mono"/>
              </a:rPr>
              <a:t>;</a:t>
            </a:r>
          </a:p>
          <a:p>
            <a:pPr marL="18288" indent="0">
              <a:buNone/>
            </a:pPr>
            <a:r>
              <a:rPr lang="mr-IN" dirty="0">
                <a:latin typeface="Andale Mono"/>
                <a:cs typeface="Andale Mono"/>
              </a:rPr>
              <a:t>      }</a:t>
            </a:r>
          </a:p>
          <a:p>
            <a:pPr marL="18288" indent="0">
              <a:buNone/>
            </a:pPr>
            <a:r>
              <a:rPr lang="mr-IN" dirty="0">
                <a:latin typeface="Andale Mono"/>
                <a:cs typeface="Andale Mono"/>
              </a:rPr>
              <a:t>    </a:t>
            </a:r>
            <a:r>
              <a:rPr lang="mr-IN" dirty="0" smtClean="0">
                <a:latin typeface="Andale Mono"/>
                <a:cs typeface="Andale Mono"/>
              </a:rPr>
              <a:t>}</a:t>
            </a:r>
            <a:endParaRPr lang="en-AU" dirty="0" smtClean="0">
              <a:latin typeface="Andale Mono"/>
              <a:cs typeface="Andale Mono"/>
            </a:endParaRPr>
          </a:p>
          <a:p>
            <a:pPr marL="18288" indent="0">
              <a:buNone/>
            </a:pPr>
            <a:r>
              <a:rPr lang="en-AU" dirty="0" smtClean="0">
                <a:latin typeface="Andale Mono"/>
                <a:cs typeface="Andale Mono"/>
              </a:rPr>
              <a:t>  //...</a:t>
            </a:r>
          </a:p>
          <a:p>
            <a:pPr marL="18288" indent="0">
              <a:buNone/>
            </a:pPr>
            <a:r>
              <a:rPr lang="en-AU" dirty="0">
                <a:latin typeface="Andale Mono"/>
                <a:cs typeface="Andale Mono"/>
              </a:rPr>
              <a:t>}</a:t>
            </a:r>
            <a:endParaRPr lang="en-US" dirty="0">
              <a:latin typeface="Andale Mono"/>
              <a:cs typeface="Andale Mono"/>
            </a:endParaRPr>
          </a:p>
        </p:txBody>
      </p:sp>
      <p:sp>
        <p:nvSpPr>
          <p:cNvPr id="3" name="Title 2"/>
          <p:cNvSpPr>
            <a:spLocks noGrp="1"/>
          </p:cNvSpPr>
          <p:nvPr>
            <p:ph type="title"/>
          </p:nvPr>
        </p:nvSpPr>
        <p:spPr>
          <a:xfrm>
            <a:off x="365568" y="421052"/>
            <a:ext cx="8561978" cy="914400"/>
          </a:xfrm>
        </p:spPr>
        <p:txBody>
          <a:bodyPr/>
          <a:lstStyle/>
          <a:p>
            <a:r>
              <a:rPr lang="en-US" sz="4400" dirty="0" err="1" smtClean="0"/>
              <a:t>Codegen</a:t>
            </a:r>
            <a:r>
              <a:rPr lang="en-US" sz="4400" dirty="0" smtClean="0"/>
              <a:t> conditional compilation</a:t>
            </a:r>
            <a:endParaRPr lang="en-US" sz="4400" dirty="0"/>
          </a:p>
        </p:txBody>
      </p:sp>
    </p:spTree>
    <p:extLst>
      <p:ext uri="{BB962C8B-B14F-4D97-AF65-F5344CB8AC3E}">
        <p14:creationId xmlns:p14="http://schemas.microsoft.com/office/powerpoint/2010/main" val="331609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32820" y="1371966"/>
            <a:ext cx="6696780" cy="3657599"/>
          </a:xfrm>
        </p:spPr>
        <p:txBody>
          <a:bodyPr/>
          <a:lstStyle/>
          <a:p>
            <a:r>
              <a:rPr lang="en-US" dirty="0" smtClean="0"/>
              <a:t>Done in one compilation (Host, CUDA &amp; OpenCL)</a:t>
            </a:r>
          </a:p>
          <a:p>
            <a:r>
              <a:rPr lang="en-US" dirty="0" smtClean="0"/>
              <a:t>No need to worry about </a:t>
            </a:r>
            <a:r>
              <a:rPr lang="en-US" dirty="0" smtClean="0"/>
              <a:t>templates</a:t>
            </a:r>
            <a:endParaRPr lang="en-US" dirty="0" smtClean="0"/>
          </a:p>
          <a:p>
            <a:r>
              <a:rPr lang="en-US" dirty="0" smtClean="0"/>
              <a:t>Get compile time info on </a:t>
            </a:r>
            <a:r>
              <a:rPr lang="en-US" dirty="0" smtClean="0"/>
              <a:t>kernels</a:t>
            </a:r>
            <a:endParaRPr lang="en-US" dirty="0"/>
          </a:p>
        </p:txBody>
      </p:sp>
      <p:sp>
        <p:nvSpPr>
          <p:cNvPr id="3" name="Title 2"/>
          <p:cNvSpPr>
            <a:spLocks noGrp="1"/>
          </p:cNvSpPr>
          <p:nvPr>
            <p:ph type="title"/>
          </p:nvPr>
        </p:nvSpPr>
        <p:spPr>
          <a:xfrm>
            <a:off x="777240" y="685801"/>
            <a:ext cx="7543800" cy="914400"/>
          </a:xfrm>
        </p:spPr>
        <p:txBody>
          <a:bodyPr/>
          <a:lstStyle/>
          <a:p>
            <a:r>
              <a:rPr lang="en-US" dirty="0" smtClean="0"/>
              <a:t>Benefits</a:t>
            </a:r>
            <a:endParaRPr lang="en-US" dirty="0"/>
          </a:p>
        </p:txBody>
      </p:sp>
    </p:spTree>
    <p:extLst>
      <p:ext uri="{BB962C8B-B14F-4D97-AF65-F5344CB8AC3E}">
        <p14:creationId xmlns:p14="http://schemas.microsoft.com/office/powerpoint/2010/main" val="271405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600201"/>
            <a:ext cx="6096000" cy="4575284"/>
          </a:xfrm>
        </p:spPr>
        <p:txBody>
          <a:bodyPr>
            <a:normAutofit/>
          </a:bodyPr>
          <a:lstStyle/>
          <a:p>
            <a:r>
              <a:rPr lang="en-US" dirty="0" smtClean="0"/>
              <a:t>Standard Library for compute operations</a:t>
            </a:r>
          </a:p>
          <a:p>
            <a:pPr lvl="1"/>
            <a:r>
              <a:rPr lang="en-US" dirty="0" smtClean="0"/>
              <a:t>For use with kernels</a:t>
            </a:r>
          </a:p>
          <a:p>
            <a:r>
              <a:rPr lang="en-US" dirty="0" smtClean="0"/>
              <a:t>Driver</a:t>
            </a:r>
          </a:p>
          <a:p>
            <a:pPr lvl="1"/>
            <a:r>
              <a:rPr lang="en-US" dirty="0" smtClean="0"/>
              <a:t>Abstraction over </a:t>
            </a:r>
            <a:r>
              <a:rPr lang="en-US" dirty="0" err="1" smtClean="0"/>
              <a:t>OpenCl</a:t>
            </a:r>
            <a:r>
              <a:rPr lang="en-US" dirty="0" smtClean="0"/>
              <a:t> and CUDA runtimes</a:t>
            </a:r>
          </a:p>
          <a:p>
            <a:pPr lvl="1"/>
            <a:r>
              <a:rPr lang="en-US" dirty="0" smtClean="0"/>
              <a:t>Handles Device and Host interactions</a:t>
            </a:r>
          </a:p>
          <a:p>
            <a:pPr lvl="1"/>
            <a:r>
              <a:rPr lang="en-US" dirty="0" smtClean="0"/>
              <a:t>Launching kernels </a:t>
            </a:r>
          </a:p>
          <a:p>
            <a:pPr lvl="1"/>
            <a:r>
              <a:rPr lang="en-US" dirty="0" smtClean="0"/>
              <a:t>Managing memory</a:t>
            </a:r>
          </a:p>
          <a:p>
            <a:r>
              <a:rPr lang="en-US" dirty="0" smtClean="0"/>
              <a:t>Standard collection of </a:t>
            </a:r>
            <a:r>
              <a:rPr lang="en-US" dirty="0" smtClean="0"/>
              <a:t>Kernels</a:t>
            </a:r>
            <a:endParaRPr lang="en-US" dirty="0" smtClean="0"/>
          </a:p>
        </p:txBody>
      </p:sp>
      <p:sp>
        <p:nvSpPr>
          <p:cNvPr id="3" name="Title 2"/>
          <p:cNvSpPr>
            <a:spLocks noGrp="1"/>
          </p:cNvSpPr>
          <p:nvPr>
            <p:ph type="title"/>
          </p:nvPr>
        </p:nvSpPr>
        <p:spPr>
          <a:xfrm>
            <a:off x="777240" y="685801"/>
            <a:ext cx="7543800" cy="914400"/>
          </a:xfrm>
        </p:spPr>
        <p:txBody>
          <a:bodyPr/>
          <a:lstStyle/>
          <a:p>
            <a:r>
              <a:rPr lang="en-US" dirty="0" smtClean="0"/>
              <a:t>DCompute</a:t>
            </a:r>
            <a:endParaRPr lang="en-US" dirty="0"/>
          </a:p>
        </p:txBody>
      </p:sp>
    </p:spTree>
    <p:extLst>
      <p:ext uri="{BB962C8B-B14F-4D97-AF65-F5344CB8AC3E}">
        <p14:creationId xmlns:p14="http://schemas.microsoft.com/office/powerpoint/2010/main" val="400374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600850"/>
            <a:ext cx="6096000" cy="4691429"/>
          </a:xfrm>
        </p:spPr>
        <p:txBody>
          <a:bodyPr>
            <a:normAutofit/>
          </a:bodyPr>
          <a:lstStyle/>
          <a:p>
            <a:r>
              <a:rPr lang="en-US" dirty="0" smtClean="0"/>
              <a:t>Indexation</a:t>
            </a:r>
          </a:p>
          <a:p>
            <a:r>
              <a:rPr lang="en-US" dirty="0" smtClean="0"/>
              <a:t>Synchronisation primitives</a:t>
            </a:r>
            <a:endParaRPr lang="en-US" dirty="0" smtClean="0"/>
          </a:p>
          <a:p>
            <a:r>
              <a:rPr lang="en-US" dirty="0" smtClean="0"/>
              <a:t>Vectors </a:t>
            </a:r>
            <a:r>
              <a:rPr lang="en-US" dirty="0" smtClean="0"/>
              <a:t>(SIMD &amp; geometric)</a:t>
            </a:r>
          </a:p>
          <a:p>
            <a:r>
              <a:rPr lang="en-US" dirty="0" smtClean="0"/>
              <a:t>Math (the usual)</a:t>
            </a:r>
          </a:p>
          <a:p>
            <a:r>
              <a:rPr lang="en-US" dirty="0" smtClean="0"/>
              <a:t>Images (1d,2d,3d + arrays, cubes)</a:t>
            </a:r>
          </a:p>
          <a:p>
            <a:r>
              <a:rPr lang="en-US" dirty="0" err="1" smtClean="0"/>
              <a:t>Matricies</a:t>
            </a:r>
            <a:r>
              <a:rPr lang="en-US" dirty="0" smtClean="0"/>
              <a:t> (small fixed size)</a:t>
            </a:r>
          </a:p>
          <a:p>
            <a:r>
              <a:rPr lang="en-US" dirty="0" smtClean="0"/>
              <a:t>Packing</a:t>
            </a:r>
            <a:endParaRPr lang="en-US" dirty="0" smtClean="0"/>
          </a:p>
          <a:p>
            <a:r>
              <a:rPr lang="en-US" dirty="0" smtClean="0"/>
              <a:t>Atomics</a:t>
            </a:r>
          </a:p>
          <a:p>
            <a:r>
              <a:rPr lang="en-US" dirty="0" smtClean="0"/>
              <a:t>Work Group operations</a:t>
            </a:r>
          </a:p>
          <a:p>
            <a:r>
              <a:rPr lang="en-US" dirty="0" smtClean="0"/>
              <a:t> Backed by</a:t>
            </a:r>
          </a:p>
          <a:p>
            <a:pPr lvl="1"/>
            <a:r>
              <a:rPr lang="en-US" dirty="0" smtClean="0"/>
              <a:t>CUDA: </a:t>
            </a:r>
            <a:r>
              <a:rPr lang="en-US" dirty="0" err="1" smtClean="0"/>
              <a:t>libdevice</a:t>
            </a:r>
            <a:r>
              <a:rPr lang="en-US" dirty="0" smtClean="0"/>
              <a:t> </a:t>
            </a:r>
            <a:r>
              <a:rPr lang="en-US" dirty="0" smtClean="0"/>
              <a:t> +  LLVM PTX </a:t>
            </a:r>
            <a:r>
              <a:rPr lang="en-US" dirty="0" err="1" smtClean="0"/>
              <a:t>intrinsics</a:t>
            </a:r>
            <a:endParaRPr lang="en-US" dirty="0" smtClean="0"/>
          </a:p>
          <a:p>
            <a:pPr lvl="1"/>
            <a:r>
              <a:rPr lang="en-US" dirty="0" smtClean="0"/>
              <a:t>OpenCL: intrinsic </a:t>
            </a:r>
            <a:r>
              <a:rPr lang="en-US" dirty="0" smtClean="0"/>
              <a:t>operation </a:t>
            </a:r>
            <a:r>
              <a:rPr lang="en-US" dirty="0" smtClean="0"/>
              <a:t>(Magic)</a:t>
            </a:r>
            <a:endParaRPr lang="en-US" dirty="0"/>
          </a:p>
        </p:txBody>
      </p:sp>
      <p:sp>
        <p:nvSpPr>
          <p:cNvPr id="3" name="Title 2"/>
          <p:cNvSpPr>
            <a:spLocks noGrp="1"/>
          </p:cNvSpPr>
          <p:nvPr>
            <p:ph type="title"/>
          </p:nvPr>
        </p:nvSpPr>
        <p:spPr>
          <a:xfrm>
            <a:off x="775640" y="686450"/>
            <a:ext cx="7543800" cy="914400"/>
          </a:xfrm>
        </p:spPr>
        <p:txBody>
          <a:bodyPr/>
          <a:lstStyle/>
          <a:p>
            <a:r>
              <a:rPr lang="en-US" dirty="0" smtClean="0"/>
              <a:t>Standard Library</a:t>
            </a:r>
            <a:endParaRPr lang="en-US" dirty="0"/>
          </a:p>
        </p:txBody>
      </p:sp>
    </p:spTree>
    <p:extLst>
      <p:ext uri="{BB962C8B-B14F-4D97-AF65-F5344CB8AC3E}">
        <p14:creationId xmlns:p14="http://schemas.microsoft.com/office/powerpoint/2010/main" val="399375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461352"/>
            <a:ext cx="7543800" cy="4171382"/>
          </a:xfrm>
        </p:spPr>
        <p:txBody>
          <a:bodyPr>
            <a:normAutofit fontScale="92500" lnSpcReduction="20000"/>
          </a:bodyPr>
          <a:lstStyle/>
          <a:p>
            <a:pPr marL="18288" indent="0">
              <a:buNone/>
            </a:pPr>
            <a:r>
              <a:rPr lang="en-US" dirty="0"/>
              <a:t>@compute(</a:t>
            </a:r>
            <a:r>
              <a:rPr lang="en-US" dirty="0" err="1"/>
              <a:t>CompileFor.deviceOnly</a:t>
            </a:r>
            <a:r>
              <a:rPr lang="en-US" dirty="0"/>
              <a:t>) module </a:t>
            </a:r>
            <a:r>
              <a:rPr lang="en-US" dirty="0" err="1"/>
              <a:t>dcompute.std.cuda.index</a:t>
            </a:r>
            <a:r>
              <a:rPr lang="en-US" dirty="0"/>
              <a:t>;</a:t>
            </a:r>
          </a:p>
          <a:p>
            <a:endParaRPr lang="en-US" dirty="0"/>
          </a:p>
          <a:p>
            <a:pPr marL="18288" indent="0">
              <a:buNone/>
            </a:pPr>
            <a:r>
              <a:rPr lang="en-US" dirty="0"/>
              <a:t>import </a:t>
            </a:r>
            <a:r>
              <a:rPr lang="en-US" dirty="0" err="1"/>
              <a:t>ldc.attributes</a:t>
            </a:r>
            <a:r>
              <a:rPr lang="en-US" dirty="0"/>
              <a:t>;</a:t>
            </a:r>
          </a:p>
          <a:p>
            <a:pPr marL="18288" indent="0">
              <a:buNone/>
            </a:pPr>
            <a:r>
              <a:rPr lang="en-US" dirty="0"/>
              <a:t>pure: </a:t>
            </a:r>
            <a:r>
              <a:rPr lang="en-US" dirty="0" err="1"/>
              <a:t>nothrow</a:t>
            </a:r>
            <a:r>
              <a:rPr lang="en-US" dirty="0"/>
              <a:t>: @</a:t>
            </a:r>
            <a:r>
              <a:rPr lang="en-US" dirty="0" err="1"/>
              <a:t>nogc</a:t>
            </a:r>
            <a:r>
              <a:rPr lang="en-US" dirty="0"/>
              <a:t>:</a:t>
            </a:r>
          </a:p>
          <a:p>
            <a:pPr marL="18288" indent="0">
              <a:buNone/>
            </a:pPr>
            <a:r>
              <a:rPr lang="en-US" dirty="0"/>
              <a:t>//</a:t>
            </a:r>
            <a:r>
              <a:rPr lang="en-US" dirty="0" err="1"/>
              <a:t>tid</a:t>
            </a:r>
            <a:r>
              <a:rPr lang="en-US" dirty="0"/>
              <a:t> = </a:t>
            </a:r>
            <a:r>
              <a:rPr lang="en-US" dirty="0" err="1"/>
              <a:t>threadId</a:t>
            </a:r>
            <a:endParaRPr lang="en-US" dirty="0"/>
          </a:p>
          <a:p>
            <a:pPr marL="18288" indent="0">
              <a:buNone/>
            </a:pPr>
            <a:r>
              <a:rPr lang="en-US" dirty="0"/>
              <a:t>pragma(</a:t>
            </a:r>
            <a:r>
              <a:rPr lang="en-US" dirty="0" err="1"/>
              <a:t>LDC_intrinsic</a:t>
            </a:r>
            <a:r>
              <a:rPr lang="en-US" dirty="0"/>
              <a:t>, "</a:t>
            </a:r>
            <a:r>
              <a:rPr lang="en-US" dirty="0" err="1"/>
              <a:t>llvm.nvvm.read.ptx.sreg.tid.x</a:t>
            </a:r>
            <a:r>
              <a:rPr lang="en-US" dirty="0"/>
              <a:t>")</a:t>
            </a:r>
          </a:p>
          <a:p>
            <a:pPr marL="18288" indent="0">
              <a:buNone/>
            </a:pPr>
            <a:r>
              <a:rPr lang="en-US" dirty="0" err="1"/>
              <a:t>uint</a:t>
            </a:r>
            <a:r>
              <a:rPr lang="en-US" dirty="0"/>
              <a:t> </a:t>
            </a:r>
            <a:r>
              <a:rPr lang="en-US" dirty="0" err="1"/>
              <a:t>tid_x</a:t>
            </a:r>
            <a:r>
              <a:rPr lang="en-US" dirty="0"/>
              <a:t>();</a:t>
            </a:r>
          </a:p>
          <a:p>
            <a:endParaRPr lang="en-US" dirty="0"/>
          </a:p>
          <a:p>
            <a:pPr marL="18288" indent="0">
              <a:buNone/>
            </a:pPr>
            <a:r>
              <a:rPr lang="en-US" dirty="0"/>
              <a:t>pragma(</a:t>
            </a:r>
            <a:r>
              <a:rPr lang="en-US" dirty="0" err="1"/>
              <a:t>LDC_intrinsic</a:t>
            </a:r>
            <a:r>
              <a:rPr lang="en-US" dirty="0"/>
              <a:t>, "</a:t>
            </a:r>
            <a:r>
              <a:rPr lang="en-US" dirty="0" err="1"/>
              <a:t>llvm.nvvm.read.ptx.sreg.tid.y</a:t>
            </a:r>
            <a:r>
              <a:rPr lang="en-US" dirty="0"/>
              <a:t>")</a:t>
            </a:r>
          </a:p>
          <a:p>
            <a:pPr marL="18288" indent="0">
              <a:buNone/>
            </a:pPr>
            <a:r>
              <a:rPr lang="en-US" dirty="0" err="1"/>
              <a:t>uint</a:t>
            </a:r>
            <a:r>
              <a:rPr lang="en-US" dirty="0"/>
              <a:t> </a:t>
            </a:r>
            <a:r>
              <a:rPr lang="en-US" dirty="0" err="1"/>
              <a:t>tid_y</a:t>
            </a:r>
            <a:r>
              <a:rPr lang="en-US" dirty="0"/>
              <a:t>();</a:t>
            </a:r>
          </a:p>
          <a:p>
            <a:endParaRPr lang="en-US" dirty="0"/>
          </a:p>
          <a:p>
            <a:pPr marL="18288" indent="0">
              <a:buNone/>
            </a:pPr>
            <a:r>
              <a:rPr lang="en-US" dirty="0"/>
              <a:t>pragma(</a:t>
            </a:r>
            <a:r>
              <a:rPr lang="en-US" dirty="0" err="1"/>
              <a:t>LDC_intrinsic</a:t>
            </a:r>
            <a:r>
              <a:rPr lang="en-US" dirty="0"/>
              <a:t>, "</a:t>
            </a:r>
            <a:r>
              <a:rPr lang="en-US" dirty="0" err="1"/>
              <a:t>llvm.nvvm.read.ptx.sreg.tid.z</a:t>
            </a:r>
            <a:r>
              <a:rPr lang="en-US" dirty="0"/>
              <a:t>")</a:t>
            </a:r>
          </a:p>
          <a:p>
            <a:pPr marL="18288" indent="0">
              <a:buNone/>
            </a:pPr>
            <a:r>
              <a:rPr lang="en-US" dirty="0" err="1"/>
              <a:t>uint</a:t>
            </a:r>
            <a:r>
              <a:rPr lang="en-US" dirty="0"/>
              <a:t> </a:t>
            </a:r>
            <a:r>
              <a:rPr lang="en-US" dirty="0" err="1"/>
              <a:t>tid_z</a:t>
            </a:r>
            <a:r>
              <a:rPr lang="en-US" dirty="0"/>
              <a:t>();</a:t>
            </a:r>
            <a:endParaRPr lang="en-US" dirty="0">
              <a:latin typeface="Andale Mono"/>
              <a:cs typeface="Andale Mono"/>
            </a:endParaRPr>
          </a:p>
        </p:txBody>
      </p:sp>
      <p:sp>
        <p:nvSpPr>
          <p:cNvPr id="3" name="Title 2"/>
          <p:cNvSpPr>
            <a:spLocks noGrp="1"/>
          </p:cNvSpPr>
          <p:nvPr>
            <p:ph type="title"/>
          </p:nvPr>
        </p:nvSpPr>
        <p:spPr>
          <a:xfrm>
            <a:off x="777240" y="546951"/>
            <a:ext cx="7543800" cy="914400"/>
          </a:xfrm>
        </p:spPr>
        <p:txBody>
          <a:bodyPr/>
          <a:lstStyle/>
          <a:p>
            <a:r>
              <a:rPr lang="en-US" dirty="0" smtClean="0"/>
              <a:t>Standard Library (CUDA)</a:t>
            </a:r>
            <a:endParaRPr lang="en-US" dirty="0"/>
          </a:p>
        </p:txBody>
      </p:sp>
    </p:spTree>
    <p:extLst>
      <p:ext uri="{BB962C8B-B14F-4D97-AF65-F5344CB8AC3E}">
        <p14:creationId xmlns:p14="http://schemas.microsoft.com/office/powerpoint/2010/main" val="54425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474796"/>
            <a:ext cx="7861700" cy="5061471"/>
          </a:xfrm>
        </p:spPr>
        <p:txBody>
          <a:bodyPr>
            <a:normAutofit fontScale="85000" lnSpcReduction="20000"/>
          </a:bodyPr>
          <a:lstStyle/>
          <a:p>
            <a:pPr marL="18288" indent="0">
              <a:buNone/>
            </a:pPr>
            <a:r>
              <a:rPr lang="en-US" dirty="0"/>
              <a:t>@compute(</a:t>
            </a:r>
            <a:r>
              <a:rPr lang="en-US" dirty="0" err="1"/>
              <a:t>CompileFor.deviceOnly</a:t>
            </a:r>
            <a:r>
              <a:rPr lang="en-US" dirty="0"/>
              <a:t>) module </a:t>
            </a:r>
            <a:r>
              <a:rPr lang="en-US" dirty="0" err="1"/>
              <a:t>dcompute.std.opencl.index</a:t>
            </a:r>
            <a:r>
              <a:rPr lang="en-US" dirty="0"/>
              <a:t>;</a:t>
            </a:r>
          </a:p>
          <a:p>
            <a:endParaRPr lang="en-US" dirty="0"/>
          </a:p>
          <a:p>
            <a:pPr marL="18288" indent="0">
              <a:buNone/>
            </a:pPr>
            <a:r>
              <a:rPr lang="en-US" dirty="0"/>
              <a:t>import </a:t>
            </a:r>
            <a:r>
              <a:rPr lang="en-US" dirty="0" err="1"/>
              <a:t>ldc.attributes</a:t>
            </a:r>
            <a:r>
              <a:rPr lang="en-US" dirty="0"/>
              <a:t>;</a:t>
            </a:r>
          </a:p>
          <a:p>
            <a:pPr marL="18288" indent="0">
              <a:buNone/>
            </a:pPr>
            <a:endParaRPr lang="en-US" dirty="0"/>
          </a:p>
          <a:p>
            <a:pPr marL="18288" indent="0">
              <a:buNone/>
            </a:pPr>
            <a:r>
              <a:rPr lang="en-US" dirty="0"/>
              <a:t>// For mangling </a:t>
            </a:r>
            <a:r>
              <a:rPr lang="en-US" dirty="0" err="1"/>
              <a:t>pruposes</a:t>
            </a:r>
            <a:r>
              <a:rPr lang="en-US" dirty="0"/>
              <a:t> (Itanium), may need to change to pragma(mangle,"...")</a:t>
            </a:r>
          </a:p>
          <a:p>
            <a:pPr marL="18288" indent="0">
              <a:buNone/>
            </a:pPr>
            <a:r>
              <a:rPr lang="en-US" dirty="0"/>
              <a:t>// if we want to support windows.</a:t>
            </a:r>
          </a:p>
          <a:p>
            <a:pPr marL="18288" indent="0">
              <a:buNone/>
            </a:pPr>
            <a:r>
              <a:rPr lang="en-US" dirty="0"/>
              <a:t>extern(C++):</a:t>
            </a:r>
          </a:p>
          <a:p>
            <a:endParaRPr lang="en-US" dirty="0"/>
          </a:p>
          <a:p>
            <a:pPr marL="18288" indent="0">
              <a:buNone/>
            </a:pPr>
            <a:r>
              <a:rPr lang="en-US" dirty="0"/>
              <a:t>pure:</a:t>
            </a:r>
          </a:p>
          <a:p>
            <a:pPr marL="18288" indent="0">
              <a:buNone/>
            </a:pPr>
            <a:r>
              <a:rPr lang="en-US" dirty="0" err="1"/>
              <a:t>nothrow</a:t>
            </a:r>
            <a:r>
              <a:rPr lang="en-US" dirty="0"/>
              <a:t>:</a:t>
            </a:r>
          </a:p>
          <a:p>
            <a:pPr marL="18288" indent="0">
              <a:buNone/>
            </a:pPr>
            <a:r>
              <a:rPr lang="en-US" dirty="0"/>
              <a:t>@</a:t>
            </a:r>
            <a:r>
              <a:rPr lang="en-US" dirty="0" err="1"/>
              <a:t>nogc</a:t>
            </a:r>
            <a:r>
              <a:rPr lang="en-US" dirty="0"/>
              <a:t>:</a:t>
            </a:r>
          </a:p>
          <a:p>
            <a:endParaRPr lang="en-US" dirty="0"/>
          </a:p>
          <a:p>
            <a:pPr marL="18288" indent="0">
              <a:buNone/>
            </a:pPr>
            <a:r>
              <a:rPr lang="en-US" dirty="0"/>
              <a:t>// These really ought to be </a:t>
            </a:r>
            <a:r>
              <a:rPr lang="en-US" dirty="0" err="1"/>
              <a:t>intrinsics</a:t>
            </a:r>
            <a:r>
              <a:rPr lang="en-US" dirty="0"/>
              <a:t>, but </a:t>
            </a:r>
            <a:r>
              <a:rPr lang="en-US" dirty="0" smtClean="0"/>
              <a:t>they </a:t>
            </a:r>
            <a:r>
              <a:rPr lang="en-US" dirty="0"/>
              <a:t>aren't.</a:t>
            </a:r>
          </a:p>
          <a:p>
            <a:endParaRPr lang="en-US" dirty="0"/>
          </a:p>
          <a:p>
            <a:pPr marL="18288" indent="0">
              <a:buNone/>
            </a:pPr>
            <a:r>
              <a:rPr lang="en-US" dirty="0" err="1" smtClean="0"/>
              <a:t>uint</a:t>
            </a:r>
            <a:r>
              <a:rPr lang="en-US" dirty="0" smtClean="0"/>
              <a:t> </a:t>
            </a:r>
            <a:r>
              <a:rPr lang="en-US" dirty="0" err="1"/>
              <a:t>get_work_dim</a:t>
            </a:r>
            <a:r>
              <a:rPr lang="en-US" dirty="0"/>
              <a:t>();</a:t>
            </a:r>
          </a:p>
          <a:p>
            <a:endParaRPr lang="en-US" dirty="0"/>
          </a:p>
          <a:p>
            <a:pPr marL="18288" indent="0">
              <a:buNone/>
            </a:pPr>
            <a:r>
              <a:rPr lang="en-US" dirty="0" err="1" smtClean="0"/>
              <a:t>size_t</a:t>
            </a:r>
            <a:r>
              <a:rPr lang="en-US" dirty="0" smtClean="0"/>
              <a:t> </a:t>
            </a:r>
            <a:r>
              <a:rPr lang="en-US" dirty="0" err="1"/>
              <a:t>get_global_size</a:t>
            </a:r>
            <a:r>
              <a:rPr lang="en-US" dirty="0"/>
              <a:t>(</a:t>
            </a:r>
            <a:r>
              <a:rPr lang="en-US" dirty="0" err="1"/>
              <a:t>uint</a:t>
            </a:r>
            <a:r>
              <a:rPr lang="en-US" dirty="0"/>
              <a:t> </a:t>
            </a:r>
            <a:r>
              <a:rPr lang="en-US" dirty="0" err="1"/>
              <a:t>dimindx</a:t>
            </a:r>
            <a:r>
              <a:rPr lang="en-US" dirty="0"/>
              <a:t>);</a:t>
            </a:r>
          </a:p>
          <a:p>
            <a:pPr marL="18288" indent="0">
              <a:buNone/>
            </a:pPr>
            <a:endParaRPr lang="en-US" dirty="0">
              <a:latin typeface="Andale Mono"/>
              <a:cs typeface="Andale Mono"/>
            </a:endParaRPr>
          </a:p>
        </p:txBody>
      </p:sp>
      <p:sp>
        <p:nvSpPr>
          <p:cNvPr id="3" name="Title 2"/>
          <p:cNvSpPr>
            <a:spLocks noGrp="1"/>
          </p:cNvSpPr>
          <p:nvPr>
            <p:ph type="title"/>
          </p:nvPr>
        </p:nvSpPr>
        <p:spPr>
          <a:xfrm>
            <a:off x="777240" y="228601"/>
            <a:ext cx="7861700" cy="914400"/>
          </a:xfrm>
        </p:spPr>
        <p:txBody>
          <a:bodyPr/>
          <a:lstStyle/>
          <a:p>
            <a:r>
              <a:rPr lang="en-US" dirty="0" smtClean="0"/>
              <a:t>Standard Library (OpenCL)</a:t>
            </a:r>
            <a:endParaRPr lang="en-US" dirty="0"/>
          </a:p>
        </p:txBody>
      </p:sp>
    </p:spTree>
    <p:extLst>
      <p:ext uri="{BB962C8B-B14F-4D97-AF65-F5344CB8AC3E}">
        <p14:creationId xmlns:p14="http://schemas.microsoft.com/office/powerpoint/2010/main" val="212551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4000" y="1905000"/>
            <a:ext cx="8500533" cy="4267199"/>
          </a:xfrm>
        </p:spPr>
        <p:txBody>
          <a:bodyPr>
            <a:normAutofit/>
          </a:bodyPr>
          <a:lstStyle/>
          <a:p>
            <a:pPr marL="18288" indent="0">
              <a:buNone/>
            </a:pPr>
            <a:r>
              <a:rPr lang="en-US" dirty="0">
                <a:latin typeface="Andale Mono"/>
                <a:cs typeface="Andale Mono"/>
              </a:rPr>
              <a:t>@compute(</a:t>
            </a:r>
            <a:r>
              <a:rPr lang="en-US" dirty="0" err="1">
                <a:latin typeface="Andale Mono"/>
                <a:cs typeface="Andale Mono"/>
              </a:rPr>
              <a:t>CompileFor.hostAndDevice</a:t>
            </a:r>
            <a:r>
              <a:rPr lang="en-US" dirty="0">
                <a:latin typeface="Andale Mono"/>
                <a:cs typeface="Andale Mono"/>
              </a:rPr>
              <a:t>) module </a:t>
            </a:r>
            <a:r>
              <a:rPr lang="en-US" dirty="0" err="1">
                <a:latin typeface="Andale Mono"/>
                <a:cs typeface="Andale Mono"/>
              </a:rPr>
              <a:t>dcompute.std.index</a:t>
            </a:r>
            <a:r>
              <a:rPr lang="en-US" dirty="0">
                <a:latin typeface="Andale Mono"/>
                <a:cs typeface="Andale Mono"/>
              </a:rPr>
              <a:t>;</a:t>
            </a:r>
          </a:p>
          <a:p>
            <a:endParaRPr lang="en-US" dirty="0">
              <a:latin typeface="Andale Mono"/>
              <a:cs typeface="Andale Mono"/>
            </a:endParaRPr>
          </a:p>
          <a:p>
            <a:pPr marL="18288" indent="0">
              <a:buNone/>
            </a:pPr>
            <a:r>
              <a:rPr lang="en-US" dirty="0">
                <a:latin typeface="Andale Mono"/>
                <a:cs typeface="Andale Mono"/>
              </a:rPr>
              <a:t>import </a:t>
            </a:r>
            <a:r>
              <a:rPr lang="en-US" dirty="0" err="1">
                <a:latin typeface="Andale Mono"/>
                <a:cs typeface="Andale Mono"/>
              </a:rPr>
              <a:t>ldc.attributes</a:t>
            </a:r>
            <a:r>
              <a:rPr lang="en-US" dirty="0">
                <a:latin typeface="Andale Mono"/>
                <a:cs typeface="Andale Mono"/>
              </a:rPr>
              <a:t>;</a:t>
            </a:r>
          </a:p>
          <a:p>
            <a:pPr marL="18288" indent="0">
              <a:buNone/>
            </a:pPr>
            <a:r>
              <a:rPr lang="en-US" dirty="0">
                <a:latin typeface="Andale Mono"/>
                <a:cs typeface="Andale Mono"/>
              </a:rPr>
              <a:t>import </a:t>
            </a:r>
            <a:r>
              <a:rPr lang="en-US" dirty="0" err="1">
                <a:latin typeface="Andale Mono"/>
                <a:cs typeface="Andale Mono"/>
              </a:rPr>
              <a:t>dcompute.reflect</a:t>
            </a:r>
            <a:r>
              <a:rPr lang="en-US" dirty="0">
                <a:latin typeface="Andale Mono"/>
                <a:cs typeface="Andale Mono"/>
              </a:rPr>
              <a:t>;</a:t>
            </a:r>
          </a:p>
          <a:p>
            <a:endParaRPr lang="en-US" dirty="0">
              <a:latin typeface="Andale Mono"/>
              <a:cs typeface="Andale Mono"/>
            </a:endParaRPr>
          </a:p>
          <a:p>
            <a:pPr marL="18288" indent="0">
              <a:buNone/>
            </a:pPr>
            <a:r>
              <a:rPr lang="en-US" dirty="0">
                <a:latin typeface="Andale Mono"/>
                <a:cs typeface="Andale Mono"/>
              </a:rPr>
              <a:t>private import </a:t>
            </a:r>
            <a:r>
              <a:rPr lang="en-US" dirty="0" err="1">
                <a:latin typeface="Andale Mono"/>
                <a:cs typeface="Andale Mono"/>
              </a:rPr>
              <a:t>ocl</a:t>
            </a:r>
            <a:r>
              <a:rPr lang="en-US" dirty="0">
                <a:latin typeface="Andale Mono"/>
                <a:cs typeface="Andale Mono"/>
              </a:rPr>
              <a:t>  = </a:t>
            </a:r>
            <a:r>
              <a:rPr lang="en-US" dirty="0" err="1">
                <a:latin typeface="Andale Mono"/>
                <a:cs typeface="Andale Mono"/>
              </a:rPr>
              <a:t>dcompute.std.opencl.index</a:t>
            </a:r>
            <a:r>
              <a:rPr lang="en-US" dirty="0">
                <a:latin typeface="Andale Mono"/>
                <a:cs typeface="Andale Mono"/>
              </a:rPr>
              <a:t>;</a:t>
            </a:r>
          </a:p>
          <a:p>
            <a:pPr marL="18288" indent="0">
              <a:buNone/>
            </a:pPr>
            <a:r>
              <a:rPr lang="en-US" dirty="0">
                <a:latin typeface="Andale Mono"/>
                <a:cs typeface="Andale Mono"/>
              </a:rPr>
              <a:t>private import </a:t>
            </a:r>
            <a:r>
              <a:rPr lang="en-US" dirty="0" err="1">
                <a:latin typeface="Andale Mono"/>
                <a:cs typeface="Andale Mono"/>
              </a:rPr>
              <a:t>cuda</a:t>
            </a:r>
            <a:r>
              <a:rPr lang="en-US" dirty="0">
                <a:latin typeface="Andale Mono"/>
                <a:cs typeface="Andale Mono"/>
              </a:rPr>
              <a:t> = </a:t>
            </a:r>
            <a:r>
              <a:rPr lang="en-US" dirty="0" err="1">
                <a:latin typeface="Andale Mono"/>
                <a:cs typeface="Andale Mono"/>
              </a:rPr>
              <a:t>dcompute.std.cuda.index</a:t>
            </a:r>
            <a:r>
              <a:rPr lang="en-US" dirty="0" smtClean="0">
                <a:latin typeface="Andale Mono"/>
                <a:cs typeface="Andale Mono"/>
              </a:rPr>
              <a:t>;</a:t>
            </a:r>
            <a:endParaRPr lang="en-US" dirty="0">
              <a:latin typeface="Andale Mono"/>
              <a:cs typeface="Andale Mono"/>
            </a:endParaRPr>
          </a:p>
        </p:txBody>
      </p:sp>
      <p:sp>
        <p:nvSpPr>
          <p:cNvPr id="3" name="Title 2"/>
          <p:cNvSpPr>
            <a:spLocks noGrp="1"/>
          </p:cNvSpPr>
          <p:nvPr>
            <p:ph type="title"/>
          </p:nvPr>
        </p:nvSpPr>
        <p:spPr>
          <a:xfrm>
            <a:off x="641774" y="254000"/>
            <a:ext cx="7543800" cy="1651000"/>
          </a:xfrm>
        </p:spPr>
        <p:txBody>
          <a:bodyPr/>
          <a:lstStyle/>
          <a:p>
            <a:r>
              <a:rPr lang="en-US" dirty="0" smtClean="0"/>
              <a:t>Standard Library (</a:t>
            </a:r>
            <a:r>
              <a:rPr lang="en-US" dirty="0" err="1" smtClean="0"/>
              <a:t>DCompute</a:t>
            </a:r>
            <a:r>
              <a:rPr lang="en-US" dirty="0" smtClean="0"/>
              <a:t>)</a:t>
            </a:r>
            <a:endParaRPr lang="en-US" dirty="0"/>
          </a:p>
        </p:txBody>
      </p:sp>
    </p:spTree>
    <p:extLst>
      <p:ext uri="{BB962C8B-B14F-4D97-AF65-F5344CB8AC3E}">
        <p14:creationId xmlns:p14="http://schemas.microsoft.com/office/powerpoint/2010/main" val="4052562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1733"/>
            <a:ext cx="9143999" cy="5342467"/>
          </a:xfrm>
        </p:spPr>
        <p:txBody>
          <a:bodyPr>
            <a:normAutofit fontScale="77500" lnSpcReduction="20000"/>
          </a:bodyPr>
          <a:lstStyle/>
          <a:p>
            <a:pPr marL="18288" indent="0">
              <a:buNone/>
            </a:pPr>
            <a:r>
              <a:rPr lang="en-US" dirty="0" smtClean="0">
                <a:latin typeface="Andale Mono"/>
                <a:cs typeface="Andale Mono"/>
              </a:rPr>
              <a:t>/*</a:t>
            </a:r>
          </a:p>
          <a:p>
            <a:pPr marL="18288" indent="0">
              <a:buNone/>
            </a:pPr>
            <a:r>
              <a:rPr lang="en-US" dirty="0" smtClean="0">
                <a:latin typeface="Andale Mono"/>
                <a:cs typeface="Andale Mono"/>
              </a:rPr>
              <a:t>Index </a:t>
            </a:r>
            <a:r>
              <a:rPr lang="en-US" dirty="0">
                <a:latin typeface="Andale Mono"/>
                <a:cs typeface="Andale Mono"/>
              </a:rPr>
              <a:t>Terminology</a:t>
            </a:r>
          </a:p>
          <a:p>
            <a:pPr marL="18288" indent="0">
              <a:buNone/>
            </a:pPr>
            <a:endParaRPr lang="en-US" dirty="0">
              <a:latin typeface="Andale Mono"/>
              <a:cs typeface="Andale Mono"/>
            </a:endParaRPr>
          </a:p>
          <a:p>
            <a:pPr marL="18288" indent="0">
              <a:buNone/>
            </a:pPr>
            <a:r>
              <a:rPr lang="mr-IN" dirty="0">
                <a:latin typeface="Andale Mono"/>
                <a:cs typeface="Andale Mono"/>
              </a:rPr>
              <a:t> </a:t>
            </a:r>
            <a:r>
              <a:rPr lang="mr-IN" dirty="0" smtClean="0">
                <a:latin typeface="Andale Mono"/>
                <a:cs typeface="Andale Mono"/>
              </a:rPr>
              <a:t>DCompute               </a:t>
            </a:r>
            <a:r>
              <a:rPr lang="mr-IN" dirty="0">
                <a:latin typeface="Andale Mono"/>
                <a:cs typeface="Andale Mono"/>
              </a:rPr>
              <a:t>CUDA                        OpenCL</a:t>
            </a:r>
          </a:p>
          <a:p>
            <a:pPr marL="18288" indent="0">
              <a:buNone/>
            </a:pPr>
            <a:r>
              <a:rPr lang="en-US" dirty="0">
                <a:latin typeface="Andale Mono"/>
                <a:cs typeface="Andale Mono"/>
              </a:rPr>
              <a:t> </a:t>
            </a:r>
            <a:r>
              <a:rPr lang="en-US" dirty="0" err="1">
                <a:latin typeface="Andale Mono"/>
                <a:cs typeface="Andale Mono"/>
              </a:rPr>
              <a:t>GlobalDimension.xyz</a:t>
            </a:r>
            <a:r>
              <a:rPr lang="en-US" dirty="0">
                <a:latin typeface="Andale Mono"/>
                <a:cs typeface="Andale Mono"/>
              </a:rPr>
              <a:t>    </a:t>
            </a:r>
            <a:r>
              <a:rPr lang="en-US" dirty="0" err="1">
                <a:latin typeface="Andale Mono"/>
                <a:cs typeface="Andale Mono"/>
              </a:rPr>
              <a:t>gridDim</a:t>
            </a:r>
            <a:r>
              <a:rPr lang="en-US" dirty="0">
                <a:latin typeface="Andale Mono"/>
                <a:cs typeface="Andale Mono"/>
              </a:rPr>
              <a:t>*</a:t>
            </a:r>
            <a:r>
              <a:rPr lang="en-US" dirty="0" err="1">
                <a:latin typeface="Andale Mono"/>
                <a:cs typeface="Andale Mono"/>
              </a:rPr>
              <a:t>blockDim</a:t>
            </a:r>
            <a:r>
              <a:rPr lang="en-US" dirty="0">
                <a:latin typeface="Andale Mono"/>
                <a:cs typeface="Andale Mono"/>
              </a:rPr>
              <a:t>            </a:t>
            </a:r>
            <a:r>
              <a:rPr lang="en-US" dirty="0" err="1">
                <a:latin typeface="Andale Mono"/>
                <a:cs typeface="Andale Mono"/>
              </a:rPr>
              <a:t>get_global_size</a:t>
            </a:r>
            <a:r>
              <a:rPr lang="en-US" dirty="0">
                <a:latin typeface="Andale Mono"/>
                <a:cs typeface="Andale Mono"/>
              </a:rPr>
              <a:t>()</a:t>
            </a:r>
          </a:p>
          <a:p>
            <a:pPr marL="18288" indent="0">
              <a:buNone/>
            </a:pPr>
            <a:r>
              <a:rPr lang="en-US" dirty="0">
                <a:latin typeface="Andale Mono"/>
                <a:cs typeface="Andale Mono"/>
              </a:rPr>
              <a:t> </a:t>
            </a:r>
            <a:r>
              <a:rPr lang="en-US" dirty="0" err="1">
                <a:latin typeface="Andale Mono"/>
                <a:cs typeface="Andale Mono"/>
              </a:rPr>
              <a:t>GlobalIndex.xyz</a:t>
            </a:r>
            <a:r>
              <a:rPr lang="en-US" dirty="0">
                <a:latin typeface="Andale Mono"/>
                <a:cs typeface="Andale Mono"/>
              </a:rPr>
              <a:t>        </a:t>
            </a:r>
            <a:r>
              <a:rPr lang="en-US" dirty="0" err="1">
                <a:latin typeface="Andale Mono"/>
                <a:cs typeface="Andale Mono"/>
              </a:rPr>
              <a:t>blockDim</a:t>
            </a:r>
            <a:r>
              <a:rPr lang="en-US" dirty="0">
                <a:latin typeface="Andale Mono"/>
                <a:cs typeface="Andale Mono"/>
              </a:rPr>
              <a:t>*</a:t>
            </a:r>
            <a:r>
              <a:rPr lang="en-US" dirty="0" err="1">
                <a:latin typeface="Andale Mono"/>
                <a:cs typeface="Andale Mono"/>
              </a:rPr>
              <a:t>blockIdx+threadIdx</a:t>
            </a:r>
            <a:r>
              <a:rPr lang="en-US" dirty="0">
                <a:latin typeface="Andale Mono"/>
                <a:cs typeface="Andale Mono"/>
              </a:rPr>
              <a:t> </a:t>
            </a:r>
            <a:r>
              <a:rPr lang="en-US" dirty="0" err="1">
                <a:latin typeface="Andale Mono"/>
                <a:cs typeface="Andale Mono"/>
              </a:rPr>
              <a:t>get_global_id</a:t>
            </a:r>
            <a:r>
              <a:rPr lang="en-US" dirty="0">
                <a:latin typeface="Andale Mono"/>
                <a:cs typeface="Andale Mono"/>
              </a:rPr>
              <a:t>()</a:t>
            </a:r>
          </a:p>
          <a:p>
            <a:pPr marL="18288" indent="0">
              <a:buNone/>
            </a:pPr>
            <a:r>
              <a:rPr lang="en-US" dirty="0" smtClean="0">
                <a:latin typeface="Andale Mono"/>
                <a:cs typeface="Andale Mono"/>
              </a:rPr>
              <a:t> </a:t>
            </a:r>
            <a:endParaRPr lang="en-US" dirty="0">
              <a:latin typeface="Andale Mono"/>
              <a:cs typeface="Andale Mono"/>
            </a:endParaRPr>
          </a:p>
          <a:p>
            <a:pPr marL="18288" indent="0">
              <a:buNone/>
            </a:pPr>
            <a:r>
              <a:rPr lang="en-US" dirty="0">
                <a:latin typeface="Andale Mono"/>
                <a:cs typeface="Andale Mono"/>
              </a:rPr>
              <a:t> </a:t>
            </a:r>
            <a:r>
              <a:rPr lang="en-US" dirty="0" err="1">
                <a:latin typeface="Andale Mono"/>
                <a:cs typeface="Andale Mono"/>
              </a:rPr>
              <a:t>GroupDimension.zyx</a:t>
            </a:r>
            <a:r>
              <a:rPr lang="en-US" dirty="0">
                <a:latin typeface="Andale Mono"/>
                <a:cs typeface="Andale Mono"/>
              </a:rPr>
              <a:t>     </a:t>
            </a:r>
            <a:r>
              <a:rPr lang="en-US" dirty="0" err="1">
                <a:latin typeface="Andale Mono"/>
                <a:cs typeface="Andale Mono"/>
              </a:rPr>
              <a:t>gridDim</a:t>
            </a:r>
            <a:r>
              <a:rPr lang="en-US" dirty="0">
                <a:latin typeface="Andale Mono"/>
                <a:cs typeface="Andale Mono"/>
              </a:rPr>
              <a:t>                     </a:t>
            </a:r>
            <a:r>
              <a:rPr lang="en-US" dirty="0" err="1">
                <a:latin typeface="Andale Mono"/>
                <a:cs typeface="Andale Mono"/>
              </a:rPr>
              <a:t>get_num_groups</a:t>
            </a:r>
            <a:r>
              <a:rPr lang="en-US" dirty="0">
                <a:latin typeface="Andale Mono"/>
                <a:cs typeface="Andale Mono"/>
              </a:rPr>
              <a:t>()</a:t>
            </a:r>
          </a:p>
          <a:p>
            <a:pPr marL="18288" indent="0">
              <a:buNone/>
            </a:pPr>
            <a:r>
              <a:rPr lang="mr-IN" dirty="0">
                <a:latin typeface="Andale Mono"/>
                <a:cs typeface="Andale Mono"/>
              </a:rPr>
              <a:t> GroupIndex.xyz         blockIdx                    get_group_id()</a:t>
            </a:r>
          </a:p>
          <a:p>
            <a:endParaRPr lang="mr-IN" dirty="0">
              <a:latin typeface="Andale Mono"/>
              <a:cs typeface="Andale Mono"/>
            </a:endParaRPr>
          </a:p>
          <a:p>
            <a:pPr marL="18288" indent="0">
              <a:buNone/>
            </a:pPr>
            <a:r>
              <a:rPr lang="en-US" dirty="0">
                <a:latin typeface="Andale Mono"/>
                <a:cs typeface="Andale Mono"/>
              </a:rPr>
              <a:t> </a:t>
            </a:r>
            <a:r>
              <a:rPr lang="en-US" dirty="0" err="1">
                <a:latin typeface="Andale Mono"/>
                <a:cs typeface="Andale Mono"/>
              </a:rPr>
              <a:t>SharedDimension.xyz</a:t>
            </a:r>
            <a:r>
              <a:rPr lang="en-US" dirty="0">
                <a:latin typeface="Andale Mono"/>
                <a:cs typeface="Andale Mono"/>
              </a:rPr>
              <a:t>    </a:t>
            </a:r>
            <a:r>
              <a:rPr lang="en-US" dirty="0" err="1">
                <a:latin typeface="Andale Mono"/>
                <a:cs typeface="Andale Mono"/>
              </a:rPr>
              <a:t>blockDim</a:t>
            </a:r>
            <a:r>
              <a:rPr lang="en-US" dirty="0">
                <a:latin typeface="Andale Mono"/>
                <a:cs typeface="Andale Mono"/>
              </a:rPr>
              <a:t>                    </a:t>
            </a:r>
            <a:r>
              <a:rPr lang="en-US" dirty="0" err="1">
                <a:latin typeface="Andale Mono"/>
                <a:cs typeface="Andale Mono"/>
              </a:rPr>
              <a:t>get_local_size</a:t>
            </a:r>
            <a:r>
              <a:rPr lang="en-US" dirty="0">
                <a:latin typeface="Andale Mono"/>
                <a:cs typeface="Andale Mono"/>
              </a:rPr>
              <a:t>()</a:t>
            </a:r>
          </a:p>
          <a:p>
            <a:pPr marL="18288" indent="0">
              <a:buNone/>
            </a:pPr>
            <a:r>
              <a:rPr lang="mr-IN" dirty="0">
                <a:latin typeface="Andale Mono"/>
                <a:cs typeface="Andale Mono"/>
              </a:rPr>
              <a:t> SharedIndex.xyz        threadIdx                   get_local_id()</a:t>
            </a:r>
          </a:p>
          <a:p>
            <a:pPr marL="18288" indent="0">
              <a:buNone/>
            </a:pPr>
            <a:r>
              <a:rPr lang="mr-IN" dirty="0">
                <a:latin typeface="Andale Mono"/>
                <a:cs typeface="Andale Mono"/>
              </a:rPr>
              <a:t> </a:t>
            </a:r>
          </a:p>
          <a:p>
            <a:pPr marL="18288" indent="0">
              <a:buNone/>
            </a:pPr>
            <a:r>
              <a:rPr lang="en-US" dirty="0">
                <a:latin typeface="Andale Mono"/>
                <a:cs typeface="Andale Mono"/>
              </a:rPr>
              <a:t> </a:t>
            </a:r>
            <a:r>
              <a:rPr lang="en-US" dirty="0" err="1">
                <a:latin typeface="Andale Mono"/>
                <a:cs typeface="Andale Mono"/>
              </a:rPr>
              <a:t>GlobalIndex.linear</a:t>
            </a:r>
            <a:r>
              <a:rPr lang="en-US" dirty="0">
                <a:latin typeface="Andale Mono"/>
                <a:cs typeface="Andale Mono"/>
              </a:rPr>
              <a:t>     A nasty </a:t>
            </a:r>
            <a:r>
              <a:rPr lang="en-US" dirty="0" err="1">
                <a:latin typeface="Andale Mono"/>
                <a:cs typeface="Andale Mono"/>
              </a:rPr>
              <a:t>calcualion</a:t>
            </a:r>
            <a:r>
              <a:rPr lang="en-US" dirty="0">
                <a:latin typeface="Andale Mono"/>
                <a:cs typeface="Andale Mono"/>
              </a:rPr>
              <a:t>        </a:t>
            </a:r>
            <a:r>
              <a:rPr lang="en-US" dirty="0" smtClean="0">
                <a:latin typeface="Andale Mono"/>
                <a:cs typeface="Andale Mono"/>
              </a:rPr>
              <a:t> </a:t>
            </a:r>
            <a:r>
              <a:rPr lang="en-US" dirty="0" err="1">
                <a:latin typeface="Andale Mono"/>
                <a:cs typeface="Andale Mono"/>
              </a:rPr>
              <a:t>get_global_linear_id</a:t>
            </a:r>
            <a:r>
              <a:rPr lang="en-US" dirty="0">
                <a:latin typeface="Andale Mono"/>
                <a:cs typeface="Andale Mono"/>
              </a:rPr>
              <a:t>()</a:t>
            </a:r>
          </a:p>
          <a:p>
            <a:pPr marL="18288" indent="0">
              <a:buNone/>
            </a:pPr>
            <a:r>
              <a:rPr lang="en-US" dirty="0">
                <a:latin typeface="Andale Mono"/>
                <a:cs typeface="Andale Mono"/>
              </a:rPr>
              <a:t> </a:t>
            </a:r>
            <a:r>
              <a:rPr lang="en-US" dirty="0" err="1">
                <a:latin typeface="Andale Mono"/>
                <a:cs typeface="Andale Mono"/>
              </a:rPr>
              <a:t>SharedIndex.linear</a:t>
            </a:r>
            <a:r>
              <a:rPr lang="en-US" dirty="0">
                <a:latin typeface="Andale Mono"/>
                <a:cs typeface="Andale Mono"/>
              </a:rPr>
              <a:t>     Ditto                       </a:t>
            </a:r>
            <a:r>
              <a:rPr lang="en-US" dirty="0" err="1">
                <a:latin typeface="Andale Mono"/>
                <a:cs typeface="Andale Mono"/>
              </a:rPr>
              <a:t>get_local_linear_id</a:t>
            </a:r>
            <a:r>
              <a:rPr lang="en-US" dirty="0">
                <a:latin typeface="Andale Mono"/>
                <a:cs typeface="Andale Mono"/>
              </a:rPr>
              <a:t>()</a:t>
            </a:r>
          </a:p>
          <a:p>
            <a:pPr marL="18288" indent="0">
              <a:buNone/>
            </a:pPr>
            <a:r>
              <a:rPr lang="en-US" dirty="0">
                <a:latin typeface="Andale Mono"/>
                <a:cs typeface="Andale Mono"/>
              </a:rPr>
              <a:t> </a:t>
            </a:r>
            <a:r>
              <a:rPr lang="en-US" dirty="0" smtClean="0">
                <a:latin typeface="Andale Mono"/>
                <a:cs typeface="Andale Mono"/>
              </a:rPr>
              <a:t>*/</a:t>
            </a:r>
            <a:endParaRPr lang="en-US" dirty="0">
              <a:latin typeface="Andale Mono"/>
              <a:cs typeface="Andale Mono"/>
            </a:endParaRPr>
          </a:p>
        </p:txBody>
      </p:sp>
    </p:spTree>
    <p:extLst>
      <p:ext uri="{BB962C8B-B14F-4D97-AF65-F5344CB8AC3E}">
        <p14:creationId xmlns:p14="http://schemas.microsoft.com/office/powerpoint/2010/main" val="166730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2514600"/>
            <a:ext cx="6096000" cy="3657599"/>
          </a:xfrm>
        </p:spPr>
        <p:txBody>
          <a:bodyPr/>
          <a:lstStyle/>
          <a:p>
            <a:r>
              <a:rPr lang="en-US" dirty="0" smtClean="0"/>
              <a:t>Introduction</a:t>
            </a:r>
          </a:p>
          <a:p>
            <a:r>
              <a:rPr lang="en-US" dirty="0" smtClean="0"/>
              <a:t>Compiler</a:t>
            </a:r>
          </a:p>
          <a:p>
            <a:r>
              <a:rPr lang="en-US" dirty="0" smtClean="0"/>
              <a:t>Libraries</a:t>
            </a:r>
            <a:endParaRPr lang="en-US" dirty="0" smtClean="0"/>
          </a:p>
          <a:p>
            <a:r>
              <a:rPr lang="en-US" dirty="0" smtClean="0"/>
              <a:t>Using DCompute (present and future)</a:t>
            </a:r>
          </a:p>
          <a:p>
            <a:r>
              <a:rPr lang="en-US" dirty="0" smtClean="0"/>
              <a:t>Future directions</a:t>
            </a:r>
          </a:p>
        </p:txBody>
      </p:sp>
      <p:sp>
        <p:nvSpPr>
          <p:cNvPr id="3" name="Title 2"/>
          <p:cNvSpPr>
            <a:spLocks noGrp="1"/>
          </p:cNvSpPr>
          <p:nvPr>
            <p:ph type="title"/>
          </p:nvPr>
        </p:nvSpPr>
        <p:spPr>
          <a:xfrm>
            <a:off x="777240" y="1236134"/>
            <a:ext cx="7543800" cy="914400"/>
          </a:xfrm>
        </p:spPr>
        <p:txBody>
          <a:bodyPr/>
          <a:lstStyle/>
          <a:p>
            <a:r>
              <a:rPr lang="en-US" dirty="0" smtClean="0"/>
              <a:t>Outline</a:t>
            </a:r>
            <a:endParaRPr lang="en-US" dirty="0"/>
          </a:p>
        </p:txBody>
      </p:sp>
    </p:spTree>
    <p:extLst>
      <p:ext uri="{BB962C8B-B14F-4D97-AF65-F5344CB8AC3E}">
        <p14:creationId xmlns:p14="http://schemas.microsoft.com/office/powerpoint/2010/main" val="141626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1"/>
            <a:ext cx="8178799" cy="5190066"/>
          </a:xfrm>
        </p:spPr>
        <p:txBody>
          <a:bodyPr>
            <a:normAutofit fontScale="92500" lnSpcReduction="20000"/>
          </a:bodyPr>
          <a:lstStyle/>
          <a:p>
            <a:pPr marL="18288" indent="0">
              <a:buNone/>
            </a:pPr>
            <a:r>
              <a:rPr lang="en-US" dirty="0" smtClean="0">
                <a:latin typeface="Andale Mono"/>
                <a:cs typeface="Andale Mono"/>
              </a:rPr>
              <a:t>/* </a:t>
            </a:r>
          </a:p>
          <a:p>
            <a:pPr marL="18288" indent="0">
              <a:buNone/>
            </a:pPr>
            <a:r>
              <a:rPr lang="en-US" dirty="0" smtClean="0">
                <a:latin typeface="Andale Mono"/>
                <a:cs typeface="Andale Mono"/>
              </a:rPr>
              <a:t>Notes</a:t>
            </a:r>
            <a:r>
              <a:rPr lang="en-US" dirty="0">
                <a:latin typeface="Andale Mono"/>
                <a:cs typeface="Andale Mono"/>
              </a:rPr>
              <a:t>:</a:t>
            </a:r>
          </a:p>
          <a:p>
            <a:pPr marL="18288" indent="0">
              <a:buNone/>
            </a:pPr>
            <a:r>
              <a:rPr lang="en-US" dirty="0" smtClean="0">
                <a:latin typeface="Andale Mono"/>
                <a:cs typeface="Andale Mono"/>
              </a:rPr>
              <a:t>*</a:t>
            </a:r>
            <a:r>
              <a:rPr lang="en-US" dirty="0">
                <a:latin typeface="Andale Mono"/>
                <a:cs typeface="Andale Mono"/>
              </a:rPr>
              <a:t>Index.{</a:t>
            </a:r>
            <a:r>
              <a:rPr lang="en-US" dirty="0" err="1">
                <a:latin typeface="Andale Mono"/>
                <a:cs typeface="Andale Mono"/>
              </a:rPr>
              <a:t>x,y,z</a:t>
            </a:r>
            <a:r>
              <a:rPr lang="en-US" dirty="0">
                <a:latin typeface="Andale Mono"/>
                <a:cs typeface="Andale Mono"/>
              </a:rPr>
              <a:t>} are bounded by *Dimension.{</a:t>
            </a:r>
            <a:r>
              <a:rPr lang="en-US" dirty="0" err="1">
                <a:latin typeface="Andale Mono"/>
                <a:cs typeface="Andale Mono"/>
              </a:rPr>
              <a:t>x,y,z</a:t>
            </a:r>
            <a:r>
              <a:rPr lang="en-US" dirty="0">
                <a:latin typeface="Andale Mono"/>
                <a:cs typeface="Andale Mono"/>
              </a:rPr>
              <a:t>}</a:t>
            </a:r>
          </a:p>
          <a:p>
            <a:pPr marL="18288" indent="0">
              <a:buNone/>
            </a:pPr>
            <a:r>
              <a:rPr lang="en-US" dirty="0">
                <a:latin typeface="Andale Mono"/>
                <a:cs typeface="Andale Mono"/>
              </a:rPr>
              <a:t> </a:t>
            </a:r>
          </a:p>
          <a:p>
            <a:pPr marL="18288" indent="0">
              <a:buNone/>
            </a:pPr>
            <a:r>
              <a:rPr lang="en-US" dirty="0" smtClean="0">
                <a:latin typeface="Andale Mono"/>
                <a:cs typeface="Andale Mono"/>
              </a:rPr>
              <a:t>Use </a:t>
            </a:r>
            <a:r>
              <a:rPr lang="en-US" dirty="0" err="1">
                <a:latin typeface="Andale Mono"/>
                <a:cs typeface="Andale Mono"/>
              </a:rPr>
              <a:t>SharedIndex's</a:t>
            </a:r>
            <a:r>
              <a:rPr lang="en-US" dirty="0">
                <a:latin typeface="Andale Mono"/>
                <a:cs typeface="Andale Mono"/>
              </a:rPr>
              <a:t> to index Shared Memory and </a:t>
            </a:r>
            <a:r>
              <a:rPr lang="en-US" dirty="0" err="1">
                <a:latin typeface="Andale Mono"/>
                <a:cs typeface="Andale Mono"/>
              </a:rPr>
              <a:t>GlobalIndex's</a:t>
            </a:r>
            <a:r>
              <a:rPr lang="en-US" dirty="0">
                <a:latin typeface="Andale Mono"/>
                <a:cs typeface="Andale Mono"/>
              </a:rPr>
              <a:t> to index Global Memory</a:t>
            </a:r>
          </a:p>
          <a:p>
            <a:pPr marL="18288" indent="0">
              <a:buNone/>
            </a:pPr>
            <a:r>
              <a:rPr lang="en-US" dirty="0">
                <a:latin typeface="Andale Mono"/>
                <a:cs typeface="Andale Mono"/>
              </a:rPr>
              <a:t> </a:t>
            </a:r>
          </a:p>
          <a:p>
            <a:pPr marL="18288" indent="0">
              <a:buNone/>
            </a:pPr>
            <a:r>
              <a:rPr lang="en-US" dirty="0" smtClean="0">
                <a:latin typeface="Andale Mono"/>
                <a:cs typeface="Andale Mono"/>
              </a:rPr>
              <a:t>A </a:t>
            </a:r>
            <a:r>
              <a:rPr lang="en-US" dirty="0">
                <a:latin typeface="Andale Mono"/>
                <a:cs typeface="Andale Mono"/>
              </a:rPr>
              <a:t>Group is the ratio of Global to Shared. </a:t>
            </a:r>
            <a:r>
              <a:rPr lang="en-US" dirty="0" err="1">
                <a:latin typeface="Andale Mono"/>
                <a:cs typeface="Andale Mono"/>
              </a:rPr>
              <a:t>GroupDimension</a:t>
            </a:r>
            <a:r>
              <a:rPr lang="en-US" dirty="0">
                <a:latin typeface="Andale Mono"/>
                <a:cs typeface="Andale Mono"/>
              </a:rPr>
              <a:t> is NOT the size of a </a:t>
            </a:r>
            <a:r>
              <a:rPr lang="en-US" dirty="0" smtClean="0">
                <a:latin typeface="Andale Mono"/>
                <a:cs typeface="Andale Mono"/>
              </a:rPr>
              <a:t>single group, (</a:t>
            </a:r>
            <a:r>
              <a:rPr lang="en-US" dirty="0" err="1" smtClean="0">
                <a:latin typeface="Andale Mono"/>
                <a:cs typeface="Andale Mono"/>
              </a:rPr>
              <a:t>thats</a:t>
            </a:r>
            <a:r>
              <a:rPr lang="en-US" dirty="0" smtClean="0">
                <a:latin typeface="Andale Mono"/>
                <a:cs typeface="Andale Mono"/>
              </a:rPr>
              <a:t> </a:t>
            </a:r>
            <a:r>
              <a:rPr lang="en-US" dirty="0" err="1" smtClean="0">
                <a:latin typeface="Andale Mono"/>
                <a:cs typeface="Andale Mono"/>
              </a:rPr>
              <a:t>SharedDimension</a:t>
            </a:r>
            <a:r>
              <a:rPr lang="en-US" dirty="0" smtClean="0">
                <a:latin typeface="Andale Mono"/>
                <a:cs typeface="Andale Mono"/>
              </a:rPr>
              <a:t>) rather it is the number of groups along </a:t>
            </a:r>
            <a:r>
              <a:rPr lang="en-US" dirty="0" err="1" smtClean="0">
                <a:latin typeface="Andale Mono"/>
                <a:cs typeface="Andale Mono"/>
              </a:rPr>
              <a:t>e.g</a:t>
            </a:r>
            <a:r>
              <a:rPr lang="en-US" dirty="0" smtClean="0">
                <a:latin typeface="Andale Mono"/>
                <a:cs typeface="Andale Mono"/>
              </a:rPr>
              <a:t> the </a:t>
            </a:r>
            <a:r>
              <a:rPr lang="en-US" dirty="0">
                <a:latin typeface="Andale Mono"/>
                <a:cs typeface="Andale Mono"/>
              </a:rPr>
              <a:t>x dimension. Similarly </a:t>
            </a:r>
            <a:r>
              <a:rPr lang="en-US" dirty="0" err="1">
                <a:latin typeface="Andale Mono"/>
                <a:cs typeface="Andale Mono"/>
              </a:rPr>
              <a:t>GroupIndex</a:t>
            </a:r>
            <a:r>
              <a:rPr lang="en-US" dirty="0">
                <a:latin typeface="Andale Mono"/>
                <a:cs typeface="Andale Mono"/>
              </a:rPr>
              <a:t> is how many units of the </a:t>
            </a:r>
            <a:r>
              <a:rPr lang="en-US" dirty="0" err="1">
                <a:latin typeface="Andale Mono"/>
                <a:cs typeface="Andale Mono"/>
              </a:rPr>
              <a:t>SharedDimension</a:t>
            </a:r>
            <a:r>
              <a:rPr lang="en-US" dirty="0">
                <a:latin typeface="Andale Mono"/>
                <a:cs typeface="Andale Mono"/>
              </a:rPr>
              <a:t> </a:t>
            </a:r>
            <a:r>
              <a:rPr lang="en-US" dirty="0" smtClean="0">
                <a:latin typeface="Andale Mono"/>
                <a:cs typeface="Andale Mono"/>
              </a:rPr>
              <a:t>along a </a:t>
            </a:r>
            <a:r>
              <a:rPr lang="en-US" dirty="0">
                <a:latin typeface="Andale Mono"/>
                <a:cs typeface="Andale Mono"/>
              </a:rPr>
              <a:t>given dimension is.</a:t>
            </a:r>
          </a:p>
          <a:p>
            <a:pPr marL="18288" indent="0">
              <a:buNone/>
            </a:pPr>
            <a:r>
              <a:rPr lang="en-US" dirty="0">
                <a:latin typeface="Andale Mono"/>
                <a:cs typeface="Andale Mono"/>
              </a:rPr>
              <a:t> </a:t>
            </a:r>
          </a:p>
          <a:p>
            <a:pPr marL="18288" indent="0">
              <a:buNone/>
            </a:pPr>
            <a:r>
              <a:rPr lang="en-US" dirty="0" smtClean="0">
                <a:latin typeface="Andale Mono"/>
                <a:cs typeface="Andale Mono"/>
              </a:rPr>
              <a:t>By </a:t>
            </a:r>
            <a:r>
              <a:rPr lang="en-US" dirty="0">
                <a:latin typeface="Andale Mono"/>
                <a:cs typeface="Andale Mono"/>
              </a:rPr>
              <a:t>default *</a:t>
            </a:r>
            <a:r>
              <a:rPr lang="en-US" dirty="0" err="1">
                <a:latin typeface="Andale Mono"/>
                <a:cs typeface="Andale Mono"/>
              </a:rPr>
              <a:t>Index.linear</a:t>
            </a:r>
            <a:r>
              <a:rPr lang="en-US" dirty="0">
                <a:latin typeface="Andale Mono"/>
                <a:cs typeface="Andale Mono"/>
              </a:rPr>
              <a:t> is the linearisation of 3D memory. Use *</a:t>
            </a:r>
            <a:r>
              <a:rPr lang="en-US" dirty="0" err="1">
                <a:latin typeface="Andale Mono"/>
                <a:cs typeface="Andale Mono"/>
              </a:rPr>
              <a:t>Index.linear!N</a:t>
            </a:r>
            <a:r>
              <a:rPr lang="en-US" dirty="0">
                <a:latin typeface="Andale Mono"/>
                <a:cs typeface="Andale Mono"/>
              </a:rPr>
              <a:t> </a:t>
            </a:r>
            <a:r>
              <a:rPr lang="en-US" dirty="0" smtClean="0">
                <a:latin typeface="Andale Mono"/>
                <a:cs typeface="Andale Mono"/>
              </a:rPr>
              <a:t>where N </a:t>
            </a:r>
            <a:r>
              <a:rPr lang="en-US" dirty="0">
                <a:latin typeface="Andale Mono"/>
                <a:cs typeface="Andale Mono"/>
              </a:rPr>
              <a:t>is 1, 2 or 3 to use a linearisation of ND memory (for e.g. </a:t>
            </a:r>
            <a:r>
              <a:rPr lang="en-US" dirty="0" smtClean="0">
                <a:latin typeface="Andale Mono"/>
                <a:cs typeface="Andale Mono"/>
              </a:rPr>
              <a:t>efficiency, documentation</a:t>
            </a:r>
            <a:r>
              <a:rPr lang="en-US" dirty="0">
                <a:latin typeface="Andale Mono"/>
                <a:cs typeface="Andale Mono"/>
              </a:rPr>
              <a:t>).</a:t>
            </a:r>
          </a:p>
          <a:p>
            <a:pPr marL="18288" indent="0">
              <a:buNone/>
            </a:pPr>
            <a:r>
              <a:rPr lang="mr-IN" dirty="0">
                <a:latin typeface="Andale Mono"/>
                <a:cs typeface="Andale Mono"/>
              </a:rPr>
              <a:t> */</a:t>
            </a:r>
            <a:endParaRPr lang="en-US" dirty="0">
              <a:latin typeface="Andale Mono"/>
              <a:cs typeface="Andale Mono"/>
            </a:endParaRPr>
          </a:p>
        </p:txBody>
      </p:sp>
    </p:spTree>
    <p:extLst>
      <p:ext uri="{BB962C8B-B14F-4D97-AF65-F5344CB8AC3E}">
        <p14:creationId xmlns:p14="http://schemas.microsoft.com/office/powerpoint/2010/main" val="293460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1067" y="203200"/>
            <a:ext cx="7738533" cy="6180667"/>
          </a:xfrm>
        </p:spPr>
        <p:txBody>
          <a:bodyPr>
            <a:normAutofit fontScale="70000" lnSpcReduction="20000"/>
          </a:bodyPr>
          <a:lstStyle/>
          <a:p>
            <a:pPr marL="18288" indent="0">
              <a:buNone/>
            </a:pPr>
            <a:r>
              <a:rPr lang="en-US" dirty="0">
                <a:latin typeface="Andale Mono"/>
                <a:cs typeface="Andale Mono"/>
              </a:rPr>
              <a:t>pure: </a:t>
            </a:r>
            <a:r>
              <a:rPr lang="en-US" dirty="0" err="1">
                <a:latin typeface="Andale Mono"/>
                <a:cs typeface="Andale Mono"/>
              </a:rPr>
              <a:t>nothrow</a:t>
            </a:r>
            <a:r>
              <a:rPr lang="en-US" dirty="0">
                <a:latin typeface="Andale Mono"/>
                <a:cs typeface="Andale Mono"/>
              </a:rPr>
              <a:t>: @</a:t>
            </a:r>
            <a:r>
              <a:rPr lang="en-US" dirty="0" err="1">
                <a:latin typeface="Andale Mono"/>
                <a:cs typeface="Andale Mono"/>
              </a:rPr>
              <a:t>nogc</a:t>
            </a:r>
            <a:r>
              <a:rPr lang="en-US" dirty="0">
                <a:latin typeface="Andale Mono"/>
                <a:cs typeface="Andale Mono"/>
              </a:rPr>
              <a:t>:</a:t>
            </a:r>
          </a:p>
          <a:p>
            <a:endParaRPr lang="en-US" dirty="0">
              <a:latin typeface="Andale Mono"/>
              <a:cs typeface="Andale Mono"/>
            </a:endParaRPr>
          </a:p>
          <a:p>
            <a:pPr marL="18288" indent="0">
              <a:buNone/>
            </a:pPr>
            <a:r>
              <a:rPr lang="en-US" dirty="0" err="1">
                <a:latin typeface="Andale Mono"/>
                <a:cs typeface="Andale Mono"/>
              </a:rPr>
              <a:t>struct</a:t>
            </a:r>
            <a:r>
              <a:rPr lang="en-US" dirty="0">
                <a:latin typeface="Andale Mono"/>
                <a:cs typeface="Andale Mono"/>
              </a:rPr>
              <a:t> </a:t>
            </a:r>
            <a:r>
              <a:rPr lang="en-US" dirty="0" err="1">
                <a:latin typeface="Andale Mono"/>
                <a:cs typeface="Andale Mono"/>
              </a:rPr>
              <a:t>GlobalDimension</a:t>
            </a:r>
            <a:endParaRPr lang="en-US" dirty="0">
              <a:latin typeface="Andale Mono"/>
              <a:cs typeface="Andale Mono"/>
            </a:endParaRPr>
          </a:p>
          <a:p>
            <a:pPr marL="18288" indent="0">
              <a:buNone/>
            </a:pPr>
            <a:r>
              <a:rPr lang="en-US" dirty="0">
                <a:latin typeface="Andale Mono"/>
                <a:cs typeface="Andale Mono"/>
              </a:rPr>
              <a:t>{</a:t>
            </a:r>
          </a:p>
          <a:p>
            <a:pPr marL="18288" indent="0">
              <a:buNone/>
            </a:pPr>
            <a:r>
              <a:rPr lang="en-US" dirty="0">
                <a:latin typeface="Andale Mono"/>
                <a:cs typeface="Andale Mono"/>
              </a:rPr>
              <a:t>    pragma(</a:t>
            </a:r>
            <a:r>
              <a:rPr lang="en-US" dirty="0" err="1">
                <a:latin typeface="Andale Mono"/>
                <a:cs typeface="Andale Mono"/>
              </a:rPr>
              <a:t>inline,true</a:t>
            </a:r>
            <a:r>
              <a:rPr lang="en-US" dirty="0">
                <a:latin typeface="Andale Mono"/>
                <a:cs typeface="Andale Mono"/>
              </a:rPr>
              <a:t>);</a:t>
            </a:r>
          </a:p>
          <a:p>
            <a:pPr marL="18288" indent="0">
              <a:buNone/>
            </a:pPr>
            <a:r>
              <a:rPr lang="en-US" dirty="0">
                <a:latin typeface="Andale Mono"/>
                <a:cs typeface="Andale Mono"/>
              </a:rPr>
              <a:t>    @property static </a:t>
            </a:r>
            <a:r>
              <a:rPr lang="en-US" dirty="0" err="1">
                <a:latin typeface="Andale Mono"/>
                <a:cs typeface="Andale Mono"/>
              </a:rPr>
              <a:t>size_t</a:t>
            </a:r>
            <a:r>
              <a:rPr lang="en-US" dirty="0">
                <a:latin typeface="Andale Mono"/>
                <a:cs typeface="Andale Mono"/>
              </a:rPr>
              <a:t> x()()</a:t>
            </a:r>
          </a:p>
          <a:p>
            <a:pPr marL="18288" indent="0">
              <a:buNone/>
            </a:pPr>
            <a:r>
              <a:rPr lang="mr-IN" dirty="0">
                <a:latin typeface="Andale Mono"/>
                <a:cs typeface="Andale Mono"/>
              </a:rPr>
              <a:t>    {</a:t>
            </a:r>
          </a:p>
          <a:p>
            <a:pPr marL="18288" indent="0">
              <a:buNone/>
            </a:pPr>
            <a:r>
              <a:rPr lang="en-US" dirty="0">
                <a:latin typeface="Andale Mono"/>
                <a:cs typeface="Andale Mono"/>
              </a:rPr>
              <a:t>        if(__</a:t>
            </a:r>
            <a:r>
              <a:rPr lang="en-US" dirty="0" err="1">
                <a:latin typeface="Andale Mono"/>
                <a:cs typeface="Andale Mono"/>
              </a:rPr>
              <a:t>dcompute_reflect</a:t>
            </a:r>
            <a:r>
              <a:rPr lang="en-US" dirty="0">
                <a:latin typeface="Andale Mono"/>
                <a:cs typeface="Andale Mono"/>
              </a:rPr>
              <a:t>(ReflectTarget.OpenCL,0))</a:t>
            </a:r>
          </a:p>
          <a:p>
            <a:pPr marL="18288" indent="0">
              <a:buNone/>
            </a:pPr>
            <a:r>
              <a:rPr lang="en-US" dirty="0">
                <a:latin typeface="Andale Mono"/>
                <a:cs typeface="Andale Mono"/>
              </a:rPr>
              <a:t>            return </a:t>
            </a:r>
            <a:r>
              <a:rPr lang="en-US" dirty="0" err="1">
                <a:latin typeface="Andale Mono"/>
                <a:cs typeface="Andale Mono"/>
              </a:rPr>
              <a:t>ocl.get_global_size</a:t>
            </a:r>
            <a:r>
              <a:rPr lang="en-US" dirty="0">
                <a:latin typeface="Andale Mono"/>
                <a:cs typeface="Andale Mono"/>
              </a:rPr>
              <a:t>(0);</a:t>
            </a:r>
          </a:p>
          <a:p>
            <a:pPr marL="18288" indent="0">
              <a:buNone/>
            </a:pPr>
            <a:r>
              <a:rPr lang="en-US" dirty="0">
                <a:latin typeface="Andale Mono"/>
                <a:cs typeface="Andale Mono"/>
              </a:rPr>
              <a:t>        else if(__</a:t>
            </a:r>
            <a:r>
              <a:rPr lang="en-US" dirty="0" err="1">
                <a:latin typeface="Andale Mono"/>
                <a:cs typeface="Andale Mono"/>
              </a:rPr>
              <a:t>dcompute_reflect</a:t>
            </a:r>
            <a:r>
              <a:rPr lang="en-US" dirty="0">
                <a:latin typeface="Andale Mono"/>
                <a:cs typeface="Andale Mono"/>
              </a:rPr>
              <a:t>(ReflectTarget.CUDA,0))</a:t>
            </a:r>
          </a:p>
          <a:p>
            <a:pPr marL="18288" indent="0">
              <a:buNone/>
            </a:pPr>
            <a:r>
              <a:rPr lang="en-US" dirty="0">
                <a:latin typeface="Andale Mono"/>
                <a:cs typeface="Andale Mono"/>
              </a:rPr>
              <a:t>            return </a:t>
            </a:r>
            <a:r>
              <a:rPr lang="en-US" dirty="0" err="1">
                <a:latin typeface="Andale Mono"/>
                <a:cs typeface="Andale Mono"/>
              </a:rPr>
              <a:t>cuda.ntid_x</a:t>
            </a:r>
            <a:r>
              <a:rPr lang="en-US" dirty="0">
                <a:latin typeface="Andale Mono"/>
                <a:cs typeface="Andale Mono"/>
              </a:rPr>
              <a:t>()*</a:t>
            </a:r>
            <a:r>
              <a:rPr lang="en-US" dirty="0" err="1">
                <a:latin typeface="Andale Mono"/>
                <a:cs typeface="Andale Mono"/>
              </a:rPr>
              <a:t>cuda.nctaid_x</a:t>
            </a:r>
            <a:r>
              <a:rPr lang="en-US" dirty="0">
                <a:latin typeface="Andale Mono"/>
                <a:cs typeface="Andale Mono"/>
              </a:rPr>
              <a:t>();</a:t>
            </a:r>
          </a:p>
          <a:p>
            <a:pPr marL="18288" indent="0">
              <a:buNone/>
            </a:pPr>
            <a:r>
              <a:rPr lang="mr-IN" dirty="0">
                <a:latin typeface="Andale Mono"/>
                <a:cs typeface="Andale Mono"/>
              </a:rPr>
              <a:t>        else</a:t>
            </a:r>
          </a:p>
          <a:p>
            <a:pPr marL="18288" indent="0">
              <a:buNone/>
            </a:pPr>
            <a:r>
              <a:rPr lang="mr-IN" dirty="0">
                <a:latin typeface="Andale Mono"/>
                <a:cs typeface="Andale Mono"/>
              </a:rPr>
              <a:t>            assert(0</a:t>
            </a:r>
            <a:r>
              <a:rPr lang="mr-IN" dirty="0" smtClean="0">
                <a:latin typeface="Andale Mono"/>
                <a:cs typeface="Andale Mono"/>
              </a:rPr>
              <a:t>)</a:t>
            </a:r>
            <a:r>
              <a:rPr lang="en-AU" dirty="0" smtClean="0">
                <a:latin typeface="Andale Mono"/>
                <a:cs typeface="Andale Mono"/>
              </a:rPr>
              <a:t>;</a:t>
            </a:r>
            <a:endParaRPr lang="mr-IN" dirty="0">
              <a:latin typeface="Andale Mono"/>
              <a:cs typeface="Andale Mono"/>
            </a:endParaRPr>
          </a:p>
          <a:p>
            <a:pPr marL="18288" indent="0">
              <a:buNone/>
            </a:pPr>
            <a:r>
              <a:rPr lang="mr-IN" dirty="0" smtClean="0">
                <a:latin typeface="Andale Mono"/>
                <a:cs typeface="Andale Mono"/>
              </a:rPr>
              <a:t>    }</a:t>
            </a:r>
          </a:p>
          <a:p>
            <a:pPr marL="18288" indent="0">
              <a:buNone/>
            </a:pPr>
            <a:r>
              <a:rPr lang="en-US" dirty="0" smtClean="0">
                <a:latin typeface="Andale Mono"/>
                <a:cs typeface="Andale Mono"/>
              </a:rPr>
              <a:t>    pragma(</a:t>
            </a:r>
            <a:r>
              <a:rPr lang="en-US" dirty="0" err="1" smtClean="0">
                <a:latin typeface="Andale Mono"/>
                <a:cs typeface="Andale Mono"/>
              </a:rPr>
              <a:t>inline,true</a:t>
            </a:r>
            <a:r>
              <a:rPr lang="en-US" dirty="0" smtClean="0">
                <a:latin typeface="Andale Mono"/>
                <a:cs typeface="Andale Mono"/>
              </a:rPr>
              <a:t>);</a:t>
            </a:r>
          </a:p>
          <a:p>
            <a:pPr marL="18288" indent="0">
              <a:buNone/>
            </a:pPr>
            <a:r>
              <a:rPr lang="en-US" dirty="0" smtClean="0">
                <a:latin typeface="Andale Mono"/>
                <a:cs typeface="Andale Mono"/>
              </a:rPr>
              <a:t>    </a:t>
            </a:r>
            <a:r>
              <a:rPr lang="en-US" dirty="0">
                <a:latin typeface="Andale Mono"/>
                <a:cs typeface="Andale Mono"/>
              </a:rPr>
              <a:t>@property static </a:t>
            </a:r>
            <a:r>
              <a:rPr lang="en-US" dirty="0" err="1">
                <a:latin typeface="Andale Mono"/>
                <a:cs typeface="Andale Mono"/>
              </a:rPr>
              <a:t>size_t</a:t>
            </a:r>
            <a:r>
              <a:rPr lang="en-US" dirty="0">
                <a:latin typeface="Andale Mono"/>
                <a:cs typeface="Andale Mono"/>
              </a:rPr>
              <a:t> y()()</a:t>
            </a:r>
          </a:p>
          <a:p>
            <a:pPr marL="18288" indent="0">
              <a:buNone/>
            </a:pPr>
            <a:r>
              <a:rPr lang="mr-IN" dirty="0">
                <a:latin typeface="Andale Mono"/>
                <a:cs typeface="Andale Mono"/>
              </a:rPr>
              <a:t>    {</a:t>
            </a:r>
          </a:p>
          <a:p>
            <a:pPr marL="18288" indent="0">
              <a:buNone/>
            </a:pPr>
            <a:r>
              <a:rPr lang="en-US" dirty="0">
                <a:latin typeface="Andale Mono"/>
                <a:cs typeface="Andale Mono"/>
              </a:rPr>
              <a:t>        if(__</a:t>
            </a:r>
            <a:r>
              <a:rPr lang="en-US" dirty="0" err="1">
                <a:latin typeface="Andale Mono"/>
                <a:cs typeface="Andale Mono"/>
              </a:rPr>
              <a:t>dcompute_reflect</a:t>
            </a:r>
            <a:r>
              <a:rPr lang="en-US" dirty="0">
                <a:latin typeface="Andale Mono"/>
                <a:cs typeface="Andale Mono"/>
              </a:rPr>
              <a:t>(ReflectTarget.OpenCL,0))</a:t>
            </a:r>
          </a:p>
          <a:p>
            <a:pPr marL="18288" indent="0">
              <a:buNone/>
            </a:pPr>
            <a:r>
              <a:rPr lang="en-US" dirty="0">
                <a:latin typeface="Andale Mono"/>
                <a:cs typeface="Andale Mono"/>
              </a:rPr>
              <a:t>            return </a:t>
            </a:r>
            <a:r>
              <a:rPr lang="en-US" dirty="0" err="1">
                <a:latin typeface="Andale Mono"/>
                <a:cs typeface="Andale Mono"/>
              </a:rPr>
              <a:t>ocl.get_global_size</a:t>
            </a:r>
            <a:r>
              <a:rPr lang="en-US" dirty="0">
                <a:latin typeface="Andale Mono"/>
                <a:cs typeface="Andale Mono"/>
              </a:rPr>
              <a:t>(1);</a:t>
            </a:r>
          </a:p>
          <a:p>
            <a:pPr marL="18288" indent="0">
              <a:buNone/>
            </a:pPr>
            <a:r>
              <a:rPr lang="en-US" dirty="0">
                <a:latin typeface="Andale Mono"/>
                <a:cs typeface="Andale Mono"/>
              </a:rPr>
              <a:t>        else if(__</a:t>
            </a:r>
            <a:r>
              <a:rPr lang="en-US" dirty="0" err="1">
                <a:latin typeface="Andale Mono"/>
                <a:cs typeface="Andale Mono"/>
              </a:rPr>
              <a:t>dcompute_reflect</a:t>
            </a:r>
            <a:r>
              <a:rPr lang="en-US" dirty="0">
                <a:latin typeface="Andale Mono"/>
                <a:cs typeface="Andale Mono"/>
              </a:rPr>
              <a:t>(ReflectTarget.CUDA,0))</a:t>
            </a:r>
          </a:p>
          <a:p>
            <a:pPr marL="18288" indent="0">
              <a:buNone/>
            </a:pPr>
            <a:r>
              <a:rPr lang="en-US" dirty="0">
                <a:latin typeface="Andale Mono"/>
                <a:cs typeface="Andale Mono"/>
              </a:rPr>
              <a:t>            return </a:t>
            </a:r>
            <a:r>
              <a:rPr lang="en-US" dirty="0" err="1">
                <a:latin typeface="Andale Mono"/>
                <a:cs typeface="Andale Mono"/>
              </a:rPr>
              <a:t>cuda.ntid_y</a:t>
            </a:r>
            <a:r>
              <a:rPr lang="en-US" dirty="0">
                <a:latin typeface="Andale Mono"/>
                <a:cs typeface="Andale Mono"/>
              </a:rPr>
              <a:t>()*</a:t>
            </a:r>
            <a:r>
              <a:rPr lang="en-US" dirty="0" err="1">
                <a:latin typeface="Andale Mono"/>
                <a:cs typeface="Andale Mono"/>
              </a:rPr>
              <a:t>cuda.nctaid_y</a:t>
            </a:r>
            <a:r>
              <a:rPr lang="en-US" dirty="0">
                <a:latin typeface="Andale Mono"/>
                <a:cs typeface="Andale Mono"/>
              </a:rPr>
              <a:t>();</a:t>
            </a:r>
          </a:p>
          <a:p>
            <a:pPr marL="18288" indent="0">
              <a:buNone/>
            </a:pPr>
            <a:r>
              <a:rPr lang="mr-IN" dirty="0">
                <a:latin typeface="Andale Mono"/>
                <a:cs typeface="Andale Mono"/>
              </a:rPr>
              <a:t>        else</a:t>
            </a:r>
          </a:p>
          <a:p>
            <a:pPr marL="18288" indent="0">
              <a:buNone/>
            </a:pPr>
            <a:r>
              <a:rPr lang="mr-IN" dirty="0">
                <a:latin typeface="Andale Mono"/>
                <a:cs typeface="Andale Mono"/>
              </a:rPr>
              <a:t>            assert(0);</a:t>
            </a:r>
          </a:p>
          <a:p>
            <a:pPr marL="18288" indent="0">
              <a:buNone/>
            </a:pPr>
            <a:r>
              <a:rPr lang="mr-IN" dirty="0">
                <a:latin typeface="Andale Mono"/>
                <a:cs typeface="Andale Mono"/>
              </a:rPr>
              <a:t>    </a:t>
            </a:r>
            <a:r>
              <a:rPr lang="mr-IN" dirty="0" smtClean="0">
                <a:latin typeface="Andale Mono"/>
                <a:cs typeface="Andale Mono"/>
              </a:rPr>
              <a:t>}</a:t>
            </a:r>
            <a:endParaRPr lang="en-AU" dirty="0" smtClean="0">
              <a:latin typeface="Andale Mono"/>
              <a:cs typeface="Andale Mono"/>
            </a:endParaRPr>
          </a:p>
          <a:p>
            <a:pPr marL="18288" indent="0">
              <a:buNone/>
            </a:pPr>
            <a:r>
              <a:rPr lang="en-AU" dirty="0">
                <a:latin typeface="Andale Mono"/>
                <a:cs typeface="Andale Mono"/>
              </a:rPr>
              <a:t> </a:t>
            </a:r>
            <a:r>
              <a:rPr lang="en-AU" dirty="0" smtClean="0">
                <a:latin typeface="Andale Mono"/>
                <a:cs typeface="Andale Mono"/>
              </a:rPr>
              <a:t> //...</a:t>
            </a:r>
          </a:p>
          <a:p>
            <a:pPr marL="18288" indent="0">
              <a:buNone/>
            </a:pPr>
            <a:r>
              <a:rPr lang="en-AU" dirty="0">
                <a:latin typeface="Andale Mono"/>
                <a:cs typeface="Andale Mono"/>
              </a:rPr>
              <a:t>}</a:t>
            </a:r>
            <a:endParaRPr lang="en-US" dirty="0">
              <a:latin typeface="Andale Mono"/>
              <a:cs typeface="Andale Mono"/>
            </a:endParaRPr>
          </a:p>
        </p:txBody>
      </p:sp>
    </p:spTree>
    <p:extLst>
      <p:ext uri="{BB962C8B-B14F-4D97-AF65-F5344CB8AC3E}">
        <p14:creationId xmlns:p14="http://schemas.microsoft.com/office/powerpoint/2010/main" val="295214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484420"/>
            <a:ext cx="6096000" cy="3657599"/>
          </a:xfrm>
        </p:spPr>
        <p:txBody>
          <a:bodyPr/>
          <a:lstStyle/>
          <a:p>
            <a:r>
              <a:rPr lang="en-US" dirty="0" smtClean="0"/>
              <a:t>Allocate &amp; Manage device memory </a:t>
            </a:r>
          </a:p>
          <a:p>
            <a:r>
              <a:rPr lang="en-US" dirty="0" smtClean="0"/>
              <a:t>Data transfer</a:t>
            </a:r>
          </a:p>
          <a:p>
            <a:r>
              <a:rPr lang="en-US" dirty="0" smtClean="0"/>
              <a:t>Kernels: Load, Launch</a:t>
            </a:r>
          </a:p>
          <a:p>
            <a:r>
              <a:rPr lang="en-US" dirty="0" smtClean="0"/>
              <a:t>Device Synchronisation Events</a:t>
            </a:r>
            <a:endParaRPr lang="en-US" dirty="0" smtClean="0"/>
          </a:p>
        </p:txBody>
      </p:sp>
      <p:sp>
        <p:nvSpPr>
          <p:cNvPr id="3" name="Title 2"/>
          <p:cNvSpPr>
            <a:spLocks noGrp="1"/>
          </p:cNvSpPr>
          <p:nvPr>
            <p:ph type="title"/>
          </p:nvPr>
        </p:nvSpPr>
        <p:spPr>
          <a:xfrm>
            <a:off x="777240" y="570020"/>
            <a:ext cx="7543800" cy="914400"/>
          </a:xfrm>
        </p:spPr>
        <p:txBody>
          <a:bodyPr/>
          <a:lstStyle/>
          <a:p>
            <a:r>
              <a:rPr lang="en-US" dirty="0" smtClean="0"/>
              <a:t>Driver (</a:t>
            </a:r>
            <a:r>
              <a:rPr lang="en-US" dirty="0" err="1" smtClean="0"/>
              <a:t>WiP</a:t>
            </a:r>
            <a:r>
              <a:rPr lang="en-US" dirty="0" smtClean="0"/>
              <a:t>)</a:t>
            </a:r>
            <a:endParaRPr lang="en-US" dirty="0"/>
          </a:p>
        </p:txBody>
      </p:sp>
    </p:spTree>
    <p:extLst>
      <p:ext uri="{BB962C8B-B14F-4D97-AF65-F5344CB8AC3E}">
        <p14:creationId xmlns:p14="http://schemas.microsoft.com/office/powerpoint/2010/main" val="2397090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2533" y="1837268"/>
            <a:ext cx="8111067" cy="4377265"/>
          </a:xfrm>
        </p:spPr>
        <p:txBody>
          <a:bodyPr>
            <a:normAutofit lnSpcReduction="10000"/>
          </a:bodyPr>
          <a:lstStyle/>
          <a:p>
            <a:r>
              <a:rPr lang="en-US" dirty="0" smtClean="0"/>
              <a:t>For launching kernels we want something like</a:t>
            </a:r>
          </a:p>
          <a:p>
            <a:pPr marL="18288" indent="0">
              <a:buNone/>
            </a:pPr>
            <a:r>
              <a:rPr lang="en-US" dirty="0" smtClean="0">
                <a:latin typeface="Andale Mono"/>
                <a:cs typeface="Andale Mono"/>
              </a:rPr>
              <a:t>@kernel void </a:t>
            </a:r>
            <a:r>
              <a:rPr lang="en-US" dirty="0" err="1" smtClean="0">
                <a:latin typeface="Andale Mono"/>
                <a:cs typeface="Andale Mono"/>
              </a:rPr>
              <a:t>my_kernel</a:t>
            </a:r>
            <a:r>
              <a:rPr lang="en-US" dirty="0" smtClean="0">
                <a:latin typeface="Andale Mono"/>
                <a:cs typeface="Andale Mono"/>
              </a:rPr>
              <a:t>(T)(</a:t>
            </a:r>
            <a:r>
              <a:rPr lang="en-US" dirty="0" err="1" smtClean="0">
                <a:latin typeface="Andale Mono"/>
                <a:cs typeface="Andale Mono"/>
              </a:rPr>
              <a:t>GlobalPointer!</a:t>
            </a:r>
            <a:r>
              <a:rPr lang="en-US" dirty="0" err="1">
                <a:latin typeface="Andale Mono"/>
                <a:cs typeface="Andale Mono"/>
              </a:rPr>
              <a:t>T</a:t>
            </a:r>
            <a:r>
              <a:rPr lang="en-US" dirty="0" smtClean="0">
                <a:latin typeface="Andale Mono"/>
                <a:cs typeface="Andale Mono"/>
              </a:rPr>
              <a:t> p, </a:t>
            </a:r>
            <a:r>
              <a:rPr lang="en-US" dirty="0" err="1" smtClean="0">
                <a:latin typeface="Andale Mono"/>
                <a:cs typeface="Andale Mono"/>
              </a:rPr>
              <a:t>int</a:t>
            </a:r>
            <a:r>
              <a:rPr lang="en-US" dirty="0" smtClean="0">
                <a:latin typeface="Andale Mono"/>
                <a:cs typeface="Andale Mono"/>
              </a:rPr>
              <a:t> </a:t>
            </a:r>
            <a:r>
              <a:rPr lang="en-US" dirty="0" err="1" smtClean="0">
                <a:latin typeface="Andale Mono"/>
                <a:cs typeface="Andale Mono"/>
              </a:rPr>
              <a:t>args</a:t>
            </a:r>
            <a:r>
              <a:rPr lang="en-US" dirty="0" smtClean="0">
                <a:latin typeface="Andale Mono"/>
                <a:cs typeface="Andale Mono"/>
              </a:rPr>
              <a:t>) { ... }</a:t>
            </a:r>
          </a:p>
          <a:p>
            <a:pPr marL="18288" indent="0">
              <a:buNone/>
            </a:pPr>
            <a:r>
              <a:rPr lang="en-US" dirty="0">
                <a:latin typeface="Andale Mono"/>
                <a:cs typeface="Andale Mono"/>
              </a:rPr>
              <a:t>v</a:t>
            </a:r>
            <a:r>
              <a:rPr lang="en-US" dirty="0" smtClean="0">
                <a:latin typeface="Andale Mono"/>
                <a:cs typeface="Andale Mono"/>
              </a:rPr>
              <a:t>oid main(string[] </a:t>
            </a:r>
            <a:r>
              <a:rPr lang="en-US" dirty="0" err="1" smtClean="0">
                <a:latin typeface="Andale Mono"/>
                <a:cs typeface="Andale Mono"/>
              </a:rPr>
              <a:t>args</a:t>
            </a:r>
            <a:r>
              <a:rPr lang="en-US" dirty="0" smtClean="0">
                <a:latin typeface="Andale Mono"/>
                <a:cs typeface="Andale Mono"/>
              </a:rPr>
              <a:t>){</a:t>
            </a:r>
          </a:p>
          <a:p>
            <a:pPr marL="18288" indent="0">
              <a:buNone/>
            </a:pPr>
            <a:r>
              <a:rPr lang="en-US" dirty="0" smtClean="0">
                <a:latin typeface="Andale Mono"/>
                <a:cs typeface="Andale Mono"/>
              </a:rPr>
              <a:t>  auto </a:t>
            </a:r>
            <a:r>
              <a:rPr lang="en-US" dirty="0" err="1" smtClean="0">
                <a:latin typeface="Andale Mono"/>
                <a:cs typeface="Andale Mono"/>
              </a:rPr>
              <a:t>dev</a:t>
            </a:r>
            <a:r>
              <a:rPr lang="en-US" dirty="0" smtClean="0">
                <a:latin typeface="Andale Mono"/>
                <a:cs typeface="Andale Mono"/>
              </a:rPr>
              <a:t> = </a:t>
            </a:r>
            <a:r>
              <a:rPr lang="en-US" dirty="0" err="1" smtClean="0">
                <a:latin typeface="Andale Mono"/>
                <a:cs typeface="Andale Mono"/>
              </a:rPr>
              <a:t>getDefaultDevice</a:t>
            </a:r>
            <a:r>
              <a:rPr lang="en-US" dirty="0" smtClean="0">
                <a:latin typeface="Andale Mono"/>
                <a:cs typeface="Andale Mono"/>
              </a:rPr>
              <a:t>();</a:t>
            </a:r>
          </a:p>
          <a:p>
            <a:pPr marL="18288" indent="0">
              <a:buNone/>
            </a:pPr>
            <a:r>
              <a:rPr lang="en-US" dirty="0" smtClean="0">
                <a:latin typeface="Andale Mono"/>
                <a:cs typeface="Andale Mono"/>
              </a:rPr>
              <a:t>  auto q = </a:t>
            </a:r>
            <a:r>
              <a:rPr lang="en-US" dirty="0" err="1" smtClean="0">
                <a:latin typeface="Andale Mono"/>
                <a:cs typeface="Andale Mono"/>
              </a:rPr>
              <a:t>dev.getDefaultQueue</a:t>
            </a:r>
            <a:r>
              <a:rPr lang="en-US" dirty="0" smtClean="0">
                <a:latin typeface="Andale Mono"/>
                <a:cs typeface="Andale Mono"/>
              </a:rPr>
              <a:t>();</a:t>
            </a:r>
          </a:p>
          <a:p>
            <a:pPr marL="18288" indent="0">
              <a:buNone/>
            </a:pPr>
            <a:r>
              <a:rPr lang="en-US" dirty="0" smtClean="0">
                <a:latin typeface="Andale Mono"/>
                <a:cs typeface="Andale Mono"/>
              </a:rPr>
              <a:t>  float[] </a:t>
            </a:r>
            <a:r>
              <a:rPr lang="en-US" dirty="0" err="1" smtClean="0">
                <a:latin typeface="Andale Mono"/>
                <a:cs typeface="Andale Mono"/>
              </a:rPr>
              <a:t>arr</a:t>
            </a:r>
            <a:r>
              <a:rPr lang="en-US" dirty="0" smtClean="0">
                <a:latin typeface="Andale Mono"/>
                <a:cs typeface="Andale Mono"/>
              </a:rPr>
              <a:t> = </a:t>
            </a:r>
            <a:r>
              <a:rPr lang="en-US" dirty="0" err="1" smtClean="0">
                <a:latin typeface="Andale Mono"/>
                <a:cs typeface="Andale Mono"/>
              </a:rPr>
              <a:t>someData</a:t>
            </a:r>
            <a:r>
              <a:rPr lang="en-US" dirty="0" smtClean="0">
                <a:latin typeface="Andale Mono"/>
                <a:cs typeface="Andale Mono"/>
              </a:rPr>
              <a:t>();</a:t>
            </a:r>
          </a:p>
          <a:p>
            <a:pPr marL="18288" indent="0">
              <a:buNone/>
            </a:pPr>
            <a:r>
              <a:rPr lang="en-US" dirty="0" smtClean="0">
                <a:latin typeface="Andale Mono"/>
                <a:cs typeface="Andale Mono"/>
              </a:rPr>
              <a:t>  </a:t>
            </a:r>
            <a:r>
              <a:rPr lang="en-US" dirty="0" err="1" smtClean="0">
                <a:latin typeface="Andale Mono"/>
                <a:cs typeface="Andale Mono"/>
              </a:rPr>
              <a:t>Buffer!float</a:t>
            </a:r>
            <a:r>
              <a:rPr lang="en-US" dirty="0" smtClean="0">
                <a:latin typeface="Andale Mono"/>
                <a:cs typeface="Andale Mono"/>
              </a:rPr>
              <a:t> b = </a:t>
            </a:r>
            <a:r>
              <a:rPr lang="en-US" dirty="0" err="1" smtClean="0">
                <a:latin typeface="Andale Mono"/>
                <a:cs typeface="Andale Mono"/>
              </a:rPr>
              <a:t>dev.makeBuffer</a:t>
            </a:r>
            <a:r>
              <a:rPr lang="en-US" dirty="0" smtClean="0">
                <a:latin typeface="Andale Mono"/>
                <a:cs typeface="Andale Mono"/>
              </a:rPr>
              <a:t>(</a:t>
            </a:r>
            <a:r>
              <a:rPr lang="en-US" dirty="0" err="1" smtClean="0">
                <a:latin typeface="Andale Mono"/>
                <a:cs typeface="Andale Mono"/>
              </a:rPr>
              <a:t>arr</a:t>
            </a:r>
            <a:r>
              <a:rPr lang="en-US" dirty="0" smtClean="0">
                <a:latin typeface="Andale Mono"/>
                <a:cs typeface="Andale Mono"/>
              </a:rPr>
              <a:t>);</a:t>
            </a:r>
          </a:p>
          <a:p>
            <a:pPr marL="18288" indent="0">
              <a:buNone/>
            </a:pPr>
            <a:r>
              <a:rPr lang="en-US" dirty="0" smtClean="0">
                <a:latin typeface="Andale Mono"/>
                <a:cs typeface="Andale Mono"/>
              </a:rPr>
              <a:t>  Event v = </a:t>
            </a:r>
            <a:r>
              <a:rPr lang="en-US" dirty="0" err="1" smtClean="0">
                <a:latin typeface="Andale Mono"/>
                <a:cs typeface="Andale Mono"/>
              </a:rPr>
              <a:t>q.enqueue</a:t>
            </a:r>
            <a:r>
              <a:rPr lang="en-US" dirty="0" smtClean="0">
                <a:latin typeface="Andale Mono"/>
                <a:cs typeface="Andale Mono"/>
              </a:rPr>
              <a:t>!(</a:t>
            </a:r>
            <a:r>
              <a:rPr lang="en-US" dirty="0" err="1" smtClean="0">
                <a:latin typeface="Andale Mono"/>
                <a:cs typeface="Andale Mono"/>
              </a:rPr>
              <a:t>my_kernel!float</a:t>
            </a:r>
            <a:r>
              <a:rPr lang="en-US" dirty="0" smtClean="0">
                <a:latin typeface="Andale Mono"/>
                <a:cs typeface="Andale Mono"/>
              </a:rPr>
              <a:t>)(</a:t>
            </a:r>
            <a:r>
              <a:rPr lang="en-US" dirty="0" err="1" smtClean="0">
                <a:latin typeface="Andale Mono"/>
                <a:cs typeface="Andale Mono"/>
              </a:rPr>
              <a:t>b.length</a:t>
            </a:r>
            <a:r>
              <a:rPr lang="en-US" dirty="0" smtClean="0">
                <a:latin typeface="Andale Mono"/>
                <a:cs typeface="Andale Mono"/>
              </a:rPr>
              <a:t>)(b,42);</a:t>
            </a:r>
          </a:p>
          <a:p>
            <a:pPr marL="18288" indent="0">
              <a:buNone/>
            </a:pPr>
            <a:r>
              <a:rPr lang="en-US" dirty="0" smtClean="0">
                <a:latin typeface="Andale Mono"/>
                <a:cs typeface="Andale Mono"/>
              </a:rPr>
              <a:t>  </a:t>
            </a:r>
            <a:r>
              <a:rPr lang="en-US" dirty="0" err="1" smtClean="0">
                <a:latin typeface="Andale Mono"/>
                <a:cs typeface="Andale Mono"/>
              </a:rPr>
              <a:t>v.wait</a:t>
            </a:r>
            <a:r>
              <a:rPr lang="en-US" dirty="0" smtClean="0">
                <a:latin typeface="Andale Mono"/>
                <a:cs typeface="Andale Mono"/>
              </a:rPr>
              <a:t>(); </a:t>
            </a:r>
            <a:r>
              <a:rPr lang="en-US" dirty="0" err="1" smtClean="0">
                <a:latin typeface="Andale Mono"/>
                <a:cs typeface="Andale Mono"/>
              </a:rPr>
              <a:t>b.read</a:t>
            </a:r>
            <a:r>
              <a:rPr lang="en-US" dirty="0" smtClean="0">
                <a:latin typeface="Andale Mono"/>
                <a:cs typeface="Andale Mono"/>
              </a:rPr>
              <a:t>(</a:t>
            </a:r>
            <a:r>
              <a:rPr lang="en-US" dirty="0" err="1" smtClean="0">
                <a:latin typeface="Andale Mono"/>
                <a:cs typeface="Andale Mono"/>
              </a:rPr>
              <a:t>arr</a:t>
            </a:r>
            <a:r>
              <a:rPr lang="en-US" dirty="0" smtClean="0">
                <a:latin typeface="Andale Mono"/>
                <a:cs typeface="Andale Mono"/>
              </a:rPr>
              <a:t>).</a:t>
            </a:r>
            <a:r>
              <a:rPr lang="en-US" dirty="0" err="1" smtClean="0">
                <a:latin typeface="Andale Mono"/>
                <a:cs typeface="Andale Mono"/>
              </a:rPr>
              <a:t>writeln</a:t>
            </a:r>
            <a:r>
              <a:rPr lang="en-US" dirty="0">
                <a:latin typeface="Andale Mono"/>
                <a:cs typeface="Andale Mono"/>
              </a:rPr>
              <a:t>;</a:t>
            </a:r>
            <a:endParaRPr lang="en-US" dirty="0" smtClean="0">
              <a:latin typeface="Andale Mono"/>
              <a:cs typeface="Andale Mono"/>
            </a:endParaRPr>
          </a:p>
          <a:p>
            <a:pPr marL="18288" indent="0">
              <a:buNone/>
            </a:pPr>
            <a:r>
              <a:rPr lang="en-US" dirty="0">
                <a:latin typeface="Andale Mono"/>
                <a:cs typeface="Andale Mono"/>
              </a:rPr>
              <a:t>}</a:t>
            </a:r>
          </a:p>
        </p:txBody>
      </p:sp>
      <p:sp>
        <p:nvSpPr>
          <p:cNvPr id="3" name="Title 2"/>
          <p:cNvSpPr>
            <a:spLocks noGrp="1"/>
          </p:cNvSpPr>
          <p:nvPr>
            <p:ph type="title"/>
          </p:nvPr>
        </p:nvSpPr>
        <p:spPr>
          <a:xfrm>
            <a:off x="685800" y="685801"/>
            <a:ext cx="7543800" cy="914400"/>
          </a:xfrm>
        </p:spPr>
        <p:txBody>
          <a:bodyPr/>
          <a:lstStyle/>
          <a:p>
            <a:r>
              <a:rPr lang="en-US" dirty="0" smtClean="0"/>
              <a:t>Driver API Automation</a:t>
            </a:r>
            <a:endParaRPr lang="en-US" dirty="0"/>
          </a:p>
        </p:txBody>
      </p:sp>
    </p:spTree>
    <p:extLst>
      <p:ext uri="{BB962C8B-B14F-4D97-AF65-F5344CB8AC3E}">
        <p14:creationId xmlns:p14="http://schemas.microsoft.com/office/powerpoint/2010/main" val="15974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144000" cy="6172199"/>
          </a:xfrm>
        </p:spPr>
        <p:txBody>
          <a:bodyPr>
            <a:normAutofit/>
          </a:bodyPr>
          <a:lstStyle/>
          <a:p>
            <a:pPr marL="18288" indent="0">
              <a:buNone/>
            </a:pPr>
            <a:r>
              <a:rPr lang="en-US" dirty="0" err="1">
                <a:latin typeface="Andale Mono"/>
                <a:cs typeface="Andale Mono"/>
              </a:rPr>
              <a:t>s</a:t>
            </a:r>
            <a:r>
              <a:rPr lang="en-US" dirty="0" err="1" smtClean="0">
                <a:latin typeface="Andale Mono"/>
                <a:cs typeface="Andale Mono"/>
              </a:rPr>
              <a:t>truct</a:t>
            </a:r>
            <a:r>
              <a:rPr lang="en-US" dirty="0" smtClean="0">
                <a:latin typeface="Andale Mono"/>
                <a:cs typeface="Andale Mono"/>
              </a:rPr>
              <a:t> Queue {</a:t>
            </a:r>
          </a:p>
          <a:p>
            <a:pPr marL="18288" indent="0">
              <a:buNone/>
            </a:pPr>
            <a:r>
              <a:rPr lang="en-US" dirty="0" smtClean="0">
                <a:latin typeface="Andale Mono"/>
                <a:cs typeface="Andale Mono"/>
              </a:rPr>
              <a:t>  Call </a:t>
            </a:r>
            <a:r>
              <a:rPr lang="en-US" dirty="0" err="1" smtClean="0">
                <a:latin typeface="Andale Mono"/>
                <a:cs typeface="Andale Mono"/>
              </a:rPr>
              <a:t>enqueue</a:t>
            </a:r>
            <a:r>
              <a:rPr lang="en-US" dirty="0" smtClean="0">
                <a:latin typeface="Andale Mono"/>
                <a:cs typeface="Andale Mono"/>
              </a:rPr>
              <a:t>(alias kernel)(</a:t>
            </a:r>
            <a:r>
              <a:rPr lang="en-US" dirty="0" err="1" smtClean="0">
                <a:latin typeface="Andale Mono"/>
                <a:cs typeface="Andale Mono"/>
              </a:rPr>
              <a:t>LaunchParams</a:t>
            </a:r>
            <a:r>
              <a:rPr lang="en-US" dirty="0" smtClean="0">
                <a:latin typeface="Andale Mono"/>
                <a:cs typeface="Andale Mono"/>
              </a:rPr>
              <a:t> </a:t>
            </a:r>
            <a:r>
              <a:rPr lang="en-US" dirty="0" err="1" smtClean="0">
                <a:latin typeface="Andale Mono"/>
                <a:cs typeface="Andale Mono"/>
              </a:rPr>
              <a:t>lp</a:t>
            </a:r>
            <a:r>
              <a:rPr lang="en-US" dirty="0" smtClean="0">
                <a:latin typeface="Andale Mono"/>
                <a:cs typeface="Andale Mono"/>
              </a:rPr>
              <a:t>) {</a:t>
            </a:r>
          </a:p>
          <a:p>
            <a:pPr marL="18288" indent="0">
              <a:buNone/>
            </a:pPr>
            <a:r>
              <a:rPr lang="en-US" dirty="0">
                <a:latin typeface="Andale Mono"/>
                <a:cs typeface="Andale Mono"/>
              </a:rPr>
              <a:t> </a:t>
            </a:r>
            <a:r>
              <a:rPr lang="en-US" dirty="0" smtClean="0">
                <a:latin typeface="Andale Mono"/>
                <a:cs typeface="Andale Mono"/>
              </a:rPr>
              <a:t>   return Call!(</a:t>
            </a:r>
            <a:r>
              <a:rPr lang="en-US" dirty="0" err="1" smtClean="0">
                <a:latin typeface="Andale Mono"/>
                <a:cs typeface="Andale Mono"/>
              </a:rPr>
              <a:t>typeof</a:t>
            </a:r>
            <a:r>
              <a:rPr lang="en-US" dirty="0" smtClean="0">
                <a:latin typeface="Andale Mono"/>
                <a:cs typeface="Andale Mono"/>
              </a:rPr>
              <a:t>(kernel),</a:t>
            </a:r>
            <a:r>
              <a:rPr lang="en-US" dirty="0" err="1" smtClean="0">
                <a:latin typeface="Andale Mono"/>
                <a:cs typeface="Andale Mono"/>
              </a:rPr>
              <a:t>kernel.mangleof</a:t>
            </a:r>
            <a:r>
              <a:rPr lang="en-US" dirty="0" smtClean="0">
                <a:latin typeface="Andale Mono"/>
                <a:cs typeface="Andale Mono"/>
              </a:rPr>
              <a:t>)</a:t>
            </a:r>
          </a:p>
          <a:p>
            <a:pPr marL="18288"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lp</a:t>
            </a:r>
            <a:r>
              <a:rPr lang="en-US" dirty="0" smtClean="0">
                <a:latin typeface="Andale Mono"/>
                <a:cs typeface="Andale Mono"/>
              </a:rPr>
              <a:t>, this);</a:t>
            </a:r>
          </a:p>
          <a:p>
            <a:pPr marL="18288" indent="0">
              <a:buNone/>
            </a:pPr>
            <a:r>
              <a:rPr lang="en-US" dirty="0" smtClean="0">
                <a:latin typeface="Andale Mono"/>
                <a:cs typeface="Andale Mono"/>
              </a:rPr>
              <a:t>  }</a:t>
            </a:r>
          </a:p>
          <a:p>
            <a:pPr marL="18288" indent="0">
              <a:buNone/>
            </a:pPr>
            <a:r>
              <a:rPr lang="en-US" dirty="0" smtClean="0">
                <a:latin typeface="Andale Mono"/>
                <a:cs typeface="Andale Mono"/>
              </a:rPr>
              <a:t>} </a:t>
            </a:r>
          </a:p>
          <a:p>
            <a:pPr marL="18288" indent="0">
              <a:buNone/>
            </a:pPr>
            <a:r>
              <a:rPr lang="en-US" dirty="0" err="1" smtClean="0">
                <a:latin typeface="Andale Mono"/>
                <a:cs typeface="Andale Mono"/>
              </a:rPr>
              <a:t>struct</a:t>
            </a:r>
            <a:r>
              <a:rPr lang="en-US" dirty="0" smtClean="0">
                <a:latin typeface="Andale Mono"/>
                <a:cs typeface="Andale Mono"/>
              </a:rPr>
              <a:t> </a:t>
            </a:r>
            <a:r>
              <a:rPr lang="en-US" dirty="0">
                <a:latin typeface="Andale Mono"/>
                <a:cs typeface="Andale Mono"/>
              </a:rPr>
              <a:t>Call(</a:t>
            </a:r>
            <a:r>
              <a:rPr lang="en-US" dirty="0" err="1">
                <a:latin typeface="Andale Mono"/>
                <a:cs typeface="Andale Mono"/>
              </a:rPr>
              <a:t>F,string</a:t>
            </a:r>
            <a:r>
              <a:rPr lang="en-US" dirty="0">
                <a:latin typeface="Andale Mono"/>
                <a:cs typeface="Andale Mono"/>
              </a:rPr>
              <a:t> mangle) {</a:t>
            </a:r>
          </a:p>
          <a:p>
            <a:pPr marL="18288" indent="0">
              <a:buNone/>
            </a:pPr>
            <a:r>
              <a:rPr lang="en-US" dirty="0">
                <a:latin typeface="Andale Mono"/>
                <a:cs typeface="Andale Mono"/>
              </a:rPr>
              <a:t> </a:t>
            </a:r>
            <a:r>
              <a:rPr lang="en-US" dirty="0" smtClean="0">
                <a:latin typeface="Andale Mono"/>
                <a:cs typeface="Andale Mono"/>
              </a:rPr>
              <a:t> </a:t>
            </a:r>
            <a:r>
              <a:rPr lang="en-US" dirty="0" err="1">
                <a:latin typeface="Andale Mono"/>
                <a:cs typeface="Andale Mono"/>
              </a:rPr>
              <a:t>LaunchParams</a:t>
            </a:r>
            <a:r>
              <a:rPr lang="en-US" dirty="0">
                <a:latin typeface="Andale Mono"/>
                <a:cs typeface="Andale Mono"/>
              </a:rPr>
              <a:t> </a:t>
            </a:r>
            <a:r>
              <a:rPr lang="en-US" dirty="0" err="1">
                <a:latin typeface="Andale Mono"/>
                <a:cs typeface="Andale Mono"/>
              </a:rPr>
              <a:t>lp</a:t>
            </a:r>
            <a:r>
              <a:rPr lang="en-US" dirty="0" smtClean="0">
                <a:latin typeface="Andale Mono"/>
                <a:cs typeface="Andale Mono"/>
              </a:rPr>
              <a:t>;</a:t>
            </a:r>
          </a:p>
          <a:p>
            <a:pPr marL="18288" indent="0">
              <a:buNone/>
            </a:pPr>
            <a:r>
              <a:rPr lang="en-US" dirty="0">
                <a:latin typeface="Andale Mono"/>
                <a:cs typeface="Andale Mono"/>
              </a:rPr>
              <a:t> </a:t>
            </a:r>
            <a:r>
              <a:rPr lang="en-US" dirty="0" smtClean="0">
                <a:latin typeface="Andale Mono"/>
                <a:cs typeface="Andale Mono"/>
              </a:rPr>
              <a:t> Queue q;</a:t>
            </a:r>
            <a:endParaRPr lang="en-US" dirty="0">
              <a:latin typeface="Andale Mono"/>
              <a:cs typeface="Andale Mono"/>
            </a:endParaRPr>
          </a:p>
          <a:p>
            <a:pPr marL="18288" indent="0">
              <a:buNone/>
            </a:pPr>
            <a:r>
              <a:rPr lang="en-US" dirty="0">
                <a:latin typeface="Andale Mono"/>
                <a:cs typeface="Andale Mono"/>
              </a:rPr>
              <a:t> </a:t>
            </a:r>
            <a:r>
              <a:rPr lang="en-US" dirty="0" smtClean="0">
                <a:latin typeface="Andale Mono"/>
                <a:cs typeface="Andale Mono"/>
              </a:rPr>
              <a:t> </a:t>
            </a:r>
            <a:r>
              <a:rPr lang="en-US" dirty="0">
                <a:latin typeface="Andale Mono"/>
                <a:cs typeface="Andale Mono"/>
              </a:rPr>
              <a:t>Event </a:t>
            </a:r>
            <a:r>
              <a:rPr lang="en-US" dirty="0" err="1">
                <a:latin typeface="Andale Mono"/>
                <a:cs typeface="Andale Mono"/>
              </a:rPr>
              <a:t>opCall</a:t>
            </a:r>
            <a:r>
              <a:rPr lang="en-US" dirty="0">
                <a:latin typeface="Andale Mono"/>
                <a:cs typeface="Andale Mono"/>
              </a:rPr>
              <a:t>(</a:t>
            </a:r>
            <a:r>
              <a:rPr lang="en-US" dirty="0" err="1">
                <a:latin typeface="Andale Mono"/>
                <a:cs typeface="Andale Mono"/>
              </a:rPr>
              <a:t>KernelArgsOf!F</a:t>
            </a:r>
            <a:r>
              <a:rPr lang="en-US" dirty="0">
                <a:latin typeface="Andale Mono"/>
                <a:cs typeface="Andale Mono"/>
              </a:rPr>
              <a:t> </a:t>
            </a:r>
            <a:r>
              <a:rPr lang="en-US" dirty="0" err="1">
                <a:latin typeface="Andale Mono"/>
                <a:cs typeface="Andale Mono"/>
              </a:rPr>
              <a:t>args</a:t>
            </a:r>
            <a:r>
              <a:rPr lang="en-US" dirty="0">
                <a:latin typeface="Andale Mono"/>
                <a:cs typeface="Andale Mono"/>
              </a:rPr>
              <a:t>) {</a:t>
            </a:r>
          </a:p>
          <a:p>
            <a:pPr marL="18288" indent="0">
              <a:buNone/>
            </a:pPr>
            <a:r>
              <a:rPr lang="en-US" dirty="0">
                <a:latin typeface="Andale Mono"/>
                <a:cs typeface="Andale Mono"/>
              </a:rPr>
              <a:t> </a:t>
            </a:r>
            <a:r>
              <a:rPr lang="en-US" dirty="0" smtClean="0">
                <a:latin typeface="Andale Mono"/>
                <a:cs typeface="Andale Mono"/>
              </a:rPr>
              <a:t>   </a:t>
            </a:r>
            <a:r>
              <a:rPr lang="en-US" dirty="0">
                <a:latin typeface="Andale Mono"/>
                <a:cs typeface="Andale Mono"/>
              </a:rPr>
              <a:t>//Get type correctness for free!</a:t>
            </a:r>
          </a:p>
          <a:p>
            <a:pPr marL="18288" indent="0">
              <a:buNone/>
            </a:pPr>
            <a:r>
              <a:rPr lang="en-US" dirty="0">
                <a:latin typeface="Andale Mono"/>
                <a:cs typeface="Andale Mono"/>
              </a:rPr>
              <a:t> </a:t>
            </a:r>
            <a:r>
              <a:rPr lang="en-US" dirty="0" smtClean="0">
                <a:latin typeface="Andale Mono"/>
                <a:cs typeface="Andale Mono"/>
              </a:rPr>
              <a:t>   </a:t>
            </a:r>
            <a:r>
              <a:rPr lang="en-US" dirty="0">
                <a:latin typeface="Andale Mono"/>
                <a:cs typeface="Andale Mono"/>
              </a:rPr>
              <a:t>//use </a:t>
            </a:r>
            <a:r>
              <a:rPr lang="en-US" dirty="0" err="1">
                <a:latin typeface="Andale Mono"/>
                <a:cs typeface="Andale Mono"/>
              </a:rPr>
              <a:t>Parameters!F</a:t>
            </a:r>
            <a:r>
              <a:rPr lang="en-US" dirty="0">
                <a:latin typeface="Andale Mono"/>
                <a:cs typeface="Andale Mono"/>
              </a:rPr>
              <a:t> to call </a:t>
            </a:r>
            <a:r>
              <a:rPr lang="en-US" dirty="0" err="1">
                <a:latin typeface="Andale Mono"/>
                <a:cs typeface="Andale Mono"/>
              </a:rPr>
              <a:t>clSetKernelArg</a:t>
            </a:r>
            <a:r>
              <a:rPr lang="en-US" dirty="0">
                <a:latin typeface="Andale Mono"/>
                <a:cs typeface="Andale Mono"/>
              </a:rPr>
              <a:t>/</a:t>
            </a:r>
          </a:p>
          <a:p>
            <a:pPr marL="18288" indent="0">
              <a:buNone/>
            </a:pPr>
            <a:r>
              <a:rPr lang="en-US" dirty="0">
                <a:latin typeface="Andale Mono"/>
                <a:cs typeface="Andale Mono"/>
              </a:rPr>
              <a:t> </a:t>
            </a:r>
            <a:r>
              <a:rPr lang="en-US" dirty="0" smtClean="0">
                <a:latin typeface="Andale Mono"/>
                <a:cs typeface="Andale Mono"/>
              </a:rPr>
              <a:t>   </a:t>
            </a:r>
            <a:r>
              <a:rPr lang="en-US" dirty="0">
                <a:latin typeface="Andale Mono"/>
                <a:cs typeface="Andale Mono"/>
              </a:rPr>
              <a:t>//</a:t>
            </a:r>
            <a:r>
              <a:rPr lang="en-US" dirty="0" err="1">
                <a:latin typeface="Andale Mono"/>
                <a:cs typeface="Andale Mono"/>
              </a:rPr>
              <a:t>clEnqueueNDRangeKernel</a:t>
            </a:r>
            <a:r>
              <a:rPr lang="en-US" dirty="0">
                <a:latin typeface="Andale Mono"/>
                <a:cs typeface="Andale Mono"/>
              </a:rPr>
              <a:t> or </a:t>
            </a:r>
            <a:r>
              <a:rPr lang="en-US" dirty="0" err="1">
                <a:latin typeface="Andale Mono"/>
                <a:cs typeface="Andale Mono"/>
              </a:rPr>
              <a:t>cuLaunchKernel</a:t>
            </a:r>
            <a:endParaRPr lang="en-US" dirty="0">
              <a:latin typeface="Andale Mono"/>
              <a:cs typeface="Andale Mono"/>
            </a:endParaRPr>
          </a:p>
          <a:p>
            <a:pPr marL="18288" indent="0">
              <a:buNone/>
            </a:pPr>
            <a:r>
              <a:rPr lang="en-US" dirty="0">
                <a:latin typeface="Andale Mono"/>
                <a:cs typeface="Andale Mono"/>
              </a:rPr>
              <a:t> </a:t>
            </a:r>
            <a:r>
              <a:rPr lang="en-US" dirty="0" smtClean="0">
                <a:latin typeface="Andale Mono"/>
                <a:cs typeface="Andale Mono"/>
              </a:rPr>
              <a:t> }</a:t>
            </a:r>
          </a:p>
          <a:p>
            <a:pPr marL="18288" indent="0">
              <a:buNone/>
            </a:pPr>
            <a:r>
              <a:rPr lang="en-US" dirty="0" smtClean="0">
                <a:latin typeface="Andale Mono"/>
                <a:cs typeface="Andale Mono"/>
              </a:rPr>
              <a:t>} </a:t>
            </a:r>
          </a:p>
        </p:txBody>
      </p:sp>
    </p:spTree>
    <p:extLst>
      <p:ext uri="{BB962C8B-B14F-4D97-AF65-F5344CB8AC3E}">
        <p14:creationId xmlns:p14="http://schemas.microsoft.com/office/powerpoint/2010/main" val="304086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600201"/>
            <a:ext cx="6096000" cy="3657599"/>
          </a:xfrm>
        </p:spPr>
        <p:txBody>
          <a:bodyPr/>
          <a:lstStyle/>
          <a:p>
            <a:r>
              <a:rPr lang="en-US" dirty="0" smtClean="0"/>
              <a:t>Showcase of how to do things (and how not to)</a:t>
            </a:r>
          </a:p>
          <a:p>
            <a:r>
              <a:rPr lang="en-US" dirty="0" smtClean="0"/>
              <a:t>Functional examples</a:t>
            </a:r>
          </a:p>
          <a:p>
            <a:r>
              <a:rPr lang="en-US" dirty="0" smtClean="0"/>
              <a:t>Covers common </a:t>
            </a:r>
            <a:r>
              <a:rPr lang="en-US" dirty="0" smtClean="0"/>
              <a:t>use cases</a:t>
            </a:r>
            <a:endParaRPr lang="en-US" dirty="0" smtClean="0"/>
          </a:p>
          <a:p>
            <a:pPr lvl="1"/>
            <a:r>
              <a:rPr lang="en-US" dirty="0" smtClean="0"/>
              <a:t>Convolutions (DFT/FFT)</a:t>
            </a:r>
          </a:p>
          <a:p>
            <a:pPr lvl="1"/>
            <a:r>
              <a:rPr lang="en-US" dirty="0" smtClean="0"/>
              <a:t>Reductions</a:t>
            </a:r>
          </a:p>
          <a:p>
            <a:pPr lvl="1"/>
            <a:r>
              <a:rPr lang="en-US" dirty="0" smtClean="0"/>
              <a:t>Filter, </a:t>
            </a:r>
            <a:r>
              <a:rPr lang="en-US" dirty="0" smtClean="0"/>
              <a:t>Sort</a:t>
            </a:r>
          </a:p>
          <a:p>
            <a:r>
              <a:rPr lang="en-US" dirty="0" smtClean="0"/>
              <a:t>Thrust-like (except ranges)</a:t>
            </a:r>
          </a:p>
          <a:p>
            <a:r>
              <a:rPr lang="en-US" dirty="0" err="1" smtClean="0"/>
              <a:t>Precompilation</a:t>
            </a:r>
            <a:r>
              <a:rPr lang="en-US" dirty="0" smtClean="0"/>
              <a:t> (for use with DMD/GDC)</a:t>
            </a:r>
            <a:endParaRPr lang="en-US" dirty="0"/>
          </a:p>
        </p:txBody>
      </p:sp>
      <p:sp>
        <p:nvSpPr>
          <p:cNvPr id="3" name="Title 2"/>
          <p:cNvSpPr>
            <a:spLocks noGrp="1"/>
          </p:cNvSpPr>
          <p:nvPr>
            <p:ph type="title"/>
          </p:nvPr>
        </p:nvSpPr>
        <p:spPr>
          <a:xfrm>
            <a:off x="777240" y="685801"/>
            <a:ext cx="7543800" cy="914400"/>
          </a:xfrm>
        </p:spPr>
        <p:txBody>
          <a:bodyPr/>
          <a:lstStyle/>
          <a:p>
            <a:r>
              <a:rPr lang="en-US" dirty="0" smtClean="0"/>
              <a:t>Collection of Kernels</a:t>
            </a:r>
            <a:endParaRPr lang="en-US" dirty="0"/>
          </a:p>
        </p:txBody>
      </p:sp>
    </p:spTree>
    <p:extLst>
      <p:ext uri="{BB962C8B-B14F-4D97-AF65-F5344CB8AC3E}">
        <p14:creationId xmlns:p14="http://schemas.microsoft.com/office/powerpoint/2010/main" val="4049154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600201"/>
            <a:ext cx="7452360" cy="5088466"/>
          </a:xfrm>
        </p:spPr>
        <p:txBody>
          <a:bodyPr/>
          <a:lstStyle/>
          <a:p>
            <a:r>
              <a:rPr lang="en-US" dirty="0" smtClean="0"/>
              <a:t>Compiler</a:t>
            </a:r>
          </a:p>
          <a:p>
            <a:pPr lvl="1"/>
            <a:r>
              <a:rPr lang="en-US" dirty="0" smtClean="0"/>
              <a:t>Tests (LDC)</a:t>
            </a:r>
          </a:p>
          <a:p>
            <a:pPr lvl="1"/>
            <a:r>
              <a:rPr lang="en-US" dirty="0" smtClean="0"/>
              <a:t>Relax </a:t>
            </a:r>
            <a:r>
              <a:rPr lang="en-US" dirty="0" err="1" smtClean="0"/>
              <a:t>DCompute</a:t>
            </a:r>
            <a:r>
              <a:rPr lang="en-US" dirty="0" smtClean="0"/>
              <a:t> constraints (LDC) </a:t>
            </a:r>
          </a:p>
          <a:p>
            <a:pPr lvl="1"/>
            <a:r>
              <a:rPr lang="en-US" dirty="0" smtClean="0"/>
              <a:t>Make SPIR-V use </a:t>
            </a:r>
            <a:r>
              <a:rPr lang="en-US" dirty="0" err="1" smtClean="0"/>
              <a:t>intrinsics</a:t>
            </a:r>
            <a:r>
              <a:rPr lang="en-US" dirty="0" smtClean="0"/>
              <a:t> (LLVM)</a:t>
            </a:r>
          </a:p>
          <a:p>
            <a:pPr lvl="1"/>
            <a:r>
              <a:rPr lang="en-US" dirty="0" smtClean="0"/>
              <a:t>Images &amp; Pipes (LDC)</a:t>
            </a:r>
            <a:endParaRPr lang="en-US" dirty="0" smtClean="0"/>
          </a:p>
          <a:p>
            <a:r>
              <a:rPr lang="en-US" dirty="0" err="1" smtClean="0"/>
              <a:t>Std</a:t>
            </a:r>
            <a:r>
              <a:rPr lang="en-US" dirty="0" smtClean="0"/>
              <a:t> lib </a:t>
            </a:r>
            <a:r>
              <a:rPr lang="mr-IN" dirty="0" smtClean="0"/>
              <a:t>–</a:t>
            </a:r>
            <a:r>
              <a:rPr lang="en-US" dirty="0" smtClean="0"/>
              <a:t> add missing functions -&gt; </a:t>
            </a:r>
            <a:r>
              <a:rPr lang="en-US" dirty="0" err="1" smtClean="0"/>
              <a:t>intrinsics</a:t>
            </a:r>
            <a:endParaRPr lang="en-US" dirty="0"/>
          </a:p>
          <a:p>
            <a:r>
              <a:rPr lang="en-US" dirty="0" smtClean="0"/>
              <a:t>Driver</a:t>
            </a:r>
          </a:p>
          <a:p>
            <a:pPr lvl="1"/>
            <a:r>
              <a:rPr lang="en-US" dirty="0" smtClean="0"/>
              <a:t>Dynamic library loading </a:t>
            </a:r>
            <a:endParaRPr lang="en-US" dirty="0" smtClean="0"/>
          </a:p>
          <a:p>
            <a:pPr lvl="1"/>
            <a:r>
              <a:rPr lang="en-US" dirty="0" smtClean="0"/>
              <a:t>Finish integrating </a:t>
            </a:r>
            <a:r>
              <a:rPr lang="en-US" dirty="0" err="1" smtClean="0"/>
              <a:t>clWrap</a:t>
            </a:r>
            <a:endParaRPr lang="en-US" dirty="0" smtClean="0"/>
          </a:p>
          <a:p>
            <a:pPr lvl="1"/>
            <a:r>
              <a:rPr lang="en-US" dirty="0" smtClean="0"/>
              <a:t>CUDA</a:t>
            </a:r>
          </a:p>
          <a:p>
            <a:r>
              <a:rPr lang="en-US" dirty="0" smtClean="0"/>
              <a:t>Testing framework</a:t>
            </a:r>
          </a:p>
          <a:p>
            <a:r>
              <a:rPr lang="en-US" dirty="0" smtClean="0"/>
              <a:t>Library integration: with e.g. </a:t>
            </a:r>
            <a:r>
              <a:rPr lang="en-US" dirty="0" err="1" smtClean="0"/>
              <a:t>mir</a:t>
            </a:r>
            <a:r>
              <a:rPr lang="en-US" dirty="0" smtClean="0"/>
              <a:t> (</a:t>
            </a:r>
            <a:r>
              <a:rPr lang="en-US" dirty="0" err="1" smtClean="0"/>
              <a:t>ndslice</a:t>
            </a:r>
            <a:r>
              <a:rPr lang="en-US" dirty="0" smtClean="0"/>
              <a:t> GLAS CV)</a:t>
            </a:r>
          </a:p>
          <a:p>
            <a:r>
              <a:rPr lang="en-US" dirty="0" smtClean="0"/>
              <a:t>Kernels: standard algorithms, NEW algorithms</a:t>
            </a:r>
          </a:p>
          <a:p>
            <a:pPr lvl="1"/>
            <a:endParaRPr lang="en-US" dirty="0" smtClean="0"/>
          </a:p>
        </p:txBody>
      </p:sp>
      <p:sp>
        <p:nvSpPr>
          <p:cNvPr id="3" name="Title 2"/>
          <p:cNvSpPr>
            <a:spLocks noGrp="1"/>
          </p:cNvSpPr>
          <p:nvPr>
            <p:ph type="title"/>
          </p:nvPr>
        </p:nvSpPr>
        <p:spPr>
          <a:xfrm>
            <a:off x="777240" y="685801"/>
            <a:ext cx="7543800" cy="914400"/>
          </a:xfrm>
        </p:spPr>
        <p:txBody>
          <a:bodyPr/>
          <a:lstStyle/>
          <a:p>
            <a:r>
              <a:rPr lang="en-US" dirty="0" smtClean="0"/>
              <a:t>Future work</a:t>
            </a:r>
            <a:endParaRPr lang="en-US" dirty="0"/>
          </a:p>
        </p:txBody>
      </p:sp>
    </p:spTree>
    <p:extLst>
      <p:ext uri="{BB962C8B-B14F-4D97-AF65-F5344CB8AC3E}">
        <p14:creationId xmlns:p14="http://schemas.microsoft.com/office/powerpoint/2010/main" val="180951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57867" y="1854201"/>
            <a:ext cx="6096000" cy="4529666"/>
          </a:xfrm>
        </p:spPr>
        <p:txBody>
          <a:bodyPr/>
          <a:lstStyle/>
          <a:p>
            <a:r>
              <a:rPr lang="en-US" dirty="0" err="1" smtClean="0"/>
              <a:t>DCompute</a:t>
            </a:r>
            <a:r>
              <a:rPr lang="en-US" dirty="0" smtClean="0"/>
              <a:t> is a compiler extension of LDC to target OpenCL and CUDA (and the host) all at the same time! (mostly done)</a:t>
            </a:r>
          </a:p>
          <a:p>
            <a:r>
              <a:rPr lang="en-US" dirty="0" smtClean="0"/>
              <a:t>Runtime libraries are a work in progress. Building kernels work, </a:t>
            </a:r>
            <a:r>
              <a:rPr lang="en-US" dirty="0"/>
              <a:t>d</a:t>
            </a:r>
            <a:r>
              <a:rPr lang="en-US" dirty="0" smtClean="0"/>
              <a:t>emo to follow.</a:t>
            </a:r>
          </a:p>
          <a:p>
            <a:r>
              <a:rPr lang="en-US" dirty="0" smtClean="0"/>
              <a:t>This is D so we are able to make this nice to use (in spite of the horribleness of the underlying APIs) thanks to awesome templates and introspection!</a:t>
            </a:r>
          </a:p>
          <a:p>
            <a:r>
              <a:rPr lang="en-US" dirty="0" smtClean="0"/>
              <a:t>World </a:t>
            </a:r>
            <a:r>
              <a:rPr lang="en-US" dirty="0" err="1" smtClean="0"/>
              <a:t>domintation</a:t>
            </a:r>
            <a:r>
              <a:rPr lang="en-US" dirty="0" smtClean="0"/>
              <a:t> of HPC will be within grasp!</a:t>
            </a:r>
          </a:p>
          <a:p>
            <a:endParaRPr lang="en-US" dirty="0"/>
          </a:p>
        </p:txBody>
      </p:sp>
      <p:sp>
        <p:nvSpPr>
          <p:cNvPr id="3" name="Title 2"/>
          <p:cNvSpPr>
            <a:spLocks noGrp="1"/>
          </p:cNvSpPr>
          <p:nvPr>
            <p:ph type="title"/>
          </p:nvPr>
        </p:nvSpPr>
        <p:spPr>
          <a:xfrm>
            <a:off x="685800" y="719668"/>
            <a:ext cx="7543800" cy="914400"/>
          </a:xfrm>
        </p:spPr>
        <p:txBody>
          <a:bodyPr/>
          <a:lstStyle/>
          <a:p>
            <a:r>
              <a:rPr lang="en-US" dirty="0" smtClean="0"/>
              <a:t>Conclusion</a:t>
            </a:r>
            <a:endParaRPr lang="en-US" dirty="0"/>
          </a:p>
        </p:txBody>
      </p:sp>
    </p:spTree>
    <p:extLst>
      <p:ext uri="{BB962C8B-B14F-4D97-AF65-F5344CB8AC3E}">
        <p14:creationId xmlns:p14="http://schemas.microsoft.com/office/powerpoint/2010/main" val="77435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600201"/>
            <a:ext cx="6096000" cy="3657599"/>
          </a:xfrm>
        </p:spPr>
        <p:txBody>
          <a:bodyPr/>
          <a:lstStyle/>
          <a:p>
            <a:pPr marL="18288" indent="0">
              <a:buNone/>
            </a:pPr>
            <a:endParaRPr lang="en-US" dirty="0" smtClean="0"/>
          </a:p>
          <a:p>
            <a:r>
              <a:rPr lang="en-US" dirty="0" smtClean="0"/>
              <a:t>David </a:t>
            </a:r>
            <a:r>
              <a:rPr lang="en-US" dirty="0" err="1" smtClean="0"/>
              <a:t>Nadlinger</a:t>
            </a:r>
            <a:r>
              <a:rPr lang="en-US" dirty="0"/>
              <a:t> </a:t>
            </a:r>
            <a:endParaRPr lang="en-US" dirty="0" smtClean="0"/>
          </a:p>
          <a:p>
            <a:r>
              <a:rPr lang="en-US" dirty="0" smtClean="0"/>
              <a:t>Kai </a:t>
            </a:r>
            <a:r>
              <a:rPr lang="en-US" dirty="0" err="1" smtClean="0"/>
              <a:t>Nacke</a:t>
            </a:r>
            <a:endParaRPr lang="en-US" dirty="0" smtClean="0"/>
          </a:p>
          <a:p>
            <a:r>
              <a:rPr lang="en-US" dirty="0" err="1" smtClean="0"/>
              <a:t>Kinke</a:t>
            </a:r>
            <a:endParaRPr lang="en-US" dirty="0" smtClean="0"/>
          </a:p>
          <a:p>
            <a:r>
              <a:rPr lang="en-US" dirty="0"/>
              <a:t>Johan </a:t>
            </a:r>
            <a:r>
              <a:rPr lang="en-US" dirty="0" err="1" smtClean="0"/>
              <a:t>Engelen</a:t>
            </a:r>
            <a:endParaRPr lang="en-US" dirty="0" smtClean="0"/>
          </a:p>
          <a:p>
            <a:r>
              <a:rPr lang="en-US" dirty="0" smtClean="0"/>
              <a:t>John Colvin</a:t>
            </a:r>
            <a:endParaRPr lang="en-US" dirty="0" smtClean="0"/>
          </a:p>
        </p:txBody>
      </p:sp>
      <p:sp>
        <p:nvSpPr>
          <p:cNvPr id="3" name="Title 2"/>
          <p:cNvSpPr>
            <a:spLocks noGrp="1"/>
          </p:cNvSpPr>
          <p:nvPr>
            <p:ph type="title"/>
          </p:nvPr>
        </p:nvSpPr>
        <p:spPr>
          <a:xfrm>
            <a:off x="685800" y="685801"/>
            <a:ext cx="7543800" cy="914400"/>
          </a:xfrm>
        </p:spPr>
        <p:txBody>
          <a:bodyPr/>
          <a:lstStyle/>
          <a:p>
            <a:r>
              <a:rPr lang="en-US" dirty="0" smtClean="0"/>
              <a:t>Acknowledgments</a:t>
            </a:r>
            <a:endParaRPr lang="en-US" dirty="0"/>
          </a:p>
        </p:txBody>
      </p:sp>
    </p:spTree>
    <p:extLst>
      <p:ext uri="{BB962C8B-B14F-4D97-AF65-F5344CB8AC3E}">
        <p14:creationId xmlns:p14="http://schemas.microsoft.com/office/powerpoint/2010/main" val="408147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1934471"/>
            <a:ext cx="7543800" cy="914400"/>
          </a:xfrm>
        </p:spPr>
        <p:txBody>
          <a:bodyPr/>
          <a:lstStyle/>
          <a:p>
            <a:pPr algn="ctr"/>
            <a:r>
              <a:rPr lang="en-US" dirty="0" smtClean="0"/>
              <a:t>Questions?</a:t>
            </a:r>
            <a:endParaRPr lang="en-US" dirty="0"/>
          </a:p>
        </p:txBody>
      </p:sp>
      <p:sp>
        <p:nvSpPr>
          <p:cNvPr id="2" name="TextBox 1"/>
          <p:cNvSpPr txBox="1"/>
          <p:nvPr/>
        </p:nvSpPr>
        <p:spPr>
          <a:xfrm>
            <a:off x="777240" y="3234267"/>
            <a:ext cx="7994227" cy="923330"/>
          </a:xfrm>
          <a:prstGeom prst="rect">
            <a:avLst/>
          </a:prstGeom>
          <a:noFill/>
        </p:spPr>
        <p:txBody>
          <a:bodyPr wrap="square" rtlCol="0">
            <a:spAutoFit/>
          </a:bodyPr>
          <a:lstStyle/>
          <a:p>
            <a:r>
              <a:rPr lang="en-US" dirty="0" smtClean="0"/>
              <a:t>LLVM:  </a:t>
            </a:r>
            <a:r>
              <a:rPr lang="en-US" dirty="0"/>
              <a:t>https://github.com/thewilsonator/llvm/tree/</a:t>
            </a:r>
            <a:r>
              <a:rPr lang="en-US" dirty="0" smtClean="0"/>
              <a:t>compute</a:t>
            </a:r>
          </a:p>
          <a:p>
            <a:r>
              <a:rPr lang="en-US" dirty="0" smtClean="0"/>
              <a:t>LDC:     https</a:t>
            </a:r>
            <a:r>
              <a:rPr lang="en-US" dirty="0"/>
              <a:t>://github.com/ldc-developers/ldc/tree/</a:t>
            </a:r>
            <a:r>
              <a:rPr lang="en-US" dirty="0" smtClean="0"/>
              <a:t>dcompute (master soon)</a:t>
            </a:r>
          </a:p>
          <a:p>
            <a:r>
              <a:rPr lang="en-US" dirty="0" err="1" smtClean="0"/>
              <a:t>DCompute</a:t>
            </a:r>
            <a:r>
              <a:rPr lang="en-US" dirty="0"/>
              <a:t>: </a:t>
            </a:r>
            <a:r>
              <a:rPr lang="en-US" dirty="0" smtClean="0"/>
              <a:t>https://github.com</a:t>
            </a:r>
            <a:r>
              <a:rPr lang="en-US" dirty="0"/>
              <a:t>/libmir/</a:t>
            </a:r>
            <a:r>
              <a:rPr lang="en-US" dirty="0" smtClean="0"/>
              <a:t>dcompute</a:t>
            </a:r>
          </a:p>
        </p:txBody>
      </p:sp>
    </p:spTree>
    <p:extLst>
      <p:ext uri="{BB962C8B-B14F-4D97-AF65-F5344CB8AC3E}">
        <p14:creationId xmlns:p14="http://schemas.microsoft.com/office/powerpoint/2010/main" val="429290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2238223"/>
            <a:ext cx="6096000" cy="3657599"/>
          </a:xfrm>
        </p:spPr>
        <p:txBody>
          <a:bodyPr/>
          <a:lstStyle/>
          <a:p>
            <a:r>
              <a:rPr lang="en-US" dirty="0" smtClean="0"/>
              <a:t>X86 </a:t>
            </a:r>
            <a:r>
              <a:rPr lang="mr-IN" dirty="0" smtClean="0"/>
              <a:t>–</a:t>
            </a:r>
            <a:r>
              <a:rPr lang="en-US" dirty="0" smtClean="0"/>
              <a:t> all compilers</a:t>
            </a:r>
          </a:p>
          <a:p>
            <a:r>
              <a:rPr lang="en-US" dirty="0" smtClean="0"/>
              <a:t>ARM </a:t>
            </a:r>
            <a:r>
              <a:rPr lang="mr-IN" dirty="0" smtClean="0"/>
              <a:t>–</a:t>
            </a:r>
            <a:r>
              <a:rPr lang="en-US" dirty="0" smtClean="0"/>
              <a:t> GDC, LDC</a:t>
            </a:r>
          </a:p>
          <a:p>
            <a:r>
              <a:rPr lang="en-US" dirty="0" smtClean="0"/>
              <a:t>MIPS, </a:t>
            </a:r>
            <a:r>
              <a:rPr lang="en-US" dirty="0" smtClean="0"/>
              <a:t>PPC </a:t>
            </a:r>
            <a:r>
              <a:rPr lang="mr-IN" dirty="0" smtClean="0"/>
              <a:t>–</a:t>
            </a:r>
            <a:r>
              <a:rPr lang="en-US" dirty="0" smtClean="0"/>
              <a:t> LDC</a:t>
            </a:r>
          </a:p>
          <a:p>
            <a:r>
              <a:rPr lang="en-US" dirty="0" smtClean="0"/>
              <a:t>DSPs, FPGAs GPUs - </a:t>
            </a:r>
            <a:r>
              <a:rPr lang="en-US" dirty="0" err="1" smtClean="0"/>
              <a:t>DCompute</a:t>
            </a:r>
            <a:r>
              <a:rPr lang="en-US" dirty="0" smtClean="0"/>
              <a:t> </a:t>
            </a:r>
            <a:endParaRPr lang="en-US" dirty="0"/>
          </a:p>
        </p:txBody>
      </p:sp>
      <p:sp>
        <p:nvSpPr>
          <p:cNvPr id="3" name="Title 2"/>
          <p:cNvSpPr>
            <a:spLocks noGrp="1"/>
          </p:cNvSpPr>
          <p:nvPr>
            <p:ph type="title"/>
          </p:nvPr>
        </p:nvSpPr>
        <p:spPr>
          <a:xfrm>
            <a:off x="777240" y="889898"/>
            <a:ext cx="7543800" cy="914400"/>
          </a:xfrm>
        </p:spPr>
        <p:txBody>
          <a:bodyPr/>
          <a:lstStyle/>
          <a:p>
            <a:r>
              <a:rPr lang="en-US" dirty="0" smtClean="0"/>
              <a:t>State of Hardware</a:t>
            </a:r>
            <a:endParaRPr lang="en-US" dirty="0"/>
          </a:p>
        </p:txBody>
      </p:sp>
    </p:spTree>
    <p:extLst>
      <p:ext uri="{BB962C8B-B14F-4D97-AF65-F5344CB8AC3E}">
        <p14:creationId xmlns:p14="http://schemas.microsoft.com/office/powerpoint/2010/main" val="327458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2362201"/>
            <a:ext cx="6096000" cy="3657599"/>
          </a:xfrm>
        </p:spPr>
        <p:txBody>
          <a:bodyPr/>
          <a:lstStyle/>
          <a:p>
            <a:r>
              <a:rPr lang="en-US" dirty="0" smtClean="0"/>
              <a:t>NVidia only</a:t>
            </a:r>
          </a:p>
          <a:p>
            <a:r>
              <a:rPr lang="en-US" dirty="0" smtClean="0"/>
              <a:t>PTX</a:t>
            </a:r>
          </a:p>
          <a:p>
            <a:r>
              <a:rPr lang="en-US" dirty="0" smtClean="0"/>
              <a:t>CUDA C++/Fortran</a:t>
            </a:r>
          </a:p>
          <a:p>
            <a:r>
              <a:rPr lang="en-US" dirty="0" smtClean="0"/>
              <a:t>Well integrated</a:t>
            </a:r>
          </a:p>
          <a:p>
            <a:r>
              <a:rPr lang="en-US" dirty="0" smtClean="0"/>
              <a:t>Reasonably nice to use (from C/C++)</a:t>
            </a:r>
            <a:endParaRPr lang="en-US" dirty="0"/>
          </a:p>
        </p:txBody>
      </p:sp>
      <p:sp>
        <p:nvSpPr>
          <p:cNvPr id="3" name="Title 2"/>
          <p:cNvSpPr>
            <a:spLocks noGrp="1"/>
          </p:cNvSpPr>
          <p:nvPr>
            <p:ph type="title"/>
          </p:nvPr>
        </p:nvSpPr>
        <p:spPr>
          <a:xfrm>
            <a:off x="685800" y="1117600"/>
            <a:ext cx="7543800" cy="914400"/>
          </a:xfrm>
        </p:spPr>
        <p:txBody>
          <a:bodyPr/>
          <a:lstStyle/>
          <a:p>
            <a:r>
              <a:rPr lang="en-US" dirty="0" smtClean="0"/>
              <a:t>CUDA</a:t>
            </a:r>
            <a:endParaRPr lang="en-US" dirty="0"/>
          </a:p>
        </p:txBody>
      </p:sp>
    </p:spTree>
    <p:extLst>
      <p:ext uri="{BB962C8B-B14F-4D97-AF65-F5344CB8AC3E}">
        <p14:creationId xmlns:p14="http://schemas.microsoft.com/office/powerpoint/2010/main" val="122254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2362201"/>
            <a:ext cx="6096000" cy="3657599"/>
          </a:xfrm>
        </p:spPr>
        <p:txBody>
          <a:bodyPr/>
          <a:lstStyle/>
          <a:p>
            <a:r>
              <a:rPr lang="en-US" dirty="0" smtClean="0"/>
              <a:t>Many </a:t>
            </a:r>
            <a:r>
              <a:rPr lang="en-US" dirty="0" smtClean="0"/>
              <a:t>targets - GPUs, DSPs FPGAs</a:t>
            </a:r>
            <a:endParaRPr lang="en-US" dirty="0" smtClean="0"/>
          </a:p>
          <a:p>
            <a:r>
              <a:rPr lang="en-US" dirty="0" smtClean="0"/>
              <a:t>SPIR-V</a:t>
            </a:r>
          </a:p>
          <a:p>
            <a:r>
              <a:rPr lang="en-US" dirty="0" smtClean="0"/>
              <a:t>OpenCL C/C++ (kernel languages) are OK</a:t>
            </a:r>
          </a:p>
          <a:p>
            <a:r>
              <a:rPr lang="en-US" dirty="0" smtClean="0"/>
              <a:t>API is horrible</a:t>
            </a:r>
          </a:p>
          <a:p>
            <a:endParaRPr lang="en-US" dirty="0"/>
          </a:p>
        </p:txBody>
      </p:sp>
      <p:sp>
        <p:nvSpPr>
          <p:cNvPr id="3" name="Title 2"/>
          <p:cNvSpPr>
            <a:spLocks noGrp="1"/>
          </p:cNvSpPr>
          <p:nvPr>
            <p:ph type="title"/>
          </p:nvPr>
        </p:nvSpPr>
        <p:spPr>
          <a:xfrm>
            <a:off x="777240" y="982133"/>
            <a:ext cx="7543800" cy="914400"/>
          </a:xfrm>
        </p:spPr>
        <p:txBody>
          <a:bodyPr/>
          <a:lstStyle/>
          <a:p>
            <a:r>
              <a:rPr lang="en-US" dirty="0" smtClean="0"/>
              <a:t>OpenCL</a:t>
            </a:r>
            <a:endParaRPr lang="en-US" dirty="0"/>
          </a:p>
        </p:txBody>
      </p:sp>
    </p:spTree>
    <p:extLst>
      <p:ext uri="{BB962C8B-B14F-4D97-AF65-F5344CB8AC3E}">
        <p14:creationId xmlns:p14="http://schemas.microsoft.com/office/powerpoint/2010/main" val="223317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4429" y="685802"/>
            <a:ext cx="6905171" cy="2454677"/>
          </a:xfrm>
        </p:spPr>
        <p:txBody>
          <a:bodyPr>
            <a:normAutofit/>
          </a:bodyPr>
          <a:lstStyle/>
          <a:p>
            <a:r>
              <a:rPr lang="en-US" sz="2400" dirty="0" smtClean="0"/>
              <a:t>CUDA has vendor lock-in</a:t>
            </a:r>
          </a:p>
          <a:p>
            <a:r>
              <a:rPr lang="en-US" sz="2400" dirty="0" smtClean="0"/>
              <a:t>OpenCL isn’t very nice</a:t>
            </a:r>
            <a:endParaRPr lang="en-US" sz="2400" dirty="0" smtClean="0"/>
          </a:p>
        </p:txBody>
      </p:sp>
      <p:sp>
        <p:nvSpPr>
          <p:cNvPr id="3" name="Title 2"/>
          <p:cNvSpPr>
            <a:spLocks noGrp="1"/>
          </p:cNvSpPr>
          <p:nvPr>
            <p:ph type="title"/>
          </p:nvPr>
        </p:nvSpPr>
        <p:spPr>
          <a:xfrm>
            <a:off x="685800" y="685801"/>
            <a:ext cx="7543800" cy="914400"/>
          </a:xfrm>
        </p:spPr>
        <p:txBody>
          <a:bodyPr/>
          <a:lstStyle/>
          <a:p>
            <a:r>
              <a:rPr lang="en-US" dirty="0" smtClean="0"/>
              <a:t>So</a:t>
            </a:r>
            <a:endParaRPr lang="en-US" dirty="0"/>
          </a:p>
        </p:txBody>
      </p:sp>
      <p:sp>
        <p:nvSpPr>
          <p:cNvPr id="4" name="TextBox 3"/>
          <p:cNvSpPr txBox="1"/>
          <p:nvPr/>
        </p:nvSpPr>
        <p:spPr>
          <a:xfrm>
            <a:off x="685800" y="3219259"/>
            <a:ext cx="1717128" cy="846386"/>
          </a:xfrm>
          <a:prstGeom prst="rect">
            <a:avLst/>
          </a:prstGeom>
          <a:noFill/>
        </p:spPr>
        <p:txBody>
          <a:bodyPr wrap="square" rtlCol="0">
            <a:spAutoFit/>
          </a:bodyPr>
          <a:lstStyle/>
          <a:p>
            <a:r>
              <a:rPr lang="en-US" sz="4900" dirty="0" smtClean="0"/>
              <a:t>But</a:t>
            </a:r>
            <a:r>
              <a:rPr lang="mr-IN" sz="4900" dirty="0" smtClean="0"/>
              <a:t>…</a:t>
            </a:r>
            <a:endParaRPr lang="en-US" sz="4900" dirty="0"/>
          </a:p>
        </p:txBody>
      </p:sp>
      <p:sp>
        <p:nvSpPr>
          <p:cNvPr id="5" name="Rectangle 4"/>
          <p:cNvSpPr/>
          <p:nvPr/>
        </p:nvSpPr>
        <p:spPr>
          <a:xfrm>
            <a:off x="1324429" y="4065645"/>
            <a:ext cx="6450760" cy="1569660"/>
          </a:xfrm>
          <a:prstGeom prst="rect">
            <a:avLst/>
          </a:prstGeom>
        </p:spPr>
        <p:txBody>
          <a:bodyPr wrap="square">
            <a:spAutoFit/>
          </a:bodyPr>
          <a:lstStyle/>
          <a:p>
            <a:pPr marL="285750" indent="-285750">
              <a:buFont typeface="Arial"/>
              <a:buChar char="•"/>
            </a:pPr>
            <a:r>
              <a:rPr lang="en-US" sz="2400" dirty="0" smtClean="0"/>
              <a:t>LLVM </a:t>
            </a:r>
            <a:r>
              <a:rPr lang="en-US" sz="2400" dirty="0"/>
              <a:t>targets SPIR-V and </a:t>
            </a:r>
            <a:r>
              <a:rPr lang="en-US" sz="2400" dirty="0" smtClean="0"/>
              <a:t>PTX</a:t>
            </a:r>
          </a:p>
          <a:p>
            <a:pPr marL="285750" indent="-285750">
              <a:buFont typeface="Arial"/>
              <a:buChar char="•"/>
            </a:pPr>
            <a:r>
              <a:rPr lang="en-US" sz="2400" dirty="0" smtClean="0"/>
              <a:t>We </a:t>
            </a:r>
            <a:r>
              <a:rPr lang="en-US" sz="2400" dirty="0"/>
              <a:t>have a D compiler that targets LLVM (LDC)</a:t>
            </a:r>
          </a:p>
          <a:p>
            <a:pPr marL="285750" indent="-285750">
              <a:buFont typeface="Arial"/>
              <a:buChar char="•"/>
            </a:pPr>
            <a:endParaRPr lang="en-US" sz="2400" dirty="0"/>
          </a:p>
        </p:txBody>
      </p:sp>
    </p:spTree>
    <p:extLst>
      <p:ext uri="{BB962C8B-B14F-4D97-AF65-F5344CB8AC3E}">
        <p14:creationId xmlns:p14="http://schemas.microsoft.com/office/powerpoint/2010/main" val="106027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6684" y="-20798"/>
            <a:ext cx="6878798" cy="6878798"/>
          </a:xfrm>
          <a:prstGeom prst="rect">
            <a:avLst/>
          </a:prstGeom>
        </p:spPr>
      </p:pic>
    </p:spTree>
    <p:extLst>
      <p:ext uri="{BB962C8B-B14F-4D97-AF65-F5344CB8AC3E}">
        <p14:creationId xmlns:p14="http://schemas.microsoft.com/office/powerpoint/2010/main" val="2671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763452"/>
            <a:ext cx="6096000" cy="3657599"/>
          </a:xfrm>
        </p:spPr>
        <p:txBody>
          <a:bodyPr/>
          <a:lstStyle/>
          <a:p>
            <a:r>
              <a:rPr lang="en-US" dirty="0" smtClean="0"/>
              <a:t>Core functionality done</a:t>
            </a:r>
          </a:p>
          <a:p>
            <a:r>
              <a:rPr lang="en-US" dirty="0" smtClean="0"/>
              <a:t>Work in Progress</a:t>
            </a:r>
          </a:p>
          <a:p>
            <a:pPr lvl="1"/>
            <a:r>
              <a:rPr lang="en-US" dirty="0" smtClean="0"/>
              <a:t>Images / Pipes </a:t>
            </a:r>
          </a:p>
          <a:p>
            <a:pPr lvl="1"/>
            <a:r>
              <a:rPr lang="en-US" dirty="0" smtClean="0"/>
              <a:t>Better errors / error reporting</a:t>
            </a:r>
          </a:p>
          <a:p>
            <a:pPr lvl="1"/>
            <a:r>
              <a:rPr lang="en-US" dirty="0" smtClean="0"/>
              <a:t>SPIR-V </a:t>
            </a:r>
            <a:r>
              <a:rPr lang="en-US" dirty="0" err="1" smtClean="0"/>
              <a:t>Optimisations</a:t>
            </a:r>
            <a:r>
              <a:rPr lang="en-US" dirty="0" smtClean="0"/>
              <a:t> (not very critical)</a:t>
            </a:r>
          </a:p>
        </p:txBody>
      </p:sp>
      <p:sp>
        <p:nvSpPr>
          <p:cNvPr id="3" name="Title 2"/>
          <p:cNvSpPr>
            <a:spLocks noGrp="1"/>
          </p:cNvSpPr>
          <p:nvPr>
            <p:ph type="title"/>
          </p:nvPr>
        </p:nvSpPr>
        <p:spPr>
          <a:xfrm>
            <a:off x="777240" y="685801"/>
            <a:ext cx="7543800" cy="914400"/>
          </a:xfrm>
        </p:spPr>
        <p:txBody>
          <a:bodyPr/>
          <a:lstStyle/>
          <a:p>
            <a:r>
              <a:rPr lang="en-US" dirty="0" smtClean="0"/>
              <a:t>Compiler</a:t>
            </a:r>
            <a:endParaRPr lang="en-US" dirty="0"/>
          </a:p>
        </p:txBody>
      </p:sp>
    </p:spTree>
    <p:extLst>
      <p:ext uri="{BB962C8B-B14F-4D97-AF65-F5344CB8AC3E}">
        <p14:creationId xmlns:p14="http://schemas.microsoft.com/office/powerpoint/2010/main" val="9001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600201"/>
            <a:ext cx="6096000" cy="3657599"/>
          </a:xfrm>
        </p:spPr>
        <p:txBody>
          <a:bodyPr/>
          <a:lstStyle/>
          <a:p>
            <a:r>
              <a:rPr lang="en-US" dirty="0" smtClean="0"/>
              <a:t>Tacking on Bits of metadata to the modules</a:t>
            </a:r>
          </a:p>
          <a:p>
            <a:r>
              <a:rPr lang="en-US" dirty="0" smtClean="0"/>
              <a:t>Calling convention</a:t>
            </a:r>
          </a:p>
          <a:p>
            <a:r>
              <a:rPr lang="en-US" dirty="0" smtClean="0"/>
              <a:t>Address spacing pointers</a:t>
            </a:r>
          </a:p>
          <a:p>
            <a:r>
              <a:rPr lang="en-US" dirty="0" smtClean="0"/>
              <a:t>Images &amp; other special types (</a:t>
            </a:r>
            <a:r>
              <a:rPr lang="en-US" dirty="0" err="1" smtClean="0"/>
              <a:t>WiP</a:t>
            </a:r>
            <a:r>
              <a:rPr lang="en-US" dirty="0" smtClean="0"/>
              <a:t>)</a:t>
            </a:r>
          </a:p>
          <a:p>
            <a:r>
              <a:rPr lang="en-US" dirty="0" smtClean="0"/>
              <a:t>Indexing (</a:t>
            </a:r>
            <a:r>
              <a:rPr lang="en-US" dirty="0" err="1" smtClean="0"/>
              <a:t>get_local_id</a:t>
            </a:r>
            <a:r>
              <a:rPr lang="en-US" dirty="0" smtClean="0"/>
              <a:t>/</a:t>
            </a:r>
            <a:r>
              <a:rPr lang="en-US" dirty="0" err="1" smtClean="0"/>
              <a:t>threadIdx</a:t>
            </a:r>
            <a:r>
              <a:rPr lang="en-US" dirty="0" smtClean="0"/>
              <a:t>)</a:t>
            </a:r>
          </a:p>
          <a:p>
            <a:r>
              <a:rPr lang="en-US" dirty="0" smtClean="0"/>
              <a:t>Other “</a:t>
            </a:r>
            <a:r>
              <a:rPr lang="en-US" dirty="0" err="1" smtClean="0"/>
              <a:t>Instinsics</a:t>
            </a:r>
            <a:r>
              <a:rPr lang="en-US" dirty="0" smtClean="0"/>
              <a:t>”</a:t>
            </a:r>
            <a:endParaRPr lang="en-US" dirty="0"/>
          </a:p>
        </p:txBody>
      </p:sp>
      <p:sp>
        <p:nvSpPr>
          <p:cNvPr id="3" name="Title 2"/>
          <p:cNvSpPr>
            <a:spLocks noGrp="1"/>
          </p:cNvSpPr>
          <p:nvPr>
            <p:ph type="title"/>
          </p:nvPr>
        </p:nvSpPr>
        <p:spPr>
          <a:xfrm>
            <a:off x="685800" y="685801"/>
            <a:ext cx="7543800" cy="914400"/>
          </a:xfrm>
        </p:spPr>
        <p:txBody>
          <a:bodyPr/>
          <a:lstStyle/>
          <a:p>
            <a:r>
              <a:rPr lang="en-US" sz="4400" dirty="0" smtClean="0"/>
              <a:t>Targeting CUDA &amp; OpenCL</a:t>
            </a:r>
            <a:endParaRPr lang="en-US" sz="4400" dirty="0"/>
          </a:p>
        </p:txBody>
      </p:sp>
    </p:spTree>
    <p:extLst>
      <p:ext uri="{BB962C8B-B14F-4D97-AF65-F5344CB8AC3E}">
        <p14:creationId xmlns:p14="http://schemas.microsoft.com/office/powerpoint/2010/main" val="315320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31928</TotalTime>
  <Words>3902</Words>
  <Application>Microsoft Macintosh PowerPoint</Application>
  <PresentationFormat>On-screen Show (4:3)</PresentationFormat>
  <Paragraphs>431</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Elemental</vt:lpstr>
      <vt:lpstr>DCompute:</vt:lpstr>
      <vt:lpstr>Outline</vt:lpstr>
      <vt:lpstr>State of Hardware</vt:lpstr>
      <vt:lpstr>CUDA</vt:lpstr>
      <vt:lpstr>OpenCL</vt:lpstr>
      <vt:lpstr>So</vt:lpstr>
      <vt:lpstr>PowerPoint Presentation</vt:lpstr>
      <vt:lpstr>Compiler</vt:lpstr>
      <vt:lpstr>Targeting CUDA &amp; OpenCL</vt:lpstr>
      <vt:lpstr>Compilation Process Models</vt:lpstr>
      <vt:lpstr>Compilation Process</vt:lpstr>
      <vt:lpstr>Codegen conditional compilation</vt:lpstr>
      <vt:lpstr>Benefits</vt:lpstr>
      <vt:lpstr>DCompute</vt:lpstr>
      <vt:lpstr>Standard Library</vt:lpstr>
      <vt:lpstr>Standard Library (CUDA)</vt:lpstr>
      <vt:lpstr>Standard Library (OpenCL)</vt:lpstr>
      <vt:lpstr>Standard Library (DCompute)</vt:lpstr>
      <vt:lpstr>PowerPoint Presentation</vt:lpstr>
      <vt:lpstr>PowerPoint Presentation</vt:lpstr>
      <vt:lpstr>PowerPoint Presentation</vt:lpstr>
      <vt:lpstr>Driver (WiP)</vt:lpstr>
      <vt:lpstr>Driver API Automation</vt:lpstr>
      <vt:lpstr>PowerPoint Presentation</vt:lpstr>
      <vt:lpstr>Collection of Kernels</vt:lpstr>
      <vt:lpstr>Future work</vt:lpstr>
      <vt:lpstr>Conclusion</vt:lpstr>
      <vt:lpstr>Acknowledgments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Wilson</dc:creator>
  <cp:lastModifiedBy>Nicholas Wilson</cp:lastModifiedBy>
  <cp:revision>219</cp:revision>
  <dcterms:created xsi:type="dcterms:W3CDTF">2016-06-24T06:57:39Z</dcterms:created>
  <dcterms:modified xsi:type="dcterms:W3CDTF">2017-03-22T06:50:30Z</dcterms:modified>
</cp:coreProperties>
</file>